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embeddedFontLs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  <p15:guide id="4" orient="horz" pos="2381">
          <p15:clr>
            <a:srgbClr val="9AA0A6"/>
          </p15:clr>
        </p15:guide>
        <p15:guide id="5" pos="1417">
          <p15:clr>
            <a:srgbClr val="9AA0A6"/>
          </p15:clr>
        </p15:guide>
        <p15:guide id="6" pos="43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5C6"/>
    <a:srgbClr val="D9D9D9"/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58" y="77"/>
      </p:cViewPr>
      <p:guideLst>
        <p:guide orient="horz" pos="1620"/>
        <p:guide pos="2880"/>
        <p:guide orient="horz" pos="850"/>
        <p:guide orient="horz" pos="2381"/>
        <p:guide pos="1417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be0e06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be0e06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be0e06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be0e06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18bdb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18bdb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f56af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f56af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2f56af60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2f56af60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f3b9cb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2f3b9cb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a1b83e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a1b83e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d8460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d8460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f3b9c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f3b9c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f3b9cb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f3b9cb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e66355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e66355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be0e06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be0e06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e66355c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e66355c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e66355c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e66355c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e66355c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e66355c3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e66355c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2e66355c3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e66355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e66355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be0e06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2be0e06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2be0e06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2be0e06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 flip="none" rotWithShape="1">
          <a:gsLst>
            <a:gs pos="14000">
              <a:schemeClr val="tx1"/>
            </a:gs>
            <a:gs pos="0">
              <a:schemeClr val="bg1"/>
            </a:gs>
            <a:gs pos="99000">
              <a:schemeClr val="bg1"/>
            </a:gs>
            <a:gs pos="89000">
              <a:srgbClr val="1B212C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Arn/AlexA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wiki.kernel.org/" TargetMode="External"/><Relationship Id="rId3" Type="http://schemas.openxmlformats.org/officeDocument/2006/relationships/hyperlink" Target="https://git-scm.com/book/ru/v2/" TargetMode="External"/><Relationship Id="rId7" Type="http://schemas.openxmlformats.org/officeDocument/2006/relationships/hyperlink" Target="https://htmlacademy.ru/blog/99-github-as-hosti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post/106912/" TargetMode="External"/><Relationship Id="rId5" Type="http://schemas.openxmlformats.org/officeDocument/2006/relationships/hyperlink" Target="https://habr.com/ru/post/125799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youtu.be/ykyERvz17LE/" TargetMode="External"/><Relationship Id="rId9" Type="http://schemas.openxmlformats.org/officeDocument/2006/relationships/hyperlink" Target="https://github.com/github/gitign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git-scm.com/download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www.syntevo.com/smartg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arnautov@exampl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8" y="1347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GitHub.com: веб-сервіс хостінга проектів, система контролю версій git та соціальна мережа для розробників ПЗ</a:t>
            </a:r>
            <a:endParaRPr sz="3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518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Виконали студенти групи ПМ-91м.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Олексій Арнаутов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Станіслав Ільїн</a:t>
            </a:r>
            <a:endParaRPr sz="20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8375" cy="1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75" y="0"/>
            <a:ext cx="2121725" cy="12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Злиття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злиття </a:t>
            </a:r>
            <a:r>
              <a:rPr lang="ru" dirty="0"/>
              <a:t>гілок: додавання змін гілки merging_from_branch до поточної: git merge &lt;merging_from_branch&gt;</a:t>
            </a:r>
            <a:endParaRPr dirty="0"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5" y="1176575"/>
            <a:ext cx="4650600" cy="27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5187925" y="1469175"/>
            <a:ext cx="2628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злиття гілки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testing </a:t>
            </a:r>
            <a:r>
              <a:rPr lang="ru">
                <a:solidFill>
                  <a:srgbClr val="FFFFFF"/>
                </a:solidFill>
              </a:rPr>
              <a:t>в </a:t>
            </a:r>
            <a:r>
              <a:rPr lang="ru">
                <a:solidFill>
                  <a:srgbClr val="FF0000"/>
                </a:solidFill>
              </a:rPr>
              <a:t>master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311700" y="1152000"/>
            <a:ext cx="398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"Add new_file1"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"Bob's feature was fixed"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"Alice's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master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702275"/>
            <a:ext cx="3541010" cy="4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11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7" name="Google Shape;264;p28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" dirty="0"/>
              <a:t>Робота з гілками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Git</a:t>
            </a:r>
            <a:r>
              <a:rPr lang="en-US" dirty="0" smtClean="0"/>
              <a:t>H</a:t>
            </a:r>
            <a:r>
              <a:rPr lang="ru" dirty="0" smtClean="0"/>
              <a:t>ub</a:t>
            </a:r>
            <a:endParaRPr dirty="0"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835000" y="1567550"/>
            <a:ext cx="3737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 - глобальний веб-сервіс для спільної розробки програмних проектів, заснований за принципами Git, а також  хостінг (сховище) програмного коду. Це: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частина Microsoft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40 млн. користувачів з усього світу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100 млн. репозиторіїв - найбільший хостінг у світі</a:t>
            </a:r>
            <a:endParaRPr dirty="0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475" y="1132375"/>
            <a:ext cx="303578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Створення аккауту та репозиторію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/>
              <a:t>    Створення аккаунту:</a:t>
            </a:r>
            <a:br>
              <a:rPr lang="ru" b="1"/>
            </a:br>
            <a:r>
              <a:rPr lang="ru" b="1" i="1"/>
              <a:t>Крок 1</a:t>
            </a:r>
            <a:r>
              <a:rPr lang="ru" b="1"/>
              <a:t>: </a:t>
            </a:r>
            <a:r>
              <a:rPr lang="ru"/>
              <a:t>Перехід на сторінку</a:t>
            </a:r>
            <a:r>
              <a:rPr lang="ru" b="1"/>
              <a:t> </a:t>
            </a:r>
            <a:r>
              <a:rPr lang="ru"/>
              <a:t> </a:t>
            </a:r>
            <a:r>
              <a:rPr lang="ru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</a:t>
            </a:r>
            <a:r>
              <a:rPr lang="ru"/>
              <a:t> та натиснення на напис Sing Up.</a:t>
            </a:r>
            <a:br>
              <a:rPr lang="ru"/>
            </a:br>
            <a:r>
              <a:rPr lang="ru" b="1" i="1"/>
              <a:t>Крок 2:</a:t>
            </a:r>
            <a:r>
              <a:rPr lang="ru"/>
              <a:t> Заповнення необхідної інформації.</a:t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>    </a:t>
            </a:r>
            <a:r>
              <a:rPr lang="ru" b="1"/>
              <a:t>Створення репозитарію:</a:t>
            </a:r>
            <a:r>
              <a:rPr lang="ru"/>
              <a:t/>
            </a:r>
            <a:br>
              <a:rPr lang="ru"/>
            </a:br>
            <a:r>
              <a:rPr lang="ru" b="1" i="1"/>
              <a:t>Крок 1:</a:t>
            </a:r>
            <a:r>
              <a:rPr lang="ru"/>
              <a:t> Натискаємо клавішу New.</a:t>
            </a:r>
            <a:br>
              <a:rPr lang="ru"/>
            </a:br>
            <a:r>
              <a:rPr lang="ru" b="1" i="1"/>
              <a:t>Крок 2: </a:t>
            </a:r>
            <a:r>
              <a:rPr lang="ru"/>
              <a:t>Заповнення необхідних полів.</a:t>
            </a:r>
            <a:br>
              <a:rPr lang="ru"/>
            </a:b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325" y="4035864"/>
            <a:ext cx="1890713" cy="5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400" y="1152475"/>
            <a:ext cx="3060000" cy="17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400" y="3021088"/>
            <a:ext cx="3060000" cy="173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75" y="3207475"/>
            <a:ext cx="3060000" cy="17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2616875" y="1757941"/>
            <a:ext cx="2947725" cy="251525"/>
          </a:xfrm>
          <a:custGeom>
            <a:avLst/>
            <a:gdLst/>
            <a:ahLst/>
            <a:cxnLst/>
            <a:rect l="l" t="t" r="r" b="b"/>
            <a:pathLst>
              <a:path w="117909" h="10061" extrusionOk="0">
                <a:moveTo>
                  <a:pt x="0" y="3476"/>
                </a:moveTo>
                <a:cubicBezTo>
                  <a:pt x="4478" y="2941"/>
                  <a:pt x="18247" y="-802"/>
                  <a:pt x="26870" y="267"/>
                </a:cubicBezTo>
                <a:cubicBezTo>
                  <a:pt x="35493" y="1337"/>
                  <a:pt x="42512" y="9225"/>
                  <a:pt x="51736" y="9893"/>
                </a:cubicBezTo>
                <a:cubicBezTo>
                  <a:pt x="60960" y="10562"/>
                  <a:pt x="71187" y="4479"/>
                  <a:pt x="82216" y="4278"/>
                </a:cubicBezTo>
                <a:cubicBezTo>
                  <a:pt x="93245" y="4077"/>
                  <a:pt x="111960" y="7954"/>
                  <a:pt x="117909" y="868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79" name="Google Shape;279;p29"/>
          <p:cNvSpPr/>
          <p:nvPr/>
        </p:nvSpPr>
        <p:spPr>
          <a:xfrm>
            <a:off x="3118175" y="2935194"/>
            <a:ext cx="666350" cy="784575"/>
          </a:xfrm>
          <a:custGeom>
            <a:avLst/>
            <a:gdLst/>
            <a:ahLst/>
            <a:cxnLst/>
            <a:rect l="l" t="t" r="r" b="b"/>
            <a:pathLst>
              <a:path w="26654" h="31383" extrusionOk="0">
                <a:moveTo>
                  <a:pt x="0" y="2507"/>
                </a:moveTo>
                <a:cubicBezTo>
                  <a:pt x="1203" y="2106"/>
                  <a:pt x="5214" y="-301"/>
                  <a:pt x="7219" y="100"/>
                </a:cubicBezTo>
                <a:cubicBezTo>
                  <a:pt x="9224" y="501"/>
                  <a:pt x="10160" y="4779"/>
                  <a:pt x="12032" y="4913"/>
                </a:cubicBezTo>
                <a:cubicBezTo>
                  <a:pt x="13904" y="5047"/>
                  <a:pt x="16310" y="235"/>
                  <a:pt x="18449" y="903"/>
                </a:cubicBezTo>
                <a:cubicBezTo>
                  <a:pt x="20588" y="1572"/>
                  <a:pt x="24398" y="6518"/>
                  <a:pt x="24866" y="8924"/>
                </a:cubicBezTo>
                <a:cubicBezTo>
                  <a:pt x="25334" y="11330"/>
                  <a:pt x="20989" y="13001"/>
                  <a:pt x="21256" y="15340"/>
                </a:cubicBezTo>
                <a:cubicBezTo>
                  <a:pt x="21523" y="17679"/>
                  <a:pt x="27205" y="20286"/>
                  <a:pt x="26470" y="22960"/>
                </a:cubicBezTo>
                <a:cubicBezTo>
                  <a:pt x="25735" y="25634"/>
                  <a:pt x="18449" y="29979"/>
                  <a:pt x="16845" y="31383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0" name="Google Shape;280;p29"/>
          <p:cNvSpPr/>
          <p:nvPr/>
        </p:nvSpPr>
        <p:spPr>
          <a:xfrm>
            <a:off x="2897600" y="2674517"/>
            <a:ext cx="2448250" cy="1235750"/>
          </a:xfrm>
          <a:custGeom>
            <a:avLst/>
            <a:gdLst/>
            <a:ahLst/>
            <a:cxnLst/>
            <a:rect l="l" t="t" r="r" b="b"/>
            <a:pathLst>
              <a:path w="97930" h="49430" extrusionOk="0">
                <a:moveTo>
                  <a:pt x="0" y="2506"/>
                </a:moveTo>
                <a:cubicBezTo>
                  <a:pt x="2139" y="2105"/>
                  <a:pt x="9225" y="-101"/>
                  <a:pt x="12834" y="100"/>
                </a:cubicBezTo>
                <a:cubicBezTo>
                  <a:pt x="16444" y="301"/>
                  <a:pt x="17580" y="3175"/>
                  <a:pt x="21657" y="3710"/>
                </a:cubicBezTo>
                <a:cubicBezTo>
                  <a:pt x="25734" y="4245"/>
                  <a:pt x="33354" y="835"/>
                  <a:pt x="37298" y="3308"/>
                </a:cubicBezTo>
                <a:cubicBezTo>
                  <a:pt x="41242" y="5781"/>
                  <a:pt x="41977" y="15273"/>
                  <a:pt x="45319" y="18548"/>
                </a:cubicBezTo>
                <a:cubicBezTo>
                  <a:pt x="48661" y="21823"/>
                  <a:pt x="56816" y="19417"/>
                  <a:pt x="57351" y="22960"/>
                </a:cubicBezTo>
                <a:cubicBezTo>
                  <a:pt x="57886" y="26503"/>
                  <a:pt x="44451" y="37064"/>
                  <a:pt x="48528" y="39804"/>
                </a:cubicBezTo>
                <a:cubicBezTo>
                  <a:pt x="52605" y="42545"/>
                  <a:pt x="73794" y="38735"/>
                  <a:pt x="81815" y="39403"/>
                </a:cubicBezTo>
                <a:cubicBezTo>
                  <a:pt x="89836" y="40072"/>
                  <a:pt x="94114" y="42144"/>
                  <a:pt x="96654" y="43815"/>
                </a:cubicBezTo>
                <a:cubicBezTo>
                  <a:pt x="99194" y="45486"/>
                  <a:pt x="96988" y="48494"/>
                  <a:pt x="97055" y="4943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1" name="Google Shape;281;p29"/>
          <p:cNvSpPr/>
          <p:nvPr/>
        </p:nvSpPr>
        <p:spPr>
          <a:xfrm>
            <a:off x="3418975" y="2055400"/>
            <a:ext cx="2165675" cy="1443775"/>
          </a:xfrm>
          <a:custGeom>
            <a:avLst/>
            <a:gdLst/>
            <a:ahLst/>
            <a:cxnLst/>
            <a:rect l="l" t="t" r="r" b="b"/>
            <a:pathLst>
              <a:path w="86627" h="57751" extrusionOk="0">
                <a:moveTo>
                  <a:pt x="0" y="0"/>
                </a:moveTo>
                <a:cubicBezTo>
                  <a:pt x="1404" y="1537"/>
                  <a:pt x="5013" y="7887"/>
                  <a:pt x="8422" y="9224"/>
                </a:cubicBezTo>
                <a:cubicBezTo>
                  <a:pt x="11831" y="10561"/>
                  <a:pt x="16911" y="6617"/>
                  <a:pt x="20454" y="8021"/>
                </a:cubicBezTo>
                <a:cubicBezTo>
                  <a:pt x="23997" y="9425"/>
                  <a:pt x="24999" y="15507"/>
                  <a:pt x="29678" y="17646"/>
                </a:cubicBezTo>
                <a:cubicBezTo>
                  <a:pt x="34357" y="19785"/>
                  <a:pt x="43848" y="17312"/>
                  <a:pt x="48527" y="20855"/>
                </a:cubicBezTo>
                <a:cubicBezTo>
                  <a:pt x="53206" y="24398"/>
                  <a:pt x="52739" y="34290"/>
                  <a:pt x="57752" y="38902"/>
                </a:cubicBezTo>
                <a:cubicBezTo>
                  <a:pt x="62765" y="43514"/>
                  <a:pt x="73794" y="45386"/>
                  <a:pt x="78606" y="48527"/>
                </a:cubicBezTo>
                <a:cubicBezTo>
                  <a:pt x="83419" y="51669"/>
                  <a:pt x="85290" y="56214"/>
                  <a:pt x="86627" y="57751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Git на </a:t>
            </a:r>
            <a:r>
              <a:rPr lang="ru" dirty="0" smtClean="0"/>
              <a:t>сервері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Після створення Git-репозиторію на сайті GitHub, можна отримати доступ до нього з ПК за допомогою декількох кроків: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 i="1" dirty="0"/>
              <a:t>Крок 1:</a:t>
            </a:r>
            <a:r>
              <a:rPr lang="ru" dirty="0"/>
              <a:t> Відкрити створений раніше репозитарій та скопіювати URL-адресу поточної сторінки. Приблизний вигляд адреси наступний: </a:t>
            </a:r>
            <a:r>
              <a:rPr lang="ru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https://github.com/MyGitName/</a:t>
            </a:r>
            <a:r>
              <a:rPr lang="ru" sz="11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MyGitRepository</a:t>
            </a:r>
            <a:r>
              <a:rPr lang="ru" dirty="0"/>
              <a:t> 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 i="1" dirty="0"/>
              <a:t>Крок 2:</a:t>
            </a:r>
            <a:r>
              <a:rPr lang="ru" dirty="0"/>
              <a:t> Запускаємо клієнт Git Bash та переходимо в необхідну робочу директорію, наприклад, cd D:/Work_Dir.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 i="1" dirty="0"/>
              <a:t>Крок 3:</a:t>
            </a:r>
            <a:r>
              <a:rPr lang="ru" dirty="0"/>
              <a:t> Копіюємо створений репозиторій на комп’ютер командою:</a:t>
            </a:r>
            <a:br>
              <a:rPr lang="ru" dirty="0"/>
            </a:br>
            <a:r>
              <a:rPr lang="ru" dirty="0"/>
              <a:t>     </a:t>
            </a:r>
            <a:r>
              <a:rPr lang="ru" sz="11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ru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</a:rPr>
              <a:t>https://github.com/MyGitName/MyGitRepository</a:t>
            </a:r>
            <a:endParaRPr sz="11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00" dirty="0">
                <a:latin typeface="Courier New"/>
                <a:ea typeface="Courier New"/>
                <a:cs typeface="Courier New"/>
                <a:sym typeface="Courier New"/>
              </a:rPr>
              <a:t>За необхідності відправляємо на сервер файли за допомогою команди:</a:t>
            </a:r>
            <a:br>
              <a:rPr lang="ru" sz="1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/>
              <a:t>     </a:t>
            </a:r>
            <a:r>
              <a:rPr lang="ru" sz="1100" dirty="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SSH протокол з’єднання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25" y="1350000"/>
            <a:ext cx="4245926" cy="21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232700" y="1567550"/>
            <a:ext cx="4421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1.    Згенерувати </a:t>
            </a:r>
            <a:r>
              <a:rPr lang="ru" dirty="0"/>
              <a:t>пару SSH ключів (приватний та публічний</a:t>
            </a:r>
            <a:r>
              <a:rPr lang="ru" dirty="0" smtClean="0"/>
              <a:t>):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$ ssh-keygen -t rsa -b 4096 -C "your_email@example.com"</a:t>
            </a:r>
            <a:endParaRPr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2.    Скопіювати публічний ключ: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$ </a:t>
            </a:r>
            <a:r>
              <a:rPr lang="ru" dirty="0"/>
              <a:t>clip &lt; </a:t>
            </a:r>
            <a:r>
              <a:rPr lang="ru" dirty="0" smtClean="0"/>
              <a:t>path/to/your/public/key/id_rsa.pub</a:t>
            </a:r>
            <a:endParaRPr dirty="0" smtClean="0"/>
          </a:p>
          <a:p>
            <a:pPr marL="146050" lvl="0" indent="0" algn="l" rtl="0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3.     Додати </a:t>
            </a:r>
            <a:r>
              <a:rPr lang="ru" dirty="0"/>
              <a:t>ключ в Github аккаунт</a:t>
            </a:r>
            <a:endParaRPr dirty="0"/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2984205" y="2835349"/>
            <a:ext cx="1715386" cy="694660"/>
          </a:xfrm>
          <a:custGeom>
            <a:avLst/>
            <a:gdLst>
              <a:gd name="connsiteX0" fmla="*/ 0 w 1715386"/>
              <a:gd name="connsiteY0" fmla="*/ 694660 h 694660"/>
              <a:gd name="connsiteX1" fmla="*/ 241004 w 1715386"/>
              <a:gd name="connsiteY1" fmla="*/ 467832 h 694660"/>
              <a:gd name="connsiteX2" fmla="*/ 659218 w 1715386"/>
              <a:gd name="connsiteY2" fmla="*/ 659218 h 694660"/>
              <a:gd name="connsiteX3" fmla="*/ 949842 w 1715386"/>
              <a:gd name="connsiteY3" fmla="*/ 524539 h 694660"/>
              <a:gd name="connsiteX4" fmla="*/ 956930 w 1715386"/>
              <a:gd name="connsiteY4" fmla="*/ 233916 h 694660"/>
              <a:gd name="connsiteX5" fmla="*/ 1396409 w 1715386"/>
              <a:gd name="connsiteY5" fmla="*/ 418214 h 694660"/>
              <a:gd name="connsiteX6" fmla="*/ 1715386 w 1715386"/>
              <a:gd name="connsiteY6" fmla="*/ 0 h 69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386" h="694660">
                <a:moveTo>
                  <a:pt x="0" y="694660"/>
                </a:moveTo>
                <a:cubicBezTo>
                  <a:pt x="65567" y="584199"/>
                  <a:pt x="131134" y="473739"/>
                  <a:pt x="241004" y="467832"/>
                </a:cubicBezTo>
                <a:cubicBezTo>
                  <a:pt x="350874" y="461925"/>
                  <a:pt x="541078" y="649767"/>
                  <a:pt x="659218" y="659218"/>
                </a:cubicBezTo>
                <a:cubicBezTo>
                  <a:pt x="777358" y="668669"/>
                  <a:pt x="900223" y="595423"/>
                  <a:pt x="949842" y="524539"/>
                </a:cubicBezTo>
                <a:cubicBezTo>
                  <a:pt x="999461" y="453655"/>
                  <a:pt x="882502" y="251637"/>
                  <a:pt x="956930" y="233916"/>
                </a:cubicBezTo>
                <a:cubicBezTo>
                  <a:pt x="1031358" y="216195"/>
                  <a:pt x="1270000" y="457200"/>
                  <a:pt x="1396409" y="418214"/>
                </a:cubicBezTo>
                <a:cubicBezTo>
                  <a:pt x="1522818" y="379228"/>
                  <a:pt x="1619102" y="189614"/>
                  <a:pt x="1715386" y="0"/>
                </a:cubicBezTo>
              </a:path>
            </a:pathLst>
          </a:custGeom>
          <a:noFill/>
          <a:ln w="38100">
            <a:solidFill>
              <a:srgbClr val="C4C5C6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робота з проектами</a:t>
            </a: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Початок роботи над проектом: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Створити копію репозиторію стороннього проекту у своєму акаунті (Fork)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Клонувати проект з серверу Github у свій локальний репозиторій: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clone “git@github.com:microsoft/microsoft-pdb.git”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Головні команди для роботи з віддаленим репозиторієм: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fetch &lt;remote-name&gt;# отримати зміни з remote репозиторію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$ git pull &lt;remote-name&gt;# отримати та злити зміни з remote репозиторію у локальний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push &lt;remote-name&gt; &lt;branch-name&gt;# відправити зміни в remote репозиторій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інструменти колективної роботи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Pull request</a:t>
            </a:r>
            <a:r>
              <a:rPr lang="ru"/>
              <a:t> - організація додавання змін у гілку (коментарі, code review)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Приватні/публічні репозиторії</a:t>
            </a:r>
            <a:r>
              <a:rPr lang="ru"/>
              <a:t> - можливість створювати комерційні проекти віддалено на закритому (приватному) хостінгу або, навпаки, створювати опенсорсні проекти та залучати величезну ІТ-команду зі всього світу.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Організації </a:t>
            </a:r>
            <a:r>
              <a:rPr lang="ru"/>
              <a:t>- створення великої команду проекту, яка складатиметься з окремих спеціалізацій (розробників, фронтенд, бекенд, ...), зайнятими своїми мікропроектами, та налагоджувати зв’язки між ними.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Wiki </a:t>
            </a:r>
            <a:r>
              <a:rPr lang="ru"/>
              <a:t>- публікація детальної документації щодо проекту (окремо від readme).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Issue tracking</a:t>
            </a:r>
            <a:r>
              <a:rPr lang="ru"/>
              <a:t> - додавання звіту про виявленні проблеми в коді або в користуванні (аналог форуму).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Коментарі </a:t>
            </a:r>
            <a:r>
              <a:rPr lang="ru"/>
              <a:t>- Github практично всюди дозволяє залишати коментарі.</a:t>
            </a:r>
            <a:endParaRPr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 соціальна мережа</a:t>
            </a:r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479100" y="1526500"/>
            <a:ext cx="30525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Атрибути соцмережі: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підписка;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стрічка новин і трендів;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коментарі;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спілкування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рейтинги репозиторіїв.</a:t>
            </a:r>
            <a:endParaRPr dirty="0"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87" y="1045700"/>
            <a:ext cx="5191124" cy="37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Висновки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- технологія контролю версій, яка допомагає IT спеціалістам (і не тільки) контролювати кожний етап розробки свого продукту.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на віддаленому сервері дозволяє зберігати і працювати з проектами віддалено.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Ця технологія дозволяє об’єднувати величезну кількість людей в одну команду для розробки продукту.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Github - це інструмент, який реалізує технологію Git з більш вираженими елементами соціальної мережі.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Github - це чудовий інструмент для володіння особливо початківцям в IT, що дозволяє безкоштовно публікувати свої пет-проекти, які можна зазначити в своєму резюме (CV) як підтвердження свого досвіду.</a:t>
            </a:r>
            <a:endParaRPr sz="18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Декілька фактів з Історії Git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575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uk-UA" dirty="0" smtClean="0"/>
              <a:t>це безкоштовна та з відкритим кодом розповсюджена система управління версіями, призначена для швидкого та ефективного управління всіма проектами</a:t>
            </a:r>
            <a:r>
              <a:rPr lang="ru-RU" dirty="0" smtClean="0"/>
              <a:t>.</a:t>
            </a:r>
            <a:endParaRPr lang="ru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1992 </a:t>
            </a:r>
            <a:r>
              <a:rPr lang="ru" dirty="0"/>
              <a:t>- 2002 -- розробники ядра Linux діляться даними між собою за допомогою архівів.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2002 - 2005 -- початок використання в роботі </a:t>
            </a:r>
            <a:r>
              <a:rPr lang="ru" i="1" dirty="0"/>
              <a:t>Системи Контролю Версій</a:t>
            </a:r>
            <a:r>
              <a:rPr lang="ru" dirty="0"/>
              <a:t> (СКВ) BitKeeper.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2005 -- виникнення ідеї розробки власної СКВ; поява Git.</a:t>
            </a:r>
            <a:endParaRPr dirty="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25" y="445025"/>
            <a:ext cx="2077425" cy="246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95" y="2791063"/>
            <a:ext cx="2242806" cy="256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384675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6601350" y="2985500"/>
            <a:ext cx="1325025" cy="1185750"/>
          </a:xfrm>
          <a:custGeom>
            <a:avLst/>
            <a:gdLst/>
            <a:ahLst/>
            <a:cxnLst/>
            <a:rect l="l" t="t" r="r" b="b"/>
            <a:pathLst>
              <a:path w="53001" h="47430" extrusionOk="0">
                <a:moveTo>
                  <a:pt x="37780" y="0"/>
                </a:moveTo>
                <a:cubicBezTo>
                  <a:pt x="40313" y="4175"/>
                  <a:pt x="53180" y="17179"/>
                  <a:pt x="52975" y="25050"/>
                </a:cubicBezTo>
                <a:cubicBezTo>
                  <a:pt x="52770" y="32921"/>
                  <a:pt x="42092" y="45582"/>
                  <a:pt x="36548" y="47225"/>
                </a:cubicBezTo>
                <a:cubicBezTo>
                  <a:pt x="31004" y="48868"/>
                  <a:pt x="25802" y="36822"/>
                  <a:pt x="19711" y="34906"/>
                </a:cubicBezTo>
                <a:cubicBezTo>
                  <a:pt x="13620" y="32990"/>
                  <a:pt x="3285" y="35590"/>
                  <a:pt x="0" y="3572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9" name="Google Shape;179;p18"/>
          <p:cNvSpPr/>
          <p:nvPr/>
        </p:nvSpPr>
        <p:spPr>
          <a:xfrm>
            <a:off x="3685650" y="3434883"/>
            <a:ext cx="1273050" cy="965025"/>
          </a:xfrm>
          <a:custGeom>
            <a:avLst/>
            <a:gdLst/>
            <a:ahLst/>
            <a:cxnLst/>
            <a:rect l="l" t="t" r="r" b="b"/>
            <a:pathLst>
              <a:path w="50922" h="38601" extrusionOk="0">
                <a:moveTo>
                  <a:pt x="50922" y="18163"/>
                </a:moveTo>
                <a:cubicBezTo>
                  <a:pt x="47774" y="15220"/>
                  <a:pt x="36412" y="-2850"/>
                  <a:pt x="32032" y="504"/>
                </a:cubicBezTo>
                <a:cubicBezTo>
                  <a:pt x="27652" y="3858"/>
                  <a:pt x="27515" y="35753"/>
                  <a:pt x="24640" y="38285"/>
                </a:cubicBezTo>
                <a:cubicBezTo>
                  <a:pt x="21765" y="40818"/>
                  <a:pt x="17248" y="17068"/>
                  <a:pt x="14784" y="15699"/>
                </a:cubicBezTo>
                <a:cubicBezTo>
                  <a:pt x="12320" y="14330"/>
                  <a:pt x="12320" y="28498"/>
                  <a:pt x="9856" y="30072"/>
                </a:cubicBezTo>
                <a:cubicBezTo>
                  <a:pt x="7392" y="31646"/>
                  <a:pt x="1643" y="25965"/>
                  <a:pt x="0" y="2514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використаних джерел</a:t>
            </a:r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ru" u="sng" dirty="0" smtClean="0">
                <a:solidFill>
                  <a:schemeClr val="hlink"/>
                </a:solidFill>
                <a:hlinkClick r:id="rId3"/>
              </a:rPr>
              <a:t>git-scm.com/book/ru/v2/</a:t>
            </a:r>
            <a:r>
              <a:rPr lang="ru" u="sng" dirty="0" smtClean="0">
                <a:solidFill>
                  <a:schemeClr val="hlink"/>
                </a:solidFill>
              </a:rPr>
              <a:t> </a:t>
            </a:r>
            <a:r>
              <a:rPr lang="ru" b="1" dirty="0">
                <a:solidFill>
                  <a:schemeClr val="bg1"/>
                </a:solidFill>
              </a:rPr>
              <a:t>.</a:t>
            </a:r>
            <a:endParaRPr lang="ru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4"/>
              </a:rPr>
              <a:t>https://youtu.be/ykyERvz17LE/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5"/>
              </a:rPr>
              <a:t>https://habr.com/ru/post/125799/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6"/>
              </a:rPr>
              <a:t>https://habr.com/ru/post/106912/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7"/>
              </a:rPr>
              <a:t>https://htmlacademy.ru/blog/99-github-as-hostin/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8"/>
              </a:rPr>
              <a:t>https://git.wiki.kernel.org/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9"/>
              </a:rPr>
              <a:t>https://github.com/github/gitignore/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  <a:r>
              <a:rPr lang="ru" dirty="0" smtClean="0"/>
              <a:t> 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10">
            <a:alphaModFix/>
          </a:blip>
          <a:srcRect l="29062" r="29895"/>
          <a:stretch/>
        </p:blipFill>
        <p:spPr>
          <a:xfrm>
            <a:off x="6181724" y="847879"/>
            <a:ext cx="2814638" cy="3855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Способи роботи з Git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Оригінальний клієнт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Інтерфейс: CMD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Посилання: </a:t>
            </a:r>
            <a:r>
              <a:rPr lang="ru" sz="14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https://git-scm.com/download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3132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SmartGit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Інтерфейс: GUI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Посилання: </a:t>
            </a:r>
            <a:r>
              <a:rPr lang="ru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https://www.syntevo.com/smartgit/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6264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TortoiseGit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Інтерфейс: GUI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Посилання: </a:t>
            </a:r>
            <a:r>
              <a:rPr lang="ru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https://tortoisegit.org/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4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Загальні параметри:</a:t>
            </a:r>
            <a:r>
              <a:rPr lang="ru"/>
              <a:t> використання команди </a:t>
            </a:r>
            <a:r>
              <a:rPr lang="ru" i="1"/>
              <a:t>git config</a:t>
            </a:r>
            <a:r>
              <a:rPr lang="ru"/>
              <a:t>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user.name Alex Arnautov</a:t>
            </a:r>
            <a:r>
              <a:rPr lang="ru"/>
              <a:t> - збереження імені автора файлів та змін у них;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user.email </a:t>
            </a:r>
            <a:r>
              <a:rPr lang="ru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alex.arnautov@example.com</a:t>
            </a:r>
            <a:r>
              <a:rPr lang="ru"/>
              <a:t> - збереження електронної адреси автора.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/>
              <a:t>Механізм ігнорування файлів:</a:t>
            </a:r>
            <a:r>
              <a:rPr lang="ru"/>
              <a:t> створення файлу </a:t>
            </a:r>
            <a:r>
              <a:rPr lang="ru" i="1"/>
              <a:t>.gitignore:</a:t>
            </a:r>
            <a:endParaRPr i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ігнорування файлів СКВ Git створюємо файл </a:t>
            </a:r>
            <a:r>
              <a:rPr lang="ru" i="1"/>
              <a:t>.gitignore</a:t>
            </a:r>
            <a:r>
              <a:rPr lang="ru"/>
              <a:t> та додаємо в нього шаблони. Приклад змісту файлу: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Налаштування роботи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2986088"/>
            <a:ext cx="42672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Створення репозиторію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Перехід до робочої директорії: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 smtClean="0">
                <a:solidFill>
                  <a:schemeClr val="bg1"/>
                </a:solidFill>
              </a:rPr>
              <a:t>Наприклад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C:/Users/user/target_dir</a:t>
            </a:r>
            <a:r>
              <a:rPr lang="ru" dirty="0">
                <a:solidFill>
                  <a:schemeClr val="bg1"/>
                </a:solidFill>
              </a:rPr>
              <a:t> .</a:t>
            </a:r>
            <a:endParaRPr dirty="0">
              <a:solidFill>
                <a:schemeClr val="bg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Безпосереднє формування Git-репозиторію: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r>
              <a:rPr lang="ru" dirty="0">
                <a:solidFill>
                  <a:schemeClr val="bg1"/>
                </a:solidFill>
              </a:rPr>
              <a:t> - створюється каталог </a:t>
            </a:r>
            <a:r>
              <a:rPr lang="ru" i="1" dirty="0">
                <a:solidFill>
                  <a:schemeClr val="bg1"/>
                </a:solidFill>
              </a:rPr>
              <a:t>.git</a:t>
            </a:r>
            <a:r>
              <a:rPr lang="ru" dirty="0">
                <a:solidFill>
                  <a:schemeClr val="bg1"/>
                </a:solidFill>
              </a:rPr>
              <a:t>, у якому розгортається структура репозитарію.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&lt; URL &gt;</a:t>
            </a:r>
            <a:r>
              <a:rPr lang="ru" dirty="0">
                <a:solidFill>
                  <a:schemeClr val="bg1"/>
                </a:solidFill>
              </a:rPr>
              <a:t> - клонування існуючого репозитарію за адресою, наприклад, клонування бібліотеки </a:t>
            </a:r>
            <a:r>
              <a:rPr lang="ru" i="1" dirty="0">
                <a:solidFill>
                  <a:schemeClr val="bg1"/>
                </a:solidFill>
              </a:rPr>
              <a:t>libgit2</a:t>
            </a:r>
            <a:r>
              <a:rPr lang="ru" dirty="0">
                <a:solidFill>
                  <a:schemeClr val="bg1"/>
                </a:solidFill>
              </a:rPr>
              <a:t>: </a:t>
            </a:r>
            <a:br>
              <a:rPr lang="ru" dirty="0">
                <a:solidFill>
                  <a:schemeClr val="bg1"/>
                </a:solidFill>
              </a:rPr>
            </a:b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clone </a:t>
            </a:r>
            <a:r>
              <a:rPr lang="en-US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https://github.com/libgit2/libgit2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Додавання, Видалення та </a:t>
            </a:r>
            <a:r>
              <a:rPr lang="ru" dirty="0" smtClean="0"/>
              <a:t>Відновлення</a:t>
            </a:r>
            <a:endParaRPr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/>
              <a:t>Додавання</a:t>
            </a:r>
            <a:r>
              <a:rPr lang="ru"/>
              <a:t> файлів до репозиторію: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/>
              <a:t>крок 1:</a:t>
            </a:r>
            <a:r>
              <a:rPr lang="ru"/>
              <a:t> </a:t>
            </a: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 file name &gt;</a:t>
            </a:r>
            <a:r>
              <a:rPr lang="ru"/>
              <a:t> - підготовка до збереження;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/>
              <a:t>крок 2:</a:t>
            </a:r>
            <a:r>
              <a:rPr lang="ru"/>
              <a:t> </a:t>
            </a: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ru" i="1"/>
              <a:t> </a:t>
            </a:r>
            <a:r>
              <a:rPr lang="ru"/>
              <a:t>- виклик текстового редактору для коментування; збереження всіх підготованих файлів (створення “знімку” поточного стану файлів).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/>
              <a:t>Видалення</a:t>
            </a:r>
            <a:r>
              <a:rPr lang="ru"/>
              <a:t> файлів з репозиторію: </a:t>
            </a: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rm &lt; file name &gt;</a:t>
            </a:r>
            <a:r>
              <a:rPr lang="ru"/>
              <a:t> 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/>
              <a:t>Відновлення </a:t>
            </a:r>
            <a:r>
              <a:rPr lang="ru"/>
              <a:t>файлів до потрібної версії: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/>
              <a:t>крок 1:</a:t>
            </a:r>
            <a:r>
              <a:rPr lang="ru"/>
              <a:t> </a:t>
            </a: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log - &lt; n &gt; -- pretty=oneline</a:t>
            </a:r>
            <a:r>
              <a:rPr lang="ru"/>
              <a:t> - відображення історії збережень: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/>
              <a:t> - будь-яке натуральне число - кількість елементів історії, </a:t>
            </a:r>
            <a:r>
              <a:rPr lang="ru" i="1"/>
              <a:t>pretty=oneline</a:t>
            </a:r>
            <a:r>
              <a:rPr lang="ru"/>
              <a:t> - вся інформація про 1 факт збереження в 1 рядок;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/>
              <a:t>крок 2:</a:t>
            </a:r>
            <a:r>
              <a:rPr lang="ru"/>
              <a:t> </a:t>
            </a: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 commit hash &gt; &lt; file name &gt;</a:t>
            </a:r>
            <a:r>
              <a:rPr lang="ru"/>
              <a:t> - відновлення необхідного файлу.</a:t>
            </a:r>
            <a:endParaRPr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 файлів репозиторію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-s</a:t>
            </a:r>
            <a:r>
              <a:rPr lang="ru" i="1" dirty="0"/>
              <a:t> </a:t>
            </a:r>
            <a:r>
              <a:rPr lang="ru" dirty="0"/>
              <a:t>- команда для перевірки поточного стану файлів. Результатом є список з наявних у директорії файлів, крім тих, що зазначені в </a:t>
            </a:r>
            <a:r>
              <a:rPr lang="ru" i="1" dirty="0"/>
              <a:t>.gitignore</a:t>
            </a:r>
            <a:r>
              <a:rPr lang="ru" dirty="0"/>
              <a:t> </a:t>
            </a:r>
            <a:r>
              <a:rPr lang="ru" i="1" dirty="0"/>
              <a:t>.</a:t>
            </a:r>
            <a:r>
              <a:rPr lang="ru" dirty="0"/>
              <a:t> Наприклад,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? ?  Info.txt             </a:t>
            </a:r>
            <a:r>
              <a:rPr lang="ru" dirty="0" smtClean="0"/>
              <a:t>       ?? </a:t>
            </a:r>
            <a:r>
              <a:rPr lang="ru" dirty="0"/>
              <a:t>- файл не додано до Git-репозиторію;</a:t>
            </a:r>
            <a:br>
              <a:rPr lang="ru" dirty="0"/>
            </a:br>
            <a:r>
              <a:rPr lang="ru" dirty="0"/>
              <a:t>MM README.txt    М - файл було модифіковано;</a:t>
            </a:r>
            <a:br>
              <a:rPr lang="ru" dirty="0"/>
            </a:br>
            <a:r>
              <a:rPr lang="ru" dirty="0"/>
              <a:t>A     main.cpp         </a:t>
            </a:r>
            <a:r>
              <a:rPr lang="ru" dirty="0" smtClean="0"/>
              <a:t>      A </a:t>
            </a:r>
            <a:r>
              <a:rPr lang="ru" dirty="0"/>
              <a:t>- файл було підготовано до збереження.   </a:t>
            </a:r>
            <a:br>
              <a:rPr lang="ru" dirty="0"/>
            </a:br>
            <a:r>
              <a:rPr lang="ru" dirty="0"/>
              <a:t>M    calc_core.cu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Друга літера “М” у лівій колонці свідчить про те, що файл було модифіковано після підготовки.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Розгалуження</a:t>
            </a:r>
            <a:endParaRPr dirty="0"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</a:t>
            </a:r>
            <a:r>
              <a:rPr lang="ru" dirty="0"/>
              <a:t>нової гілки: git branch &lt;new_branch&gt;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перемикання </a:t>
            </a:r>
            <a:r>
              <a:rPr lang="ru" dirty="0"/>
              <a:t>на нову гілку: git checkout &lt;new_branch&gt;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</a:t>
            </a:r>
            <a:r>
              <a:rPr lang="ru" dirty="0"/>
              <a:t>нової гілки та </a:t>
            </a:r>
            <a:r>
              <a:rPr lang="ru" b="1" dirty="0"/>
              <a:t>перемикання </a:t>
            </a:r>
            <a:r>
              <a:rPr lang="ru" dirty="0"/>
              <a:t>на неї: git checkout -b &lt;new_branch&gt;</a:t>
            </a:r>
            <a:endParaRPr dirty="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00" y="1170125"/>
            <a:ext cx="4328700" cy="25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4517200" y="115247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C8942C"/>
                </a:solidFill>
              </a:rPr>
              <a:t>вказівник HEAD </a:t>
            </a:r>
            <a:r>
              <a:rPr lang="ru" dirty="0">
                <a:solidFill>
                  <a:schemeClr val="bg1"/>
                </a:solidFill>
              </a:rPr>
              <a:t>на поточну гілку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master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517200" y="330342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щойно створена &lt;new_branch&gt;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testing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Коміт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індексація </a:t>
            </a:r>
            <a:r>
              <a:rPr lang="ru" dirty="0"/>
              <a:t>файлів для коміту: git add &lt;your_files&gt;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нового коміту</a:t>
            </a:r>
            <a:r>
              <a:rPr lang="ru" dirty="0"/>
              <a:t> (оновити проект поточної гілки) з додаванням усіх змінених файлів з коментарем: git commit -a -m “Your message”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 </a:t>
            </a:r>
            <a:r>
              <a:rPr lang="ru" dirty="0"/>
              <a:t>файлів з репозиторію: git rm &lt;file_name 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572000" cy="164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301" y="2947025"/>
            <a:ext cx="3764900" cy="1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4779125" y="23305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C3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iss53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941575" y="39873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C4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hotfix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1311</Words>
  <Application>Microsoft Office PowerPoint</Application>
  <PresentationFormat>Экран (16:9)</PresentationFormat>
  <Paragraphs>149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Courier New</vt:lpstr>
      <vt:lpstr>Arial</vt:lpstr>
      <vt:lpstr>Montserrat</vt:lpstr>
      <vt:lpstr>Lato</vt:lpstr>
      <vt:lpstr>Times New Roman</vt:lpstr>
      <vt:lpstr>Focus</vt:lpstr>
      <vt:lpstr>GitHub.com: веб-сервіс хостінга проектів, система контролю версій git та соціальна мережа для розробників ПЗ</vt:lpstr>
      <vt:lpstr>Декілька фактів з Історії Git</vt:lpstr>
      <vt:lpstr>Способи роботи з Git</vt:lpstr>
      <vt:lpstr>Налаштування роботи</vt:lpstr>
      <vt:lpstr>Створення репозиторію</vt:lpstr>
      <vt:lpstr>Додавання, Видалення та Відновлення</vt:lpstr>
      <vt:lpstr>Стан файлів репозиторію</vt:lpstr>
      <vt:lpstr>Розгалуження</vt:lpstr>
      <vt:lpstr>Коміт</vt:lpstr>
      <vt:lpstr>Злиття</vt:lpstr>
      <vt:lpstr>Презентация PowerPoint</vt:lpstr>
      <vt:lpstr>GitHub</vt:lpstr>
      <vt:lpstr>GitHub: Створення аккауту та репозиторію</vt:lpstr>
      <vt:lpstr>GitHub: Git на сервері.</vt:lpstr>
      <vt:lpstr>GitHub: SSH протокол з’єднання</vt:lpstr>
      <vt:lpstr>Github: робота з проектами</vt:lpstr>
      <vt:lpstr>Github: інструменти колективної роботи</vt:lpstr>
      <vt:lpstr>GitHub соціальна мережа</vt:lpstr>
      <vt:lpstr>Висновки</vt:lpstr>
      <vt:lpstr>Список використаних джерел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GitHub.com: веб-сервіс хостінга проектів, система контролю версій git та соціальна мережа для розробників ПЗ</dc:title>
  <cp:lastModifiedBy>Алексей Арнаутов</cp:lastModifiedBy>
  <cp:revision>20</cp:revision>
  <dcterms:modified xsi:type="dcterms:W3CDTF">2020-04-09T11:57:39Z</dcterms:modified>
</cp:coreProperties>
</file>