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4"/>
  </p:notesMasterIdLst>
  <p:handoutMasterIdLst>
    <p:handoutMasterId r:id="rId15"/>
  </p:handoutMasterIdLst>
  <p:sldIdLst>
    <p:sldId id="281" r:id="rId5"/>
    <p:sldId id="361" r:id="rId6"/>
    <p:sldId id="362" r:id="rId7"/>
    <p:sldId id="363" r:id="rId8"/>
    <p:sldId id="364" r:id="rId9"/>
    <p:sldId id="367" r:id="rId10"/>
    <p:sldId id="366" r:id="rId11"/>
    <p:sldId id="365" r:id="rId12"/>
    <p:sldId id="3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320" autoAdjust="0"/>
  </p:normalViewPr>
  <p:slideViewPr>
    <p:cSldViewPr snapToGrid="0">
      <p:cViewPr>
        <p:scale>
          <a:sx n="87" d="100"/>
          <a:sy n="87" d="100"/>
        </p:scale>
        <p:origin x="748" y="80"/>
      </p:cViewPr>
      <p:guideLst>
        <p:guide pos="360"/>
        <p:guide pos="7392"/>
        <p:guide orient="horz" pos="2160"/>
      </p:guideLst>
    </p:cSldViewPr>
  </p:slideViewPr>
  <p:notesTextViewPr>
    <p:cViewPr>
      <p:scale>
        <a:sx n="93" d="100"/>
        <a:sy n="93" d="100"/>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7/17/2021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7/17/2021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today we’d like to discuss the Behavior Tree State Stack as a solution to address a common weakness in Behavior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 I’m Ryan Buehler.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[Alex] And I’m Alex Herrera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job of the AI programmer is to create a compelling player experience,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creating more organic behavior is always a priority.</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life, things get interrupted.</a:t>
            </a:r>
          </a:p>
          <a:p>
            <a:r>
              <a:rPr lang="en-US" dirty="0"/>
              <a:t>[Click]</a:t>
            </a:r>
          </a:p>
          <a:p>
            <a:endParaRPr lang="en-US" dirty="0"/>
          </a:p>
          <a:p>
            <a:r>
              <a:rPr lang="en-US" dirty="0"/>
              <a:t>In a totally relatable story, let’s say you’re cooking a complex meal with lots of ingredients, following the directions to the letter. Suddenly, you hear a knock at the door and you step away from the kitchen to go answer it. It’s your friendly neighbor, there to let you know you left your fuel tank on your helicopter pad. How embarrassing! You run to go take of it quickly and return to the kitchen, before you burn your noodles. Wouldn’t it be strange if you had to restart the whole cooking progress from the beginning?</a:t>
            </a:r>
          </a:p>
          <a:p>
            <a:endParaRPr lang="en-US" dirty="0"/>
          </a:p>
          <a:p>
            <a:r>
              <a:rPr lang="en-US" dirty="0"/>
              <a:t>Shifting from one behavior to another </a:t>
            </a:r>
          </a:p>
          <a:p>
            <a:r>
              <a:rPr lang="en-US" dirty="0"/>
              <a:t>[Next Slide]</a:t>
            </a:r>
          </a:p>
          <a:p>
            <a:r>
              <a:rPr lang="en-US" dirty="0"/>
              <a:t>is not so easy for agents running on behavior trees.</a:t>
            </a:r>
          </a:p>
        </p:txBody>
      </p:sp>
      <p:sp>
        <p:nvSpPr>
          <p:cNvPr id="4" name="Slide Number Placeholder 3"/>
          <p:cNvSpPr>
            <a:spLocks noGrp="1"/>
          </p:cNvSpPr>
          <p:nvPr>
            <p:ph type="sldNum" sz="quarter" idx="5"/>
          </p:nvPr>
        </p:nvSpPr>
        <p:spPr/>
        <p:txBody>
          <a:bodyPr/>
          <a:lstStyle/>
          <a:p>
            <a:fld id="{BCFAAAB6-A2C6-4A85-A3A1-98EFBA61C967}" type="slidenum">
              <a:rPr lang="en-US" smtClean="0"/>
              <a:t>2</a:t>
            </a:fld>
            <a:endParaRPr lang="en-US" dirty="0"/>
          </a:p>
        </p:txBody>
      </p:sp>
    </p:spTree>
    <p:extLst>
      <p:ext uri="{BB962C8B-B14F-4D97-AF65-F5344CB8AC3E}">
        <p14:creationId xmlns:p14="http://schemas.microsoft.com/office/powerpoint/2010/main" val="108600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Trees, with all their strengths, are notoriously poor at interruptions.</a:t>
            </a:r>
          </a:p>
          <a:p>
            <a:endParaRPr lang="en-US" dirty="0"/>
          </a:p>
          <a:p>
            <a:r>
              <a:rPr lang="en-US" dirty="0"/>
              <a:t>[Click]</a:t>
            </a:r>
          </a:p>
          <a:p>
            <a:r>
              <a:rPr lang="en-US" dirty="0"/>
              <a:t>Why do they have this deficiency?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First, they are easily traversable, but the nodes are self contained and affect the control flow as individuals. There is no overarching governance that keeps track of where the current logic is within the tree.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Second, Because the nodes are meant to remain modular, they can not keep track of their location in the tree, as they might appear anywhere within the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Finally, because of these characteristics, there has yet to be a good way to return to a behavior mid-stream.</a:t>
            </a:r>
          </a:p>
          <a:p>
            <a:endParaRPr lang="en-US" dirty="0"/>
          </a:p>
          <a:p>
            <a:r>
              <a:rPr lang="en-US" dirty="0"/>
              <a:t>[Next Slide]</a:t>
            </a:r>
          </a:p>
          <a:p>
            <a:r>
              <a:rPr lang="en-US" dirty="0"/>
              <a:t>There are some possible mitigations to this issue.</a:t>
            </a:r>
          </a:p>
        </p:txBody>
      </p:sp>
      <p:sp>
        <p:nvSpPr>
          <p:cNvPr id="4" name="Slide Number Placeholder 3"/>
          <p:cNvSpPr>
            <a:spLocks noGrp="1"/>
          </p:cNvSpPr>
          <p:nvPr>
            <p:ph type="sldNum" sz="quarter" idx="5"/>
          </p:nvPr>
        </p:nvSpPr>
        <p:spPr/>
        <p:txBody>
          <a:bodyPr/>
          <a:lstStyle/>
          <a:p>
            <a:fld id="{BCFAAAB6-A2C6-4A85-A3A1-98EFBA61C967}" type="slidenum">
              <a:rPr lang="en-US" smtClean="0"/>
              <a:t>3</a:t>
            </a:fld>
            <a:endParaRPr lang="en-US" dirty="0"/>
          </a:p>
        </p:txBody>
      </p:sp>
    </p:spTree>
    <p:extLst>
      <p:ext uri="{BB962C8B-B14F-4D97-AF65-F5344CB8AC3E}">
        <p14:creationId xmlns:p14="http://schemas.microsoft.com/office/powerpoint/2010/main" val="418980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“workarounds” can solve the issue of navigating through Behavior Tree logic, however they each come with their own set of drawbacks.</a:t>
            </a:r>
          </a:p>
          <a:p>
            <a:endParaRPr lang="en-US" dirty="0"/>
          </a:p>
          <a:p>
            <a:r>
              <a:rPr lang="en-US" dirty="0"/>
              <a:t>[Click]</a:t>
            </a:r>
          </a:p>
          <a:p>
            <a:r>
              <a:rPr lang="en-US" dirty="0"/>
              <a:t>You can organize your Behavior Trees within a Parent Behavior Tree, which in turn could allow better control over the flow of the logic, but this comes with the downside that you must foresee the ways for it to be interrupted beforehand.</a:t>
            </a:r>
          </a:p>
          <a:p>
            <a:endParaRPr lang="en-US" dirty="0"/>
          </a:p>
          <a:p>
            <a:r>
              <a:rPr lang="en-US" dirty="0"/>
              <a:t>[Click]</a:t>
            </a:r>
          </a:p>
          <a:p>
            <a:r>
              <a:rPr lang="en-US" dirty="0"/>
              <a:t>You could try hybridize Finite-State Machines at the highest level, but again there is the same problem with predicting states.</a:t>
            </a:r>
          </a:p>
          <a:p>
            <a:endParaRPr lang="en-US" dirty="0"/>
          </a:p>
          <a:p>
            <a:r>
              <a:rPr lang="en-US" dirty="0"/>
              <a:t>[Click]</a:t>
            </a:r>
          </a:p>
          <a:p>
            <a:r>
              <a:rPr lang="en-US" dirty="0"/>
              <a:t>Finally, you can pepper your behavior trees with jump logic or interrupts, constantly checking blackboard values to navigate to the correct branch. This is tedious, difficult to pull off and likely to very difficult to debug, as it destructively breaks the flow of logic that makes Behavior Trees so powerful and easy to understand.</a:t>
            </a:r>
          </a:p>
          <a:p>
            <a:endParaRPr lang="en-US" dirty="0"/>
          </a:p>
          <a:p>
            <a:r>
              <a:rPr lang="en-US" dirty="0"/>
              <a:t>So, what then might be a better possible solution?</a:t>
            </a:r>
          </a:p>
          <a:p>
            <a:endParaRPr lang="en-US" dirty="0"/>
          </a:p>
          <a:p>
            <a:r>
              <a:rPr lang="en-US" dirty="0"/>
              <a:t>[Click]</a:t>
            </a:r>
          </a:p>
          <a:p>
            <a:r>
              <a:rPr lang="en-US" dirty="0"/>
              <a:t>Our solution is to push the current state of the behavior tree, freezing its logic and blackboard, and replacing it with a new behavior tree. At any point, the new behavior tree may be interrupted or completed and the old behavior tree’s state popped off the stack to return to the exact moment where it left off.</a:t>
            </a:r>
          </a:p>
          <a:p>
            <a:endParaRPr lang="en-US" dirty="0"/>
          </a:p>
          <a:p>
            <a:r>
              <a:rPr lang="en-US" dirty="0"/>
              <a:t>[Next Slide]</a:t>
            </a:r>
          </a:p>
          <a:p>
            <a:r>
              <a:rPr lang="en-US" dirty="0"/>
              <a:t>So what does this solution buy you?</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310991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 largest benefit is that its an open-ended, generic solution.</a:t>
            </a:r>
          </a:p>
          <a:p>
            <a:endParaRPr lang="en-US" dirty="0"/>
          </a:p>
          <a:p>
            <a:r>
              <a:rPr lang="en-US" dirty="0"/>
              <a:t>[Click]</a:t>
            </a:r>
          </a:p>
          <a:p>
            <a:r>
              <a:rPr lang="en-US" dirty="0"/>
              <a:t>Why is that useful?</a:t>
            </a:r>
          </a:p>
          <a:p>
            <a:endParaRPr lang="en-US" dirty="0"/>
          </a:p>
          <a:p>
            <a:r>
              <a:rPr lang="en-US" dirty="0"/>
              <a:t>[Click]</a:t>
            </a:r>
          </a:p>
          <a:p>
            <a:r>
              <a:rPr lang="en-US" dirty="0"/>
              <a:t>No parent logic needs to be built into the behavior trees. You simply pause one behavior tree in exchange for another. This can </a:t>
            </a:r>
            <a:r>
              <a:rPr lang="en-US" i="1" dirty="0"/>
              <a:t>potentially</a:t>
            </a:r>
            <a:r>
              <a:rPr lang="en-US" dirty="0"/>
              <a:t> be used between any two behavior trees, although there are possible security issues to be wary of.</a:t>
            </a:r>
          </a:p>
          <a:p>
            <a:endParaRPr lang="en-US" dirty="0"/>
          </a:p>
          <a:p>
            <a:r>
              <a:rPr lang="en-US" dirty="0"/>
              <a:t>[Click]</a:t>
            </a:r>
          </a:p>
          <a:p>
            <a:r>
              <a:rPr lang="en-US" dirty="0"/>
              <a:t>Another nice thing about this solution is that it could be used ad infinitum as memory allows, as you can just keep pushing new behavior tree states to the stack as they get interrupted.</a:t>
            </a:r>
          </a:p>
          <a:p>
            <a:endParaRPr lang="en-US" dirty="0"/>
          </a:p>
          <a:p>
            <a:r>
              <a:rPr lang="en-US" dirty="0"/>
              <a:t>[Next Slide]</a:t>
            </a:r>
          </a:p>
          <a:p>
            <a:r>
              <a:rPr lang="en-US" dirty="0"/>
              <a:t>What are some cases where this system would be useful then?</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5</a:t>
            </a:fld>
            <a:endParaRPr lang="en-US" dirty="0"/>
          </a:p>
        </p:txBody>
      </p:sp>
    </p:spTree>
    <p:extLst>
      <p:ext uri="{BB962C8B-B14F-4D97-AF65-F5344CB8AC3E}">
        <p14:creationId xmlns:p14="http://schemas.microsoft.com/office/powerpoint/2010/main" val="903398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potentially endless situations where this solution might be practical. Most of these will likely involve real-time games where Behavior Trees are common.</a:t>
            </a:r>
          </a:p>
          <a:p>
            <a:endParaRPr lang="en-US" dirty="0"/>
          </a:p>
          <a:p>
            <a:r>
              <a:rPr lang="en-US" dirty="0"/>
              <a:t>Some specific examples might include…</a:t>
            </a:r>
          </a:p>
          <a:p>
            <a:r>
              <a:rPr lang="en-US" dirty="0"/>
              <a:t>[Click]</a:t>
            </a:r>
          </a:p>
          <a:p>
            <a:r>
              <a:rPr lang="en-US" dirty="0"/>
              <a:t>FPS</a:t>
            </a:r>
          </a:p>
          <a:p>
            <a:endParaRPr lang="en-US" dirty="0"/>
          </a:p>
          <a:p>
            <a:r>
              <a:rPr lang="en-US" dirty="0"/>
              <a:t>[Click]</a:t>
            </a:r>
          </a:p>
          <a:p>
            <a:r>
              <a:rPr lang="en-US" dirty="0"/>
              <a:t>RTS</a:t>
            </a:r>
          </a:p>
          <a:p>
            <a:endParaRPr lang="en-US" dirty="0"/>
          </a:p>
          <a:p>
            <a:r>
              <a:rPr lang="en-US" dirty="0"/>
              <a:t>[Click]</a:t>
            </a:r>
          </a:p>
          <a:p>
            <a:r>
              <a:rPr lang="en-US" dirty="0"/>
              <a:t>And RPGs…</a:t>
            </a:r>
          </a:p>
          <a:p>
            <a:endParaRPr lang="en-US" dirty="0"/>
          </a:p>
          <a:p>
            <a:r>
              <a:rPr lang="en-US" dirty="0"/>
              <a:t>Behavior Tree Stacks are fairly simple to implement within the blueprint system </a:t>
            </a:r>
          </a:p>
          <a:p>
            <a:r>
              <a:rPr lang="en-US" dirty="0"/>
              <a:t>[Next Slide]</a:t>
            </a:r>
          </a:p>
          <a:p>
            <a:r>
              <a:rPr lang="en-US" dirty="0"/>
              <a:t>or behavior trees themselves in Unreal.</a:t>
            </a:r>
          </a:p>
        </p:txBody>
      </p:sp>
      <p:sp>
        <p:nvSpPr>
          <p:cNvPr id="4" name="Slide Number Placeholder 3"/>
          <p:cNvSpPr>
            <a:spLocks noGrp="1"/>
          </p:cNvSpPr>
          <p:nvPr>
            <p:ph type="sldNum" sz="quarter" idx="5"/>
          </p:nvPr>
        </p:nvSpPr>
        <p:spPr/>
        <p:txBody>
          <a:bodyPr/>
          <a:lstStyle/>
          <a:p>
            <a:fld id="{BCFAAAB6-A2C6-4A85-A3A1-98EFBA61C967}" type="slidenum">
              <a:rPr lang="en-US" smtClean="0"/>
              <a:t>6</a:t>
            </a:fld>
            <a:endParaRPr lang="en-US" dirty="0"/>
          </a:p>
        </p:txBody>
      </p:sp>
    </p:spTree>
    <p:extLst>
      <p:ext uri="{BB962C8B-B14F-4D97-AF65-F5344CB8AC3E}">
        <p14:creationId xmlns:p14="http://schemas.microsoft.com/office/powerpoint/2010/main" val="254279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We utilized the Unreal Engine’s very popular and powerful Behavior Tree system to run our experiment. Our process for this demo is as follows:</a:t>
            </a:r>
          </a:p>
          <a:p>
            <a:pPr marL="0" indent="0">
              <a:buFont typeface="+mj-lt"/>
              <a:buNone/>
            </a:pPr>
            <a:endParaRPr lang="en-US" sz="1200" dirty="0"/>
          </a:p>
          <a:p>
            <a:pPr marL="457200" indent="-457200">
              <a:buFont typeface="+mj-lt"/>
              <a:buAutoNum type="arabicPeriod"/>
            </a:pPr>
            <a:r>
              <a:rPr lang="en-US" sz="1200" dirty="0"/>
              <a:t>Implemented the stack code underneath </a:t>
            </a:r>
            <a:r>
              <a:rPr lang="en-US" sz="1200" dirty="0" err="1"/>
              <a:t>Unreal’s</a:t>
            </a:r>
            <a:r>
              <a:rPr lang="en-US" sz="1200" dirty="0"/>
              <a:t> Behavior Tree system with blueprints for testing.</a:t>
            </a:r>
          </a:p>
          <a:p>
            <a:pPr marL="457200" indent="-457200">
              <a:buFont typeface="+mj-lt"/>
              <a:buAutoNum type="arabicPeriod"/>
            </a:pPr>
            <a:r>
              <a:rPr lang="en-US" sz="1200" dirty="0"/>
              <a:t>Created new blueprint nodes to push/pop the BT state. And, we created a new blueprint node to signify completion of the BT.</a:t>
            </a:r>
          </a:p>
          <a:p>
            <a:pPr marL="457200" indent="-457200">
              <a:buFont typeface="+mj-lt"/>
              <a:buAutoNum type="arabicPeriod"/>
            </a:pPr>
            <a:r>
              <a:rPr lang="en-US" sz="1200" dirty="0"/>
              <a:t>Created a simulation of a task with visually noticeable progress.</a:t>
            </a:r>
          </a:p>
          <a:p>
            <a:pPr marL="457200" indent="-457200">
              <a:buFont typeface="+mj-lt"/>
              <a:buAutoNum type="arabicPeriod"/>
            </a:pPr>
            <a:r>
              <a:rPr lang="en-US" sz="1200" dirty="0"/>
              <a:t>Interrupted the progress. Pushed the state onto the stack.</a:t>
            </a:r>
          </a:p>
          <a:p>
            <a:pPr marL="457200" indent="-457200">
              <a:buFont typeface="+mj-lt"/>
              <a:buAutoNum type="arabicPeriod"/>
            </a:pPr>
            <a:r>
              <a:rPr lang="en-US" sz="1200" dirty="0"/>
              <a:t>We injected a new, different Behavior Tree with no correlation to the previous.</a:t>
            </a:r>
          </a:p>
          <a:p>
            <a:pPr marL="457200" indent="-457200">
              <a:buFont typeface="+mj-lt"/>
              <a:buAutoNum type="arabicPeriod"/>
            </a:pPr>
            <a:r>
              <a:rPr lang="en-US" sz="1200" dirty="0"/>
              <a:t>And finally, we popped the old tree state off the stack to return to the previous behavior, right where we left off.</a:t>
            </a:r>
          </a:p>
          <a:p>
            <a:endParaRPr lang="en-US" dirty="0"/>
          </a:p>
          <a:p>
            <a:r>
              <a:rPr lang="en-US" dirty="0"/>
              <a:t>As stated earlier, there are potential dangers </a:t>
            </a:r>
          </a:p>
          <a:p>
            <a:r>
              <a:rPr lang="en-US" dirty="0"/>
              <a:t>[Next Slide]</a:t>
            </a:r>
          </a:p>
          <a:p>
            <a:r>
              <a:rPr lang="en-US" dirty="0"/>
              <a:t>involved with implementing Behavior Tree stacks.</a:t>
            </a:r>
          </a:p>
        </p:txBody>
      </p:sp>
      <p:sp>
        <p:nvSpPr>
          <p:cNvPr id="4" name="Slide Number Placeholder 3"/>
          <p:cNvSpPr>
            <a:spLocks noGrp="1"/>
          </p:cNvSpPr>
          <p:nvPr>
            <p:ph type="sldNum" sz="quarter" idx="5"/>
          </p:nvPr>
        </p:nvSpPr>
        <p:spPr/>
        <p:txBody>
          <a:bodyPr/>
          <a:lstStyle/>
          <a:p>
            <a:fld id="{BCFAAAB6-A2C6-4A85-A3A1-98EFBA61C967}" type="slidenum">
              <a:rPr lang="en-US" smtClean="0"/>
              <a:t>7</a:t>
            </a:fld>
            <a:endParaRPr lang="en-US" dirty="0"/>
          </a:p>
        </p:txBody>
      </p:sp>
    </p:spTree>
    <p:extLst>
      <p:ext uri="{BB962C8B-B14F-4D97-AF65-F5344CB8AC3E}">
        <p14:creationId xmlns:p14="http://schemas.microsoft.com/office/powerpoint/2010/main" val="132394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considerations must be taken to implement this solution?</a:t>
            </a:r>
          </a:p>
          <a:p>
            <a:endParaRPr lang="en-US" dirty="0"/>
          </a:p>
          <a:p>
            <a:r>
              <a:rPr lang="en-US" dirty="0"/>
              <a:t>[Click]</a:t>
            </a:r>
          </a:p>
          <a:p>
            <a:r>
              <a:rPr lang="en-US" dirty="0"/>
              <a:t>Pushing an exact behavior tree state to the stack can be dangerous in many ways that must be accounted for. If the agent is performing a behavior and exacting a specific and direct action, they might return to continue an otherwise inaccessible action that their current state no longer allows. For example, if the agent is firing a stationary machine gun and the behavior tree state is captured at that moment, then the agent runs off to go bandage a wounded ally, the AI programmer must ensure that the agent returns “physically” to the gun before popping the state off the stack.</a:t>
            </a:r>
          </a:p>
          <a:p>
            <a:endParaRPr lang="en-US" dirty="0"/>
          </a:p>
          <a:p>
            <a:r>
              <a:rPr lang="en-US" dirty="0"/>
              <a:t>[Click]</a:t>
            </a:r>
          </a:p>
          <a:p>
            <a:r>
              <a:rPr lang="en-US" dirty="0"/>
              <a:t>Then, in the same example, the potential is there for the agent to activate the gun from an impossible range, assuming it had direct access to that functionality. So, it would also be up to the programmer to assure that the agent have appropriate checks to ensure they should have access to their logic.</a:t>
            </a:r>
          </a:p>
          <a:p>
            <a:endParaRPr lang="en-US" dirty="0"/>
          </a:p>
          <a:p>
            <a:r>
              <a:rPr lang="en-US" dirty="0"/>
              <a:t>[Next Slide]</a:t>
            </a:r>
          </a:p>
          <a:p>
            <a:r>
              <a:rPr lang="en-US" dirty="0"/>
              <a:t>In conclusion, Behavior Trees are a feasible tool to add to the AI programmer’s toolkit.</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8</a:t>
            </a:fld>
            <a:endParaRPr lang="en-US" dirty="0"/>
          </a:p>
        </p:txBody>
      </p:sp>
    </p:spTree>
    <p:extLst>
      <p:ext uri="{BB962C8B-B14F-4D97-AF65-F5344CB8AC3E}">
        <p14:creationId xmlns:p14="http://schemas.microsoft.com/office/powerpoint/2010/main" val="28761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Interrupting a Behavior Tree is possible with the Behavior Tree Stack system. It allows for an open-ended way to pause a behavior, move on to another behavior and return to where it left off. It is an answer to one of the Behavior Tree system’s greatest struggles, but it also has its downsides to consider. 	</a:t>
            </a:r>
          </a:p>
        </p:txBody>
      </p:sp>
      <p:sp>
        <p:nvSpPr>
          <p:cNvPr id="4" name="Slide Number Placeholder 3"/>
          <p:cNvSpPr>
            <a:spLocks noGrp="1"/>
          </p:cNvSpPr>
          <p:nvPr>
            <p:ph type="sldNum" sz="quarter" idx="5"/>
          </p:nvPr>
        </p:nvSpPr>
        <p:spPr/>
        <p:txBody>
          <a:bodyPr/>
          <a:lstStyle/>
          <a:p>
            <a:fld id="{BCFAAAB6-A2C6-4A85-A3A1-98EFBA61C967}" type="slidenum">
              <a:rPr lang="en-US" smtClean="0"/>
              <a:t>9</a:t>
            </a:fld>
            <a:endParaRPr lang="en-US" dirty="0"/>
          </a:p>
        </p:txBody>
      </p:sp>
    </p:spTree>
    <p:extLst>
      <p:ext uri="{BB962C8B-B14F-4D97-AF65-F5344CB8AC3E}">
        <p14:creationId xmlns:p14="http://schemas.microsoft.com/office/powerpoint/2010/main" val="414675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995679" y="1664208"/>
            <a:ext cx="10193867" cy="2176272"/>
          </a:xfrm>
        </p:spPr>
        <p:txBody>
          <a:bodyPr>
            <a:normAutofit/>
          </a:bodyPr>
          <a:lstStyle/>
          <a:p>
            <a:r>
              <a:rPr lang="en-US" sz="5400" b="1" dirty="0">
                <a:solidFill>
                  <a:schemeClr val="accent4">
                    <a:lumMod val="75000"/>
                  </a:schemeClr>
                </a:solidFill>
              </a:rPr>
              <a:t>Behavior Tree State Stack</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Ryan Buehler and Alex Herrera</a:t>
            </a:r>
          </a:p>
        </p:txBody>
      </p:sp>
    </p:spTree>
    <p:extLst>
      <p:ext uri="{BB962C8B-B14F-4D97-AF65-F5344CB8AC3E}">
        <p14:creationId xmlns:p14="http://schemas.microsoft.com/office/powerpoint/2010/main" val="183373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lstStyle/>
          <a:p>
            <a:r>
              <a:rPr lang="en-US" sz="4000" dirty="0"/>
              <a:t>In life, tasks get interrupted</a:t>
            </a:r>
            <a:endParaRPr lang="en-US" dirty="0"/>
          </a:p>
        </p:txBody>
      </p:sp>
      <p:pic>
        <p:nvPicPr>
          <p:cNvPr id="1026" name="Picture 2" descr="Why Being Interrupted is Most Likely Your Fault – Stacyknows">
            <a:extLst>
              <a:ext uri="{FF2B5EF4-FFF2-40B4-BE49-F238E27FC236}">
                <a16:creationId xmlns:a16="http://schemas.microsoft.com/office/drawing/2014/main" id="{2A1D8D39-482A-4B0B-87AF-8A3616652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456" y="2567135"/>
            <a:ext cx="4161240" cy="2713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6929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lstStyle/>
          <a:p>
            <a:r>
              <a:rPr lang="en-US" dirty="0"/>
              <a:t>Behavior Trees are poor at interruptions</a:t>
            </a:r>
          </a:p>
        </p:txBody>
      </p:sp>
      <p:sp>
        <p:nvSpPr>
          <p:cNvPr id="2" name="TextBox 1">
            <a:extLst>
              <a:ext uri="{FF2B5EF4-FFF2-40B4-BE49-F238E27FC236}">
                <a16:creationId xmlns:a16="http://schemas.microsoft.com/office/drawing/2014/main" id="{08101E38-1CB3-418C-B345-E36FA4D2942B}"/>
              </a:ext>
            </a:extLst>
          </p:cNvPr>
          <p:cNvSpPr txBox="1"/>
          <p:nvPr/>
        </p:nvSpPr>
        <p:spPr>
          <a:xfrm>
            <a:off x="562186" y="2629747"/>
            <a:ext cx="6570134" cy="461665"/>
          </a:xfrm>
          <a:prstGeom prst="rect">
            <a:avLst/>
          </a:prstGeom>
          <a:noFill/>
        </p:spPr>
        <p:txBody>
          <a:bodyPr wrap="square" rtlCol="0">
            <a:spAutoFit/>
          </a:bodyPr>
          <a:lstStyle/>
          <a:p>
            <a:r>
              <a:rPr lang="en-US" sz="2400" dirty="0"/>
              <a:t>Why do Behavior Trees have this deficiency?</a:t>
            </a:r>
          </a:p>
        </p:txBody>
      </p:sp>
      <p:sp>
        <p:nvSpPr>
          <p:cNvPr id="6" name="TextBox 5">
            <a:extLst>
              <a:ext uri="{FF2B5EF4-FFF2-40B4-BE49-F238E27FC236}">
                <a16:creationId xmlns:a16="http://schemas.microsoft.com/office/drawing/2014/main" id="{F78855DE-FABE-464D-B8DF-C4F1CC0A138E}"/>
              </a:ext>
            </a:extLst>
          </p:cNvPr>
          <p:cNvSpPr txBox="1"/>
          <p:nvPr/>
        </p:nvSpPr>
        <p:spPr>
          <a:xfrm>
            <a:off x="562186" y="3198167"/>
            <a:ext cx="6570134" cy="461665"/>
          </a:xfrm>
          <a:prstGeom prst="rect">
            <a:avLst/>
          </a:prstGeom>
          <a:noFill/>
        </p:spPr>
        <p:txBody>
          <a:bodyPr wrap="square" rtlCol="0">
            <a:spAutoFit/>
          </a:bodyPr>
          <a:lstStyle/>
          <a:p>
            <a:r>
              <a:rPr lang="en-US" sz="2400" dirty="0"/>
              <a:t>They’re meant to be </a:t>
            </a:r>
            <a:r>
              <a:rPr lang="en-US" sz="2400" b="1" dirty="0">
                <a:solidFill>
                  <a:schemeClr val="accent4">
                    <a:lumMod val="75000"/>
                  </a:schemeClr>
                </a:solidFill>
              </a:rPr>
              <a:t>traversed</a:t>
            </a: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3766587"/>
            <a:ext cx="8669867" cy="461665"/>
          </a:xfrm>
          <a:prstGeom prst="rect">
            <a:avLst/>
          </a:prstGeom>
          <a:noFill/>
        </p:spPr>
        <p:txBody>
          <a:bodyPr wrap="square" rtlCol="0">
            <a:spAutoFit/>
          </a:bodyPr>
          <a:lstStyle/>
          <a:p>
            <a:r>
              <a:rPr lang="en-US" sz="2400" dirty="0"/>
              <a:t>There is no meta-level awareness of location within the tree</a:t>
            </a:r>
            <a:endParaRPr lang="en-US" sz="2400" b="1" dirty="0">
              <a:solidFill>
                <a:schemeClr val="accent4">
                  <a:lumMod val="75000"/>
                </a:schemeClr>
              </a:solidFill>
            </a:endParaRPr>
          </a:p>
        </p:txBody>
      </p:sp>
      <p:sp>
        <p:nvSpPr>
          <p:cNvPr id="10" name="TextBox 9">
            <a:extLst>
              <a:ext uri="{FF2B5EF4-FFF2-40B4-BE49-F238E27FC236}">
                <a16:creationId xmlns:a16="http://schemas.microsoft.com/office/drawing/2014/main" id="{16730FD7-14CF-48C2-8004-C404934E427A}"/>
              </a:ext>
            </a:extLst>
          </p:cNvPr>
          <p:cNvSpPr txBox="1"/>
          <p:nvPr/>
        </p:nvSpPr>
        <p:spPr>
          <a:xfrm>
            <a:off x="562186" y="4335007"/>
            <a:ext cx="7890934" cy="461665"/>
          </a:xfrm>
          <a:prstGeom prst="rect">
            <a:avLst/>
          </a:prstGeom>
          <a:noFill/>
        </p:spPr>
        <p:txBody>
          <a:bodyPr wrap="square" rtlCol="0">
            <a:spAutoFit/>
          </a:bodyPr>
          <a:lstStyle/>
          <a:p>
            <a:r>
              <a:rPr lang="en-US" sz="2400" dirty="0"/>
              <a:t>Trees, therefore, must always start at the root</a:t>
            </a:r>
            <a:endParaRPr lang="en-US" sz="2400" b="1" dirty="0">
              <a:solidFill>
                <a:schemeClr val="accent4">
                  <a:lumMod val="75000"/>
                </a:schemeClr>
              </a:solidFill>
            </a:endParaRPr>
          </a:p>
        </p:txBody>
      </p:sp>
    </p:spTree>
    <p:extLst>
      <p:ext uri="{BB962C8B-B14F-4D97-AF65-F5344CB8AC3E}">
        <p14:creationId xmlns:p14="http://schemas.microsoft.com/office/powerpoint/2010/main" val="2122958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lstStyle/>
          <a:p>
            <a:r>
              <a:rPr lang="en-US" dirty="0"/>
              <a:t>You can try these workarounds</a:t>
            </a:r>
          </a:p>
        </p:txBody>
      </p:sp>
      <p:sp>
        <p:nvSpPr>
          <p:cNvPr id="2" name="TextBox 1">
            <a:extLst>
              <a:ext uri="{FF2B5EF4-FFF2-40B4-BE49-F238E27FC236}">
                <a16:creationId xmlns:a16="http://schemas.microsoft.com/office/drawing/2014/main" id="{08101E38-1CB3-418C-B345-E36FA4D2942B}"/>
              </a:ext>
            </a:extLst>
          </p:cNvPr>
          <p:cNvSpPr txBox="1"/>
          <p:nvPr/>
        </p:nvSpPr>
        <p:spPr>
          <a:xfrm>
            <a:off x="562186" y="2629747"/>
            <a:ext cx="6570134" cy="461665"/>
          </a:xfrm>
          <a:prstGeom prst="rect">
            <a:avLst/>
          </a:prstGeom>
          <a:noFill/>
        </p:spPr>
        <p:txBody>
          <a:bodyPr wrap="square" rtlCol="0">
            <a:spAutoFit/>
          </a:bodyPr>
          <a:lstStyle/>
          <a:p>
            <a:r>
              <a:rPr lang="en-US" sz="2400" dirty="0"/>
              <a:t>Behavior Trees can call other Behavior Trees</a:t>
            </a:r>
          </a:p>
        </p:txBody>
      </p:sp>
      <p:sp>
        <p:nvSpPr>
          <p:cNvPr id="6" name="TextBox 5">
            <a:extLst>
              <a:ext uri="{FF2B5EF4-FFF2-40B4-BE49-F238E27FC236}">
                <a16:creationId xmlns:a16="http://schemas.microsoft.com/office/drawing/2014/main" id="{F78855DE-FABE-464D-B8DF-C4F1CC0A138E}"/>
              </a:ext>
            </a:extLst>
          </p:cNvPr>
          <p:cNvSpPr txBox="1"/>
          <p:nvPr/>
        </p:nvSpPr>
        <p:spPr>
          <a:xfrm>
            <a:off x="562185" y="3642509"/>
            <a:ext cx="7667414" cy="461665"/>
          </a:xfrm>
          <a:prstGeom prst="rect">
            <a:avLst/>
          </a:prstGeom>
          <a:noFill/>
        </p:spPr>
        <p:txBody>
          <a:bodyPr wrap="square" rtlCol="0">
            <a:spAutoFit/>
          </a:bodyPr>
          <a:lstStyle/>
          <a:p>
            <a:r>
              <a:rPr lang="en-US" sz="2400" dirty="0"/>
              <a:t>Implement jump logic throughout each tree</a:t>
            </a:r>
            <a:endParaRPr lang="en-US" sz="2400" b="1" dirty="0">
              <a:solidFill>
                <a:schemeClr val="accent4">
                  <a:lumMod val="75000"/>
                </a:schemeClr>
              </a:solidFill>
            </a:endParaRP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3136128"/>
            <a:ext cx="8669867" cy="461665"/>
          </a:xfrm>
          <a:prstGeom prst="rect">
            <a:avLst/>
          </a:prstGeom>
          <a:noFill/>
        </p:spPr>
        <p:txBody>
          <a:bodyPr wrap="square" rtlCol="0">
            <a:spAutoFit/>
          </a:bodyPr>
          <a:lstStyle/>
          <a:p>
            <a:r>
              <a:rPr lang="en-US" sz="2400" dirty="0"/>
              <a:t>Hybridize FSMs with BTs</a:t>
            </a:r>
            <a:endParaRPr lang="en-US" sz="2400" b="1" dirty="0">
              <a:solidFill>
                <a:schemeClr val="accent4">
                  <a:lumMod val="75000"/>
                </a:schemeClr>
              </a:solidFill>
            </a:endParaRPr>
          </a:p>
        </p:txBody>
      </p:sp>
      <p:sp>
        <p:nvSpPr>
          <p:cNvPr id="10" name="TextBox 9">
            <a:extLst>
              <a:ext uri="{FF2B5EF4-FFF2-40B4-BE49-F238E27FC236}">
                <a16:creationId xmlns:a16="http://schemas.microsoft.com/office/drawing/2014/main" id="{16730FD7-14CF-48C2-8004-C404934E427A}"/>
              </a:ext>
            </a:extLst>
          </p:cNvPr>
          <p:cNvSpPr txBox="1"/>
          <p:nvPr/>
        </p:nvSpPr>
        <p:spPr>
          <a:xfrm>
            <a:off x="562185" y="4335007"/>
            <a:ext cx="7890934" cy="830997"/>
          </a:xfrm>
          <a:prstGeom prst="rect">
            <a:avLst/>
          </a:prstGeom>
          <a:noFill/>
        </p:spPr>
        <p:txBody>
          <a:bodyPr wrap="square" rtlCol="0">
            <a:spAutoFit/>
          </a:bodyPr>
          <a:lstStyle/>
          <a:p>
            <a:r>
              <a:rPr lang="en-US" sz="2400" b="1" dirty="0">
                <a:solidFill>
                  <a:schemeClr val="accent4">
                    <a:lumMod val="75000"/>
                  </a:schemeClr>
                </a:solidFill>
              </a:rPr>
              <a:t>Our Solution</a:t>
            </a:r>
            <a:r>
              <a:rPr lang="en-US" sz="2400" dirty="0"/>
              <a:t>:</a:t>
            </a:r>
          </a:p>
          <a:p>
            <a:r>
              <a:rPr lang="en-US" sz="2400" dirty="0"/>
              <a:t>Push the Behavior Tree state onto a stack</a:t>
            </a:r>
          </a:p>
        </p:txBody>
      </p:sp>
    </p:spTree>
    <p:extLst>
      <p:ext uri="{BB962C8B-B14F-4D97-AF65-F5344CB8AC3E}">
        <p14:creationId xmlns:p14="http://schemas.microsoft.com/office/powerpoint/2010/main" val="1209443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normAutofit fontScale="90000"/>
          </a:bodyPr>
          <a:lstStyle/>
          <a:p>
            <a:r>
              <a:rPr lang="en-US" dirty="0"/>
              <a:t>BT State Stacks are an open-ended solution</a:t>
            </a:r>
          </a:p>
        </p:txBody>
      </p:sp>
      <p:sp>
        <p:nvSpPr>
          <p:cNvPr id="2" name="TextBox 1">
            <a:extLst>
              <a:ext uri="{FF2B5EF4-FFF2-40B4-BE49-F238E27FC236}">
                <a16:creationId xmlns:a16="http://schemas.microsoft.com/office/drawing/2014/main" id="{08101E38-1CB3-418C-B345-E36FA4D2942B}"/>
              </a:ext>
            </a:extLst>
          </p:cNvPr>
          <p:cNvSpPr txBox="1"/>
          <p:nvPr/>
        </p:nvSpPr>
        <p:spPr>
          <a:xfrm>
            <a:off x="562186" y="2629747"/>
            <a:ext cx="6570134" cy="461665"/>
          </a:xfrm>
          <a:prstGeom prst="rect">
            <a:avLst/>
          </a:prstGeom>
          <a:noFill/>
        </p:spPr>
        <p:txBody>
          <a:bodyPr wrap="square" rtlCol="0">
            <a:spAutoFit/>
          </a:bodyPr>
          <a:lstStyle/>
          <a:p>
            <a:r>
              <a:rPr lang="en-US" sz="2400" dirty="0"/>
              <a:t>Why is this useful?</a:t>
            </a:r>
          </a:p>
        </p:txBody>
      </p:sp>
      <p:sp>
        <p:nvSpPr>
          <p:cNvPr id="6" name="TextBox 5">
            <a:extLst>
              <a:ext uri="{FF2B5EF4-FFF2-40B4-BE49-F238E27FC236}">
                <a16:creationId xmlns:a16="http://schemas.microsoft.com/office/drawing/2014/main" id="{F78855DE-FABE-464D-B8DF-C4F1CC0A138E}"/>
              </a:ext>
            </a:extLst>
          </p:cNvPr>
          <p:cNvSpPr txBox="1"/>
          <p:nvPr/>
        </p:nvSpPr>
        <p:spPr>
          <a:xfrm>
            <a:off x="562185" y="3642509"/>
            <a:ext cx="7667414" cy="461665"/>
          </a:xfrm>
          <a:prstGeom prst="rect">
            <a:avLst/>
          </a:prstGeom>
          <a:noFill/>
        </p:spPr>
        <p:txBody>
          <a:bodyPr wrap="square" rtlCol="0">
            <a:spAutoFit/>
          </a:bodyPr>
          <a:lstStyle/>
          <a:p>
            <a:r>
              <a:rPr lang="en-US" sz="2400" dirty="0"/>
              <a:t>Can be executed </a:t>
            </a:r>
            <a:r>
              <a:rPr lang="en-US" sz="2400" b="1" dirty="0">
                <a:solidFill>
                  <a:schemeClr val="accent4">
                    <a:lumMod val="75000"/>
                  </a:schemeClr>
                </a:solidFill>
              </a:rPr>
              <a:t>infinitely</a:t>
            </a: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3136128"/>
            <a:ext cx="8669867" cy="461665"/>
          </a:xfrm>
          <a:prstGeom prst="rect">
            <a:avLst/>
          </a:prstGeom>
          <a:noFill/>
        </p:spPr>
        <p:txBody>
          <a:bodyPr wrap="square" rtlCol="0">
            <a:spAutoFit/>
          </a:bodyPr>
          <a:lstStyle/>
          <a:p>
            <a:r>
              <a:rPr lang="en-US" sz="2400" dirty="0"/>
              <a:t>No parent logic required</a:t>
            </a:r>
            <a:endParaRPr lang="en-US" sz="2400" b="1" dirty="0">
              <a:solidFill>
                <a:schemeClr val="accent4">
                  <a:lumMod val="75000"/>
                </a:schemeClr>
              </a:solidFill>
            </a:endParaRPr>
          </a:p>
        </p:txBody>
      </p:sp>
    </p:spTree>
    <p:extLst>
      <p:ext uri="{BB962C8B-B14F-4D97-AF65-F5344CB8AC3E}">
        <p14:creationId xmlns:p14="http://schemas.microsoft.com/office/powerpoint/2010/main" val="292928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normAutofit/>
          </a:bodyPr>
          <a:lstStyle/>
          <a:p>
            <a:r>
              <a:rPr lang="en-US" dirty="0"/>
              <a:t>It might be especially useful in</a:t>
            </a:r>
          </a:p>
        </p:txBody>
      </p:sp>
      <p:sp>
        <p:nvSpPr>
          <p:cNvPr id="2" name="TextBox 1">
            <a:extLst>
              <a:ext uri="{FF2B5EF4-FFF2-40B4-BE49-F238E27FC236}">
                <a16:creationId xmlns:a16="http://schemas.microsoft.com/office/drawing/2014/main" id="{08101E38-1CB3-418C-B345-E36FA4D2942B}"/>
              </a:ext>
            </a:extLst>
          </p:cNvPr>
          <p:cNvSpPr txBox="1"/>
          <p:nvPr/>
        </p:nvSpPr>
        <p:spPr>
          <a:xfrm>
            <a:off x="562185" y="2629747"/>
            <a:ext cx="9964387" cy="461665"/>
          </a:xfrm>
          <a:prstGeom prst="rect">
            <a:avLst/>
          </a:prstGeom>
          <a:noFill/>
        </p:spPr>
        <p:txBody>
          <a:bodyPr wrap="square" rtlCol="0">
            <a:spAutoFit/>
          </a:bodyPr>
          <a:lstStyle/>
          <a:p>
            <a:r>
              <a:rPr lang="en-US" sz="2400" b="1" dirty="0"/>
              <a:t>FPS</a:t>
            </a:r>
            <a:r>
              <a:rPr lang="en-US" sz="2400" dirty="0"/>
              <a:t> – Breaking out of a non-combat behavior to respond to combat</a:t>
            </a:r>
          </a:p>
        </p:txBody>
      </p:sp>
      <p:sp>
        <p:nvSpPr>
          <p:cNvPr id="6" name="TextBox 5">
            <a:extLst>
              <a:ext uri="{FF2B5EF4-FFF2-40B4-BE49-F238E27FC236}">
                <a16:creationId xmlns:a16="http://schemas.microsoft.com/office/drawing/2014/main" id="{F78855DE-FABE-464D-B8DF-C4F1CC0A138E}"/>
              </a:ext>
            </a:extLst>
          </p:cNvPr>
          <p:cNvSpPr txBox="1"/>
          <p:nvPr/>
        </p:nvSpPr>
        <p:spPr>
          <a:xfrm>
            <a:off x="562185" y="3642509"/>
            <a:ext cx="7667414" cy="830997"/>
          </a:xfrm>
          <a:prstGeom prst="rect">
            <a:avLst/>
          </a:prstGeom>
          <a:noFill/>
        </p:spPr>
        <p:txBody>
          <a:bodyPr wrap="square" rtlCol="0">
            <a:spAutoFit/>
          </a:bodyPr>
          <a:lstStyle/>
          <a:p>
            <a:r>
              <a:rPr lang="en-US" sz="2400" b="1" dirty="0"/>
              <a:t>RPG</a:t>
            </a:r>
            <a:r>
              <a:rPr lang="en-US" sz="2400" dirty="0"/>
              <a:t> – NPCs can be performing their daily routine and break for interactions (good or bad) with the player</a:t>
            </a: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3136128"/>
            <a:ext cx="9752247" cy="461665"/>
          </a:xfrm>
          <a:prstGeom prst="rect">
            <a:avLst/>
          </a:prstGeom>
          <a:noFill/>
        </p:spPr>
        <p:txBody>
          <a:bodyPr wrap="square" rtlCol="0">
            <a:spAutoFit/>
          </a:bodyPr>
          <a:lstStyle/>
          <a:p>
            <a:r>
              <a:rPr lang="en-US" sz="2400" b="1" dirty="0"/>
              <a:t>RTS</a:t>
            </a:r>
            <a:r>
              <a:rPr lang="en-US" sz="2400" dirty="0"/>
              <a:t> – Temporarily reallocating units to perform an interrupt behavior</a:t>
            </a:r>
            <a:endParaRPr lang="en-US" sz="2400" b="1" dirty="0">
              <a:solidFill>
                <a:schemeClr val="accent4">
                  <a:lumMod val="75000"/>
                </a:schemeClr>
              </a:solidFill>
            </a:endParaRPr>
          </a:p>
        </p:txBody>
      </p:sp>
    </p:spTree>
    <p:extLst>
      <p:ext uri="{BB962C8B-B14F-4D97-AF65-F5344CB8AC3E}">
        <p14:creationId xmlns:p14="http://schemas.microsoft.com/office/powerpoint/2010/main" val="281928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normAutofit/>
          </a:bodyPr>
          <a:lstStyle/>
          <a:p>
            <a:r>
              <a:rPr lang="en-US" dirty="0"/>
              <a:t>How does it work?</a:t>
            </a: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2453956"/>
            <a:ext cx="9728444" cy="2308324"/>
          </a:xfrm>
          <a:prstGeom prst="rect">
            <a:avLst/>
          </a:prstGeom>
          <a:noFill/>
        </p:spPr>
        <p:txBody>
          <a:bodyPr wrap="square" rtlCol="0">
            <a:spAutoFit/>
          </a:bodyPr>
          <a:lstStyle/>
          <a:p>
            <a:pPr marL="457200" indent="-457200">
              <a:buFont typeface="+mj-lt"/>
              <a:buAutoNum type="arabicPeriod"/>
            </a:pPr>
            <a:r>
              <a:rPr lang="en-US" sz="2400" dirty="0" err="1"/>
              <a:t>Unreal’s</a:t>
            </a:r>
            <a:r>
              <a:rPr lang="en-US" sz="2400" dirty="0"/>
              <a:t> Behavior Trees</a:t>
            </a:r>
          </a:p>
          <a:p>
            <a:pPr marL="457200" indent="-457200">
              <a:buFont typeface="+mj-lt"/>
              <a:buAutoNum type="arabicPeriod"/>
            </a:pPr>
            <a:r>
              <a:rPr lang="en-US" sz="2400" dirty="0"/>
              <a:t>Blueprint Nodes</a:t>
            </a:r>
          </a:p>
          <a:p>
            <a:pPr marL="457200" indent="-457200">
              <a:buFont typeface="+mj-lt"/>
              <a:buAutoNum type="arabicPeriod"/>
            </a:pPr>
            <a:r>
              <a:rPr lang="en-US" sz="2400" dirty="0"/>
              <a:t>Reasonable Simulation Demo</a:t>
            </a:r>
          </a:p>
          <a:p>
            <a:pPr marL="457200" indent="-457200">
              <a:buFont typeface="+mj-lt"/>
              <a:buAutoNum type="arabicPeriod"/>
            </a:pPr>
            <a:r>
              <a:rPr lang="en-US" sz="2400" dirty="0"/>
              <a:t>Interrupt the Tree. Push the old tree</a:t>
            </a:r>
          </a:p>
          <a:p>
            <a:pPr marL="457200" indent="-457200">
              <a:buFont typeface="+mj-lt"/>
              <a:buAutoNum type="arabicPeriod"/>
            </a:pPr>
            <a:r>
              <a:rPr lang="en-US" sz="2400" dirty="0"/>
              <a:t>Injected a new tree</a:t>
            </a:r>
          </a:p>
          <a:p>
            <a:pPr marL="457200" indent="-457200">
              <a:buFont typeface="+mj-lt"/>
              <a:buAutoNum type="arabicPeriod"/>
            </a:pPr>
            <a:r>
              <a:rPr lang="en-US" sz="2400" dirty="0"/>
              <a:t>Pop the old tree state off the stack</a:t>
            </a:r>
          </a:p>
        </p:txBody>
      </p:sp>
    </p:spTree>
    <p:extLst>
      <p:ext uri="{BB962C8B-B14F-4D97-AF65-F5344CB8AC3E}">
        <p14:creationId xmlns:p14="http://schemas.microsoft.com/office/powerpoint/2010/main" val="201435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normAutofit/>
          </a:bodyPr>
          <a:lstStyle/>
          <a:p>
            <a:r>
              <a:rPr lang="en-US" dirty="0"/>
              <a:t>What is the downside?</a:t>
            </a:r>
          </a:p>
        </p:txBody>
      </p:sp>
      <p:sp>
        <p:nvSpPr>
          <p:cNvPr id="2" name="TextBox 1">
            <a:extLst>
              <a:ext uri="{FF2B5EF4-FFF2-40B4-BE49-F238E27FC236}">
                <a16:creationId xmlns:a16="http://schemas.microsoft.com/office/drawing/2014/main" id="{08101E38-1CB3-418C-B345-E36FA4D2942B}"/>
              </a:ext>
            </a:extLst>
          </p:cNvPr>
          <p:cNvSpPr txBox="1"/>
          <p:nvPr/>
        </p:nvSpPr>
        <p:spPr>
          <a:xfrm>
            <a:off x="562185" y="2915621"/>
            <a:ext cx="6570134" cy="461665"/>
          </a:xfrm>
          <a:prstGeom prst="rect">
            <a:avLst/>
          </a:prstGeom>
          <a:noFill/>
        </p:spPr>
        <p:txBody>
          <a:bodyPr wrap="square" rtlCol="0">
            <a:spAutoFit/>
          </a:bodyPr>
          <a:lstStyle/>
          <a:p>
            <a:r>
              <a:rPr lang="en-US" sz="2400" dirty="0"/>
              <a:t>Must be careful about access</a:t>
            </a:r>
          </a:p>
        </p:txBody>
      </p:sp>
      <p:sp>
        <p:nvSpPr>
          <p:cNvPr id="7" name="TextBox 6">
            <a:extLst>
              <a:ext uri="{FF2B5EF4-FFF2-40B4-BE49-F238E27FC236}">
                <a16:creationId xmlns:a16="http://schemas.microsoft.com/office/drawing/2014/main" id="{E7412D9A-93C4-42FD-873B-4D10EE68BF66}"/>
              </a:ext>
            </a:extLst>
          </p:cNvPr>
          <p:cNvSpPr txBox="1"/>
          <p:nvPr/>
        </p:nvSpPr>
        <p:spPr>
          <a:xfrm>
            <a:off x="562185" y="2453956"/>
            <a:ext cx="8669867" cy="461665"/>
          </a:xfrm>
          <a:prstGeom prst="rect">
            <a:avLst/>
          </a:prstGeom>
          <a:noFill/>
        </p:spPr>
        <p:txBody>
          <a:bodyPr wrap="square" rtlCol="0">
            <a:spAutoFit/>
          </a:bodyPr>
          <a:lstStyle/>
          <a:p>
            <a:r>
              <a:rPr lang="en-US" sz="2400" dirty="0"/>
              <a:t>Might need to return to previous actor state</a:t>
            </a:r>
            <a:endParaRPr lang="en-US" sz="2400" b="1" dirty="0">
              <a:solidFill>
                <a:schemeClr val="accent4">
                  <a:lumMod val="75000"/>
                </a:schemeClr>
              </a:solidFill>
            </a:endParaRPr>
          </a:p>
        </p:txBody>
      </p:sp>
    </p:spTree>
    <p:extLst>
      <p:ext uri="{BB962C8B-B14F-4D97-AF65-F5344CB8AC3E}">
        <p14:creationId xmlns:p14="http://schemas.microsoft.com/office/powerpoint/2010/main" val="2765725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22380-C8D9-42E5-8783-A64D5C880CED}"/>
              </a:ext>
            </a:extLst>
          </p:cNvPr>
          <p:cNvSpPr>
            <a:spLocks noGrp="1"/>
          </p:cNvSpPr>
          <p:nvPr>
            <p:ph type="title"/>
          </p:nvPr>
        </p:nvSpPr>
        <p:spPr/>
        <p:txBody>
          <a:bodyPr>
            <a:normAutofit/>
          </a:bodyPr>
          <a:lstStyle/>
          <a:p>
            <a:r>
              <a:rPr lang="en-US" dirty="0"/>
              <a:t>Behavior Tree Interrupts are feasible</a:t>
            </a:r>
          </a:p>
        </p:txBody>
      </p:sp>
      <p:pic>
        <p:nvPicPr>
          <p:cNvPr id="1026" name="Picture 2" descr="Behavior Tree Overview | Unreal Engine Documentation">
            <a:extLst>
              <a:ext uri="{FF2B5EF4-FFF2-40B4-BE49-F238E27FC236}">
                <a16:creationId xmlns:a16="http://schemas.microsoft.com/office/drawing/2014/main" id="{4A4E1070-9B5B-444A-BA4E-9641456CA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021" y="2525268"/>
            <a:ext cx="6768033" cy="400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80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258</TotalTime>
  <Words>1425</Words>
  <Application>Microsoft Office PowerPoint</Application>
  <PresentationFormat>Widescreen</PresentationFormat>
  <Paragraphs>142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Behavior Tree State Stack</vt:lpstr>
      <vt:lpstr>In life, tasks get interrupted</vt:lpstr>
      <vt:lpstr>Behavior Trees are poor at interruptions</vt:lpstr>
      <vt:lpstr>You can try these workarounds</vt:lpstr>
      <vt:lpstr>BT State Stacks are an open-ended solution</vt:lpstr>
      <vt:lpstr>It might be especially useful in</vt:lpstr>
      <vt:lpstr>How does it work?</vt:lpstr>
      <vt:lpstr>What is the downside?</vt:lpstr>
      <vt:lpstr>Behavior Tree Interrupts are feasible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Tree State Stack</dc:title>
  <dc:creator>Alejandro Herrera</dc:creator>
  <cp:lastModifiedBy>Alejandro Herrera</cp:lastModifiedBy>
  <cp:revision>16</cp:revision>
  <dcterms:created xsi:type="dcterms:W3CDTF">2021-07-17T19:37:00Z</dcterms:created>
  <dcterms:modified xsi:type="dcterms:W3CDTF">2021-07-17T23:59:50Z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