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0" r:id="rId5"/>
    <p:sldId id="309" r:id="rId6"/>
    <p:sldId id="316" r:id="rId7"/>
    <p:sldId id="313" r:id="rId8"/>
    <p:sldId id="305" r:id="rId9"/>
    <p:sldId id="315" r:id="rId10"/>
    <p:sldId id="317" r:id="rId11"/>
    <p:sldId id="312"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3B466-2CEA-49A6-A318-50A5D0D27041}" v="18" dt="2025-02-23T19:28:24.199"/>
  </p1510:revLst>
</p1510:revInfo>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5394" autoAdjust="0"/>
  </p:normalViewPr>
  <p:slideViewPr>
    <p:cSldViewPr snapToGrid="0">
      <p:cViewPr varScale="1">
        <p:scale>
          <a:sx n="105" d="100"/>
          <a:sy n="105" d="100"/>
        </p:scale>
        <p:origin x="16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2/23/2025</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2/23/2025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mdpi.com/2571-5577/6/6/108" TargetMode="External"/><Relationship Id="rId2" Type="http://schemas.openxmlformats.org/officeDocument/2006/relationships/hyperlink" Target="https://onlinelibrary.wiley.com/doi/10.1155/2024/9962691" TargetMode="Externa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hyperlink" Target="https://agilelearninglabs.com/resources/scrum-introduction/" TargetMode="External"/><Relationship Id="rId4" Type="http://schemas.openxmlformats.org/officeDocument/2006/relationships/hyperlink" Target="https://scrumguides.org/scrum-guid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mt="50000"/>
          </a:blip>
          <a:srcRect/>
          <a:stretch/>
        </p:blipFill>
        <p:spPr>
          <a:xfrm>
            <a:off x="0" y="-2"/>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1199909" y="2335192"/>
            <a:ext cx="9792182" cy="2187616"/>
          </a:xfrm>
        </p:spPr>
        <p:txBody>
          <a:bodyPr/>
          <a:lstStyle/>
          <a:p>
            <a:r>
              <a:rPr lang="en-US" dirty="0">
                <a:latin typeface="Tenorite Body"/>
              </a:rPr>
              <a:t>Agile contrasted against waterfall</a:t>
            </a:r>
          </a:p>
        </p:txBody>
      </p:sp>
    </p:spTree>
    <p:extLst>
      <p:ext uri="{BB962C8B-B14F-4D97-AF65-F5344CB8AC3E}">
        <p14:creationId xmlns:p14="http://schemas.microsoft.com/office/powerpoint/2010/main" val="176026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224747" y="2365057"/>
            <a:ext cx="4377400" cy="2160644"/>
          </a:xfrm>
        </p:spPr>
        <p:txBody>
          <a:bodyPr/>
          <a:lstStyle/>
          <a:p>
            <a:r>
              <a:rPr lang="en-US" noProof="0" dirty="0"/>
              <a:t>AGENDA</a:t>
            </a:r>
            <a:endParaRPr lang="en-US" dirty="0"/>
          </a:p>
        </p:txBody>
      </p:sp>
      <p:sp>
        <p:nvSpPr>
          <p:cNvPr id="19" name="Text Placeholder 18">
            <a:extLst>
              <a:ext uri="{FF2B5EF4-FFF2-40B4-BE49-F238E27FC236}">
                <a16:creationId xmlns:a16="http://schemas.microsoft.com/office/drawing/2014/main" id="{E0E8875C-8FE5-DCE1-106E-5F34DFD1618E}"/>
              </a:ext>
            </a:extLst>
          </p:cNvPr>
          <p:cNvSpPr>
            <a:spLocks noGrp="1"/>
          </p:cNvSpPr>
          <p:nvPr>
            <p:ph type="body" sz="quarter" idx="12"/>
          </p:nvPr>
        </p:nvSpPr>
        <p:spPr/>
        <p:txBody>
          <a:bodyPr/>
          <a:lstStyle/>
          <a:p>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7448338" y="2062956"/>
            <a:ext cx="4111857" cy="2732087"/>
          </a:xfrm>
        </p:spPr>
        <p:txBody>
          <a:bodyPr/>
          <a:lstStyle/>
          <a:p>
            <a:r>
              <a:rPr lang="en-US" dirty="0"/>
              <a:t>What is Waterfall?</a:t>
            </a:r>
          </a:p>
          <a:p>
            <a:r>
              <a:rPr lang="en-US" dirty="0"/>
              <a:t>How is Waterfall used in the SDLC?</a:t>
            </a:r>
          </a:p>
          <a:p>
            <a:r>
              <a:rPr lang="en-US" dirty="0"/>
              <a:t>What is Agile</a:t>
            </a:r>
          </a:p>
          <a:p>
            <a:r>
              <a:rPr lang="en-US" dirty="0"/>
              <a:t>How is Agile used in the SDLC?</a:t>
            </a:r>
          </a:p>
          <a:p>
            <a:r>
              <a:rPr lang="en-US" dirty="0"/>
              <a:t>Compare and contrast</a:t>
            </a:r>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5BE4-82E5-8F3C-2F18-9026C0BE3FD5}"/>
            </a:ext>
          </a:extLst>
        </p:cNvPr>
        <p:cNvGrpSpPr/>
        <p:nvPr/>
      </p:nvGrpSpPr>
      <p:grpSpPr>
        <a:xfrm>
          <a:off x="0" y="0"/>
          <a:ext cx="0" cy="0"/>
          <a:chOff x="0" y="0"/>
          <a:chExt cx="0" cy="0"/>
        </a:xfrm>
      </p:grpSpPr>
      <p:pic>
        <p:nvPicPr>
          <p:cNvPr id="12" name="Picture Placeholder 20" descr="Zen-like waterfall in autumn forest">
            <a:extLst>
              <a:ext uri="{FF2B5EF4-FFF2-40B4-BE49-F238E27FC236}">
                <a16:creationId xmlns:a16="http://schemas.microsoft.com/office/drawing/2014/main" id="{B8ABD3B0-4BB8-6C8F-0332-4074FE342335}"/>
              </a:ext>
            </a:extLst>
          </p:cNvPr>
          <p:cNvPicPr>
            <a:picLocks noGrp="1" noChangeAspect="1"/>
          </p:cNvPicPr>
          <p:nvPr>
            <p:ph type="pic" sz="quarter" idx="15"/>
          </p:nvPr>
        </p:nvPicPr>
        <p:blipFill>
          <a:blip r:embed="rId2"/>
          <a:srcRect/>
          <a:stretch/>
        </p:blipFill>
        <p:spPr>
          <a:xfrm>
            <a:off x="0" y="-9009"/>
            <a:ext cx="5521124" cy="6878584"/>
          </a:xfrm>
        </p:spPr>
      </p:pic>
      <p:sp>
        <p:nvSpPr>
          <p:cNvPr id="2" name="Slide Number Placeholder 1">
            <a:extLst>
              <a:ext uri="{FF2B5EF4-FFF2-40B4-BE49-F238E27FC236}">
                <a16:creationId xmlns:a16="http://schemas.microsoft.com/office/drawing/2014/main" id="{C2002FAE-0F52-85DF-9CBE-81BAAAE6C6E2}"/>
              </a:ext>
            </a:extLst>
          </p:cNvPr>
          <p:cNvSpPr>
            <a:spLocks noGrp="1"/>
          </p:cNvSpPr>
          <p:nvPr>
            <p:ph type="sldNum" sz="quarter" idx="4"/>
          </p:nvPr>
        </p:nvSpPr>
        <p:spPr/>
        <p:txBody>
          <a:bodyPr/>
          <a:lstStyle/>
          <a:p>
            <a:fld id="{EA87306C-81BA-4795-A5CA-9392456A8C1E}" type="slidenum">
              <a:rPr lang="en-US" smtClean="0"/>
              <a:pPr/>
              <a:t>3</a:t>
            </a:fld>
            <a:endParaRPr lang="en-US" dirty="0"/>
          </a:p>
        </p:txBody>
      </p:sp>
      <p:sp>
        <p:nvSpPr>
          <p:cNvPr id="4" name="TextBox 3">
            <a:extLst>
              <a:ext uri="{FF2B5EF4-FFF2-40B4-BE49-F238E27FC236}">
                <a16:creationId xmlns:a16="http://schemas.microsoft.com/office/drawing/2014/main" id="{B20A738B-7A9C-E0FC-FF12-A49FDD3038F9}"/>
              </a:ext>
            </a:extLst>
          </p:cNvPr>
          <p:cNvSpPr txBox="1"/>
          <p:nvPr/>
        </p:nvSpPr>
        <p:spPr>
          <a:xfrm>
            <a:off x="5646827" y="136525"/>
            <a:ext cx="5965031" cy="5027658"/>
          </a:xfrm>
          <a:prstGeom prst="rect">
            <a:avLst/>
          </a:prstGeom>
          <a:noFill/>
        </p:spPr>
        <p:txBody>
          <a:bodyPr wrap="square" rtlCol="0">
            <a:spAutoFit/>
          </a:bodyPr>
          <a:lstStyle/>
          <a:p>
            <a:pPr algn="l">
              <a:lnSpc>
                <a:spcPct val="200000"/>
              </a:lnSpc>
              <a:spcAft>
                <a:spcPts val="600"/>
              </a:spcAft>
            </a:pPr>
            <a:r>
              <a:rPr lang="en-US" sz="1700" b="0" i="0" dirty="0">
                <a:solidFill>
                  <a:srgbClr val="424242"/>
                </a:solidFill>
                <a:effectLst/>
                <a:latin typeface="Segoe Sans"/>
              </a:rPr>
              <a:t>Definition: The Waterfall model is a linear and sequential approach to software development.</a:t>
            </a:r>
          </a:p>
          <a:p>
            <a:pPr algn="l">
              <a:lnSpc>
                <a:spcPct val="200000"/>
              </a:lnSpc>
              <a:spcAft>
                <a:spcPts val="600"/>
              </a:spcAft>
            </a:pPr>
            <a:endParaRPr lang="en-US" sz="1700" b="0" i="0" dirty="0">
              <a:solidFill>
                <a:srgbClr val="424242"/>
              </a:solidFill>
              <a:effectLst/>
              <a:latin typeface="Segoe Sans"/>
            </a:endParaRPr>
          </a:p>
          <a:p>
            <a:pPr algn="l">
              <a:lnSpc>
                <a:spcPct val="200000"/>
              </a:lnSpc>
              <a:spcAft>
                <a:spcPts val="600"/>
              </a:spcAft>
            </a:pPr>
            <a:r>
              <a:rPr lang="en-US" sz="1700" b="0" i="0" dirty="0">
                <a:solidFill>
                  <a:srgbClr val="424242"/>
                </a:solidFill>
                <a:effectLst/>
                <a:latin typeface="Segoe Sans"/>
              </a:rPr>
              <a:t>Phases: It consists of distinct phases: Requirements, Design, Implementation, Testing, and Maintenance.</a:t>
            </a:r>
          </a:p>
          <a:p>
            <a:pPr algn="l">
              <a:lnSpc>
                <a:spcPct val="200000"/>
              </a:lnSpc>
              <a:spcAft>
                <a:spcPts val="600"/>
              </a:spcAft>
            </a:pPr>
            <a:endParaRPr lang="en-US" sz="1700" b="0" i="0" dirty="0">
              <a:solidFill>
                <a:srgbClr val="424242"/>
              </a:solidFill>
              <a:effectLst/>
              <a:latin typeface="Segoe Sans"/>
            </a:endParaRPr>
          </a:p>
          <a:p>
            <a:pPr algn="l">
              <a:lnSpc>
                <a:spcPct val="200000"/>
              </a:lnSpc>
              <a:spcAft>
                <a:spcPts val="600"/>
              </a:spcAft>
            </a:pPr>
            <a:r>
              <a:rPr lang="en-US" sz="1700" b="0" i="0" dirty="0">
                <a:solidFill>
                  <a:srgbClr val="424242"/>
                </a:solidFill>
                <a:effectLst/>
                <a:latin typeface="Segoe Sans"/>
              </a:rPr>
              <a:t>Characteristics: Each phase must be completed before the next one begins, making it a structured and predictable methodology.</a:t>
            </a:r>
            <a:endParaRPr lang="en-US" sz="1700" dirty="0">
              <a:solidFill>
                <a:srgbClr val="424242"/>
              </a:solidFill>
              <a:latin typeface="Segoe Sans"/>
            </a:endParaRPr>
          </a:p>
        </p:txBody>
      </p:sp>
    </p:spTree>
    <p:extLst>
      <p:ext uri="{BB962C8B-B14F-4D97-AF65-F5344CB8AC3E}">
        <p14:creationId xmlns:p14="http://schemas.microsoft.com/office/powerpoint/2010/main" val="306305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CF2D9-5885-EE09-A6D1-7A353FEB9B9A}"/>
            </a:ext>
          </a:extLst>
        </p:cNvPr>
        <p:cNvGrpSpPr/>
        <p:nvPr/>
      </p:nvGrpSpPr>
      <p:grpSpPr>
        <a:xfrm>
          <a:off x="0" y="0"/>
          <a:ext cx="0" cy="0"/>
          <a:chOff x="0" y="0"/>
          <a:chExt cx="0" cy="0"/>
        </a:xfrm>
      </p:grpSpPr>
      <p:pic>
        <p:nvPicPr>
          <p:cNvPr id="12" name="Picture Placeholder 20" descr="Zen-like waterfall in autumn forest">
            <a:extLst>
              <a:ext uri="{FF2B5EF4-FFF2-40B4-BE49-F238E27FC236}">
                <a16:creationId xmlns:a16="http://schemas.microsoft.com/office/drawing/2014/main" id="{45399A8E-DF42-B05F-3B2A-348A249F0AF3}"/>
              </a:ext>
            </a:extLst>
          </p:cNvPr>
          <p:cNvPicPr>
            <a:picLocks noGrp="1" noChangeAspect="1"/>
          </p:cNvPicPr>
          <p:nvPr>
            <p:ph type="pic" sz="quarter" idx="15"/>
          </p:nvPr>
        </p:nvPicPr>
        <p:blipFill>
          <a:blip r:embed="rId2"/>
          <a:srcRect/>
          <a:stretch/>
        </p:blipFill>
        <p:spPr>
          <a:xfrm>
            <a:off x="0" y="-9009"/>
            <a:ext cx="5521124" cy="6878584"/>
          </a:xfrm>
        </p:spPr>
      </p:pic>
      <p:sp>
        <p:nvSpPr>
          <p:cNvPr id="2" name="Slide Number Placeholder 1">
            <a:extLst>
              <a:ext uri="{FF2B5EF4-FFF2-40B4-BE49-F238E27FC236}">
                <a16:creationId xmlns:a16="http://schemas.microsoft.com/office/drawing/2014/main" id="{58E8039D-69F0-4C1F-7301-15A70E2297AD}"/>
              </a:ext>
            </a:extLst>
          </p:cNvPr>
          <p:cNvSpPr>
            <a:spLocks noGrp="1"/>
          </p:cNvSpPr>
          <p:nvPr>
            <p:ph type="sldNum" sz="quarter" idx="4"/>
          </p:nvPr>
        </p:nvSpPr>
        <p:spPr/>
        <p:txBody>
          <a:bodyPr/>
          <a:lstStyle/>
          <a:p>
            <a:fld id="{EA87306C-81BA-4795-A5CA-9392456A8C1E}" type="slidenum">
              <a:rPr lang="en-US" smtClean="0"/>
              <a:pPr/>
              <a:t>4</a:t>
            </a:fld>
            <a:endParaRPr lang="en-US" dirty="0"/>
          </a:p>
        </p:txBody>
      </p:sp>
      <p:sp>
        <p:nvSpPr>
          <p:cNvPr id="4" name="TextBox 3">
            <a:extLst>
              <a:ext uri="{FF2B5EF4-FFF2-40B4-BE49-F238E27FC236}">
                <a16:creationId xmlns:a16="http://schemas.microsoft.com/office/drawing/2014/main" id="{E74E629E-B448-8A38-AC5F-ECD2660AC41F}"/>
              </a:ext>
            </a:extLst>
          </p:cNvPr>
          <p:cNvSpPr txBox="1"/>
          <p:nvPr/>
        </p:nvSpPr>
        <p:spPr>
          <a:xfrm>
            <a:off x="5664994" y="136525"/>
            <a:ext cx="5965031" cy="5769913"/>
          </a:xfrm>
          <a:prstGeom prst="rect">
            <a:avLst/>
          </a:prstGeom>
          <a:noFill/>
        </p:spPr>
        <p:txBody>
          <a:bodyPr wrap="square" rtlCol="0">
            <a:spAutoFit/>
          </a:bodyPr>
          <a:lstStyle/>
          <a:p>
            <a:pPr>
              <a:lnSpc>
                <a:spcPct val="200000"/>
              </a:lnSpc>
            </a:pPr>
            <a:r>
              <a:rPr lang="en-US" sz="1700" b="0" i="0" dirty="0">
                <a:solidFill>
                  <a:srgbClr val="424242"/>
                </a:solidFill>
                <a:effectLst/>
                <a:latin typeface="Segoe Sans"/>
              </a:rPr>
              <a:t>The way that the Waterfall methodology operates is by starting with requirements and analysis. After analyzing the scale of the project and identifying all its components, we move on to phase two: design. This is where we design the software architecture and create detailed specifications. </a:t>
            </a:r>
          </a:p>
          <a:p>
            <a:pPr>
              <a:lnSpc>
                <a:spcPct val="200000"/>
              </a:lnSpc>
            </a:pPr>
            <a:endParaRPr lang="en-US" sz="1700" dirty="0">
              <a:solidFill>
                <a:srgbClr val="424242"/>
              </a:solidFill>
              <a:latin typeface="Segoe Sans"/>
            </a:endParaRPr>
          </a:p>
          <a:p>
            <a:pPr>
              <a:lnSpc>
                <a:spcPct val="200000"/>
              </a:lnSpc>
            </a:pPr>
            <a:r>
              <a:rPr lang="en-US" sz="1700" b="0" i="0" dirty="0">
                <a:solidFill>
                  <a:srgbClr val="424242"/>
                </a:solidFill>
                <a:effectLst/>
                <a:latin typeface="Segoe Sans"/>
              </a:rPr>
              <a:t>In the third phase, we implement the architecture according to these specifications. Following implementation, we verify that the deliverable product meets the requirements and is free from defects. Finally, we offer maintenance for the software to update and improve it as needed.</a:t>
            </a:r>
            <a:endParaRPr lang="en-US" sz="1700" dirty="0"/>
          </a:p>
        </p:txBody>
      </p:sp>
    </p:spTree>
    <p:extLst>
      <p:ext uri="{BB962C8B-B14F-4D97-AF65-F5344CB8AC3E}">
        <p14:creationId xmlns:p14="http://schemas.microsoft.com/office/powerpoint/2010/main" val="426182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20" descr="Close up of green grass">
            <a:extLst>
              <a:ext uri="{FF2B5EF4-FFF2-40B4-BE49-F238E27FC236}">
                <a16:creationId xmlns:a16="http://schemas.microsoft.com/office/drawing/2014/main" id="{C082290F-76CE-97A7-ECB5-83B0FEA27B3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0" y="-9009"/>
            <a:ext cx="5521124" cy="6878584"/>
          </a:xfrm>
        </p:spPr>
      </p:pic>
      <p:sp>
        <p:nvSpPr>
          <p:cNvPr id="2" name="Slide Number Placeholder 1">
            <a:extLst>
              <a:ext uri="{FF2B5EF4-FFF2-40B4-BE49-F238E27FC236}">
                <a16:creationId xmlns:a16="http://schemas.microsoft.com/office/drawing/2014/main" id="{C0D15DC2-8425-2530-3D59-ABE5D5C4AD2E}"/>
              </a:ext>
            </a:extLst>
          </p:cNvPr>
          <p:cNvSpPr>
            <a:spLocks noGrp="1"/>
          </p:cNvSpPr>
          <p:nvPr>
            <p:ph type="sldNum" sz="quarter" idx="4"/>
          </p:nvPr>
        </p:nvSpPr>
        <p:spPr/>
        <p:txBody>
          <a:bodyPr/>
          <a:lstStyle/>
          <a:p>
            <a:fld id="{EA87306C-81BA-4795-A5CA-9392456A8C1E}" type="slidenum">
              <a:rPr lang="en-US" smtClean="0"/>
              <a:pPr/>
              <a:t>5</a:t>
            </a:fld>
            <a:endParaRPr lang="en-US" dirty="0"/>
          </a:p>
        </p:txBody>
      </p:sp>
      <p:sp>
        <p:nvSpPr>
          <p:cNvPr id="3" name="TextBox 2">
            <a:extLst>
              <a:ext uri="{FF2B5EF4-FFF2-40B4-BE49-F238E27FC236}">
                <a16:creationId xmlns:a16="http://schemas.microsoft.com/office/drawing/2014/main" id="{04F4EE67-5FB4-C099-859E-72C887A1EFAB}"/>
              </a:ext>
            </a:extLst>
          </p:cNvPr>
          <p:cNvSpPr txBox="1"/>
          <p:nvPr/>
        </p:nvSpPr>
        <p:spPr>
          <a:xfrm>
            <a:off x="5904238" y="454172"/>
            <a:ext cx="5910293" cy="5027658"/>
          </a:xfrm>
          <a:prstGeom prst="rect">
            <a:avLst/>
          </a:prstGeom>
          <a:noFill/>
        </p:spPr>
        <p:txBody>
          <a:bodyPr wrap="square" rtlCol="0">
            <a:spAutoFit/>
          </a:bodyPr>
          <a:lstStyle/>
          <a:p>
            <a:pPr algn="l">
              <a:lnSpc>
                <a:spcPct val="200000"/>
              </a:lnSpc>
              <a:spcAft>
                <a:spcPts val="600"/>
              </a:spcAft>
            </a:pPr>
            <a:r>
              <a:rPr lang="en-US" sz="1700" b="0" i="0" dirty="0">
                <a:solidFill>
                  <a:srgbClr val="424242"/>
                </a:solidFill>
                <a:effectLst/>
                <a:latin typeface="Segoe Sans"/>
              </a:rPr>
              <a:t>Definition: The Agile model is an iterative approach to software development. </a:t>
            </a:r>
          </a:p>
          <a:p>
            <a:pPr algn="l">
              <a:lnSpc>
                <a:spcPct val="200000"/>
              </a:lnSpc>
              <a:spcAft>
                <a:spcPts val="600"/>
              </a:spcAft>
            </a:pPr>
            <a:endParaRPr lang="en-US" sz="1700" dirty="0">
              <a:solidFill>
                <a:srgbClr val="424242"/>
              </a:solidFill>
              <a:latin typeface="Segoe Sans"/>
            </a:endParaRPr>
          </a:p>
          <a:p>
            <a:pPr algn="l">
              <a:lnSpc>
                <a:spcPct val="200000"/>
              </a:lnSpc>
              <a:spcAft>
                <a:spcPts val="600"/>
              </a:spcAft>
            </a:pPr>
            <a:r>
              <a:rPr lang="en-US" sz="1700" b="0" i="0" dirty="0">
                <a:solidFill>
                  <a:srgbClr val="424242"/>
                </a:solidFill>
                <a:effectLst/>
                <a:latin typeface="Segoe Sans"/>
              </a:rPr>
              <a:t>Roles: It has distinct roles such as Developer, Tester, Product </a:t>
            </a:r>
            <a:r>
              <a:rPr lang="en-US" sz="1700" dirty="0">
                <a:solidFill>
                  <a:srgbClr val="424242"/>
                </a:solidFill>
                <a:latin typeface="Segoe Sans"/>
              </a:rPr>
              <a:t>O</a:t>
            </a:r>
            <a:r>
              <a:rPr lang="en-US" sz="1700" b="0" i="0" dirty="0">
                <a:solidFill>
                  <a:srgbClr val="424242"/>
                </a:solidFill>
                <a:effectLst/>
                <a:latin typeface="Segoe Sans"/>
              </a:rPr>
              <a:t>wner, and the Scrum </a:t>
            </a:r>
            <a:r>
              <a:rPr lang="en-US" sz="1700" dirty="0">
                <a:solidFill>
                  <a:srgbClr val="424242"/>
                </a:solidFill>
                <a:latin typeface="Segoe Sans"/>
              </a:rPr>
              <a:t>M</a:t>
            </a:r>
            <a:r>
              <a:rPr lang="en-US" sz="1700" b="0" i="0" dirty="0">
                <a:solidFill>
                  <a:srgbClr val="424242"/>
                </a:solidFill>
                <a:effectLst/>
                <a:latin typeface="Segoe Sans"/>
              </a:rPr>
              <a:t>aster.</a:t>
            </a:r>
          </a:p>
          <a:p>
            <a:pPr algn="l">
              <a:lnSpc>
                <a:spcPct val="200000"/>
              </a:lnSpc>
              <a:spcAft>
                <a:spcPts val="600"/>
              </a:spcAft>
            </a:pPr>
            <a:endParaRPr lang="en-US" sz="1700" b="0" i="0" dirty="0">
              <a:solidFill>
                <a:srgbClr val="424242"/>
              </a:solidFill>
              <a:effectLst/>
              <a:latin typeface="Segoe Sans"/>
            </a:endParaRPr>
          </a:p>
          <a:p>
            <a:pPr algn="l">
              <a:lnSpc>
                <a:spcPct val="200000"/>
              </a:lnSpc>
              <a:spcAft>
                <a:spcPts val="600"/>
              </a:spcAft>
            </a:pPr>
            <a:r>
              <a:rPr lang="en-US" sz="1700" b="0" i="0" dirty="0">
                <a:solidFill>
                  <a:srgbClr val="424242"/>
                </a:solidFill>
                <a:effectLst/>
                <a:latin typeface="Segoe Sans"/>
              </a:rPr>
              <a:t>Characteristics: Agile development occurs in cycles called sprints. At the end of each sprint, the product should be improved compared to the previous iteration.</a:t>
            </a:r>
          </a:p>
        </p:txBody>
      </p:sp>
    </p:spTree>
    <p:extLst>
      <p:ext uri="{BB962C8B-B14F-4D97-AF65-F5344CB8AC3E}">
        <p14:creationId xmlns:p14="http://schemas.microsoft.com/office/powerpoint/2010/main" val="201287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EC0D0-116E-026B-5B23-6753E1D65090}"/>
            </a:ext>
          </a:extLst>
        </p:cNvPr>
        <p:cNvGrpSpPr/>
        <p:nvPr/>
      </p:nvGrpSpPr>
      <p:grpSpPr>
        <a:xfrm>
          <a:off x="0" y="0"/>
          <a:ext cx="0" cy="0"/>
          <a:chOff x="0" y="0"/>
          <a:chExt cx="0" cy="0"/>
        </a:xfrm>
      </p:grpSpPr>
      <p:pic>
        <p:nvPicPr>
          <p:cNvPr id="12" name="Picture Placeholder 20" descr="Close up of green grass">
            <a:extLst>
              <a:ext uri="{FF2B5EF4-FFF2-40B4-BE49-F238E27FC236}">
                <a16:creationId xmlns:a16="http://schemas.microsoft.com/office/drawing/2014/main" id="{D4507181-C428-EB0C-F322-E66F036AE4E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0" y="-9009"/>
            <a:ext cx="5521124" cy="6878584"/>
          </a:xfrm>
        </p:spPr>
      </p:pic>
      <p:sp>
        <p:nvSpPr>
          <p:cNvPr id="2" name="Slide Number Placeholder 1">
            <a:extLst>
              <a:ext uri="{FF2B5EF4-FFF2-40B4-BE49-F238E27FC236}">
                <a16:creationId xmlns:a16="http://schemas.microsoft.com/office/drawing/2014/main" id="{9F82B1F4-0643-C4F2-BF87-CF5591093BEF}"/>
              </a:ext>
            </a:extLst>
          </p:cNvPr>
          <p:cNvSpPr>
            <a:spLocks noGrp="1"/>
          </p:cNvSpPr>
          <p:nvPr>
            <p:ph type="sldNum" sz="quarter" idx="4"/>
          </p:nvPr>
        </p:nvSpPr>
        <p:spPr/>
        <p:txBody>
          <a:bodyPr/>
          <a:lstStyle/>
          <a:p>
            <a:fld id="{EA87306C-81BA-4795-A5CA-9392456A8C1E}" type="slidenum">
              <a:rPr lang="en-US" smtClean="0"/>
              <a:pPr/>
              <a:t>6</a:t>
            </a:fld>
            <a:endParaRPr lang="en-US" dirty="0"/>
          </a:p>
        </p:txBody>
      </p:sp>
      <p:sp>
        <p:nvSpPr>
          <p:cNvPr id="3" name="TextBox 2">
            <a:extLst>
              <a:ext uri="{FF2B5EF4-FFF2-40B4-BE49-F238E27FC236}">
                <a16:creationId xmlns:a16="http://schemas.microsoft.com/office/drawing/2014/main" id="{DC01B396-3488-7B6B-F1ED-2787E363B7F5}"/>
              </a:ext>
            </a:extLst>
          </p:cNvPr>
          <p:cNvSpPr txBox="1"/>
          <p:nvPr/>
        </p:nvSpPr>
        <p:spPr>
          <a:xfrm>
            <a:off x="5904238" y="454172"/>
            <a:ext cx="5910293" cy="6124754"/>
          </a:xfrm>
          <a:prstGeom prst="rect">
            <a:avLst/>
          </a:prstGeom>
          <a:noFill/>
        </p:spPr>
        <p:txBody>
          <a:bodyPr wrap="square" rtlCol="0">
            <a:spAutoFit/>
          </a:bodyPr>
          <a:lstStyle/>
          <a:p>
            <a:pPr>
              <a:lnSpc>
                <a:spcPct val="200000"/>
              </a:lnSpc>
            </a:pPr>
            <a:r>
              <a:rPr lang="en-US" sz="1700" b="0" i="0" dirty="0">
                <a:solidFill>
                  <a:srgbClr val="424242"/>
                </a:solidFill>
                <a:effectLst/>
                <a:latin typeface="Segoe Sans"/>
              </a:rPr>
              <a:t>As mentioned prior, the Agile framework develops in iterations called sprints, which typically last for two weeks. At the end of each sprint, the deliverables are compared to the previous iteration to ensure continuous improvement. Agile teams follow Agile principles and practices, such as Scrum Events, to stay aligned, identify impediments, and review progress. These teams have specific roles, including Developers, Testers, Product Owners, and Scrum Masters. Each role has distinct responsibilities, such as Testers practicing Test-Driven Development (TDD) to ensure quality from the start.</a:t>
            </a:r>
            <a:endParaRPr lang="en-US" sz="1700" dirty="0">
              <a:latin typeface="Segoe Sans"/>
            </a:endParaRPr>
          </a:p>
          <a:p>
            <a:endParaRPr lang="en-US" dirty="0">
              <a:latin typeface="Segoe Sans"/>
            </a:endParaRPr>
          </a:p>
        </p:txBody>
      </p:sp>
    </p:spTree>
    <p:extLst>
      <p:ext uri="{BB962C8B-B14F-4D97-AF65-F5344CB8AC3E}">
        <p14:creationId xmlns:p14="http://schemas.microsoft.com/office/powerpoint/2010/main" val="334762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291AD-ED06-5974-5E5C-68B422E9C12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A86E4FD-C8BF-CF34-BC39-DE154A96C1F9}"/>
              </a:ext>
            </a:extLst>
          </p:cNvPr>
          <p:cNvSpPr txBox="1">
            <a:spLocks/>
          </p:cNvSpPr>
          <p:nvPr/>
        </p:nvSpPr>
        <p:spPr>
          <a:xfrm>
            <a:off x="660830" y="868312"/>
            <a:ext cx="3401992" cy="5121375"/>
          </a:xfrm>
          <a:prstGeom prst="rect">
            <a:avLst/>
          </a:prstGeom>
          <a:ln w="28575">
            <a:noFill/>
          </a:ln>
        </p:spPr>
        <p:txBody>
          <a:bodyPr rtlCol="0" anchor="ctr">
            <a:normAutofit/>
          </a:bodyPr>
          <a:lstStyle/>
          <a:p>
            <a:pPr algn="ctr">
              <a:lnSpc>
                <a:spcPct val="90000"/>
              </a:lnSpc>
              <a:spcBef>
                <a:spcPct val="0"/>
              </a:spcBef>
              <a:spcAft>
                <a:spcPts val="600"/>
              </a:spcAft>
            </a:pPr>
            <a:r>
              <a:rPr lang="en-US" sz="2400" kern="1200" cap="all" spc="100" baseline="0" dirty="0">
                <a:solidFill>
                  <a:schemeClr val="bg1"/>
                </a:solidFill>
                <a:latin typeface="+mj-lt"/>
                <a:ea typeface="+mj-ea"/>
                <a:cs typeface="+mj-cs"/>
              </a:rPr>
              <a:t>Contrast</a:t>
            </a:r>
          </a:p>
          <a:p>
            <a:pPr algn="ctr">
              <a:lnSpc>
                <a:spcPct val="90000"/>
              </a:lnSpc>
              <a:spcBef>
                <a:spcPct val="0"/>
              </a:spcBef>
              <a:spcAft>
                <a:spcPts val="600"/>
              </a:spcAft>
            </a:pPr>
            <a:endParaRPr lang="en-US" sz="2400" kern="1200" cap="all" spc="100" baseline="0" dirty="0">
              <a:solidFill>
                <a:schemeClr val="bg1"/>
              </a:solidFill>
              <a:latin typeface="+mj-lt"/>
              <a:ea typeface="+mj-ea"/>
              <a:cs typeface="+mj-cs"/>
            </a:endParaRPr>
          </a:p>
        </p:txBody>
      </p:sp>
      <p:sp>
        <p:nvSpPr>
          <p:cNvPr id="2" name="Slide Number Placeholder 1">
            <a:extLst>
              <a:ext uri="{FF2B5EF4-FFF2-40B4-BE49-F238E27FC236}">
                <a16:creationId xmlns:a16="http://schemas.microsoft.com/office/drawing/2014/main" id="{76903890-A037-BE9C-4902-ECA37B3F24A0}"/>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7</a:t>
            </a:fld>
            <a:endParaRPr lang="en-US"/>
          </a:p>
        </p:txBody>
      </p:sp>
      <p:sp>
        <p:nvSpPr>
          <p:cNvPr id="16" name="TextBox 15">
            <a:extLst>
              <a:ext uri="{FF2B5EF4-FFF2-40B4-BE49-F238E27FC236}">
                <a16:creationId xmlns:a16="http://schemas.microsoft.com/office/drawing/2014/main" id="{32135B49-2399-7BBA-709A-391F78952B2D}"/>
              </a:ext>
            </a:extLst>
          </p:cNvPr>
          <p:cNvSpPr txBox="1"/>
          <p:nvPr/>
        </p:nvSpPr>
        <p:spPr>
          <a:xfrm>
            <a:off x="4699169" y="60556"/>
            <a:ext cx="6758082" cy="4585871"/>
          </a:xfrm>
          <a:prstGeom prst="rect">
            <a:avLst/>
          </a:prstGeom>
          <a:noFill/>
        </p:spPr>
        <p:txBody>
          <a:bodyPr wrap="square" rtlCol="0">
            <a:spAutoFit/>
          </a:bodyPr>
          <a:lstStyle/>
          <a:p>
            <a:pPr algn="l">
              <a:spcAft>
                <a:spcPts val="600"/>
              </a:spcAft>
              <a:buFont typeface="Arial" panose="020B0604020202020204" pitchFamily="34" charset="0"/>
              <a:buChar char="•"/>
            </a:pPr>
            <a:r>
              <a:rPr lang="en-US" b="0" i="0" dirty="0">
                <a:solidFill>
                  <a:srgbClr val="424242"/>
                </a:solidFill>
                <a:effectLst/>
                <a:latin typeface="Segoe Sans"/>
              </a:rPr>
              <a:t>Waterfall:</a:t>
            </a:r>
          </a:p>
          <a:p>
            <a:pPr marL="742950" lvl="1" indent="-285750" algn="l">
              <a:spcAft>
                <a:spcPts val="600"/>
              </a:spcAft>
              <a:buFont typeface="Arial" panose="020B0604020202020204" pitchFamily="34" charset="0"/>
              <a:buChar char="•"/>
            </a:pPr>
            <a:r>
              <a:rPr lang="en-US" b="0" i="0" dirty="0">
                <a:solidFill>
                  <a:srgbClr val="424242"/>
                </a:solidFill>
                <a:effectLst/>
                <a:latin typeface="Segoe Sans"/>
              </a:rPr>
              <a:t>Best for smaller tasks that are easy to calculate and deliver within a reasonable time frame.</a:t>
            </a:r>
          </a:p>
          <a:p>
            <a:pPr marL="742950" lvl="1" indent="-285750" algn="l">
              <a:spcAft>
                <a:spcPts val="600"/>
              </a:spcAft>
              <a:buFont typeface="Arial" panose="020B0604020202020204" pitchFamily="34" charset="0"/>
              <a:buChar char="•"/>
            </a:pPr>
            <a:r>
              <a:rPr lang="en-US" b="0" i="0" dirty="0">
                <a:solidFill>
                  <a:srgbClr val="424242"/>
                </a:solidFill>
                <a:effectLst/>
                <a:latin typeface="Segoe Sans"/>
              </a:rPr>
              <a:t>Not suitable for projects that are continuously evolving and changing. For example, you cannot cure cancer with a formulaic plan due to the complexity and variability of the methods involved.</a:t>
            </a:r>
          </a:p>
          <a:p>
            <a:pPr marL="742950" lvl="1" indent="-285750" algn="l">
              <a:spcAft>
                <a:spcPts val="600"/>
              </a:spcAft>
              <a:buFont typeface="Arial" panose="020B0604020202020204" pitchFamily="34" charset="0"/>
              <a:buChar char="•"/>
            </a:pPr>
            <a:endParaRPr lang="en-US" dirty="0">
              <a:solidFill>
                <a:srgbClr val="424242"/>
              </a:solidFill>
              <a:latin typeface="Segoe Sans"/>
            </a:endParaRPr>
          </a:p>
          <a:p>
            <a:pPr marL="742950" lvl="1" indent="-285750" algn="l">
              <a:spcAft>
                <a:spcPts val="600"/>
              </a:spcAft>
              <a:buFont typeface="Arial" panose="020B0604020202020204" pitchFamily="34" charset="0"/>
              <a:buChar char="•"/>
            </a:pPr>
            <a:endParaRPr lang="en-US" dirty="0">
              <a:solidFill>
                <a:srgbClr val="424242"/>
              </a:solidFill>
              <a:latin typeface="Segoe Sans"/>
            </a:endParaRPr>
          </a:p>
          <a:p>
            <a:pPr algn="l">
              <a:spcAft>
                <a:spcPts val="600"/>
              </a:spcAft>
              <a:buFont typeface="Arial" panose="020B0604020202020204" pitchFamily="34" charset="0"/>
              <a:buChar char="•"/>
            </a:pPr>
            <a:r>
              <a:rPr lang="en-US" b="0" i="0" dirty="0">
                <a:solidFill>
                  <a:srgbClr val="424242"/>
                </a:solidFill>
                <a:effectLst/>
                <a:latin typeface="Segoe Sans"/>
              </a:rPr>
              <a:t>Agile:</a:t>
            </a:r>
          </a:p>
          <a:p>
            <a:pPr marL="742950" lvl="1" indent="-285750" algn="l">
              <a:spcAft>
                <a:spcPts val="600"/>
              </a:spcAft>
              <a:buFont typeface="Arial" panose="020B0604020202020204" pitchFamily="34" charset="0"/>
              <a:buChar char="•"/>
            </a:pPr>
            <a:r>
              <a:rPr lang="en-US" b="0" i="0" dirty="0">
                <a:solidFill>
                  <a:srgbClr val="424242"/>
                </a:solidFill>
                <a:effectLst/>
                <a:latin typeface="Segoe Sans"/>
              </a:rPr>
              <a:t>Adapts and changes to evolving requirements.</a:t>
            </a:r>
          </a:p>
          <a:p>
            <a:pPr marL="742950" lvl="1" indent="-285750" algn="l">
              <a:spcAft>
                <a:spcPts val="600"/>
              </a:spcAft>
              <a:buFont typeface="Arial" panose="020B0604020202020204" pitchFamily="34" charset="0"/>
              <a:buChar char="•"/>
            </a:pPr>
            <a:r>
              <a:rPr lang="en-US" b="0" i="0" dirty="0">
                <a:solidFill>
                  <a:srgbClr val="424242"/>
                </a:solidFill>
                <a:effectLst/>
                <a:latin typeface="Segoe Sans"/>
              </a:rPr>
              <a:t>Involves more input from the end-users, ensuring the application or program meets their needs effectively.</a:t>
            </a:r>
          </a:p>
          <a:p>
            <a:pPr lvl="1" algn="l">
              <a:spcAft>
                <a:spcPts val="600"/>
              </a:spcAft>
            </a:pPr>
            <a:endParaRPr lang="en-US" dirty="0">
              <a:solidFill>
                <a:srgbClr val="424242"/>
              </a:solidFill>
              <a:latin typeface="Segoe Sans"/>
            </a:endParaRPr>
          </a:p>
        </p:txBody>
      </p:sp>
    </p:spTree>
    <p:extLst>
      <p:ext uri="{BB962C8B-B14F-4D97-AF65-F5344CB8AC3E}">
        <p14:creationId xmlns:p14="http://schemas.microsoft.com/office/powerpoint/2010/main" val="360520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F66D3-57E3-FA12-7EE7-4E810F6149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A2B87CF-B399-937C-16E4-658FE4671C60}"/>
              </a:ext>
            </a:extLst>
          </p:cNvPr>
          <p:cNvSpPr>
            <a:spLocks noGrp="1"/>
          </p:cNvSpPr>
          <p:nvPr>
            <p:ph type="title"/>
          </p:nvPr>
        </p:nvSpPr>
        <p:spPr>
          <a:xfrm>
            <a:off x="1130061" y="0"/>
            <a:ext cx="4442603" cy="448575"/>
          </a:xfrm>
        </p:spPr>
        <p:txBody>
          <a:bodyPr/>
          <a:lstStyle/>
          <a:p>
            <a:r>
              <a:rPr lang="en-US" dirty="0"/>
              <a:t>References</a:t>
            </a:r>
          </a:p>
        </p:txBody>
      </p:sp>
      <p:sp>
        <p:nvSpPr>
          <p:cNvPr id="6" name="Text Placeholder 5">
            <a:extLst>
              <a:ext uri="{FF2B5EF4-FFF2-40B4-BE49-F238E27FC236}">
                <a16:creationId xmlns:a16="http://schemas.microsoft.com/office/drawing/2014/main" id="{7FA081D0-0DA8-FC5F-EE90-4DF3DD7930F4}"/>
              </a:ext>
            </a:extLst>
          </p:cNvPr>
          <p:cNvSpPr>
            <a:spLocks noGrp="1"/>
          </p:cNvSpPr>
          <p:nvPr>
            <p:ph type="body" sz="quarter" idx="19"/>
          </p:nvPr>
        </p:nvSpPr>
        <p:spPr>
          <a:xfrm>
            <a:off x="0" y="448575"/>
            <a:ext cx="6771736" cy="5146826"/>
          </a:xfrm>
        </p:spPr>
        <p:txBody>
          <a:bodyPr/>
          <a:lstStyle/>
          <a:p>
            <a:pPr marL="0" marR="0">
              <a:lnSpc>
                <a:spcPct val="200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200000"/>
              </a:lnSpc>
              <a:spcAft>
                <a:spcPts val="800"/>
              </a:spcAft>
            </a:pPr>
            <a:r>
              <a:rPr lang="en-US" sz="1200" dirty="0">
                <a:effectLst/>
                <a:latin typeface="+mj-lt"/>
              </a:rPr>
              <a:t>Hussain, S. (n.d.) Mitigating Software Vulnerabilities through Secure Software Development with a Policy-Driven Waterfall Model. </a:t>
            </a:r>
            <a:r>
              <a:rPr lang="en-US" sz="1200" dirty="0">
                <a:effectLst/>
                <a:latin typeface="+mj-lt"/>
                <a:hlinkClick r:id="rId2"/>
              </a:rPr>
              <a:t>https://onlinelibrary.wiley.com/doi/10.1155/2024/9962691 </a:t>
            </a:r>
            <a:endParaRPr lang="en-US" sz="1200" dirty="0">
              <a:effectLst/>
              <a:latin typeface="+mj-lt"/>
            </a:endParaRPr>
          </a:p>
          <a:p>
            <a:pPr>
              <a:lnSpc>
                <a:spcPct val="200000"/>
              </a:lnSpc>
              <a:spcAft>
                <a:spcPts val="800"/>
              </a:spcAft>
            </a:pPr>
            <a:r>
              <a:rPr lang="en-US" sz="1200" dirty="0" err="1">
                <a:effectLst/>
                <a:latin typeface="+mj-lt"/>
              </a:rPr>
              <a:t>Saravanos</a:t>
            </a:r>
            <a:r>
              <a:rPr lang="en-US" sz="1200" dirty="0">
                <a:effectLst/>
                <a:latin typeface="+mj-lt"/>
              </a:rPr>
              <a:t>, A., &amp; </a:t>
            </a:r>
            <a:r>
              <a:rPr lang="en-US" sz="1200" dirty="0" err="1">
                <a:effectLst/>
                <a:latin typeface="+mj-lt"/>
              </a:rPr>
              <a:t>Curinga</a:t>
            </a:r>
            <a:r>
              <a:rPr lang="en-US" sz="1200" dirty="0">
                <a:effectLst/>
                <a:latin typeface="+mj-lt"/>
              </a:rPr>
              <a:t>, M. X. (2023, November 14). </a:t>
            </a:r>
            <a:r>
              <a:rPr lang="en-US" sz="1200" i="1" dirty="0">
                <a:effectLst/>
                <a:latin typeface="+mj-lt"/>
              </a:rPr>
              <a:t>Simulating the software development lifecycle: The waterfall model</a:t>
            </a:r>
            <a:r>
              <a:rPr lang="en-US" sz="1200" dirty="0">
                <a:effectLst/>
                <a:latin typeface="+mj-lt"/>
              </a:rPr>
              <a:t>. MDPI.</a:t>
            </a:r>
          </a:p>
          <a:p>
            <a:pPr>
              <a:lnSpc>
                <a:spcPct val="200000"/>
              </a:lnSpc>
              <a:spcAft>
                <a:spcPts val="800"/>
              </a:spcAft>
            </a:pPr>
            <a:r>
              <a:rPr lang="en-US" sz="1200" dirty="0">
                <a:effectLst/>
                <a:latin typeface="+mj-lt"/>
              </a:rPr>
              <a:t> </a:t>
            </a:r>
            <a:r>
              <a:rPr lang="en-US" sz="1200" dirty="0">
                <a:effectLst/>
                <a:latin typeface="+mj-lt"/>
                <a:hlinkClick r:id="rId3"/>
              </a:rPr>
              <a:t>https://www.mdpi.com/2571-5577/6/6/108 </a:t>
            </a:r>
            <a:endParaRPr lang="en-US" sz="1200" dirty="0">
              <a:effectLst/>
              <a:latin typeface="+mj-lt"/>
            </a:endParaRPr>
          </a:p>
          <a:p>
            <a:pPr>
              <a:lnSpc>
                <a:spcPct val="200000"/>
              </a:lnSpc>
              <a:spcAft>
                <a:spcPts val="800"/>
              </a:spcAft>
            </a:pPr>
            <a:endParaRPr lang="en-US" sz="1200" i="1" kern="100" dirty="0">
              <a:latin typeface="+mj-lt"/>
              <a:ea typeface="Aptos" panose="020B0004020202020204" pitchFamily="34" charset="0"/>
              <a:cs typeface="Times New Roman" panose="02020603050405020304" pitchFamily="18" charset="0"/>
            </a:endParaRPr>
          </a:p>
          <a:p>
            <a:pPr marL="0" marR="0">
              <a:lnSpc>
                <a:spcPct val="200000"/>
              </a:lnSpc>
              <a:spcAft>
                <a:spcPts val="800"/>
              </a:spcAft>
            </a:pPr>
            <a:r>
              <a:rPr lang="en-US" sz="1200" i="1" kern="100" dirty="0">
                <a:effectLst/>
                <a:latin typeface="+mj-lt"/>
                <a:ea typeface="Aptos" panose="020B0004020202020204" pitchFamily="34" charset="0"/>
                <a:cs typeface="Times New Roman" panose="02020603050405020304" pitchFamily="18" charset="0"/>
              </a:rPr>
              <a:t>The 2020 scrum GUIDE™</a:t>
            </a:r>
            <a:r>
              <a:rPr lang="en-US" sz="1200" kern="100" dirty="0">
                <a:effectLst/>
                <a:latin typeface="+mj-lt"/>
                <a:ea typeface="Aptos" panose="020B0004020202020204" pitchFamily="34" charset="0"/>
                <a:cs typeface="Times New Roman" panose="02020603050405020304" pitchFamily="18" charset="0"/>
              </a:rPr>
              <a:t>. Scrum Guide | Scrum Guides. (n.d.). </a:t>
            </a:r>
            <a:r>
              <a:rPr lang="en-US" sz="1200" u="sng" kern="100" dirty="0">
                <a:solidFill>
                  <a:srgbClr val="467886"/>
                </a:solidFill>
                <a:effectLst/>
                <a:latin typeface="+mj-lt"/>
                <a:ea typeface="Aptos" panose="020B0004020202020204" pitchFamily="34" charset="0"/>
                <a:cs typeface="Times New Roman" panose="02020603050405020304" pitchFamily="18" charset="0"/>
                <a:hlinkClick r:id="rId4"/>
              </a:rPr>
              <a:t>https://scrumguides.org/scrum-guide.html</a:t>
            </a:r>
            <a:endParaRPr lang="en-US" sz="1200" kern="100" dirty="0">
              <a:effectLst/>
              <a:latin typeface="+mj-lt"/>
              <a:ea typeface="Aptos" panose="020B0004020202020204" pitchFamily="34" charset="0"/>
              <a:cs typeface="Times New Roman" panose="02020603050405020304" pitchFamily="18" charset="0"/>
            </a:endParaRPr>
          </a:p>
          <a:p>
            <a:pPr marL="0" marR="0">
              <a:lnSpc>
                <a:spcPct val="200000"/>
              </a:lnSpc>
              <a:spcAft>
                <a:spcPts val="800"/>
              </a:spcAft>
            </a:pPr>
            <a:r>
              <a:rPr lang="en-US" sz="1200" kern="100" dirty="0">
                <a:effectLst/>
                <a:latin typeface="+mj-lt"/>
                <a:ea typeface="Aptos" panose="020B0004020202020204" pitchFamily="34" charset="0"/>
                <a:cs typeface="Times New Roman" panose="02020603050405020304" pitchFamily="18" charset="0"/>
              </a:rPr>
              <a:t> </a:t>
            </a:r>
            <a:r>
              <a:rPr lang="en-US" sz="1200" i="1" kern="100" dirty="0">
                <a:effectLst/>
                <a:latin typeface="+mj-lt"/>
                <a:ea typeface="Aptos" panose="020B0004020202020204" pitchFamily="34" charset="0"/>
                <a:cs typeface="Times New Roman" panose="02020603050405020304" pitchFamily="18" charset="0"/>
              </a:rPr>
              <a:t>Scrum: A breathtakingly brief and Agile Introduction</a:t>
            </a:r>
            <a:r>
              <a:rPr lang="en-US" sz="1200" kern="100" dirty="0">
                <a:effectLst/>
                <a:latin typeface="+mj-lt"/>
                <a:ea typeface="Aptos" panose="020B0004020202020204" pitchFamily="34" charset="0"/>
                <a:cs typeface="Times New Roman" panose="02020603050405020304" pitchFamily="18" charset="0"/>
              </a:rPr>
              <a:t>. Agile Learning Labs. (n.d.). </a:t>
            </a:r>
            <a:r>
              <a:rPr lang="en-US" sz="1200" u="sng" kern="100" dirty="0">
                <a:solidFill>
                  <a:srgbClr val="467886"/>
                </a:solidFill>
                <a:effectLst/>
                <a:latin typeface="+mj-lt"/>
                <a:ea typeface="Aptos" panose="020B0004020202020204" pitchFamily="34" charset="0"/>
                <a:cs typeface="Times New Roman" panose="02020603050405020304" pitchFamily="18" charset="0"/>
                <a:hlinkClick r:id="rId5"/>
              </a:rPr>
              <a:t>https://agilelearninglabs.com/resources/scrum-introduction/</a:t>
            </a:r>
            <a:r>
              <a:rPr lang="en-US" sz="1200" kern="100" dirty="0">
                <a:effectLst/>
                <a:latin typeface="+mj-lt"/>
                <a:ea typeface="Aptos" panose="020B0004020202020204" pitchFamily="34" charset="0"/>
                <a:cs typeface="Times New Roman" panose="02020603050405020304" pitchFamily="18" charset="0"/>
                <a:hlinkClick r:id="rId5"/>
              </a:rPr>
              <a:t> </a:t>
            </a:r>
            <a:r>
              <a:rPr lang="en-US" sz="1200" kern="100" dirty="0">
                <a:effectLst/>
                <a:latin typeface="+mj-lt"/>
                <a:ea typeface="Aptos" panose="020B0004020202020204" pitchFamily="34" charset="0"/>
                <a:cs typeface="Times New Roman" panose="02020603050405020304" pitchFamily="18" charset="0"/>
              </a:rPr>
              <a:t>(2020)</a:t>
            </a:r>
            <a:endParaRPr lang="en-US" dirty="0"/>
          </a:p>
          <a:p>
            <a:endParaRPr lang="en-US" dirty="0"/>
          </a:p>
          <a:p>
            <a:endParaRPr lang="en-US" dirty="0"/>
          </a:p>
        </p:txBody>
      </p:sp>
      <p:pic>
        <p:nvPicPr>
          <p:cNvPr id="15" name="Picture Placeholder 14" descr="A close up of a leaf">
            <a:extLst>
              <a:ext uri="{FF2B5EF4-FFF2-40B4-BE49-F238E27FC236}">
                <a16:creationId xmlns:a16="http://schemas.microsoft.com/office/drawing/2014/main" id="{1307EE04-3BAD-1154-EEB8-0AB18FB11B50}"/>
              </a:ext>
            </a:extLst>
          </p:cNvPr>
          <p:cNvPicPr>
            <a:picLocks noGrp="1" noChangeAspect="1"/>
          </p:cNvPicPr>
          <p:nvPr>
            <p:ph type="pic" sz="quarter" idx="10"/>
          </p:nvPr>
        </p:nvPicPr>
        <p:blipFill>
          <a:blip r:embed="rId6"/>
          <a:srcRect l="55" r="55"/>
          <a:stretch/>
        </p:blipFill>
        <p:spPr>
          <a:xfrm>
            <a:off x="6771736" y="0"/>
            <a:ext cx="5420263" cy="6858000"/>
          </a:xfrm>
        </p:spPr>
      </p:pic>
    </p:spTree>
    <p:extLst>
      <p:ext uri="{BB962C8B-B14F-4D97-AF65-F5344CB8AC3E}">
        <p14:creationId xmlns:p14="http://schemas.microsoft.com/office/powerpoint/2010/main" val="174637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1130061" y="1541398"/>
            <a:ext cx="4442603" cy="2124827"/>
          </a:xfrm>
        </p:spPr>
        <p:txBody>
          <a:bodyPr/>
          <a:lstStyle/>
          <a:p>
            <a:r>
              <a:rPr lang="en-US" dirty="0"/>
              <a:t>Thank you</a:t>
            </a:r>
          </a:p>
        </p:txBody>
      </p:sp>
      <p:sp>
        <p:nvSpPr>
          <p:cNvPr id="6" name="Text Placeholder 5">
            <a:extLst>
              <a:ext uri="{FF2B5EF4-FFF2-40B4-BE49-F238E27FC236}">
                <a16:creationId xmlns:a16="http://schemas.microsoft.com/office/drawing/2014/main" id="{75335026-4908-B82C-0C3C-4E5E0498CB6A}"/>
              </a:ext>
            </a:extLst>
          </p:cNvPr>
          <p:cNvSpPr>
            <a:spLocks noGrp="1"/>
          </p:cNvSpPr>
          <p:nvPr>
            <p:ph type="body" sz="quarter" idx="19"/>
          </p:nvPr>
        </p:nvSpPr>
        <p:spPr/>
        <p:txBody>
          <a:bodyPr/>
          <a:lstStyle/>
          <a:p>
            <a:r>
              <a:rPr lang="en-US" dirty="0"/>
              <a:t>Mirjam Nilsson​​</a:t>
            </a:r>
          </a:p>
          <a:p>
            <a:r>
              <a:rPr lang="en-US" dirty="0"/>
              <a:t>206-555-0146​</a:t>
            </a:r>
          </a:p>
          <a:p>
            <a:r>
              <a:rPr lang="en-US" dirty="0"/>
              <a:t>mirjam@contoso.com​</a:t>
            </a:r>
          </a:p>
          <a:p>
            <a:r>
              <a:rPr lang="en-US" dirty="0"/>
              <a:t>www.contoso.com​</a:t>
            </a:r>
          </a:p>
          <a:p>
            <a:endParaRPr lang="en-US" dirty="0"/>
          </a:p>
        </p:txBody>
      </p:sp>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2"/>
          <a:srcRect l="55" r="55"/>
          <a:stretch/>
        </p:blipFill>
        <p:spPr>
          <a:xfrm>
            <a:off x="6771736" y="0"/>
            <a:ext cx="5420263" cy="6858000"/>
          </a:xfrm>
        </p:spPr>
      </p:pic>
    </p:spTree>
    <p:extLst>
      <p:ext uri="{BB962C8B-B14F-4D97-AF65-F5344CB8AC3E}">
        <p14:creationId xmlns:p14="http://schemas.microsoft.com/office/powerpoint/2010/main" val="3010151088"/>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424615-5FE5-4F43-AE24-3BC9A0532687}">
  <ds:schemaRefs>
    <ds:schemaRef ds:uri="http://schemas.microsoft.com/sharepoint/v3/contenttype/forms"/>
  </ds:schemaRefs>
</ds:datastoreItem>
</file>

<file path=customXml/itemProps2.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{FEC8FB63-5EA8-4E78-8C88-FA08ACA1689C}tf16411175_win32</Template>
  <TotalTime>278</TotalTime>
  <Words>585</Words>
  <Application>Microsoft Office PowerPoint</Application>
  <PresentationFormat>Widescreen</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Agile contrasted against waterfall</vt:lpstr>
      <vt:lpstr>AGENDA</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Chadburn</dc:creator>
  <cp:lastModifiedBy>Alex Chadburn</cp:lastModifiedBy>
  <cp:revision>4</cp:revision>
  <dcterms:created xsi:type="dcterms:W3CDTF">2025-02-23T14:50:12Z</dcterms:created>
  <dcterms:modified xsi:type="dcterms:W3CDTF">2025-02-23T19:30:07Z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