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7" r:id="rId9"/>
    <p:sldId id="290" r:id="rId10"/>
    <p:sldId id="291" r:id="rId11"/>
    <p:sldId id="294" r:id="rId12"/>
    <p:sldId id="295" r:id="rId13"/>
    <p:sldId id="296" r:id="rId14"/>
    <p:sldId id="268" r:id="rId15"/>
    <p:sldId id="269" r:id="rId16"/>
    <p:sldId id="270" r:id="rId17"/>
    <p:sldId id="275" r:id="rId18"/>
    <p:sldId id="271" r:id="rId19"/>
    <p:sldId id="272" r:id="rId20"/>
    <p:sldId id="276" r:id="rId21"/>
    <p:sldId id="274" r:id="rId22"/>
    <p:sldId id="298" r:id="rId23"/>
    <p:sldId id="277" r:id="rId24"/>
    <p:sldId id="278" r:id="rId25"/>
    <p:sldId id="279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2840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pos="277" userDrawn="1">
          <p15:clr>
            <a:srgbClr val="A4A3A4"/>
          </p15:clr>
        </p15:guide>
        <p15:guide id="6" pos="2691" userDrawn="1">
          <p15:clr>
            <a:srgbClr val="A4A3A4"/>
          </p15:clr>
        </p15:guide>
        <p15:guide id="7" pos="7408" userDrawn="1">
          <p15:clr>
            <a:srgbClr val="A4A3A4"/>
          </p15:clr>
        </p15:guide>
        <p15:guide id="8" pos="49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FFF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3661-7BED-4744-867B-DE7D14F460A5}" v="3" dt="2020-11-11T23:48:48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6160"/>
  </p:normalViewPr>
  <p:slideViewPr>
    <p:cSldViewPr>
      <p:cViewPr varScale="1">
        <p:scale>
          <a:sx n="210" d="100"/>
          <a:sy n="210" d="100"/>
        </p:scale>
        <p:origin x="5352" y="184"/>
      </p:cViewPr>
      <p:guideLst>
        <p:guide orient="horz" pos="578"/>
        <p:guide orient="horz" pos="1706"/>
        <p:guide orient="horz" pos="2840"/>
        <p:guide orient="horz" pos="3884"/>
        <p:guide pos="277"/>
        <p:guide pos="2691"/>
        <p:guide pos="7408"/>
        <p:guide pos="49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2021/3/5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3/5/21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484314"/>
            <a:ext cx="11328400" cy="13684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068638"/>
            <a:ext cx="11328400" cy="2951162"/>
          </a:xfrm>
        </p:spPr>
        <p:txBody>
          <a:bodyPr/>
          <a:lstStyle>
            <a:lvl1pPr marL="0" indent="0">
              <a:buFontTx/>
              <a:buNone/>
              <a:defRPr>
                <a:latin typeface="+mn-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76A8DA-6F6E-7740-BC69-C6F763DCE1A0}"/>
              </a:ext>
            </a:extLst>
          </p:cNvPr>
          <p:cNvGrpSpPr/>
          <p:nvPr userDrawn="1"/>
        </p:nvGrpSpPr>
        <p:grpSpPr>
          <a:xfrm>
            <a:off x="3048000" y="-2810"/>
            <a:ext cx="9144000" cy="1235075"/>
            <a:chOff x="0" y="-66259"/>
            <a:chExt cx="9144000" cy="1235075"/>
          </a:xfrm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31C8C3C0-C94D-FE41-B85F-877DDBE9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84055A-46CC-8845-9772-918623C4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10" name="Freeform 24">
            <a:extLst>
              <a:ext uri="{FF2B5EF4-FFF2-40B4-BE49-F238E27FC236}">
                <a16:creationId xmlns:a16="http://schemas.microsoft.com/office/drawing/2014/main" id="{E9FC672A-501A-904B-9E80-E6FB0AD5D0AA}"/>
              </a:ext>
            </a:extLst>
          </p:cNvPr>
          <p:cNvSpPr>
            <a:spLocks/>
          </p:cNvSpPr>
          <p:nvPr userDrawn="1"/>
        </p:nvSpPr>
        <p:spPr bwMode="auto">
          <a:xfrm>
            <a:off x="0" y="-2809"/>
            <a:ext cx="9144000" cy="1235075"/>
          </a:xfrm>
          <a:custGeom>
            <a:avLst/>
            <a:gdLst>
              <a:gd name="T0" fmla="*/ 0 w 1123"/>
              <a:gd name="T1" fmla="*/ 0 h 151"/>
              <a:gd name="T2" fmla="*/ 0 w 1123"/>
              <a:gd name="T3" fmla="*/ 151 h 151"/>
              <a:gd name="T4" fmla="*/ 844 w 1123"/>
              <a:gd name="T5" fmla="*/ 151 h 151"/>
              <a:gd name="T6" fmla="*/ 841 w 1123"/>
              <a:gd name="T7" fmla="*/ 148 h 151"/>
              <a:gd name="T8" fmla="*/ 832 w 1123"/>
              <a:gd name="T9" fmla="*/ 122 h 151"/>
              <a:gd name="T10" fmla="*/ 832 w 1123"/>
              <a:gd name="T11" fmla="*/ 72 h 151"/>
              <a:gd name="T12" fmla="*/ 859 w 1123"/>
              <a:gd name="T13" fmla="*/ 72 h 151"/>
              <a:gd name="T14" fmla="*/ 859 w 1123"/>
              <a:gd name="T15" fmla="*/ 124 h 151"/>
              <a:gd name="T16" fmla="*/ 863 w 1123"/>
              <a:gd name="T17" fmla="*/ 135 h 151"/>
              <a:gd name="T18" fmla="*/ 871 w 1123"/>
              <a:gd name="T19" fmla="*/ 138 h 151"/>
              <a:gd name="T20" fmla="*/ 880 w 1123"/>
              <a:gd name="T21" fmla="*/ 135 h 151"/>
              <a:gd name="T22" fmla="*/ 883 w 1123"/>
              <a:gd name="T23" fmla="*/ 124 h 151"/>
              <a:gd name="T24" fmla="*/ 883 w 1123"/>
              <a:gd name="T25" fmla="*/ 72 h 151"/>
              <a:gd name="T26" fmla="*/ 910 w 1123"/>
              <a:gd name="T27" fmla="*/ 72 h 151"/>
              <a:gd name="T28" fmla="*/ 910 w 1123"/>
              <a:gd name="T29" fmla="*/ 117 h 151"/>
              <a:gd name="T30" fmla="*/ 900 w 1123"/>
              <a:gd name="T31" fmla="*/ 148 h 151"/>
              <a:gd name="T32" fmla="*/ 897 w 1123"/>
              <a:gd name="T33" fmla="*/ 151 h 151"/>
              <a:gd name="T34" fmla="*/ 937 w 1123"/>
              <a:gd name="T35" fmla="*/ 151 h 151"/>
              <a:gd name="T36" fmla="*/ 920 w 1123"/>
              <a:gd name="T37" fmla="*/ 114 h 151"/>
              <a:gd name="T38" fmla="*/ 964 w 1123"/>
              <a:gd name="T39" fmla="*/ 69 h 151"/>
              <a:gd name="T40" fmla="*/ 998 w 1123"/>
              <a:gd name="T41" fmla="*/ 82 h 151"/>
              <a:gd name="T42" fmla="*/ 1005 w 1123"/>
              <a:gd name="T43" fmla="*/ 92 h 151"/>
              <a:gd name="T44" fmla="*/ 982 w 1123"/>
              <a:gd name="T45" fmla="*/ 103 h 151"/>
              <a:gd name="T46" fmla="*/ 965 w 1123"/>
              <a:gd name="T47" fmla="*/ 89 h 151"/>
              <a:gd name="T48" fmla="*/ 953 w 1123"/>
              <a:gd name="T49" fmla="*/ 94 h 151"/>
              <a:gd name="T50" fmla="*/ 947 w 1123"/>
              <a:gd name="T51" fmla="*/ 113 h 151"/>
              <a:gd name="T52" fmla="*/ 965 w 1123"/>
              <a:gd name="T53" fmla="*/ 137 h 151"/>
              <a:gd name="T54" fmla="*/ 982 w 1123"/>
              <a:gd name="T55" fmla="*/ 123 h 151"/>
              <a:gd name="T56" fmla="*/ 1005 w 1123"/>
              <a:gd name="T57" fmla="*/ 134 h 151"/>
              <a:gd name="T58" fmla="*/ 997 w 1123"/>
              <a:gd name="T59" fmla="*/ 146 h 151"/>
              <a:gd name="T60" fmla="*/ 991 w 1123"/>
              <a:gd name="T61" fmla="*/ 151 h 151"/>
              <a:gd name="T62" fmla="*/ 1016 w 1123"/>
              <a:gd name="T63" fmla="*/ 151 h 151"/>
              <a:gd name="T64" fmla="*/ 1016 w 1123"/>
              <a:gd name="T65" fmla="*/ 72 h 151"/>
              <a:gd name="T66" fmla="*/ 1042 w 1123"/>
              <a:gd name="T67" fmla="*/ 72 h 151"/>
              <a:gd name="T68" fmla="*/ 1042 w 1123"/>
              <a:gd name="T69" fmla="*/ 134 h 151"/>
              <a:gd name="T70" fmla="*/ 1077 w 1123"/>
              <a:gd name="T71" fmla="*/ 134 h 151"/>
              <a:gd name="T72" fmla="*/ 1077 w 1123"/>
              <a:gd name="T73" fmla="*/ 151 h 151"/>
              <a:gd name="T74" fmla="*/ 1123 w 1123"/>
              <a:gd name="T75" fmla="*/ 151 h 151"/>
              <a:gd name="T76" fmla="*/ 1123 w 1123"/>
              <a:gd name="T77" fmla="*/ 0 h 151"/>
              <a:gd name="T78" fmla="*/ 0 w 1123"/>
              <a:gd name="T7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3" h="151">
                <a:moveTo>
                  <a:pt x="0" y="0"/>
                </a:moveTo>
                <a:cubicBezTo>
                  <a:pt x="0" y="151"/>
                  <a:pt x="0" y="151"/>
                  <a:pt x="0" y="151"/>
                </a:cubicBezTo>
                <a:cubicBezTo>
                  <a:pt x="844" y="151"/>
                  <a:pt x="844" y="151"/>
                  <a:pt x="844" y="151"/>
                </a:cubicBezTo>
                <a:cubicBezTo>
                  <a:pt x="843" y="150"/>
                  <a:pt x="842" y="149"/>
                  <a:pt x="841" y="148"/>
                </a:cubicBezTo>
                <a:cubicBezTo>
                  <a:pt x="833" y="140"/>
                  <a:pt x="833" y="131"/>
                  <a:pt x="832" y="122"/>
                </a:cubicBezTo>
                <a:cubicBezTo>
                  <a:pt x="832" y="72"/>
                  <a:pt x="832" y="72"/>
                  <a:pt x="832" y="72"/>
                </a:cubicBezTo>
                <a:cubicBezTo>
                  <a:pt x="859" y="72"/>
                  <a:pt x="859" y="72"/>
                  <a:pt x="859" y="72"/>
                </a:cubicBezTo>
                <a:cubicBezTo>
                  <a:pt x="859" y="124"/>
                  <a:pt x="859" y="124"/>
                  <a:pt x="859" y="124"/>
                </a:cubicBezTo>
                <a:cubicBezTo>
                  <a:pt x="859" y="128"/>
                  <a:pt x="860" y="132"/>
                  <a:pt x="863" y="135"/>
                </a:cubicBezTo>
                <a:cubicBezTo>
                  <a:pt x="865" y="137"/>
                  <a:pt x="868" y="138"/>
                  <a:pt x="871" y="138"/>
                </a:cubicBezTo>
                <a:cubicBezTo>
                  <a:pt x="875" y="138"/>
                  <a:pt x="878" y="136"/>
                  <a:pt x="880" y="135"/>
                </a:cubicBezTo>
                <a:cubicBezTo>
                  <a:pt x="883" y="132"/>
                  <a:pt x="883" y="128"/>
                  <a:pt x="883" y="124"/>
                </a:cubicBezTo>
                <a:cubicBezTo>
                  <a:pt x="883" y="72"/>
                  <a:pt x="883" y="72"/>
                  <a:pt x="883" y="72"/>
                </a:cubicBezTo>
                <a:cubicBezTo>
                  <a:pt x="910" y="72"/>
                  <a:pt x="910" y="72"/>
                  <a:pt x="910" y="72"/>
                </a:cubicBezTo>
                <a:cubicBezTo>
                  <a:pt x="910" y="117"/>
                  <a:pt x="910" y="117"/>
                  <a:pt x="910" y="117"/>
                </a:cubicBezTo>
                <a:cubicBezTo>
                  <a:pt x="910" y="126"/>
                  <a:pt x="910" y="139"/>
                  <a:pt x="900" y="148"/>
                </a:cubicBezTo>
                <a:cubicBezTo>
                  <a:pt x="899" y="149"/>
                  <a:pt x="898" y="150"/>
                  <a:pt x="897" y="151"/>
                </a:cubicBezTo>
                <a:cubicBezTo>
                  <a:pt x="937" y="151"/>
                  <a:pt x="937" y="151"/>
                  <a:pt x="937" y="151"/>
                </a:cubicBezTo>
                <a:cubicBezTo>
                  <a:pt x="925" y="142"/>
                  <a:pt x="920" y="128"/>
                  <a:pt x="920" y="114"/>
                </a:cubicBezTo>
                <a:cubicBezTo>
                  <a:pt x="920" y="92"/>
                  <a:pt x="935" y="69"/>
                  <a:pt x="964" y="69"/>
                </a:cubicBezTo>
                <a:cubicBezTo>
                  <a:pt x="976" y="69"/>
                  <a:pt x="989" y="73"/>
                  <a:pt x="998" y="82"/>
                </a:cubicBezTo>
                <a:cubicBezTo>
                  <a:pt x="1001" y="86"/>
                  <a:pt x="1003" y="89"/>
                  <a:pt x="1005" y="92"/>
                </a:cubicBezTo>
                <a:cubicBezTo>
                  <a:pt x="982" y="103"/>
                  <a:pt x="982" y="103"/>
                  <a:pt x="982" y="103"/>
                </a:cubicBezTo>
                <a:cubicBezTo>
                  <a:pt x="980" y="98"/>
                  <a:pt x="976" y="89"/>
                  <a:pt x="965" y="89"/>
                </a:cubicBezTo>
                <a:cubicBezTo>
                  <a:pt x="959" y="89"/>
                  <a:pt x="955" y="92"/>
                  <a:pt x="953" y="94"/>
                </a:cubicBezTo>
                <a:cubicBezTo>
                  <a:pt x="947" y="100"/>
                  <a:pt x="947" y="109"/>
                  <a:pt x="947" y="113"/>
                </a:cubicBezTo>
                <a:cubicBezTo>
                  <a:pt x="947" y="125"/>
                  <a:pt x="952" y="137"/>
                  <a:pt x="965" y="137"/>
                </a:cubicBezTo>
                <a:cubicBezTo>
                  <a:pt x="977" y="137"/>
                  <a:pt x="981" y="126"/>
                  <a:pt x="982" y="123"/>
                </a:cubicBezTo>
                <a:cubicBezTo>
                  <a:pt x="1005" y="134"/>
                  <a:pt x="1005" y="134"/>
                  <a:pt x="1005" y="134"/>
                </a:cubicBezTo>
                <a:cubicBezTo>
                  <a:pt x="1003" y="138"/>
                  <a:pt x="1001" y="142"/>
                  <a:pt x="997" y="146"/>
                </a:cubicBezTo>
                <a:cubicBezTo>
                  <a:pt x="995" y="148"/>
                  <a:pt x="993" y="150"/>
                  <a:pt x="991" y="151"/>
                </a:cubicBezTo>
                <a:cubicBezTo>
                  <a:pt x="1016" y="151"/>
                  <a:pt x="1016" y="151"/>
                  <a:pt x="1016" y="151"/>
                </a:cubicBezTo>
                <a:cubicBezTo>
                  <a:pt x="1016" y="72"/>
                  <a:pt x="1016" y="72"/>
                  <a:pt x="1016" y="72"/>
                </a:cubicBezTo>
                <a:cubicBezTo>
                  <a:pt x="1042" y="72"/>
                  <a:pt x="1042" y="72"/>
                  <a:pt x="1042" y="72"/>
                </a:cubicBezTo>
                <a:cubicBezTo>
                  <a:pt x="1042" y="134"/>
                  <a:pt x="1042" y="134"/>
                  <a:pt x="1042" y="134"/>
                </a:cubicBezTo>
                <a:cubicBezTo>
                  <a:pt x="1077" y="134"/>
                  <a:pt x="1077" y="134"/>
                  <a:pt x="1077" y="134"/>
                </a:cubicBezTo>
                <a:cubicBezTo>
                  <a:pt x="1077" y="151"/>
                  <a:pt x="1077" y="151"/>
                  <a:pt x="1077" y="151"/>
                </a:cubicBezTo>
                <a:cubicBezTo>
                  <a:pt x="1123" y="151"/>
                  <a:pt x="1123" y="151"/>
                  <a:pt x="1123" y="151"/>
                </a:cubicBezTo>
                <a:cubicBezTo>
                  <a:pt x="1123" y="0"/>
                  <a:pt x="1123" y="0"/>
                  <a:pt x="112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260648"/>
            <a:ext cx="11319933" cy="5775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052736"/>
            <a:ext cx="11319933" cy="4967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260648"/>
            <a:ext cx="11319933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31800" y="6245225"/>
            <a:ext cx="871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0267" y="908050"/>
            <a:ext cx="11319933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  <a:endParaRPr lang="en-US" altLang="zh-CN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0267" y="2708276"/>
            <a:ext cx="11319933" cy="3311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6" r:id="rId4"/>
    <p:sldLayoutId id="2147484007" r:id="rId5"/>
    <p:sldLayoutId id="2147484008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CAE145-F0B1-CE44-9147-C4BD2A18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1484314"/>
            <a:ext cx="11328400" cy="3528862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CEGE0004: Machine Learning for Data Science</a:t>
            </a:r>
            <a:br>
              <a:rPr lang="en-US" sz="3600" dirty="0"/>
            </a:br>
            <a:r>
              <a:rPr lang="en-US" sz="3600" dirty="0"/>
              <a:t>Lecture 7: Computational Learning Theory</a:t>
            </a:r>
            <a:br>
              <a:rPr lang="en-US" sz="3600" dirty="0"/>
            </a:br>
            <a:br>
              <a:rPr lang="en-US" sz="3200" dirty="0"/>
            </a:br>
            <a:r>
              <a:rPr lang="en-US" sz="2400" i="1" dirty="0"/>
              <a:t>Dr. Aldo Lipani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936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D035-9316-3847-B74F-0B57E5A7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for Squared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5E683-4938-B145-BBB5-7DC771685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there is a true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with a continuous valued output with noise. We seek to estimate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based 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samples in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 generated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regression function estimated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we are interested about the quality of this approximation on the training 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Mean Squared Error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800" b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can decompose this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18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3511550" indent="346710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𝐵𝑖𝑎𝑠</m:t>
                      </m:r>
                      <m:sSup>
                        <m:sSup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5E683-4938-B145-BBB5-7DC771685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8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9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6C6D-2C55-154F-B05A-0C291AA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592B-8054-F34E-9862-616F09DF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11319933" cy="51845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Procedures with increased flexibility to adapt to the training data (more parameters) tend to have lower bias but higher variance.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the model has few parameters (generally high bias) it may not fit the data well, but this fit will not change much for different data sets (lower variance).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virtually never get zero bias and zero variance; to do so would mean that there is only one learning problem to be solved, the answer is already known.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larger training set will yield a better performance if the model is sufficiently general to represent the target function.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considerations help to clarify the reasons we seek to have a much accurate prior information about the form of the solution, and as large a training set as feasible; the match of the algorithm to the problem is crucial.</a:t>
            </a:r>
          </a:p>
        </p:txBody>
      </p:sp>
    </p:spTree>
    <p:extLst>
      <p:ext uri="{BB962C8B-B14F-4D97-AF65-F5344CB8AC3E}">
        <p14:creationId xmlns:p14="http://schemas.microsoft.com/office/powerpoint/2010/main" val="149640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5647-529E-3D49-BA52-E920D2AC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And Comparing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1178-B8C0-DF4E-9F71-9620216C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11319933" cy="5184576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/>
              <a:t>How do we estimate if the classifier is doing well?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Estimating the generalization performance requires making assumptions about the classifier or the problem or both.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following methods are heuristic. If these were foolproof methods, we could incorporate them into the learning and violate the NFL theorem.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Occasionally our assumptions are explicit but often they are implicit and difficult to identify or relate to the final estimation.</a:t>
            </a:r>
          </a:p>
        </p:txBody>
      </p:sp>
    </p:spTree>
    <p:extLst>
      <p:ext uri="{BB962C8B-B14F-4D97-AF65-F5344CB8AC3E}">
        <p14:creationId xmlns:p14="http://schemas.microsoft.com/office/powerpoint/2010/main" val="116601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B49C-CB6D-504A-ACA2-E7C3E5F4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80D6-E695-7A41-AC9A-C1193B6C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Training-Validation Sets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K-Fold Cross Validation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Training-Validation-Test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FA7DD-9302-BF49-A1F4-D799EBED0023}"/>
              </a:ext>
            </a:extLst>
          </p:cNvPr>
          <p:cNvSpPr/>
          <p:nvPr/>
        </p:nvSpPr>
        <p:spPr>
          <a:xfrm>
            <a:off x="551384" y="1196752"/>
            <a:ext cx="10873208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ECA73-D541-BF43-8B3E-3D527E88D328}"/>
              </a:ext>
            </a:extLst>
          </p:cNvPr>
          <p:cNvSpPr/>
          <p:nvPr/>
        </p:nvSpPr>
        <p:spPr>
          <a:xfrm>
            <a:off x="525117" y="2745667"/>
            <a:ext cx="7083051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287F4-2B27-6740-BBBE-061615A63611}"/>
              </a:ext>
            </a:extLst>
          </p:cNvPr>
          <p:cNvSpPr/>
          <p:nvPr/>
        </p:nvSpPr>
        <p:spPr>
          <a:xfrm>
            <a:off x="7608169" y="2743576"/>
            <a:ext cx="3816424" cy="5061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433E6-CAC1-4248-9688-EC19E8046D1C}"/>
              </a:ext>
            </a:extLst>
          </p:cNvPr>
          <p:cNvSpPr/>
          <p:nvPr/>
        </p:nvSpPr>
        <p:spPr>
          <a:xfrm>
            <a:off x="525963" y="5553236"/>
            <a:ext cx="7083051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D1E5B-7D63-5F49-897B-A62ABCD3A9A1}"/>
              </a:ext>
            </a:extLst>
          </p:cNvPr>
          <p:cNvSpPr/>
          <p:nvPr/>
        </p:nvSpPr>
        <p:spPr>
          <a:xfrm>
            <a:off x="7608168" y="5551145"/>
            <a:ext cx="2087385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0BD39-FF39-2C40-8C01-C4F1F9DFDA8B}"/>
              </a:ext>
            </a:extLst>
          </p:cNvPr>
          <p:cNvSpPr/>
          <p:nvPr/>
        </p:nvSpPr>
        <p:spPr>
          <a:xfrm>
            <a:off x="9691539" y="5551145"/>
            <a:ext cx="1733053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F17A1-F4B5-9042-B5CD-1D457DABD2DD}"/>
              </a:ext>
            </a:extLst>
          </p:cNvPr>
          <p:cNvSpPr/>
          <p:nvPr/>
        </p:nvSpPr>
        <p:spPr>
          <a:xfrm>
            <a:off x="524903" y="4184480"/>
            <a:ext cx="2330738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C46291-2EFA-2242-8C14-160C8E008DD9}"/>
              </a:ext>
            </a:extLst>
          </p:cNvPr>
          <p:cNvSpPr/>
          <p:nvPr/>
        </p:nvSpPr>
        <p:spPr>
          <a:xfrm>
            <a:off x="2855641" y="4184480"/>
            <a:ext cx="2330738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15539-4B3B-EA4C-8BB2-99B8A25B5586}"/>
              </a:ext>
            </a:extLst>
          </p:cNvPr>
          <p:cNvSpPr/>
          <p:nvPr/>
        </p:nvSpPr>
        <p:spPr>
          <a:xfrm>
            <a:off x="5183342" y="4184480"/>
            <a:ext cx="2330738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87456-2708-374E-8C41-15AF25B3E485}"/>
              </a:ext>
            </a:extLst>
          </p:cNvPr>
          <p:cNvSpPr/>
          <p:nvPr/>
        </p:nvSpPr>
        <p:spPr>
          <a:xfrm>
            <a:off x="9093854" y="4180206"/>
            <a:ext cx="2330738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A30D0-7ED1-704E-99D8-42AE48B4C55D}"/>
              </a:ext>
            </a:extLst>
          </p:cNvPr>
          <p:cNvSpPr txBox="1"/>
          <p:nvPr/>
        </p:nvSpPr>
        <p:spPr>
          <a:xfrm>
            <a:off x="8112224" y="42475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721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1D8-1230-FB48-8E8E-35B5F571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D18B-E69B-EF4B-8D2F-379E357D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Under what conditions,</a:t>
            </a:r>
          </a:p>
          <a:p>
            <a:r>
              <a:rPr lang="en-US" sz="2400" dirty="0"/>
              <a:t>is successful learning possible and impossible?</a:t>
            </a:r>
          </a:p>
          <a:p>
            <a:r>
              <a:rPr lang="en-US" sz="2400" dirty="0"/>
              <a:t>is a particular learning algorithm assured of learning successfully?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Probably Approximately Correct (PAC) framework will help us answer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05029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55D-37A2-114E-B0A5-53FF547C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and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98F4-06D5-F146-80D8-146A0F8B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b="1" dirty="0"/>
              <a:t>Computational complexity</a:t>
            </a:r>
          </a:p>
          <a:p>
            <a:pPr marL="0" indent="0">
              <a:buNone/>
            </a:pPr>
            <a:r>
              <a:rPr lang="en-US" sz="2000" dirty="0"/>
              <a:t>The growth in time or memory required with problem size.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Sample complexity</a:t>
            </a:r>
          </a:p>
          <a:p>
            <a:pPr marL="0" indent="0">
              <a:buNone/>
            </a:pPr>
            <a:r>
              <a:rPr lang="en-US" sz="2000" dirty="0"/>
              <a:t>The growth in the number of required training examples with problem size.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Mistake Bounds</a:t>
            </a:r>
          </a:p>
          <a:p>
            <a:pPr marL="0" indent="0">
              <a:buNone/>
            </a:pPr>
            <a:r>
              <a:rPr lang="en-US" sz="2000" dirty="0"/>
              <a:t>The growth in the number of mistakes before converging to the correct hypothesis.</a:t>
            </a:r>
          </a:p>
        </p:txBody>
      </p:sp>
    </p:spTree>
    <p:extLst>
      <p:ext uri="{BB962C8B-B14F-4D97-AF65-F5344CB8AC3E}">
        <p14:creationId xmlns:p14="http://schemas.microsoft.com/office/powerpoint/2010/main" val="149946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89C3-7609-7E48-82EC-A31514F9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Learning an Approximately Correct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E68-4F52-F34A-8548-ACA1F00B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000" dirty="0"/>
              <a:t>To identify classes of hypothesis that can and cannot be learned from a polynomial number of training examples.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training examples? (Sample complexity)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much computation is required? (Computational complexity)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restrict our analysis to Boolean-valued concepts with noise-free data, but this can be extended to more general setups.</a:t>
            </a:r>
          </a:p>
        </p:txBody>
      </p:sp>
    </p:spTree>
    <p:extLst>
      <p:ext uri="{BB962C8B-B14F-4D97-AF65-F5344CB8AC3E}">
        <p14:creationId xmlns:p14="http://schemas.microsoft.com/office/powerpoint/2010/main" val="291392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AC58-F69B-484F-9D18-8B1FD813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260648"/>
            <a:ext cx="11319933" cy="577551"/>
          </a:xfrm>
        </p:spPr>
        <p:txBody>
          <a:bodyPr/>
          <a:lstStyle/>
          <a:p>
            <a:r>
              <a:rPr lang="en-US" dirty="0"/>
              <a:t>Problem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0ACEA-1E20-AF4F-B97C-79E617BC9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38" y="1052513"/>
                <a:ext cx="11320462" cy="532881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refers to the set of all possible instances over which target functions may be defined.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refer to some set of target concepts that our learner might be learning,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𝑒𝑥𝑎𝑚𝑝𝑙𝑒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assume that instances are generated at random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based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(but stationary).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learner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considers some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of possible hypotheses when attempting to learn the target concept,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are interested in characterizing the performance of various learners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using various hypothesis spaces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, when learning target concepts drawn from various classes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Because we demand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to be general enough for 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we consider the worst case,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and all possible instance distributions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0ACEA-1E20-AF4F-B97C-79E617BC9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38" y="1052513"/>
                <a:ext cx="11320462" cy="5328815"/>
              </a:xfrm>
              <a:blipFill>
                <a:blip r:embed="rId2"/>
                <a:stretch>
                  <a:fillRect l="-561" t="-9286" r="-897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263E-4F69-3443-93EB-C6D8B73F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of a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2066A-DDC8-4241-BA75-903965DD4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are interested in how closely the learner's output hypothesis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approximates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true error of a hypothesis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with respect to the target concept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and instance distribution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𝑒𝑟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probable is it that the observed training error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gives a misleading estimate of the true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2066A-DDC8-4241-BA75-903965DD4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765" b="-3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C11E97-DF44-914C-AB55-B7254DBD6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7" t="39306" r="26625" b="38645"/>
          <a:stretch/>
        </p:blipFill>
        <p:spPr>
          <a:xfrm>
            <a:off x="4235793" y="3068960"/>
            <a:ext cx="3720413" cy="2232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DC49E6-8D87-4342-B325-3ABFBD76FECC}"/>
                  </a:ext>
                </a:extLst>
              </p:cNvPr>
              <p:cNvSpPr txBox="1"/>
              <p:nvPr/>
            </p:nvSpPr>
            <p:spPr>
              <a:xfrm>
                <a:off x="5159896" y="3501008"/>
                <a:ext cx="1440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DC49E6-8D87-4342-B325-3ABFBD76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3501008"/>
                <a:ext cx="144016" cy="307777"/>
              </a:xfrm>
              <a:prstGeom prst="rect">
                <a:avLst/>
              </a:prstGeom>
              <a:blipFill>
                <a:blip r:embed="rId4"/>
                <a:stretch>
                  <a:fillRect l="-8333" r="-75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8C0951-9BA7-C94B-B684-E8D31FC3E773}"/>
                  </a:ext>
                </a:extLst>
              </p:cNvPr>
              <p:cNvSpPr txBox="1"/>
              <p:nvPr/>
            </p:nvSpPr>
            <p:spPr>
              <a:xfrm>
                <a:off x="4799856" y="4687252"/>
                <a:ext cx="14401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5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8C0951-9BA7-C94B-B684-E8D31FC3E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4687252"/>
                <a:ext cx="144016" cy="253916"/>
              </a:xfrm>
              <a:prstGeom prst="rect">
                <a:avLst/>
              </a:prstGeom>
              <a:blipFill>
                <a:blip r:embed="rId5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8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D8D8-4965-CB4F-AB9A-8813A504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4CA41-DC7E-8D40-A411-49ED2484D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Characterize classes of concepts that can be reliably learned from </a:t>
                </a:r>
              </a:p>
              <a:p>
                <a:r>
                  <a:rPr lang="en-US" sz="2000" dirty="0"/>
                  <a:t>a reasonable number of randomly drawn training examples;</a:t>
                </a:r>
              </a:p>
              <a:p>
                <a:r>
                  <a:rPr lang="en-US" sz="2000" dirty="0"/>
                  <a:t>a reasonable amount of computation.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could try to calculate the number of training examples needed to learn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for which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000" dirty="0"/>
                  <a:t>. This is futile for two reasons: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Unless we provide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there may be multiple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consistent with the training set;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Since the training set is drawn randomly, there may be some nonzero probability that this is misleading.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 accommodate these two difficulties, we weaken our demands on the learner in two ways: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We will not require that the learner outputs a zero-error hypothesis, only bounded by </a:t>
                </a:r>
                <a:r>
                  <a:rPr lang="en-US" sz="2000" dirty="0">
                    <a:solidFill>
                      <a:schemeClr val="tx1"/>
                    </a:solidFill>
                  </a:rPr>
                  <a:t>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We will not require that the learner succeeds for every sequence of randomly drawn training examples, we will only require that its probability of failure is bounded by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4CA41-DC7E-8D40-A411-49ED2484D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 t="-765" r="-1009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177F-8C41-CF44-A4BB-2AF7C58B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Computational Learning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7DE7-78FF-694D-9951-0BED32EB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400" dirty="0"/>
              <a:t>We have seen many learning algorithms.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one is the best?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 may be preferred because of their lower computational complexity, other because of their ability to include prior knowledge.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two classifiers that perform equally well on a training set, </a:t>
            </a:r>
          </a:p>
          <a:p>
            <a:pPr lvl="1"/>
            <a:r>
              <a:rPr lang="en-US" sz="2000" dirty="0"/>
              <a:t>the simple classifier is usually preferred; (is the Occam's Razor so evident?)</a:t>
            </a:r>
          </a:p>
          <a:p>
            <a:pPr lvl="1"/>
            <a:r>
              <a:rPr lang="en-US" sz="2000" dirty="0"/>
              <a:t>or we impose smoothness on decision functions. </a:t>
            </a:r>
          </a:p>
          <a:p>
            <a:pPr marL="0" indent="0">
              <a:buNone/>
            </a:pPr>
            <a:r>
              <a:rPr lang="en-US" sz="2400" dirty="0"/>
              <a:t>Do these simpler or smother classifiers generalize better?</a:t>
            </a:r>
          </a:p>
        </p:txBody>
      </p:sp>
    </p:spTree>
    <p:extLst>
      <p:ext uri="{BB962C8B-B14F-4D97-AF65-F5344CB8AC3E}">
        <p14:creationId xmlns:p14="http://schemas.microsoft.com/office/powerpoint/2010/main" val="151972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719-E654-B448-887B-E96A0EAE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5B429-D3D0-6C47-983F-3BC4ED2CC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2400" dirty="0"/>
                  <a:t>In short, we require only that the learner </a:t>
                </a:r>
                <a:r>
                  <a:rPr lang="en-US" sz="2400" b="1" dirty="0"/>
                  <a:t>probably</a:t>
                </a:r>
                <a:r>
                  <a:rPr lang="en-US" sz="2400" dirty="0"/>
                  <a:t> learns a hypothesis that is </a:t>
                </a:r>
                <a:r>
                  <a:rPr lang="en-US" sz="2400" b="1" dirty="0"/>
                  <a:t>approximately</a:t>
                </a:r>
                <a:r>
                  <a:rPr lang="en-US" sz="2400" dirty="0"/>
                  <a:t> correct.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. Consider a concept class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defined over a set of instances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a learner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using hypothesis space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PAC-learnable</a:t>
                </a:r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if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distributions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2400" dirty="0"/>
                  <a:t>, the learner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will with probability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output a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, in time that is polynomial in 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5B429-D3D0-6C47-983F-3BC4ED2CC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5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3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F621-7BA1-314D-9114-28ECEF7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Complexity for Finite Hypothesis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D306-CB41-9D45-BC4B-72C20DF5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Sample complexity is the growth in the number of required training examples with the problem size.</a:t>
            </a:r>
          </a:p>
          <a:p>
            <a:pPr marL="0" indent="0">
              <a:buNone/>
            </a:pPr>
            <a:r>
              <a:rPr lang="en-US" sz="1800" dirty="0"/>
              <a:t>Learners are said consistent if they output hypotheses that perfectly fit the training data, whenever possible.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Can we derive a bound on the number of training examples required by any consistent learner, independent of the specific algorithm it uses to derive a consistent hypothesis?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Let's recall the definition of Version Space: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B5911-E772-F54F-8F7B-F5E15D6E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69" y="2874222"/>
            <a:ext cx="5076071" cy="2725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0692B-1052-EC45-BC5F-667E2A289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149080"/>
            <a:ext cx="4595589" cy="2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A516AD-93F0-1F49-A10D-C6F12B1820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dirty="0"/>
                  <a:t>-Exhausted Version Space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A516AD-93F0-1F49-A10D-C6F12B182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04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239AD-6F88-E242-9C94-AFF0F111F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To bound the number of examples needed by any consistent learner, we need only to bound the number of examples needed to assure that the version space contains no unacceptable hypotheses.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Definition</a:t>
                </a:r>
                <a:r>
                  <a:rPr lang="en-US" sz="1800" dirty="0"/>
                  <a:t>. Consider a hypothesis space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dirty="0"/>
                  <a:t>, a target concept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, an instance distribution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, and a set of training examples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. The version space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GB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800" dirty="0"/>
                  <a:t> is said to be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/>
                  <a:t>-exhausted 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, if: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239AD-6F88-E242-9C94-AFF0F111F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8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720B4E2-0758-8E4A-8116-AC92925B6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3501008"/>
            <a:ext cx="5328592" cy="2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0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C5BB-1484-B741-AAC8-19B04BED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Examples are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BCA83-C290-5742-9927-7FB95309E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11319933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000" b="1" dirty="0"/>
                  <a:t>-exhausting the version space </a:t>
                </a:r>
                <a:r>
                  <a:rPr lang="en-US" sz="2000" dirty="0"/>
                  <a:t>theorem gives us an upper bound of the probability that the version space is not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-exhausted.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Theorem.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is finite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a sequence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 independently randomly drawn examples of some target concept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then for any 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/>
                  <a:t>, the probability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/>
                  <a:t> is not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-exhausted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less than or equal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Proof.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be the number of hypothesis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that have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. The probability that any single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having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would be consistent with a randomly drawn example is 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. Therefore, the probability that this would be consistent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randomly drawn examples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. Given that we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p>
                        <m:sSup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GB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p>
                        <m:sSup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have just proved an upper bound on the probability that the version space is not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-exhausted, based on the number of training examples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the allowed error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and the size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BCA83-C290-5742-9927-7FB95309E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11319933" cy="5544616"/>
              </a:xfrm>
              <a:blipFill>
                <a:blip r:embed="rId2"/>
                <a:stretch>
                  <a:fillRect l="-561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2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90AF-A47C-9F42-8943-356270CA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on the Size of the 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69E23-AFE5-C04C-B2BA-006A7989EF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2000" dirty="0"/>
                  <a:t>This bounds the probability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training examples will fail to eliminate all bad hypotheses, for any consistent learner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we want this probability to be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dirty="0"/>
                  <a:t> we can then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Rearranging the terms,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func>
                        <m:funcPr>
                          <m:ctrlPr>
                            <a:rPr lang="en-US" sz="2000" b="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GB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provides a general bound on the number of training examples sufficient for any consistent learner to successfully learn any target concept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for any desired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69E23-AFE5-C04C-B2BA-006A7989E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7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DF42-C9D5-C64E-A72A-05C67EF2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Conjunctions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2239-C3FB-0940-B9AD-8936AFFC1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11319933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We can now determine the sample complexity and PAC-learnability of some specific concept classes.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Consider the class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of target concepts described by conjunctions of Boolean literals.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PAC-learnable? We need to show: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that any consistent learner will require only a polynomial number of training examples to learn any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GB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suggest a specific algorithm that uses polynomial time per training example.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Consider conjunctions of literals based 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Boolean variables. The size of this hypothesis space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a consistent learner attempts to learn a target concept described by conjunctions of up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800" dirty="0"/>
                  <a:t> Boolean literals, and we desire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sz="1800" dirty="0"/>
                  <a:t> probability that it will learn a hypothesis with error less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1800" dirty="0"/>
                  <a:t>, then it suffices to present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randomly drawn training examples:</a:t>
                </a:r>
              </a:p>
              <a:p>
                <a:pPr marL="0" indent="0">
                  <a:buNone/>
                </a:pP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func>
                        </m:e>
                      </m:d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func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140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2239-C3FB-0940-B9AD-8936AFFC1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11319933" cy="5544616"/>
              </a:xfrm>
              <a:blipFill>
                <a:blip r:embed="rId2"/>
                <a:stretch>
                  <a:fillRect l="-448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66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53A8-4BAC-6942-8DF3-0BE77146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Agnostic Learning and Inconsistent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745D1-AD1F-E74D-875A-DB1F504FA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So far, we assumed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Agnostic learning means that we do not make such assumption.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this case the mistake bounds, the Hoeffding bounds,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What is the sample complexity in this case?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b="0" dirty="0"/>
              </a:p>
              <a:p>
                <a:pPr marL="0" indent="0">
                  <a:buNone/>
                </a:pPr>
                <a:endParaRPr lang="en-GB" sz="1800" b="0" dirty="0"/>
              </a:p>
              <a:p>
                <a:pPr marL="0" indent="0">
                  <a:buNone/>
                </a:pPr>
                <a:r>
                  <a:rPr lang="en-US" sz="1800" dirty="0"/>
                  <a:t>This is a generalization of the previous equation. In this less restrictive situation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now grows as the square of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/>
                  <a:t>, rather than linearly.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745D1-AD1F-E74D-875A-DB1F504FA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8" t="-765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90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D947-A651-3343-BD6F-178553F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367D-3C0A-EF4C-84DE-21909F85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400" dirty="0"/>
              <a:t>No Free Lunch Theorem</a:t>
            </a:r>
          </a:p>
          <a:p>
            <a:endParaRPr lang="en-US" sz="2400" dirty="0"/>
          </a:p>
          <a:p>
            <a:r>
              <a:rPr lang="en-US" sz="2400" dirty="0"/>
              <a:t>Bias vs. Variance</a:t>
            </a:r>
          </a:p>
          <a:p>
            <a:endParaRPr lang="en-US" sz="2400" dirty="0"/>
          </a:p>
          <a:p>
            <a:r>
              <a:rPr lang="en-US" sz="2400" dirty="0"/>
              <a:t>Validation</a:t>
            </a:r>
          </a:p>
          <a:p>
            <a:endParaRPr lang="en-US" sz="2400" dirty="0"/>
          </a:p>
          <a:p>
            <a:r>
              <a:rPr lang="en-US" sz="2400" dirty="0"/>
              <a:t>PAC Learning</a:t>
            </a:r>
          </a:p>
        </p:txBody>
      </p:sp>
    </p:spTree>
    <p:extLst>
      <p:ext uri="{BB962C8B-B14F-4D97-AF65-F5344CB8AC3E}">
        <p14:creationId xmlns:p14="http://schemas.microsoft.com/office/powerpoint/2010/main" val="253973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87D1-04F5-9649-A716-2CDA9AD8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Computational Learning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C3DB-DE9F-7B4B-89B0-AFE05113F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400" dirty="0"/>
              <a:t>In some fields there are strict conservation and constraint laws:</a:t>
            </a:r>
          </a:p>
          <a:p>
            <a:pPr lvl="1"/>
            <a:r>
              <a:rPr lang="en-US" sz="2000" dirty="0"/>
              <a:t>Conservation of energy, charge and momentum;</a:t>
            </a:r>
          </a:p>
          <a:p>
            <a:pPr lvl="1"/>
            <a:r>
              <a:rPr lang="en-US" sz="2000" dirty="0"/>
              <a:t>Second law of thermodynamics.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hold regardless of the number and configuration of the forces at play.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Are there analogous results in machine learning, ones that do not depend upon a particular choice of classifier or learning method?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Are there any fundamental results that hold regardless of the cleverness of the designer, the number of distribution of the patterns and the nature of the task?</a:t>
            </a:r>
          </a:p>
        </p:txBody>
      </p:sp>
    </p:spTree>
    <p:extLst>
      <p:ext uri="{BB962C8B-B14F-4D97-AF65-F5344CB8AC3E}">
        <p14:creationId xmlns:p14="http://schemas.microsoft.com/office/powerpoint/2010/main" val="1495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A71C-7844-004B-8E1B-1B44FA69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Computational Learning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C79C-7EBF-A14F-870E-461C5E90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400" dirty="0"/>
              <a:t>No pattern classification method is inherently superior to any other, or even to random guessing.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is the type of the problem, prior distribution and other information that determine which learning algorithm is the best.</a:t>
            </a:r>
          </a:p>
        </p:txBody>
      </p:sp>
    </p:spTree>
    <p:extLst>
      <p:ext uri="{BB962C8B-B14F-4D97-AF65-F5344CB8AC3E}">
        <p14:creationId xmlns:p14="http://schemas.microsoft.com/office/powerpoint/2010/main" val="122180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A51B-9D30-6041-BE2F-396FD51E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Free Lunch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2E4B-DCCD-A440-8125-7A7341C4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11319933" cy="5256584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800" dirty="0"/>
              <a:t>Are there any reasons to prefer one classifier or learning algorithm over another?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we make no prior assumptions about the nature of the task, can we expect any classification method to be superior? Can we even find an algorithm that is overall superior?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no free lunch theorem </a:t>
            </a:r>
            <a:r>
              <a:rPr lang="en-US" sz="1800" dirty="0"/>
              <a:t>says no.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are no context-independent or usage independent reasons to favor one learning or classification method over another. If one algorithm seems to outperform in a particular situation, it is a consequence of its fit to the particular problem.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When confronting a new problem, you should focus on what makes a difference:</a:t>
            </a:r>
          </a:p>
          <a:p>
            <a:pPr marL="0" indent="0">
              <a:buNone/>
            </a:pPr>
            <a:r>
              <a:rPr lang="en-US" sz="1800" i="1" dirty="0"/>
              <a:t>prior information</a:t>
            </a:r>
            <a:r>
              <a:rPr lang="en-US" sz="1800" dirty="0"/>
              <a:t>, </a:t>
            </a:r>
            <a:r>
              <a:rPr lang="en-US" sz="1800" i="1" dirty="0"/>
              <a:t>data distribution</a:t>
            </a:r>
            <a:r>
              <a:rPr lang="en-US" sz="1800" dirty="0"/>
              <a:t>, </a:t>
            </a:r>
            <a:r>
              <a:rPr lang="en-US" sz="1800" i="1" dirty="0"/>
              <a:t>amount of training data</a:t>
            </a:r>
            <a:r>
              <a:rPr lang="en-US" sz="1800" dirty="0"/>
              <a:t>, and </a:t>
            </a:r>
            <a:r>
              <a:rPr lang="en-US" sz="1800" i="1" dirty="0"/>
              <a:t>cost of reward functions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Be skeptical of studies that purport to demonstrate the overall superiority of a particular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86805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3686-62DE-474A-9CF6-34B4AD26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Free Lunch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DAC2-55EB-4443-A3E3-B47B5608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52736"/>
            <a:ext cx="9256133" cy="496706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Rationalists vs. Empiricists.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"How can we ever be justified in generalizing from what we've seen to what we haven't?" David Hume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David Wolpert (physicist turned machine learner) sets a limit on how good a learner can be: no learner can be better than random guessing!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is no such a thing as learning without knowledge. Data alone is not enough.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"The futility of bias-free learning." Tom Mitchell.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English bias has a negative connotation: it is a preconceived notion. However, preconceived notions are indispensable to human cognition.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6491CE-668A-F648-9C0D-E6F08021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824661"/>
            <a:ext cx="1397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CA96D62-20FA-D84E-BDD0-A8C5BBE60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r="12374"/>
          <a:stretch/>
        </p:blipFill>
        <p:spPr bwMode="auto">
          <a:xfrm>
            <a:off x="10200456" y="2677175"/>
            <a:ext cx="1397000" cy="180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m Mitchell photo">
            <a:extLst>
              <a:ext uri="{FF2B5EF4-FFF2-40B4-BE49-F238E27FC236}">
                <a16:creationId xmlns:a16="http://schemas.microsoft.com/office/drawing/2014/main" id="{2F347E76-3908-1644-B8EA-703B8D165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1" r="22823"/>
          <a:stretch/>
        </p:blipFill>
        <p:spPr bwMode="auto">
          <a:xfrm>
            <a:off x="10200456" y="4641085"/>
            <a:ext cx="1397000" cy="17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CC84-C176-804C-9549-4E238A55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Free Lunch Theorem for Concepts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78BDB-156C-1644-9667-B24CF1985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11319933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Theorem.</a:t>
                </a:r>
                <a:r>
                  <a:rPr lang="en-US" sz="1800" dirty="0"/>
                  <a:t> Given the set of all possible concepts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, for any given learner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8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1800" b="0" dirty="0"/>
              </a:p>
              <a:p>
                <a:pPr marL="0" indent="0">
                  <a:buNone/>
                </a:pPr>
                <a:endParaRPr lang="en-GB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Proof.</a:t>
                </a:r>
                <a:r>
                  <a:rPr lang="en-US" sz="1800" dirty="0"/>
                  <a:t> Given a set of training examples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and a learner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, for any concept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we can: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create a training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sz="1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, and;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𝑒𝑟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need to show that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there always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800" dirty="0"/>
                  <a:t>, because if this is true, we can split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into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1800" dirty="0"/>
                  <a:t> each 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1800" dirty="0"/>
                  <a:t> and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 </m:t>
                              </m:r>
                            </m:sub>
                            <m:sup/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+1−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800" b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78BDB-156C-1644-9667-B24CF1985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11319933" cy="5544616"/>
              </a:xfrm>
              <a:blipFill>
                <a:blip r:embed="rId2"/>
                <a:stretch>
                  <a:fillRect l="-448" t="-6407" r="-33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67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CC84-C176-804C-9549-4E238A55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Free Lunch Theorem for Concepts Learning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78BDB-156C-1644-9667-B24CF1985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052736"/>
                <a:ext cx="11319933" cy="20645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Let us now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there always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     ∀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&amp;¬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  ∀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best way to understand this is by visualizing it: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78BDB-156C-1644-9667-B24CF1985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052736"/>
                <a:ext cx="11319933" cy="2064557"/>
              </a:xfrm>
              <a:blipFill>
                <a:blip r:embed="rId2"/>
                <a:stretch>
                  <a:fillRect l="-448" t="-38037" b="-60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6E21CC5-A673-BC44-B46F-9421F4CA2E40}"/>
              </a:ext>
            </a:extLst>
          </p:cNvPr>
          <p:cNvGrpSpPr/>
          <p:nvPr/>
        </p:nvGrpSpPr>
        <p:grpSpPr>
          <a:xfrm>
            <a:off x="2452834" y="4006552"/>
            <a:ext cx="2736304" cy="1510679"/>
            <a:chOff x="1631504" y="4006552"/>
            <a:chExt cx="2736304" cy="15106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A820E0-BC57-2845-83CA-9B25897812B1}"/>
                </a:ext>
              </a:extLst>
            </p:cNvPr>
            <p:cNvSpPr/>
            <p:nvPr/>
          </p:nvSpPr>
          <p:spPr>
            <a:xfrm>
              <a:off x="1631504" y="4006552"/>
              <a:ext cx="1368152" cy="43204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FF6703-BB1C-054C-A962-1CAA2CEADAC4}"/>
                </a:ext>
              </a:extLst>
            </p:cNvPr>
            <p:cNvSpPr/>
            <p:nvPr/>
          </p:nvSpPr>
          <p:spPr>
            <a:xfrm>
              <a:off x="2999656" y="4006552"/>
              <a:ext cx="1368152" cy="4320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B305D4-9D75-5241-8B4B-8962C9EDFA4A}"/>
                </a:ext>
              </a:extLst>
            </p:cNvPr>
            <p:cNvSpPr/>
            <p:nvPr/>
          </p:nvSpPr>
          <p:spPr>
            <a:xfrm>
              <a:off x="1631504" y="4438600"/>
              <a:ext cx="1368152" cy="1078631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996E9E-DE75-DF40-9DFB-5BE90665E378}"/>
                </a:ext>
              </a:extLst>
            </p:cNvPr>
            <p:cNvSpPr/>
            <p:nvPr/>
          </p:nvSpPr>
          <p:spPr>
            <a:xfrm>
              <a:off x="2999656" y="4437112"/>
              <a:ext cx="1368152" cy="108011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C7C485-A16A-5C4E-9444-241974085717}"/>
                  </a:ext>
                </a:extLst>
              </p:cNvPr>
              <p:cNvSpPr/>
              <p:nvPr/>
            </p:nvSpPr>
            <p:spPr>
              <a:xfrm>
                <a:off x="3650648" y="3562980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C7C485-A16A-5C4E-9444-241974085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648" y="3562980"/>
                <a:ext cx="434734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CD7703A-DCE2-0F4D-94D7-99EEB4BD0E57}"/>
                  </a:ext>
                </a:extLst>
              </p:cNvPr>
              <p:cNvSpPr/>
              <p:nvPr/>
            </p:nvSpPr>
            <p:spPr>
              <a:xfrm>
                <a:off x="2123969" y="4006552"/>
                <a:ext cx="375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CD7703A-DCE2-0F4D-94D7-99EEB4BD0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69" y="4006552"/>
                <a:ext cx="3751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F07F86FA-2F59-9440-8EF7-DDAA7AB90156}"/>
              </a:ext>
            </a:extLst>
          </p:cNvPr>
          <p:cNvSpPr/>
          <p:nvPr/>
        </p:nvSpPr>
        <p:spPr>
          <a:xfrm>
            <a:off x="2063552" y="4006552"/>
            <a:ext cx="144016" cy="1510679"/>
          </a:xfrm>
          <a:prstGeom prst="leftBrac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941330-7E25-5C43-8614-63A74E2BEC6C}"/>
                  </a:ext>
                </a:extLst>
              </p:cNvPr>
              <p:cNvSpPr/>
              <p:nvPr/>
            </p:nvSpPr>
            <p:spPr>
              <a:xfrm>
                <a:off x="1674520" y="4577225"/>
                <a:ext cx="403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941330-7E25-5C43-8614-63A74E2BE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520" y="4577225"/>
                <a:ext cx="4035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D39EB1-DB52-A24A-80C9-AE5FD8C7BEBB}"/>
                  </a:ext>
                </a:extLst>
              </p:cNvPr>
              <p:cNvSpPr/>
              <p:nvPr/>
            </p:nvSpPr>
            <p:spPr>
              <a:xfrm>
                <a:off x="8350073" y="3534826"/>
                <a:ext cx="494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D39EB1-DB52-A24A-80C9-AE5FD8C7B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73" y="3534826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5C297409-EA5F-374F-94FC-7DAE1CFF85BD}"/>
              </a:ext>
            </a:extLst>
          </p:cNvPr>
          <p:cNvSpPr/>
          <p:nvPr/>
        </p:nvSpPr>
        <p:spPr>
          <a:xfrm>
            <a:off x="3820986" y="4438600"/>
            <a:ext cx="316032" cy="1078631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00B050"/>
            </a:bgClr>
          </a:patt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53386-1B25-CB45-900F-773228E73C9C}"/>
              </a:ext>
            </a:extLst>
          </p:cNvPr>
          <p:cNvSpPr/>
          <p:nvPr/>
        </p:nvSpPr>
        <p:spPr>
          <a:xfrm>
            <a:off x="3503712" y="4437112"/>
            <a:ext cx="317274" cy="1078631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0070C0"/>
            </a:bgClr>
          </a:patt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45532403-4FCE-2544-8273-62395A361790}"/>
              </a:ext>
            </a:extLst>
          </p:cNvPr>
          <p:cNvSpPr/>
          <p:nvPr/>
        </p:nvSpPr>
        <p:spPr>
          <a:xfrm rot="16200000">
            <a:off x="3748359" y="5333813"/>
            <a:ext cx="144016" cy="633307"/>
          </a:xfrm>
          <a:prstGeom prst="leftBrac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C749B46-64BE-8A44-A31F-4FC082E3BBE8}"/>
                  </a:ext>
                </a:extLst>
              </p:cNvPr>
              <p:cNvSpPr/>
              <p:nvPr/>
            </p:nvSpPr>
            <p:spPr>
              <a:xfrm>
                <a:off x="3427759" y="5723964"/>
                <a:ext cx="785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C749B46-64BE-8A44-A31F-4FC082E3B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759" y="5723964"/>
                <a:ext cx="7852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AFB3-7092-0845-9A7A-CECC51F16B9C}"/>
                  </a:ext>
                </a:extLst>
              </p:cNvPr>
              <p:cNvSpPr/>
              <p:nvPr/>
            </p:nvSpPr>
            <p:spPr>
              <a:xfrm>
                <a:off x="6914333" y="4006552"/>
                <a:ext cx="375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AFB3-7092-0845-9A7A-CECC51F16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333" y="4006552"/>
                <a:ext cx="3751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40890DA4-0146-AE4C-98DE-58284552C764}"/>
              </a:ext>
            </a:extLst>
          </p:cNvPr>
          <p:cNvSpPr/>
          <p:nvPr/>
        </p:nvSpPr>
        <p:spPr>
          <a:xfrm>
            <a:off x="6853916" y="4006552"/>
            <a:ext cx="144016" cy="1510679"/>
          </a:xfrm>
          <a:prstGeom prst="leftBrac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DEAE32F-F0CF-7C42-B203-3F15059081D9}"/>
                  </a:ext>
                </a:extLst>
              </p:cNvPr>
              <p:cNvSpPr/>
              <p:nvPr/>
            </p:nvSpPr>
            <p:spPr>
              <a:xfrm>
                <a:off x="6464884" y="4577225"/>
                <a:ext cx="403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DEAE32F-F0CF-7C42-B203-3F1505908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84" y="4577225"/>
                <a:ext cx="4035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7998238-DA5C-0E49-AD35-9877DF6F9EE2}"/>
              </a:ext>
            </a:extLst>
          </p:cNvPr>
          <p:cNvGrpSpPr/>
          <p:nvPr/>
        </p:nvGrpSpPr>
        <p:grpSpPr>
          <a:xfrm>
            <a:off x="7228944" y="4005064"/>
            <a:ext cx="2736304" cy="1510679"/>
            <a:chOff x="1631504" y="4006552"/>
            <a:chExt cx="2736304" cy="151067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B9F7812-36A3-8C4A-9FD7-3DCB202427D5}"/>
                </a:ext>
              </a:extLst>
            </p:cNvPr>
            <p:cNvSpPr/>
            <p:nvPr/>
          </p:nvSpPr>
          <p:spPr>
            <a:xfrm>
              <a:off x="1631504" y="4006552"/>
              <a:ext cx="1368152" cy="43204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3054EC-7D00-DF42-83D0-7475D608C1B4}"/>
                </a:ext>
              </a:extLst>
            </p:cNvPr>
            <p:cNvSpPr/>
            <p:nvPr/>
          </p:nvSpPr>
          <p:spPr>
            <a:xfrm>
              <a:off x="2999656" y="4006552"/>
              <a:ext cx="1368152" cy="4320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01F902-4DE1-7A46-BCA8-27F160041819}"/>
                </a:ext>
              </a:extLst>
            </p:cNvPr>
            <p:cNvSpPr/>
            <p:nvPr/>
          </p:nvSpPr>
          <p:spPr>
            <a:xfrm>
              <a:off x="1631504" y="4438600"/>
              <a:ext cx="1368152" cy="1078631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253231-F434-BD4C-A33C-5CFD46E4EE8D}"/>
                </a:ext>
              </a:extLst>
            </p:cNvPr>
            <p:cNvSpPr/>
            <p:nvPr/>
          </p:nvSpPr>
          <p:spPr>
            <a:xfrm>
              <a:off x="2999656" y="4437112"/>
              <a:ext cx="1368152" cy="108011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4559A96-E203-8F45-9F20-D29AA1BD6607}"/>
              </a:ext>
            </a:extLst>
          </p:cNvPr>
          <p:cNvSpPr/>
          <p:nvPr/>
        </p:nvSpPr>
        <p:spPr>
          <a:xfrm>
            <a:off x="8597096" y="4437112"/>
            <a:ext cx="316032" cy="1078631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2218EB-9777-A14B-A009-1BDC7FB9406E}"/>
              </a:ext>
            </a:extLst>
          </p:cNvPr>
          <p:cNvSpPr/>
          <p:nvPr/>
        </p:nvSpPr>
        <p:spPr>
          <a:xfrm>
            <a:off x="8279822" y="4435624"/>
            <a:ext cx="317274" cy="107863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5DDC2F-66E5-224C-A51B-05F6D794A675}"/>
              </a:ext>
            </a:extLst>
          </p:cNvPr>
          <p:cNvSpPr/>
          <p:nvPr/>
        </p:nvSpPr>
        <p:spPr>
          <a:xfrm>
            <a:off x="7229569" y="4435624"/>
            <a:ext cx="1051495" cy="1078631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00B050"/>
            </a:bgClr>
          </a:patt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D7BF88-A295-8043-B178-3DAF5AB2A3B3}"/>
              </a:ext>
            </a:extLst>
          </p:cNvPr>
          <p:cNvSpPr/>
          <p:nvPr/>
        </p:nvSpPr>
        <p:spPr>
          <a:xfrm>
            <a:off x="8915794" y="4435624"/>
            <a:ext cx="1043905" cy="1078631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0070C0"/>
            </a:bgClr>
          </a:patt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3A34E0-0A26-4845-9FC3-AE202E611DB8}"/>
              </a:ext>
            </a:extLst>
          </p:cNvPr>
          <p:cNvSpPr/>
          <p:nvPr/>
        </p:nvSpPr>
        <p:spPr>
          <a:xfrm rot="16200000">
            <a:off x="7690097" y="5124726"/>
            <a:ext cx="139262" cy="1040192"/>
          </a:xfrm>
          <a:prstGeom prst="leftBrac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9D3FF7-E78C-414F-8421-2E0389C3708B}"/>
                  </a:ext>
                </a:extLst>
              </p:cNvPr>
              <p:cNvSpPr/>
              <p:nvPr/>
            </p:nvSpPr>
            <p:spPr>
              <a:xfrm>
                <a:off x="8407092" y="5723964"/>
                <a:ext cx="381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9D3FF7-E78C-414F-8421-2E0389C37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92" y="5723964"/>
                <a:ext cx="3812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Left Brace 47">
            <a:extLst>
              <a:ext uri="{FF2B5EF4-FFF2-40B4-BE49-F238E27FC236}">
                <a16:creationId xmlns:a16="http://schemas.microsoft.com/office/drawing/2014/main" id="{14351A89-4D8F-C54C-A554-9F3DBFB29988}"/>
              </a:ext>
            </a:extLst>
          </p:cNvPr>
          <p:cNvSpPr/>
          <p:nvPr/>
        </p:nvSpPr>
        <p:spPr>
          <a:xfrm rot="16200000">
            <a:off x="9368115" y="5124725"/>
            <a:ext cx="139262" cy="1040192"/>
          </a:xfrm>
          <a:prstGeom prst="leftBrac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94C6C27-DA40-F44E-B152-3042D6A0B8F4}"/>
                  </a:ext>
                </a:extLst>
              </p:cNvPr>
              <p:cNvSpPr/>
              <p:nvPr/>
            </p:nvSpPr>
            <p:spPr>
              <a:xfrm>
                <a:off x="2121488" y="4729789"/>
                <a:ext cx="375103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94C6C27-DA40-F44E-B152-3042D6A0B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88" y="4729789"/>
                <a:ext cx="375103" cy="3699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9F89CB8-7409-9541-A1FE-C1247E1A9FBD}"/>
                  </a:ext>
                </a:extLst>
              </p:cNvPr>
              <p:cNvSpPr/>
              <p:nvPr/>
            </p:nvSpPr>
            <p:spPr>
              <a:xfrm>
                <a:off x="6911852" y="4789984"/>
                <a:ext cx="375103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9F89CB8-7409-9541-A1FE-C1247E1A9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852" y="4789984"/>
                <a:ext cx="375103" cy="3699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2DCE121-CB0A-CE4C-A6DD-9D288C21BE29}"/>
              </a:ext>
            </a:extLst>
          </p:cNvPr>
          <p:cNvCxnSpPr>
            <a:cxnSpLocks/>
            <a:stCxn id="48" idx="1"/>
            <a:endCxn id="46" idx="1"/>
          </p:cNvCxnSpPr>
          <p:nvPr/>
        </p:nvCxnSpPr>
        <p:spPr>
          <a:xfrm rot="5400000">
            <a:off x="8598737" y="4875443"/>
            <a:ext cx="1" cy="1678018"/>
          </a:xfrm>
          <a:prstGeom prst="bentConnector3">
            <a:avLst>
              <a:gd name="adj1" fmla="val 214748364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8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A6A8-3E3E-834E-B690-EE6C5477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vs.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0959E-F6D1-6947-982C-7853234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8" y="1052736"/>
                <a:ext cx="7616296" cy="5256583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sz="1800" dirty="0"/>
                  <a:t>Two ways to measure the match or alignment of the learning algorithm to the classification problem.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bias measures the accuracy or the quality of the match: high bias implies a poor match.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variance measures the precision or specificity of the match: a high variance implies a poor match.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You can adjust the bias and variance of classifiers, but the (important) bias-variance relation shows that the two terms are not independent: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𝑁𝑜𝑖𝑠𝑒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0959E-F6D1-6947-982C-7853234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8" y="1052736"/>
                <a:ext cx="7616296" cy="5256583"/>
              </a:xfrm>
              <a:blipFill>
                <a:blip r:embed="rId2"/>
                <a:stretch>
                  <a:fillRect l="-666" r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056D63-642C-9945-8AFD-30589F66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635268"/>
            <a:ext cx="3160267" cy="2808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37332-B059-5F43-83AE-A1D213F5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249" y="3653877"/>
            <a:ext cx="3160268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8442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1224396A-2A4D-AD4C-8B86-A13D9AF8D7B7}" vid="{0D09331F-2C48-0845-99C3-C50F3E89D2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22427</TotalTime>
  <Words>2521</Words>
  <Application>Microsoft Macintosh PowerPoint</Application>
  <PresentationFormat>Widescreen</PresentationFormat>
  <Paragraphs>299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Helvetica Neue</vt:lpstr>
      <vt:lpstr>Helvetica Neue Light</vt:lpstr>
      <vt:lpstr>1_Custom Design</vt:lpstr>
      <vt:lpstr>  CEGE0004: Machine Learning for Data Science Lecture 7: Computational Learning Theory  Dr. Aldo Lipani</vt:lpstr>
      <vt:lpstr>Computational Learning Theory</vt:lpstr>
      <vt:lpstr>Computational Learning Theory</vt:lpstr>
      <vt:lpstr>Computational Learning Theory</vt:lpstr>
      <vt:lpstr>No Free Lunch Theorem</vt:lpstr>
      <vt:lpstr>No Free Lunch Theorem</vt:lpstr>
      <vt:lpstr>No Free Lunch Theorem for Concepts Learning</vt:lpstr>
      <vt:lpstr>No Free Lunch Theorem for Concepts Learning (II)</vt:lpstr>
      <vt:lpstr>Bias vs. Variance</vt:lpstr>
      <vt:lpstr>Decomposition for Squared Loss</vt:lpstr>
      <vt:lpstr>Bias Variance Trade-Off</vt:lpstr>
      <vt:lpstr>Estimating And Comparing Classifiers</vt:lpstr>
      <vt:lpstr>Validation</vt:lpstr>
      <vt:lpstr>PAC Learning</vt:lpstr>
      <vt:lpstr>Complexity and Bounds</vt:lpstr>
      <vt:lpstr>Probably Learning an Approximately Correct Hypothesis</vt:lpstr>
      <vt:lpstr>Problem Setting</vt:lpstr>
      <vt:lpstr>Error of a Hypothesis</vt:lpstr>
      <vt:lpstr>PAC Learnability</vt:lpstr>
      <vt:lpstr>PAC Learnability</vt:lpstr>
      <vt:lpstr>Sample Complexity for Finite Hypothesis Spaces</vt:lpstr>
      <vt:lpstr>ε-Exhausted Version Space</vt:lpstr>
      <vt:lpstr>How Many Examples are Enough?</vt:lpstr>
      <vt:lpstr>Bound on the Size of the Training Set</vt:lpstr>
      <vt:lpstr>Learning Conjunctions</vt:lpstr>
      <vt:lpstr>Agnostic Learning and Inconsistent Hypothesis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Lipani, Aldo</dc:creator>
  <cp:lastModifiedBy>Lipani, Aldo</cp:lastModifiedBy>
  <cp:revision>119</cp:revision>
  <cp:lastPrinted>2012-07-12T12:58:07Z</cp:lastPrinted>
  <dcterms:created xsi:type="dcterms:W3CDTF">2020-10-03T22:41:10Z</dcterms:created>
  <dcterms:modified xsi:type="dcterms:W3CDTF">2021-03-05T13:32:36Z</dcterms:modified>
</cp:coreProperties>
</file>