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C1610-9B0F-4A3A-96F9-A0FB1F9855A7}" v="156" dt="2021-07-02T15:39:3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Interesting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Perhaps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are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enough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examples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 err="1">
                <a:solidFill>
                  <a:schemeClr val="bg1"/>
                </a:solidFill>
              </a:rPr>
              <a:t>But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actually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are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too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many</a:t>
            </a:r>
            <a:r>
              <a:rPr lang="it-IT" sz="2000" dirty="0">
                <a:solidFill>
                  <a:schemeClr val="bg1"/>
                </a:solidFill>
              </a:rPr>
              <a:t>!</a:t>
            </a:r>
          </a:p>
          <a:p>
            <a:r>
              <a:rPr lang="it-IT" sz="2000" dirty="0" err="1">
                <a:solidFill>
                  <a:schemeClr val="bg1"/>
                </a:solidFill>
              </a:rPr>
              <a:t>Only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reach((1,1), (2,5)). 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leads to the same result!</a:t>
            </a:r>
          </a:p>
          <a:p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This is possible thanks to how metarules reduce the domain, hence our search space.</a:t>
            </a:r>
          </a:p>
          <a:p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Other</a:t>
            </a:r>
            <a:r>
              <a:rPr lang="it-IT" dirty="0">
                <a:solidFill>
                  <a:schemeClr val="bg1"/>
                </a:solidFill>
              </a:rPr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Same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as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i="1" dirty="0">
                <a:solidFill>
                  <a:schemeClr val="bg1"/>
                </a:solidFill>
                <a:cs typeface="Courier New" panose="02070309020205020404" pitchFamily="49" charset="0"/>
              </a:rPr>
              <a:t>«learning to travel»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but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also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keeps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track of the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path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in a list.</a:t>
            </a:r>
          </a:p>
          <a:p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Solving the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Maze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problem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directly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through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ILP.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Gives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a </a:t>
            </a:r>
            <a:r>
              <a:rPr lang="it-IT" i="1" dirty="0">
                <a:solidFill>
                  <a:schemeClr val="bg1"/>
                </a:solidFill>
                <a:cs typeface="Courier New" panose="02070309020205020404" pitchFamily="49" charset="0"/>
              </a:rPr>
              <a:t>«</a:t>
            </a:r>
            <a:r>
              <a:rPr lang="it-IT" i="1" dirty="0" err="1">
                <a:solidFill>
                  <a:schemeClr val="bg1"/>
                </a:solidFill>
                <a:cs typeface="Courier New" panose="02070309020205020404" pitchFamily="49" charset="0"/>
              </a:rPr>
              <a:t>sequence</a:t>
            </a:r>
            <a:r>
              <a:rPr lang="it-IT" i="1" dirty="0">
                <a:solidFill>
                  <a:schemeClr val="bg1"/>
                </a:solidFill>
                <a:cs typeface="Courier New" panose="02070309020205020404" pitchFamily="49" charset="0"/>
              </a:rPr>
              <a:t> of </a:t>
            </a:r>
            <a:r>
              <a:rPr lang="it-IT" i="1" dirty="0" err="1">
                <a:solidFill>
                  <a:schemeClr val="bg1"/>
                </a:solidFill>
                <a:cs typeface="Courier New" panose="02070309020205020404" pitchFamily="49" charset="0"/>
              </a:rPr>
              <a:t>predicates</a:t>
            </a:r>
            <a:r>
              <a:rPr lang="it-IT" i="1" dirty="0">
                <a:solidFill>
                  <a:schemeClr val="bg1"/>
                </a:solidFill>
                <a:cs typeface="Courier New" panose="02070309020205020404" pitchFamily="49" charset="0"/>
              </a:rPr>
              <a:t>» 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to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reach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the goal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cell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from the start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cell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reach_from_scratch.pl: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Learns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to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move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between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distant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cells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but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without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knowing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how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to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move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between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legal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cells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. </a:t>
            </a:r>
            <a:r>
              <a:rPr lang="it-IT" dirty="0" err="1">
                <a:solidFill>
                  <a:schemeClr val="bg1"/>
                </a:solidFill>
                <a:cs typeface="Courier New" panose="02070309020205020404" pitchFamily="49" charset="0"/>
              </a:rPr>
              <a:t>Examples</a:t>
            </a:r>
            <a:r>
              <a:rPr lang="it-IT" dirty="0">
                <a:solidFill>
                  <a:schemeClr val="bg1"/>
                </a:solidFill>
                <a:cs typeface="Courier New" panose="02070309020205020404" pitchFamily="49" charset="0"/>
              </a:rPr>
              <a:t> are key.</a:t>
            </a:r>
          </a:p>
          <a:p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 err="1"/>
              <a:t>Four</a:t>
            </a:r>
            <a:r>
              <a:rPr lang="it-IT" dirty="0"/>
              <a:t> 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Metarules</a:t>
            </a:r>
            <a:r>
              <a:rPr lang="it-IT" b="1" dirty="0"/>
              <a:t>.</a:t>
            </a:r>
            <a:r>
              <a:rPr lang="it-IT" dirty="0"/>
              <a:t> (Language </a:t>
            </a:r>
            <a:r>
              <a:rPr lang="it-IT" dirty="0" err="1"/>
              <a:t>Bias</a:t>
            </a:r>
            <a:r>
              <a:rPr lang="it-IT" dirty="0"/>
              <a:t>)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Select a positive </a:t>
            </a:r>
            <a:r>
              <a:rPr lang="it-IT" dirty="0" err="1"/>
              <a:t>example</a:t>
            </a:r>
            <a:r>
              <a:rPr lang="it-IT" dirty="0"/>
              <a:t> to be </a:t>
            </a:r>
            <a:r>
              <a:rPr lang="it-IT" dirty="0" err="1"/>
              <a:t>proven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Prove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background knowledge or </a:t>
            </a:r>
            <a:r>
              <a:rPr lang="it-IT" dirty="0" err="1"/>
              <a:t>clauses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induced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(</a:t>
            </a:r>
            <a:r>
              <a:rPr lang="it-IT" dirty="0" err="1"/>
              <a:t>If</a:t>
            </a:r>
            <a:r>
              <a:rPr lang="it-IT" dirty="0"/>
              <a:t> step 2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work) </a:t>
            </a:r>
            <a:r>
              <a:rPr lang="it-IT" dirty="0" err="1"/>
              <a:t>Unify</a:t>
            </a:r>
            <a:r>
              <a:rPr lang="it-IT" dirty="0"/>
              <a:t> the </a:t>
            </a:r>
            <a:r>
              <a:rPr lang="it-IT" dirty="0" err="1"/>
              <a:t>example</a:t>
            </a:r>
            <a:r>
              <a:rPr lang="it-IT" dirty="0"/>
              <a:t> with the head of a </a:t>
            </a:r>
            <a:r>
              <a:rPr lang="it-IT" dirty="0" err="1"/>
              <a:t>metarule</a:t>
            </a:r>
            <a:r>
              <a:rPr lang="it-IT" dirty="0"/>
              <a:t> and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atoms</a:t>
            </a:r>
            <a:r>
              <a:rPr lang="it-IT" dirty="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Once the </a:t>
            </a:r>
            <a:r>
              <a:rPr lang="it-IT" dirty="0" err="1"/>
              <a:t>hypothesis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complete, check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negative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covered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backtrack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Learning to walk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 fontScale="92500"/>
          </a:bodyPr>
          <a:lstStyle/>
          <a:p>
            <a:r>
              <a:rPr lang="it-IT" sz="1700" b="1">
                <a:solidFill>
                  <a:schemeClr val="bg1"/>
                </a:solidFill>
              </a:rPr>
              <a:t>Goal: </a:t>
            </a:r>
            <a:r>
              <a:rPr lang="it-IT" sz="1700">
                <a:solidFill>
                  <a:schemeClr val="bg1"/>
                </a:solidFill>
              </a:rPr>
              <a:t>Learn to move to an </a:t>
            </a:r>
            <a:r>
              <a:rPr lang="it-IT" sz="1700" b="1">
                <a:solidFill>
                  <a:schemeClr val="bg1"/>
                </a:solidFill>
              </a:rPr>
              <a:t>adjacent</a:t>
            </a:r>
            <a:r>
              <a:rPr lang="it-IT" sz="1700">
                <a:solidFill>
                  <a:schemeClr val="bg1"/>
                </a:solidFill>
              </a:rPr>
              <a:t>, legal cell. (Predicate </a:t>
            </a:r>
            <a:r>
              <a:rPr lang="it-IT" sz="1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move/2</a:t>
            </a:r>
            <a:r>
              <a:rPr lang="it-IT" sz="1700">
                <a:solidFill>
                  <a:schemeClr val="bg1"/>
                </a:solidFill>
              </a:rPr>
              <a:t>).</a:t>
            </a:r>
            <a:endParaRPr lang="it-IT" sz="1700" b="1">
              <a:solidFill>
                <a:schemeClr val="bg1"/>
              </a:solidFill>
            </a:endParaRPr>
          </a:p>
          <a:p>
            <a:r>
              <a:rPr lang="it-IT" sz="1700" b="1">
                <a:solidFill>
                  <a:schemeClr val="bg1"/>
                </a:solidFill>
              </a:rPr>
              <a:t>Background Knowledge:</a:t>
            </a:r>
          </a:p>
          <a:p>
            <a:pPr lvl="1"/>
            <a:r>
              <a:rPr lang="it-IT" sz="1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inc_x/2; dec_x/2; inc_y/2; dec_y/2;</a:t>
            </a:r>
          </a:p>
          <a:p>
            <a:pPr lvl="1"/>
            <a:r>
              <a:rPr lang="it-IT" sz="1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Legal_position/1: </a:t>
            </a:r>
            <a:r>
              <a:rPr lang="it-IT" sz="1700">
                <a:solidFill>
                  <a:schemeClr val="bg1"/>
                </a:solidFill>
                <a:cs typeface="Courier New" panose="02070309020205020404" pitchFamily="49" charset="0"/>
              </a:rPr>
              <a:t>Checks whether a cell is in bounds and free from obstacles.</a:t>
            </a:r>
            <a:endParaRPr lang="it-IT" sz="17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>
                <a:solidFill>
                  <a:schemeClr val="bg1"/>
                </a:solidFill>
                <a:cs typeface="Courier New" panose="02070309020205020404" pitchFamily="49" charset="0"/>
              </a:rPr>
              <a:t>Metarules:</a:t>
            </a:r>
          </a:p>
          <a:p>
            <a:pPr lvl="1"/>
            <a:r>
              <a:rPr lang="it-IT" sz="1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metarule(ident,[P,Q],[P,A,B],[[Q,A,B]]).</a:t>
            </a:r>
          </a:p>
          <a:p>
            <a:pPr lvl="1"/>
            <a:r>
              <a:rPr lang="it-IT" sz="1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metarule(postcon,[P,Q,R],[P,A,B],[[Q,A,B],[R,B]]).</a:t>
            </a:r>
          </a:p>
          <a:p>
            <a:pPr lvl="1"/>
            <a:r>
              <a:rPr lang="it-IT" sz="1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metarule(i_postcon,[P,Q,R],[P,A,B],[[R,B],[Q,A,B]]).</a:t>
            </a:r>
          </a:p>
          <a:p>
            <a:r>
              <a:rPr lang="it-IT" sz="1700" b="1">
                <a:solidFill>
                  <a:schemeClr val="bg1"/>
                </a:solidFill>
                <a:cs typeface="Courier New" panose="02070309020205020404" pitchFamily="49" charset="0"/>
              </a:rPr>
              <a:t>Positive examples:</a:t>
            </a:r>
          </a:p>
          <a:p>
            <a:pPr lvl="1"/>
            <a:r>
              <a:rPr lang="it-IT" sz="1700">
                <a:solidFill>
                  <a:schemeClr val="bg1"/>
                </a:solidFill>
                <a:cs typeface="Courier New" panose="02070309020205020404" pitchFamily="49" charset="0"/>
              </a:rPr>
              <a:t>One legal move for each direction (up, down, left, right).</a:t>
            </a:r>
          </a:p>
          <a:p>
            <a:r>
              <a:rPr lang="it-IT" sz="1700" b="1">
                <a:solidFill>
                  <a:schemeClr val="bg1"/>
                </a:solidFill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>
                <a:solidFill>
                  <a:schemeClr val="bg1"/>
                </a:solidFill>
                <a:cs typeface="Courier New" panose="02070309020205020404" pitchFamily="49" charset="0"/>
              </a:rPr>
              <a:t>One illegal move for each direction.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Interesting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The power of metarules:</a:t>
            </a:r>
          </a:p>
          <a:p>
            <a:pPr lvl="1"/>
            <a:r>
              <a:rPr lang="it-IT">
                <a:solidFill>
                  <a:schemeClr val="bg1"/>
                </a:solidFill>
              </a:rPr>
              <a:t>Using </a:t>
            </a:r>
            <a:r>
              <a:rPr lang="it-IT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>
                <a:solidFill>
                  <a:schemeClr val="bg1"/>
                </a:solidFill>
              </a:rPr>
              <a:t>: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move(A,B):-inc_x(A,B),legal_position(B).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move(A,B):-inc_y(A,B),legal_position(B).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move(A,B):-dec_x(A,B),legal_position(B).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move(A,B):-dec_y(A,B),legal_position(B).</a:t>
            </a:r>
          </a:p>
          <a:p>
            <a:pPr lvl="1"/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Using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i_postcon: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move(A,B):-legal_position(B),move_1(A,B).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move_1(A,B):-inc_x(A,B).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move_1(A,B):-inc_y(A,B).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move_1(A,B):-dec_x(A,B).</a:t>
            </a:r>
          </a:p>
          <a:p>
            <a:pPr marL="548640" lvl="2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move_1(A,B):-dec_y(A,B).</a:t>
            </a:r>
            <a:endParaRPr lang="it-IT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i_postcon </a:t>
            </a:r>
            <a:r>
              <a:rPr lang="it-IT">
                <a:solidFill>
                  <a:schemeClr val="bg1"/>
                </a:solidFill>
                <a:cs typeface="Courier New" panose="02070309020205020404" pitchFamily="49" charset="0"/>
              </a:rPr>
              <a:t>is able to «</a:t>
            </a:r>
            <a:r>
              <a:rPr lang="it-IT" b="1">
                <a:solidFill>
                  <a:schemeClr val="bg1"/>
                </a:solidFill>
                <a:cs typeface="Courier New" panose="02070309020205020404" pitchFamily="49" charset="0"/>
              </a:rPr>
              <a:t>invent</a:t>
            </a:r>
            <a:r>
              <a:rPr lang="it-IT">
                <a:solidFill>
                  <a:schemeClr val="bg1"/>
                </a:solidFill>
                <a:cs typeface="Courier New" panose="02070309020205020404" pitchFamily="49" charset="0"/>
              </a:rPr>
              <a:t>» the predicate </a:t>
            </a:r>
            <a:r>
              <a:rPr lang="it-IT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adjacent/2.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 lnSpcReduction="10000"/>
          </a:bodyPr>
          <a:lstStyle/>
          <a:p>
            <a:r>
              <a:rPr lang="it-IT" sz="1700" b="1" dirty="0">
                <a:solidFill>
                  <a:schemeClr val="bg1"/>
                </a:solidFill>
              </a:rPr>
              <a:t>Goal: </a:t>
            </a:r>
            <a:r>
              <a:rPr lang="it-IT" sz="1700" dirty="0" err="1">
                <a:solidFill>
                  <a:schemeClr val="bg1"/>
                </a:solidFill>
              </a:rPr>
              <a:t>Learn</a:t>
            </a:r>
            <a:r>
              <a:rPr lang="it-IT" sz="1700" dirty="0">
                <a:solidFill>
                  <a:schemeClr val="bg1"/>
                </a:solidFill>
              </a:rPr>
              <a:t> to </a:t>
            </a:r>
            <a:r>
              <a:rPr lang="it-IT" sz="1700" dirty="0" err="1">
                <a:solidFill>
                  <a:schemeClr val="bg1"/>
                </a:solidFill>
              </a:rPr>
              <a:t>move</a:t>
            </a:r>
            <a:r>
              <a:rPr lang="it-IT" sz="1700" dirty="0">
                <a:solidFill>
                  <a:schemeClr val="bg1"/>
                </a:solidFill>
              </a:rPr>
              <a:t> from </a:t>
            </a:r>
            <a:r>
              <a:rPr lang="it-IT" sz="1700" dirty="0" err="1">
                <a:solidFill>
                  <a:schemeClr val="bg1"/>
                </a:solidFill>
              </a:rPr>
              <a:t>two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distant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cells</a:t>
            </a:r>
            <a:r>
              <a:rPr lang="it-IT" sz="1700" dirty="0">
                <a:solidFill>
                  <a:schemeClr val="bg1"/>
                </a:solidFill>
              </a:rPr>
              <a:t> in the </a:t>
            </a:r>
            <a:r>
              <a:rPr lang="it-IT" sz="1700" dirty="0" err="1">
                <a:solidFill>
                  <a:schemeClr val="bg1"/>
                </a:solidFill>
              </a:rPr>
              <a:t>Maze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without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going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through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illegal</a:t>
            </a:r>
            <a:r>
              <a:rPr lang="it-IT" sz="1700" dirty="0">
                <a:solidFill>
                  <a:schemeClr val="bg1"/>
                </a:solidFill>
              </a:rPr>
              <a:t> </a:t>
            </a:r>
            <a:r>
              <a:rPr lang="it-IT" sz="1700" dirty="0" err="1">
                <a:solidFill>
                  <a:schemeClr val="bg1"/>
                </a:solidFill>
              </a:rPr>
              <a:t>cells</a:t>
            </a:r>
            <a:r>
              <a:rPr lang="it-IT" sz="1700" dirty="0">
                <a:solidFill>
                  <a:schemeClr val="bg1"/>
                </a:solidFill>
              </a:rPr>
              <a:t>. (Predicate </a:t>
            </a:r>
            <a:r>
              <a:rPr lang="it-IT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bg1"/>
                </a:solidFill>
              </a:rPr>
              <a:t>).</a:t>
            </a:r>
          </a:p>
          <a:p>
            <a:r>
              <a:rPr lang="it-IT" sz="1700" b="1" dirty="0">
                <a:solidFill>
                  <a:schemeClr val="bg1"/>
                </a:solidFill>
              </a:rPr>
              <a:t>Background Knowledge:</a:t>
            </a:r>
          </a:p>
          <a:p>
            <a:pPr lvl="1"/>
            <a:r>
              <a:rPr lang="it-IT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it-IT" sz="1700" dirty="0" err="1">
                <a:solidFill>
                  <a:schemeClr val="bg1"/>
                </a:solidFill>
                <a:cs typeface="Courier New" panose="02070309020205020404" pitchFamily="49" charset="0"/>
              </a:rPr>
              <a:t>Learned</a:t>
            </a:r>
            <a:r>
              <a:rPr lang="it-IT" sz="1700" dirty="0">
                <a:solidFill>
                  <a:schemeClr val="bg1"/>
                </a:solidFill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solidFill>
                  <a:schemeClr val="bg1"/>
                </a:solidFill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solidFill>
                  <a:schemeClr val="bg1"/>
                </a:solidFill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solidFill>
                  <a:schemeClr val="bg1"/>
                </a:solidFill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solidFill>
                  <a:schemeClr val="bg1"/>
                </a:solidFill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[P,Q], [P,A,B], [[Q,A,C], [P,C,B]]).</a:t>
            </a:r>
          </a:p>
          <a:p>
            <a:pPr lvl="1"/>
            <a:r>
              <a:rPr lang="it-IT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[P,Q], [P,A,B], [[Q,A,B]]).</a:t>
            </a:r>
          </a:p>
          <a:p>
            <a:r>
              <a:rPr lang="it-IT" sz="1700" b="1" dirty="0">
                <a:solidFill>
                  <a:schemeClr val="bg1"/>
                </a:solidFill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solidFill>
                  <a:schemeClr val="bg1"/>
                </a:solidFill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reach((1,1), (2,1)).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solidFill>
                  <a:schemeClr val="bg1"/>
                </a:solidFill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solidFill>
                  <a:schemeClr val="bg1"/>
                </a:solidFill>
                <a:effectLst/>
              </a:rPr>
              <a:t>NONE</a:t>
            </a:r>
            <a:r>
              <a:rPr lang="it-IT" sz="1700" dirty="0">
                <a:solidFill>
                  <a:schemeClr val="bg1"/>
                </a:solidFill>
                <a:effectLst/>
              </a:rPr>
              <a:t>: </a:t>
            </a:r>
            <a:r>
              <a:rPr lang="it-IT" sz="1700" dirty="0" err="1">
                <a:solidFill>
                  <a:schemeClr val="bg1"/>
                </a:solidFill>
                <a:effectLst/>
              </a:rPr>
              <a:t>Illegal</a:t>
            </a:r>
            <a:r>
              <a:rPr lang="it-IT" sz="1700" dirty="0">
                <a:solidFill>
                  <a:schemeClr val="bg1"/>
                </a:solidFill>
                <a:effectLst/>
              </a:rPr>
              <a:t> </a:t>
            </a:r>
            <a:r>
              <a:rPr lang="it-IT" sz="1700" dirty="0" err="1">
                <a:solidFill>
                  <a:schemeClr val="bg1"/>
                </a:solidFill>
                <a:effectLst/>
              </a:rPr>
              <a:t>behaviour</a:t>
            </a:r>
            <a:r>
              <a:rPr lang="it-IT" sz="1700" dirty="0">
                <a:solidFill>
                  <a:schemeClr val="bg1"/>
                </a:solidFill>
                <a:effectLst/>
              </a:rPr>
              <a:t> </a:t>
            </a:r>
            <a:r>
              <a:rPr lang="it-IT" sz="1700" dirty="0" err="1">
                <a:solidFill>
                  <a:schemeClr val="bg1"/>
                </a:solidFill>
                <a:effectLst/>
              </a:rPr>
              <a:t>is</a:t>
            </a:r>
            <a:r>
              <a:rPr lang="it-IT" sz="1700" dirty="0">
                <a:solidFill>
                  <a:schemeClr val="bg1"/>
                </a:solidFill>
                <a:effectLst/>
              </a:rPr>
              <a:t> </a:t>
            </a:r>
            <a:r>
              <a:rPr lang="it-IT" sz="1700" dirty="0" err="1">
                <a:solidFill>
                  <a:schemeClr val="bg1"/>
                </a:solidFill>
                <a:effectLst/>
              </a:rPr>
              <a:t>already</a:t>
            </a:r>
            <a:r>
              <a:rPr lang="it-IT" sz="1700" dirty="0">
                <a:solidFill>
                  <a:schemeClr val="bg1"/>
                </a:solidFill>
                <a:effectLst/>
              </a:rPr>
              <a:t> </a:t>
            </a:r>
            <a:r>
              <a:rPr lang="it-IT" sz="1700" dirty="0" err="1">
                <a:solidFill>
                  <a:schemeClr val="bg1"/>
                </a:solidFill>
                <a:effectLst/>
              </a:rPr>
              <a:t>forbidden</a:t>
            </a:r>
            <a:r>
              <a:rPr lang="it-IT" sz="1700" dirty="0">
                <a:solidFill>
                  <a:schemeClr val="bg1"/>
                </a:solidFill>
                <a:effectLst/>
              </a:rPr>
              <a:t> by the background knowledge.</a:t>
            </a:r>
            <a:endParaRPr lang="it-IT" sz="1700" b="1" u="sng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98</TotalTime>
  <Words>897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Metagol</vt:lpstr>
      <vt:lpstr>Brief recap</vt:lpstr>
      <vt:lpstr>Learning to walk</vt:lpstr>
      <vt:lpstr>Interesting points</vt:lpstr>
      <vt:lpstr>Learning to travel</vt:lpstr>
      <vt:lpstr>Interesting points</vt:lpstr>
      <vt:lpstr>Other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2021-07-02T15:43:31Z</dcterms:modified>
</cp:coreProperties>
</file>