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5C372-4CFF-44C5-9E84-8FD24BAA211C}" v="34" dt="2021-07-03T14:49:35.928"/>
    <p1510:client id="{AB8C1610-9B0F-4A3A-96F9-A0FB1F9855A7}" v="156" dt="2021-07-02T15:39:3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3T15:27:54.893" v="1622" actId="14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modSp mod">
        <pc:chgData name="Al ex" userId="1d73023b5acb93cf" providerId="LiveId" clId="{82F5C372-4CFF-44C5-9E84-8FD24BAA211C}" dt="2021-07-03T12:21:54.013" v="612" actId="2763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3T12:21:53.977" v="611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3T12:21:54.013" v="612" actId="27636"/>
          <ac:spMkLst>
            <pc:docMk/>
            <pc:sldMk cId="2664905817" sldId="262"/>
            <ac:spMk id="3" creationId="{BCDD5A86-9E2C-47B9-9ED6-667DF1173A9E}"/>
          </ac:spMkLst>
        </pc:spChg>
        <pc:spChg chg="add">
          <ac:chgData name="Al ex" userId="1d73023b5acb93cf" providerId="LiveId" clId="{82F5C372-4CFF-44C5-9E84-8FD24BAA211C}" dt="2021-07-03T12:21:53.977" v="611" actId="26606"/>
          <ac:spMkLst>
            <pc:docMk/>
            <pc:sldMk cId="2664905817" sldId="262"/>
            <ac:spMk id="6" creationId="{9163A971-857A-4D4D-B458-BADAF926FFCC}"/>
          </ac:spMkLst>
        </pc:spChg>
        <pc:picChg chg="mod">
          <ac:chgData name="Al ex" userId="1d73023b5acb93cf" providerId="LiveId" clId="{82F5C372-4CFF-44C5-9E84-8FD24BAA211C}" dt="2021-07-03T12:21:53.977" v="611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from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 in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illegal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400" dirty="0">
                <a:cs typeface="Courier New" panose="02070309020205020404" pitchFamily="49" charset="0"/>
              </a:rPr>
              <a:t>(</a:t>
            </a:r>
            <a:r>
              <a:rPr lang="it-IT" sz="1400" dirty="0" err="1">
                <a:cs typeface="Courier New" panose="02070309020205020404" pitchFamily="49" charset="0"/>
              </a:rPr>
              <a:t>Learned</a:t>
            </a:r>
            <a:r>
              <a:rPr lang="it-IT" sz="1400" dirty="0">
                <a:cs typeface="Courier New" panose="02070309020205020404" pitchFamily="49" charset="0"/>
              </a:rPr>
              <a:t> from </a:t>
            </a:r>
            <a:r>
              <a:rPr lang="it-IT" sz="1400" i="1" dirty="0">
                <a:cs typeface="Courier New" panose="02070309020205020404" pitchFamily="49" charset="0"/>
              </a:rPr>
              <a:t>«</a:t>
            </a:r>
            <a:r>
              <a:rPr lang="it-IT" sz="1400" i="1" dirty="0" err="1">
                <a:cs typeface="Courier New" panose="02070309020205020404" pitchFamily="49" charset="0"/>
              </a:rPr>
              <a:t>learning_to_walk</a:t>
            </a:r>
            <a:r>
              <a:rPr lang="it-IT" sz="14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400" u="sng" dirty="0">
                <a:effectLst/>
              </a:rPr>
              <a:t>NONE</a:t>
            </a:r>
            <a:r>
              <a:rPr lang="it-IT" sz="1400" dirty="0">
                <a:effectLst/>
              </a:rPr>
              <a:t>: </a:t>
            </a:r>
            <a:r>
              <a:rPr lang="it-IT" sz="1400" dirty="0" err="1">
                <a:effectLst/>
              </a:rPr>
              <a:t>Illegal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behaviour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is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already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forbidden</a:t>
            </a:r>
            <a:r>
              <a:rPr lang="it-IT" sz="1400" dirty="0">
                <a:effectLst/>
              </a:rPr>
              <a:t> by the background knowledge.</a:t>
            </a:r>
            <a:endParaRPr lang="it-IT" sz="14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6874563" y="4810400"/>
            <a:ext cx="2628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What</a:t>
            </a:r>
            <a:r>
              <a:rPr lang="it-IT" sz="1200" dirty="0"/>
              <a:t> </a:t>
            </a:r>
            <a:r>
              <a:rPr lang="it-IT" sz="1200" dirty="0" err="1"/>
              <a:t>if</a:t>
            </a:r>
            <a:r>
              <a:rPr lang="it-IT" sz="1200" dirty="0"/>
              <a:t>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remove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70000" lnSpcReduction="20000"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from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 in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illegal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600" b="1" dirty="0" err="1">
                <a:cs typeface="Courier New" panose="02070309020205020404" pitchFamily="49" charset="0"/>
              </a:rPr>
              <a:t>Metarules</a:t>
            </a:r>
            <a:r>
              <a:rPr lang="it-IT" sz="16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600" b="1" dirty="0">
                <a:cs typeface="Courier New" panose="02070309020205020404" pitchFamily="49" charset="0"/>
              </a:rPr>
              <a:t>Positive </a:t>
            </a:r>
            <a:r>
              <a:rPr lang="it-IT" sz="1600" b="1" dirty="0" err="1">
                <a:cs typeface="Courier New" panose="02070309020205020404" pitchFamily="49" charset="0"/>
              </a:rPr>
              <a:t>examples</a:t>
            </a:r>
            <a:r>
              <a:rPr lang="it-IT" sz="16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200" dirty="0">
                <a:cs typeface="Courier New" panose="02070309020205020404" pitchFamily="49" charset="0"/>
              </a:rPr>
              <a:t>4 </a:t>
            </a:r>
            <a:r>
              <a:rPr lang="it-IT" sz="1200" dirty="0" err="1">
                <a:cs typeface="Courier New" panose="02070309020205020404" pitchFamily="49" charset="0"/>
              </a:rPr>
              <a:t>examples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representing</a:t>
            </a:r>
            <a:r>
              <a:rPr lang="it-IT" sz="1200" dirty="0">
                <a:cs typeface="Courier New" panose="02070309020205020404" pitchFamily="49" charset="0"/>
              </a:rPr>
              <a:t> a single step (one for </a:t>
            </a:r>
            <a:r>
              <a:rPr lang="it-IT" sz="1200" dirty="0" err="1">
                <a:cs typeface="Courier New" panose="02070309020205020404" pitchFamily="49" charset="0"/>
              </a:rPr>
              <a:t>each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direction</a:t>
            </a:r>
            <a:r>
              <a:rPr lang="it-IT" sz="12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200" dirty="0">
                <a:cs typeface="Courier New" panose="02070309020205020404" pitchFamily="49" charset="0"/>
              </a:rPr>
              <a:t>1 </a:t>
            </a:r>
            <a:r>
              <a:rPr lang="it-IT" sz="1200" dirty="0" err="1">
                <a:cs typeface="Courier New" panose="02070309020205020404" pitchFamily="49" charset="0"/>
              </a:rPr>
              <a:t>example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representing</a:t>
            </a:r>
            <a:r>
              <a:rPr lang="it-IT" sz="1200" dirty="0">
                <a:cs typeface="Courier New" panose="02070309020205020404" pitchFamily="49" charset="0"/>
              </a:rPr>
              <a:t> a </a:t>
            </a:r>
            <a:r>
              <a:rPr lang="it-IT" sz="1200" dirty="0" err="1">
                <a:cs typeface="Courier New" panose="02070309020205020404" pitchFamily="49" charset="0"/>
              </a:rPr>
              <a:t>path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which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uses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all</a:t>
            </a:r>
            <a:r>
              <a:rPr lang="it-IT" sz="1200" dirty="0">
                <a:cs typeface="Courier New" panose="02070309020205020404" pitchFamily="49" charset="0"/>
              </a:rPr>
              <a:t> 4 </a:t>
            </a:r>
            <a:r>
              <a:rPr lang="it-IT" sz="1200" dirty="0" err="1">
                <a:cs typeface="Courier New" panose="02070309020205020404" pitchFamily="49" charset="0"/>
              </a:rPr>
              <a:t>moves</a:t>
            </a:r>
            <a:r>
              <a:rPr lang="it-IT" sz="1200" dirty="0">
                <a:cs typeface="Courier New" panose="02070309020205020404" pitchFamily="49" charset="0"/>
              </a:rPr>
              <a:t> (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2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4 </a:t>
            </a:r>
            <a:r>
              <a:rPr lang="it-IT" sz="1400" dirty="0" err="1">
                <a:cs typeface="Courier New" panose="02070309020205020404" pitchFamily="49" charset="0"/>
              </a:rPr>
              <a:t>examples</a:t>
            </a:r>
            <a:r>
              <a:rPr lang="it-IT" sz="1400" dirty="0">
                <a:cs typeface="Courier New" panose="02070309020205020404" pitchFamily="49" charset="0"/>
              </a:rPr>
              <a:t> of single steps </a:t>
            </a:r>
            <a:r>
              <a:rPr lang="it-IT" sz="1400" dirty="0" err="1">
                <a:cs typeface="Courier New" panose="02070309020205020404" pitchFamily="49" charset="0"/>
              </a:rPr>
              <a:t>going</a:t>
            </a:r>
            <a:r>
              <a:rPr lang="it-IT" sz="1400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4 </a:t>
            </a:r>
            <a:r>
              <a:rPr lang="it-IT" sz="1400" dirty="0" err="1">
                <a:cs typeface="Courier New" panose="02070309020205020404" pitchFamily="49" charset="0"/>
              </a:rPr>
              <a:t>examples</a:t>
            </a:r>
            <a:r>
              <a:rPr lang="it-IT" sz="1400" dirty="0">
                <a:cs typeface="Courier New" panose="02070309020205020404" pitchFamily="49" charset="0"/>
              </a:rPr>
              <a:t> of single steps </a:t>
            </a:r>
            <a:r>
              <a:rPr lang="it-IT" sz="1400" dirty="0" err="1">
                <a:cs typeface="Courier New" panose="02070309020205020404" pitchFamily="49" charset="0"/>
              </a:rPr>
              <a:t>going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into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obstacles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learning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learning_to_travel_memory.pl: </a:t>
            </a:r>
            <a:r>
              <a:rPr lang="it-IT" dirty="0" err="1">
                <a:cs typeface="Courier New" panose="02070309020205020404" pitchFamily="49" charset="0"/>
              </a:rPr>
              <a:t>Same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i="1" dirty="0">
                <a:cs typeface="Courier New" panose="02070309020205020404" pitchFamily="49" charset="0"/>
              </a:rPr>
              <a:t>«learning to travel» </a:t>
            </a:r>
            <a:r>
              <a:rPr lang="it-IT" dirty="0" err="1">
                <a:cs typeface="Courier New" panose="02070309020205020404" pitchFamily="49" charset="0"/>
              </a:rPr>
              <a:t>but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also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keeps</a:t>
            </a:r>
            <a:r>
              <a:rPr lang="it-IT" dirty="0">
                <a:cs typeface="Courier New" panose="02070309020205020404" pitchFamily="49" charset="0"/>
              </a:rPr>
              <a:t> track of the </a:t>
            </a:r>
            <a:r>
              <a:rPr lang="it-IT" dirty="0" err="1">
                <a:cs typeface="Courier New" panose="02070309020205020404" pitchFamily="49" charset="0"/>
              </a:rPr>
              <a:t>path</a:t>
            </a:r>
            <a:r>
              <a:rPr lang="it-IT" dirty="0">
                <a:cs typeface="Courier New" panose="02070309020205020404" pitchFamily="49" charset="0"/>
              </a:rPr>
              <a:t> in a list.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start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Autofit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to an </a:t>
            </a:r>
            <a:r>
              <a:rPr lang="it-IT" sz="1400" b="1" dirty="0" err="1"/>
              <a:t>adjacent</a:t>
            </a:r>
            <a:r>
              <a:rPr lang="it-IT" sz="1400" dirty="0"/>
              <a:t>,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cell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  <a:endParaRPr lang="it-IT" sz="1400" b="1" dirty="0"/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400" dirty="0">
                <a:cs typeface="Courier New" panose="02070309020205020404" pitchFamily="49" charset="0"/>
              </a:rPr>
              <a:t>Checks </a:t>
            </a:r>
            <a:r>
              <a:rPr lang="it-IT" sz="1400" dirty="0" err="1">
                <a:cs typeface="Courier New" panose="02070309020205020404" pitchFamily="49" charset="0"/>
              </a:rPr>
              <a:t>whether</a:t>
            </a:r>
            <a:r>
              <a:rPr lang="it-IT" sz="1400" dirty="0">
                <a:cs typeface="Courier New" panose="02070309020205020404" pitchFamily="49" charset="0"/>
              </a:rPr>
              <a:t> a </a:t>
            </a:r>
            <a:r>
              <a:rPr lang="it-IT" sz="1400" dirty="0" err="1">
                <a:cs typeface="Courier New" panose="02070309020205020404" pitchFamily="49" charset="0"/>
              </a:rPr>
              <a:t>cell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is</a:t>
            </a:r>
            <a:r>
              <a:rPr lang="it-IT" sz="1400" dirty="0">
                <a:cs typeface="Courier New" panose="02070309020205020404" pitchFamily="49" charset="0"/>
              </a:rPr>
              <a:t> in bounds and free from </a:t>
            </a:r>
            <a:r>
              <a:rPr lang="it-IT" sz="1400" dirty="0" err="1">
                <a:cs typeface="Courier New" panose="02070309020205020404" pitchFamily="49" charset="0"/>
              </a:rPr>
              <a:t>obstacles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 (up, down, </a:t>
            </a:r>
            <a:r>
              <a:rPr lang="it-IT" sz="1400" dirty="0" err="1">
                <a:cs typeface="Courier New" panose="02070309020205020404" pitchFamily="49" charset="0"/>
              </a:rPr>
              <a:t>left</a:t>
            </a:r>
            <a:r>
              <a:rPr lang="it-IT" sz="1400" dirty="0">
                <a:cs typeface="Courier New" panose="02070309020205020404" pitchFamily="49" charset="0"/>
              </a:rPr>
              <a:t>, </a:t>
            </a:r>
            <a:r>
              <a:rPr lang="it-IT" sz="1400" dirty="0" err="1">
                <a:cs typeface="Courier New" panose="02070309020205020404" pitchFamily="49" charset="0"/>
              </a:rPr>
              <a:t>right</a:t>
            </a:r>
            <a:r>
              <a:rPr lang="it-IT" sz="14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Negative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illegal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500"/>
              <a:t>Using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500"/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sz="1500">
                <a:cs typeface="Courier New" panose="02070309020205020404" pitchFamily="49" charset="0"/>
              </a:rPr>
              <a:t>Using 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is</a:t>
            </a:r>
            <a:r>
              <a:rPr lang="it-IT" sz="1500"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able</a:t>
            </a:r>
            <a:r>
              <a:rPr lang="it-IT" sz="1500">
                <a:cs typeface="Courier New" panose="02070309020205020404" pitchFamily="49" charset="0"/>
              </a:rPr>
              <a:t> to «</a:t>
            </a:r>
            <a:r>
              <a:rPr lang="it-IT" sz="1500" b="1" err="1">
                <a:cs typeface="Courier New" panose="02070309020205020404" pitchFamily="49" charset="0"/>
              </a:rPr>
              <a:t>invent</a:t>
            </a:r>
            <a:r>
              <a:rPr lang="it-IT" sz="1500">
                <a:cs typeface="Courier New" panose="02070309020205020404" pitchFamily="49" charset="0"/>
              </a:rPr>
              <a:t>» the predicate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  <a:endParaRPr 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4031487"/>
            <a:ext cx="6784259" cy="2167700"/>
          </a:xfrm>
        </p:spPr>
        <p:txBody>
          <a:bodyPr>
            <a:normAutofit/>
          </a:bodyPr>
          <a:lstStyle/>
          <a:p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comparison</a:t>
            </a:r>
            <a:r>
              <a:rPr lang="it-IT" sz="1600" dirty="0"/>
              <a:t> highlights the impact </a:t>
            </a:r>
            <a:r>
              <a:rPr lang="it-IT" sz="1600" dirty="0" err="1"/>
              <a:t>that</a:t>
            </a:r>
            <a:r>
              <a:rPr lang="it-IT" sz="1600" dirty="0"/>
              <a:t> one </a:t>
            </a:r>
            <a:r>
              <a:rPr lang="it-IT" sz="1600" dirty="0" err="1"/>
              <a:t>added</a:t>
            </a:r>
            <a:r>
              <a:rPr lang="it-IT" sz="1600" dirty="0"/>
              <a:t> </a:t>
            </a:r>
            <a:r>
              <a:rPr lang="it-IT" sz="1600" dirty="0" err="1"/>
              <a:t>clause</a:t>
            </a:r>
            <a:r>
              <a:rPr lang="it-IT" sz="1600" dirty="0"/>
              <a:t> can </a:t>
            </a:r>
            <a:r>
              <a:rPr lang="it-IT" sz="1600" dirty="0" err="1"/>
              <a:t>have</a:t>
            </a:r>
            <a:r>
              <a:rPr lang="it-IT" sz="1600" dirty="0"/>
              <a:t> on the performance.</a:t>
            </a:r>
          </a:p>
          <a:p>
            <a:r>
              <a:rPr lang="it-IT" sz="1600" b="1" dirty="0" err="1"/>
              <a:t>Tradeoff</a:t>
            </a:r>
            <a:r>
              <a:rPr lang="it-IT" sz="1600" b="1" dirty="0"/>
              <a:t>: </a:t>
            </a:r>
            <a:r>
              <a:rPr lang="it-IT" sz="1600" dirty="0"/>
              <a:t>More </a:t>
            </a:r>
            <a:r>
              <a:rPr lang="it-IT" sz="1600" dirty="0" err="1"/>
              <a:t>expressive</a:t>
            </a:r>
            <a:r>
              <a:rPr lang="it-IT" sz="1600" dirty="0"/>
              <a:t> </a:t>
            </a:r>
            <a:r>
              <a:rPr lang="it-IT" sz="1600" dirty="0" err="1"/>
              <a:t>solutions</a:t>
            </a:r>
            <a:r>
              <a:rPr lang="it-IT" sz="1600" dirty="0"/>
              <a:t> </a:t>
            </a:r>
            <a:r>
              <a:rPr lang="it-IT" sz="1600" dirty="0" err="1"/>
              <a:t>require</a:t>
            </a:r>
            <a:r>
              <a:rPr lang="it-IT" sz="1600" dirty="0"/>
              <a:t> a </a:t>
            </a:r>
            <a:r>
              <a:rPr lang="it-IT" sz="1600" dirty="0" err="1"/>
              <a:t>larger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 </a:t>
            </a:r>
            <a:r>
              <a:rPr lang="it-IT" sz="1600" dirty="0" err="1"/>
              <a:t>space</a:t>
            </a:r>
            <a:r>
              <a:rPr lang="it-IT" sz="1600" dirty="0"/>
              <a:t>.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Timings</a:t>
            </a:r>
            <a:r>
              <a:rPr lang="it-IT" sz="1400" dirty="0"/>
              <a:t> are </a:t>
            </a:r>
            <a:r>
              <a:rPr lang="it-IT" sz="1400" dirty="0" err="1"/>
              <a:t>mean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from 10 </a:t>
            </a:r>
            <a:r>
              <a:rPr lang="it-IT" sz="1400" dirty="0" err="1"/>
              <a:t>runs</a:t>
            </a:r>
            <a:r>
              <a:rPr lang="it-IT" sz="1400" dirty="0"/>
              <a:t>).</a:t>
            </a:r>
            <a:endParaRPr lang="it-IT" sz="1600" dirty="0"/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231DC50B-A6C9-4779-ADC1-E2083AECF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54612"/>
              </p:ext>
            </p:extLst>
          </p:nvPr>
        </p:nvGraphicFramePr>
        <p:xfrm>
          <a:off x="4050888" y="2742182"/>
          <a:ext cx="67842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9213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339213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152</TotalTime>
  <Words>1247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2021-07-03T15:28:20Z</dcterms:modified>
</cp:coreProperties>
</file>