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74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127" d="100"/>
          <a:sy n="127" d="100"/>
        </p:scale>
        <p:origin x="41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DA1C07-119E-44E4-A38B-0E467FC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1" y="641439"/>
            <a:ext cx="10518830" cy="37604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4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25" y="457200"/>
            <a:ext cx="4857331" cy="1649941"/>
          </a:xfrm>
        </p:spPr>
        <p:txBody>
          <a:bodyPr>
            <a:normAutofit fontScale="90000"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r>
              <a:rPr lang="it-IT" sz="4100" dirty="0"/>
              <a:t> – </a:t>
            </a:r>
            <a:r>
              <a:rPr lang="it-IT" sz="4100" dirty="0" err="1"/>
              <a:t>considering</a:t>
            </a:r>
            <a:r>
              <a:rPr lang="it-IT" sz="4100" dirty="0"/>
              <a:t> </a:t>
            </a:r>
            <a:r>
              <a:rPr lang="it-IT" sz="4100" dirty="0" err="1"/>
              <a:t>obstacles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 lnSpcReduction="10000"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using</a:t>
            </a:r>
            <a:r>
              <a:rPr lang="it-IT" sz="1300" dirty="0"/>
              <a:t> </a:t>
            </a:r>
            <a:r>
              <a:rPr lang="it-IT" sz="1300" dirty="0" err="1"/>
              <a:t>what</a:t>
            </a:r>
            <a:r>
              <a:rPr lang="it-IT" sz="1300" dirty="0"/>
              <a:t> 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previosuly</a:t>
            </a:r>
            <a:r>
              <a:rPr lang="it-IT" sz="1300" dirty="0"/>
              <a:t>, </a:t>
            </a:r>
            <a:r>
              <a:rPr lang="it-IT" sz="1300" dirty="0" err="1"/>
              <a:t>learn</a:t>
            </a:r>
            <a:r>
              <a:rPr lang="it-IT" sz="1300" dirty="0"/>
              <a:t> to </a:t>
            </a:r>
            <a:r>
              <a:rPr lang="it-IT" sz="1300" dirty="0" err="1"/>
              <a:t>move</a:t>
            </a:r>
            <a:r>
              <a:rPr lang="it-IT" sz="1300" dirty="0"/>
              <a:t> </a:t>
            </a:r>
            <a:r>
              <a:rPr lang="it-IT" sz="1300" dirty="0" err="1"/>
              <a:t>into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(Predicate </a:t>
            </a:r>
            <a:r>
              <a:rPr lang="it-IT" sz="1300" dirty="0" err="1"/>
              <a:t>nextLegit</a:t>
            </a:r>
            <a:r>
              <a:rPr lang="it-IT" sz="1300" dirty="0"/>
              <a:t>/2).</a:t>
            </a:r>
          </a:p>
          <a:p>
            <a:pPr marL="0" indent="0">
              <a:buNone/>
            </a:pPr>
            <a:r>
              <a:rPr lang="it-IT" sz="1300" dirty="0" err="1"/>
              <a:t>Something</a:t>
            </a:r>
            <a:r>
              <a:rPr lang="it-IT" sz="1300" dirty="0"/>
              <a:t> like : </a:t>
            </a:r>
            <a:r>
              <a:rPr lang="it-IT" sz="1300" dirty="0" err="1"/>
              <a:t>nextLegit</a:t>
            </a:r>
            <a:r>
              <a:rPr lang="it-IT" sz="1300" dirty="0"/>
              <a:t>((X,Y), (Z,K))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if</a:t>
            </a:r>
            <a:r>
              <a:rPr lang="it-IT" sz="1300" dirty="0"/>
              <a:t> </a:t>
            </a:r>
            <a:r>
              <a:rPr lang="it-IT" sz="1300" dirty="0" err="1"/>
              <a:t>coordinates</a:t>
            </a:r>
            <a:r>
              <a:rPr lang="it-IT" sz="1300" dirty="0"/>
              <a:t> are </a:t>
            </a:r>
            <a:r>
              <a:rPr lang="it-IT" sz="1300" dirty="0" err="1"/>
              <a:t>near</a:t>
            </a:r>
            <a:r>
              <a:rPr lang="it-IT" sz="1300" dirty="0"/>
              <a:t> and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contain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. «</a:t>
            </a:r>
            <a:r>
              <a:rPr lang="it-IT" sz="1300" dirty="0" err="1"/>
              <a:t>cell</a:t>
            </a:r>
            <a:r>
              <a:rPr lang="it-IT" sz="1300" dirty="0"/>
              <a:t>» predicate, 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 </a:t>
            </a:r>
          </a:p>
          <a:p>
            <a:pPr marL="274320" lvl="1" indent="0">
              <a:buNone/>
            </a:pPr>
            <a:r>
              <a:rPr lang="it-IT" sz="1300" dirty="0"/>
              <a:t>    «</a:t>
            </a:r>
            <a:r>
              <a:rPr lang="it-IT" sz="1300" dirty="0" err="1"/>
              <a:t>obstacle</a:t>
            </a:r>
            <a:r>
              <a:rPr lang="it-IT" sz="1300" dirty="0"/>
              <a:t>» predicate. «</a:t>
            </a:r>
            <a:r>
              <a:rPr lang="it-IT" sz="1300" dirty="0" err="1"/>
              <a:t>next</a:t>
            </a:r>
            <a:r>
              <a:rPr lang="it-IT" sz="1300" dirty="0"/>
              <a:t> predicate» (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</a:t>
            </a:r>
            <a:r>
              <a:rPr lang="it-IT" sz="1300" dirty="0"/>
              <a:t>).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nextLegit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true</a:t>
            </a:r>
            <a:r>
              <a:rPr lang="it-IT" sz="1300" dirty="0"/>
              <a:t> in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that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nextLegit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is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not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true</a:t>
            </a:r>
            <a:r>
              <a:rPr lang="it-IT" sz="1300" dirty="0">
                <a:cs typeface="Courier New" panose="02070309020205020404" pitchFamily="49" charset="0"/>
              </a:rPr>
              <a:t> in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with </a:t>
            </a:r>
            <a:r>
              <a:rPr lang="it-IT" sz="1300" dirty="0" err="1">
                <a:cs typeface="Courier New" panose="02070309020205020404" pitchFamily="49" charset="0"/>
              </a:rPr>
              <a:t>obstacles</a:t>
            </a:r>
            <a:endParaRPr lang="it-IT" sz="1300" dirty="0">
              <a:cs typeface="Courier New" panose="02070309020205020404" pitchFamily="49" charset="0"/>
            </a:endParaRP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obstacle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nextLegit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62E2BB-6F39-477D-9EC3-5D81CC8B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" y="1172647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1F2FC6-5D39-4761-A1C4-47AF748B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30" y="484632"/>
            <a:ext cx="6241112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800" dirty="0" err="1"/>
              <a:t>Execution</a:t>
            </a:r>
            <a:r>
              <a:rPr lang="it-IT" sz="6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006E42-89D5-40ED-9ECE-7ACF1A3B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01" y="1580617"/>
            <a:ext cx="9641841" cy="19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213856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01454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/>
              <a:t>ILASP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ilasp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165463"/>
            <a:ext cx="5997678" cy="1325562"/>
          </a:xfrm>
        </p:spPr>
        <p:txBody>
          <a:bodyPr>
            <a:normAutofit/>
          </a:bodyPr>
          <a:lstStyle/>
          <a:p>
            <a:r>
              <a:rPr lang="it-IT"/>
              <a:t>Brief recap on ASP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706880"/>
            <a:ext cx="10545433" cy="466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ASP model is (roughly speaking) a set of rules that represent logics of a problem. The solver tries to find all interpretations (atoms wich are true) that satisfies rules, namely the </a:t>
            </a:r>
            <a:r>
              <a:rPr lang="it-IT" b="1"/>
              <a:t>Answer sets</a:t>
            </a:r>
            <a:r>
              <a:rPr lang="it-IT"/>
              <a:t>.</a:t>
            </a:r>
          </a:p>
          <a:p>
            <a:pPr marL="0" indent="0">
              <a:buNone/>
            </a:pPr>
            <a:r>
              <a:rPr lang="it-IT"/>
              <a:t>An example for the maze problem: write set of rules that specify legal moves on the grid in a logical manner and find out all answer sets: different set of moves (paths) from start to goal position.</a:t>
            </a:r>
          </a:p>
          <a:p>
            <a:r>
              <a:rPr lang="it-IT"/>
              <a:t>Different types of rules in an ASP encoding:</a:t>
            </a:r>
          </a:p>
          <a:p>
            <a:pPr lvl="1"/>
            <a:r>
              <a:rPr lang="it-IT" b="1"/>
              <a:t>Normal rule : </a:t>
            </a:r>
          </a:p>
          <a:p>
            <a:pPr marL="548640" lvl="2" indent="0">
              <a:buNone/>
            </a:pPr>
            <a:r>
              <a:rPr lang="it-IT" b="1">
                <a:solidFill>
                  <a:srgbClr val="FF0000"/>
                </a:solidFill>
              </a:rPr>
              <a:t>    </a:t>
            </a:r>
            <a:r>
              <a:rPr lang="it-IT">
                <a:solidFill>
                  <a:srgbClr val="FF0000"/>
                </a:solidFill>
              </a:rPr>
              <a:t> </a:t>
            </a:r>
            <a:r>
              <a:rPr lang="it-IT" i="1">
                <a:solidFill>
                  <a:srgbClr val="FF0000"/>
                </a:solidFill>
              </a:rPr>
              <a:t>h :- b1, . . . , bn </a:t>
            </a:r>
            <a:r>
              <a:rPr lang="it-IT" i="1"/>
              <a:t>| </a:t>
            </a:r>
            <a:r>
              <a:rPr lang="it-IT"/>
              <a:t>where </a:t>
            </a:r>
            <a:r>
              <a:rPr lang="en-US"/>
              <a:t>h1 is an atom and b1 . . . bn are literals…semantic similar to prolog.</a:t>
            </a:r>
            <a:endParaRPr lang="it-IT" b="1" i="1"/>
          </a:p>
          <a:p>
            <a:pPr lvl="1"/>
            <a:r>
              <a:rPr lang="it-IT" b="1"/>
              <a:t>Hard constraint :</a:t>
            </a:r>
          </a:p>
          <a:p>
            <a:pPr marL="548640" lvl="2" indent="0">
              <a:buNone/>
            </a:pPr>
            <a:r>
              <a:rPr lang="it-IT"/>
              <a:t>      </a:t>
            </a:r>
            <a:r>
              <a:rPr lang="it-IT" i="1">
                <a:solidFill>
                  <a:srgbClr val="FF0000"/>
                </a:solidFill>
              </a:rPr>
              <a:t>:- b1, . . . , bn   </a:t>
            </a:r>
            <a:r>
              <a:rPr lang="it-IT"/>
              <a:t>| </a:t>
            </a:r>
            <a:r>
              <a:rPr lang="en-US"/>
              <a:t>if b1 . . . bn are satisfied by an interpretation, then it cannot be an answer set.</a:t>
            </a:r>
          </a:p>
          <a:p>
            <a:pPr lvl="1"/>
            <a:r>
              <a:rPr lang="it-IT" b="1"/>
              <a:t>Choice rule :</a:t>
            </a:r>
          </a:p>
          <a:p>
            <a:pPr marL="548640" lvl="2" indent="0">
              <a:buNone/>
            </a:pPr>
            <a:r>
              <a:rPr lang="it-IT">
                <a:solidFill>
                  <a:srgbClr val="FF0000"/>
                </a:solidFill>
              </a:rPr>
              <a:t>      </a:t>
            </a:r>
            <a:r>
              <a:rPr lang="it-IT" i="1">
                <a:solidFill>
                  <a:srgbClr val="FF0000"/>
                </a:solidFill>
              </a:rPr>
              <a:t>l{h1; . . . ; hm}u :- b1, . . . , bn  </a:t>
            </a:r>
            <a:r>
              <a:rPr lang="it-IT">
                <a:solidFill>
                  <a:schemeClr val="tx1"/>
                </a:solidFill>
              </a:rPr>
              <a:t>|</a:t>
            </a:r>
            <a:r>
              <a:rPr lang="it-IT">
                <a:solidFill>
                  <a:srgbClr val="FF0000"/>
                </a:solidFill>
              </a:rPr>
              <a:t> </a:t>
            </a:r>
            <a:r>
              <a:rPr lang="en-US" i="1"/>
              <a:t>l, u </a:t>
            </a:r>
            <a:r>
              <a:rPr lang="en-US"/>
              <a:t>integers. If the body is satisfied then between </a:t>
            </a:r>
            <a:r>
              <a:rPr lang="en-US" i="1"/>
              <a:t>l</a:t>
            </a:r>
            <a:r>
              <a:rPr lang="en-US"/>
              <a:t> and </a:t>
            </a:r>
            <a:r>
              <a:rPr lang="en-US" i="1"/>
              <a:t>u</a:t>
            </a:r>
            <a:r>
              <a:rPr lang="en-US"/>
              <a:t> of the atoms </a:t>
            </a:r>
            <a:r>
              <a:rPr lang="it-IT" i="1"/>
              <a:t>h1...hn  </a:t>
            </a:r>
            <a:r>
              <a:rPr lang="it-IT"/>
              <a:t>are satisfied</a:t>
            </a:r>
            <a:endParaRPr lang="it-IT" b="1">
              <a:solidFill>
                <a:srgbClr val="FF0000"/>
              </a:solidFill>
            </a:endParaRPr>
          </a:p>
          <a:p>
            <a:pPr marL="548640" lvl="2" indent="0">
              <a:buNone/>
            </a:pPr>
            <a:endParaRPr lang="it-IT" b="1">
              <a:solidFill>
                <a:srgbClr val="FF0000"/>
              </a:solidFill>
            </a:endParaRPr>
          </a:p>
          <a:p>
            <a:pPr marL="548640" lvl="2" indent="0">
              <a:buNone/>
            </a:pP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ILASP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D38391-5818-4BD9-A562-026558B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Inductive</a:t>
            </a:r>
            <a:r>
              <a:rPr lang="it-IT" dirty="0"/>
              <a:t> learning tool </a:t>
            </a:r>
            <a:r>
              <a:rPr lang="it-IT" dirty="0" err="1"/>
              <a:t>used</a:t>
            </a:r>
            <a:r>
              <a:rPr lang="it-IT" dirty="0"/>
              <a:t> in ASP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Ilasp</a:t>
            </a:r>
            <a:r>
              <a:rPr lang="it-IT" dirty="0"/>
              <a:t>.</a:t>
            </a:r>
          </a:p>
          <a:p>
            <a:r>
              <a:rPr lang="en-US" dirty="0"/>
              <a:t>It enables learning programs containing normal rules, choice rules and hard constraints, specifying (as always) background knowledge, search space and examples.</a:t>
            </a:r>
          </a:p>
          <a:p>
            <a:r>
              <a:rPr lang="it-IT" dirty="0"/>
              <a:t>Here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specifically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some </a:t>
            </a:r>
            <a:r>
              <a:rPr lang="it-IT" dirty="0" err="1"/>
              <a:t>normal</a:t>
            </a:r>
            <a:r>
              <a:rPr lang="it-IT" dirty="0"/>
              <a:t> rules </a:t>
            </a:r>
            <a:r>
              <a:rPr lang="it-IT" dirty="0" err="1"/>
              <a:t>that</a:t>
            </a:r>
            <a:r>
              <a:rPr lang="it-IT" dirty="0"/>
              <a:t> compose the ASP model </a:t>
            </a:r>
            <a:r>
              <a:rPr lang="it-IT" dirty="0" err="1"/>
              <a:t>wich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finding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 fontScale="85000" lnSpcReduction="10000"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Learn</a:t>
            </a:r>
            <a:r>
              <a:rPr lang="it-IT" sz="1300" dirty="0"/>
              <a:t> the </a:t>
            </a:r>
            <a:r>
              <a:rPr lang="it-IT" sz="1300" dirty="0" err="1"/>
              <a:t>move</a:t>
            </a:r>
            <a:r>
              <a:rPr lang="it-IT" sz="1300" dirty="0"/>
              <a:t> on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,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considering</a:t>
            </a:r>
            <a:r>
              <a:rPr lang="it-IT" sz="1300" dirty="0"/>
              <a:t> for </a:t>
            </a:r>
            <a:r>
              <a:rPr lang="it-IT" sz="1300" dirty="0" err="1"/>
              <a:t>now</a:t>
            </a:r>
            <a:r>
              <a:rPr lang="it-IT" sz="1300" dirty="0"/>
              <a:t> the </a:t>
            </a:r>
            <a:r>
              <a:rPr lang="it-IT" sz="1300" dirty="0" err="1"/>
              <a:t>obstacles</a:t>
            </a:r>
            <a:r>
              <a:rPr lang="it-IT" sz="1300" dirty="0"/>
              <a:t>. (Predicate </a:t>
            </a:r>
            <a:r>
              <a:rPr lang="it-IT" sz="1300" dirty="0" err="1"/>
              <a:t>next</a:t>
            </a:r>
            <a:r>
              <a:rPr lang="it-IT" sz="1300" dirty="0"/>
              <a:t>/2).</a:t>
            </a:r>
          </a:p>
          <a:p>
            <a:pPr marL="0" indent="0">
              <a:buNone/>
            </a:pPr>
            <a:r>
              <a:rPr lang="it-IT" sz="1300" dirty="0" err="1"/>
              <a:t>Somethig</a:t>
            </a:r>
            <a:r>
              <a:rPr lang="it-IT" sz="1300" dirty="0"/>
              <a:t> like : </a:t>
            </a:r>
            <a:r>
              <a:rPr lang="it-IT" sz="1300" dirty="0" err="1"/>
              <a:t>next</a:t>
            </a:r>
            <a:r>
              <a:rPr lang="it-IT" sz="1300" dirty="0"/>
              <a:t>((X,Y), (Z,K))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if</a:t>
            </a:r>
            <a:r>
              <a:rPr lang="it-IT" sz="1300" dirty="0"/>
              <a:t> </a:t>
            </a:r>
            <a:r>
              <a:rPr lang="it-IT" sz="1300" dirty="0" err="1"/>
              <a:t>coordinates</a:t>
            </a:r>
            <a:r>
              <a:rPr lang="it-IT" sz="1300" dirty="0"/>
              <a:t> are </a:t>
            </a:r>
            <a:r>
              <a:rPr lang="it-IT" sz="1300" dirty="0" err="1"/>
              <a:t>near</a:t>
            </a:r>
            <a:r>
              <a:rPr lang="it-IT" sz="1300" dirty="0"/>
              <a:t>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. «</a:t>
            </a:r>
            <a:r>
              <a:rPr lang="it-IT" sz="1300" dirty="0" err="1"/>
              <a:t>cell</a:t>
            </a:r>
            <a:r>
              <a:rPr lang="it-IT" sz="1300" dirty="0"/>
              <a:t>» predicate, 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near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different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contexts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where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cannot</a:t>
            </a:r>
            <a:r>
              <a:rPr lang="it-IT" sz="1300" dirty="0">
                <a:cs typeface="Courier New" panose="02070309020205020404" pitchFamily="49" charset="0"/>
              </a:rPr>
              <a:t> be </a:t>
            </a:r>
            <a:r>
              <a:rPr lang="it-IT" sz="1300" dirty="0" err="1">
                <a:cs typeface="Courier New" panose="02070309020205020404" pitchFamily="49" charset="0"/>
              </a:rPr>
              <a:t>true</a:t>
            </a:r>
            <a:r>
              <a:rPr lang="it-IT" sz="1300" dirty="0">
                <a:cs typeface="Courier New" panose="02070309020205020404" pitchFamily="49" charset="0"/>
              </a:rPr>
              <a:t>;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2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</a:t>
            </a:r>
            <a:r>
              <a:rPr lang="it-IT" sz="1300" dirty="0" err="1">
                <a:cs typeface="Courier New" panose="02070309020205020404" pitchFamily="49" charset="0"/>
              </a:rPr>
              <a:t>distant</a:t>
            </a:r>
            <a:r>
              <a:rPr lang="it-IT" sz="1300" dirty="0">
                <a:cs typeface="Courier New" panose="02070309020205020404" pitchFamily="49" charset="0"/>
              </a:rPr>
              <a:t>, or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you</a:t>
            </a:r>
            <a:r>
              <a:rPr lang="it-IT" sz="1300" dirty="0">
                <a:cs typeface="Courier New" panose="02070309020205020404" pitchFamily="49" charset="0"/>
              </a:rPr>
              <a:t> exit from the </a:t>
            </a:r>
            <a:r>
              <a:rPr lang="it-IT" sz="1300" dirty="0" err="1">
                <a:cs typeface="Courier New" panose="02070309020205020404" pitchFamily="49" charset="0"/>
              </a:rPr>
              <a:t>grid</a:t>
            </a:r>
            <a:r>
              <a:rPr lang="it-IT" sz="1300" dirty="0">
                <a:cs typeface="Courier New" panose="02070309020205020404" pitchFamily="49" charset="0"/>
              </a:rPr>
              <a:t>,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in the </a:t>
            </a:r>
            <a:r>
              <a:rPr lang="it-IT" sz="1300" dirty="0" err="1">
                <a:cs typeface="Courier New" panose="02070309020205020404" pitchFamily="49" charset="0"/>
              </a:rPr>
              <a:t>same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diagonal</a:t>
            </a:r>
            <a:r>
              <a:rPr lang="it-IT" sz="1300" dirty="0">
                <a:cs typeface="Courier New" panose="02070309020205020404" pitchFamily="49" charset="0"/>
              </a:rPr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cell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succ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r>
              <a:rPr lang="en-US" sz="1300" b="1" dirty="0">
                <a:cs typeface="Courier New" panose="02070309020205020404" pitchFamily="49" charset="0"/>
              </a:rPr>
              <a:t>Parameters: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max_proof_length</a:t>
            </a:r>
            <a:r>
              <a:rPr lang="en-US" sz="1300" dirty="0">
                <a:cs typeface="Courier New" panose="02070309020205020404" pitchFamily="49" charset="0"/>
              </a:rPr>
              <a:t>( 2). 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max_clauses</a:t>
            </a:r>
            <a:r>
              <a:rPr lang="en-US" sz="1300" dirty="0">
                <a:cs typeface="Courier New" panose="02070309020205020404" pitchFamily="49" charset="0"/>
              </a:rPr>
              <a:t>( 2). 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max_clause_length</a:t>
            </a:r>
            <a:r>
              <a:rPr lang="en-US" sz="1300" dirty="0">
                <a:cs typeface="Courier New" panose="02070309020205020404" pitchFamily="49" charset="0"/>
              </a:rPr>
              <a:t>( 3).  </a:t>
            </a:r>
            <a:endParaRPr lang="de-AT" sz="1300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94</TotalTime>
  <Words>1031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ILASP</vt:lpstr>
      <vt:lpstr>Brief recap on ASP</vt:lpstr>
      <vt:lpstr>ILASP</vt:lpstr>
      <vt:lpstr>Learning to move on adjacent cells</vt:lpstr>
      <vt:lpstr>Output of ILASP task </vt:lpstr>
      <vt:lpstr>Learning to move on adjacent cells – considering obstacles</vt:lpstr>
      <vt:lpstr>Output of ILASP task </vt:lpstr>
      <vt:lpstr>Combining what learned in an ASP model</vt:lpstr>
      <vt:lpstr>Execution of the solver on the model</vt:lpstr>
      <vt:lpstr>Analysis on scalability of the tool</vt:lpstr>
      <vt:lpstr>Performance analysis results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52</cp:revision>
  <dcterms:created xsi:type="dcterms:W3CDTF">2021-07-01T07:55:41Z</dcterms:created>
  <dcterms:modified xsi:type="dcterms:W3CDTF">2021-07-03T11:39:32Z</dcterms:modified>
</cp:coreProperties>
</file>