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9" r:id="rId5"/>
    <p:sldId id="270" r:id="rId6"/>
    <p:sldId id="268" r:id="rId7"/>
    <p:sldId id="262" r:id="rId8"/>
    <p:sldId id="274" r:id="rId9"/>
    <p:sldId id="263" r:id="rId10"/>
    <p:sldId id="275" r:id="rId11"/>
    <p:sldId id="276" r:id="rId12"/>
    <p:sldId id="277" r:id="rId13"/>
    <p:sldId id="269" r:id="rId14"/>
    <p:sldId id="265" r:id="rId15"/>
    <p:sldId id="273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94696" autoAdjust="0"/>
  </p:normalViewPr>
  <p:slideViewPr>
    <p:cSldViewPr snapToGrid="0">
      <p:cViewPr varScale="1">
        <p:scale>
          <a:sx n="101" d="100"/>
          <a:sy n="101" d="100"/>
        </p:scale>
        <p:origin x="159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5C2EC4-6267-46F7-9A7B-D494800FC51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055D2C3-E26C-48C8-909E-824517E5419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aseline="0"/>
            <a:t>A fairly simple problem.</a:t>
          </a:r>
          <a:endParaRPr lang="en-US"/>
        </a:p>
      </dgm:t>
    </dgm:pt>
    <dgm:pt modelId="{4BD2426A-EDEF-477D-B9B4-69DF71FDB255}" type="parTrans" cxnId="{D48C69B0-6B4F-42BF-B785-79C7AC95185C}">
      <dgm:prSet/>
      <dgm:spPr/>
      <dgm:t>
        <a:bodyPr/>
        <a:lstStyle/>
        <a:p>
          <a:endParaRPr lang="en-US"/>
        </a:p>
      </dgm:t>
    </dgm:pt>
    <dgm:pt modelId="{D4462628-68E8-4F51-B3F0-256397EADBA4}" type="sibTrans" cxnId="{D48C69B0-6B4F-42BF-B785-79C7AC95185C}">
      <dgm:prSet/>
      <dgm:spPr/>
      <dgm:t>
        <a:bodyPr/>
        <a:lstStyle/>
        <a:p>
          <a:endParaRPr lang="en-US"/>
        </a:p>
      </dgm:t>
    </dgm:pt>
    <dgm:pt modelId="{2C776F50-BC90-4D16-B422-EAD985AC100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aseline="0"/>
            <a:t>Find a path from point A to point B in a labyrinth-shaped map.</a:t>
          </a:r>
          <a:endParaRPr lang="en-US"/>
        </a:p>
      </dgm:t>
    </dgm:pt>
    <dgm:pt modelId="{289E04B4-B0A7-4DFA-A65D-556BC77F307D}" type="parTrans" cxnId="{0979FC01-E05C-48EF-85F8-1E83F6023E8B}">
      <dgm:prSet/>
      <dgm:spPr/>
      <dgm:t>
        <a:bodyPr/>
        <a:lstStyle/>
        <a:p>
          <a:endParaRPr lang="en-US"/>
        </a:p>
      </dgm:t>
    </dgm:pt>
    <dgm:pt modelId="{EF585F06-4B58-468F-AFE6-F2019FFBDD05}" type="sibTrans" cxnId="{0979FC01-E05C-48EF-85F8-1E83F6023E8B}">
      <dgm:prSet/>
      <dgm:spPr/>
      <dgm:t>
        <a:bodyPr/>
        <a:lstStyle/>
        <a:p>
          <a:endParaRPr lang="en-US"/>
        </a:p>
      </dgm:t>
    </dgm:pt>
    <dgm:pt modelId="{AB0B76B8-7ED5-4D70-9D39-1DC72B3616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Can be solved with a huge variety of classical algorithms</a:t>
          </a:r>
        </a:p>
      </dgm:t>
    </dgm:pt>
    <dgm:pt modelId="{4419F40D-0670-41A6-9DA9-4DEA6EDB34CE}" type="parTrans" cxnId="{3A59FB07-6168-4D88-8C24-494B08D9DDD0}">
      <dgm:prSet/>
      <dgm:spPr/>
      <dgm:t>
        <a:bodyPr/>
        <a:lstStyle/>
        <a:p>
          <a:endParaRPr lang="it-IT"/>
        </a:p>
      </dgm:t>
    </dgm:pt>
    <dgm:pt modelId="{0FEE0AA9-ABC3-4AA9-A2D9-6046644FA4B6}" type="sibTrans" cxnId="{3A59FB07-6168-4D88-8C24-494B08D9DDD0}">
      <dgm:prSet/>
      <dgm:spPr/>
      <dgm:t>
        <a:bodyPr/>
        <a:lstStyle/>
        <a:p>
          <a:endParaRPr lang="it-IT"/>
        </a:p>
      </dgm:t>
    </dgm:pt>
    <dgm:pt modelId="{31BF4EFE-BC3F-4DBE-BDA1-887E93734E2B}" type="pres">
      <dgm:prSet presAssocID="{675C2EC4-6267-46F7-9A7B-D494800FC517}" presName="root" presStyleCnt="0">
        <dgm:presLayoutVars>
          <dgm:dir/>
          <dgm:resizeHandles val="exact"/>
        </dgm:presLayoutVars>
      </dgm:prSet>
      <dgm:spPr/>
    </dgm:pt>
    <dgm:pt modelId="{CCC305A8-3560-4B64-ABE1-4F0C6CA6B285}" type="pres">
      <dgm:prSet presAssocID="{4055D2C3-E26C-48C8-909E-824517E5419B}" presName="compNode" presStyleCnt="0"/>
      <dgm:spPr/>
    </dgm:pt>
    <dgm:pt modelId="{6894D2A4-B7BB-4E7F-9ECF-63A7919B495D}" type="pres">
      <dgm:prSet presAssocID="{4055D2C3-E26C-48C8-909E-824517E541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E45ECE81-4666-4EC5-9855-B0D1A920D3BA}" type="pres">
      <dgm:prSet presAssocID="{4055D2C3-E26C-48C8-909E-824517E5419B}" presName="spaceRect" presStyleCnt="0"/>
      <dgm:spPr/>
    </dgm:pt>
    <dgm:pt modelId="{AD63EEEC-75F0-4E3B-956A-E484B8B9B947}" type="pres">
      <dgm:prSet presAssocID="{4055D2C3-E26C-48C8-909E-824517E5419B}" presName="textRect" presStyleLbl="revTx" presStyleIdx="0" presStyleCnt="3">
        <dgm:presLayoutVars>
          <dgm:chMax val="1"/>
          <dgm:chPref val="1"/>
        </dgm:presLayoutVars>
      </dgm:prSet>
      <dgm:spPr/>
    </dgm:pt>
    <dgm:pt modelId="{2EE12D98-B8DC-45C5-815A-FBC49123773B}" type="pres">
      <dgm:prSet presAssocID="{D4462628-68E8-4F51-B3F0-256397EADBA4}" presName="sibTrans" presStyleCnt="0"/>
      <dgm:spPr/>
    </dgm:pt>
    <dgm:pt modelId="{3F05A706-B774-4C8D-BA1D-D447DF39B723}" type="pres">
      <dgm:prSet presAssocID="{2C776F50-BC90-4D16-B422-EAD985AC1004}" presName="compNode" presStyleCnt="0"/>
      <dgm:spPr/>
    </dgm:pt>
    <dgm:pt modelId="{41EB48D5-9C18-484C-8B9A-9438F8676B04}" type="pres">
      <dgm:prSet presAssocID="{2C776F50-BC90-4D16-B422-EAD985AC10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331D1028-266D-4FEA-A4DE-D0566694E7E1}" type="pres">
      <dgm:prSet presAssocID="{2C776F50-BC90-4D16-B422-EAD985AC1004}" presName="spaceRect" presStyleCnt="0"/>
      <dgm:spPr/>
    </dgm:pt>
    <dgm:pt modelId="{09FDF43C-D70F-49B7-B979-2157673E5BF8}" type="pres">
      <dgm:prSet presAssocID="{2C776F50-BC90-4D16-B422-EAD985AC1004}" presName="textRect" presStyleLbl="revTx" presStyleIdx="1" presStyleCnt="3">
        <dgm:presLayoutVars>
          <dgm:chMax val="1"/>
          <dgm:chPref val="1"/>
        </dgm:presLayoutVars>
      </dgm:prSet>
      <dgm:spPr/>
    </dgm:pt>
    <dgm:pt modelId="{BD00CEBA-1D28-40A3-A7BE-E8453277B585}" type="pres">
      <dgm:prSet presAssocID="{EF585F06-4B58-468F-AFE6-F2019FFBDD05}" presName="sibTrans" presStyleCnt="0"/>
      <dgm:spPr/>
    </dgm:pt>
    <dgm:pt modelId="{34F9855D-6671-4E80-BEE3-2E3BE0041AB3}" type="pres">
      <dgm:prSet presAssocID="{AB0B76B8-7ED5-4D70-9D39-1DC72B3616EB}" presName="compNode" presStyleCnt="0"/>
      <dgm:spPr/>
    </dgm:pt>
    <dgm:pt modelId="{0C365192-D719-4D22-AAE1-22DBCC232A1A}" type="pres">
      <dgm:prSet presAssocID="{AB0B76B8-7ED5-4D70-9D39-1DC72B3616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FD6157F-5838-43BD-A30F-E83B90EF2488}" type="pres">
      <dgm:prSet presAssocID="{AB0B76B8-7ED5-4D70-9D39-1DC72B3616EB}" presName="spaceRect" presStyleCnt="0"/>
      <dgm:spPr/>
    </dgm:pt>
    <dgm:pt modelId="{5DDFC1B9-9F53-4274-ACA8-138960DEA609}" type="pres">
      <dgm:prSet presAssocID="{AB0B76B8-7ED5-4D70-9D39-1DC72B3616E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979FC01-E05C-48EF-85F8-1E83F6023E8B}" srcId="{675C2EC4-6267-46F7-9A7B-D494800FC517}" destId="{2C776F50-BC90-4D16-B422-EAD985AC1004}" srcOrd="1" destOrd="0" parTransId="{289E04B4-B0A7-4DFA-A65D-556BC77F307D}" sibTransId="{EF585F06-4B58-468F-AFE6-F2019FFBDD05}"/>
    <dgm:cxn modelId="{3A59FB07-6168-4D88-8C24-494B08D9DDD0}" srcId="{675C2EC4-6267-46F7-9A7B-D494800FC517}" destId="{AB0B76B8-7ED5-4D70-9D39-1DC72B3616EB}" srcOrd="2" destOrd="0" parTransId="{4419F40D-0670-41A6-9DA9-4DEA6EDB34CE}" sibTransId="{0FEE0AA9-ABC3-4AA9-A2D9-6046644FA4B6}"/>
    <dgm:cxn modelId="{F5D5FC1F-80D8-4B92-A331-69B159798930}" type="presOf" srcId="{2C776F50-BC90-4D16-B422-EAD985AC1004}" destId="{09FDF43C-D70F-49B7-B979-2157673E5BF8}" srcOrd="0" destOrd="0" presId="urn:microsoft.com/office/officeart/2018/2/layout/IconLabelList"/>
    <dgm:cxn modelId="{C24BAC9E-511B-438B-B20C-D7C8AF2E8A9B}" type="presOf" srcId="{AB0B76B8-7ED5-4D70-9D39-1DC72B3616EB}" destId="{5DDFC1B9-9F53-4274-ACA8-138960DEA609}" srcOrd="0" destOrd="0" presId="urn:microsoft.com/office/officeart/2018/2/layout/IconLabelList"/>
    <dgm:cxn modelId="{D48C69B0-6B4F-42BF-B785-79C7AC95185C}" srcId="{675C2EC4-6267-46F7-9A7B-D494800FC517}" destId="{4055D2C3-E26C-48C8-909E-824517E5419B}" srcOrd="0" destOrd="0" parTransId="{4BD2426A-EDEF-477D-B9B4-69DF71FDB255}" sibTransId="{D4462628-68E8-4F51-B3F0-256397EADBA4}"/>
    <dgm:cxn modelId="{6A9845BD-DC5D-49FC-9042-90532BE8736A}" type="presOf" srcId="{675C2EC4-6267-46F7-9A7B-D494800FC517}" destId="{31BF4EFE-BC3F-4DBE-BDA1-887E93734E2B}" srcOrd="0" destOrd="0" presId="urn:microsoft.com/office/officeart/2018/2/layout/IconLabelList"/>
    <dgm:cxn modelId="{56210DC1-4D9D-4867-A69D-5F67869F29A8}" type="presOf" srcId="{4055D2C3-E26C-48C8-909E-824517E5419B}" destId="{AD63EEEC-75F0-4E3B-956A-E484B8B9B947}" srcOrd="0" destOrd="0" presId="urn:microsoft.com/office/officeart/2018/2/layout/IconLabelList"/>
    <dgm:cxn modelId="{C2F327AA-9272-4FFD-BB34-B5C365B1376B}" type="presParOf" srcId="{31BF4EFE-BC3F-4DBE-BDA1-887E93734E2B}" destId="{CCC305A8-3560-4B64-ABE1-4F0C6CA6B285}" srcOrd="0" destOrd="0" presId="urn:microsoft.com/office/officeart/2018/2/layout/IconLabelList"/>
    <dgm:cxn modelId="{7E2CB60E-EE31-48A5-8141-8CC9D233F7EE}" type="presParOf" srcId="{CCC305A8-3560-4B64-ABE1-4F0C6CA6B285}" destId="{6894D2A4-B7BB-4E7F-9ECF-63A7919B495D}" srcOrd="0" destOrd="0" presId="urn:microsoft.com/office/officeart/2018/2/layout/IconLabelList"/>
    <dgm:cxn modelId="{4188BEB4-3D06-438A-8C70-3308FFED49D4}" type="presParOf" srcId="{CCC305A8-3560-4B64-ABE1-4F0C6CA6B285}" destId="{E45ECE81-4666-4EC5-9855-B0D1A920D3BA}" srcOrd="1" destOrd="0" presId="urn:microsoft.com/office/officeart/2018/2/layout/IconLabelList"/>
    <dgm:cxn modelId="{C0CEE6B9-5CFE-4A2A-BBBE-491780B238A7}" type="presParOf" srcId="{CCC305A8-3560-4B64-ABE1-4F0C6CA6B285}" destId="{AD63EEEC-75F0-4E3B-956A-E484B8B9B947}" srcOrd="2" destOrd="0" presId="urn:microsoft.com/office/officeart/2018/2/layout/IconLabelList"/>
    <dgm:cxn modelId="{600490B7-9E93-41AC-B646-495076A9CE83}" type="presParOf" srcId="{31BF4EFE-BC3F-4DBE-BDA1-887E93734E2B}" destId="{2EE12D98-B8DC-45C5-815A-FBC49123773B}" srcOrd="1" destOrd="0" presId="urn:microsoft.com/office/officeart/2018/2/layout/IconLabelList"/>
    <dgm:cxn modelId="{65D69C69-94FB-4AC2-938D-12BA5D9101DD}" type="presParOf" srcId="{31BF4EFE-BC3F-4DBE-BDA1-887E93734E2B}" destId="{3F05A706-B774-4C8D-BA1D-D447DF39B723}" srcOrd="2" destOrd="0" presId="urn:microsoft.com/office/officeart/2018/2/layout/IconLabelList"/>
    <dgm:cxn modelId="{7BE6590C-AC3B-41DC-BFB8-EB2A79795D68}" type="presParOf" srcId="{3F05A706-B774-4C8D-BA1D-D447DF39B723}" destId="{41EB48D5-9C18-484C-8B9A-9438F8676B04}" srcOrd="0" destOrd="0" presId="urn:microsoft.com/office/officeart/2018/2/layout/IconLabelList"/>
    <dgm:cxn modelId="{3932318A-EBC7-4A58-B576-388C56ABD2DA}" type="presParOf" srcId="{3F05A706-B774-4C8D-BA1D-D447DF39B723}" destId="{331D1028-266D-4FEA-A4DE-D0566694E7E1}" srcOrd="1" destOrd="0" presId="urn:microsoft.com/office/officeart/2018/2/layout/IconLabelList"/>
    <dgm:cxn modelId="{88F6109D-533D-48C7-B478-07569C45670C}" type="presParOf" srcId="{3F05A706-B774-4C8D-BA1D-D447DF39B723}" destId="{09FDF43C-D70F-49B7-B979-2157673E5BF8}" srcOrd="2" destOrd="0" presId="urn:microsoft.com/office/officeart/2018/2/layout/IconLabelList"/>
    <dgm:cxn modelId="{2A03A196-596E-4830-BDE4-CBA6BC8C4B23}" type="presParOf" srcId="{31BF4EFE-BC3F-4DBE-BDA1-887E93734E2B}" destId="{BD00CEBA-1D28-40A3-A7BE-E8453277B585}" srcOrd="3" destOrd="0" presId="urn:microsoft.com/office/officeart/2018/2/layout/IconLabelList"/>
    <dgm:cxn modelId="{AEEEA3B9-9277-4B2E-8995-DCBB7B6011A0}" type="presParOf" srcId="{31BF4EFE-BC3F-4DBE-BDA1-887E93734E2B}" destId="{34F9855D-6671-4E80-BEE3-2E3BE0041AB3}" srcOrd="4" destOrd="0" presId="urn:microsoft.com/office/officeart/2018/2/layout/IconLabelList"/>
    <dgm:cxn modelId="{B03E2915-75D0-4D19-BF72-B1E6EB6D2C5A}" type="presParOf" srcId="{34F9855D-6671-4E80-BEE3-2E3BE0041AB3}" destId="{0C365192-D719-4D22-AAE1-22DBCC232A1A}" srcOrd="0" destOrd="0" presId="urn:microsoft.com/office/officeart/2018/2/layout/IconLabelList"/>
    <dgm:cxn modelId="{257DBDEA-55EF-44E4-A674-4F3B3BB5E8DC}" type="presParOf" srcId="{34F9855D-6671-4E80-BEE3-2E3BE0041AB3}" destId="{0FD6157F-5838-43BD-A30F-E83B90EF2488}" srcOrd="1" destOrd="0" presId="urn:microsoft.com/office/officeart/2018/2/layout/IconLabelList"/>
    <dgm:cxn modelId="{58A8E0DD-A1E5-4882-8AD2-E246EC120D2D}" type="presParOf" srcId="{34F9855D-6671-4E80-BEE3-2E3BE0041AB3}" destId="{5DDFC1B9-9F53-4274-ACA8-138960DEA60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4D2A4-B7BB-4E7F-9ECF-63A7919B495D}">
      <dsp:nvSpPr>
        <dsp:cNvPr id="0" name=""/>
        <dsp:cNvSpPr/>
      </dsp:nvSpPr>
      <dsp:spPr>
        <a:xfrm>
          <a:off x="809665" y="196941"/>
          <a:ext cx="770449" cy="7704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3EEEC-75F0-4E3B-956A-E484B8B9B947}">
      <dsp:nvSpPr>
        <dsp:cNvPr id="0" name=""/>
        <dsp:cNvSpPr/>
      </dsp:nvSpPr>
      <dsp:spPr>
        <a:xfrm>
          <a:off x="338835" y="1224423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baseline="0"/>
            <a:t>A fairly simple problem.</a:t>
          </a:r>
          <a:endParaRPr lang="en-US" sz="1200" kern="1200"/>
        </a:p>
      </dsp:txBody>
      <dsp:txXfrm>
        <a:off x="338835" y="1224423"/>
        <a:ext cx="1712109" cy="684843"/>
      </dsp:txXfrm>
    </dsp:sp>
    <dsp:sp modelId="{41EB48D5-9C18-484C-8B9A-9438F8676B04}">
      <dsp:nvSpPr>
        <dsp:cNvPr id="0" name=""/>
        <dsp:cNvSpPr/>
      </dsp:nvSpPr>
      <dsp:spPr>
        <a:xfrm>
          <a:off x="2821394" y="196941"/>
          <a:ext cx="770449" cy="7704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DF43C-D70F-49B7-B979-2157673E5BF8}">
      <dsp:nvSpPr>
        <dsp:cNvPr id="0" name=""/>
        <dsp:cNvSpPr/>
      </dsp:nvSpPr>
      <dsp:spPr>
        <a:xfrm>
          <a:off x="2350564" y="1224423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baseline="0"/>
            <a:t>Find a path from point A to point B in a labyrinth-shaped map.</a:t>
          </a:r>
          <a:endParaRPr lang="en-US" sz="1200" kern="1200"/>
        </a:p>
      </dsp:txBody>
      <dsp:txXfrm>
        <a:off x="2350564" y="1224423"/>
        <a:ext cx="1712109" cy="684843"/>
      </dsp:txXfrm>
    </dsp:sp>
    <dsp:sp modelId="{0C365192-D719-4D22-AAE1-22DBCC232A1A}">
      <dsp:nvSpPr>
        <dsp:cNvPr id="0" name=""/>
        <dsp:cNvSpPr/>
      </dsp:nvSpPr>
      <dsp:spPr>
        <a:xfrm>
          <a:off x="1815529" y="2337294"/>
          <a:ext cx="770449" cy="7704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FC1B9-9F53-4274-ACA8-138960DEA609}">
      <dsp:nvSpPr>
        <dsp:cNvPr id="0" name=""/>
        <dsp:cNvSpPr/>
      </dsp:nvSpPr>
      <dsp:spPr>
        <a:xfrm>
          <a:off x="1344699" y="3364777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Can be solved with a huge variety of classical algorithms</a:t>
          </a:r>
        </a:p>
      </dsp:txBody>
      <dsp:txXfrm>
        <a:off x="1344699" y="3364777"/>
        <a:ext cx="1712109" cy="684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4977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461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123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704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735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75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92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636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915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278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946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5AA09-F766-4DFE-BD20-655A07ECC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Solving the </a:t>
            </a:r>
            <a:r>
              <a:rPr lang="it-IT" dirty="0" err="1"/>
              <a:t>Maze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with ILP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E9D54B6-B566-4C61-8E4E-7CE07AC73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Angelo Andreussi, Alex Della Schiava, Claudia </a:t>
            </a:r>
            <a:r>
              <a:rPr lang="it-IT" dirty="0" err="1"/>
              <a:t>Maußner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7395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D88AB67-D6CF-4A93-B39F-6EDEEE343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>
                <a:solidFill>
                  <a:srgbClr val="FFFFFF"/>
                </a:solidFill>
              </a:rPr>
              <a:t>Output of ILASP task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CDA1C07-119E-44E4-A38B-0E467FC87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21" y="641439"/>
            <a:ext cx="10518830" cy="376048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7B443BC-F82B-41AF-BEB1-C959BA9E5DEE}"/>
              </a:ext>
            </a:extLst>
          </p:cNvPr>
          <p:cNvSpPr txBox="1"/>
          <p:nvPr/>
        </p:nvSpPr>
        <p:spPr>
          <a:xfrm>
            <a:off x="3923357" y="4513302"/>
            <a:ext cx="3970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</a:t>
            </a:r>
            <a:r>
              <a:rPr lang="it-IT" dirty="0" err="1"/>
              <a:t>Vx</a:t>
            </a:r>
            <a:r>
              <a:rPr lang="it-IT" dirty="0"/>
              <a:t>, </a:t>
            </a:r>
            <a:r>
              <a:rPr lang="it-IT" dirty="0" err="1"/>
              <a:t>Vy</a:t>
            </a:r>
            <a:r>
              <a:rPr lang="it-IT" dirty="0"/>
              <a:t>) are </a:t>
            </a:r>
            <a:r>
              <a:rPr lang="it-IT" dirty="0" err="1"/>
              <a:t>coordinates</a:t>
            </a:r>
            <a:r>
              <a:rPr lang="it-IT" dirty="0"/>
              <a:t> on the </a:t>
            </a:r>
            <a:r>
              <a:rPr lang="it-IT" dirty="0" err="1"/>
              <a:t>grid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9428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125" y="457200"/>
            <a:ext cx="4857331" cy="1649941"/>
          </a:xfrm>
        </p:spPr>
        <p:txBody>
          <a:bodyPr>
            <a:normAutofit fontScale="90000"/>
          </a:bodyPr>
          <a:lstStyle/>
          <a:p>
            <a:r>
              <a:rPr lang="it-IT" sz="4100" dirty="0"/>
              <a:t>Learning to </a:t>
            </a:r>
            <a:r>
              <a:rPr lang="it-IT" sz="4100" dirty="0" err="1"/>
              <a:t>move</a:t>
            </a:r>
            <a:r>
              <a:rPr lang="it-IT" sz="4100" dirty="0"/>
              <a:t> on </a:t>
            </a:r>
            <a:r>
              <a:rPr lang="it-IT" sz="4100" dirty="0" err="1"/>
              <a:t>adjacent</a:t>
            </a:r>
            <a:r>
              <a:rPr lang="it-IT" sz="4100" dirty="0"/>
              <a:t> </a:t>
            </a:r>
            <a:r>
              <a:rPr lang="it-IT" sz="4100" dirty="0" err="1"/>
              <a:t>cells</a:t>
            </a:r>
            <a:r>
              <a:rPr lang="it-IT" sz="4100" dirty="0"/>
              <a:t> – </a:t>
            </a:r>
            <a:r>
              <a:rPr lang="it-IT" sz="4100" dirty="0" err="1"/>
              <a:t>considering</a:t>
            </a:r>
            <a:r>
              <a:rPr lang="it-IT" sz="4100" dirty="0"/>
              <a:t> </a:t>
            </a:r>
            <a:r>
              <a:rPr lang="it-IT" sz="4100" dirty="0" err="1"/>
              <a:t>obstacles</a:t>
            </a:r>
            <a:endParaRPr lang="it-IT" sz="4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CF6C96-4596-4D83-A9F9-A3AB22AB4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535" y="2438399"/>
            <a:ext cx="4572002" cy="3853219"/>
          </a:xfrm>
        </p:spPr>
        <p:txBody>
          <a:bodyPr>
            <a:normAutofit fontScale="92500" lnSpcReduction="10000"/>
          </a:bodyPr>
          <a:lstStyle/>
          <a:p>
            <a:r>
              <a:rPr lang="it-IT" sz="1300" b="1" dirty="0"/>
              <a:t>Goal: </a:t>
            </a:r>
            <a:r>
              <a:rPr lang="it-IT" sz="1300" dirty="0" err="1"/>
              <a:t>using</a:t>
            </a:r>
            <a:r>
              <a:rPr lang="it-IT" sz="1300" dirty="0"/>
              <a:t> </a:t>
            </a:r>
            <a:r>
              <a:rPr lang="it-IT" sz="1300" dirty="0" err="1"/>
              <a:t>what</a:t>
            </a:r>
            <a:r>
              <a:rPr lang="it-IT" sz="1300" dirty="0"/>
              <a:t> </a:t>
            </a:r>
            <a:r>
              <a:rPr lang="it-IT" sz="1300" dirty="0" err="1"/>
              <a:t>learned</a:t>
            </a:r>
            <a:r>
              <a:rPr lang="it-IT" sz="1300" dirty="0"/>
              <a:t> </a:t>
            </a:r>
            <a:r>
              <a:rPr lang="it-IT" sz="1300" dirty="0" err="1"/>
              <a:t>previosuly</a:t>
            </a:r>
            <a:r>
              <a:rPr lang="it-IT" sz="1300" dirty="0"/>
              <a:t>, </a:t>
            </a:r>
            <a:r>
              <a:rPr lang="it-IT" sz="1300" dirty="0" err="1"/>
              <a:t>learn</a:t>
            </a:r>
            <a:r>
              <a:rPr lang="it-IT" sz="1300" dirty="0"/>
              <a:t> to </a:t>
            </a:r>
            <a:r>
              <a:rPr lang="it-IT" sz="1300" dirty="0" err="1"/>
              <a:t>move</a:t>
            </a:r>
            <a:r>
              <a:rPr lang="it-IT" sz="1300" dirty="0"/>
              <a:t> </a:t>
            </a:r>
            <a:r>
              <a:rPr lang="it-IT" sz="1300" dirty="0" err="1"/>
              <a:t>into</a:t>
            </a:r>
            <a:r>
              <a:rPr lang="it-IT" sz="1300" dirty="0"/>
              <a:t> </a:t>
            </a:r>
            <a:r>
              <a:rPr lang="it-IT" sz="1300" dirty="0" err="1"/>
              <a:t>cells</a:t>
            </a:r>
            <a:r>
              <a:rPr lang="it-IT" sz="1300" dirty="0"/>
              <a:t> </a:t>
            </a:r>
            <a:r>
              <a:rPr lang="it-IT" sz="1300" dirty="0" err="1"/>
              <a:t>without</a:t>
            </a:r>
            <a:r>
              <a:rPr lang="it-IT" sz="1300" dirty="0"/>
              <a:t> </a:t>
            </a:r>
            <a:r>
              <a:rPr lang="it-IT" sz="1300" dirty="0" err="1"/>
              <a:t>obstacles</a:t>
            </a:r>
            <a:r>
              <a:rPr lang="it-IT" sz="1300" dirty="0"/>
              <a:t> (Predicate </a:t>
            </a:r>
            <a:r>
              <a:rPr lang="it-IT" sz="1300" dirty="0" err="1"/>
              <a:t>next</a:t>
            </a:r>
            <a:r>
              <a:rPr lang="it-IT" sz="1300" dirty="0"/>
              <a:t>/2).</a:t>
            </a:r>
          </a:p>
          <a:p>
            <a:r>
              <a:rPr lang="it-IT" sz="1300" b="1" dirty="0"/>
              <a:t>Background Knowledge:</a:t>
            </a:r>
          </a:p>
          <a:p>
            <a:pPr lvl="1"/>
            <a:r>
              <a:rPr lang="it-IT" sz="1300" dirty="0"/>
              <a:t>«</a:t>
            </a:r>
            <a:r>
              <a:rPr lang="it-IT" sz="1300" dirty="0" err="1"/>
              <a:t>succ</a:t>
            </a:r>
            <a:r>
              <a:rPr lang="it-IT" sz="1300" dirty="0"/>
              <a:t>» predicate, = predicate </a:t>
            </a:r>
            <a:r>
              <a:rPr lang="it-IT" sz="1300" dirty="0" err="1"/>
              <a:t>true</a:t>
            </a:r>
            <a:r>
              <a:rPr lang="it-IT" sz="1300" dirty="0"/>
              <a:t> for </a:t>
            </a:r>
            <a:r>
              <a:rPr lang="it-IT" sz="1300" dirty="0" err="1"/>
              <a:t>adjacent</a:t>
            </a:r>
            <a:r>
              <a:rPr lang="it-IT" sz="1300" dirty="0"/>
              <a:t> </a:t>
            </a:r>
            <a:r>
              <a:rPr lang="it-IT" sz="1300" dirty="0" err="1"/>
              <a:t>cells</a:t>
            </a:r>
            <a:r>
              <a:rPr lang="it-IT" sz="1300" dirty="0"/>
              <a:t>. «</a:t>
            </a:r>
            <a:r>
              <a:rPr lang="it-IT" sz="1300" dirty="0" err="1"/>
              <a:t>cell</a:t>
            </a:r>
            <a:r>
              <a:rPr lang="it-IT" sz="1300" dirty="0"/>
              <a:t>» predicate,  = predicate </a:t>
            </a:r>
            <a:r>
              <a:rPr lang="it-IT" sz="1300" dirty="0" err="1"/>
              <a:t>true</a:t>
            </a:r>
            <a:r>
              <a:rPr lang="it-IT" sz="1300" dirty="0"/>
              <a:t> for </a:t>
            </a:r>
            <a:r>
              <a:rPr lang="it-IT" sz="1300" dirty="0" err="1"/>
              <a:t>coordinates</a:t>
            </a:r>
            <a:r>
              <a:rPr lang="it-IT" sz="1300" dirty="0"/>
              <a:t> on the </a:t>
            </a:r>
            <a:r>
              <a:rPr lang="it-IT" sz="1300" dirty="0" err="1"/>
              <a:t>grid</a:t>
            </a:r>
            <a:r>
              <a:rPr lang="it-IT" sz="1300" dirty="0"/>
              <a:t>.</a:t>
            </a:r>
          </a:p>
          <a:p>
            <a:r>
              <a:rPr lang="it-IT" sz="1300" b="1" dirty="0">
                <a:cs typeface="Courier New" panose="02070309020205020404" pitchFamily="49" charset="0"/>
              </a:rPr>
              <a:t>Positive </a:t>
            </a:r>
            <a:r>
              <a:rPr lang="it-IT" sz="1300" b="1" dirty="0" err="1">
                <a:cs typeface="Courier New" panose="02070309020205020404" pitchFamily="49" charset="0"/>
              </a:rPr>
              <a:t>examples</a:t>
            </a:r>
            <a:r>
              <a:rPr lang="it-IT" sz="1300" b="1" dirty="0">
                <a:cs typeface="Courier New" panose="02070309020205020404" pitchFamily="49" charset="0"/>
              </a:rPr>
              <a:t>: </a:t>
            </a:r>
            <a:r>
              <a:rPr lang="it-IT" sz="1300" dirty="0"/>
              <a:t>shows </a:t>
            </a:r>
            <a:r>
              <a:rPr lang="it-IT" sz="1300" dirty="0" err="1"/>
              <a:t>that</a:t>
            </a:r>
            <a:r>
              <a:rPr lang="it-IT" sz="1300" dirty="0"/>
              <a:t> </a:t>
            </a:r>
            <a:r>
              <a:rPr lang="it-IT" sz="1300" dirty="0" err="1"/>
              <a:t>next</a:t>
            </a:r>
            <a:r>
              <a:rPr lang="it-IT" sz="1300" dirty="0"/>
              <a:t> </a:t>
            </a:r>
            <a:r>
              <a:rPr lang="it-IT" sz="1300" dirty="0" err="1"/>
              <a:t>is</a:t>
            </a:r>
            <a:r>
              <a:rPr lang="it-IT" sz="1300" dirty="0"/>
              <a:t> </a:t>
            </a:r>
            <a:r>
              <a:rPr lang="it-IT" sz="1300" dirty="0" err="1"/>
              <a:t>true</a:t>
            </a:r>
            <a:r>
              <a:rPr lang="it-IT" sz="1300" dirty="0"/>
              <a:t> for </a:t>
            </a:r>
            <a:r>
              <a:rPr lang="it-IT" sz="1300" dirty="0" err="1"/>
              <a:t>near</a:t>
            </a:r>
            <a:r>
              <a:rPr lang="it-IT" sz="1300" dirty="0"/>
              <a:t> </a:t>
            </a:r>
            <a:r>
              <a:rPr lang="it-IT" sz="1300" dirty="0" err="1"/>
              <a:t>cells</a:t>
            </a:r>
            <a:r>
              <a:rPr lang="it-IT" sz="1300" dirty="0"/>
              <a:t> on the </a:t>
            </a:r>
            <a:r>
              <a:rPr lang="it-IT" sz="1300" dirty="0" err="1"/>
              <a:t>grid</a:t>
            </a:r>
            <a:r>
              <a:rPr lang="it-IT" sz="1300" dirty="0"/>
              <a:t> </a:t>
            </a:r>
            <a:r>
              <a:rPr lang="it-IT" sz="1300" b="1" dirty="0">
                <a:cs typeface="Courier New" panose="02070309020205020404" pitchFamily="49" charset="0"/>
              </a:rPr>
              <a:t>/Negative </a:t>
            </a:r>
            <a:r>
              <a:rPr lang="it-IT" sz="1300" b="1" dirty="0" err="1">
                <a:cs typeface="Courier New" panose="02070309020205020404" pitchFamily="49" charset="0"/>
              </a:rPr>
              <a:t>examples</a:t>
            </a:r>
            <a:r>
              <a:rPr lang="it-IT" sz="1300" b="1" dirty="0">
                <a:cs typeface="Courier New" panose="02070309020205020404" pitchFamily="49" charset="0"/>
              </a:rPr>
              <a:t>: </a:t>
            </a:r>
            <a:r>
              <a:rPr lang="it-IT" sz="1300" dirty="0">
                <a:cs typeface="Courier New" panose="02070309020205020404" pitchFamily="49" charset="0"/>
              </a:rPr>
              <a:t>shows </a:t>
            </a:r>
            <a:r>
              <a:rPr lang="it-IT" sz="1300" dirty="0" err="1">
                <a:cs typeface="Courier New" panose="02070309020205020404" pitchFamily="49" charset="0"/>
              </a:rPr>
              <a:t>different</a:t>
            </a:r>
            <a:r>
              <a:rPr lang="it-IT" sz="1300" dirty="0">
                <a:cs typeface="Courier New" panose="02070309020205020404" pitchFamily="49" charset="0"/>
              </a:rPr>
              <a:t> </a:t>
            </a:r>
            <a:r>
              <a:rPr lang="it-IT" sz="1300" dirty="0" err="1">
                <a:cs typeface="Courier New" panose="02070309020205020404" pitchFamily="49" charset="0"/>
              </a:rPr>
              <a:t>contexts</a:t>
            </a:r>
            <a:r>
              <a:rPr lang="it-IT" sz="1300" dirty="0">
                <a:cs typeface="Courier New" panose="02070309020205020404" pitchFamily="49" charset="0"/>
              </a:rPr>
              <a:t> </a:t>
            </a:r>
            <a:r>
              <a:rPr lang="it-IT" sz="1300" dirty="0" err="1">
                <a:cs typeface="Courier New" panose="02070309020205020404" pitchFamily="49" charset="0"/>
              </a:rPr>
              <a:t>where</a:t>
            </a:r>
            <a:r>
              <a:rPr lang="it-IT" sz="1300" dirty="0">
                <a:cs typeface="Courier New" panose="02070309020205020404" pitchFamily="49" charset="0"/>
              </a:rPr>
              <a:t> </a:t>
            </a:r>
            <a:r>
              <a:rPr lang="it-IT" sz="1300" dirty="0" err="1">
                <a:cs typeface="Courier New" panose="02070309020205020404" pitchFamily="49" charset="0"/>
              </a:rPr>
              <a:t>next</a:t>
            </a:r>
            <a:r>
              <a:rPr lang="it-IT" sz="1300" dirty="0">
                <a:cs typeface="Courier New" panose="02070309020205020404" pitchFamily="49" charset="0"/>
              </a:rPr>
              <a:t> </a:t>
            </a:r>
            <a:r>
              <a:rPr lang="it-IT" sz="1300" dirty="0" err="1">
                <a:cs typeface="Courier New" panose="02070309020205020404" pitchFamily="49" charset="0"/>
              </a:rPr>
              <a:t>cannot</a:t>
            </a:r>
            <a:r>
              <a:rPr lang="it-IT" sz="1300" dirty="0">
                <a:cs typeface="Courier New" panose="02070309020205020404" pitchFamily="49" charset="0"/>
              </a:rPr>
              <a:t> be </a:t>
            </a:r>
            <a:r>
              <a:rPr lang="it-IT" sz="1300" dirty="0" err="1">
                <a:cs typeface="Courier New" panose="02070309020205020404" pitchFamily="49" charset="0"/>
              </a:rPr>
              <a:t>true</a:t>
            </a:r>
            <a:r>
              <a:rPr lang="it-IT" sz="1300" dirty="0">
                <a:cs typeface="Courier New" panose="02070309020205020404" pitchFamily="49" charset="0"/>
              </a:rPr>
              <a:t>; </a:t>
            </a:r>
            <a:r>
              <a:rPr lang="it-IT" sz="1300" dirty="0" err="1">
                <a:cs typeface="Courier New" panose="02070309020205020404" pitchFamily="49" charset="0"/>
              </a:rPr>
              <a:t>when</a:t>
            </a:r>
            <a:r>
              <a:rPr lang="it-IT" sz="1300" dirty="0">
                <a:cs typeface="Courier New" panose="02070309020205020404" pitchFamily="49" charset="0"/>
              </a:rPr>
              <a:t> 2 </a:t>
            </a:r>
            <a:r>
              <a:rPr lang="it-IT" sz="1300" dirty="0" err="1">
                <a:cs typeface="Courier New" panose="02070309020205020404" pitchFamily="49" charset="0"/>
              </a:rPr>
              <a:t>cells</a:t>
            </a:r>
            <a:r>
              <a:rPr lang="it-IT" sz="1300" dirty="0">
                <a:cs typeface="Courier New" panose="02070309020205020404" pitchFamily="49" charset="0"/>
              </a:rPr>
              <a:t> are </a:t>
            </a:r>
            <a:r>
              <a:rPr lang="it-IT" sz="1300" dirty="0" err="1">
                <a:cs typeface="Courier New" panose="02070309020205020404" pitchFamily="49" charset="0"/>
              </a:rPr>
              <a:t>distant</a:t>
            </a:r>
            <a:r>
              <a:rPr lang="it-IT" sz="1300" dirty="0">
                <a:cs typeface="Courier New" panose="02070309020205020404" pitchFamily="49" charset="0"/>
              </a:rPr>
              <a:t>, or </a:t>
            </a:r>
            <a:r>
              <a:rPr lang="it-IT" sz="1300" dirty="0" err="1">
                <a:cs typeface="Courier New" panose="02070309020205020404" pitchFamily="49" charset="0"/>
              </a:rPr>
              <a:t>when</a:t>
            </a:r>
            <a:r>
              <a:rPr lang="it-IT" sz="1300" dirty="0">
                <a:cs typeface="Courier New" panose="02070309020205020404" pitchFamily="49" charset="0"/>
              </a:rPr>
              <a:t> </a:t>
            </a:r>
            <a:r>
              <a:rPr lang="it-IT" sz="1300" dirty="0" err="1">
                <a:cs typeface="Courier New" panose="02070309020205020404" pitchFamily="49" charset="0"/>
              </a:rPr>
              <a:t>you</a:t>
            </a:r>
            <a:r>
              <a:rPr lang="it-IT" sz="1300" dirty="0">
                <a:cs typeface="Courier New" panose="02070309020205020404" pitchFamily="49" charset="0"/>
              </a:rPr>
              <a:t> exit from the </a:t>
            </a:r>
            <a:r>
              <a:rPr lang="it-IT" sz="1300" dirty="0" err="1">
                <a:cs typeface="Courier New" panose="02070309020205020404" pitchFamily="49" charset="0"/>
              </a:rPr>
              <a:t>grid</a:t>
            </a:r>
            <a:r>
              <a:rPr lang="it-IT" sz="1300" dirty="0">
                <a:cs typeface="Courier New" panose="02070309020205020404" pitchFamily="49" charset="0"/>
              </a:rPr>
              <a:t>, </a:t>
            </a:r>
            <a:r>
              <a:rPr lang="it-IT" sz="1300" dirty="0" err="1">
                <a:cs typeface="Courier New" panose="02070309020205020404" pitchFamily="49" charset="0"/>
              </a:rPr>
              <a:t>when</a:t>
            </a:r>
            <a:r>
              <a:rPr lang="it-IT" sz="1300" dirty="0">
                <a:cs typeface="Courier New" panose="02070309020205020404" pitchFamily="49" charset="0"/>
              </a:rPr>
              <a:t> </a:t>
            </a:r>
            <a:r>
              <a:rPr lang="it-IT" sz="1300" dirty="0" err="1">
                <a:cs typeface="Courier New" panose="02070309020205020404" pitchFamily="49" charset="0"/>
              </a:rPr>
              <a:t>cells</a:t>
            </a:r>
            <a:r>
              <a:rPr lang="it-IT" sz="1300" dirty="0">
                <a:cs typeface="Courier New" panose="02070309020205020404" pitchFamily="49" charset="0"/>
              </a:rPr>
              <a:t> are in the </a:t>
            </a:r>
            <a:r>
              <a:rPr lang="it-IT" sz="1300" dirty="0" err="1">
                <a:cs typeface="Courier New" panose="02070309020205020404" pitchFamily="49" charset="0"/>
              </a:rPr>
              <a:t>same</a:t>
            </a:r>
            <a:r>
              <a:rPr lang="it-IT" sz="1300" dirty="0">
                <a:cs typeface="Courier New" panose="02070309020205020404" pitchFamily="49" charset="0"/>
              </a:rPr>
              <a:t> </a:t>
            </a:r>
            <a:r>
              <a:rPr lang="it-IT" sz="1300" dirty="0" err="1">
                <a:cs typeface="Courier New" panose="02070309020205020404" pitchFamily="49" charset="0"/>
              </a:rPr>
              <a:t>diagonal</a:t>
            </a:r>
            <a:r>
              <a:rPr lang="it-IT" sz="1300" dirty="0">
                <a:cs typeface="Courier New" panose="02070309020205020404" pitchFamily="49" charset="0"/>
              </a:rPr>
              <a:t>.</a:t>
            </a:r>
          </a:p>
          <a:p>
            <a:r>
              <a:rPr lang="it-IT" sz="1300" b="1" dirty="0">
                <a:cs typeface="Courier New" panose="02070309020205020404" pitchFamily="49" charset="0"/>
              </a:rPr>
              <a:t>mode </a:t>
            </a:r>
            <a:r>
              <a:rPr lang="it-IT" sz="1300" b="1" dirty="0" err="1">
                <a:cs typeface="Courier New" panose="02070309020205020404" pitchFamily="49" charset="0"/>
              </a:rPr>
              <a:t>bias</a:t>
            </a:r>
            <a:r>
              <a:rPr lang="it-IT" sz="1300" b="1" dirty="0">
                <a:cs typeface="Courier New" panose="02070309020205020404" pitchFamily="49" charset="0"/>
              </a:rPr>
              <a:t>: </a:t>
            </a:r>
            <a:r>
              <a:rPr lang="it-IT" sz="1300" dirty="0" err="1">
                <a:cs typeface="Courier New" panose="02070309020205020404" pitchFamily="49" charset="0"/>
              </a:rPr>
              <a:t>predicates</a:t>
            </a:r>
            <a:r>
              <a:rPr lang="it-IT" sz="1300" dirty="0">
                <a:cs typeface="Courier New" panose="02070309020205020404" pitchFamily="49" charset="0"/>
              </a:rPr>
              <a:t> «</a:t>
            </a:r>
            <a:r>
              <a:rPr lang="it-IT" sz="1300" dirty="0" err="1">
                <a:cs typeface="Courier New" panose="02070309020205020404" pitchFamily="49" charset="0"/>
              </a:rPr>
              <a:t>cell</a:t>
            </a:r>
            <a:r>
              <a:rPr lang="it-IT" sz="1300" dirty="0">
                <a:cs typeface="Courier New" panose="02070309020205020404" pitchFamily="49" charset="0"/>
              </a:rPr>
              <a:t>», «</a:t>
            </a:r>
            <a:r>
              <a:rPr lang="it-IT" sz="1300" dirty="0" err="1">
                <a:cs typeface="Courier New" panose="02070309020205020404" pitchFamily="49" charset="0"/>
              </a:rPr>
              <a:t>succ</a:t>
            </a:r>
            <a:r>
              <a:rPr lang="it-IT" sz="1300" dirty="0">
                <a:cs typeface="Courier New" panose="02070309020205020404" pitchFamily="49" charset="0"/>
              </a:rPr>
              <a:t>», and «</a:t>
            </a:r>
            <a:r>
              <a:rPr lang="it-IT" sz="1300" dirty="0" err="1">
                <a:cs typeface="Courier New" panose="02070309020205020404" pitchFamily="49" charset="0"/>
              </a:rPr>
              <a:t>next</a:t>
            </a:r>
            <a:r>
              <a:rPr lang="it-IT" sz="1300" dirty="0">
                <a:cs typeface="Courier New" panose="02070309020205020404" pitchFamily="49" charset="0"/>
              </a:rPr>
              <a:t>» on the head of the rules.</a:t>
            </a:r>
            <a:endParaRPr lang="it-IT" sz="1300" b="1" dirty="0">
              <a:cs typeface="Courier New" panose="02070309020205020404" pitchFamily="49" charset="0"/>
            </a:endParaRPr>
          </a:p>
          <a:p>
            <a:r>
              <a:rPr lang="en-US" sz="1300" b="1" dirty="0">
                <a:cs typeface="Courier New" panose="02070309020205020404" pitchFamily="49" charset="0"/>
              </a:rPr>
              <a:t>Parameters:</a:t>
            </a:r>
          </a:p>
          <a:p>
            <a:pPr lvl="1"/>
            <a:r>
              <a:rPr lang="en-US" sz="1300" dirty="0" err="1">
                <a:cs typeface="Courier New" panose="02070309020205020404" pitchFamily="49" charset="0"/>
              </a:rPr>
              <a:t>max_proof_length</a:t>
            </a:r>
            <a:r>
              <a:rPr lang="en-US" sz="1300" dirty="0">
                <a:cs typeface="Courier New" panose="02070309020205020404" pitchFamily="49" charset="0"/>
              </a:rPr>
              <a:t>( 2). </a:t>
            </a:r>
          </a:p>
          <a:p>
            <a:pPr lvl="1"/>
            <a:r>
              <a:rPr lang="en-US" sz="1300" dirty="0" err="1">
                <a:cs typeface="Courier New" panose="02070309020205020404" pitchFamily="49" charset="0"/>
              </a:rPr>
              <a:t>max_clauses</a:t>
            </a:r>
            <a:r>
              <a:rPr lang="en-US" sz="1300" dirty="0">
                <a:cs typeface="Courier New" panose="02070309020205020404" pitchFamily="49" charset="0"/>
              </a:rPr>
              <a:t>( 2). </a:t>
            </a:r>
          </a:p>
          <a:p>
            <a:pPr lvl="1"/>
            <a:r>
              <a:rPr lang="en-US" sz="1300" dirty="0" err="1">
                <a:cs typeface="Courier New" panose="02070309020205020404" pitchFamily="49" charset="0"/>
              </a:rPr>
              <a:t>max_clause_length</a:t>
            </a:r>
            <a:r>
              <a:rPr lang="en-US" sz="1300" dirty="0">
                <a:cs typeface="Courier New" panose="02070309020205020404" pitchFamily="49" charset="0"/>
              </a:rPr>
              <a:t>( 3).  </a:t>
            </a:r>
            <a:endParaRPr lang="de-AT" sz="1300" dirty="0">
              <a:cs typeface="Courier New" panose="02070309020205020404" pitchFamily="49" charset="0"/>
            </a:endParaRPr>
          </a:p>
          <a:p>
            <a:endParaRPr lang="it-IT" sz="1300" b="1" dirty="0">
              <a:cs typeface="Courier New" panose="02070309020205020404" pitchFamily="49" charset="0"/>
            </a:endParaRPr>
          </a:p>
          <a:p>
            <a:endParaRPr lang="it-IT" sz="1300" b="1" dirty="0">
              <a:cs typeface="Courier New" panose="02070309020205020404" pitchFamily="49" charset="0"/>
            </a:endParaRPr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28" r="23349" b="-1"/>
          <a:stretch/>
        </p:blipFill>
        <p:spPr>
          <a:xfrm>
            <a:off x="6097181" y="10"/>
            <a:ext cx="609481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22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D88AB67-D6CF-4A93-B39F-6EDEEE343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>
                <a:solidFill>
                  <a:srgbClr val="FFFFFF"/>
                </a:solidFill>
              </a:rPr>
              <a:t>Output of ILASP task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7B443BC-F82B-41AF-BEB1-C959BA9E5DEE}"/>
              </a:ext>
            </a:extLst>
          </p:cNvPr>
          <p:cNvSpPr txBox="1"/>
          <p:nvPr/>
        </p:nvSpPr>
        <p:spPr>
          <a:xfrm>
            <a:off x="3923357" y="4513302"/>
            <a:ext cx="3970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</a:t>
            </a:r>
            <a:r>
              <a:rPr lang="it-IT" dirty="0" err="1"/>
              <a:t>Vx</a:t>
            </a:r>
            <a:r>
              <a:rPr lang="it-IT" dirty="0"/>
              <a:t>, </a:t>
            </a:r>
            <a:r>
              <a:rPr lang="it-IT" dirty="0" err="1"/>
              <a:t>Vy</a:t>
            </a:r>
            <a:r>
              <a:rPr lang="it-IT" dirty="0"/>
              <a:t>) are </a:t>
            </a:r>
            <a:r>
              <a:rPr lang="it-IT" dirty="0" err="1"/>
              <a:t>coordinates</a:t>
            </a:r>
            <a:r>
              <a:rPr lang="it-IT" dirty="0"/>
              <a:t> on the </a:t>
            </a:r>
            <a:r>
              <a:rPr lang="it-IT" dirty="0" err="1"/>
              <a:t>grid</a:t>
            </a:r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62E2BB-6F39-477D-9EC3-5D81CC8BB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82" y="1172647"/>
            <a:ext cx="106584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59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84632"/>
            <a:ext cx="6261555" cy="1512201"/>
          </a:xfrm>
        </p:spPr>
        <p:txBody>
          <a:bodyPr>
            <a:normAutofit/>
          </a:bodyPr>
          <a:lstStyle/>
          <a:p>
            <a:r>
              <a:rPr lang="it-IT"/>
              <a:t>Learning to walk</a:t>
            </a:r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789510" y="884026"/>
            <a:ext cx="3269567" cy="198555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FBA6D00-24DF-42B6-AB36-1DE13695F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10" y="3337729"/>
            <a:ext cx="3269567" cy="1529151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2121763"/>
            <a:ext cx="6261556" cy="4251605"/>
          </a:xfrm>
        </p:spPr>
        <p:txBody>
          <a:bodyPr>
            <a:normAutofit fontScale="85000" lnSpcReduction="10000"/>
          </a:bodyPr>
          <a:lstStyle/>
          <a:p>
            <a:r>
              <a:rPr lang="it-IT" b="1" dirty="0"/>
              <a:t>Goal: </a:t>
            </a:r>
            <a:r>
              <a:rPr lang="it-IT" dirty="0" err="1">
                <a:cs typeface="Courier New" panose="02070309020205020404" pitchFamily="49" charset="0"/>
              </a:rPr>
              <a:t>Learn</a:t>
            </a:r>
            <a:r>
              <a:rPr lang="it-IT" dirty="0">
                <a:cs typeface="Courier New" panose="02070309020205020404" pitchFamily="49" charset="0"/>
              </a:rPr>
              <a:t> to </a:t>
            </a:r>
            <a:r>
              <a:rPr lang="it-IT" dirty="0" err="1">
                <a:cs typeface="Courier New" panose="02070309020205020404" pitchFamily="49" charset="0"/>
              </a:rPr>
              <a:t>move</a:t>
            </a:r>
            <a:r>
              <a:rPr lang="it-IT" dirty="0">
                <a:cs typeface="Courier New" panose="02070309020205020404" pitchFamily="49" charset="0"/>
              </a:rPr>
              <a:t> to an </a:t>
            </a:r>
            <a:r>
              <a:rPr lang="it-IT" dirty="0" err="1">
                <a:cs typeface="Courier New" panose="02070309020205020404" pitchFamily="49" charset="0"/>
              </a:rPr>
              <a:t>adjacent</a:t>
            </a:r>
            <a:r>
              <a:rPr lang="it-IT" dirty="0">
                <a:cs typeface="Courier New" panose="02070309020205020404" pitchFamily="49" charset="0"/>
              </a:rPr>
              <a:t>, </a:t>
            </a:r>
            <a:r>
              <a:rPr lang="it-IT" dirty="0" err="1">
                <a:cs typeface="Courier New" panose="02070309020205020404" pitchFamily="49" charset="0"/>
              </a:rPr>
              <a:t>legal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cell</a:t>
            </a:r>
            <a:r>
              <a:rPr lang="it-IT" dirty="0">
                <a:cs typeface="Courier New" panose="02070309020205020404" pitchFamily="49" charset="0"/>
              </a:rPr>
              <a:t> (</a:t>
            </a:r>
            <a:r>
              <a:rPr lang="it-IT" dirty="0" err="1">
                <a:cs typeface="Courier New" panose="02070309020205020404" pitchFamily="49" charset="0"/>
              </a:rPr>
              <a:t>cell</a:t>
            </a:r>
            <a:r>
              <a:rPr lang="it-IT" dirty="0">
                <a:cs typeface="Courier New" panose="02070309020205020404" pitchFamily="49" charset="0"/>
              </a:rPr>
              <a:t> with no </a:t>
            </a:r>
            <a:r>
              <a:rPr lang="it-IT" dirty="0" err="1">
                <a:cs typeface="Courier New" panose="02070309020205020404" pitchFamily="49" charset="0"/>
              </a:rPr>
              <a:t>obstacle</a:t>
            </a:r>
            <a:r>
              <a:rPr lang="it-IT" dirty="0">
                <a:cs typeface="Courier New" panose="02070309020205020404" pitchFamily="49" charset="0"/>
              </a:rPr>
              <a:t>). (Predicate </a:t>
            </a:r>
            <a:r>
              <a:rPr lang="it-IT" dirty="0" err="1">
                <a:cs typeface="Courier New" panose="02070309020205020404" pitchFamily="49" charset="0"/>
              </a:rPr>
              <a:t>move</a:t>
            </a:r>
            <a:r>
              <a:rPr lang="it-IT" dirty="0">
                <a:cs typeface="Courier New" panose="02070309020205020404" pitchFamily="49" charset="0"/>
              </a:rPr>
              <a:t>/2).</a:t>
            </a:r>
          </a:p>
          <a:p>
            <a:r>
              <a:rPr lang="it-IT" b="1" dirty="0"/>
              <a:t>Background Knowledge:</a:t>
            </a:r>
          </a:p>
          <a:p>
            <a:pPr lvl="1"/>
            <a:r>
              <a:rPr lang="it-IT" dirty="0" err="1">
                <a:cs typeface="Courier New" panose="02070309020205020404" pitchFamily="49" charset="0"/>
              </a:rPr>
              <a:t>backliteral</a:t>
            </a:r>
            <a:r>
              <a:rPr lang="it-IT" dirty="0">
                <a:cs typeface="Courier New" panose="02070309020205020404" pitchFamily="49" charset="0"/>
              </a:rPr>
              <a:t>( </a:t>
            </a:r>
            <a:r>
              <a:rPr lang="it-IT" dirty="0" err="1">
                <a:cs typeface="Courier New" panose="02070309020205020404" pitchFamily="49" charset="0"/>
              </a:rPr>
              <a:t>obstacle</a:t>
            </a:r>
            <a:r>
              <a:rPr lang="it-IT" dirty="0">
                <a:cs typeface="Courier New" panose="02070309020205020404" pitchFamily="49" charset="0"/>
              </a:rPr>
              <a:t>(X), [</a:t>
            </a:r>
            <a:r>
              <a:rPr lang="it-IT" dirty="0" err="1">
                <a:cs typeface="Courier New" panose="02070309020205020404" pitchFamily="49" charset="0"/>
              </a:rPr>
              <a:t>X:cell</a:t>
            </a:r>
            <a:r>
              <a:rPr lang="it-IT" dirty="0">
                <a:cs typeface="Courier New" panose="02070309020205020404" pitchFamily="49" charset="0"/>
              </a:rPr>
              <a:t>], []).</a:t>
            </a:r>
          </a:p>
          <a:p>
            <a:pPr lvl="1"/>
            <a:r>
              <a:rPr lang="it-IT" dirty="0" err="1">
                <a:cs typeface="Courier New" panose="02070309020205020404" pitchFamily="49" charset="0"/>
              </a:rPr>
              <a:t>backliteral</a:t>
            </a:r>
            <a:r>
              <a:rPr lang="it-IT" dirty="0">
                <a:cs typeface="Courier New" panose="02070309020205020404" pitchFamily="49" charset="0"/>
              </a:rPr>
              <a:t>( \+ (G), [</a:t>
            </a:r>
            <a:r>
              <a:rPr lang="it-IT" dirty="0" err="1">
                <a:cs typeface="Courier New" panose="02070309020205020404" pitchFamily="49" charset="0"/>
              </a:rPr>
              <a:t>X:cell</a:t>
            </a:r>
            <a:r>
              <a:rPr lang="it-IT" dirty="0">
                <a:cs typeface="Courier New" panose="02070309020205020404" pitchFamily="49" charset="0"/>
              </a:rPr>
              <a:t>], []) :-</a:t>
            </a:r>
          </a:p>
          <a:p>
            <a:pPr lvl="1"/>
            <a:r>
              <a:rPr lang="it-IT" dirty="0">
                <a:cs typeface="Courier New" panose="02070309020205020404" pitchFamily="49" charset="0"/>
              </a:rPr>
              <a:t>	G = </a:t>
            </a:r>
            <a:r>
              <a:rPr lang="it-IT" dirty="0" err="1">
                <a:cs typeface="Courier New" panose="02070309020205020404" pitchFamily="49" charset="0"/>
              </a:rPr>
              <a:t>obstacle</a:t>
            </a:r>
            <a:r>
              <a:rPr lang="it-IT" dirty="0">
                <a:cs typeface="Courier New" panose="02070309020205020404" pitchFamily="49" charset="0"/>
              </a:rPr>
              <a:t>(X).</a:t>
            </a:r>
          </a:p>
          <a:p>
            <a:pPr lvl="1"/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backliteral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(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adjacent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(X,Y), [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X:cell,Y:cell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], []).</a:t>
            </a:r>
          </a:p>
          <a:p>
            <a:r>
              <a:rPr lang="it-IT" b="1" dirty="0" err="1">
                <a:cs typeface="Courier New" panose="02070309020205020404" pitchFamily="49" charset="0"/>
              </a:rPr>
              <a:t>Structured</a:t>
            </a:r>
            <a:r>
              <a:rPr lang="it-IT" b="1" dirty="0">
                <a:cs typeface="Courier New" panose="02070309020205020404" pitchFamily="49" charset="0"/>
              </a:rPr>
              <a:t> </a:t>
            </a:r>
            <a:r>
              <a:rPr lang="it-IT" b="1" dirty="0" err="1">
                <a:cs typeface="Courier New" panose="02070309020205020404" pitchFamily="49" charset="0"/>
              </a:rPr>
              <a:t>terms</a:t>
            </a:r>
            <a:r>
              <a:rPr lang="it-IT" b="1" dirty="0">
                <a:cs typeface="Courier New" panose="02070309020205020404" pitchFamily="49" charset="0"/>
              </a:rPr>
              <a:t>: none</a:t>
            </a:r>
          </a:p>
          <a:p>
            <a:r>
              <a:rPr lang="en-US" b="1" dirty="0"/>
              <a:t>Start Hypothesis: </a:t>
            </a:r>
            <a:r>
              <a:rPr lang="en-US" dirty="0" err="1">
                <a:cs typeface="Courier New" panose="02070309020205020404" pitchFamily="49" charset="0"/>
              </a:rPr>
              <a:t>start_clause</a:t>
            </a:r>
            <a:r>
              <a:rPr lang="en-US" dirty="0">
                <a:cs typeface="Courier New" panose="02070309020205020404" pitchFamily="49" charset="0"/>
              </a:rPr>
              <a:t>( [move(X,Y)] / [ X:cell, Y:cell] ).</a:t>
            </a:r>
            <a:endParaRPr lang="it-IT" dirty="0">
              <a:cs typeface="Courier New" panose="02070309020205020404" pitchFamily="49" charset="0"/>
            </a:endParaRPr>
          </a:p>
          <a:p>
            <a:r>
              <a:rPr lang="it-IT" b="1" dirty="0">
                <a:cs typeface="Courier New" panose="02070309020205020404" pitchFamily="49" charset="0"/>
              </a:rPr>
              <a:t>Positive </a:t>
            </a:r>
            <a:r>
              <a:rPr lang="it-IT" b="1" dirty="0" err="1">
                <a:cs typeface="Courier New" panose="02070309020205020404" pitchFamily="49" charset="0"/>
              </a:rPr>
              <a:t>examples</a:t>
            </a:r>
            <a:r>
              <a:rPr lang="it-IT" b="1" dirty="0">
                <a:cs typeface="Courier New" panose="02070309020205020404" pitchFamily="49" charset="0"/>
              </a:rPr>
              <a:t>: 1 / Negative </a:t>
            </a:r>
            <a:r>
              <a:rPr lang="it-IT" b="1" dirty="0" err="1">
                <a:cs typeface="Courier New" panose="02070309020205020404" pitchFamily="49" charset="0"/>
              </a:rPr>
              <a:t>examples</a:t>
            </a:r>
            <a:r>
              <a:rPr lang="it-IT" b="1" dirty="0">
                <a:cs typeface="Courier New" panose="02070309020205020404" pitchFamily="49" charset="0"/>
              </a:rPr>
              <a:t>: 1</a:t>
            </a:r>
            <a:endParaRPr lang="it-IT" dirty="0">
              <a:cs typeface="Courier New" panose="02070309020205020404" pitchFamily="49" charset="0"/>
            </a:endParaRPr>
          </a:p>
          <a:p>
            <a:r>
              <a:rPr lang="en-US" b="1" dirty="0">
                <a:cs typeface="Courier New" panose="02070309020205020404" pitchFamily="49" charset="0"/>
              </a:rPr>
              <a:t>Parameters: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cs typeface="Courier New" panose="02070309020205020404" pitchFamily="49" charset="0"/>
              </a:rPr>
              <a:t>max_proof_length</a:t>
            </a:r>
            <a:r>
              <a:rPr lang="en-US" dirty="0">
                <a:cs typeface="Courier New" panose="02070309020205020404" pitchFamily="49" charset="0"/>
              </a:rPr>
              <a:t>( 2). 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cs typeface="Courier New" panose="02070309020205020404" pitchFamily="49" charset="0"/>
              </a:rPr>
              <a:t>max_clauses</a:t>
            </a:r>
            <a:r>
              <a:rPr lang="en-US" dirty="0">
                <a:cs typeface="Courier New" panose="02070309020205020404" pitchFamily="49" charset="0"/>
              </a:rPr>
              <a:t>( 2). 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cs typeface="Courier New" panose="02070309020205020404" pitchFamily="49" charset="0"/>
              </a:rPr>
              <a:t>max_clause_length</a:t>
            </a:r>
            <a:r>
              <a:rPr lang="en-US" dirty="0">
                <a:cs typeface="Courier New" panose="02070309020205020404" pitchFamily="49" charset="0"/>
              </a:rPr>
              <a:t>( 3).  </a:t>
            </a:r>
            <a:endParaRPr lang="it-IT" dirty="0">
              <a:cs typeface="Courier New" panose="02070309020205020404" pitchFamily="49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0C859B7-C99B-41DA-B6A9-14DF479A8CF0}"/>
              </a:ext>
            </a:extLst>
          </p:cNvPr>
          <p:cNvSpPr txBox="1"/>
          <p:nvPr/>
        </p:nvSpPr>
        <p:spPr>
          <a:xfrm>
            <a:off x="789510" y="4982546"/>
            <a:ext cx="29427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hypotheses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and </a:t>
            </a:r>
            <a:r>
              <a:rPr lang="de-DE" dirty="0" err="1"/>
              <a:t>refined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independent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grid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grid</a:t>
            </a:r>
            <a:r>
              <a:rPr lang="de-DE" dirty="0"/>
              <a:t>!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49756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2D210C-DC25-442C-A0DC-2021B3AB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84632"/>
            <a:ext cx="6261555" cy="1512201"/>
          </a:xfrm>
        </p:spPr>
        <p:txBody>
          <a:bodyPr>
            <a:normAutofit/>
          </a:bodyPr>
          <a:lstStyle/>
          <a:p>
            <a:r>
              <a:rPr lang="it-IT"/>
              <a:t>Learning to travel</a:t>
            </a:r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C8005455-DE52-4166-891D-E22990B7B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789510" y="884026"/>
            <a:ext cx="3269567" cy="1985559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D47933-B121-49D1-9D84-21CF2032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2104008"/>
            <a:ext cx="6261556" cy="4269360"/>
          </a:xfrm>
        </p:spPr>
        <p:txBody>
          <a:bodyPr>
            <a:normAutofit fontScale="92500" lnSpcReduction="10000"/>
          </a:bodyPr>
          <a:lstStyle/>
          <a:p>
            <a:r>
              <a:rPr lang="it-IT" sz="1400" b="1" dirty="0"/>
              <a:t>Goal: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Learn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to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move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from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two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distant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cells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in the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maze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without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going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through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illegal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cells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. (Predicate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reach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/3).</a:t>
            </a:r>
          </a:p>
          <a:p>
            <a:r>
              <a:rPr lang="it-IT" sz="1400" b="1" dirty="0"/>
              <a:t>Background Knowledge:</a:t>
            </a:r>
          </a:p>
          <a:p>
            <a:pPr lvl="1">
              <a:lnSpc>
                <a:spcPct val="100000"/>
              </a:lnSpc>
            </a:pPr>
            <a:r>
              <a:rPr lang="it-IT" sz="1500" dirty="0" err="1">
                <a:cs typeface="Courier New" panose="02070309020205020404" pitchFamily="49" charset="0"/>
              </a:rPr>
              <a:t>backliteral</a:t>
            </a:r>
            <a:r>
              <a:rPr lang="it-IT" sz="1500" dirty="0">
                <a:cs typeface="Courier New" panose="02070309020205020404" pitchFamily="49" charset="0"/>
              </a:rPr>
              <a:t>( </a:t>
            </a:r>
            <a:r>
              <a:rPr lang="it-IT" sz="1500" dirty="0" err="1">
                <a:cs typeface="Courier New" panose="02070309020205020404" pitchFamily="49" charset="0"/>
              </a:rPr>
              <a:t>move</a:t>
            </a:r>
            <a:r>
              <a:rPr lang="it-IT" sz="1500" dirty="0">
                <a:cs typeface="Courier New" panose="02070309020205020404" pitchFamily="49" charset="0"/>
              </a:rPr>
              <a:t>(X,Y), [</a:t>
            </a:r>
            <a:r>
              <a:rPr lang="it-IT" sz="1500" dirty="0" err="1">
                <a:cs typeface="Courier New" panose="02070309020205020404" pitchFamily="49" charset="0"/>
              </a:rPr>
              <a:t>X:cell</a:t>
            </a:r>
            <a:r>
              <a:rPr lang="it-IT" sz="1500" dirty="0">
                <a:cs typeface="Courier New" panose="02070309020205020404" pitchFamily="49" charset="0"/>
              </a:rPr>
              <a:t>], [</a:t>
            </a:r>
            <a:r>
              <a:rPr lang="it-IT" sz="1500" dirty="0" err="1">
                <a:cs typeface="Courier New" panose="02070309020205020404" pitchFamily="49" charset="0"/>
              </a:rPr>
              <a:t>Y:cell</a:t>
            </a:r>
            <a:r>
              <a:rPr lang="it-IT" sz="1500" dirty="0">
                <a:cs typeface="Courier New" panose="02070309020205020404" pitchFamily="49" charset="0"/>
              </a:rPr>
              <a:t>]).</a:t>
            </a:r>
          </a:p>
          <a:p>
            <a:pPr lvl="1">
              <a:lnSpc>
                <a:spcPct val="100000"/>
              </a:lnSpc>
            </a:pPr>
            <a:r>
              <a:rPr lang="it-IT" sz="1500" dirty="0" err="1">
                <a:cs typeface="Courier New" panose="02070309020205020404" pitchFamily="49" charset="0"/>
              </a:rPr>
              <a:t>backliteral</a:t>
            </a:r>
            <a:r>
              <a:rPr lang="it-IT" sz="1500" dirty="0">
                <a:cs typeface="Courier New" panose="02070309020205020404" pitchFamily="49" charset="0"/>
              </a:rPr>
              <a:t>( </a:t>
            </a:r>
            <a:r>
              <a:rPr lang="it-IT" sz="1500" dirty="0" err="1">
                <a:cs typeface="Courier New" panose="02070309020205020404" pitchFamily="49" charset="0"/>
              </a:rPr>
              <a:t>reach</a:t>
            </a:r>
            <a:r>
              <a:rPr lang="it-IT" sz="1500" dirty="0">
                <a:cs typeface="Courier New" panose="02070309020205020404" pitchFamily="49" charset="0"/>
              </a:rPr>
              <a:t>(X,Y,L), [</a:t>
            </a:r>
            <a:r>
              <a:rPr lang="it-IT" sz="1500" dirty="0" err="1">
                <a:cs typeface="Courier New" panose="02070309020205020404" pitchFamily="49" charset="0"/>
              </a:rPr>
              <a:t>X:cell,L:list</a:t>
            </a:r>
            <a:r>
              <a:rPr lang="it-IT" sz="1500" dirty="0">
                <a:cs typeface="Courier New" panose="02070309020205020404" pitchFamily="49" charset="0"/>
              </a:rPr>
              <a:t>], [</a:t>
            </a:r>
            <a:r>
              <a:rPr lang="it-IT" sz="1500" dirty="0" err="1">
                <a:cs typeface="Courier New" panose="02070309020205020404" pitchFamily="49" charset="0"/>
              </a:rPr>
              <a:t>Y:cell</a:t>
            </a:r>
            <a:r>
              <a:rPr lang="it-IT" sz="1500" dirty="0">
                <a:cs typeface="Courier New" panose="02070309020205020404" pitchFamily="49" charset="0"/>
              </a:rPr>
              <a:t>]).</a:t>
            </a:r>
          </a:p>
          <a:p>
            <a:r>
              <a:rPr lang="it-IT" sz="1400" b="1" dirty="0" err="1">
                <a:cs typeface="Courier New" panose="02070309020205020404" pitchFamily="49" charset="0"/>
              </a:rPr>
              <a:t>Structured</a:t>
            </a:r>
            <a:r>
              <a:rPr lang="it-IT" sz="1400" b="1" dirty="0"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cs typeface="Courier New" panose="02070309020205020404" pitchFamily="49" charset="0"/>
              </a:rPr>
              <a:t>terms</a:t>
            </a:r>
            <a:r>
              <a:rPr lang="it-IT" sz="14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1500" dirty="0">
                <a:cs typeface="Courier New" panose="02070309020205020404" pitchFamily="49" charset="0"/>
              </a:rPr>
              <a:t>term( list1, [X|L], [ X:cell, L:list]).</a:t>
            </a:r>
          </a:p>
          <a:p>
            <a:pPr lvl="1"/>
            <a:r>
              <a:rPr lang="en-US" sz="1500" dirty="0">
                <a:cs typeface="Courier New" panose="02070309020205020404" pitchFamily="49" charset="0"/>
              </a:rPr>
              <a:t>term( list1, [X], [</a:t>
            </a:r>
            <a:r>
              <a:rPr lang="en-US" sz="1500" dirty="0" err="1">
                <a:cs typeface="Courier New" panose="02070309020205020404" pitchFamily="49" charset="0"/>
              </a:rPr>
              <a:t>X:cell</a:t>
            </a:r>
            <a:r>
              <a:rPr lang="en-US" sz="1500" dirty="0">
                <a:cs typeface="Courier New" panose="02070309020205020404" pitchFamily="49" charset="0"/>
              </a:rPr>
              <a:t>]).</a:t>
            </a:r>
          </a:p>
          <a:p>
            <a:r>
              <a:rPr lang="it-IT" sz="1500" b="1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Start </a:t>
            </a:r>
            <a:r>
              <a:rPr lang="it-IT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hypothesis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: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start_clause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([ reach(X,Y,L)] / [X:cell,Y:cell,L:list1]). </a:t>
            </a:r>
            <a:endParaRPr lang="it-IT" sz="1500" dirty="0">
              <a:solidFill>
                <a:schemeClr val="tx1">
                  <a:lumMod val="85000"/>
                  <a:lumOff val="15000"/>
                </a:schemeClr>
              </a:solidFill>
              <a:cs typeface="Courier New" panose="02070309020205020404" pitchFamily="49" charset="0"/>
            </a:endParaRPr>
          </a:p>
          <a:p>
            <a:r>
              <a:rPr lang="it-IT" sz="1400" b="1" dirty="0">
                <a:cs typeface="Courier New" panose="02070309020205020404" pitchFamily="49" charset="0"/>
              </a:rPr>
              <a:t>Positive </a:t>
            </a:r>
            <a:r>
              <a:rPr lang="it-IT" sz="1400" b="1" dirty="0" err="1">
                <a:cs typeface="Courier New" panose="02070309020205020404" pitchFamily="49" charset="0"/>
              </a:rPr>
              <a:t>examples</a:t>
            </a:r>
            <a:r>
              <a:rPr lang="it-IT" sz="1400" b="1" dirty="0">
                <a:cs typeface="Courier New" panose="02070309020205020404" pitchFamily="49" charset="0"/>
              </a:rPr>
              <a:t>: 3 / N</a:t>
            </a:r>
            <a:r>
              <a:rPr lang="en-US" sz="1400" b="1" dirty="0" err="1">
                <a:cs typeface="Courier New" panose="02070309020205020404" pitchFamily="49" charset="0"/>
              </a:rPr>
              <a:t>egative</a:t>
            </a:r>
            <a:r>
              <a:rPr lang="en-US" sz="1400" b="1" dirty="0">
                <a:cs typeface="Courier New" panose="02070309020205020404" pitchFamily="49" charset="0"/>
              </a:rPr>
              <a:t> examples: 5</a:t>
            </a:r>
          </a:p>
          <a:p>
            <a:r>
              <a:rPr lang="en-US" sz="1400" b="1" dirty="0">
                <a:cs typeface="Courier New" panose="02070309020205020404" pitchFamily="49" charset="0"/>
              </a:rPr>
              <a:t>Parameters:</a:t>
            </a:r>
          </a:p>
          <a:p>
            <a:pPr lvl="1">
              <a:lnSpc>
                <a:spcPct val="80000"/>
              </a:lnSpc>
            </a:pPr>
            <a:r>
              <a:rPr lang="en-US" sz="1500" dirty="0" err="1">
                <a:cs typeface="Courier New" panose="02070309020205020404" pitchFamily="49" charset="0"/>
              </a:rPr>
              <a:t>max_proof_length</a:t>
            </a:r>
            <a:r>
              <a:rPr lang="en-US" sz="1500" dirty="0">
                <a:cs typeface="Courier New" panose="02070309020205020404" pitchFamily="49" charset="0"/>
              </a:rPr>
              <a:t>( 5). </a:t>
            </a:r>
          </a:p>
          <a:p>
            <a:pPr lvl="1">
              <a:lnSpc>
                <a:spcPct val="80000"/>
              </a:lnSpc>
            </a:pPr>
            <a:r>
              <a:rPr lang="en-US" sz="1500" dirty="0" err="1">
                <a:cs typeface="Courier New" panose="02070309020205020404" pitchFamily="49" charset="0"/>
              </a:rPr>
              <a:t>max_clauses</a:t>
            </a:r>
            <a:r>
              <a:rPr lang="en-US" sz="1500" dirty="0">
                <a:cs typeface="Courier New" panose="02070309020205020404" pitchFamily="49" charset="0"/>
              </a:rPr>
              <a:t>( 2). </a:t>
            </a:r>
          </a:p>
          <a:p>
            <a:pPr lvl="1">
              <a:lnSpc>
                <a:spcPct val="80000"/>
              </a:lnSpc>
            </a:pPr>
            <a:r>
              <a:rPr lang="en-US" sz="1500" dirty="0" err="1">
                <a:cs typeface="Courier New" panose="02070309020205020404" pitchFamily="49" charset="0"/>
              </a:rPr>
              <a:t>max_clause_length</a:t>
            </a:r>
            <a:r>
              <a:rPr lang="en-US" sz="1500" dirty="0">
                <a:cs typeface="Courier New" panose="02070309020205020404" pitchFamily="49" charset="0"/>
              </a:rPr>
              <a:t>( 3).  </a:t>
            </a:r>
            <a:endParaRPr lang="de-AT" sz="1500" dirty="0">
              <a:cs typeface="Courier New" panose="02070309020205020404" pitchFamily="49" charset="0"/>
            </a:endParaRPr>
          </a:p>
          <a:p>
            <a:endParaRPr lang="en-US" sz="1400" b="1" dirty="0">
              <a:cs typeface="Courier New" panose="02070309020205020404" pitchFamily="49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6397934-E5AA-4520-B27A-8BC179EFD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452" y="3429000"/>
            <a:ext cx="30956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6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2D210C-DC25-442C-A0DC-2021B3AB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84632"/>
            <a:ext cx="6261555" cy="1512201"/>
          </a:xfrm>
        </p:spPr>
        <p:txBody>
          <a:bodyPr>
            <a:normAutofit/>
          </a:bodyPr>
          <a:lstStyle/>
          <a:p>
            <a:r>
              <a:rPr lang="it-IT" dirty="0" err="1"/>
              <a:t>Combined</a:t>
            </a:r>
            <a:r>
              <a:rPr lang="it-IT" dirty="0"/>
              <a:t> Learning: </a:t>
            </a:r>
            <a:r>
              <a:rPr lang="it-IT" dirty="0" err="1"/>
              <a:t>walk</a:t>
            </a:r>
            <a:r>
              <a:rPr lang="it-IT" dirty="0"/>
              <a:t> &amp; travel</a:t>
            </a:r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C8005455-DE52-4166-891D-E22990B7B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789510" y="884026"/>
            <a:ext cx="3269567" cy="1985559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D47933-B121-49D1-9D84-21CF2032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2104008"/>
            <a:ext cx="6261556" cy="4269360"/>
          </a:xfrm>
        </p:spPr>
        <p:txBody>
          <a:bodyPr>
            <a:normAutofit/>
          </a:bodyPr>
          <a:lstStyle/>
          <a:p>
            <a:r>
              <a:rPr lang="it-IT" sz="1400" b="1" dirty="0"/>
              <a:t>Goal: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Learn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the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two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predicates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move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/2 and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reach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/3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at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once.</a:t>
            </a:r>
          </a:p>
          <a:p>
            <a:r>
              <a:rPr lang="it-IT" sz="1400" b="1" dirty="0"/>
              <a:t>Background Knowledge:</a:t>
            </a:r>
          </a:p>
          <a:p>
            <a:pPr lvl="1">
              <a:lnSpc>
                <a:spcPct val="100000"/>
              </a:lnSpc>
            </a:pPr>
            <a:r>
              <a:rPr lang="it-IT" sz="1500" dirty="0" err="1">
                <a:cs typeface="Courier New" panose="02070309020205020404" pitchFamily="49" charset="0"/>
              </a:rPr>
              <a:t>Same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as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before</a:t>
            </a:r>
            <a:r>
              <a:rPr lang="it-IT" sz="1500" dirty="0">
                <a:cs typeface="Courier New" panose="02070309020205020404" pitchFamily="49" charset="0"/>
              </a:rPr>
              <a:t> for </a:t>
            </a:r>
            <a:r>
              <a:rPr lang="it-IT" sz="1500" dirty="0" err="1">
                <a:cs typeface="Courier New" panose="02070309020205020404" pitchFamily="49" charset="0"/>
              </a:rPr>
              <a:t>both</a:t>
            </a:r>
            <a:r>
              <a:rPr lang="it-IT" sz="1500" dirty="0">
                <a:cs typeface="Courier New" panose="02070309020205020404" pitchFamily="49" charset="0"/>
              </a:rPr>
              <a:t> tasks</a:t>
            </a:r>
          </a:p>
          <a:p>
            <a:r>
              <a:rPr lang="it-IT" sz="1400" b="1" dirty="0" err="1">
                <a:cs typeface="Courier New" panose="02070309020205020404" pitchFamily="49" charset="0"/>
              </a:rPr>
              <a:t>Structured</a:t>
            </a:r>
            <a:r>
              <a:rPr lang="it-IT" sz="1400" b="1" dirty="0"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cs typeface="Courier New" panose="02070309020205020404" pitchFamily="49" charset="0"/>
              </a:rPr>
              <a:t>terms</a:t>
            </a:r>
            <a:r>
              <a:rPr lang="it-IT" sz="14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1500" dirty="0">
                <a:cs typeface="Courier New" panose="02070309020205020404" pitchFamily="49" charset="0"/>
              </a:rPr>
              <a:t>Same as before for both tasks</a:t>
            </a:r>
          </a:p>
          <a:p>
            <a:r>
              <a:rPr lang="it-IT" sz="1500" b="1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Start </a:t>
            </a:r>
            <a:r>
              <a:rPr lang="it-IT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hypothesis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: </a:t>
            </a:r>
            <a:r>
              <a:rPr lang="en-US" sz="1500" dirty="0">
                <a:cs typeface="Courier New" panose="02070309020205020404" pitchFamily="49" charset="0"/>
              </a:rPr>
              <a:t>Same as before for both tasks</a:t>
            </a:r>
            <a:endParaRPr lang="it-IT" sz="1500" dirty="0">
              <a:solidFill>
                <a:schemeClr val="tx1">
                  <a:lumMod val="85000"/>
                  <a:lumOff val="15000"/>
                </a:schemeClr>
              </a:solidFill>
              <a:cs typeface="Courier New" panose="02070309020205020404" pitchFamily="49" charset="0"/>
            </a:endParaRPr>
          </a:p>
          <a:p>
            <a:pPr lvl="1"/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start_clause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( [move(X,Y)] / [ X:cell, Y:cell] ).</a:t>
            </a:r>
          </a:p>
          <a:p>
            <a:pPr lvl="1"/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start_clause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( [ reach(X,Y,L)] / [X:cell,Y:cell,L:list1] ).</a:t>
            </a:r>
            <a:endParaRPr lang="it-IT" sz="1300" dirty="0">
              <a:solidFill>
                <a:schemeClr val="tx1">
                  <a:lumMod val="85000"/>
                  <a:lumOff val="15000"/>
                </a:schemeClr>
              </a:solidFill>
              <a:cs typeface="Courier New" panose="02070309020205020404" pitchFamily="49" charset="0"/>
            </a:endParaRPr>
          </a:p>
          <a:p>
            <a:r>
              <a:rPr lang="it-IT" sz="1400" b="1" dirty="0">
                <a:cs typeface="Courier New" panose="02070309020205020404" pitchFamily="49" charset="0"/>
              </a:rPr>
              <a:t>Positive </a:t>
            </a:r>
            <a:r>
              <a:rPr lang="it-IT" sz="1400" b="1" dirty="0" err="1">
                <a:cs typeface="Courier New" panose="02070309020205020404" pitchFamily="49" charset="0"/>
              </a:rPr>
              <a:t>examples</a:t>
            </a:r>
            <a:r>
              <a:rPr lang="it-IT" sz="1400" b="1" dirty="0">
                <a:cs typeface="Courier New" panose="02070309020205020404" pitchFamily="49" charset="0"/>
              </a:rPr>
              <a:t> / N</a:t>
            </a:r>
            <a:r>
              <a:rPr lang="en-US" sz="1400" b="1" dirty="0" err="1">
                <a:cs typeface="Courier New" panose="02070309020205020404" pitchFamily="49" charset="0"/>
              </a:rPr>
              <a:t>egative</a:t>
            </a:r>
            <a:r>
              <a:rPr lang="en-US" sz="1400" b="1" dirty="0">
                <a:cs typeface="Courier New" panose="02070309020205020404" pitchFamily="49" charset="0"/>
              </a:rPr>
              <a:t> examples: </a:t>
            </a:r>
            <a:r>
              <a:rPr lang="en-US" sz="1400" dirty="0">
                <a:cs typeface="Courier New" panose="02070309020205020404" pitchFamily="49" charset="0"/>
              </a:rPr>
              <a:t>same as before</a:t>
            </a:r>
          </a:p>
          <a:p>
            <a:r>
              <a:rPr lang="en-US" sz="1400" b="1" dirty="0">
                <a:cs typeface="Courier New" panose="02070309020205020404" pitchFamily="49" charset="0"/>
              </a:rPr>
              <a:t>Parameters: Changed!</a:t>
            </a:r>
          </a:p>
          <a:p>
            <a:pPr lvl="1">
              <a:lnSpc>
                <a:spcPct val="80000"/>
              </a:lnSpc>
            </a:pPr>
            <a:r>
              <a:rPr lang="en-US" sz="1500" dirty="0" err="1">
                <a:cs typeface="Courier New" panose="02070309020205020404" pitchFamily="49" charset="0"/>
              </a:rPr>
              <a:t>max_proof_length</a:t>
            </a:r>
            <a:r>
              <a:rPr lang="en-US" sz="1500" dirty="0">
                <a:cs typeface="Courier New" panose="02070309020205020404" pitchFamily="49" charset="0"/>
              </a:rPr>
              <a:t>( 7). </a:t>
            </a:r>
          </a:p>
          <a:p>
            <a:pPr lvl="1">
              <a:lnSpc>
                <a:spcPct val="80000"/>
              </a:lnSpc>
            </a:pPr>
            <a:r>
              <a:rPr lang="en-US" sz="1500" dirty="0" err="1">
                <a:cs typeface="Courier New" panose="02070309020205020404" pitchFamily="49" charset="0"/>
              </a:rPr>
              <a:t>max_clauses</a:t>
            </a:r>
            <a:r>
              <a:rPr lang="en-US" sz="1500" dirty="0">
                <a:cs typeface="Courier New" panose="02070309020205020404" pitchFamily="49" charset="0"/>
              </a:rPr>
              <a:t>( 4). </a:t>
            </a:r>
          </a:p>
          <a:p>
            <a:pPr lvl="1">
              <a:lnSpc>
                <a:spcPct val="80000"/>
              </a:lnSpc>
            </a:pPr>
            <a:r>
              <a:rPr lang="en-US" sz="1500" dirty="0" err="1">
                <a:cs typeface="Courier New" panose="02070309020205020404" pitchFamily="49" charset="0"/>
              </a:rPr>
              <a:t>max_clause_length</a:t>
            </a:r>
            <a:r>
              <a:rPr lang="en-US" sz="1500" dirty="0">
                <a:cs typeface="Courier New" panose="02070309020205020404" pitchFamily="49" charset="0"/>
              </a:rPr>
              <a:t>( 3).  </a:t>
            </a:r>
            <a:endParaRPr lang="de-AT" sz="1500" dirty="0">
              <a:cs typeface="Courier New" panose="02070309020205020404" pitchFamily="49" charset="0"/>
            </a:endParaRPr>
          </a:p>
          <a:p>
            <a:endParaRPr lang="en-US" sz="1400" b="1" dirty="0">
              <a:cs typeface="Courier New" panose="02070309020205020404" pitchFamily="49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3962E54-C6E4-43B0-92D1-1CA503E15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10" y="3347761"/>
            <a:ext cx="33147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06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2D210C-DC25-442C-A0DC-2021B3AB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84632"/>
            <a:ext cx="6261555" cy="1512201"/>
          </a:xfrm>
        </p:spPr>
        <p:txBody>
          <a:bodyPr>
            <a:normAutofit/>
          </a:bodyPr>
          <a:lstStyle/>
          <a:p>
            <a:r>
              <a:rPr lang="it-IT" dirty="0" err="1"/>
              <a:t>Findings</a:t>
            </a:r>
            <a:endParaRPr lang="it-IT" dirty="0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C8005455-DE52-4166-891D-E22990B7B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789510" y="884026"/>
            <a:ext cx="3269567" cy="1985559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D47933-B121-49D1-9D84-21CF2032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2104008"/>
            <a:ext cx="6261556" cy="4269360"/>
          </a:xfrm>
        </p:spPr>
        <p:txBody>
          <a:bodyPr>
            <a:normAutofit/>
          </a:bodyPr>
          <a:lstStyle/>
          <a:p>
            <a:r>
              <a:rPr lang="de-AT" sz="1600" b="1" dirty="0"/>
              <a:t>Do not </a:t>
            </a:r>
            <a:r>
              <a:rPr lang="de-AT" sz="1600" b="1" dirty="0" err="1"/>
              <a:t>put</a:t>
            </a:r>
            <a:r>
              <a:rPr lang="de-AT" sz="1600" b="1" dirty="0"/>
              <a:t> </a:t>
            </a:r>
            <a:r>
              <a:rPr lang="de-AT" sz="1600" b="1" dirty="0" err="1"/>
              <a:t>too</a:t>
            </a:r>
            <a:r>
              <a:rPr lang="de-AT" sz="1600" b="1" dirty="0"/>
              <a:t> </a:t>
            </a:r>
            <a:r>
              <a:rPr lang="de-AT" sz="1600" b="1" dirty="0" err="1"/>
              <a:t>many</a:t>
            </a:r>
            <a:r>
              <a:rPr lang="de-AT" sz="1600" b="1" dirty="0"/>
              <a:t> </a:t>
            </a:r>
            <a:r>
              <a:rPr lang="de-AT" sz="1600" b="1" dirty="0" err="1"/>
              <a:t>examples</a:t>
            </a:r>
            <a:r>
              <a:rPr lang="de-AT" sz="1600" b="1" dirty="0"/>
              <a:t>! Start </a:t>
            </a:r>
            <a:r>
              <a:rPr lang="de-AT" sz="1600" b="1" dirty="0" err="1"/>
              <a:t>with</a:t>
            </a:r>
            <a:r>
              <a:rPr lang="de-AT" sz="1600" b="1" dirty="0"/>
              <a:t> 1- 2 </a:t>
            </a:r>
            <a:r>
              <a:rPr lang="de-AT" sz="1600" b="1" dirty="0" err="1"/>
              <a:t>examples</a:t>
            </a:r>
            <a:r>
              <a:rPr lang="de-AT" sz="1600" b="1" dirty="0"/>
              <a:t> and </a:t>
            </a:r>
            <a:r>
              <a:rPr lang="de-AT" sz="1600" b="1" dirty="0" err="1"/>
              <a:t>then</a:t>
            </a:r>
            <a:r>
              <a:rPr lang="de-AT" sz="1600" b="1" dirty="0"/>
              <a:t> </a:t>
            </a:r>
            <a:r>
              <a:rPr lang="de-AT" sz="1600" b="1" dirty="0" err="1"/>
              <a:t>add</a:t>
            </a:r>
            <a:r>
              <a:rPr lang="de-AT" sz="1600" b="1" dirty="0"/>
              <a:t> </a:t>
            </a:r>
            <a:r>
              <a:rPr lang="de-AT" sz="1600" b="1" dirty="0" err="1"/>
              <a:t>successively</a:t>
            </a:r>
            <a:r>
              <a:rPr lang="de-AT" sz="1600" b="1" dirty="0"/>
              <a:t> </a:t>
            </a:r>
            <a:r>
              <a:rPr lang="de-AT" sz="1600" b="1" dirty="0" err="1"/>
              <a:t>new</a:t>
            </a:r>
            <a:r>
              <a:rPr lang="de-AT" sz="1600" b="1" dirty="0"/>
              <a:t> </a:t>
            </a:r>
            <a:r>
              <a:rPr lang="de-AT" sz="1600" b="1" dirty="0" err="1"/>
              <a:t>ones</a:t>
            </a:r>
            <a:r>
              <a:rPr lang="de-AT" sz="1600" b="1" dirty="0"/>
              <a:t> </a:t>
            </a:r>
            <a:r>
              <a:rPr lang="de-AT" sz="1600" b="1" dirty="0" err="1"/>
              <a:t>as</a:t>
            </a:r>
            <a:r>
              <a:rPr lang="de-AT" sz="1600" b="1" dirty="0"/>
              <a:t> </a:t>
            </a:r>
            <a:r>
              <a:rPr lang="de-AT" sz="1600" b="1" dirty="0" err="1"/>
              <a:t>needed</a:t>
            </a:r>
            <a:r>
              <a:rPr lang="de-AT" sz="1600" b="1" dirty="0"/>
              <a:t>.</a:t>
            </a:r>
            <a:endParaRPr lang="de-AT" sz="1600" dirty="0">
              <a:cs typeface="Courier New" panose="02070309020205020404" pitchFamily="49" charset="0"/>
            </a:endParaRPr>
          </a:p>
          <a:p>
            <a:r>
              <a:rPr lang="en-US" sz="1600" b="1" dirty="0">
                <a:cs typeface="Courier New" panose="02070309020205020404" pitchFamily="49" charset="0"/>
              </a:rPr>
              <a:t>Do not forget about the parameter settings.</a:t>
            </a:r>
          </a:p>
          <a:p>
            <a:r>
              <a:rPr lang="en-US" sz="1600" b="1" dirty="0">
                <a:cs typeface="Courier New" panose="02070309020205020404" pitchFamily="49" charset="0"/>
              </a:rPr>
              <a:t>Start learning small steps / simple tasks.</a:t>
            </a:r>
          </a:p>
          <a:p>
            <a:r>
              <a:rPr lang="en-US" sz="1600" b="1" dirty="0">
                <a:cs typeface="Courier New" panose="02070309020205020404" pitchFamily="49" charset="0"/>
              </a:rPr>
              <a:t>It is more efficient to learn each action on its own then all at once (only one </a:t>
            </a:r>
            <a:r>
              <a:rPr lang="en-US" sz="1600" b="1" dirty="0" err="1">
                <a:cs typeface="Courier New" panose="02070309020205020404" pitchFamily="49" charset="0"/>
              </a:rPr>
              <a:t>start_clause</a:t>
            </a:r>
            <a:r>
              <a:rPr lang="en-US" sz="1600" b="1" dirty="0">
                <a:cs typeface="Courier New" panose="02070309020205020404" pitchFamily="49" charset="0"/>
              </a:rPr>
              <a:t>). With more than one start clause and many </a:t>
            </a:r>
            <a:r>
              <a:rPr lang="en-US" sz="1600" b="1" dirty="0" err="1">
                <a:cs typeface="Courier New" panose="02070309020205020404" pitchFamily="49" charset="0"/>
              </a:rPr>
              <a:t>backliterals</a:t>
            </a:r>
            <a:r>
              <a:rPr lang="en-US" sz="1600" b="1" dirty="0">
                <a:cs typeface="Courier New" panose="02070309020205020404" pitchFamily="49" charset="0"/>
              </a:rPr>
              <a:t> the task grows heavily. </a:t>
            </a:r>
          </a:p>
          <a:p>
            <a:r>
              <a:rPr lang="en-US" sz="1600" b="1" dirty="0">
                <a:cs typeface="Courier New" panose="02070309020205020404" pitchFamily="49" charset="0"/>
              </a:rPr>
              <a:t>Recursiveness simplifies the learning.</a:t>
            </a:r>
          </a:p>
        </p:txBody>
      </p:sp>
    </p:spTree>
    <p:extLst>
      <p:ext uri="{BB962C8B-B14F-4D97-AF65-F5344CB8AC3E}">
        <p14:creationId xmlns:p14="http://schemas.microsoft.com/office/powerpoint/2010/main" val="2828345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F50B1-66FE-4BD9-A0C2-15D8E167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Performance </a:t>
            </a:r>
            <a:r>
              <a:rPr lang="de-DE" dirty="0" err="1"/>
              <a:t>comparison</a:t>
            </a:r>
            <a:endParaRPr lang="de-AT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6119BF68-2995-48B2-B85D-ADE38DA574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101454"/>
              </p:ext>
            </p:extLst>
          </p:nvPr>
        </p:nvGraphicFramePr>
        <p:xfrm>
          <a:off x="1262063" y="1828800"/>
          <a:ext cx="85947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681">
                  <a:extLst>
                    <a:ext uri="{9D8B030D-6E8A-4147-A177-3AD203B41FA5}">
                      <a16:colId xmlns:a16="http://schemas.microsoft.com/office/drawing/2014/main" val="52754210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2515016788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889444720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44818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Task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Hyper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Metagol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ILASP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978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adjacent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175,884 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3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move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   0,063 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639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reach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   1,577 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99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move</a:t>
                      </a:r>
                      <a:r>
                        <a:rPr lang="de-DE" dirty="0"/>
                        <a:t> &amp; </a:t>
                      </a:r>
                      <a:r>
                        <a:rPr lang="de-DE" dirty="0" err="1"/>
                        <a:t>reach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 16,585 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703835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96290799-DCD4-42AF-9491-3C6BEBCE70D4}"/>
              </a:ext>
            </a:extLst>
          </p:cNvPr>
          <p:cNvSpPr txBox="1"/>
          <p:nvPr/>
        </p:nvSpPr>
        <p:spPr>
          <a:xfrm>
            <a:off x="1261872" y="3799643"/>
            <a:ext cx="720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Mean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10 </a:t>
            </a:r>
            <a:r>
              <a:rPr lang="de-DE" dirty="0" err="1"/>
              <a:t>runs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6913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4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3D3612-FE8B-4F10-B5D2-67FE18B5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The Maze Problem</a:t>
            </a:r>
          </a:p>
        </p:txBody>
      </p:sp>
      <p:pic>
        <p:nvPicPr>
          <p:cNvPr id="6" name="Segnaposto contenuto 5" descr="An example of a Maze.">
            <a:extLst>
              <a:ext uri="{FF2B5EF4-FFF2-40B4-BE49-F238E27FC236}">
                <a16:creationId xmlns:a16="http://schemas.microsoft.com/office/drawing/2014/main" id="{4CF8AF23-0ED4-40F6-BD49-8FDD1579BA0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245225"/>
            <a:ext cx="4807287" cy="3016572"/>
          </a:xfrm>
          <a:prstGeom prst="rect">
            <a:avLst/>
          </a:prstGeom>
        </p:spPr>
      </p:pic>
      <p:graphicFrame>
        <p:nvGraphicFramePr>
          <p:cNvPr id="10" name="Segnaposto contenuto 2">
            <a:extLst>
              <a:ext uri="{FF2B5EF4-FFF2-40B4-BE49-F238E27FC236}">
                <a16:creationId xmlns:a16="http://schemas.microsoft.com/office/drawing/2014/main" id="{170EB54C-7864-4992-ACCA-F8BE4727E20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88925959"/>
              </p:ext>
            </p:extLst>
          </p:nvPr>
        </p:nvGraphicFramePr>
        <p:xfrm>
          <a:off x="1261872" y="1933575"/>
          <a:ext cx="4401509" cy="4246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127EF4E3-9F01-410C-81FC-406F9C18740B}"/>
              </a:ext>
            </a:extLst>
          </p:cNvPr>
          <p:cNvSpPr txBox="1"/>
          <p:nvPr/>
        </p:nvSpPr>
        <p:spPr>
          <a:xfrm>
            <a:off x="6312091" y="5198400"/>
            <a:ext cx="4401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An </a:t>
            </a:r>
            <a:r>
              <a:rPr lang="it-IT" sz="1600" dirty="0" err="1"/>
              <a:t>example</a:t>
            </a:r>
            <a:r>
              <a:rPr lang="it-IT" sz="1600" dirty="0"/>
              <a:t> of a </a:t>
            </a:r>
            <a:r>
              <a:rPr lang="it-IT" sz="1600" dirty="0" err="1"/>
              <a:t>Maze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05758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CFDFF0-3FAB-4A5F-B25B-8669462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tools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75ED68-4E4F-4308-8C82-701ADA261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b="1" dirty="0"/>
              <a:t>HYPER</a:t>
            </a:r>
            <a:r>
              <a:rPr lang="it-IT" sz="2400" dirty="0"/>
              <a:t> (</a:t>
            </a:r>
            <a:r>
              <a:rPr lang="it-IT" sz="2400" dirty="0" err="1"/>
              <a:t>Bratko</a:t>
            </a:r>
            <a:r>
              <a:rPr lang="it-IT" sz="2400" dirty="0"/>
              <a:t>, 1999): </a:t>
            </a:r>
            <a:r>
              <a:rPr lang="it-IT" sz="2400" dirty="0" err="1"/>
              <a:t>Based</a:t>
            </a:r>
            <a:r>
              <a:rPr lang="it-IT" sz="2400" dirty="0"/>
              <a:t> on Top-down </a:t>
            </a:r>
            <a:r>
              <a:rPr lang="it-IT" sz="2400" dirty="0" err="1"/>
              <a:t>search</a:t>
            </a:r>
            <a:r>
              <a:rPr lang="it-IT" sz="2400" dirty="0"/>
              <a:t> in the </a:t>
            </a:r>
            <a:r>
              <a:rPr lang="it-IT" sz="2400" dirty="0" err="1"/>
              <a:t>hypothesis</a:t>
            </a:r>
            <a:r>
              <a:rPr lang="it-IT" sz="2400" dirty="0"/>
              <a:t> </a:t>
            </a:r>
            <a:r>
              <a:rPr lang="it-IT" sz="2400" dirty="0" err="1"/>
              <a:t>space</a:t>
            </a:r>
            <a:r>
              <a:rPr lang="it-IT" sz="2400" dirty="0"/>
              <a:t> (Best-first </a:t>
            </a:r>
            <a:r>
              <a:rPr lang="it-IT" sz="2400" dirty="0" err="1"/>
              <a:t>search</a:t>
            </a:r>
            <a:r>
              <a:rPr lang="it-IT" sz="2400" dirty="0"/>
              <a:t>).</a:t>
            </a:r>
          </a:p>
          <a:p>
            <a:r>
              <a:rPr lang="it-IT" sz="2400" b="1" dirty="0" err="1"/>
              <a:t>Metagol</a:t>
            </a:r>
            <a:r>
              <a:rPr lang="it-IT" sz="2400" dirty="0"/>
              <a:t> (</a:t>
            </a:r>
            <a:r>
              <a:rPr lang="it-IT" sz="2400" dirty="0" err="1"/>
              <a:t>Cropper</a:t>
            </a:r>
            <a:r>
              <a:rPr lang="it-IT" sz="2400" dirty="0"/>
              <a:t>, </a:t>
            </a:r>
            <a:r>
              <a:rPr lang="it-IT" sz="2400" dirty="0" err="1"/>
              <a:t>Muggleton</a:t>
            </a:r>
            <a:r>
              <a:rPr lang="it-IT" sz="2400" dirty="0"/>
              <a:t>, 2016): </a:t>
            </a:r>
            <a:r>
              <a:rPr lang="it-IT" sz="2400" dirty="0" err="1"/>
              <a:t>Based</a:t>
            </a:r>
            <a:r>
              <a:rPr lang="it-IT" sz="2400" dirty="0"/>
              <a:t> on meta-interpretative learning.</a:t>
            </a:r>
          </a:p>
          <a:p>
            <a:r>
              <a:rPr lang="it-IT" sz="2400" b="1" dirty="0"/>
              <a:t>ILASP </a:t>
            </a:r>
            <a:r>
              <a:rPr lang="it-IT" sz="2400" dirty="0"/>
              <a:t>(</a:t>
            </a:r>
            <a:r>
              <a:rPr lang="it-IT" sz="2400" dirty="0" err="1"/>
              <a:t>Law</a:t>
            </a:r>
            <a:r>
              <a:rPr lang="it-IT" sz="2400" dirty="0"/>
              <a:t>, 2018): </a:t>
            </a:r>
            <a:r>
              <a:rPr lang="it-IT" sz="2400" dirty="0" err="1"/>
              <a:t>Inductive</a:t>
            </a:r>
            <a:r>
              <a:rPr lang="it-IT" sz="2400" dirty="0"/>
              <a:t> </a:t>
            </a:r>
            <a:r>
              <a:rPr lang="it-IT" sz="2400" dirty="0" err="1"/>
              <a:t>Logic</a:t>
            </a:r>
            <a:r>
              <a:rPr lang="it-IT" sz="2400" dirty="0"/>
              <a:t> Programming in the </a:t>
            </a:r>
            <a:r>
              <a:rPr lang="it-IT" sz="2400" dirty="0" err="1"/>
              <a:t>context</a:t>
            </a:r>
            <a:r>
              <a:rPr lang="it-IT" sz="2400" dirty="0"/>
              <a:t> of </a:t>
            </a:r>
            <a:r>
              <a:rPr lang="it-IT" sz="2400" dirty="0" err="1"/>
              <a:t>Answer</a:t>
            </a:r>
            <a:r>
              <a:rPr lang="it-IT" sz="2400" dirty="0"/>
              <a:t> Set Programs (ASP).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60868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A47A9F-C668-4B30-AAE9-9F1FDA92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goals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79163A-BF46-4066-A2D5-90825139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Of </a:t>
            </a:r>
            <a:r>
              <a:rPr lang="it-IT" sz="2800" dirty="0" err="1"/>
              <a:t>course</a:t>
            </a:r>
            <a:r>
              <a:rPr lang="it-IT" sz="2800" dirty="0"/>
              <a:t>, solving the </a:t>
            </a:r>
            <a:r>
              <a:rPr lang="it-IT" sz="2800" dirty="0" err="1"/>
              <a:t>Maze</a:t>
            </a:r>
            <a:r>
              <a:rPr lang="it-IT" sz="2800" dirty="0"/>
              <a:t> </a:t>
            </a:r>
            <a:r>
              <a:rPr lang="it-IT" sz="2800" dirty="0" err="1"/>
              <a:t>problem</a:t>
            </a:r>
            <a:r>
              <a:rPr lang="it-IT" sz="2800" dirty="0"/>
              <a:t>.</a:t>
            </a:r>
          </a:p>
          <a:p>
            <a:pPr lvl="1"/>
            <a:r>
              <a:rPr lang="it-IT" sz="2400" dirty="0"/>
              <a:t>In some </a:t>
            </a:r>
            <a:r>
              <a:rPr lang="it-IT" sz="2400" dirty="0" err="1"/>
              <a:t>cases</a:t>
            </a:r>
            <a:r>
              <a:rPr lang="it-IT" sz="2400" dirty="0"/>
              <a:t>, </a:t>
            </a:r>
            <a:r>
              <a:rPr lang="it-IT" sz="2400" dirty="0" err="1"/>
              <a:t>directly</a:t>
            </a:r>
            <a:r>
              <a:rPr lang="it-IT" sz="2400" dirty="0"/>
              <a:t> </a:t>
            </a:r>
            <a:r>
              <a:rPr lang="it-IT" sz="2400" dirty="0" err="1"/>
              <a:t>through</a:t>
            </a:r>
            <a:r>
              <a:rPr lang="it-IT" sz="2400" dirty="0"/>
              <a:t> ILP;</a:t>
            </a:r>
          </a:p>
          <a:p>
            <a:pPr lvl="1"/>
            <a:r>
              <a:rPr lang="it-IT" sz="2400" dirty="0" err="1"/>
              <a:t>Otherwise</a:t>
            </a:r>
            <a:r>
              <a:rPr lang="it-IT" sz="2400" dirty="0"/>
              <a:t>, </a:t>
            </a:r>
            <a:r>
              <a:rPr lang="it-IT" sz="2400" dirty="0" err="1"/>
              <a:t>using</a:t>
            </a:r>
            <a:r>
              <a:rPr lang="it-IT" sz="2400" dirty="0"/>
              <a:t> the code </a:t>
            </a:r>
            <a:r>
              <a:rPr lang="it-IT" sz="2400" dirty="0" err="1"/>
              <a:t>learned</a:t>
            </a:r>
            <a:r>
              <a:rPr lang="it-IT" sz="2400" dirty="0"/>
              <a:t> </a:t>
            </a:r>
            <a:r>
              <a:rPr lang="it-IT" sz="2400" dirty="0" err="1"/>
              <a:t>through</a:t>
            </a:r>
            <a:r>
              <a:rPr lang="it-IT" sz="2400" dirty="0"/>
              <a:t> ILP.</a:t>
            </a:r>
          </a:p>
          <a:p>
            <a:r>
              <a:rPr lang="it-IT" sz="2800" dirty="0" err="1"/>
              <a:t>Comparing</a:t>
            </a:r>
            <a:r>
              <a:rPr lang="it-IT" sz="2800" dirty="0"/>
              <a:t> HYPER, </a:t>
            </a:r>
            <a:r>
              <a:rPr lang="it-IT" sz="2800" dirty="0" err="1"/>
              <a:t>Metagol</a:t>
            </a:r>
            <a:r>
              <a:rPr lang="it-IT" sz="2800" dirty="0"/>
              <a:t> and ILASP.</a:t>
            </a:r>
          </a:p>
          <a:p>
            <a:pPr lvl="1"/>
            <a:r>
              <a:rPr lang="it-IT" sz="2400" dirty="0" err="1"/>
              <a:t>Different</a:t>
            </a:r>
            <a:r>
              <a:rPr lang="it-IT" sz="2400" dirty="0"/>
              <a:t> systems produce </a:t>
            </a:r>
            <a:r>
              <a:rPr lang="it-IT" sz="2400" b="1" dirty="0" err="1"/>
              <a:t>different</a:t>
            </a:r>
            <a:r>
              <a:rPr lang="it-IT" sz="2400" b="1" dirty="0"/>
              <a:t> performances.</a:t>
            </a:r>
          </a:p>
          <a:p>
            <a:pPr lvl="1"/>
            <a:r>
              <a:rPr lang="it-IT" sz="2400" dirty="0"/>
              <a:t>Not </a:t>
            </a:r>
            <a:r>
              <a:rPr lang="it-IT" sz="2400" dirty="0" err="1"/>
              <a:t>only</a:t>
            </a:r>
            <a:r>
              <a:rPr lang="it-IT" sz="2400" dirty="0"/>
              <a:t>, </a:t>
            </a:r>
            <a:r>
              <a:rPr lang="it-IT" sz="2400" dirty="0" err="1"/>
              <a:t>they</a:t>
            </a:r>
            <a:r>
              <a:rPr lang="it-IT" sz="2400" dirty="0"/>
              <a:t> can </a:t>
            </a:r>
            <a:r>
              <a:rPr lang="it-IT" sz="2400" dirty="0" err="1"/>
              <a:t>also</a:t>
            </a:r>
            <a:r>
              <a:rPr lang="it-IT" sz="2400" dirty="0"/>
              <a:t> lead to </a:t>
            </a:r>
            <a:r>
              <a:rPr lang="it-IT" sz="2400" dirty="0" err="1"/>
              <a:t>huge</a:t>
            </a:r>
            <a:r>
              <a:rPr lang="it-IT" sz="2400" dirty="0"/>
              <a:t> </a:t>
            </a:r>
            <a:r>
              <a:rPr lang="it-IT" sz="2400" b="1" dirty="0" err="1"/>
              <a:t>differences</a:t>
            </a:r>
            <a:r>
              <a:rPr lang="it-IT" sz="2400" b="1" dirty="0"/>
              <a:t> in the </a:t>
            </a:r>
            <a:r>
              <a:rPr lang="it-IT" sz="2400" b="1" dirty="0" err="1"/>
              <a:t>approach</a:t>
            </a:r>
            <a:r>
              <a:rPr lang="it-IT" sz="2400" dirty="0"/>
              <a:t> of the </a:t>
            </a:r>
            <a:r>
              <a:rPr lang="it-IT" sz="2400" dirty="0" err="1"/>
              <a:t>problem</a:t>
            </a:r>
            <a:r>
              <a:rPr lang="it-IT" sz="2400" dirty="0"/>
              <a:t>.</a:t>
            </a:r>
          </a:p>
          <a:p>
            <a:r>
              <a:rPr lang="it-IT" sz="2600" dirty="0" err="1"/>
              <a:t>Further</a:t>
            </a:r>
            <a:r>
              <a:rPr lang="it-IT" sz="2600" dirty="0"/>
              <a:t> </a:t>
            </a:r>
            <a:r>
              <a:rPr lang="it-IT" sz="2600" b="1" dirty="0" err="1"/>
              <a:t>studying</a:t>
            </a:r>
            <a:r>
              <a:rPr lang="it-IT" sz="2600" dirty="0"/>
              <a:t> and </a:t>
            </a:r>
            <a:r>
              <a:rPr lang="it-IT" sz="2600" b="1" dirty="0" err="1"/>
              <a:t>analyzing</a:t>
            </a:r>
            <a:r>
              <a:rPr lang="it-IT" sz="2600" dirty="0"/>
              <a:t> </a:t>
            </a:r>
            <a:r>
              <a:rPr lang="it-IT" sz="2600" dirty="0" err="1"/>
              <a:t>these</a:t>
            </a:r>
            <a:r>
              <a:rPr lang="it-IT" sz="2600" dirty="0"/>
              <a:t> ILP techniques.</a:t>
            </a:r>
          </a:p>
        </p:txBody>
      </p:sp>
    </p:spTree>
    <p:extLst>
      <p:ext uri="{BB962C8B-B14F-4D97-AF65-F5344CB8AC3E}">
        <p14:creationId xmlns:p14="http://schemas.microsoft.com/office/powerpoint/2010/main" val="214663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A47A9F-C668-4B30-AAE9-9F1FDA92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maze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79163A-BF46-4066-A2D5-90825139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 err="1"/>
              <a:t>All</a:t>
            </a:r>
            <a:r>
              <a:rPr lang="it-IT" sz="2800" dirty="0"/>
              <a:t> </a:t>
            </a:r>
            <a:r>
              <a:rPr lang="it-IT" sz="2800" dirty="0" err="1"/>
              <a:t>three</a:t>
            </a:r>
            <a:r>
              <a:rPr lang="it-IT" sz="2800" dirty="0"/>
              <a:t> </a:t>
            </a:r>
            <a:r>
              <a:rPr lang="it-IT" sz="2800" dirty="0" err="1"/>
              <a:t>implementations</a:t>
            </a:r>
            <a:r>
              <a:rPr lang="it-IT" sz="2800" dirty="0"/>
              <a:t> use the </a:t>
            </a:r>
            <a:r>
              <a:rPr lang="it-IT" sz="2800" dirty="0" err="1"/>
              <a:t>same</a:t>
            </a:r>
            <a:r>
              <a:rPr lang="it-IT" sz="2800" dirty="0"/>
              <a:t> </a:t>
            </a:r>
            <a:r>
              <a:rPr lang="it-IT" sz="2800" dirty="0" err="1"/>
              <a:t>maze</a:t>
            </a:r>
            <a:r>
              <a:rPr lang="it-IT" sz="2800" dirty="0"/>
              <a:t>:</a:t>
            </a:r>
          </a:p>
          <a:p>
            <a:pPr marL="0" indent="0">
              <a:buNone/>
            </a:pPr>
            <a:endParaRPr lang="it-IT" sz="2600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C56F799-2C4C-40B4-BD1C-5E669D68E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323304"/>
              </p:ext>
            </p:extLst>
          </p:nvPr>
        </p:nvGraphicFramePr>
        <p:xfrm>
          <a:off x="2574524" y="2498199"/>
          <a:ext cx="5326602" cy="35442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989">
                  <a:extLst>
                    <a:ext uri="{9D8B030D-6E8A-4147-A177-3AD203B41FA5}">
                      <a16:colId xmlns:a16="http://schemas.microsoft.com/office/drawing/2014/main" val="3634215635"/>
                    </a:ext>
                  </a:extLst>
                </a:gridCol>
                <a:gridCol w="158776">
                  <a:extLst>
                    <a:ext uri="{9D8B030D-6E8A-4147-A177-3AD203B41FA5}">
                      <a16:colId xmlns:a16="http://schemas.microsoft.com/office/drawing/2014/main" val="3397402649"/>
                    </a:ext>
                  </a:extLst>
                </a:gridCol>
                <a:gridCol w="948648">
                  <a:extLst>
                    <a:ext uri="{9D8B030D-6E8A-4147-A177-3AD203B41FA5}">
                      <a16:colId xmlns:a16="http://schemas.microsoft.com/office/drawing/2014/main" val="2696801217"/>
                    </a:ext>
                  </a:extLst>
                </a:gridCol>
                <a:gridCol w="833728">
                  <a:extLst>
                    <a:ext uri="{9D8B030D-6E8A-4147-A177-3AD203B41FA5}">
                      <a16:colId xmlns:a16="http://schemas.microsoft.com/office/drawing/2014/main" val="4908398"/>
                    </a:ext>
                  </a:extLst>
                </a:gridCol>
                <a:gridCol w="903206">
                  <a:extLst>
                    <a:ext uri="{9D8B030D-6E8A-4147-A177-3AD203B41FA5}">
                      <a16:colId xmlns:a16="http://schemas.microsoft.com/office/drawing/2014/main" val="2557179952"/>
                    </a:ext>
                  </a:extLst>
                </a:gridCol>
                <a:gridCol w="856888">
                  <a:extLst>
                    <a:ext uri="{9D8B030D-6E8A-4147-A177-3AD203B41FA5}">
                      <a16:colId xmlns:a16="http://schemas.microsoft.com/office/drawing/2014/main" val="2877293375"/>
                    </a:ext>
                  </a:extLst>
                </a:gridCol>
                <a:gridCol w="926367">
                  <a:extLst>
                    <a:ext uri="{9D8B030D-6E8A-4147-A177-3AD203B41FA5}">
                      <a16:colId xmlns:a16="http://schemas.microsoft.com/office/drawing/2014/main" val="4015694629"/>
                    </a:ext>
                  </a:extLst>
                </a:gridCol>
              </a:tblGrid>
              <a:tr h="544942"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X=1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X=2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X=3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X=4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X=5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700812"/>
                  </a:ext>
                </a:extLst>
              </a:tr>
              <a:tr h="269717"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420447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Y=1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S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507111"/>
                  </a:ext>
                </a:extLst>
              </a:tr>
              <a:tr h="557051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Y=2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69811743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Y=3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92998852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Y=4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0139677"/>
                  </a:ext>
                </a:extLst>
              </a:tr>
              <a:tr h="557051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Y=5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G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37201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33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C219A1C0-0B46-405B-A2A6-78424FE9E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6600" dirty="0"/>
              <a:t>ILASP</a:t>
            </a:r>
            <a:endParaRPr lang="it-IT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1B09F84D-3E3B-4CFC-B045-25FEB4890D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Actually</a:t>
            </a:r>
            <a:r>
              <a:rPr lang="it-IT" dirty="0"/>
              <a:t>, </a:t>
            </a:r>
            <a:r>
              <a:rPr lang="it-IT" dirty="0" err="1"/>
              <a:t>ilasp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96477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1205A0-A20A-460D-BF41-0547177E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8" y="165463"/>
            <a:ext cx="5997678" cy="1325562"/>
          </a:xfrm>
        </p:spPr>
        <p:txBody>
          <a:bodyPr>
            <a:normAutofit/>
          </a:bodyPr>
          <a:lstStyle/>
          <a:p>
            <a:r>
              <a:rPr lang="it-IT" dirty="0"/>
              <a:t>Brief </a:t>
            </a:r>
            <a:r>
              <a:rPr lang="it-IT" dirty="0" err="1"/>
              <a:t>recap</a:t>
            </a:r>
            <a:r>
              <a:rPr lang="it-IT" dirty="0"/>
              <a:t> on ASP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DD5A86-9E2C-47B9-9ED6-667DF1173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8" y="1706880"/>
            <a:ext cx="10545433" cy="4667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ASP model </a:t>
            </a:r>
            <a:r>
              <a:rPr lang="it-IT" dirty="0" err="1"/>
              <a:t>is</a:t>
            </a:r>
            <a:r>
              <a:rPr lang="it-IT" dirty="0"/>
              <a:t> (</a:t>
            </a:r>
            <a:r>
              <a:rPr lang="it-IT" dirty="0" err="1"/>
              <a:t>roughly</a:t>
            </a:r>
            <a:r>
              <a:rPr lang="it-IT" dirty="0"/>
              <a:t> </a:t>
            </a:r>
            <a:r>
              <a:rPr lang="it-IT" dirty="0" err="1"/>
              <a:t>speaking</a:t>
            </a:r>
            <a:r>
              <a:rPr lang="it-IT" dirty="0"/>
              <a:t>) a set of rules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represent</a:t>
            </a:r>
            <a:r>
              <a:rPr lang="it-IT" dirty="0"/>
              <a:t> </a:t>
            </a:r>
            <a:r>
              <a:rPr lang="it-IT" dirty="0" err="1"/>
              <a:t>logics</a:t>
            </a:r>
            <a:r>
              <a:rPr lang="it-IT" dirty="0"/>
              <a:t> of a </a:t>
            </a:r>
            <a:r>
              <a:rPr lang="it-IT" dirty="0" err="1"/>
              <a:t>problem</a:t>
            </a:r>
            <a:r>
              <a:rPr lang="it-IT" dirty="0"/>
              <a:t>. The solver </a:t>
            </a:r>
            <a:r>
              <a:rPr lang="it-IT" dirty="0" err="1"/>
              <a:t>tries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interpretations</a:t>
            </a:r>
            <a:r>
              <a:rPr lang="it-IT" dirty="0"/>
              <a:t> (</a:t>
            </a:r>
            <a:r>
              <a:rPr lang="it-IT" dirty="0" err="1"/>
              <a:t>atoms</a:t>
            </a:r>
            <a:r>
              <a:rPr lang="it-IT" dirty="0"/>
              <a:t> </a:t>
            </a:r>
            <a:r>
              <a:rPr lang="it-IT" dirty="0" err="1"/>
              <a:t>wich</a:t>
            </a:r>
            <a:r>
              <a:rPr lang="it-IT" dirty="0"/>
              <a:t> are </a:t>
            </a:r>
            <a:r>
              <a:rPr lang="it-IT" dirty="0" err="1"/>
              <a:t>true</a:t>
            </a:r>
            <a:r>
              <a:rPr lang="it-IT" dirty="0"/>
              <a:t>)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satisfies</a:t>
            </a:r>
            <a:r>
              <a:rPr lang="it-IT" dirty="0"/>
              <a:t> rules, </a:t>
            </a:r>
            <a:r>
              <a:rPr lang="it-IT" dirty="0" err="1"/>
              <a:t>namely</a:t>
            </a:r>
            <a:r>
              <a:rPr lang="it-IT" dirty="0"/>
              <a:t> the </a:t>
            </a:r>
            <a:r>
              <a:rPr lang="it-IT" b="1" dirty="0" err="1"/>
              <a:t>Answer</a:t>
            </a:r>
            <a:r>
              <a:rPr lang="it-IT" b="1" dirty="0"/>
              <a:t> sets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An </a:t>
            </a:r>
            <a:r>
              <a:rPr lang="it-IT" dirty="0" err="1"/>
              <a:t>example</a:t>
            </a:r>
            <a:r>
              <a:rPr lang="it-IT" dirty="0"/>
              <a:t> for the </a:t>
            </a:r>
            <a:r>
              <a:rPr lang="it-IT" dirty="0" err="1"/>
              <a:t>maze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: </a:t>
            </a:r>
            <a:r>
              <a:rPr lang="it-IT" dirty="0" err="1"/>
              <a:t>write</a:t>
            </a:r>
            <a:r>
              <a:rPr lang="it-IT" dirty="0"/>
              <a:t> set of rules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specify</a:t>
            </a:r>
            <a:r>
              <a:rPr lang="it-IT" dirty="0"/>
              <a:t> </a:t>
            </a:r>
            <a:r>
              <a:rPr lang="it-IT" dirty="0" err="1"/>
              <a:t>legal</a:t>
            </a:r>
            <a:r>
              <a:rPr lang="it-IT" dirty="0"/>
              <a:t> </a:t>
            </a:r>
            <a:r>
              <a:rPr lang="it-IT" dirty="0" err="1"/>
              <a:t>moves</a:t>
            </a:r>
            <a:r>
              <a:rPr lang="it-IT" dirty="0"/>
              <a:t> on the </a:t>
            </a:r>
            <a:r>
              <a:rPr lang="it-IT" dirty="0" err="1"/>
              <a:t>grid</a:t>
            </a:r>
            <a:r>
              <a:rPr lang="it-IT" dirty="0"/>
              <a:t> in a </a:t>
            </a:r>
            <a:r>
              <a:rPr lang="it-IT" dirty="0" err="1"/>
              <a:t>logical</a:t>
            </a:r>
            <a:r>
              <a:rPr lang="it-IT" dirty="0"/>
              <a:t> </a:t>
            </a:r>
            <a:r>
              <a:rPr lang="it-IT" dirty="0" err="1"/>
              <a:t>manner</a:t>
            </a:r>
            <a:r>
              <a:rPr lang="it-IT" dirty="0"/>
              <a:t> and </a:t>
            </a:r>
            <a:r>
              <a:rPr lang="it-IT" dirty="0" err="1"/>
              <a:t>find</a:t>
            </a:r>
            <a:r>
              <a:rPr lang="it-IT" dirty="0"/>
              <a:t> out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answer</a:t>
            </a:r>
            <a:r>
              <a:rPr lang="it-IT" dirty="0"/>
              <a:t> sets: </a:t>
            </a:r>
            <a:r>
              <a:rPr lang="it-IT" dirty="0" err="1"/>
              <a:t>different</a:t>
            </a:r>
            <a:r>
              <a:rPr lang="it-IT" dirty="0"/>
              <a:t> set of </a:t>
            </a:r>
            <a:r>
              <a:rPr lang="it-IT" dirty="0" err="1"/>
              <a:t>moves</a:t>
            </a:r>
            <a:r>
              <a:rPr lang="it-IT" dirty="0"/>
              <a:t> (</a:t>
            </a:r>
            <a:r>
              <a:rPr lang="it-IT" dirty="0" err="1"/>
              <a:t>paths</a:t>
            </a:r>
            <a:r>
              <a:rPr lang="it-IT" dirty="0"/>
              <a:t>) from start to goal position.</a:t>
            </a:r>
          </a:p>
          <a:p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types</a:t>
            </a:r>
            <a:r>
              <a:rPr lang="it-IT" dirty="0"/>
              <a:t> of rules in an ASP </a:t>
            </a:r>
            <a:r>
              <a:rPr lang="it-IT" dirty="0" err="1"/>
              <a:t>encoding</a:t>
            </a:r>
            <a:r>
              <a:rPr lang="it-IT" dirty="0"/>
              <a:t>:</a:t>
            </a:r>
          </a:p>
          <a:p>
            <a:pPr lvl="1"/>
            <a:r>
              <a:rPr lang="it-IT" b="1" dirty="0" err="1"/>
              <a:t>Normal</a:t>
            </a:r>
            <a:r>
              <a:rPr lang="it-IT" b="1" dirty="0"/>
              <a:t> rule : </a:t>
            </a:r>
          </a:p>
          <a:p>
            <a:pPr marL="548640" lvl="2" indent="0">
              <a:buNone/>
            </a:pPr>
            <a:r>
              <a:rPr lang="it-IT" b="1" dirty="0">
                <a:solidFill>
                  <a:srgbClr val="FF0000"/>
                </a:solidFill>
              </a:rPr>
              <a:t>    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i="1" dirty="0">
                <a:solidFill>
                  <a:srgbClr val="FF0000"/>
                </a:solidFill>
              </a:rPr>
              <a:t>h :- b1, . . . , </a:t>
            </a:r>
            <a:r>
              <a:rPr lang="it-IT" i="1" dirty="0" err="1">
                <a:solidFill>
                  <a:srgbClr val="FF0000"/>
                </a:solidFill>
              </a:rPr>
              <a:t>bn</a:t>
            </a:r>
            <a:r>
              <a:rPr lang="it-IT" i="1" dirty="0">
                <a:solidFill>
                  <a:srgbClr val="FF0000"/>
                </a:solidFill>
              </a:rPr>
              <a:t> </a:t>
            </a:r>
            <a:r>
              <a:rPr lang="it-IT" i="1" dirty="0"/>
              <a:t>|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en-US" dirty="0"/>
              <a:t>h1 is an atom and b1 . . . bn are literals…semantic similar to prolog.</a:t>
            </a:r>
            <a:endParaRPr lang="it-IT" b="1" i="1" dirty="0"/>
          </a:p>
          <a:p>
            <a:pPr lvl="1"/>
            <a:r>
              <a:rPr lang="it-IT" b="1" dirty="0"/>
              <a:t>Hard </a:t>
            </a:r>
            <a:r>
              <a:rPr lang="it-IT" b="1" dirty="0" err="1"/>
              <a:t>constraint</a:t>
            </a:r>
            <a:r>
              <a:rPr lang="it-IT" b="1" dirty="0"/>
              <a:t> :</a:t>
            </a:r>
          </a:p>
          <a:p>
            <a:pPr marL="548640" lvl="2" indent="0">
              <a:buNone/>
            </a:pPr>
            <a:r>
              <a:rPr lang="it-IT" dirty="0"/>
              <a:t>      </a:t>
            </a:r>
            <a:r>
              <a:rPr lang="it-IT" i="1" dirty="0">
                <a:solidFill>
                  <a:srgbClr val="FF0000"/>
                </a:solidFill>
              </a:rPr>
              <a:t>:- b1, . . . , </a:t>
            </a:r>
            <a:r>
              <a:rPr lang="it-IT" i="1" dirty="0" err="1">
                <a:solidFill>
                  <a:srgbClr val="FF0000"/>
                </a:solidFill>
              </a:rPr>
              <a:t>bn</a:t>
            </a:r>
            <a:r>
              <a:rPr lang="it-IT" i="1" dirty="0">
                <a:solidFill>
                  <a:srgbClr val="FF0000"/>
                </a:solidFill>
              </a:rPr>
              <a:t>   </a:t>
            </a:r>
            <a:r>
              <a:rPr lang="it-IT" dirty="0"/>
              <a:t>| </a:t>
            </a:r>
            <a:r>
              <a:rPr lang="en-US" dirty="0"/>
              <a:t>if b1 . . . bn are satisfied by an interpretation, then it cannot be an answer set.</a:t>
            </a:r>
          </a:p>
          <a:p>
            <a:pPr lvl="1"/>
            <a:r>
              <a:rPr lang="it-IT" b="1" dirty="0"/>
              <a:t>Choice rule :</a:t>
            </a:r>
          </a:p>
          <a:p>
            <a:pPr marL="548640" lvl="2" indent="0">
              <a:buNone/>
            </a:pPr>
            <a:r>
              <a:rPr lang="it-IT" dirty="0">
                <a:solidFill>
                  <a:srgbClr val="FF0000"/>
                </a:solidFill>
              </a:rPr>
              <a:t>      </a:t>
            </a:r>
            <a:r>
              <a:rPr lang="it-IT" i="1" dirty="0">
                <a:solidFill>
                  <a:srgbClr val="FF0000"/>
                </a:solidFill>
              </a:rPr>
              <a:t>l{h1; . . . ; hm}u :- b1, . . . , </a:t>
            </a:r>
            <a:r>
              <a:rPr lang="it-IT" i="1" dirty="0" err="1">
                <a:solidFill>
                  <a:srgbClr val="FF0000"/>
                </a:solidFill>
              </a:rPr>
              <a:t>bn</a:t>
            </a:r>
            <a:r>
              <a:rPr lang="it-IT" i="1" dirty="0">
                <a:solidFill>
                  <a:srgbClr val="FF0000"/>
                </a:solidFill>
              </a:rPr>
              <a:t>  </a:t>
            </a:r>
            <a:r>
              <a:rPr lang="it-IT" dirty="0">
                <a:solidFill>
                  <a:schemeClr val="tx1"/>
                </a:solidFill>
              </a:rPr>
              <a:t>|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en-US" i="1" dirty="0"/>
              <a:t>l, u </a:t>
            </a:r>
            <a:r>
              <a:rPr lang="en-US" dirty="0"/>
              <a:t>integers. If the body is satisfied then between </a:t>
            </a:r>
            <a:r>
              <a:rPr lang="en-US" i="1" dirty="0"/>
              <a:t>l</a:t>
            </a:r>
            <a:r>
              <a:rPr lang="en-US" dirty="0"/>
              <a:t> and </a:t>
            </a:r>
            <a:r>
              <a:rPr lang="en-US" i="1" dirty="0"/>
              <a:t>u</a:t>
            </a:r>
            <a:r>
              <a:rPr lang="en-US" dirty="0"/>
              <a:t> of the atoms </a:t>
            </a:r>
            <a:r>
              <a:rPr lang="it-IT" i="1" dirty="0"/>
              <a:t>h1...hn  </a:t>
            </a:r>
            <a:r>
              <a:rPr lang="it-IT" dirty="0"/>
              <a:t>are </a:t>
            </a:r>
            <a:r>
              <a:rPr lang="it-IT" dirty="0" err="1"/>
              <a:t>satisfied</a:t>
            </a:r>
            <a:endParaRPr lang="it-IT" b="1" dirty="0">
              <a:solidFill>
                <a:srgbClr val="FF0000"/>
              </a:solidFill>
            </a:endParaRPr>
          </a:p>
          <a:p>
            <a:pPr marL="548640" lvl="2" indent="0">
              <a:buNone/>
            </a:pPr>
            <a:endParaRPr lang="it-IT" b="1" dirty="0">
              <a:solidFill>
                <a:srgbClr val="FF0000"/>
              </a:solidFill>
            </a:endParaRPr>
          </a:p>
          <a:p>
            <a:pPr marL="548640" lvl="2" indent="0">
              <a:buNone/>
            </a:pPr>
            <a:endParaRPr lang="it-IT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90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9B2024-1FCF-4E1C-873C-7F451F0C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ILASP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D38391-5818-4BD9-A562-026558BF2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Inductive</a:t>
            </a:r>
            <a:r>
              <a:rPr lang="it-IT" dirty="0"/>
              <a:t> learning tool </a:t>
            </a:r>
            <a:r>
              <a:rPr lang="it-IT" dirty="0" err="1"/>
              <a:t>used</a:t>
            </a:r>
            <a:r>
              <a:rPr lang="it-IT" dirty="0"/>
              <a:t> in ASP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Ilasp</a:t>
            </a:r>
            <a:r>
              <a:rPr lang="it-IT" dirty="0"/>
              <a:t>.</a:t>
            </a:r>
          </a:p>
          <a:p>
            <a:r>
              <a:rPr lang="en-US" dirty="0"/>
              <a:t>It enables learning programs containing normal rules, choice rules and hard constraints, specifying (as always) background knowledge, search space and examples.</a:t>
            </a:r>
          </a:p>
          <a:p>
            <a:r>
              <a:rPr lang="it-IT" dirty="0"/>
              <a:t>Here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for the </a:t>
            </a:r>
            <a:r>
              <a:rPr lang="it-IT" dirty="0" err="1"/>
              <a:t>maze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, </a:t>
            </a:r>
            <a:r>
              <a:rPr lang="it-IT" dirty="0" err="1"/>
              <a:t>specifically</a:t>
            </a:r>
            <a:r>
              <a:rPr lang="it-IT" dirty="0"/>
              <a:t> to </a:t>
            </a:r>
            <a:r>
              <a:rPr lang="it-IT" dirty="0" err="1"/>
              <a:t>learn</a:t>
            </a:r>
            <a:r>
              <a:rPr lang="it-IT" dirty="0"/>
              <a:t> some </a:t>
            </a:r>
            <a:r>
              <a:rPr lang="it-IT" dirty="0" err="1"/>
              <a:t>normal</a:t>
            </a:r>
            <a:r>
              <a:rPr lang="it-IT" dirty="0"/>
              <a:t> rules </a:t>
            </a:r>
            <a:r>
              <a:rPr lang="it-IT" dirty="0" err="1"/>
              <a:t>that</a:t>
            </a:r>
            <a:r>
              <a:rPr lang="it-IT" dirty="0"/>
              <a:t> compose the ASP model </a:t>
            </a:r>
            <a:r>
              <a:rPr lang="it-IT" dirty="0" err="1"/>
              <a:t>wich</a:t>
            </a:r>
            <a:r>
              <a:rPr lang="it-IT" dirty="0"/>
              <a:t> </a:t>
            </a:r>
            <a:r>
              <a:rPr lang="it-IT" dirty="0" err="1"/>
              <a:t>solves</a:t>
            </a:r>
            <a:r>
              <a:rPr lang="it-IT" dirty="0"/>
              <a:t> the </a:t>
            </a:r>
            <a:r>
              <a:rPr lang="it-IT" dirty="0" err="1"/>
              <a:t>problem</a:t>
            </a:r>
            <a:r>
              <a:rPr lang="it-IT" dirty="0"/>
              <a:t> of </a:t>
            </a:r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finding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2213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489" y="566382"/>
            <a:ext cx="4534047" cy="1550284"/>
          </a:xfrm>
        </p:spPr>
        <p:txBody>
          <a:bodyPr>
            <a:normAutofit/>
          </a:bodyPr>
          <a:lstStyle/>
          <a:p>
            <a:r>
              <a:rPr lang="it-IT" sz="4100" dirty="0"/>
              <a:t>Learning to </a:t>
            </a:r>
            <a:r>
              <a:rPr lang="it-IT" sz="4100" dirty="0" err="1"/>
              <a:t>move</a:t>
            </a:r>
            <a:r>
              <a:rPr lang="it-IT" sz="4100" dirty="0"/>
              <a:t> on </a:t>
            </a:r>
            <a:r>
              <a:rPr lang="it-IT" sz="4100" dirty="0" err="1"/>
              <a:t>adjacent</a:t>
            </a:r>
            <a:r>
              <a:rPr lang="it-IT" sz="4100" dirty="0"/>
              <a:t> </a:t>
            </a:r>
            <a:r>
              <a:rPr lang="it-IT" sz="4100" dirty="0" err="1"/>
              <a:t>cells</a:t>
            </a:r>
            <a:endParaRPr lang="it-IT" sz="4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CF6C96-4596-4D83-A9F9-A3AB22AB4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535" y="2438399"/>
            <a:ext cx="4572002" cy="3853219"/>
          </a:xfrm>
        </p:spPr>
        <p:txBody>
          <a:bodyPr>
            <a:normAutofit fontScale="92500" lnSpcReduction="10000"/>
          </a:bodyPr>
          <a:lstStyle/>
          <a:p>
            <a:r>
              <a:rPr lang="it-IT" sz="1300" b="1" dirty="0"/>
              <a:t>Goal: </a:t>
            </a:r>
            <a:r>
              <a:rPr lang="it-IT" sz="1300" dirty="0" err="1"/>
              <a:t>Learn</a:t>
            </a:r>
            <a:r>
              <a:rPr lang="it-IT" sz="1300" dirty="0"/>
              <a:t> the </a:t>
            </a:r>
            <a:r>
              <a:rPr lang="it-IT" sz="1300" dirty="0" err="1"/>
              <a:t>move</a:t>
            </a:r>
            <a:r>
              <a:rPr lang="it-IT" sz="1300" dirty="0"/>
              <a:t> on </a:t>
            </a:r>
            <a:r>
              <a:rPr lang="it-IT" sz="1300" dirty="0" err="1"/>
              <a:t>adjacent</a:t>
            </a:r>
            <a:r>
              <a:rPr lang="it-IT" sz="1300" dirty="0"/>
              <a:t> </a:t>
            </a:r>
            <a:r>
              <a:rPr lang="it-IT" sz="1300" dirty="0" err="1"/>
              <a:t>cells</a:t>
            </a:r>
            <a:r>
              <a:rPr lang="it-IT" sz="1300" dirty="0"/>
              <a:t>, </a:t>
            </a:r>
            <a:r>
              <a:rPr lang="it-IT" sz="1300" dirty="0" err="1"/>
              <a:t>not</a:t>
            </a:r>
            <a:r>
              <a:rPr lang="it-IT" sz="1300" dirty="0"/>
              <a:t> </a:t>
            </a:r>
            <a:r>
              <a:rPr lang="it-IT" sz="1300" dirty="0" err="1"/>
              <a:t>considering</a:t>
            </a:r>
            <a:r>
              <a:rPr lang="it-IT" sz="1300" dirty="0"/>
              <a:t> for </a:t>
            </a:r>
            <a:r>
              <a:rPr lang="it-IT" sz="1300" dirty="0" err="1"/>
              <a:t>now</a:t>
            </a:r>
            <a:r>
              <a:rPr lang="it-IT" sz="1300" dirty="0"/>
              <a:t> the </a:t>
            </a:r>
            <a:r>
              <a:rPr lang="it-IT" sz="1300" dirty="0" err="1"/>
              <a:t>obstacles</a:t>
            </a:r>
            <a:r>
              <a:rPr lang="it-IT" sz="1300" dirty="0"/>
              <a:t>. (Predicate </a:t>
            </a:r>
            <a:r>
              <a:rPr lang="it-IT" sz="1300" dirty="0" err="1"/>
              <a:t>next</a:t>
            </a:r>
            <a:r>
              <a:rPr lang="it-IT" sz="1300" dirty="0"/>
              <a:t>/2).</a:t>
            </a:r>
          </a:p>
          <a:p>
            <a:r>
              <a:rPr lang="it-IT" sz="1300" b="1" dirty="0"/>
              <a:t>Background Knowledge:</a:t>
            </a:r>
          </a:p>
          <a:p>
            <a:pPr lvl="1"/>
            <a:r>
              <a:rPr lang="it-IT" sz="1300" dirty="0"/>
              <a:t>«</a:t>
            </a:r>
            <a:r>
              <a:rPr lang="it-IT" sz="1300" dirty="0" err="1"/>
              <a:t>succ</a:t>
            </a:r>
            <a:r>
              <a:rPr lang="it-IT" sz="1300" dirty="0"/>
              <a:t>» predicate, = predicate </a:t>
            </a:r>
            <a:r>
              <a:rPr lang="it-IT" sz="1300" dirty="0" err="1"/>
              <a:t>true</a:t>
            </a:r>
            <a:r>
              <a:rPr lang="it-IT" sz="1300" dirty="0"/>
              <a:t> for </a:t>
            </a:r>
            <a:r>
              <a:rPr lang="it-IT" sz="1300" dirty="0" err="1"/>
              <a:t>adjacent</a:t>
            </a:r>
            <a:r>
              <a:rPr lang="it-IT" sz="1300" dirty="0"/>
              <a:t> </a:t>
            </a:r>
            <a:r>
              <a:rPr lang="it-IT" sz="1300" dirty="0" err="1"/>
              <a:t>cells</a:t>
            </a:r>
            <a:r>
              <a:rPr lang="it-IT" sz="1300" dirty="0"/>
              <a:t>. «</a:t>
            </a:r>
            <a:r>
              <a:rPr lang="it-IT" sz="1300" dirty="0" err="1"/>
              <a:t>cell</a:t>
            </a:r>
            <a:r>
              <a:rPr lang="it-IT" sz="1300" dirty="0"/>
              <a:t>» predicate,  = predicate </a:t>
            </a:r>
            <a:r>
              <a:rPr lang="it-IT" sz="1300" dirty="0" err="1"/>
              <a:t>true</a:t>
            </a:r>
            <a:r>
              <a:rPr lang="it-IT" sz="1300" dirty="0"/>
              <a:t> for </a:t>
            </a:r>
            <a:r>
              <a:rPr lang="it-IT" sz="1300" dirty="0" err="1"/>
              <a:t>coordinates</a:t>
            </a:r>
            <a:r>
              <a:rPr lang="it-IT" sz="1300" dirty="0"/>
              <a:t> on the </a:t>
            </a:r>
            <a:r>
              <a:rPr lang="it-IT" sz="1300" dirty="0" err="1"/>
              <a:t>grid</a:t>
            </a:r>
            <a:r>
              <a:rPr lang="it-IT" sz="1300" dirty="0"/>
              <a:t>.</a:t>
            </a:r>
          </a:p>
          <a:p>
            <a:r>
              <a:rPr lang="it-IT" sz="1300" b="1" dirty="0">
                <a:cs typeface="Courier New" panose="02070309020205020404" pitchFamily="49" charset="0"/>
              </a:rPr>
              <a:t>Positive </a:t>
            </a:r>
            <a:r>
              <a:rPr lang="it-IT" sz="1300" b="1" dirty="0" err="1">
                <a:cs typeface="Courier New" panose="02070309020205020404" pitchFamily="49" charset="0"/>
              </a:rPr>
              <a:t>examples</a:t>
            </a:r>
            <a:r>
              <a:rPr lang="it-IT" sz="1300" b="1" dirty="0">
                <a:cs typeface="Courier New" panose="02070309020205020404" pitchFamily="49" charset="0"/>
              </a:rPr>
              <a:t>: </a:t>
            </a:r>
            <a:r>
              <a:rPr lang="it-IT" sz="1300" dirty="0"/>
              <a:t>shows </a:t>
            </a:r>
            <a:r>
              <a:rPr lang="it-IT" sz="1300" dirty="0" err="1"/>
              <a:t>that</a:t>
            </a:r>
            <a:r>
              <a:rPr lang="it-IT" sz="1300" dirty="0"/>
              <a:t> </a:t>
            </a:r>
            <a:r>
              <a:rPr lang="it-IT" sz="1300" dirty="0" err="1"/>
              <a:t>next</a:t>
            </a:r>
            <a:r>
              <a:rPr lang="it-IT" sz="1300" dirty="0"/>
              <a:t> </a:t>
            </a:r>
            <a:r>
              <a:rPr lang="it-IT" sz="1300" dirty="0" err="1"/>
              <a:t>is</a:t>
            </a:r>
            <a:r>
              <a:rPr lang="it-IT" sz="1300" dirty="0"/>
              <a:t> </a:t>
            </a:r>
            <a:r>
              <a:rPr lang="it-IT" sz="1300" dirty="0" err="1"/>
              <a:t>true</a:t>
            </a:r>
            <a:r>
              <a:rPr lang="it-IT" sz="1300" dirty="0"/>
              <a:t> for </a:t>
            </a:r>
            <a:r>
              <a:rPr lang="it-IT" sz="1300" dirty="0" err="1"/>
              <a:t>near</a:t>
            </a:r>
            <a:r>
              <a:rPr lang="it-IT" sz="1300" dirty="0"/>
              <a:t> </a:t>
            </a:r>
            <a:r>
              <a:rPr lang="it-IT" sz="1300" dirty="0" err="1"/>
              <a:t>cells</a:t>
            </a:r>
            <a:r>
              <a:rPr lang="it-IT" sz="1300" dirty="0"/>
              <a:t> on the </a:t>
            </a:r>
            <a:r>
              <a:rPr lang="it-IT" sz="1300" dirty="0" err="1"/>
              <a:t>grid</a:t>
            </a:r>
            <a:r>
              <a:rPr lang="it-IT" sz="1300" dirty="0"/>
              <a:t> </a:t>
            </a:r>
            <a:r>
              <a:rPr lang="it-IT" sz="1300" b="1" dirty="0">
                <a:cs typeface="Courier New" panose="02070309020205020404" pitchFamily="49" charset="0"/>
              </a:rPr>
              <a:t>/Negative </a:t>
            </a:r>
            <a:r>
              <a:rPr lang="it-IT" sz="1300" b="1" dirty="0" err="1">
                <a:cs typeface="Courier New" panose="02070309020205020404" pitchFamily="49" charset="0"/>
              </a:rPr>
              <a:t>examples</a:t>
            </a:r>
            <a:r>
              <a:rPr lang="it-IT" sz="1300" b="1" dirty="0">
                <a:cs typeface="Courier New" panose="02070309020205020404" pitchFamily="49" charset="0"/>
              </a:rPr>
              <a:t>: </a:t>
            </a:r>
            <a:r>
              <a:rPr lang="it-IT" sz="1300" dirty="0">
                <a:cs typeface="Courier New" panose="02070309020205020404" pitchFamily="49" charset="0"/>
              </a:rPr>
              <a:t>shows </a:t>
            </a:r>
            <a:r>
              <a:rPr lang="it-IT" sz="1300" dirty="0" err="1">
                <a:cs typeface="Courier New" panose="02070309020205020404" pitchFamily="49" charset="0"/>
              </a:rPr>
              <a:t>different</a:t>
            </a:r>
            <a:r>
              <a:rPr lang="it-IT" sz="1300" dirty="0">
                <a:cs typeface="Courier New" panose="02070309020205020404" pitchFamily="49" charset="0"/>
              </a:rPr>
              <a:t> </a:t>
            </a:r>
            <a:r>
              <a:rPr lang="it-IT" sz="1300" dirty="0" err="1">
                <a:cs typeface="Courier New" panose="02070309020205020404" pitchFamily="49" charset="0"/>
              </a:rPr>
              <a:t>contexts</a:t>
            </a:r>
            <a:r>
              <a:rPr lang="it-IT" sz="1300" dirty="0">
                <a:cs typeface="Courier New" panose="02070309020205020404" pitchFamily="49" charset="0"/>
              </a:rPr>
              <a:t> </a:t>
            </a:r>
            <a:r>
              <a:rPr lang="it-IT" sz="1300" dirty="0" err="1">
                <a:cs typeface="Courier New" panose="02070309020205020404" pitchFamily="49" charset="0"/>
              </a:rPr>
              <a:t>where</a:t>
            </a:r>
            <a:r>
              <a:rPr lang="it-IT" sz="1300" dirty="0">
                <a:cs typeface="Courier New" panose="02070309020205020404" pitchFamily="49" charset="0"/>
              </a:rPr>
              <a:t> </a:t>
            </a:r>
            <a:r>
              <a:rPr lang="it-IT" sz="1300" dirty="0" err="1">
                <a:cs typeface="Courier New" panose="02070309020205020404" pitchFamily="49" charset="0"/>
              </a:rPr>
              <a:t>next</a:t>
            </a:r>
            <a:r>
              <a:rPr lang="it-IT" sz="1300" dirty="0">
                <a:cs typeface="Courier New" panose="02070309020205020404" pitchFamily="49" charset="0"/>
              </a:rPr>
              <a:t> </a:t>
            </a:r>
            <a:r>
              <a:rPr lang="it-IT" sz="1300" dirty="0" err="1">
                <a:cs typeface="Courier New" panose="02070309020205020404" pitchFamily="49" charset="0"/>
              </a:rPr>
              <a:t>cannot</a:t>
            </a:r>
            <a:r>
              <a:rPr lang="it-IT" sz="1300" dirty="0">
                <a:cs typeface="Courier New" panose="02070309020205020404" pitchFamily="49" charset="0"/>
              </a:rPr>
              <a:t> be </a:t>
            </a:r>
            <a:r>
              <a:rPr lang="it-IT" sz="1300" dirty="0" err="1">
                <a:cs typeface="Courier New" panose="02070309020205020404" pitchFamily="49" charset="0"/>
              </a:rPr>
              <a:t>true</a:t>
            </a:r>
            <a:r>
              <a:rPr lang="it-IT" sz="1300" dirty="0">
                <a:cs typeface="Courier New" panose="02070309020205020404" pitchFamily="49" charset="0"/>
              </a:rPr>
              <a:t>; </a:t>
            </a:r>
            <a:r>
              <a:rPr lang="it-IT" sz="1300" dirty="0" err="1">
                <a:cs typeface="Courier New" panose="02070309020205020404" pitchFamily="49" charset="0"/>
              </a:rPr>
              <a:t>when</a:t>
            </a:r>
            <a:r>
              <a:rPr lang="it-IT" sz="1300" dirty="0">
                <a:cs typeface="Courier New" panose="02070309020205020404" pitchFamily="49" charset="0"/>
              </a:rPr>
              <a:t> 2 </a:t>
            </a:r>
            <a:r>
              <a:rPr lang="it-IT" sz="1300" dirty="0" err="1">
                <a:cs typeface="Courier New" panose="02070309020205020404" pitchFamily="49" charset="0"/>
              </a:rPr>
              <a:t>cells</a:t>
            </a:r>
            <a:r>
              <a:rPr lang="it-IT" sz="1300" dirty="0">
                <a:cs typeface="Courier New" panose="02070309020205020404" pitchFamily="49" charset="0"/>
              </a:rPr>
              <a:t> are </a:t>
            </a:r>
            <a:r>
              <a:rPr lang="it-IT" sz="1300" dirty="0" err="1">
                <a:cs typeface="Courier New" panose="02070309020205020404" pitchFamily="49" charset="0"/>
              </a:rPr>
              <a:t>distant</a:t>
            </a:r>
            <a:r>
              <a:rPr lang="it-IT" sz="1300" dirty="0">
                <a:cs typeface="Courier New" panose="02070309020205020404" pitchFamily="49" charset="0"/>
              </a:rPr>
              <a:t>, or </a:t>
            </a:r>
            <a:r>
              <a:rPr lang="it-IT" sz="1300" dirty="0" err="1">
                <a:cs typeface="Courier New" panose="02070309020205020404" pitchFamily="49" charset="0"/>
              </a:rPr>
              <a:t>when</a:t>
            </a:r>
            <a:r>
              <a:rPr lang="it-IT" sz="1300" dirty="0">
                <a:cs typeface="Courier New" panose="02070309020205020404" pitchFamily="49" charset="0"/>
              </a:rPr>
              <a:t> </a:t>
            </a:r>
            <a:r>
              <a:rPr lang="it-IT" sz="1300" dirty="0" err="1">
                <a:cs typeface="Courier New" panose="02070309020205020404" pitchFamily="49" charset="0"/>
              </a:rPr>
              <a:t>you</a:t>
            </a:r>
            <a:r>
              <a:rPr lang="it-IT" sz="1300" dirty="0">
                <a:cs typeface="Courier New" panose="02070309020205020404" pitchFamily="49" charset="0"/>
              </a:rPr>
              <a:t> exit from the </a:t>
            </a:r>
            <a:r>
              <a:rPr lang="it-IT" sz="1300" dirty="0" err="1">
                <a:cs typeface="Courier New" panose="02070309020205020404" pitchFamily="49" charset="0"/>
              </a:rPr>
              <a:t>grid</a:t>
            </a:r>
            <a:r>
              <a:rPr lang="it-IT" sz="1300" dirty="0">
                <a:cs typeface="Courier New" panose="02070309020205020404" pitchFamily="49" charset="0"/>
              </a:rPr>
              <a:t>, </a:t>
            </a:r>
            <a:r>
              <a:rPr lang="it-IT" sz="1300" dirty="0" err="1">
                <a:cs typeface="Courier New" panose="02070309020205020404" pitchFamily="49" charset="0"/>
              </a:rPr>
              <a:t>when</a:t>
            </a:r>
            <a:r>
              <a:rPr lang="it-IT" sz="1300" dirty="0">
                <a:cs typeface="Courier New" panose="02070309020205020404" pitchFamily="49" charset="0"/>
              </a:rPr>
              <a:t> </a:t>
            </a:r>
            <a:r>
              <a:rPr lang="it-IT" sz="1300" dirty="0" err="1">
                <a:cs typeface="Courier New" panose="02070309020205020404" pitchFamily="49" charset="0"/>
              </a:rPr>
              <a:t>cells</a:t>
            </a:r>
            <a:r>
              <a:rPr lang="it-IT" sz="1300" dirty="0">
                <a:cs typeface="Courier New" panose="02070309020205020404" pitchFamily="49" charset="0"/>
              </a:rPr>
              <a:t> are in the </a:t>
            </a:r>
            <a:r>
              <a:rPr lang="it-IT" sz="1300" dirty="0" err="1">
                <a:cs typeface="Courier New" panose="02070309020205020404" pitchFamily="49" charset="0"/>
              </a:rPr>
              <a:t>same</a:t>
            </a:r>
            <a:r>
              <a:rPr lang="it-IT" sz="1300" dirty="0">
                <a:cs typeface="Courier New" panose="02070309020205020404" pitchFamily="49" charset="0"/>
              </a:rPr>
              <a:t> </a:t>
            </a:r>
            <a:r>
              <a:rPr lang="it-IT" sz="1300" dirty="0" err="1">
                <a:cs typeface="Courier New" panose="02070309020205020404" pitchFamily="49" charset="0"/>
              </a:rPr>
              <a:t>diagonal</a:t>
            </a:r>
            <a:r>
              <a:rPr lang="it-IT" sz="1300" dirty="0">
                <a:cs typeface="Courier New" panose="02070309020205020404" pitchFamily="49" charset="0"/>
              </a:rPr>
              <a:t>.</a:t>
            </a:r>
          </a:p>
          <a:p>
            <a:r>
              <a:rPr lang="it-IT" sz="1300" b="1" dirty="0">
                <a:cs typeface="Courier New" panose="02070309020205020404" pitchFamily="49" charset="0"/>
              </a:rPr>
              <a:t>mode </a:t>
            </a:r>
            <a:r>
              <a:rPr lang="it-IT" sz="1300" b="1" dirty="0" err="1">
                <a:cs typeface="Courier New" panose="02070309020205020404" pitchFamily="49" charset="0"/>
              </a:rPr>
              <a:t>bias</a:t>
            </a:r>
            <a:r>
              <a:rPr lang="it-IT" sz="1300" b="1" dirty="0">
                <a:cs typeface="Courier New" panose="02070309020205020404" pitchFamily="49" charset="0"/>
              </a:rPr>
              <a:t>: </a:t>
            </a:r>
            <a:r>
              <a:rPr lang="it-IT" sz="1300" dirty="0" err="1">
                <a:cs typeface="Courier New" panose="02070309020205020404" pitchFamily="49" charset="0"/>
              </a:rPr>
              <a:t>predicates</a:t>
            </a:r>
            <a:r>
              <a:rPr lang="it-IT" sz="1300" dirty="0">
                <a:cs typeface="Courier New" panose="02070309020205020404" pitchFamily="49" charset="0"/>
              </a:rPr>
              <a:t> «</a:t>
            </a:r>
            <a:r>
              <a:rPr lang="it-IT" sz="1300" dirty="0" err="1">
                <a:cs typeface="Courier New" panose="02070309020205020404" pitchFamily="49" charset="0"/>
              </a:rPr>
              <a:t>cell</a:t>
            </a:r>
            <a:r>
              <a:rPr lang="it-IT" sz="1300" dirty="0">
                <a:cs typeface="Courier New" panose="02070309020205020404" pitchFamily="49" charset="0"/>
              </a:rPr>
              <a:t>», «</a:t>
            </a:r>
            <a:r>
              <a:rPr lang="it-IT" sz="1300" dirty="0" err="1">
                <a:cs typeface="Courier New" panose="02070309020205020404" pitchFamily="49" charset="0"/>
              </a:rPr>
              <a:t>succ</a:t>
            </a:r>
            <a:r>
              <a:rPr lang="it-IT" sz="1300" dirty="0">
                <a:cs typeface="Courier New" panose="02070309020205020404" pitchFamily="49" charset="0"/>
              </a:rPr>
              <a:t>», and «</a:t>
            </a:r>
            <a:r>
              <a:rPr lang="it-IT" sz="1300" dirty="0" err="1">
                <a:cs typeface="Courier New" panose="02070309020205020404" pitchFamily="49" charset="0"/>
              </a:rPr>
              <a:t>next</a:t>
            </a:r>
            <a:r>
              <a:rPr lang="it-IT" sz="1300" dirty="0">
                <a:cs typeface="Courier New" panose="02070309020205020404" pitchFamily="49" charset="0"/>
              </a:rPr>
              <a:t>» on the head of the rules.</a:t>
            </a:r>
            <a:endParaRPr lang="it-IT" sz="1300" b="1" dirty="0">
              <a:cs typeface="Courier New" panose="02070309020205020404" pitchFamily="49" charset="0"/>
            </a:endParaRPr>
          </a:p>
          <a:p>
            <a:r>
              <a:rPr lang="en-US" sz="1300" b="1" dirty="0">
                <a:cs typeface="Courier New" panose="02070309020205020404" pitchFamily="49" charset="0"/>
              </a:rPr>
              <a:t>Parameters:</a:t>
            </a:r>
          </a:p>
          <a:p>
            <a:pPr lvl="1"/>
            <a:r>
              <a:rPr lang="en-US" sz="1300" dirty="0" err="1">
                <a:cs typeface="Courier New" panose="02070309020205020404" pitchFamily="49" charset="0"/>
              </a:rPr>
              <a:t>max_proof_length</a:t>
            </a:r>
            <a:r>
              <a:rPr lang="en-US" sz="1300" dirty="0">
                <a:cs typeface="Courier New" panose="02070309020205020404" pitchFamily="49" charset="0"/>
              </a:rPr>
              <a:t>( 2). </a:t>
            </a:r>
          </a:p>
          <a:p>
            <a:pPr lvl="1"/>
            <a:r>
              <a:rPr lang="en-US" sz="1300" dirty="0" err="1">
                <a:cs typeface="Courier New" panose="02070309020205020404" pitchFamily="49" charset="0"/>
              </a:rPr>
              <a:t>max_clauses</a:t>
            </a:r>
            <a:r>
              <a:rPr lang="en-US" sz="1300" dirty="0">
                <a:cs typeface="Courier New" panose="02070309020205020404" pitchFamily="49" charset="0"/>
              </a:rPr>
              <a:t>( 2). </a:t>
            </a:r>
          </a:p>
          <a:p>
            <a:pPr lvl="1"/>
            <a:r>
              <a:rPr lang="en-US" sz="1300" dirty="0" err="1">
                <a:cs typeface="Courier New" panose="02070309020205020404" pitchFamily="49" charset="0"/>
              </a:rPr>
              <a:t>max_clause_length</a:t>
            </a:r>
            <a:r>
              <a:rPr lang="en-US" sz="1300" dirty="0">
                <a:cs typeface="Courier New" panose="02070309020205020404" pitchFamily="49" charset="0"/>
              </a:rPr>
              <a:t>( 3).  </a:t>
            </a:r>
            <a:endParaRPr lang="de-AT" sz="1300" dirty="0">
              <a:cs typeface="Courier New" panose="02070309020205020404" pitchFamily="49" charset="0"/>
            </a:endParaRPr>
          </a:p>
          <a:p>
            <a:endParaRPr lang="it-IT" sz="1300" b="1" dirty="0">
              <a:cs typeface="Courier New" panose="02070309020205020404" pitchFamily="49" charset="0"/>
            </a:endParaRPr>
          </a:p>
          <a:p>
            <a:endParaRPr lang="it-IT" sz="1300" b="1" dirty="0">
              <a:cs typeface="Courier New" panose="02070309020205020404" pitchFamily="49" charset="0"/>
            </a:endParaRPr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28" r="23349" b="-1"/>
          <a:stretch/>
        </p:blipFill>
        <p:spPr>
          <a:xfrm>
            <a:off x="6097181" y="10"/>
            <a:ext cx="609481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25777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52</TotalTime>
  <Words>1416</Words>
  <Application>Microsoft Office PowerPoint</Application>
  <PresentationFormat>Widescreen</PresentationFormat>
  <Paragraphs>159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Schoolbook</vt:lpstr>
      <vt:lpstr>Wingdings 2</vt:lpstr>
      <vt:lpstr>Vista</vt:lpstr>
      <vt:lpstr>Solving the Maze problem with ILP</vt:lpstr>
      <vt:lpstr>The Maze Problem</vt:lpstr>
      <vt:lpstr>Our tools</vt:lpstr>
      <vt:lpstr>Our goals</vt:lpstr>
      <vt:lpstr>The maze</vt:lpstr>
      <vt:lpstr>ILASP</vt:lpstr>
      <vt:lpstr>Brief recap on ASP</vt:lpstr>
      <vt:lpstr>ILASP</vt:lpstr>
      <vt:lpstr>Learning to move on adjacent cells</vt:lpstr>
      <vt:lpstr>Output of ILASP task </vt:lpstr>
      <vt:lpstr>Learning to move on adjacent cells – considering obstacles</vt:lpstr>
      <vt:lpstr>Output of ILASP task </vt:lpstr>
      <vt:lpstr>Learning to walk</vt:lpstr>
      <vt:lpstr>Learning to travel</vt:lpstr>
      <vt:lpstr>Combined Learning: walk &amp; travel</vt:lpstr>
      <vt:lpstr>Findings</vt:lpstr>
      <vt:lpstr>Performance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the Maze problem with ILP</dc:title>
  <dc:creator>Al ex</dc:creator>
  <cp:lastModifiedBy>Angelo Andreussi</cp:lastModifiedBy>
  <cp:revision>48</cp:revision>
  <dcterms:created xsi:type="dcterms:W3CDTF">2021-07-01T07:55:41Z</dcterms:created>
  <dcterms:modified xsi:type="dcterms:W3CDTF">2021-07-03T10:49:20Z</dcterms:modified>
</cp:coreProperties>
</file>