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0" r:id="rId3"/>
    <p:sldId id="272" r:id="rId4"/>
    <p:sldId id="258" r:id="rId5"/>
    <p:sldId id="259" r:id="rId6"/>
    <p:sldId id="273" r:id="rId7"/>
    <p:sldId id="274" r:id="rId8"/>
    <p:sldId id="280" r:id="rId9"/>
    <p:sldId id="281" r:id="rId10"/>
    <p:sldId id="282" r:id="rId11"/>
    <p:sldId id="283" r:id="rId12"/>
    <p:sldId id="293" r:id="rId13"/>
    <p:sldId id="284" r:id="rId14"/>
    <p:sldId id="261" r:id="rId15"/>
    <p:sldId id="262" r:id="rId16"/>
    <p:sldId id="263" r:id="rId17"/>
    <p:sldId id="264" r:id="rId18"/>
    <p:sldId id="279" r:id="rId19"/>
    <p:sldId id="265" r:id="rId20"/>
    <p:sldId id="270" r:id="rId21"/>
    <p:sldId id="266" r:id="rId22"/>
    <p:sldId id="267" r:id="rId23"/>
    <p:sldId id="285" r:id="rId24"/>
    <p:sldId id="286" r:id="rId25"/>
    <p:sldId id="287" r:id="rId26"/>
    <p:sldId id="288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103" d="100"/>
          <a:sy n="103" d="100"/>
        </p:scale>
        <p:origin x="13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F617D-814B-45C8-8EFC-82082F70A6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E9A87-F984-4D55-9DD2-E3F8A5E865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Inductive learning tool used in ASP is Ilasp.</a:t>
          </a:r>
          <a:endParaRPr lang="en-US"/>
        </a:p>
      </dgm:t>
    </dgm:pt>
    <dgm:pt modelId="{5067D686-1AFC-4511-92B3-E99122BCC76D}" type="parTrans" cxnId="{42EE33ED-D6CC-4B55-8113-C359B835569D}">
      <dgm:prSet/>
      <dgm:spPr/>
      <dgm:t>
        <a:bodyPr/>
        <a:lstStyle/>
        <a:p>
          <a:endParaRPr lang="en-US"/>
        </a:p>
      </dgm:t>
    </dgm:pt>
    <dgm:pt modelId="{7F3BDDF0-DACB-41A1-BFDF-2A03FA8E915D}" type="sibTrans" cxnId="{42EE33ED-D6CC-4B55-8113-C359B835569D}">
      <dgm:prSet/>
      <dgm:spPr/>
      <dgm:t>
        <a:bodyPr/>
        <a:lstStyle/>
        <a:p>
          <a:endParaRPr lang="en-US"/>
        </a:p>
      </dgm:t>
    </dgm:pt>
    <dgm:pt modelId="{8E8BDDB5-8144-4D6F-99B2-164073B07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enables learning programs containing normal rules, choice rules and hard constraints, specifying (as always) background knowledge, search space and positive </a:t>
          </a:r>
          <a:r>
            <a:rPr lang="en-US"/>
            <a:t>+ negative examples</a:t>
          </a:r>
          <a:r>
            <a:rPr lang="en-US" dirty="0"/>
            <a:t>.</a:t>
          </a:r>
        </a:p>
      </dgm:t>
    </dgm:pt>
    <dgm:pt modelId="{2E1D1ED3-9A1F-4903-900F-7A74983A84C5}" type="parTrans" cxnId="{195FB2F3-792B-4A2C-B1A1-AFB18C95D8A2}">
      <dgm:prSet/>
      <dgm:spPr/>
      <dgm:t>
        <a:bodyPr/>
        <a:lstStyle/>
        <a:p>
          <a:endParaRPr lang="en-US"/>
        </a:p>
      </dgm:t>
    </dgm:pt>
    <dgm:pt modelId="{CD8E4148-2443-4807-AE0C-FAC9611AEF03}" type="sibTrans" cxnId="{195FB2F3-792B-4A2C-B1A1-AFB18C95D8A2}">
      <dgm:prSet/>
      <dgm:spPr/>
      <dgm:t>
        <a:bodyPr/>
        <a:lstStyle/>
        <a:p>
          <a:endParaRPr lang="en-US"/>
        </a:p>
      </dgm:t>
    </dgm:pt>
    <dgm:pt modelId="{B0660B93-22B6-49A4-AD54-A2D1189F97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Here it has been used for the maze problem, specifically to learn some normal rules that compose the ASP model wich solves the problem of path finding.</a:t>
          </a:r>
          <a:endParaRPr lang="en-US"/>
        </a:p>
      </dgm:t>
    </dgm:pt>
    <dgm:pt modelId="{5720057F-09BC-4E58-B742-5BC7534621DF}" type="parTrans" cxnId="{0A8948B7-0485-4BA2-AAC3-9E3CC2394C13}">
      <dgm:prSet/>
      <dgm:spPr/>
      <dgm:t>
        <a:bodyPr/>
        <a:lstStyle/>
        <a:p>
          <a:endParaRPr lang="en-US"/>
        </a:p>
      </dgm:t>
    </dgm:pt>
    <dgm:pt modelId="{1F06D19E-CE75-4EBD-81A0-C243F807B47F}" type="sibTrans" cxnId="{0A8948B7-0485-4BA2-AAC3-9E3CC2394C13}">
      <dgm:prSet/>
      <dgm:spPr/>
      <dgm:t>
        <a:bodyPr/>
        <a:lstStyle/>
        <a:p>
          <a:endParaRPr lang="en-US"/>
        </a:p>
      </dgm:t>
    </dgm:pt>
    <dgm:pt modelId="{9C17E02F-1A62-4735-822F-0A2DB6A3DC30}" type="pres">
      <dgm:prSet presAssocID="{2E4F617D-814B-45C8-8EFC-82082F70A6AF}" presName="root" presStyleCnt="0">
        <dgm:presLayoutVars>
          <dgm:dir/>
          <dgm:resizeHandles val="exact"/>
        </dgm:presLayoutVars>
      </dgm:prSet>
      <dgm:spPr/>
    </dgm:pt>
    <dgm:pt modelId="{D57472C5-DAEF-4C8E-AB8C-7869B331FB6A}" type="pres">
      <dgm:prSet presAssocID="{8A9E9A87-F984-4D55-9DD2-E3F8A5E8651A}" presName="compNode" presStyleCnt="0"/>
      <dgm:spPr/>
    </dgm:pt>
    <dgm:pt modelId="{EFB5C9CB-66DF-46FE-8C66-0F0BC76FA53A}" type="pres">
      <dgm:prSet presAssocID="{8A9E9A87-F984-4D55-9DD2-E3F8A5E86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E84AE11D-F156-48DF-8328-60D4E416E48C}" type="pres">
      <dgm:prSet presAssocID="{8A9E9A87-F984-4D55-9DD2-E3F8A5E8651A}" presName="spaceRect" presStyleCnt="0"/>
      <dgm:spPr/>
    </dgm:pt>
    <dgm:pt modelId="{2D831D01-2B99-4B0E-AE72-604B918B3084}" type="pres">
      <dgm:prSet presAssocID="{8A9E9A87-F984-4D55-9DD2-E3F8A5E8651A}" presName="textRect" presStyleLbl="revTx" presStyleIdx="0" presStyleCnt="3">
        <dgm:presLayoutVars>
          <dgm:chMax val="1"/>
          <dgm:chPref val="1"/>
        </dgm:presLayoutVars>
      </dgm:prSet>
      <dgm:spPr/>
    </dgm:pt>
    <dgm:pt modelId="{EC7DAF78-5FAD-4FE0-B17E-0FEC07F68067}" type="pres">
      <dgm:prSet presAssocID="{7F3BDDF0-DACB-41A1-BFDF-2A03FA8E915D}" presName="sibTrans" presStyleCnt="0"/>
      <dgm:spPr/>
    </dgm:pt>
    <dgm:pt modelId="{06F27A1A-BEDE-4B35-9D1B-3923F79083E7}" type="pres">
      <dgm:prSet presAssocID="{8E8BDDB5-8144-4D6F-99B2-164073B07815}" presName="compNode" presStyleCnt="0"/>
      <dgm:spPr/>
    </dgm:pt>
    <dgm:pt modelId="{604BC986-800D-4D46-8BB8-EE0D7E0458AB}" type="pres">
      <dgm:prSet presAssocID="{8E8BDDB5-8144-4D6F-99B2-164073B07815}" presName="iconRect" presStyleLbl="node1" presStyleIdx="1" presStyleCnt="3" custScaleX="118739" custScaleY="109771" custLinFactNeighborX="-8" custLinFactNeighborY="3414"/>
      <dgm:spPr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3B374349-8F0D-49B8-BDF9-9EAC9EBA9FAB}" type="pres">
      <dgm:prSet presAssocID="{8E8BDDB5-8144-4D6F-99B2-164073B07815}" presName="spaceRect" presStyleCnt="0"/>
      <dgm:spPr/>
    </dgm:pt>
    <dgm:pt modelId="{CDD208AC-6ED6-4C7D-A09C-AB2861FE982E}" type="pres">
      <dgm:prSet presAssocID="{8E8BDDB5-8144-4D6F-99B2-164073B07815}" presName="textRect" presStyleLbl="revTx" presStyleIdx="1" presStyleCnt="3" custScaleX="155122" custScaleY="90213">
        <dgm:presLayoutVars>
          <dgm:chMax val="1"/>
          <dgm:chPref val="1"/>
        </dgm:presLayoutVars>
      </dgm:prSet>
      <dgm:spPr/>
    </dgm:pt>
    <dgm:pt modelId="{1E7E1B5F-DB2B-49D2-9D02-B8745BC60F31}" type="pres">
      <dgm:prSet presAssocID="{CD8E4148-2443-4807-AE0C-FAC9611AEF03}" presName="sibTrans" presStyleCnt="0"/>
      <dgm:spPr/>
    </dgm:pt>
    <dgm:pt modelId="{5C83321E-9518-4BAA-84D7-060A63D0A0BD}" type="pres">
      <dgm:prSet presAssocID="{B0660B93-22B6-49A4-AD54-A2D1189F97FA}" presName="compNode" presStyleCnt="0"/>
      <dgm:spPr/>
    </dgm:pt>
    <dgm:pt modelId="{6601BD12-704F-4AFB-95D9-A21F46D79D6E}" type="pres">
      <dgm:prSet presAssocID="{B0660B93-22B6-49A4-AD54-A2D1189F9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BF577C7-AA03-49EB-A489-EDC8772758B5}" type="pres">
      <dgm:prSet presAssocID="{B0660B93-22B6-49A4-AD54-A2D1189F97FA}" presName="spaceRect" presStyleCnt="0"/>
      <dgm:spPr/>
    </dgm:pt>
    <dgm:pt modelId="{64827935-B67A-4BB5-9A13-D5D9C87A680F}" type="pres">
      <dgm:prSet presAssocID="{B0660B93-22B6-49A4-AD54-A2D1189F9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FB267-0EE4-42D9-BA22-EDCAA956DF45}" type="presOf" srcId="{B0660B93-22B6-49A4-AD54-A2D1189F97FA}" destId="{64827935-B67A-4BB5-9A13-D5D9C87A680F}" srcOrd="0" destOrd="0" presId="urn:microsoft.com/office/officeart/2018/2/layout/IconLabelList"/>
    <dgm:cxn modelId="{1A4C8675-9E76-4DDC-95E6-756443A3E9E4}" type="presOf" srcId="{8A9E9A87-F984-4D55-9DD2-E3F8A5E8651A}" destId="{2D831D01-2B99-4B0E-AE72-604B918B3084}" srcOrd="0" destOrd="0" presId="urn:microsoft.com/office/officeart/2018/2/layout/IconLabelList"/>
    <dgm:cxn modelId="{6A2516A1-7388-449D-BAEF-A77BCC89E368}" type="presOf" srcId="{2E4F617D-814B-45C8-8EFC-82082F70A6AF}" destId="{9C17E02F-1A62-4735-822F-0A2DB6A3DC30}" srcOrd="0" destOrd="0" presId="urn:microsoft.com/office/officeart/2018/2/layout/IconLabelList"/>
    <dgm:cxn modelId="{0A8948B7-0485-4BA2-AAC3-9E3CC2394C13}" srcId="{2E4F617D-814B-45C8-8EFC-82082F70A6AF}" destId="{B0660B93-22B6-49A4-AD54-A2D1189F97FA}" srcOrd="2" destOrd="0" parTransId="{5720057F-09BC-4E58-B742-5BC7534621DF}" sibTransId="{1F06D19E-CE75-4EBD-81A0-C243F807B47F}"/>
    <dgm:cxn modelId="{9EDED3EA-91E8-4CD7-BEF1-D37DD15AE110}" type="presOf" srcId="{8E8BDDB5-8144-4D6F-99B2-164073B07815}" destId="{CDD208AC-6ED6-4C7D-A09C-AB2861FE982E}" srcOrd="0" destOrd="0" presId="urn:microsoft.com/office/officeart/2018/2/layout/IconLabelList"/>
    <dgm:cxn modelId="{42EE33ED-D6CC-4B55-8113-C359B835569D}" srcId="{2E4F617D-814B-45C8-8EFC-82082F70A6AF}" destId="{8A9E9A87-F984-4D55-9DD2-E3F8A5E8651A}" srcOrd="0" destOrd="0" parTransId="{5067D686-1AFC-4511-92B3-E99122BCC76D}" sibTransId="{7F3BDDF0-DACB-41A1-BFDF-2A03FA8E915D}"/>
    <dgm:cxn modelId="{195FB2F3-792B-4A2C-B1A1-AFB18C95D8A2}" srcId="{2E4F617D-814B-45C8-8EFC-82082F70A6AF}" destId="{8E8BDDB5-8144-4D6F-99B2-164073B07815}" srcOrd="1" destOrd="0" parTransId="{2E1D1ED3-9A1F-4903-900F-7A74983A84C5}" sibTransId="{CD8E4148-2443-4807-AE0C-FAC9611AEF03}"/>
    <dgm:cxn modelId="{2244E644-2FAD-4F2E-8144-2C40A9FD2384}" type="presParOf" srcId="{9C17E02F-1A62-4735-822F-0A2DB6A3DC30}" destId="{D57472C5-DAEF-4C8E-AB8C-7869B331FB6A}" srcOrd="0" destOrd="0" presId="urn:microsoft.com/office/officeart/2018/2/layout/IconLabelList"/>
    <dgm:cxn modelId="{A58E419A-4DF3-49BC-9938-4BCBF3BA9A2B}" type="presParOf" srcId="{D57472C5-DAEF-4C8E-AB8C-7869B331FB6A}" destId="{EFB5C9CB-66DF-46FE-8C66-0F0BC76FA53A}" srcOrd="0" destOrd="0" presId="urn:microsoft.com/office/officeart/2018/2/layout/IconLabelList"/>
    <dgm:cxn modelId="{A41C56D4-8D1A-421E-A86E-3CC5355FA8B4}" type="presParOf" srcId="{D57472C5-DAEF-4C8E-AB8C-7869B331FB6A}" destId="{E84AE11D-F156-48DF-8328-60D4E416E48C}" srcOrd="1" destOrd="0" presId="urn:microsoft.com/office/officeart/2018/2/layout/IconLabelList"/>
    <dgm:cxn modelId="{6C7F8BBE-838C-4007-AF38-2F3D359BB9D0}" type="presParOf" srcId="{D57472C5-DAEF-4C8E-AB8C-7869B331FB6A}" destId="{2D831D01-2B99-4B0E-AE72-604B918B3084}" srcOrd="2" destOrd="0" presId="urn:microsoft.com/office/officeart/2018/2/layout/IconLabelList"/>
    <dgm:cxn modelId="{06875AD3-5833-41CA-B0B1-20A9A3F23DB5}" type="presParOf" srcId="{9C17E02F-1A62-4735-822F-0A2DB6A3DC30}" destId="{EC7DAF78-5FAD-4FE0-B17E-0FEC07F68067}" srcOrd="1" destOrd="0" presId="urn:microsoft.com/office/officeart/2018/2/layout/IconLabelList"/>
    <dgm:cxn modelId="{BC09EA71-A2AC-412D-8D36-A44236CD1C55}" type="presParOf" srcId="{9C17E02F-1A62-4735-822F-0A2DB6A3DC30}" destId="{06F27A1A-BEDE-4B35-9D1B-3923F79083E7}" srcOrd="2" destOrd="0" presId="urn:microsoft.com/office/officeart/2018/2/layout/IconLabelList"/>
    <dgm:cxn modelId="{769DD519-0452-48DE-BD25-99D3AE4D05AD}" type="presParOf" srcId="{06F27A1A-BEDE-4B35-9D1B-3923F79083E7}" destId="{604BC986-800D-4D46-8BB8-EE0D7E0458AB}" srcOrd="0" destOrd="0" presId="urn:microsoft.com/office/officeart/2018/2/layout/IconLabelList"/>
    <dgm:cxn modelId="{08F88348-D05C-4220-A13D-F57A658E0F12}" type="presParOf" srcId="{06F27A1A-BEDE-4B35-9D1B-3923F79083E7}" destId="{3B374349-8F0D-49B8-BDF9-9EAC9EBA9FAB}" srcOrd="1" destOrd="0" presId="urn:microsoft.com/office/officeart/2018/2/layout/IconLabelList"/>
    <dgm:cxn modelId="{03B04776-64CC-4877-8900-40991D7AA380}" type="presParOf" srcId="{06F27A1A-BEDE-4B35-9D1B-3923F79083E7}" destId="{CDD208AC-6ED6-4C7D-A09C-AB2861FE982E}" srcOrd="2" destOrd="0" presId="urn:microsoft.com/office/officeart/2018/2/layout/IconLabelList"/>
    <dgm:cxn modelId="{FB8D557C-FF39-4B02-BE2E-4E57E7C02B83}" type="presParOf" srcId="{9C17E02F-1A62-4735-822F-0A2DB6A3DC30}" destId="{1E7E1B5F-DB2B-49D2-9D02-B8745BC60F31}" srcOrd="3" destOrd="0" presId="urn:microsoft.com/office/officeart/2018/2/layout/IconLabelList"/>
    <dgm:cxn modelId="{C88C4ACE-5D67-4465-8168-5024F44CA540}" type="presParOf" srcId="{9C17E02F-1A62-4735-822F-0A2DB6A3DC30}" destId="{5C83321E-9518-4BAA-84D7-060A63D0A0BD}" srcOrd="4" destOrd="0" presId="urn:microsoft.com/office/officeart/2018/2/layout/IconLabelList"/>
    <dgm:cxn modelId="{91FF9988-EB82-4D50-82F9-9AF59265F591}" type="presParOf" srcId="{5C83321E-9518-4BAA-84D7-060A63D0A0BD}" destId="{6601BD12-704F-4AFB-95D9-A21F46D79D6E}" srcOrd="0" destOrd="0" presId="urn:microsoft.com/office/officeart/2018/2/layout/IconLabelList"/>
    <dgm:cxn modelId="{5DC75B10-24E5-405D-BA14-36F3456615D6}" type="presParOf" srcId="{5C83321E-9518-4BAA-84D7-060A63D0A0BD}" destId="{0BF577C7-AA03-49EB-A489-EDC8772758B5}" srcOrd="1" destOrd="0" presId="urn:microsoft.com/office/officeart/2018/2/layout/IconLabelList"/>
    <dgm:cxn modelId="{9A2A9BE3-B672-40D9-8B86-113A984479AC}" type="presParOf" srcId="{5C83321E-9518-4BAA-84D7-060A63D0A0BD}" destId="{64827935-B67A-4BB5-9A13-D5D9C87A6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C9CB-66DF-46FE-8C66-0F0BC76FA53A}">
      <dsp:nvSpPr>
        <dsp:cNvPr id="0" name=""/>
        <dsp:cNvSpPr/>
      </dsp:nvSpPr>
      <dsp:spPr>
        <a:xfrm>
          <a:off x="1069098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1D01-2B99-4B0E-AE72-604B918B3084}">
      <dsp:nvSpPr>
        <dsp:cNvPr id="0" name=""/>
        <dsp:cNvSpPr/>
      </dsp:nvSpPr>
      <dsp:spPr>
        <a:xfrm>
          <a:off x="435598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Inductive learning tool used in ASP is Ilasp.</a:t>
          </a:r>
          <a:endParaRPr lang="en-US" sz="1100" kern="1200"/>
        </a:p>
      </dsp:txBody>
      <dsp:txXfrm>
        <a:off x="435598" y="2381802"/>
        <a:ext cx="2303636" cy="798695"/>
      </dsp:txXfrm>
    </dsp:sp>
    <dsp:sp modelId="{604BC986-800D-4D46-8BB8-EE0D7E0458AB}">
      <dsp:nvSpPr>
        <dsp:cNvPr id="0" name=""/>
        <dsp:cNvSpPr/>
      </dsp:nvSpPr>
      <dsp:spPr>
        <a:xfrm>
          <a:off x="4313566" y="1050590"/>
          <a:ext cx="1230891" cy="1137926"/>
        </a:xfrm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08AC-6ED6-4C7D-A09C-AB2861FE982E}">
      <dsp:nvSpPr>
        <dsp:cNvPr id="0" name=""/>
        <dsp:cNvSpPr/>
      </dsp:nvSpPr>
      <dsp:spPr>
        <a:xfrm>
          <a:off x="3142371" y="2465751"/>
          <a:ext cx="3573447" cy="72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enables learning programs containing normal rules, choice rules and hard constraints, specifying (as always) background knowledge, search space and positive </a:t>
          </a:r>
          <a:r>
            <a:rPr lang="en-US" sz="1100" kern="1200"/>
            <a:t>+ negative examples</a:t>
          </a:r>
          <a:r>
            <a:rPr lang="en-US" sz="1100" kern="1200" dirty="0"/>
            <a:t>.</a:t>
          </a:r>
        </a:p>
      </dsp:txBody>
      <dsp:txXfrm>
        <a:off x="3142371" y="2465751"/>
        <a:ext cx="3573447" cy="720527"/>
      </dsp:txXfrm>
    </dsp:sp>
    <dsp:sp modelId="{6601BD12-704F-4AFB-95D9-A21F46D79D6E}">
      <dsp:nvSpPr>
        <dsp:cNvPr id="0" name=""/>
        <dsp:cNvSpPr/>
      </dsp:nvSpPr>
      <dsp:spPr>
        <a:xfrm>
          <a:off x="7752455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7935-B67A-4BB5-9A13-D5D9C87A680F}">
      <dsp:nvSpPr>
        <dsp:cNvPr id="0" name=""/>
        <dsp:cNvSpPr/>
      </dsp:nvSpPr>
      <dsp:spPr>
        <a:xfrm>
          <a:off x="7118955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Here it has been used for the maze problem, specifically to learn some normal rules that compose the ASP model wich solves the problem of path finding.</a:t>
          </a:r>
          <a:endParaRPr lang="en-US" sz="1100" kern="1200"/>
        </a:p>
      </dsp:txBody>
      <dsp:txXfrm>
        <a:off x="7118955" y="2381802"/>
        <a:ext cx="2303636" cy="798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to move from two distant cells in the maze without going through illegal cells. (Predicate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(X,Y,L),[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term(list1,[X|L],[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5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E164FF9-69C2-4AB7-83EB-85B36F7D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8" y="3429000"/>
            <a:ext cx="309562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62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6260400" cy="1325562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the two predicates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move/2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 at once.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600" dirty="0">
                <a:cs typeface="Courier New" panose="02070309020205020404" pitchFamily="49" charset="0"/>
              </a:rPr>
              <a:t>Same as before for both tasks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400" b="1" dirty="0"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 err="1">
                <a:cs typeface="Courier New" panose="02070309020205020404" pitchFamily="49" charset="0"/>
              </a:rPr>
              <a:t>Same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as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before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 changed!: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(7).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(4).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A8E7B-A4B9-4C28-8BF7-82DA9EE3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0" y="3218161"/>
            <a:ext cx="3314700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69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of </a:t>
            </a:r>
            <a:r>
              <a:rPr lang="it-IT" dirty="0" err="1"/>
              <a:t>Hyper</a:t>
            </a:r>
            <a:endParaRPr lang="it-I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8AB3A2-B7D4-41CB-88F9-2C205860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387" y="2378578"/>
            <a:ext cx="8594725" cy="223972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B02B7EA-0BE8-4968-927F-794850437706}"/>
              </a:ext>
            </a:extLst>
          </p:cNvPr>
          <p:cNvSpPr txBox="1"/>
          <p:nvPr/>
        </p:nvSpPr>
        <p:spPr>
          <a:xfrm>
            <a:off x="1261872" y="5166804"/>
            <a:ext cx="4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(*)  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DE" dirty="0"/>
          </a:p>
          <a:p>
            <a:r>
              <a:rPr lang="de-DE" dirty="0"/>
              <a:t>(**) 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3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de-AT" dirty="0"/>
              <a:t>Do not </a:t>
            </a:r>
            <a:r>
              <a:rPr lang="de-AT" dirty="0" err="1"/>
              <a:t>put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examples</a:t>
            </a:r>
            <a:r>
              <a:rPr lang="de-AT" dirty="0"/>
              <a:t>! Start </a:t>
            </a:r>
            <a:r>
              <a:rPr lang="de-AT" dirty="0" err="1"/>
              <a:t>with</a:t>
            </a:r>
            <a:r>
              <a:rPr lang="de-AT" dirty="0"/>
              <a:t> 1- 2 </a:t>
            </a:r>
            <a:r>
              <a:rPr lang="de-AT" dirty="0" err="1"/>
              <a:t>examples</a:t>
            </a:r>
            <a:r>
              <a:rPr lang="de-AT" dirty="0"/>
              <a:t> and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successively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ones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.</a:t>
            </a:r>
            <a:endParaRPr lang="de-AT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dirty="0" err="1">
                <a:cs typeface="Courier New" panose="02070309020205020404" pitchFamily="49" charset="0"/>
              </a:rPr>
              <a:t>backliterals</a:t>
            </a:r>
            <a:r>
              <a:rPr lang="en-US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8404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Brief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/>
          </a:bodyPr>
          <a:lstStyle/>
          <a:p>
            <a:r>
              <a:rPr lang="it-IT" sz="1700" b="1"/>
              <a:t>Goal: </a:t>
            </a:r>
            <a:r>
              <a:rPr lang="it-IT" sz="1700" err="1"/>
              <a:t>Learn</a:t>
            </a:r>
            <a:r>
              <a:rPr lang="it-IT" sz="1700"/>
              <a:t> to </a:t>
            </a:r>
            <a:r>
              <a:rPr lang="it-IT" sz="1700" err="1"/>
              <a:t>move</a:t>
            </a:r>
            <a:r>
              <a:rPr lang="it-IT" sz="1700"/>
              <a:t> to an </a:t>
            </a:r>
            <a:r>
              <a:rPr lang="it-IT" sz="1700" b="1" err="1"/>
              <a:t>adjacent</a:t>
            </a:r>
            <a:r>
              <a:rPr lang="it-IT" sz="1700"/>
              <a:t>, </a:t>
            </a:r>
            <a:r>
              <a:rPr lang="it-IT" sz="1700" err="1"/>
              <a:t>legal</a:t>
            </a:r>
            <a:r>
              <a:rPr lang="it-IT" sz="1700"/>
              <a:t> </a:t>
            </a:r>
            <a:r>
              <a:rPr lang="it-IT" sz="1700" err="1"/>
              <a:t>cell</a:t>
            </a:r>
            <a:r>
              <a:rPr lang="it-IT" sz="1700"/>
              <a:t>. (Predicate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/>
              <a:t>).</a:t>
            </a:r>
            <a:endParaRPr lang="it-IT" sz="1700" b="1"/>
          </a:p>
          <a:p>
            <a:r>
              <a:rPr lang="it-IT" sz="1700" b="1"/>
              <a:t>Background Knowledge: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700">
                <a:cs typeface="Courier New" panose="02070309020205020404" pitchFamily="49" charset="0"/>
              </a:rPr>
              <a:t>Checks </a:t>
            </a:r>
            <a:r>
              <a:rPr lang="it-IT" sz="1700" err="1">
                <a:cs typeface="Courier New" panose="02070309020205020404" pitchFamily="49" charset="0"/>
              </a:rPr>
              <a:t>whether</a:t>
            </a:r>
            <a:r>
              <a:rPr lang="it-IT" sz="1700">
                <a:cs typeface="Courier New" panose="02070309020205020404" pitchFamily="49" charset="0"/>
              </a:rPr>
              <a:t> a </a:t>
            </a:r>
            <a:r>
              <a:rPr lang="it-IT" sz="1700" err="1">
                <a:cs typeface="Courier New" panose="02070309020205020404" pitchFamily="49" charset="0"/>
              </a:rPr>
              <a:t>cell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is</a:t>
            </a:r>
            <a:r>
              <a:rPr lang="it-IT" sz="1700">
                <a:cs typeface="Courier New" panose="02070309020205020404" pitchFamily="49" charset="0"/>
              </a:rPr>
              <a:t> in bounds and free from </a:t>
            </a:r>
            <a:r>
              <a:rPr lang="it-IT" sz="1700" err="1">
                <a:cs typeface="Courier New" panose="02070309020205020404" pitchFamily="49" charset="0"/>
              </a:rPr>
              <a:t>obstacles</a:t>
            </a:r>
            <a:r>
              <a:rPr lang="it-IT" sz="1700">
                <a:cs typeface="Courier New" panose="02070309020205020404" pitchFamily="49" charset="0"/>
              </a:rPr>
              <a:t>.</a:t>
            </a:r>
            <a:endParaRPr lang="it-IT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err="1">
                <a:cs typeface="Courier New" panose="02070309020205020404" pitchFamily="49" charset="0"/>
              </a:rPr>
              <a:t>Metarules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700" b="1">
                <a:cs typeface="Courier New" panose="02070309020205020404" pitchFamily="49" charset="0"/>
              </a:rPr>
              <a:t>Positive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 (up, down, </a:t>
            </a:r>
            <a:r>
              <a:rPr lang="it-IT" sz="1700" err="1">
                <a:cs typeface="Courier New" panose="02070309020205020404" pitchFamily="49" charset="0"/>
              </a:rPr>
              <a:t>left</a:t>
            </a:r>
            <a:r>
              <a:rPr lang="it-IT" sz="1700">
                <a:cs typeface="Courier New" panose="02070309020205020404" pitchFamily="49" charset="0"/>
              </a:rPr>
              <a:t>, </a:t>
            </a:r>
            <a:r>
              <a:rPr lang="it-IT" sz="1700" err="1">
                <a:cs typeface="Courier New" panose="02070309020205020404" pitchFamily="49" charset="0"/>
              </a:rPr>
              <a:t>right</a:t>
            </a:r>
            <a:r>
              <a:rPr lang="it-IT" sz="170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>
                <a:cs typeface="Courier New" panose="02070309020205020404" pitchFamily="49" charset="0"/>
              </a:rPr>
              <a:t>Negative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illegal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/>
              <a:t>The power of </a:t>
            </a:r>
            <a:r>
              <a:rPr lang="it-IT" err="1"/>
              <a:t>metarules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it-IT" dirty="0"/>
              <a:t>Using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dirty="0"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able</a:t>
            </a:r>
            <a:r>
              <a:rPr lang="it-IT" dirty="0">
                <a:cs typeface="Courier New" panose="02070309020205020404" pitchFamily="49" charset="0"/>
              </a:rPr>
              <a:t> to «</a:t>
            </a:r>
            <a:r>
              <a:rPr lang="it-IT" b="1" dirty="0" err="1">
                <a:cs typeface="Courier New" panose="02070309020205020404" pitchFamily="49" charset="0"/>
              </a:rPr>
              <a:t>invent</a:t>
            </a:r>
            <a:r>
              <a:rPr lang="it-IT" dirty="0">
                <a:cs typeface="Courier New" panose="02070309020205020404" pitchFamily="49" charset="0"/>
              </a:rPr>
              <a:t>» the predicate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54722"/>
            <a:ext cx="8595360" cy="2378537"/>
          </a:xfrm>
        </p:spPr>
        <p:txBody>
          <a:bodyPr>
            <a:normAutofit/>
          </a:bodyPr>
          <a:lstStyle/>
          <a:p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comparison</a:t>
            </a:r>
            <a:r>
              <a:rPr lang="it-IT" sz="1800" dirty="0"/>
              <a:t> highlights the impact </a:t>
            </a:r>
            <a:r>
              <a:rPr lang="it-IT" sz="1800" dirty="0" err="1"/>
              <a:t>that</a:t>
            </a:r>
            <a:r>
              <a:rPr lang="it-IT" sz="1800" dirty="0"/>
              <a:t> one </a:t>
            </a:r>
            <a:r>
              <a:rPr lang="it-IT" sz="1800" dirty="0" err="1"/>
              <a:t>added</a:t>
            </a:r>
            <a:r>
              <a:rPr lang="it-IT" sz="1800" dirty="0"/>
              <a:t> </a:t>
            </a:r>
            <a:r>
              <a:rPr lang="it-IT" sz="1800" dirty="0" err="1"/>
              <a:t>clause</a:t>
            </a:r>
            <a:r>
              <a:rPr lang="it-IT" sz="1800" dirty="0"/>
              <a:t> can </a:t>
            </a:r>
            <a:r>
              <a:rPr lang="it-IT" sz="1800" dirty="0" err="1"/>
              <a:t>have</a:t>
            </a:r>
            <a:r>
              <a:rPr lang="it-IT" sz="1800" dirty="0"/>
              <a:t> on the performance.</a:t>
            </a:r>
          </a:p>
          <a:p>
            <a:r>
              <a:rPr lang="it-IT" sz="1800" b="1" dirty="0" err="1"/>
              <a:t>Tradeoff</a:t>
            </a:r>
            <a:r>
              <a:rPr lang="it-IT" sz="1800" b="1" dirty="0"/>
              <a:t>: </a:t>
            </a:r>
            <a:r>
              <a:rPr lang="it-IT" sz="1800" dirty="0"/>
              <a:t>More </a:t>
            </a:r>
            <a:r>
              <a:rPr lang="it-IT" sz="1800" dirty="0" err="1"/>
              <a:t>expressive</a:t>
            </a:r>
            <a:r>
              <a:rPr lang="it-IT" sz="1800" dirty="0"/>
              <a:t> </a:t>
            </a:r>
            <a:r>
              <a:rPr lang="it-IT" sz="1800" dirty="0" err="1"/>
              <a:t>solutions</a:t>
            </a:r>
            <a:r>
              <a:rPr lang="it-IT" sz="1800" dirty="0"/>
              <a:t> </a:t>
            </a:r>
            <a:r>
              <a:rPr lang="it-IT" sz="1800" dirty="0" err="1"/>
              <a:t>require</a:t>
            </a:r>
            <a:r>
              <a:rPr lang="it-IT" sz="1800" dirty="0"/>
              <a:t> a </a:t>
            </a:r>
            <a:r>
              <a:rPr lang="it-IT" sz="1800" dirty="0" err="1"/>
              <a:t>larger</a:t>
            </a:r>
            <a:r>
              <a:rPr lang="it-IT" sz="1800" dirty="0"/>
              <a:t> </a:t>
            </a:r>
            <a:r>
              <a:rPr lang="it-IT" sz="1800" dirty="0" err="1"/>
              <a:t>search</a:t>
            </a:r>
            <a:r>
              <a:rPr lang="it-IT" sz="1800" dirty="0"/>
              <a:t> </a:t>
            </a:r>
            <a:r>
              <a:rPr lang="it-IT" sz="1800" dirty="0" err="1"/>
              <a:t>space</a:t>
            </a:r>
            <a:r>
              <a:rPr lang="it-IT" sz="1800" dirty="0"/>
              <a:t>.</a:t>
            </a:r>
          </a:p>
          <a:p>
            <a:r>
              <a:rPr lang="it-IT" sz="1600" dirty="0"/>
              <a:t>(</a:t>
            </a:r>
            <a:r>
              <a:rPr lang="it-IT" sz="1600" dirty="0" err="1"/>
              <a:t>Timings</a:t>
            </a:r>
            <a:r>
              <a:rPr lang="it-IT" sz="1600" dirty="0"/>
              <a:t> are </a:t>
            </a:r>
            <a:r>
              <a:rPr lang="it-IT" sz="1600" dirty="0" err="1"/>
              <a:t>mean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from 10 </a:t>
            </a:r>
            <a:r>
              <a:rPr lang="it-IT" sz="1600" dirty="0" err="1"/>
              <a:t>runs</a:t>
            </a:r>
            <a:r>
              <a:rPr lang="it-IT" sz="1600" dirty="0"/>
              <a:t>).</a:t>
            </a:r>
            <a:endParaRPr lang="it-IT" sz="1800" dirty="0"/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73F1BC8B-8188-474D-BBB3-BE20A403E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45004"/>
              </p:ext>
            </p:extLst>
          </p:nvPr>
        </p:nvGraphicFramePr>
        <p:xfrm>
          <a:off x="1261872" y="2202182"/>
          <a:ext cx="85953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0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/>
              <a:t>Learn</a:t>
            </a:r>
            <a:r>
              <a:rPr lang="it-IT" sz="1700" dirty="0"/>
              <a:t> to </a:t>
            </a:r>
            <a:r>
              <a:rPr lang="it-IT" sz="1700" dirty="0" err="1"/>
              <a:t>move</a:t>
            </a:r>
            <a:r>
              <a:rPr lang="it-IT" sz="1700" dirty="0"/>
              <a:t> from </a:t>
            </a:r>
            <a:r>
              <a:rPr lang="it-IT" sz="1700" dirty="0" err="1"/>
              <a:t>two</a:t>
            </a:r>
            <a:r>
              <a:rPr lang="it-IT" sz="1700" dirty="0"/>
              <a:t> </a:t>
            </a:r>
            <a:r>
              <a:rPr lang="it-IT" sz="1700" dirty="0" err="1"/>
              <a:t>distant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 in the </a:t>
            </a:r>
            <a:r>
              <a:rPr lang="it-IT" sz="1700" dirty="0" err="1"/>
              <a:t>Maze</a:t>
            </a:r>
            <a:r>
              <a:rPr lang="it-IT" sz="1700" dirty="0"/>
              <a:t> </a:t>
            </a:r>
            <a:r>
              <a:rPr lang="it-IT" sz="1700" dirty="0" err="1"/>
              <a:t>without</a:t>
            </a:r>
            <a:r>
              <a:rPr lang="it-IT" sz="1700" dirty="0"/>
              <a:t> </a:t>
            </a:r>
            <a:r>
              <a:rPr lang="it-IT" sz="1700" dirty="0" err="1"/>
              <a:t>going</a:t>
            </a:r>
            <a:r>
              <a:rPr lang="it-IT" sz="1700" dirty="0"/>
              <a:t> </a:t>
            </a:r>
            <a:r>
              <a:rPr lang="it-IT" sz="1700" dirty="0" err="1"/>
              <a:t>through</a:t>
            </a:r>
            <a:r>
              <a:rPr lang="it-IT" sz="1700" dirty="0"/>
              <a:t> </a:t>
            </a:r>
            <a:r>
              <a:rPr lang="it-IT" sz="1700" dirty="0" err="1"/>
              <a:t>illegal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. (Predicate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700" dirty="0">
                <a:cs typeface="Courier New" panose="02070309020205020404" pitchFamily="49" charset="0"/>
              </a:rPr>
              <a:t>(</a:t>
            </a:r>
            <a:r>
              <a:rPr lang="it-IT" sz="1700" dirty="0" err="1">
                <a:cs typeface="Courier New" panose="02070309020205020404" pitchFamily="49" charset="0"/>
              </a:rPr>
              <a:t>Learned</a:t>
            </a:r>
            <a:r>
              <a:rPr lang="it-IT" sz="1700" dirty="0">
                <a:cs typeface="Courier New" panose="02070309020205020404" pitchFamily="49" charset="0"/>
              </a:rPr>
              <a:t> from </a:t>
            </a:r>
            <a:r>
              <a:rPr lang="it-IT" sz="1700" i="1" dirty="0">
                <a:cs typeface="Courier New" panose="02070309020205020404" pitchFamily="49" charset="0"/>
              </a:rPr>
              <a:t>«</a:t>
            </a:r>
            <a:r>
              <a:rPr lang="it-IT" sz="1700" i="1" dirty="0" err="1">
                <a:cs typeface="Courier New" panose="02070309020205020404" pitchFamily="49" charset="0"/>
              </a:rPr>
              <a:t>learning_to_walk</a:t>
            </a:r>
            <a:r>
              <a:rPr lang="it-IT" sz="17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Metarules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700" u="sng" dirty="0">
                <a:effectLst/>
              </a:rPr>
              <a:t>NONE</a:t>
            </a:r>
            <a:r>
              <a:rPr lang="it-IT" sz="1700" dirty="0">
                <a:effectLst/>
              </a:rPr>
              <a:t>: </a:t>
            </a:r>
            <a:r>
              <a:rPr lang="it-IT" sz="1700" dirty="0" err="1">
                <a:effectLst/>
              </a:rPr>
              <a:t>Illegal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behaviour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is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already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forbidden</a:t>
            </a:r>
            <a:r>
              <a:rPr lang="it-IT" sz="1700" dirty="0">
                <a:effectLst/>
              </a:rPr>
              <a:t> by the background knowledge.</a:t>
            </a:r>
            <a:endParaRPr lang="it-IT" sz="17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4615995" y="4627520"/>
            <a:ext cx="26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dirty="0" err="1"/>
              <a:t>What</a:t>
            </a:r>
            <a:r>
              <a:rPr lang="it-IT" sz="1400" b="1" dirty="0"/>
              <a:t> </a:t>
            </a:r>
            <a:r>
              <a:rPr lang="it-IT" sz="1400" b="1" dirty="0" err="1"/>
              <a:t>if</a:t>
            </a:r>
            <a:r>
              <a:rPr lang="it-IT" sz="1400" b="1" dirty="0"/>
              <a:t> </a:t>
            </a:r>
            <a:r>
              <a:rPr lang="it-IT" sz="1400" b="1" dirty="0" err="1"/>
              <a:t>we</a:t>
            </a:r>
            <a:r>
              <a:rPr lang="it-IT" sz="1400" b="1" dirty="0"/>
              <a:t> </a:t>
            </a:r>
            <a:r>
              <a:rPr lang="it-IT" sz="1400" b="1" dirty="0" err="1"/>
              <a:t>remove</a:t>
            </a:r>
            <a:r>
              <a:rPr lang="it-IT" sz="1400" b="1" dirty="0"/>
              <a:t> </a:t>
            </a:r>
            <a:r>
              <a:rPr lang="it-IT" sz="1400" b="1" dirty="0" err="1"/>
              <a:t>this</a:t>
            </a:r>
            <a:r>
              <a:rPr lang="it-IT" sz="1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85000" lnSpcReduction="20000"/>
          </a:bodyPr>
          <a:lstStyle/>
          <a:p>
            <a:r>
              <a:rPr lang="it-IT" sz="1900" b="1" dirty="0"/>
              <a:t>Goal: </a:t>
            </a:r>
            <a:r>
              <a:rPr lang="it-IT" sz="1900" dirty="0" err="1"/>
              <a:t>Learn</a:t>
            </a:r>
            <a:r>
              <a:rPr lang="it-IT" sz="1900" dirty="0"/>
              <a:t> to </a:t>
            </a:r>
            <a:r>
              <a:rPr lang="it-IT" sz="1900" dirty="0" err="1"/>
              <a:t>move</a:t>
            </a:r>
            <a:r>
              <a:rPr lang="it-IT" sz="1900" dirty="0"/>
              <a:t> from </a:t>
            </a:r>
            <a:r>
              <a:rPr lang="it-IT" sz="1900" dirty="0" err="1"/>
              <a:t>two</a:t>
            </a:r>
            <a:r>
              <a:rPr lang="it-IT" sz="1900" dirty="0"/>
              <a:t> </a:t>
            </a:r>
            <a:r>
              <a:rPr lang="it-IT" sz="1900" dirty="0" err="1"/>
              <a:t>distant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 in the </a:t>
            </a:r>
            <a:r>
              <a:rPr lang="it-IT" sz="1900" dirty="0" err="1"/>
              <a:t>Maze</a:t>
            </a:r>
            <a:r>
              <a:rPr lang="it-IT" sz="1900" dirty="0"/>
              <a:t> </a:t>
            </a:r>
            <a:r>
              <a:rPr lang="it-IT" sz="1900" dirty="0" err="1"/>
              <a:t>without</a:t>
            </a:r>
            <a:r>
              <a:rPr lang="it-IT" sz="1900" dirty="0"/>
              <a:t> </a:t>
            </a:r>
            <a:r>
              <a:rPr lang="it-IT" sz="1900" dirty="0" err="1"/>
              <a:t>going</a:t>
            </a:r>
            <a:r>
              <a:rPr lang="it-IT" sz="1900" dirty="0"/>
              <a:t> </a:t>
            </a:r>
            <a:r>
              <a:rPr lang="it-IT" sz="1900" dirty="0" err="1"/>
              <a:t>through</a:t>
            </a:r>
            <a:r>
              <a:rPr lang="it-IT" sz="1900" dirty="0"/>
              <a:t> </a:t>
            </a:r>
            <a:r>
              <a:rPr lang="it-IT" sz="1900" dirty="0" err="1"/>
              <a:t>illegal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. (Predicate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900" dirty="0"/>
              <a:t>).</a:t>
            </a:r>
          </a:p>
          <a:p>
            <a:r>
              <a:rPr lang="it-IT" sz="19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900" b="1" dirty="0" err="1">
                <a:cs typeface="Courier New" panose="02070309020205020404" pitchFamily="49" charset="0"/>
              </a:rPr>
              <a:t>Metarules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(ident2,[P,Q],[P,A,B,[A,B]],[[Q,A,B]]).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,[P,Q,R],[P,A,B,[A|L1]],[[R,B],[Q,A,C],[R,C],[P,C,B,L1]]).</a:t>
            </a:r>
          </a:p>
          <a:p>
            <a:r>
              <a:rPr lang="it-IT" sz="1900" b="1" dirty="0">
                <a:cs typeface="Courier New" panose="02070309020205020404" pitchFamily="49" charset="0"/>
              </a:rPr>
              <a:t>Positive </a:t>
            </a:r>
            <a:r>
              <a:rPr lang="it-IT" sz="1900" b="1" dirty="0" err="1">
                <a:cs typeface="Courier New" panose="02070309020205020404" pitchFamily="49" charset="0"/>
              </a:rPr>
              <a:t>examples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4 </a:t>
            </a:r>
            <a:r>
              <a:rPr lang="it-IT" sz="1500" dirty="0" err="1">
                <a:cs typeface="Courier New" panose="02070309020205020404" pitchFamily="49" charset="0"/>
              </a:rPr>
              <a:t>examples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single step (one for </a:t>
            </a:r>
            <a:r>
              <a:rPr lang="it-IT" sz="1500" dirty="0" err="1">
                <a:cs typeface="Courier New" panose="02070309020205020404" pitchFamily="49" charset="0"/>
              </a:rPr>
              <a:t>each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direction</a:t>
            </a:r>
            <a:r>
              <a:rPr lang="it-IT" sz="15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1 </a:t>
            </a:r>
            <a:r>
              <a:rPr lang="it-IT" sz="1500" dirty="0" err="1">
                <a:cs typeface="Courier New" panose="02070309020205020404" pitchFamily="49" charset="0"/>
              </a:rPr>
              <a:t>example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</a:t>
            </a:r>
            <a:r>
              <a:rPr lang="it-IT" sz="1500" dirty="0" err="1">
                <a:cs typeface="Courier New" panose="02070309020205020404" pitchFamily="49" charset="0"/>
              </a:rPr>
              <a:t>path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which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uses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all</a:t>
            </a:r>
            <a:r>
              <a:rPr lang="it-IT" sz="1500" dirty="0">
                <a:cs typeface="Courier New" panose="02070309020205020404" pitchFamily="49" charset="0"/>
              </a:rPr>
              <a:t> 4 </a:t>
            </a:r>
            <a:r>
              <a:rPr lang="it-IT" sz="1500" dirty="0" err="1">
                <a:cs typeface="Courier New" panose="02070309020205020404" pitchFamily="49" charset="0"/>
              </a:rPr>
              <a:t>moves</a:t>
            </a:r>
            <a:r>
              <a:rPr lang="it-IT" sz="1500" dirty="0">
                <a:cs typeface="Courier New" panose="02070309020205020404" pitchFamily="49" charset="0"/>
              </a:rPr>
              <a:t> 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5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obstacles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(B),reach_2(A,D),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(D),reach(D,B,C).</a:t>
            </a: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learning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</a:p>
          <a:p>
            <a:r>
              <a:rPr lang="it-IT" dirty="0" err="1">
                <a:cs typeface="Courier New" panose="02070309020205020404" pitchFamily="49" charset="0"/>
              </a:rPr>
              <a:t>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really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correct</a:t>
            </a:r>
            <a:r>
              <a:rPr lang="it-IT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learning_to_travel_memory.pl: </a:t>
            </a:r>
            <a:r>
              <a:rPr lang="it-IT" dirty="0" err="1">
                <a:cs typeface="Courier New" panose="02070309020205020404" pitchFamily="49" charset="0"/>
              </a:rPr>
              <a:t>Same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i="1" dirty="0">
                <a:cs typeface="Courier New" panose="02070309020205020404" pitchFamily="49" charset="0"/>
              </a:rPr>
              <a:t>«learning to travel» </a:t>
            </a:r>
            <a:r>
              <a:rPr lang="it-IT" dirty="0" err="1">
                <a:cs typeface="Courier New" panose="02070309020205020404" pitchFamily="49" charset="0"/>
              </a:rPr>
              <a:t>but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also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keeps</a:t>
            </a:r>
            <a:r>
              <a:rPr lang="it-IT" dirty="0">
                <a:cs typeface="Courier New" panose="02070309020205020404" pitchFamily="49" charset="0"/>
              </a:rPr>
              <a:t> track of the </a:t>
            </a:r>
            <a:r>
              <a:rPr lang="it-IT" dirty="0" err="1">
                <a:cs typeface="Courier New" panose="02070309020205020404" pitchFamily="49" charset="0"/>
              </a:rPr>
              <a:t>path</a:t>
            </a:r>
            <a:r>
              <a:rPr lang="it-IT" dirty="0">
                <a:cs typeface="Courier New" panose="02070309020205020404" pitchFamily="49" charset="0"/>
              </a:rPr>
              <a:t> in a list.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start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Actually</a:t>
            </a:r>
            <a:r>
              <a:rPr lang="it-IT" dirty="0">
                <a:solidFill>
                  <a:schemeClr val="tx1"/>
                </a:solidFill>
              </a:rPr>
              <a:t>, ILASP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677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overview</a:t>
            </a:r>
            <a:r>
              <a:rPr lang="it-IT" dirty="0"/>
              <a:t> on ASP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43019F5-DE6A-4708-9DE8-E996196E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r="313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/>
              <a:t>ASP model </a:t>
            </a:r>
            <a:r>
              <a:rPr lang="it-IT" sz="1400" dirty="0" err="1"/>
              <a:t>is</a:t>
            </a:r>
            <a:r>
              <a:rPr lang="it-IT" sz="1400" dirty="0"/>
              <a:t> (</a:t>
            </a:r>
            <a:r>
              <a:rPr lang="it-IT" sz="1400" dirty="0" err="1"/>
              <a:t>roughly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r>
              <a:rPr lang="it-IT" sz="1400" dirty="0"/>
              <a:t>) a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logics</a:t>
            </a:r>
            <a:r>
              <a:rPr lang="it-IT" sz="1400" dirty="0"/>
              <a:t> of a </a:t>
            </a:r>
            <a:r>
              <a:rPr lang="it-IT" sz="1400" dirty="0" err="1"/>
              <a:t>problem</a:t>
            </a:r>
            <a:r>
              <a:rPr lang="it-IT" sz="1400" dirty="0"/>
              <a:t>. The solver </a:t>
            </a:r>
            <a:r>
              <a:rPr lang="it-IT" sz="1400" dirty="0" err="1"/>
              <a:t>tries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interpretations</a:t>
            </a:r>
            <a:r>
              <a:rPr lang="it-IT" sz="1400" dirty="0"/>
              <a:t> (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wich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)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rules, </a:t>
            </a:r>
            <a:r>
              <a:rPr lang="it-IT" sz="1400" dirty="0" err="1"/>
              <a:t>namely</a:t>
            </a:r>
            <a:r>
              <a:rPr lang="it-IT" sz="1400" dirty="0"/>
              <a:t> the </a:t>
            </a:r>
            <a:r>
              <a:rPr lang="it-IT" sz="1400" b="1" dirty="0" err="1"/>
              <a:t>Answer</a:t>
            </a:r>
            <a:r>
              <a:rPr lang="it-IT" sz="1400" b="1" dirty="0"/>
              <a:t> sets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An </a:t>
            </a:r>
            <a:r>
              <a:rPr lang="it-IT" sz="1400" dirty="0" err="1"/>
              <a:t>example</a:t>
            </a:r>
            <a:r>
              <a:rPr lang="it-IT" sz="1400" dirty="0"/>
              <a:t> for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: </a:t>
            </a:r>
            <a:r>
              <a:rPr lang="it-IT" sz="1400" dirty="0" err="1"/>
              <a:t>write</a:t>
            </a:r>
            <a:r>
              <a:rPr lang="it-IT" sz="1400" dirty="0"/>
              <a:t>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specify</a:t>
            </a:r>
            <a:r>
              <a:rPr lang="it-IT" sz="1400" dirty="0"/>
              <a:t>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moves</a:t>
            </a:r>
            <a:r>
              <a:rPr lang="it-IT" sz="1400" dirty="0"/>
              <a:t> on the </a:t>
            </a:r>
            <a:r>
              <a:rPr lang="it-IT" sz="1400" dirty="0" err="1"/>
              <a:t>grid</a:t>
            </a:r>
            <a:r>
              <a:rPr lang="it-IT" sz="1400" dirty="0"/>
              <a:t> in a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manner</a:t>
            </a:r>
            <a:r>
              <a:rPr lang="it-IT" sz="1400" dirty="0"/>
              <a:t> and </a:t>
            </a:r>
            <a:r>
              <a:rPr lang="it-IT" sz="1400" dirty="0" err="1"/>
              <a:t>find</a:t>
            </a:r>
            <a:r>
              <a:rPr lang="it-IT" sz="1400" dirty="0"/>
              <a:t> out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answer</a:t>
            </a:r>
            <a:r>
              <a:rPr lang="it-IT" sz="1400" dirty="0"/>
              <a:t> sets: </a:t>
            </a:r>
            <a:r>
              <a:rPr lang="it-IT" sz="1400" dirty="0" err="1"/>
              <a:t>different</a:t>
            </a:r>
            <a:r>
              <a:rPr lang="it-IT" sz="1400" dirty="0"/>
              <a:t> set of </a:t>
            </a:r>
            <a:r>
              <a:rPr lang="it-IT" sz="1400" dirty="0" err="1"/>
              <a:t>moves</a:t>
            </a:r>
            <a:r>
              <a:rPr lang="it-IT" sz="1400" dirty="0"/>
              <a:t> (</a:t>
            </a:r>
            <a:r>
              <a:rPr lang="it-IT" sz="1400" dirty="0" err="1"/>
              <a:t>paths</a:t>
            </a:r>
            <a:r>
              <a:rPr lang="it-IT" sz="1400" dirty="0"/>
              <a:t>) from start to goal position.</a:t>
            </a:r>
          </a:p>
          <a:p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rules in an ASP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/>
            <a:r>
              <a:rPr lang="it-IT" sz="1400" b="1" dirty="0" err="1"/>
              <a:t>Normal</a:t>
            </a:r>
            <a:r>
              <a:rPr lang="it-IT" sz="1400" b="1" dirty="0"/>
              <a:t> rule : </a:t>
            </a:r>
          </a:p>
          <a:p>
            <a:pPr marL="548640" lvl="2" indent="0">
              <a:buNone/>
            </a:pPr>
            <a:r>
              <a:rPr lang="it-IT" b="1" dirty="0"/>
              <a:t>    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h1 is an atom and b1 . . . bn are literals…semantic similar to prolog.</a:t>
            </a:r>
            <a:endParaRPr lang="it-IT" b="1" i="1" dirty="0"/>
          </a:p>
          <a:p>
            <a:pPr lvl="1"/>
            <a:r>
              <a:rPr lang="it-IT" sz="1400" b="1" dirty="0"/>
              <a:t>Hard </a:t>
            </a:r>
            <a:r>
              <a:rPr lang="it-IT" sz="1400" b="1" dirty="0" err="1"/>
              <a:t>constraint</a:t>
            </a:r>
            <a:r>
              <a:rPr lang="it-IT" sz="1400" b="1" dirty="0"/>
              <a:t>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sz="1400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/>
              <a:t>|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</a:t>
            </a:r>
            <a:r>
              <a:rPr lang="it-IT" i="1" dirty="0" err="1"/>
              <a:t>hn</a:t>
            </a:r>
            <a:r>
              <a:rPr lang="it-IT" i="1" dirty="0"/>
              <a:t>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/>
          </a:p>
          <a:p>
            <a:pPr marL="548640" lvl="2" indent="0">
              <a:buNone/>
            </a:pPr>
            <a:endParaRPr lang="it-IT" b="1" dirty="0"/>
          </a:p>
          <a:p>
            <a:pPr marL="548640" lvl="2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124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CD204E-4823-4263-8A2A-E9538A8405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sz="4400" dirty="0" err="1"/>
              <a:t>to</a:t>
            </a:r>
            <a:r>
              <a:rPr lang="it-IT" sz="4400" dirty="0"/>
              <a:t> </a:t>
            </a:r>
            <a:r>
              <a:rPr lang="it-IT" sz="4400" dirty="0" err="1"/>
              <a:t>move</a:t>
            </a:r>
            <a:r>
              <a:rPr lang="it-IT" sz="4400" dirty="0"/>
              <a:t> on </a:t>
            </a:r>
            <a:r>
              <a:rPr lang="it-IT" sz="4400" dirty="0" err="1"/>
              <a:t>adjacent</a:t>
            </a:r>
            <a:r>
              <a:rPr lang="it-IT" sz="4400" dirty="0"/>
              <a:t> </a:t>
            </a:r>
            <a:r>
              <a:rPr lang="it-IT" sz="4400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b="1" dirty="0"/>
              <a:t>Goal: </a:t>
            </a:r>
            <a:r>
              <a:rPr lang="en-US" sz="1700" dirty="0"/>
              <a:t>Learn the move on adjacent cells, not considering for now the obstacles. (Predicate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next/2</a:t>
            </a:r>
            <a:r>
              <a:rPr lang="en-US" sz="1700" dirty="0"/>
              <a:t>).</a:t>
            </a:r>
          </a:p>
          <a:p>
            <a:r>
              <a:rPr lang="en-US" sz="1700" dirty="0"/>
              <a:t>Something like: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nextLegit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((X,Y),(Z,K)) </a:t>
            </a:r>
            <a:r>
              <a:rPr lang="en-US" sz="1700" dirty="0"/>
              <a:t>which holds if coordinates are near and not contain obstacles.</a:t>
            </a:r>
          </a:p>
          <a:p>
            <a:r>
              <a:rPr lang="en-US" sz="1700" b="1" dirty="0"/>
              <a:t>Background Knowledge:</a:t>
            </a:r>
          </a:p>
          <a:p>
            <a:pPr lvl="1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500" dirty="0"/>
              <a:t> predicate = predicate true for adjacent cells.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sz="1500" dirty="0"/>
              <a:t> predicate  = predicate true for coordinates on the grid.</a:t>
            </a:r>
          </a:p>
          <a:p>
            <a:r>
              <a:rPr lang="en-US" sz="1700" b="1" dirty="0"/>
              <a:t>Positive examples: </a:t>
            </a:r>
            <a:r>
              <a:rPr lang="en-US" sz="1700" dirty="0"/>
              <a:t>shows that next holds for near cells on the grid </a:t>
            </a:r>
          </a:p>
          <a:p>
            <a:r>
              <a:rPr lang="en-US" sz="1700" b="1" dirty="0"/>
              <a:t>Negative examples: </a:t>
            </a:r>
            <a:r>
              <a:rPr lang="en-US" sz="1700" dirty="0"/>
              <a:t>shows different contexts where next doesn’t hold: when 2 cells are distant, or when you exit from the grid, when cells are in the same diagonal.</a:t>
            </a:r>
          </a:p>
          <a:p>
            <a:r>
              <a:rPr lang="en-US" sz="1700" b="1" dirty="0"/>
              <a:t>mode bias: </a:t>
            </a:r>
            <a:r>
              <a:rPr lang="en-US" sz="1700" dirty="0"/>
              <a:t>predicates «cell», «</a:t>
            </a:r>
            <a:r>
              <a:rPr lang="en-US" sz="1700" dirty="0" err="1"/>
              <a:t>succ</a:t>
            </a:r>
            <a:r>
              <a:rPr lang="en-US" sz="1700" dirty="0"/>
              <a:t>», and «next» on the head of the rules.</a:t>
            </a:r>
          </a:p>
        </p:txBody>
      </p:sp>
    </p:spTree>
    <p:extLst>
      <p:ext uri="{BB962C8B-B14F-4D97-AF65-F5344CB8AC3E}">
        <p14:creationId xmlns:p14="http://schemas.microsoft.com/office/powerpoint/2010/main" val="56425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Output of ILASP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637600"/>
            <a:ext cx="8595360" cy="5425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Vx,Vy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/>
              <a:t>are coordinates on the grid. 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CB85F696-E3AE-4C22-BDF1-9CC814ED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0" y="1972122"/>
            <a:ext cx="9939480" cy="35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implementations</a:t>
            </a:r>
            <a:r>
              <a:rPr lang="it-IT" sz="2400" dirty="0"/>
              <a:t> use the </a:t>
            </a:r>
            <a:r>
              <a:rPr lang="it-IT" sz="2400" dirty="0" err="1"/>
              <a:t>same</a:t>
            </a:r>
            <a:r>
              <a:rPr lang="it-IT" sz="2400" dirty="0"/>
              <a:t> 5x5 </a:t>
            </a:r>
            <a:r>
              <a:rPr lang="it-IT" sz="2400" dirty="0" err="1"/>
              <a:t>maze</a:t>
            </a:r>
            <a:r>
              <a:rPr lang="it-IT" sz="2400" dirty="0"/>
              <a:t> (for some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a 7x7 </a:t>
            </a:r>
            <a:r>
              <a:rPr lang="it-IT" sz="2400" dirty="0" err="1"/>
              <a:t>maze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):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5232"/>
              </p:ext>
            </p:extLst>
          </p:nvPr>
        </p:nvGraphicFramePr>
        <p:xfrm>
          <a:off x="2574524" y="2894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Hyper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term(cell,(A,B),[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A:integer,B:integer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4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4CC3A69-EFFD-4A61-989F-C28750ED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131200"/>
            <a:ext cx="3269567" cy="126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FB1D69CE-4BF7-4CCB-ADAA-1ADAF97F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5" y="4117367"/>
            <a:ext cx="3571875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34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Goal: </a:t>
            </a:r>
            <a:r>
              <a:rPr lang="it-IT" sz="2000" dirty="0" err="1">
                <a:cs typeface="Courier New" panose="02070309020205020404" pitchFamily="49" charset="0"/>
              </a:rPr>
              <a:t>Learn</a:t>
            </a:r>
            <a:r>
              <a:rPr lang="it-IT" sz="2000" dirty="0">
                <a:cs typeface="Courier New" panose="02070309020205020404" pitchFamily="49" charset="0"/>
              </a:rPr>
              <a:t> to </a:t>
            </a:r>
            <a:r>
              <a:rPr lang="it-IT" sz="2000" dirty="0" err="1">
                <a:cs typeface="Courier New" panose="02070309020205020404" pitchFamily="49" charset="0"/>
              </a:rPr>
              <a:t>move</a:t>
            </a:r>
            <a:r>
              <a:rPr lang="it-IT" sz="2000" dirty="0">
                <a:cs typeface="Courier New" panose="02070309020205020404" pitchFamily="49" charset="0"/>
              </a:rPr>
              <a:t> to an </a:t>
            </a:r>
            <a:r>
              <a:rPr lang="it-IT" sz="2000" dirty="0" err="1">
                <a:cs typeface="Courier New" panose="02070309020205020404" pitchFamily="49" charset="0"/>
              </a:rPr>
              <a:t>adjacent</a:t>
            </a:r>
            <a:r>
              <a:rPr lang="it-IT" sz="2000" dirty="0">
                <a:cs typeface="Courier New" panose="02070309020205020404" pitchFamily="49" charset="0"/>
              </a:rPr>
              <a:t>, </a:t>
            </a:r>
            <a:r>
              <a:rPr lang="it-IT" sz="2000" dirty="0" err="1">
                <a:cs typeface="Courier New" panose="02070309020205020404" pitchFamily="49" charset="0"/>
              </a:rPr>
              <a:t>legal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(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with no </a:t>
            </a:r>
            <a:r>
              <a:rPr lang="it-IT" sz="2000" dirty="0" err="1">
                <a:cs typeface="Courier New" panose="02070309020205020404" pitchFamily="49" charset="0"/>
              </a:rPr>
              <a:t>obstacle</a:t>
            </a:r>
            <a:r>
              <a:rPr lang="it-IT" sz="2000" dirty="0">
                <a:cs typeface="Courier New" panose="02070309020205020404" pitchFamily="49" charset="0"/>
              </a:rPr>
              <a:t>). (Predicate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20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(\+(G),[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 []):- G=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None.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104C6DD5-0D7A-4F41-8AB6-E09F3C2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5" y="2131200"/>
            <a:ext cx="3269567" cy="1529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FE0DECE-7515-49B3-9793-5197BF516C49}"/>
              </a:ext>
            </a:extLst>
          </p:cNvPr>
          <p:cNvSpPr txBox="1"/>
          <p:nvPr/>
        </p:nvSpPr>
        <p:spPr>
          <a:xfrm>
            <a:off x="705285" y="3905914"/>
            <a:ext cx="326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09406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2437</Words>
  <Application>Microsoft Office PowerPoint</Application>
  <PresentationFormat>Breitbild</PresentationFormat>
  <Paragraphs>251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The Maze</vt:lpstr>
      <vt:lpstr>Our tools</vt:lpstr>
      <vt:lpstr>Our goals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Performance of Hyper</vt:lpstr>
      <vt:lpstr>Findings</vt:lpstr>
      <vt:lpstr>Metagol</vt:lpstr>
      <vt:lpstr>Brief recap</vt:lpstr>
      <vt:lpstr>Learning to walk</vt:lpstr>
      <vt:lpstr>The power of metarules</vt:lpstr>
      <vt:lpstr>The power of metarules</vt:lpstr>
      <vt:lpstr>Learning to travel</vt:lpstr>
      <vt:lpstr>Learning to travel (from scratch)</vt:lpstr>
      <vt:lpstr>The result</vt:lpstr>
      <vt:lpstr>Other tasks</vt:lpstr>
      <vt:lpstr>ILASP</vt:lpstr>
      <vt:lpstr>Brief overview on ASP</vt:lpstr>
      <vt:lpstr>ILASP</vt:lpstr>
      <vt:lpstr>Learning to to move on adjacent cells</vt:lpstr>
      <vt:lpstr>Output of ILASP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Claudia Maussner</cp:lastModifiedBy>
  <cp:revision>3</cp:revision>
  <dcterms:created xsi:type="dcterms:W3CDTF">2021-07-01T07:55:41Z</dcterms:created>
  <dcterms:modified xsi:type="dcterms:W3CDTF">2021-07-04T09:50:07Z</dcterms:modified>
</cp:coreProperties>
</file>