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8" r:id="rId4"/>
    <p:sldId id="262" r:id="rId5"/>
    <p:sldId id="274" r:id="rId6"/>
    <p:sldId id="26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96" autoAdjust="0"/>
  </p:normalViewPr>
  <p:slideViewPr>
    <p:cSldViewPr snapToGrid="0">
      <p:cViewPr varScale="1">
        <p:scale>
          <a:sx n="127" d="100"/>
          <a:sy n="127" d="100"/>
        </p:scale>
        <p:origin x="124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F617D-814B-45C8-8EFC-82082F70A6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9E9A87-F984-4D55-9DD2-E3F8A5E8651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The Inductive learning tool used in ASP is Ilasp.</a:t>
          </a:r>
          <a:endParaRPr lang="en-US"/>
        </a:p>
      </dgm:t>
    </dgm:pt>
    <dgm:pt modelId="{5067D686-1AFC-4511-92B3-E99122BCC76D}" type="parTrans" cxnId="{42EE33ED-D6CC-4B55-8113-C359B835569D}">
      <dgm:prSet/>
      <dgm:spPr/>
      <dgm:t>
        <a:bodyPr/>
        <a:lstStyle/>
        <a:p>
          <a:endParaRPr lang="en-US"/>
        </a:p>
      </dgm:t>
    </dgm:pt>
    <dgm:pt modelId="{7F3BDDF0-DACB-41A1-BFDF-2A03FA8E915D}" type="sibTrans" cxnId="{42EE33ED-D6CC-4B55-8113-C359B835569D}">
      <dgm:prSet/>
      <dgm:spPr/>
      <dgm:t>
        <a:bodyPr/>
        <a:lstStyle/>
        <a:p>
          <a:endParaRPr lang="en-US"/>
        </a:p>
      </dgm:t>
    </dgm:pt>
    <dgm:pt modelId="{8E8BDDB5-8144-4D6F-99B2-164073B078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enables learning programs containing normal rules, choice rules and hard constraints, specifying (as always) background knowledge, search space and positive + negative examples.</a:t>
          </a:r>
        </a:p>
      </dgm:t>
    </dgm:pt>
    <dgm:pt modelId="{2E1D1ED3-9A1F-4903-900F-7A74983A84C5}" type="parTrans" cxnId="{195FB2F3-792B-4A2C-B1A1-AFB18C95D8A2}">
      <dgm:prSet/>
      <dgm:spPr/>
      <dgm:t>
        <a:bodyPr/>
        <a:lstStyle/>
        <a:p>
          <a:endParaRPr lang="en-US"/>
        </a:p>
      </dgm:t>
    </dgm:pt>
    <dgm:pt modelId="{CD8E4148-2443-4807-AE0C-FAC9611AEF03}" type="sibTrans" cxnId="{195FB2F3-792B-4A2C-B1A1-AFB18C95D8A2}">
      <dgm:prSet/>
      <dgm:spPr/>
      <dgm:t>
        <a:bodyPr/>
        <a:lstStyle/>
        <a:p>
          <a:endParaRPr lang="en-US"/>
        </a:p>
      </dgm:t>
    </dgm:pt>
    <dgm:pt modelId="{B0660B93-22B6-49A4-AD54-A2D1189F97F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Here it has been used for the maze problem, specifically to learn some normal rules that compose the ASP model wich solves the problem of path finding.</a:t>
          </a:r>
          <a:endParaRPr lang="en-US"/>
        </a:p>
      </dgm:t>
    </dgm:pt>
    <dgm:pt modelId="{5720057F-09BC-4E58-B742-5BC7534621DF}" type="parTrans" cxnId="{0A8948B7-0485-4BA2-AAC3-9E3CC2394C13}">
      <dgm:prSet/>
      <dgm:spPr/>
      <dgm:t>
        <a:bodyPr/>
        <a:lstStyle/>
        <a:p>
          <a:endParaRPr lang="en-US"/>
        </a:p>
      </dgm:t>
    </dgm:pt>
    <dgm:pt modelId="{1F06D19E-CE75-4EBD-81A0-C243F807B47F}" type="sibTrans" cxnId="{0A8948B7-0485-4BA2-AAC3-9E3CC2394C13}">
      <dgm:prSet/>
      <dgm:spPr/>
      <dgm:t>
        <a:bodyPr/>
        <a:lstStyle/>
        <a:p>
          <a:endParaRPr lang="en-US"/>
        </a:p>
      </dgm:t>
    </dgm:pt>
    <dgm:pt modelId="{9C17E02F-1A62-4735-822F-0A2DB6A3DC30}" type="pres">
      <dgm:prSet presAssocID="{2E4F617D-814B-45C8-8EFC-82082F70A6AF}" presName="root" presStyleCnt="0">
        <dgm:presLayoutVars>
          <dgm:dir/>
          <dgm:resizeHandles val="exact"/>
        </dgm:presLayoutVars>
      </dgm:prSet>
      <dgm:spPr/>
    </dgm:pt>
    <dgm:pt modelId="{D57472C5-DAEF-4C8E-AB8C-7869B331FB6A}" type="pres">
      <dgm:prSet presAssocID="{8A9E9A87-F984-4D55-9DD2-E3F8A5E8651A}" presName="compNode" presStyleCnt="0"/>
      <dgm:spPr/>
    </dgm:pt>
    <dgm:pt modelId="{EFB5C9CB-66DF-46FE-8C66-0F0BC76FA53A}" type="pres">
      <dgm:prSet presAssocID="{8A9E9A87-F984-4D55-9DD2-E3F8A5E865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E84AE11D-F156-48DF-8328-60D4E416E48C}" type="pres">
      <dgm:prSet presAssocID="{8A9E9A87-F984-4D55-9DD2-E3F8A5E8651A}" presName="spaceRect" presStyleCnt="0"/>
      <dgm:spPr/>
    </dgm:pt>
    <dgm:pt modelId="{2D831D01-2B99-4B0E-AE72-604B918B3084}" type="pres">
      <dgm:prSet presAssocID="{8A9E9A87-F984-4D55-9DD2-E3F8A5E8651A}" presName="textRect" presStyleLbl="revTx" presStyleIdx="0" presStyleCnt="3">
        <dgm:presLayoutVars>
          <dgm:chMax val="1"/>
          <dgm:chPref val="1"/>
        </dgm:presLayoutVars>
      </dgm:prSet>
      <dgm:spPr/>
    </dgm:pt>
    <dgm:pt modelId="{EC7DAF78-5FAD-4FE0-B17E-0FEC07F68067}" type="pres">
      <dgm:prSet presAssocID="{7F3BDDF0-DACB-41A1-BFDF-2A03FA8E915D}" presName="sibTrans" presStyleCnt="0"/>
      <dgm:spPr/>
    </dgm:pt>
    <dgm:pt modelId="{06F27A1A-BEDE-4B35-9D1B-3923F79083E7}" type="pres">
      <dgm:prSet presAssocID="{8E8BDDB5-8144-4D6F-99B2-164073B07815}" presName="compNode" presStyleCnt="0"/>
      <dgm:spPr/>
    </dgm:pt>
    <dgm:pt modelId="{604BC986-800D-4D46-8BB8-EE0D7E0458AB}" type="pres">
      <dgm:prSet presAssocID="{8E8BDDB5-8144-4D6F-99B2-164073B07815}" presName="iconRect" presStyleLbl="node1" presStyleIdx="1" presStyleCnt="3" custScaleX="118739" custScaleY="109771" custLinFactNeighborX="-8" custLinFactNeighborY="3414"/>
      <dgm:spPr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3B374349-8F0D-49B8-BDF9-9EAC9EBA9FAB}" type="pres">
      <dgm:prSet presAssocID="{8E8BDDB5-8144-4D6F-99B2-164073B07815}" presName="spaceRect" presStyleCnt="0"/>
      <dgm:spPr/>
    </dgm:pt>
    <dgm:pt modelId="{CDD208AC-6ED6-4C7D-A09C-AB2861FE982E}" type="pres">
      <dgm:prSet presAssocID="{8E8BDDB5-8144-4D6F-99B2-164073B07815}" presName="textRect" presStyleLbl="revTx" presStyleIdx="1" presStyleCnt="3" custScaleX="155122" custScaleY="90213">
        <dgm:presLayoutVars>
          <dgm:chMax val="1"/>
          <dgm:chPref val="1"/>
        </dgm:presLayoutVars>
      </dgm:prSet>
      <dgm:spPr/>
    </dgm:pt>
    <dgm:pt modelId="{1E7E1B5F-DB2B-49D2-9D02-B8745BC60F31}" type="pres">
      <dgm:prSet presAssocID="{CD8E4148-2443-4807-AE0C-FAC9611AEF03}" presName="sibTrans" presStyleCnt="0"/>
      <dgm:spPr/>
    </dgm:pt>
    <dgm:pt modelId="{5C83321E-9518-4BAA-84D7-060A63D0A0BD}" type="pres">
      <dgm:prSet presAssocID="{B0660B93-22B6-49A4-AD54-A2D1189F97FA}" presName="compNode" presStyleCnt="0"/>
      <dgm:spPr/>
    </dgm:pt>
    <dgm:pt modelId="{6601BD12-704F-4AFB-95D9-A21F46D79D6E}" type="pres">
      <dgm:prSet presAssocID="{B0660B93-22B6-49A4-AD54-A2D1189F97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0BF577C7-AA03-49EB-A489-EDC8772758B5}" type="pres">
      <dgm:prSet presAssocID="{B0660B93-22B6-49A4-AD54-A2D1189F97FA}" presName="spaceRect" presStyleCnt="0"/>
      <dgm:spPr/>
    </dgm:pt>
    <dgm:pt modelId="{64827935-B67A-4BB5-9A13-D5D9C87A680F}" type="pres">
      <dgm:prSet presAssocID="{B0660B93-22B6-49A4-AD54-A2D1189F97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2FB267-0EE4-42D9-BA22-EDCAA956DF45}" type="presOf" srcId="{B0660B93-22B6-49A4-AD54-A2D1189F97FA}" destId="{64827935-B67A-4BB5-9A13-D5D9C87A680F}" srcOrd="0" destOrd="0" presId="urn:microsoft.com/office/officeart/2018/2/layout/IconLabelList"/>
    <dgm:cxn modelId="{1A4C8675-9E76-4DDC-95E6-756443A3E9E4}" type="presOf" srcId="{8A9E9A87-F984-4D55-9DD2-E3F8A5E8651A}" destId="{2D831D01-2B99-4B0E-AE72-604B918B3084}" srcOrd="0" destOrd="0" presId="urn:microsoft.com/office/officeart/2018/2/layout/IconLabelList"/>
    <dgm:cxn modelId="{6A2516A1-7388-449D-BAEF-A77BCC89E368}" type="presOf" srcId="{2E4F617D-814B-45C8-8EFC-82082F70A6AF}" destId="{9C17E02F-1A62-4735-822F-0A2DB6A3DC30}" srcOrd="0" destOrd="0" presId="urn:microsoft.com/office/officeart/2018/2/layout/IconLabelList"/>
    <dgm:cxn modelId="{0A8948B7-0485-4BA2-AAC3-9E3CC2394C13}" srcId="{2E4F617D-814B-45C8-8EFC-82082F70A6AF}" destId="{B0660B93-22B6-49A4-AD54-A2D1189F97FA}" srcOrd="2" destOrd="0" parTransId="{5720057F-09BC-4E58-B742-5BC7534621DF}" sibTransId="{1F06D19E-CE75-4EBD-81A0-C243F807B47F}"/>
    <dgm:cxn modelId="{9EDED3EA-91E8-4CD7-BEF1-D37DD15AE110}" type="presOf" srcId="{8E8BDDB5-8144-4D6F-99B2-164073B07815}" destId="{CDD208AC-6ED6-4C7D-A09C-AB2861FE982E}" srcOrd="0" destOrd="0" presId="urn:microsoft.com/office/officeart/2018/2/layout/IconLabelList"/>
    <dgm:cxn modelId="{42EE33ED-D6CC-4B55-8113-C359B835569D}" srcId="{2E4F617D-814B-45C8-8EFC-82082F70A6AF}" destId="{8A9E9A87-F984-4D55-9DD2-E3F8A5E8651A}" srcOrd="0" destOrd="0" parTransId="{5067D686-1AFC-4511-92B3-E99122BCC76D}" sibTransId="{7F3BDDF0-DACB-41A1-BFDF-2A03FA8E915D}"/>
    <dgm:cxn modelId="{195FB2F3-792B-4A2C-B1A1-AFB18C95D8A2}" srcId="{2E4F617D-814B-45C8-8EFC-82082F70A6AF}" destId="{8E8BDDB5-8144-4D6F-99B2-164073B07815}" srcOrd="1" destOrd="0" parTransId="{2E1D1ED3-9A1F-4903-900F-7A74983A84C5}" sibTransId="{CD8E4148-2443-4807-AE0C-FAC9611AEF03}"/>
    <dgm:cxn modelId="{2244E644-2FAD-4F2E-8144-2C40A9FD2384}" type="presParOf" srcId="{9C17E02F-1A62-4735-822F-0A2DB6A3DC30}" destId="{D57472C5-DAEF-4C8E-AB8C-7869B331FB6A}" srcOrd="0" destOrd="0" presId="urn:microsoft.com/office/officeart/2018/2/layout/IconLabelList"/>
    <dgm:cxn modelId="{A58E419A-4DF3-49BC-9938-4BCBF3BA9A2B}" type="presParOf" srcId="{D57472C5-DAEF-4C8E-AB8C-7869B331FB6A}" destId="{EFB5C9CB-66DF-46FE-8C66-0F0BC76FA53A}" srcOrd="0" destOrd="0" presId="urn:microsoft.com/office/officeart/2018/2/layout/IconLabelList"/>
    <dgm:cxn modelId="{A41C56D4-8D1A-421E-A86E-3CC5355FA8B4}" type="presParOf" srcId="{D57472C5-DAEF-4C8E-AB8C-7869B331FB6A}" destId="{E84AE11D-F156-48DF-8328-60D4E416E48C}" srcOrd="1" destOrd="0" presId="urn:microsoft.com/office/officeart/2018/2/layout/IconLabelList"/>
    <dgm:cxn modelId="{6C7F8BBE-838C-4007-AF38-2F3D359BB9D0}" type="presParOf" srcId="{D57472C5-DAEF-4C8E-AB8C-7869B331FB6A}" destId="{2D831D01-2B99-4B0E-AE72-604B918B3084}" srcOrd="2" destOrd="0" presId="urn:microsoft.com/office/officeart/2018/2/layout/IconLabelList"/>
    <dgm:cxn modelId="{06875AD3-5833-41CA-B0B1-20A9A3F23DB5}" type="presParOf" srcId="{9C17E02F-1A62-4735-822F-0A2DB6A3DC30}" destId="{EC7DAF78-5FAD-4FE0-B17E-0FEC07F68067}" srcOrd="1" destOrd="0" presId="urn:microsoft.com/office/officeart/2018/2/layout/IconLabelList"/>
    <dgm:cxn modelId="{BC09EA71-A2AC-412D-8D36-A44236CD1C55}" type="presParOf" srcId="{9C17E02F-1A62-4735-822F-0A2DB6A3DC30}" destId="{06F27A1A-BEDE-4B35-9D1B-3923F79083E7}" srcOrd="2" destOrd="0" presId="urn:microsoft.com/office/officeart/2018/2/layout/IconLabelList"/>
    <dgm:cxn modelId="{769DD519-0452-48DE-BD25-99D3AE4D05AD}" type="presParOf" srcId="{06F27A1A-BEDE-4B35-9D1B-3923F79083E7}" destId="{604BC986-800D-4D46-8BB8-EE0D7E0458AB}" srcOrd="0" destOrd="0" presId="urn:microsoft.com/office/officeart/2018/2/layout/IconLabelList"/>
    <dgm:cxn modelId="{08F88348-D05C-4220-A13D-F57A658E0F12}" type="presParOf" srcId="{06F27A1A-BEDE-4B35-9D1B-3923F79083E7}" destId="{3B374349-8F0D-49B8-BDF9-9EAC9EBA9FAB}" srcOrd="1" destOrd="0" presId="urn:microsoft.com/office/officeart/2018/2/layout/IconLabelList"/>
    <dgm:cxn modelId="{03B04776-64CC-4877-8900-40991D7AA380}" type="presParOf" srcId="{06F27A1A-BEDE-4B35-9D1B-3923F79083E7}" destId="{CDD208AC-6ED6-4C7D-A09C-AB2861FE982E}" srcOrd="2" destOrd="0" presId="urn:microsoft.com/office/officeart/2018/2/layout/IconLabelList"/>
    <dgm:cxn modelId="{FB8D557C-FF39-4B02-BE2E-4E57E7C02B83}" type="presParOf" srcId="{9C17E02F-1A62-4735-822F-0A2DB6A3DC30}" destId="{1E7E1B5F-DB2B-49D2-9D02-B8745BC60F31}" srcOrd="3" destOrd="0" presId="urn:microsoft.com/office/officeart/2018/2/layout/IconLabelList"/>
    <dgm:cxn modelId="{C88C4ACE-5D67-4465-8168-5024F44CA540}" type="presParOf" srcId="{9C17E02F-1A62-4735-822F-0A2DB6A3DC30}" destId="{5C83321E-9518-4BAA-84D7-060A63D0A0BD}" srcOrd="4" destOrd="0" presId="urn:microsoft.com/office/officeart/2018/2/layout/IconLabelList"/>
    <dgm:cxn modelId="{91FF9988-EB82-4D50-82F9-9AF59265F591}" type="presParOf" srcId="{5C83321E-9518-4BAA-84D7-060A63D0A0BD}" destId="{6601BD12-704F-4AFB-95D9-A21F46D79D6E}" srcOrd="0" destOrd="0" presId="urn:microsoft.com/office/officeart/2018/2/layout/IconLabelList"/>
    <dgm:cxn modelId="{5DC75B10-24E5-405D-BA14-36F3456615D6}" type="presParOf" srcId="{5C83321E-9518-4BAA-84D7-060A63D0A0BD}" destId="{0BF577C7-AA03-49EB-A489-EDC8772758B5}" srcOrd="1" destOrd="0" presId="urn:microsoft.com/office/officeart/2018/2/layout/IconLabelList"/>
    <dgm:cxn modelId="{9A2A9BE3-B672-40D9-8B86-113A984479AC}" type="presParOf" srcId="{5C83321E-9518-4BAA-84D7-060A63D0A0BD}" destId="{64827935-B67A-4BB5-9A13-D5D9C87A68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697953-B671-46BA-9FB5-16EB418B59C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8FB390-98AC-433E-965C-512B67265120}">
      <dgm:prSet/>
      <dgm:spPr/>
      <dgm:t>
        <a:bodyPr/>
        <a:lstStyle/>
        <a:p>
          <a:r>
            <a:rPr lang="it-IT"/>
            <a:t>Work done in ILASP shows clearly a fact: time complexity doesn’t scale well with respect to search space dimension.</a:t>
          </a:r>
          <a:endParaRPr lang="en-US"/>
        </a:p>
      </dgm:t>
    </dgm:pt>
    <dgm:pt modelId="{ACB3D8DA-F735-4428-8039-A461AF078717}" type="parTrans" cxnId="{06495DF5-8E64-4AB9-906E-252071032F6F}">
      <dgm:prSet/>
      <dgm:spPr/>
      <dgm:t>
        <a:bodyPr/>
        <a:lstStyle/>
        <a:p>
          <a:endParaRPr lang="en-US"/>
        </a:p>
      </dgm:t>
    </dgm:pt>
    <dgm:pt modelId="{F9B9C126-C0C6-47BE-9AD4-86B6956B2A93}" type="sibTrans" cxnId="{06495DF5-8E64-4AB9-906E-252071032F6F}">
      <dgm:prSet/>
      <dgm:spPr/>
      <dgm:t>
        <a:bodyPr/>
        <a:lstStyle/>
        <a:p>
          <a:endParaRPr lang="en-US"/>
        </a:p>
      </dgm:t>
    </dgm:pt>
    <dgm:pt modelId="{635034EB-4CBC-43B6-B798-00CD929E0416}">
      <dgm:prSet/>
      <dgm:spPr/>
      <dgm:t>
        <a:bodyPr/>
        <a:lstStyle/>
        <a:p>
          <a:r>
            <a:rPr lang="it-IT" dirty="0" err="1"/>
            <a:t>Trying</a:t>
          </a:r>
          <a:r>
            <a:rPr lang="it-IT" dirty="0"/>
            <a:t> to do the 2 </a:t>
          </a:r>
          <a:r>
            <a:rPr lang="it-IT" dirty="0" err="1"/>
            <a:t>previous</a:t>
          </a:r>
          <a:r>
            <a:rPr lang="it-IT" dirty="0"/>
            <a:t> tasks </a:t>
          </a:r>
          <a:r>
            <a:rPr lang="it-IT" dirty="0" err="1"/>
            <a:t>both</a:t>
          </a:r>
          <a:r>
            <a:rPr lang="it-IT" dirty="0"/>
            <a:t> on the </a:t>
          </a:r>
          <a:r>
            <a:rPr lang="it-IT" dirty="0" err="1"/>
            <a:t>same</a:t>
          </a:r>
          <a:r>
            <a:rPr lang="it-IT" dirty="0"/>
            <a:t> script </a:t>
          </a:r>
          <a:r>
            <a:rPr lang="it-IT" dirty="0" err="1"/>
            <a:t>was</a:t>
          </a:r>
          <a:r>
            <a:rPr lang="it-IT" dirty="0"/>
            <a:t> </a:t>
          </a:r>
          <a:r>
            <a:rPr lang="it-IT" dirty="0" err="1"/>
            <a:t>not</a:t>
          </a:r>
          <a:r>
            <a:rPr lang="it-IT" dirty="0"/>
            <a:t> </a:t>
          </a:r>
          <a:r>
            <a:rPr lang="it-IT" dirty="0" err="1"/>
            <a:t>feasible</a:t>
          </a:r>
          <a:r>
            <a:rPr lang="it-IT" dirty="0"/>
            <a:t>: the </a:t>
          </a:r>
          <a:r>
            <a:rPr lang="it-IT" dirty="0" err="1"/>
            <a:t>search</a:t>
          </a:r>
          <a:r>
            <a:rPr lang="it-IT" dirty="0"/>
            <a:t> </a:t>
          </a:r>
          <a:r>
            <a:rPr lang="it-IT" dirty="0" err="1"/>
            <a:t>space</a:t>
          </a:r>
          <a:r>
            <a:rPr lang="it-IT" dirty="0"/>
            <a:t> </a:t>
          </a:r>
          <a:r>
            <a:rPr lang="it-IT" dirty="0" err="1"/>
            <a:t>was</a:t>
          </a:r>
          <a:r>
            <a:rPr lang="it-IT" dirty="0"/>
            <a:t> </a:t>
          </a:r>
          <a:r>
            <a:rPr lang="it-IT" dirty="0" err="1"/>
            <a:t>too</a:t>
          </a:r>
          <a:r>
            <a:rPr lang="it-IT" dirty="0"/>
            <a:t> big, </a:t>
          </a:r>
          <a:r>
            <a:rPr lang="it-IT" dirty="0" err="1"/>
            <a:t>but</a:t>
          </a:r>
          <a:r>
            <a:rPr lang="it-IT" dirty="0"/>
            <a:t> </a:t>
          </a:r>
          <a:r>
            <a:rPr lang="it-IT" dirty="0" err="1"/>
            <a:t>actually</a:t>
          </a:r>
          <a:r>
            <a:rPr lang="it-IT" dirty="0"/>
            <a:t> the second task «just» </a:t>
          </a:r>
          <a:r>
            <a:rPr lang="it-IT" dirty="0" err="1"/>
            <a:t>got</a:t>
          </a:r>
          <a:r>
            <a:rPr lang="it-IT" dirty="0"/>
            <a:t> 1 more predicate (</a:t>
          </a:r>
          <a:r>
            <a:rPr lang="it-IT" dirty="0" err="1"/>
            <a:t>obstacle</a:t>
          </a:r>
          <a:r>
            <a:rPr lang="it-IT" dirty="0"/>
            <a:t>)!</a:t>
          </a:r>
          <a:endParaRPr lang="en-US" dirty="0"/>
        </a:p>
      </dgm:t>
    </dgm:pt>
    <dgm:pt modelId="{B5A8B239-641B-458F-939B-BF19266B8F1C}" type="parTrans" cxnId="{14A86313-E685-47FE-AD64-421DF68D84C3}">
      <dgm:prSet/>
      <dgm:spPr/>
      <dgm:t>
        <a:bodyPr/>
        <a:lstStyle/>
        <a:p>
          <a:endParaRPr lang="en-US"/>
        </a:p>
      </dgm:t>
    </dgm:pt>
    <dgm:pt modelId="{AFE35BAD-A0A9-4208-98DF-1B84CE44DDE5}" type="sibTrans" cxnId="{14A86313-E685-47FE-AD64-421DF68D84C3}">
      <dgm:prSet/>
      <dgm:spPr/>
      <dgm:t>
        <a:bodyPr/>
        <a:lstStyle/>
        <a:p>
          <a:endParaRPr lang="en-US"/>
        </a:p>
      </dgm:t>
    </dgm:pt>
    <dgm:pt modelId="{D36266A8-41C1-434C-BF6C-15390206E3DC}">
      <dgm:prSet/>
      <dgm:spPr/>
      <dgm:t>
        <a:bodyPr/>
        <a:lstStyle/>
        <a:p>
          <a:r>
            <a:rPr lang="it-IT"/>
            <a:t>ILASP got an option to show the search space of a task, by using the linux «wc» command it is possible to extract its dimension and later do an analysys of the relation time – search space dimension</a:t>
          </a:r>
          <a:endParaRPr lang="en-US"/>
        </a:p>
      </dgm:t>
    </dgm:pt>
    <dgm:pt modelId="{7EF9C448-ADEA-41FB-A1D9-03EC788894C3}" type="parTrans" cxnId="{3A03CDA8-B9F9-4C08-8939-91E7345BE923}">
      <dgm:prSet/>
      <dgm:spPr/>
      <dgm:t>
        <a:bodyPr/>
        <a:lstStyle/>
        <a:p>
          <a:endParaRPr lang="en-US"/>
        </a:p>
      </dgm:t>
    </dgm:pt>
    <dgm:pt modelId="{617186C9-A471-4FFB-87E0-E3799E91BCBD}" type="sibTrans" cxnId="{3A03CDA8-B9F9-4C08-8939-91E7345BE923}">
      <dgm:prSet/>
      <dgm:spPr/>
      <dgm:t>
        <a:bodyPr/>
        <a:lstStyle/>
        <a:p>
          <a:endParaRPr lang="en-US"/>
        </a:p>
      </dgm:t>
    </dgm:pt>
    <dgm:pt modelId="{1D19E09E-A216-4B33-9E53-0C16C5A0ECF4}" type="pres">
      <dgm:prSet presAssocID="{3B697953-B671-46BA-9FB5-16EB418B59C6}" presName="linear" presStyleCnt="0">
        <dgm:presLayoutVars>
          <dgm:animLvl val="lvl"/>
          <dgm:resizeHandles val="exact"/>
        </dgm:presLayoutVars>
      </dgm:prSet>
      <dgm:spPr/>
    </dgm:pt>
    <dgm:pt modelId="{8D8012D5-8624-4242-9663-9CE5AC3FC6E6}" type="pres">
      <dgm:prSet presAssocID="{2D8FB390-98AC-433E-965C-512B672651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4E8A8E-495D-444B-B426-0A85C8EC1186}" type="pres">
      <dgm:prSet presAssocID="{F9B9C126-C0C6-47BE-9AD4-86B6956B2A93}" presName="spacer" presStyleCnt="0"/>
      <dgm:spPr/>
    </dgm:pt>
    <dgm:pt modelId="{F431AD32-C33A-412B-9CC7-89AF17BA271E}" type="pres">
      <dgm:prSet presAssocID="{635034EB-4CBC-43B6-B798-00CD929E04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36FA20-7306-4073-A608-9767D87A803D}" type="pres">
      <dgm:prSet presAssocID="{AFE35BAD-A0A9-4208-98DF-1B84CE44DDE5}" presName="spacer" presStyleCnt="0"/>
      <dgm:spPr/>
    </dgm:pt>
    <dgm:pt modelId="{683F79BC-C8CF-486A-B086-86ABC46432B3}" type="pres">
      <dgm:prSet presAssocID="{D36266A8-41C1-434C-BF6C-15390206E3D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A86313-E685-47FE-AD64-421DF68D84C3}" srcId="{3B697953-B671-46BA-9FB5-16EB418B59C6}" destId="{635034EB-4CBC-43B6-B798-00CD929E0416}" srcOrd="1" destOrd="0" parTransId="{B5A8B239-641B-458F-939B-BF19266B8F1C}" sibTransId="{AFE35BAD-A0A9-4208-98DF-1B84CE44DDE5}"/>
    <dgm:cxn modelId="{4CA98248-8462-4DD0-AD5D-E946B05B37CA}" type="presOf" srcId="{D36266A8-41C1-434C-BF6C-15390206E3DC}" destId="{683F79BC-C8CF-486A-B086-86ABC46432B3}" srcOrd="0" destOrd="0" presId="urn:microsoft.com/office/officeart/2005/8/layout/vList2"/>
    <dgm:cxn modelId="{3A03CDA8-B9F9-4C08-8939-91E7345BE923}" srcId="{3B697953-B671-46BA-9FB5-16EB418B59C6}" destId="{D36266A8-41C1-434C-BF6C-15390206E3DC}" srcOrd="2" destOrd="0" parTransId="{7EF9C448-ADEA-41FB-A1D9-03EC788894C3}" sibTransId="{617186C9-A471-4FFB-87E0-E3799E91BCBD}"/>
    <dgm:cxn modelId="{10C570B7-B869-4C69-9626-570A047E1D82}" type="presOf" srcId="{635034EB-4CBC-43B6-B798-00CD929E0416}" destId="{F431AD32-C33A-412B-9CC7-89AF17BA271E}" srcOrd="0" destOrd="0" presId="urn:microsoft.com/office/officeart/2005/8/layout/vList2"/>
    <dgm:cxn modelId="{6A6183BD-9614-4EF1-98B5-DC814C7B914C}" type="presOf" srcId="{2D8FB390-98AC-433E-965C-512B67265120}" destId="{8D8012D5-8624-4242-9663-9CE5AC3FC6E6}" srcOrd="0" destOrd="0" presId="urn:microsoft.com/office/officeart/2005/8/layout/vList2"/>
    <dgm:cxn modelId="{E91B57E9-9E57-45B2-8A13-2BB6CD8A5110}" type="presOf" srcId="{3B697953-B671-46BA-9FB5-16EB418B59C6}" destId="{1D19E09E-A216-4B33-9E53-0C16C5A0ECF4}" srcOrd="0" destOrd="0" presId="urn:microsoft.com/office/officeart/2005/8/layout/vList2"/>
    <dgm:cxn modelId="{06495DF5-8E64-4AB9-906E-252071032F6F}" srcId="{3B697953-B671-46BA-9FB5-16EB418B59C6}" destId="{2D8FB390-98AC-433E-965C-512B67265120}" srcOrd="0" destOrd="0" parTransId="{ACB3D8DA-F735-4428-8039-A461AF078717}" sibTransId="{F9B9C126-C0C6-47BE-9AD4-86B6956B2A93}"/>
    <dgm:cxn modelId="{D95D0B06-A5F0-4B77-9560-7FBC4E145016}" type="presParOf" srcId="{1D19E09E-A216-4B33-9E53-0C16C5A0ECF4}" destId="{8D8012D5-8624-4242-9663-9CE5AC3FC6E6}" srcOrd="0" destOrd="0" presId="urn:microsoft.com/office/officeart/2005/8/layout/vList2"/>
    <dgm:cxn modelId="{A53CAB5E-6C22-4877-A38D-60637DA19BAB}" type="presParOf" srcId="{1D19E09E-A216-4B33-9E53-0C16C5A0ECF4}" destId="{694E8A8E-495D-444B-B426-0A85C8EC1186}" srcOrd="1" destOrd="0" presId="urn:microsoft.com/office/officeart/2005/8/layout/vList2"/>
    <dgm:cxn modelId="{0D39554C-2611-4973-A9C9-15CED85347D4}" type="presParOf" srcId="{1D19E09E-A216-4B33-9E53-0C16C5A0ECF4}" destId="{F431AD32-C33A-412B-9CC7-89AF17BA271E}" srcOrd="2" destOrd="0" presId="urn:microsoft.com/office/officeart/2005/8/layout/vList2"/>
    <dgm:cxn modelId="{25FC3303-F660-4255-AD41-39B4E2CD4EBB}" type="presParOf" srcId="{1D19E09E-A216-4B33-9E53-0C16C5A0ECF4}" destId="{7936FA20-7306-4073-A608-9767D87A803D}" srcOrd="3" destOrd="0" presId="urn:microsoft.com/office/officeart/2005/8/layout/vList2"/>
    <dgm:cxn modelId="{5E4BAAF3-FE2E-42C6-8C8D-1FC7E84A0AC3}" type="presParOf" srcId="{1D19E09E-A216-4B33-9E53-0C16C5A0ECF4}" destId="{683F79BC-C8CF-486A-B086-86ABC46432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5C9CB-66DF-46FE-8C66-0F0BC76FA53A}">
      <dsp:nvSpPr>
        <dsp:cNvPr id="0" name=""/>
        <dsp:cNvSpPr/>
      </dsp:nvSpPr>
      <dsp:spPr>
        <a:xfrm>
          <a:off x="1069098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31D01-2B99-4B0E-AE72-604B918B3084}">
      <dsp:nvSpPr>
        <dsp:cNvPr id="0" name=""/>
        <dsp:cNvSpPr/>
      </dsp:nvSpPr>
      <dsp:spPr>
        <a:xfrm>
          <a:off x="435598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The Inductive learning tool used in ASP is Ilasp.</a:t>
          </a:r>
          <a:endParaRPr lang="en-US" sz="1100" kern="1200"/>
        </a:p>
      </dsp:txBody>
      <dsp:txXfrm>
        <a:off x="435598" y="2381802"/>
        <a:ext cx="2303636" cy="798695"/>
      </dsp:txXfrm>
    </dsp:sp>
    <dsp:sp modelId="{604BC986-800D-4D46-8BB8-EE0D7E0458AB}">
      <dsp:nvSpPr>
        <dsp:cNvPr id="0" name=""/>
        <dsp:cNvSpPr/>
      </dsp:nvSpPr>
      <dsp:spPr>
        <a:xfrm>
          <a:off x="4313566" y="1050590"/>
          <a:ext cx="1230891" cy="1137926"/>
        </a:xfrm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208AC-6ED6-4C7D-A09C-AB2861FE982E}">
      <dsp:nvSpPr>
        <dsp:cNvPr id="0" name=""/>
        <dsp:cNvSpPr/>
      </dsp:nvSpPr>
      <dsp:spPr>
        <a:xfrm>
          <a:off x="3142371" y="2465751"/>
          <a:ext cx="3573447" cy="720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enables learning programs containing normal rules, choice rules and hard constraints, specifying (as always) background knowledge, search space and positive + negative examples.</a:t>
          </a:r>
        </a:p>
      </dsp:txBody>
      <dsp:txXfrm>
        <a:off x="3142371" y="2465751"/>
        <a:ext cx="3573447" cy="720527"/>
      </dsp:txXfrm>
    </dsp:sp>
    <dsp:sp modelId="{6601BD12-704F-4AFB-95D9-A21F46D79D6E}">
      <dsp:nvSpPr>
        <dsp:cNvPr id="0" name=""/>
        <dsp:cNvSpPr/>
      </dsp:nvSpPr>
      <dsp:spPr>
        <a:xfrm>
          <a:off x="7752455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27935-B67A-4BB5-9A13-D5D9C87A680F}">
      <dsp:nvSpPr>
        <dsp:cNvPr id="0" name=""/>
        <dsp:cNvSpPr/>
      </dsp:nvSpPr>
      <dsp:spPr>
        <a:xfrm>
          <a:off x="7118955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Here it has been used for the maze problem, specifically to learn some normal rules that compose the ASP model wich solves the problem of path finding.</a:t>
          </a:r>
          <a:endParaRPr lang="en-US" sz="1100" kern="1200"/>
        </a:p>
      </dsp:txBody>
      <dsp:txXfrm>
        <a:off x="7118955" y="2381802"/>
        <a:ext cx="2303636" cy="798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012D5-8624-4242-9663-9CE5AC3FC6E6}">
      <dsp:nvSpPr>
        <dsp:cNvPr id="0" name=""/>
        <dsp:cNvSpPr/>
      </dsp:nvSpPr>
      <dsp:spPr>
        <a:xfrm>
          <a:off x="0" y="129064"/>
          <a:ext cx="5990135" cy="16314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Work done in ILASP shows clearly a fact: time complexity doesn’t scale well with respect to search space dimension.</a:t>
          </a:r>
          <a:endParaRPr lang="en-US" sz="1900" kern="1200"/>
        </a:p>
      </dsp:txBody>
      <dsp:txXfrm>
        <a:off x="79643" y="208707"/>
        <a:ext cx="5830849" cy="1472209"/>
      </dsp:txXfrm>
    </dsp:sp>
    <dsp:sp modelId="{F431AD32-C33A-412B-9CC7-89AF17BA271E}">
      <dsp:nvSpPr>
        <dsp:cNvPr id="0" name=""/>
        <dsp:cNvSpPr/>
      </dsp:nvSpPr>
      <dsp:spPr>
        <a:xfrm>
          <a:off x="0" y="1815279"/>
          <a:ext cx="5990135" cy="1631495"/>
        </a:xfrm>
        <a:prstGeom prst="round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Trying</a:t>
          </a:r>
          <a:r>
            <a:rPr lang="it-IT" sz="1900" kern="1200" dirty="0"/>
            <a:t> to do the 2 </a:t>
          </a:r>
          <a:r>
            <a:rPr lang="it-IT" sz="1900" kern="1200" dirty="0" err="1"/>
            <a:t>previous</a:t>
          </a:r>
          <a:r>
            <a:rPr lang="it-IT" sz="1900" kern="1200" dirty="0"/>
            <a:t> tasks </a:t>
          </a:r>
          <a:r>
            <a:rPr lang="it-IT" sz="1900" kern="1200" dirty="0" err="1"/>
            <a:t>both</a:t>
          </a:r>
          <a:r>
            <a:rPr lang="it-IT" sz="1900" kern="1200" dirty="0"/>
            <a:t> on the </a:t>
          </a:r>
          <a:r>
            <a:rPr lang="it-IT" sz="1900" kern="1200" dirty="0" err="1"/>
            <a:t>same</a:t>
          </a:r>
          <a:r>
            <a:rPr lang="it-IT" sz="1900" kern="1200" dirty="0"/>
            <a:t> script </a:t>
          </a:r>
          <a:r>
            <a:rPr lang="it-IT" sz="1900" kern="1200" dirty="0" err="1"/>
            <a:t>was</a:t>
          </a:r>
          <a:r>
            <a:rPr lang="it-IT" sz="1900" kern="1200" dirty="0"/>
            <a:t> </a:t>
          </a:r>
          <a:r>
            <a:rPr lang="it-IT" sz="1900" kern="1200" dirty="0" err="1"/>
            <a:t>not</a:t>
          </a:r>
          <a:r>
            <a:rPr lang="it-IT" sz="1900" kern="1200" dirty="0"/>
            <a:t> </a:t>
          </a:r>
          <a:r>
            <a:rPr lang="it-IT" sz="1900" kern="1200" dirty="0" err="1"/>
            <a:t>feasible</a:t>
          </a:r>
          <a:r>
            <a:rPr lang="it-IT" sz="1900" kern="1200" dirty="0"/>
            <a:t>: the </a:t>
          </a:r>
          <a:r>
            <a:rPr lang="it-IT" sz="1900" kern="1200" dirty="0" err="1"/>
            <a:t>search</a:t>
          </a:r>
          <a:r>
            <a:rPr lang="it-IT" sz="1900" kern="1200" dirty="0"/>
            <a:t> </a:t>
          </a:r>
          <a:r>
            <a:rPr lang="it-IT" sz="1900" kern="1200" dirty="0" err="1"/>
            <a:t>space</a:t>
          </a:r>
          <a:r>
            <a:rPr lang="it-IT" sz="1900" kern="1200" dirty="0"/>
            <a:t> </a:t>
          </a:r>
          <a:r>
            <a:rPr lang="it-IT" sz="1900" kern="1200" dirty="0" err="1"/>
            <a:t>was</a:t>
          </a:r>
          <a:r>
            <a:rPr lang="it-IT" sz="1900" kern="1200" dirty="0"/>
            <a:t> </a:t>
          </a:r>
          <a:r>
            <a:rPr lang="it-IT" sz="1900" kern="1200" dirty="0" err="1"/>
            <a:t>too</a:t>
          </a:r>
          <a:r>
            <a:rPr lang="it-IT" sz="1900" kern="1200" dirty="0"/>
            <a:t> big, </a:t>
          </a:r>
          <a:r>
            <a:rPr lang="it-IT" sz="1900" kern="1200" dirty="0" err="1"/>
            <a:t>but</a:t>
          </a:r>
          <a:r>
            <a:rPr lang="it-IT" sz="1900" kern="1200" dirty="0"/>
            <a:t> </a:t>
          </a:r>
          <a:r>
            <a:rPr lang="it-IT" sz="1900" kern="1200" dirty="0" err="1"/>
            <a:t>actually</a:t>
          </a:r>
          <a:r>
            <a:rPr lang="it-IT" sz="1900" kern="1200" dirty="0"/>
            <a:t> the second task «just» </a:t>
          </a:r>
          <a:r>
            <a:rPr lang="it-IT" sz="1900" kern="1200" dirty="0" err="1"/>
            <a:t>got</a:t>
          </a:r>
          <a:r>
            <a:rPr lang="it-IT" sz="1900" kern="1200" dirty="0"/>
            <a:t> 1 more predicate (</a:t>
          </a:r>
          <a:r>
            <a:rPr lang="it-IT" sz="1900" kern="1200" dirty="0" err="1"/>
            <a:t>obstacle</a:t>
          </a:r>
          <a:r>
            <a:rPr lang="it-IT" sz="1900" kern="1200" dirty="0"/>
            <a:t>)!</a:t>
          </a:r>
          <a:endParaRPr lang="en-US" sz="1900" kern="1200" dirty="0"/>
        </a:p>
      </dsp:txBody>
      <dsp:txXfrm>
        <a:off x="79643" y="1894922"/>
        <a:ext cx="5830849" cy="1472209"/>
      </dsp:txXfrm>
    </dsp:sp>
    <dsp:sp modelId="{683F79BC-C8CF-486A-B086-86ABC46432B3}">
      <dsp:nvSpPr>
        <dsp:cNvPr id="0" name=""/>
        <dsp:cNvSpPr/>
      </dsp:nvSpPr>
      <dsp:spPr>
        <a:xfrm>
          <a:off x="0" y="3501494"/>
          <a:ext cx="5990135" cy="1631495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ILASP got an option to show the search space of a task, by using the linux «wc» command it is possible to extract its dimension and later do an analysys of the relation time – search space dimension</a:t>
          </a:r>
          <a:endParaRPr lang="en-US" sz="1900" kern="1200"/>
        </a:p>
      </dsp:txBody>
      <dsp:txXfrm>
        <a:off x="79643" y="3581137"/>
        <a:ext cx="5830849" cy="1472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Solving the </a:t>
            </a:r>
            <a:r>
              <a:rPr lang="it-IT" dirty="0" err="1"/>
              <a:t>Maze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Angelo Andreussi, Alex Della Schiava, Claudia </a:t>
            </a:r>
            <a:r>
              <a:rPr lang="it-IT" dirty="0" err="1"/>
              <a:t>Maußner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7153E9-BBEC-48CB-BBDA-66A20ABE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Combining what learned in an ASP model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2CFD65-98EC-4EAF-AD1B-EFF38258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3" y="-6488"/>
            <a:ext cx="7500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6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1A3D3-B292-47ED-ABBC-9797B442C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282" y="3749041"/>
            <a:ext cx="10134678" cy="1635760"/>
          </a:xfrm>
        </p:spPr>
        <p:txBody>
          <a:bodyPr>
            <a:normAutofit/>
          </a:bodyPr>
          <a:lstStyle/>
          <a:p>
            <a:pPr algn="ctr"/>
            <a:r>
              <a:rPr lang="it-IT" sz="5800" dirty="0" err="1"/>
              <a:t>Execution</a:t>
            </a:r>
            <a:r>
              <a:rPr lang="it-IT" sz="5800" dirty="0"/>
              <a:t> of the solver on the model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EB609-C683-4669-90E7-B194B927D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701" y="5384801"/>
            <a:ext cx="9641840" cy="787399"/>
          </a:xfrm>
        </p:spPr>
        <p:txBody>
          <a:bodyPr>
            <a:normAutofit/>
          </a:bodyPr>
          <a:lstStyle/>
          <a:p>
            <a:pPr algn="ctr"/>
            <a:r>
              <a:rPr lang="it-IT" dirty="0" err="1"/>
              <a:t>paths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grid</a:t>
            </a: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B5C21C61-EDE7-4B35-B381-1F295C321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0" y="1473199"/>
            <a:ext cx="10829545" cy="18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3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BB8695-A9D0-4C59-BE51-433C13BE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Analysis on scalability of the tool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9A8AD107-1E45-4FE0-9E7A-6E3B9915A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213856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03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5E9109-1498-42B5-9C0D-9F61724C4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183" y="5181600"/>
            <a:ext cx="10156435" cy="1076324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FFFF"/>
                </a:solidFill>
              </a:rPr>
              <a:t>Performance </a:t>
            </a:r>
            <a:r>
              <a:rPr lang="it-IT" sz="5400" dirty="0" err="1">
                <a:solidFill>
                  <a:srgbClr val="FFFFFF"/>
                </a:solidFill>
              </a:rPr>
              <a:t>analysis</a:t>
            </a:r>
            <a:r>
              <a:rPr lang="it-IT" sz="5400" dirty="0">
                <a:solidFill>
                  <a:srgbClr val="FFFFFF"/>
                </a:solidFill>
              </a:rPr>
              <a:t> </a:t>
            </a:r>
            <a:r>
              <a:rPr lang="it-IT" sz="5400" dirty="0" err="1">
                <a:solidFill>
                  <a:srgbClr val="FFFFFF"/>
                </a:solidFill>
              </a:rPr>
              <a:t>results</a:t>
            </a:r>
            <a:endParaRPr lang="it-IT" sz="54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2B35D4-4DB7-47AC-8385-593EA06DD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182" y="6229349"/>
            <a:ext cx="9747821" cy="536576"/>
          </a:xfrm>
        </p:spPr>
        <p:txBody>
          <a:bodyPr>
            <a:normAutofit/>
          </a:bodyPr>
          <a:lstStyle/>
          <a:p>
            <a:r>
              <a:rPr lang="it-IT" sz="1600" dirty="0" err="1">
                <a:solidFill>
                  <a:srgbClr val="BFBFBF"/>
                </a:solidFill>
              </a:rPr>
              <a:t>Evident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exp</a:t>
            </a:r>
            <a:r>
              <a:rPr lang="it-IT" sz="1600" dirty="0">
                <a:solidFill>
                  <a:srgbClr val="BFBFBF"/>
                </a:solidFill>
              </a:rPr>
              <a:t>. Trend ! </a:t>
            </a:r>
            <a:r>
              <a:rPr lang="it-IT" sz="1600" dirty="0" err="1">
                <a:solidFill>
                  <a:srgbClr val="BFBFBF"/>
                </a:solidFill>
              </a:rPr>
              <a:t>This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implies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that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it’s</a:t>
            </a:r>
            <a:r>
              <a:rPr lang="it-IT" sz="1600" dirty="0">
                <a:solidFill>
                  <a:srgbClr val="BFBFBF"/>
                </a:solidFill>
              </a:rPr>
              <a:t> a good </a:t>
            </a:r>
            <a:r>
              <a:rPr lang="it-IT" sz="1600" dirty="0" err="1">
                <a:solidFill>
                  <a:srgbClr val="BFBFBF"/>
                </a:solidFill>
              </a:rPr>
              <a:t>practice</a:t>
            </a:r>
            <a:r>
              <a:rPr lang="it-IT" sz="1600" dirty="0">
                <a:solidFill>
                  <a:srgbClr val="BFBFBF"/>
                </a:solidFill>
              </a:rPr>
              <a:t> split a task in </a:t>
            </a:r>
            <a:r>
              <a:rPr lang="it-IT" sz="1600" dirty="0" err="1">
                <a:solidFill>
                  <a:srgbClr val="BFBFBF"/>
                </a:solidFill>
              </a:rPr>
              <a:t>other</a:t>
            </a:r>
            <a:r>
              <a:rPr lang="it-IT" sz="1600" dirty="0">
                <a:solidFill>
                  <a:srgbClr val="BFBFBF"/>
                </a:solidFill>
              </a:rPr>
              <a:t>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45ED3E-54B8-4BB7-8E4B-C5136231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44" y="640081"/>
            <a:ext cx="6023995" cy="38252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3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50B1-66FE-4BD9-A0C2-15D8E167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comparison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119BF68-2995-48B2-B85D-ADE38DA57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101454"/>
              </p:ext>
            </p:extLst>
          </p:nvPr>
        </p:nvGraphicFramePr>
        <p:xfrm>
          <a:off x="1262063" y="1828800"/>
          <a:ext cx="85947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5275421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515016788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88944472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44818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Hyper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Metagol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ILASP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7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adjacent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175,884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move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0,063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3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reach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1,577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move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reach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16,585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0383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6290799-DCD4-42AF-9491-3C6BEBCE70D4}"/>
              </a:ext>
            </a:extLst>
          </p:cNvPr>
          <p:cNvSpPr txBox="1"/>
          <p:nvPr/>
        </p:nvSpPr>
        <p:spPr>
          <a:xfrm>
            <a:off x="1261872" y="3799643"/>
            <a:ext cx="720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Mean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10 </a:t>
            </a:r>
            <a:r>
              <a:rPr lang="de-DE" dirty="0" err="1"/>
              <a:t>runs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913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three</a:t>
            </a:r>
            <a:r>
              <a:rPr lang="it-IT" sz="2800" dirty="0"/>
              <a:t> </a:t>
            </a:r>
            <a:r>
              <a:rPr lang="it-IT" sz="2800" dirty="0" err="1"/>
              <a:t>implementations</a:t>
            </a:r>
            <a:r>
              <a:rPr lang="it-IT" sz="2800" dirty="0"/>
              <a:t> use the </a:t>
            </a:r>
            <a:r>
              <a:rPr lang="it-IT" sz="2800" dirty="0" err="1"/>
              <a:t>same</a:t>
            </a:r>
            <a:r>
              <a:rPr lang="it-IT" sz="2800" dirty="0"/>
              <a:t> </a:t>
            </a:r>
            <a:r>
              <a:rPr lang="it-IT" sz="2800" dirty="0" err="1"/>
              <a:t>maze</a:t>
            </a:r>
            <a:r>
              <a:rPr lang="it-IT" sz="2800" dirty="0"/>
              <a:t>:</a:t>
            </a:r>
          </a:p>
          <a:p>
            <a:pPr marL="0" indent="0">
              <a:buNone/>
            </a:pPr>
            <a:endParaRPr lang="it-IT" sz="2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F799-2C4C-40B4-BD1C-5E669D68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23304"/>
              </p:ext>
            </p:extLst>
          </p:nvPr>
        </p:nvGraphicFramePr>
        <p:xfrm>
          <a:off x="2574524" y="2498199"/>
          <a:ext cx="5326602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58776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948648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833728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903206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856888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926367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600" dirty="0"/>
              <a:t>ILASP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Actually</a:t>
            </a:r>
            <a:r>
              <a:rPr lang="it-IT" dirty="0"/>
              <a:t>, </a:t>
            </a:r>
            <a:r>
              <a:rPr lang="it-IT" dirty="0" err="1"/>
              <a:t>ilasp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96477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overview</a:t>
            </a:r>
            <a:r>
              <a:rPr lang="it-IT" dirty="0"/>
              <a:t> on ASP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743019F5-DE6A-4708-9DE8-E996196EF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7" r="31324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400" dirty="0"/>
              <a:t>ASP model </a:t>
            </a:r>
            <a:r>
              <a:rPr lang="it-IT" sz="1400" dirty="0" err="1"/>
              <a:t>is</a:t>
            </a:r>
            <a:r>
              <a:rPr lang="it-IT" sz="1400" dirty="0"/>
              <a:t> (</a:t>
            </a:r>
            <a:r>
              <a:rPr lang="it-IT" sz="1400" dirty="0" err="1"/>
              <a:t>roughly</a:t>
            </a:r>
            <a:r>
              <a:rPr lang="it-IT" sz="1400" dirty="0"/>
              <a:t> </a:t>
            </a:r>
            <a:r>
              <a:rPr lang="it-IT" sz="1400" dirty="0" err="1"/>
              <a:t>speaking</a:t>
            </a:r>
            <a:r>
              <a:rPr lang="it-IT" sz="1400" dirty="0"/>
              <a:t>) a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represent</a:t>
            </a:r>
            <a:r>
              <a:rPr lang="it-IT" sz="1400" dirty="0"/>
              <a:t> </a:t>
            </a:r>
            <a:r>
              <a:rPr lang="it-IT" sz="1400" dirty="0" err="1"/>
              <a:t>logics</a:t>
            </a:r>
            <a:r>
              <a:rPr lang="it-IT" sz="1400" dirty="0"/>
              <a:t> of a </a:t>
            </a:r>
            <a:r>
              <a:rPr lang="it-IT" sz="1400" dirty="0" err="1"/>
              <a:t>problem</a:t>
            </a:r>
            <a:r>
              <a:rPr lang="it-IT" sz="1400" dirty="0"/>
              <a:t>. The solver </a:t>
            </a:r>
            <a:r>
              <a:rPr lang="it-IT" sz="1400" dirty="0" err="1"/>
              <a:t>tries</a:t>
            </a:r>
            <a:r>
              <a:rPr lang="it-IT" sz="1400" dirty="0"/>
              <a:t> to </a:t>
            </a:r>
            <a:r>
              <a:rPr lang="it-IT" sz="1400" dirty="0" err="1"/>
              <a:t>find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interpretations</a:t>
            </a:r>
            <a:r>
              <a:rPr lang="it-IT" sz="1400" dirty="0"/>
              <a:t> (</a:t>
            </a:r>
            <a:r>
              <a:rPr lang="it-IT" sz="1400" dirty="0" err="1"/>
              <a:t>atoms</a:t>
            </a:r>
            <a:r>
              <a:rPr lang="it-IT" sz="1400" dirty="0"/>
              <a:t> </a:t>
            </a:r>
            <a:r>
              <a:rPr lang="it-IT" sz="1400" dirty="0" err="1"/>
              <a:t>wich</a:t>
            </a:r>
            <a:r>
              <a:rPr lang="it-IT" sz="1400" dirty="0"/>
              <a:t> are </a:t>
            </a:r>
            <a:r>
              <a:rPr lang="it-IT" sz="1400" dirty="0" err="1"/>
              <a:t>true</a:t>
            </a:r>
            <a:r>
              <a:rPr lang="it-IT" sz="1400" dirty="0"/>
              <a:t>)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satisfies</a:t>
            </a:r>
            <a:r>
              <a:rPr lang="it-IT" sz="1400" dirty="0"/>
              <a:t> rules, </a:t>
            </a:r>
            <a:r>
              <a:rPr lang="it-IT" sz="1400" dirty="0" err="1"/>
              <a:t>namely</a:t>
            </a:r>
            <a:r>
              <a:rPr lang="it-IT" sz="1400" dirty="0"/>
              <a:t> the </a:t>
            </a:r>
            <a:r>
              <a:rPr lang="it-IT" sz="1400" b="1" dirty="0" err="1"/>
              <a:t>Answer</a:t>
            </a:r>
            <a:r>
              <a:rPr lang="it-IT" sz="1400" b="1" dirty="0"/>
              <a:t> sets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An </a:t>
            </a:r>
            <a:r>
              <a:rPr lang="it-IT" sz="1400" dirty="0" err="1"/>
              <a:t>example</a:t>
            </a:r>
            <a:r>
              <a:rPr lang="it-IT" sz="1400" dirty="0"/>
              <a:t> for the </a:t>
            </a:r>
            <a:r>
              <a:rPr lang="it-IT" sz="1400" dirty="0" err="1"/>
              <a:t>maze</a:t>
            </a:r>
            <a:r>
              <a:rPr lang="it-IT" sz="1400" dirty="0"/>
              <a:t> </a:t>
            </a:r>
            <a:r>
              <a:rPr lang="it-IT" sz="1400" dirty="0" err="1"/>
              <a:t>problem</a:t>
            </a:r>
            <a:r>
              <a:rPr lang="it-IT" sz="1400" dirty="0"/>
              <a:t>: </a:t>
            </a:r>
            <a:r>
              <a:rPr lang="it-IT" sz="1400" dirty="0" err="1"/>
              <a:t>write</a:t>
            </a:r>
            <a:r>
              <a:rPr lang="it-IT" sz="1400" dirty="0"/>
              <a:t>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specify</a:t>
            </a:r>
            <a:r>
              <a:rPr lang="it-IT" sz="1400" dirty="0"/>
              <a:t> </a:t>
            </a:r>
            <a:r>
              <a:rPr lang="it-IT" sz="1400" dirty="0" err="1"/>
              <a:t>legal</a:t>
            </a:r>
            <a:r>
              <a:rPr lang="it-IT" sz="1400" dirty="0"/>
              <a:t> </a:t>
            </a:r>
            <a:r>
              <a:rPr lang="it-IT" sz="1400" dirty="0" err="1"/>
              <a:t>moves</a:t>
            </a:r>
            <a:r>
              <a:rPr lang="it-IT" sz="1400" dirty="0"/>
              <a:t> on the </a:t>
            </a:r>
            <a:r>
              <a:rPr lang="it-IT" sz="1400" dirty="0" err="1"/>
              <a:t>grid</a:t>
            </a:r>
            <a:r>
              <a:rPr lang="it-IT" sz="1400" dirty="0"/>
              <a:t> in a </a:t>
            </a:r>
            <a:r>
              <a:rPr lang="it-IT" sz="1400" dirty="0" err="1"/>
              <a:t>logical</a:t>
            </a:r>
            <a:r>
              <a:rPr lang="it-IT" sz="1400" dirty="0"/>
              <a:t> </a:t>
            </a:r>
            <a:r>
              <a:rPr lang="it-IT" sz="1400" dirty="0" err="1"/>
              <a:t>manner</a:t>
            </a:r>
            <a:r>
              <a:rPr lang="it-IT" sz="1400" dirty="0"/>
              <a:t> and </a:t>
            </a:r>
            <a:r>
              <a:rPr lang="it-IT" sz="1400" dirty="0" err="1"/>
              <a:t>find</a:t>
            </a:r>
            <a:r>
              <a:rPr lang="it-IT" sz="1400" dirty="0"/>
              <a:t> out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answer</a:t>
            </a:r>
            <a:r>
              <a:rPr lang="it-IT" sz="1400" dirty="0"/>
              <a:t> sets: </a:t>
            </a:r>
            <a:r>
              <a:rPr lang="it-IT" sz="1400" dirty="0" err="1"/>
              <a:t>different</a:t>
            </a:r>
            <a:r>
              <a:rPr lang="it-IT" sz="1400" dirty="0"/>
              <a:t> set of </a:t>
            </a:r>
            <a:r>
              <a:rPr lang="it-IT" sz="1400" dirty="0" err="1"/>
              <a:t>moves</a:t>
            </a:r>
            <a:r>
              <a:rPr lang="it-IT" sz="1400" dirty="0"/>
              <a:t> (</a:t>
            </a:r>
            <a:r>
              <a:rPr lang="it-IT" sz="1400" dirty="0" err="1"/>
              <a:t>paths</a:t>
            </a:r>
            <a:r>
              <a:rPr lang="it-IT" sz="1400" dirty="0"/>
              <a:t>) from start to goal position.</a:t>
            </a:r>
          </a:p>
          <a:p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types</a:t>
            </a:r>
            <a:r>
              <a:rPr lang="it-IT" sz="1400" dirty="0"/>
              <a:t> of rules in an ASP </a:t>
            </a:r>
            <a:r>
              <a:rPr lang="it-IT" sz="1400" dirty="0" err="1"/>
              <a:t>encoding</a:t>
            </a:r>
            <a:r>
              <a:rPr lang="it-IT" sz="1400" dirty="0"/>
              <a:t>:</a:t>
            </a:r>
          </a:p>
          <a:p>
            <a:pPr lvl="1"/>
            <a:r>
              <a:rPr lang="it-IT" sz="1400" b="1" dirty="0" err="1"/>
              <a:t>Normal</a:t>
            </a:r>
            <a:r>
              <a:rPr lang="it-IT" sz="1400" b="1" dirty="0"/>
              <a:t> rule : </a:t>
            </a:r>
          </a:p>
          <a:p>
            <a:pPr marL="548640" lvl="2" indent="0">
              <a:buNone/>
            </a:pPr>
            <a:r>
              <a:rPr lang="it-IT" b="1" dirty="0"/>
              <a:t>    </a:t>
            </a:r>
            <a:r>
              <a:rPr lang="it-IT" dirty="0"/>
              <a:t> </a:t>
            </a:r>
            <a:r>
              <a:rPr lang="it-IT" i="1" dirty="0">
                <a:solidFill>
                  <a:srgbClr val="FF0000"/>
                </a:solidFill>
              </a:rPr>
              <a:t>h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/>
              <a:t>|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en-US" dirty="0"/>
              <a:t>h1 is an atom and b1 . . . bn are literals…semantic similar to prolog.</a:t>
            </a:r>
            <a:endParaRPr lang="it-IT" b="1" i="1" dirty="0"/>
          </a:p>
          <a:p>
            <a:pPr lvl="1"/>
            <a:r>
              <a:rPr lang="it-IT" sz="1400" b="1" dirty="0"/>
              <a:t>Hard </a:t>
            </a:r>
            <a:r>
              <a:rPr lang="it-IT" sz="1400" b="1" dirty="0" err="1"/>
              <a:t>constraint</a:t>
            </a:r>
            <a:r>
              <a:rPr lang="it-IT" sz="1400" b="1" dirty="0"/>
              <a:t>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 </a:t>
            </a:r>
            <a:r>
              <a:rPr lang="it-IT" dirty="0"/>
              <a:t>| </a:t>
            </a:r>
            <a:r>
              <a:rPr lang="en-US" dirty="0"/>
              <a:t>if b1 . . . bn are satisfied by an interpretation, then it cannot be an answer set.</a:t>
            </a:r>
          </a:p>
          <a:p>
            <a:pPr lvl="1"/>
            <a:r>
              <a:rPr lang="it-IT" sz="1400" b="1" dirty="0"/>
              <a:t>Choice rule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l{h1; . . . ; hm}u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</a:t>
            </a:r>
            <a:r>
              <a:rPr lang="it-IT" dirty="0"/>
              <a:t>| </a:t>
            </a:r>
            <a:r>
              <a:rPr lang="en-US" i="1" dirty="0"/>
              <a:t>l, u </a:t>
            </a:r>
            <a:r>
              <a:rPr lang="en-US" dirty="0"/>
              <a:t>integers. If the body is satisfied then between </a:t>
            </a:r>
            <a:r>
              <a:rPr lang="en-US" i="1" dirty="0"/>
              <a:t>l</a:t>
            </a:r>
            <a:r>
              <a:rPr lang="en-US" dirty="0"/>
              <a:t> and </a:t>
            </a:r>
            <a:r>
              <a:rPr lang="en-US" i="1" dirty="0"/>
              <a:t>u</a:t>
            </a:r>
            <a:r>
              <a:rPr lang="en-US" dirty="0"/>
              <a:t> of the atoms </a:t>
            </a:r>
            <a:r>
              <a:rPr lang="it-IT" i="1" dirty="0"/>
              <a:t>h1...hm  </a:t>
            </a:r>
            <a:r>
              <a:rPr lang="it-IT" dirty="0"/>
              <a:t>are </a:t>
            </a:r>
            <a:r>
              <a:rPr lang="it-IT" dirty="0" err="1"/>
              <a:t>satisfied</a:t>
            </a:r>
            <a:endParaRPr lang="it-IT" b="1" dirty="0"/>
          </a:p>
          <a:p>
            <a:pPr marL="548640" lvl="2" indent="0">
              <a:buNone/>
            </a:pPr>
            <a:endParaRPr lang="it-IT" b="1" dirty="0"/>
          </a:p>
          <a:p>
            <a:pPr marL="548640" lvl="2" indent="0"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9B2024-1FCF-4E1C-873C-7F451F0C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it-IT" dirty="0"/>
              <a:t>ILASP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0CD204E-4823-4263-8A2A-E9538A840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02921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21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566382"/>
            <a:ext cx="4534047" cy="1550284"/>
          </a:xfrm>
        </p:spPr>
        <p:txBody>
          <a:bodyPr>
            <a:normAutofit/>
          </a:bodyPr>
          <a:lstStyle/>
          <a:p>
            <a:r>
              <a:rPr lang="it-IT" sz="4100" dirty="0"/>
              <a:t>Learning to </a:t>
            </a:r>
            <a:r>
              <a:rPr lang="it-IT" sz="4100" dirty="0" err="1"/>
              <a:t>move</a:t>
            </a:r>
            <a:r>
              <a:rPr lang="it-IT" sz="4100" dirty="0"/>
              <a:t> on </a:t>
            </a:r>
            <a:r>
              <a:rPr lang="it-IT" sz="4100" dirty="0" err="1"/>
              <a:t>adjacent</a:t>
            </a:r>
            <a:r>
              <a:rPr lang="it-IT" sz="4100" dirty="0"/>
              <a:t> </a:t>
            </a:r>
            <a:r>
              <a:rPr lang="it-IT" sz="4100" dirty="0" err="1"/>
              <a:t>cells</a:t>
            </a:r>
            <a:endParaRPr lang="it-IT" sz="4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 lnSpcReduction="10000"/>
          </a:bodyPr>
          <a:lstStyle/>
          <a:p>
            <a:r>
              <a:rPr lang="it-IT" sz="1300" b="1" dirty="0"/>
              <a:t>Goal: </a:t>
            </a:r>
            <a:r>
              <a:rPr lang="it-IT" sz="1300" dirty="0" err="1"/>
              <a:t>Learn</a:t>
            </a:r>
            <a:r>
              <a:rPr lang="it-IT" sz="1300" dirty="0"/>
              <a:t> the </a:t>
            </a:r>
            <a:r>
              <a:rPr lang="it-IT" sz="1300" dirty="0" err="1"/>
              <a:t>move</a:t>
            </a:r>
            <a:r>
              <a:rPr lang="it-IT" sz="1300" dirty="0"/>
              <a:t> on </a:t>
            </a:r>
            <a:r>
              <a:rPr lang="it-IT" sz="1300" dirty="0" err="1"/>
              <a:t>adjacent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, </a:t>
            </a:r>
            <a:r>
              <a:rPr lang="it-IT" sz="1300" dirty="0" err="1"/>
              <a:t>not</a:t>
            </a:r>
            <a:r>
              <a:rPr lang="it-IT" sz="1300" dirty="0"/>
              <a:t> </a:t>
            </a:r>
            <a:r>
              <a:rPr lang="it-IT" sz="1300" dirty="0" err="1"/>
              <a:t>considering</a:t>
            </a:r>
            <a:r>
              <a:rPr lang="it-IT" sz="1300" dirty="0"/>
              <a:t> for </a:t>
            </a:r>
            <a:r>
              <a:rPr lang="it-IT" sz="1300" dirty="0" err="1"/>
              <a:t>now</a:t>
            </a:r>
            <a:r>
              <a:rPr lang="it-IT" sz="1300" dirty="0"/>
              <a:t> the </a:t>
            </a:r>
            <a:r>
              <a:rPr lang="it-IT" sz="1300" dirty="0" err="1"/>
              <a:t>obstacles</a:t>
            </a:r>
            <a:r>
              <a:rPr lang="it-IT" sz="1300" dirty="0"/>
              <a:t>. (</a:t>
            </a:r>
            <a:r>
              <a:rPr lang="it-IT" sz="1300" dirty="0" err="1"/>
              <a:t>namely</a:t>
            </a:r>
            <a:r>
              <a:rPr lang="it-IT" sz="1300" dirty="0"/>
              <a:t>, Predicate </a:t>
            </a:r>
            <a:r>
              <a:rPr lang="it-IT" sz="1300" b="1" dirty="0" err="1"/>
              <a:t>next</a:t>
            </a:r>
            <a:r>
              <a:rPr lang="it-IT" sz="1300" dirty="0"/>
              <a:t>/2).</a:t>
            </a:r>
          </a:p>
          <a:p>
            <a:pPr marL="0" indent="0">
              <a:buNone/>
            </a:pPr>
            <a:r>
              <a:rPr lang="it-IT" sz="1300" dirty="0" err="1"/>
              <a:t>Somethig</a:t>
            </a:r>
            <a:r>
              <a:rPr lang="it-IT" sz="1300" dirty="0"/>
              <a:t> like : </a:t>
            </a:r>
            <a:r>
              <a:rPr lang="it-IT" sz="1300" dirty="0" err="1"/>
              <a:t>next</a:t>
            </a:r>
            <a:r>
              <a:rPr lang="it-IT" sz="1300" dirty="0"/>
              <a:t>((X1,Y1), (X2,Y2)) </a:t>
            </a:r>
            <a:r>
              <a:rPr lang="it-IT" sz="1300" dirty="0" err="1"/>
              <a:t>holds</a:t>
            </a:r>
            <a:r>
              <a:rPr lang="it-IT" sz="1300" dirty="0"/>
              <a:t> </a:t>
            </a:r>
            <a:r>
              <a:rPr lang="it-IT" sz="1300" dirty="0" err="1"/>
              <a:t>if</a:t>
            </a:r>
            <a:r>
              <a:rPr lang="it-IT" sz="1300" dirty="0"/>
              <a:t> </a:t>
            </a:r>
            <a:r>
              <a:rPr lang="it-IT" sz="1300" dirty="0" err="1"/>
              <a:t>coordinates</a:t>
            </a:r>
            <a:r>
              <a:rPr lang="it-IT" sz="1300" dirty="0"/>
              <a:t> are </a:t>
            </a:r>
            <a:r>
              <a:rPr lang="it-IT" sz="1300" dirty="0" err="1"/>
              <a:t>near</a:t>
            </a:r>
            <a:r>
              <a:rPr lang="it-IT" sz="1300" dirty="0"/>
              <a:t>.</a:t>
            </a:r>
          </a:p>
          <a:p>
            <a:r>
              <a:rPr lang="it-IT" sz="1300" b="1" dirty="0"/>
              <a:t>Background Knowledge:</a:t>
            </a:r>
          </a:p>
          <a:p>
            <a:pPr lvl="1"/>
            <a:r>
              <a:rPr lang="it-IT" sz="1300" dirty="0"/>
              <a:t>«</a:t>
            </a:r>
            <a:r>
              <a:rPr lang="it-IT" sz="1300" dirty="0" err="1"/>
              <a:t>succ</a:t>
            </a:r>
            <a:r>
              <a:rPr lang="it-IT" sz="1300" dirty="0"/>
              <a:t>» predicate, = </a:t>
            </a:r>
            <a:r>
              <a:rPr lang="it-IT" sz="1300" dirty="0" err="1"/>
              <a:t>holds</a:t>
            </a:r>
            <a:r>
              <a:rPr lang="it-IT" sz="1300" dirty="0"/>
              <a:t> for consecutive </a:t>
            </a:r>
            <a:r>
              <a:rPr lang="it-IT" sz="1300" dirty="0" err="1"/>
              <a:t>numbers</a:t>
            </a:r>
            <a:r>
              <a:rPr lang="it-IT" sz="1300" dirty="0"/>
              <a:t>. </a:t>
            </a:r>
          </a:p>
          <a:p>
            <a:pPr marL="274320" lvl="1" indent="0">
              <a:buNone/>
            </a:pPr>
            <a:r>
              <a:rPr lang="it-IT" sz="1300" dirty="0"/>
              <a:t>    «</a:t>
            </a:r>
            <a:r>
              <a:rPr lang="it-IT" sz="1300" dirty="0" err="1"/>
              <a:t>cell</a:t>
            </a:r>
            <a:r>
              <a:rPr lang="it-IT" sz="1300" dirty="0"/>
              <a:t>» predicate,  = </a:t>
            </a:r>
            <a:r>
              <a:rPr lang="it-IT" sz="1300" dirty="0" err="1"/>
              <a:t>hold</a:t>
            </a:r>
            <a:r>
              <a:rPr lang="it-IT" sz="1300" dirty="0"/>
              <a:t> for </a:t>
            </a:r>
            <a:r>
              <a:rPr lang="it-IT" sz="1300" dirty="0" err="1"/>
              <a:t>coordinates</a:t>
            </a:r>
            <a:r>
              <a:rPr lang="it-IT" sz="1300" dirty="0"/>
              <a:t> on the </a:t>
            </a:r>
            <a:r>
              <a:rPr lang="it-IT" sz="1300" dirty="0" err="1"/>
              <a:t>grid</a:t>
            </a:r>
            <a:r>
              <a:rPr lang="it-IT" sz="1300" dirty="0"/>
              <a:t>.</a:t>
            </a:r>
          </a:p>
          <a:p>
            <a:r>
              <a:rPr lang="it-IT" sz="1300" b="1" dirty="0">
                <a:cs typeface="Courier New" panose="02070309020205020404" pitchFamily="49" charset="0"/>
              </a:rPr>
              <a:t>Positive </a:t>
            </a:r>
            <a:r>
              <a:rPr lang="it-IT" sz="1300" b="1" dirty="0" err="1">
                <a:cs typeface="Courier New" panose="02070309020205020404" pitchFamily="49" charset="0"/>
              </a:rPr>
              <a:t>examples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/>
              <a:t>shows </a:t>
            </a:r>
            <a:r>
              <a:rPr lang="it-IT" sz="1300" dirty="0" err="1"/>
              <a:t>that</a:t>
            </a:r>
            <a:r>
              <a:rPr lang="it-IT" sz="1300" dirty="0"/>
              <a:t> </a:t>
            </a:r>
            <a:r>
              <a:rPr lang="it-IT" sz="1300" dirty="0" err="1"/>
              <a:t>next</a:t>
            </a:r>
            <a:r>
              <a:rPr lang="it-IT" sz="1300" dirty="0"/>
              <a:t> </a:t>
            </a:r>
            <a:r>
              <a:rPr lang="it-IT" sz="1300" dirty="0" err="1"/>
              <a:t>holds</a:t>
            </a:r>
            <a:r>
              <a:rPr lang="it-IT" sz="1300" dirty="0"/>
              <a:t> for </a:t>
            </a:r>
            <a:r>
              <a:rPr lang="it-IT" sz="1300" dirty="0" err="1"/>
              <a:t>near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 on the </a:t>
            </a:r>
            <a:r>
              <a:rPr lang="it-IT" sz="1300" dirty="0" err="1"/>
              <a:t>grid</a:t>
            </a:r>
            <a:r>
              <a:rPr lang="it-IT" sz="1300" dirty="0"/>
              <a:t> </a:t>
            </a:r>
            <a:r>
              <a:rPr lang="it-IT" sz="1300" b="1" dirty="0">
                <a:cs typeface="Courier New" panose="02070309020205020404" pitchFamily="49" charset="0"/>
              </a:rPr>
              <a:t>/Negative </a:t>
            </a:r>
            <a:r>
              <a:rPr lang="it-IT" sz="1300" b="1" dirty="0" err="1">
                <a:cs typeface="Courier New" panose="02070309020205020404" pitchFamily="49" charset="0"/>
              </a:rPr>
              <a:t>examples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>
                <a:cs typeface="Courier New" panose="02070309020205020404" pitchFamily="49" charset="0"/>
              </a:rPr>
              <a:t>shows </a:t>
            </a:r>
            <a:r>
              <a:rPr lang="it-IT" sz="1300" dirty="0" err="1">
                <a:cs typeface="Courier New" panose="02070309020205020404" pitchFamily="49" charset="0"/>
              </a:rPr>
              <a:t>different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contexts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where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next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doesn’t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hold</a:t>
            </a:r>
            <a:r>
              <a:rPr lang="it-IT" sz="1300" dirty="0">
                <a:cs typeface="Courier New" panose="02070309020205020404" pitchFamily="49" charset="0"/>
              </a:rPr>
              <a:t>: </a:t>
            </a:r>
            <a:r>
              <a:rPr lang="it-IT" sz="1300" dirty="0" err="1">
                <a:cs typeface="Courier New" panose="02070309020205020404" pitchFamily="49" charset="0"/>
              </a:rPr>
              <a:t>when</a:t>
            </a:r>
            <a:r>
              <a:rPr lang="it-IT" sz="1300" dirty="0">
                <a:cs typeface="Courier New" panose="02070309020205020404" pitchFamily="49" charset="0"/>
              </a:rPr>
              <a:t> 2 </a:t>
            </a:r>
            <a:r>
              <a:rPr lang="it-IT" sz="1300" dirty="0" err="1">
                <a:cs typeface="Courier New" panose="02070309020205020404" pitchFamily="49" charset="0"/>
              </a:rPr>
              <a:t>cells</a:t>
            </a:r>
            <a:r>
              <a:rPr lang="it-IT" sz="1300" dirty="0">
                <a:cs typeface="Courier New" panose="02070309020205020404" pitchFamily="49" charset="0"/>
              </a:rPr>
              <a:t> are </a:t>
            </a:r>
            <a:r>
              <a:rPr lang="it-IT" sz="1300" dirty="0" err="1">
                <a:cs typeface="Courier New" panose="02070309020205020404" pitchFamily="49" charset="0"/>
              </a:rPr>
              <a:t>distant</a:t>
            </a:r>
            <a:r>
              <a:rPr lang="it-IT" sz="1300" dirty="0">
                <a:cs typeface="Courier New" panose="02070309020205020404" pitchFamily="49" charset="0"/>
              </a:rPr>
              <a:t>, or </a:t>
            </a:r>
            <a:r>
              <a:rPr lang="it-IT" sz="1300" dirty="0" err="1">
                <a:cs typeface="Courier New" panose="02070309020205020404" pitchFamily="49" charset="0"/>
              </a:rPr>
              <a:t>when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you</a:t>
            </a:r>
            <a:r>
              <a:rPr lang="it-IT" sz="1300" dirty="0">
                <a:cs typeface="Courier New" panose="02070309020205020404" pitchFamily="49" charset="0"/>
              </a:rPr>
              <a:t> exit from the </a:t>
            </a:r>
            <a:r>
              <a:rPr lang="it-IT" sz="1300" dirty="0" err="1">
                <a:cs typeface="Courier New" panose="02070309020205020404" pitchFamily="49" charset="0"/>
              </a:rPr>
              <a:t>grid</a:t>
            </a:r>
            <a:r>
              <a:rPr lang="it-IT" sz="1300" dirty="0">
                <a:cs typeface="Courier New" panose="02070309020205020404" pitchFamily="49" charset="0"/>
              </a:rPr>
              <a:t>, </a:t>
            </a:r>
            <a:r>
              <a:rPr lang="it-IT" sz="1300" dirty="0" err="1">
                <a:cs typeface="Courier New" panose="02070309020205020404" pitchFamily="49" charset="0"/>
              </a:rPr>
              <a:t>when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cells</a:t>
            </a:r>
            <a:r>
              <a:rPr lang="it-IT" sz="1300" dirty="0">
                <a:cs typeface="Courier New" panose="02070309020205020404" pitchFamily="49" charset="0"/>
              </a:rPr>
              <a:t> are in the </a:t>
            </a:r>
            <a:r>
              <a:rPr lang="it-IT" sz="1300" dirty="0" err="1">
                <a:cs typeface="Courier New" panose="02070309020205020404" pitchFamily="49" charset="0"/>
              </a:rPr>
              <a:t>same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diagonal</a:t>
            </a:r>
            <a:r>
              <a:rPr lang="it-IT" sz="1300" dirty="0">
                <a:cs typeface="Courier New" panose="02070309020205020404" pitchFamily="49" charset="0"/>
              </a:rPr>
              <a:t>.</a:t>
            </a:r>
          </a:p>
          <a:p>
            <a:r>
              <a:rPr lang="it-IT" sz="1300" b="1" dirty="0">
                <a:cs typeface="Courier New" panose="02070309020205020404" pitchFamily="49" charset="0"/>
              </a:rPr>
              <a:t>mode </a:t>
            </a:r>
            <a:r>
              <a:rPr lang="it-IT" sz="1300" b="1" dirty="0" err="1">
                <a:cs typeface="Courier New" panose="02070309020205020404" pitchFamily="49" charset="0"/>
              </a:rPr>
              <a:t>bias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 err="1">
                <a:cs typeface="Courier New" panose="02070309020205020404" pitchFamily="49" charset="0"/>
              </a:rPr>
              <a:t>predicates</a:t>
            </a:r>
            <a:r>
              <a:rPr lang="it-IT" sz="1300" dirty="0">
                <a:cs typeface="Courier New" panose="02070309020205020404" pitchFamily="49" charset="0"/>
              </a:rPr>
              <a:t> «</a:t>
            </a:r>
            <a:r>
              <a:rPr lang="it-IT" sz="1300" dirty="0" err="1">
                <a:cs typeface="Courier New" panose="02070309020205020404" pitchFamily="49" charset="0"/>
              </a:rPr>
              <a:t>cell</a:t>
            </a:r>
            <a:r>
              <a:rPr lang="it-IT" sz="1300" dirty="0">
                <a:cs typeface="Courier New" panose="02070309020205020404" pitchFamily="49" charset="0"/>
              </a:rPr>
              <a:t>», «</a:t>
            </a:r>
            <a:r>
              <a:rPr lang="it-IT" sz="1300" dirty="0" err="1">
                <a:cs typeface="Courier New" panose="02070309020205020404" pitchFamily="49" charset="0"/>
              </a:rPr>
              <a:t>succ</a:t>
            </a:r>
            <a:r>
              <a:rPr lang="it-IT" sz="1300" dirty="0">
                <a:cs typeface="Courier New" panose="02070309020205020404" pitchFamily="49" charset="0"/>
              </a:rPr>
              <a:t>», and «</a:t>
            </a:r>
            <a:r>
              <a:rPr lang="it-IT" sz="1300" dirty="0" err="1">
                <a:cs typeface="Courier New" panose="02070309020205020404" pitchFamily="49" charset="0"/>
              </a:rPr>
              <a:t>next</a:t>
            </a:r>
            <a:r>
              <a:rPr lang="it-IT" sz="1300" dirty="0">
                <a:cs typeface="Courier New" panose="02070309020205020404" pitchFamily="49" charset="0"/>
              </a:rPr>
              <a:t>» on the head of the rules.</a:t>
            </a:r>
            <a:endParaRPr lang="it-IT" sz="1300" b="1" dirty="0">
              <a:cs typeface="Courier New" panose="02070309020205020404" pitchFamily="49" charset="0"/>
            </a:endParaRPr>
          </a:p>
          <a:p>
            <a:endParaRPr lang="it-IT" sz="1300" b="1" dirty="0">
              <a:cs typeface="Courier New" panose="02070309020205020404" pitchFamily="49" charset="0"/>
            </a:endParaRPr>
          </a:p>
          <a:p>
            <a:endParaRPr lang="it-IT" sz="1300" b="1" dirty="0">
              <a:cs typeface="Courier New" panose="02070309020205020404" pitchFamily="49" charset="0"/>
            </a:endParaRP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8" r="23349" b="-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88AB67-D6CF-4A93-B39F-6EDEEE34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Output of ILASP task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CDA1C07-119E-44E4-A38B-0E467FC87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1" y="641439"/>
            <a:ext cx="10518830" cy="37604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B443BC-F82B-41AF-BEB1-C959BA9E5DEE}"/>
              </a:ext>
            </a:extLst>
          </p:cNvPr>
          <p:cNvSpPr txBox="1"/>
          <p:nvPr/>
        </p:nvSpPr>
        <p:spPr>
          <a:xfrm>
            <a:off x="3923357" y="451330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dirty="0" err="1"/>
              <a:t>Vx</a:t>
            </a:r>
            <a:r>
              <a:rPr lang="it-IT" dirty="0"/>
              <a:t>, </a:t>
            </a:r>
            <a:r>
              <a:rPr lang="it-IT" dirty="0" err="1"/>
              <a:t>Vy</a:t>
            </a:r>
            <a:r>
              <a:rPr lang="it-IT" dirty="0"/>
              <a:t>) are </a:t>
            </a:r>
            <a:r>
              <a:rPr lang="it-IT" dirty="0" err="1"/>
              <a:t>coordinates</a:t>
            </a:r>
            <a:r>
              <a:rPr lang="it-IT" dirty="0"/>
              <a:t> on the </a:t>
            </a:r>
            <a:r>
              <a:rPr lang="it-IT" dirty="0" err="1"/>
              <a:t>grid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942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25" y="457200"/>
            <a:ext cx="4857331" cy="1649941"/>
          </a:xfrm>
        </p:spPr>
        <p:txBody>
          <a:bodyPr>
            <a:normAutofit fontScale="90000"/>
          </a:bodyPr>
          <a:lstStyle/>
          <a:p>
            <a:r>
              <a:rPr lang="it-IT" sz="4100" dirty="0"/>
              <a:t>Learning to </a:t>
            </a:r>
            <a:r>
              <a:rPr lang="it-IT" sz="4100" dirty="0" err="1"/>
              <a:t>move</a:t>
            </a:r>
            <a:r>
              <a:rPr lang="it-IT" sz="4100" dirty="0"/>
              <a:t> on </a:t>
            </a:r>
            <a:r>
              <a:rPr lang="it-IT" sz="4100" dirty="0" err="1"/>
              <a:t>adjacent</a:t>
            </a:r>
            <a:r>
              <a:rPr lang="it-IT" sz="4100" dirty="0"/>
              <a:t> </a:t>
            </a:r>
            <a:r>
              <a:rPr lang="it-IT" sz="4100" dirty="0" err="1"/>
              <a:t>cells</a:t>
            </a:r>
            <a:r>
              <a:rPr lang="it-IT" sz="4100" dirty="0"/>
              <a:t> – </a:t>
            </a:r>
            <a:r>
              <a:rPr lang="it-IT" sz="4100" dirty="0" err="1"/>
              <a:t>considering</a:t>
            </a:r>
            <a:r>
              <a:rPr lang="it-IT" sz="4100" dirty="0"/>
              <a:t> </a:t>
            </a:r>
            <a:r>
              <a:rPr lang="it-IT" sz="4100" dirty="0" err="1"/>
              <a:t>obstacles</a:t>
            </a:r>
            <a:endParaRPr lang="it-IT" sz="4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/>
          </a:bodyPr>
          <a:lstStyle/>
          <a:p>
            <a:r>
              <a:rPr lang="it-IT" sz="1300" b="1" dirty="0"/>
              <a:t>Goal: </a:t>
            </a:r>
            <a:r>
              <a:rPr lang="it-IT" sz="1300" dirty="0" err="1"/>
              <a:t>using</a:t>
            </a:r>
            <a:r>
              <a:rPr lang="it-IT" sz="1300" dirty="0"/>
              <a:t> </a:t>
            </a:r>
            <a:r>
              <a:rPr lang="it-IT" sz="1300" dirty="0" err="1"/>
              <a:t>what</a:t>
            </a:r>
            <a:r>
              <a:rPr lang="it-IT" sz="1300" dirty="0"/>
              <a:t> </a:t>
            </a:r>
            <a:r>
              <a:rPr lang="it-IT" sz="1300" dirty="0" err="1"/>
              <a:t>learned</a:t>
            </a:r>
            <a:r>
              <a:rPr lang="it-IT" sz="1300" dirty="0"/>
              <a:t> </a:t>
            </a:r>
            <a:r>
              <a:rPr lang="it-IT" sz="1300" dirty="0" err="1"/>
              <a:t>previosuly</a:t>
            </a:r>
            <a:r>
              <a:rPr lang="it-IT" sz="1300" dirty="0"/>
              <a:t>, </a:t>
            </a:r>
            <a:r>
              <a:rPr lang="it-IT" sz="1300" dirty="0" err="1"/>
              <a:t>learn</a:t>
            </a:r>
            <a:r>
              <a:rPr lang="it-IT" sz="1300" dirty="0"/>
              <a:t> to </a:t>
            </a:r>
            <a:r>
              <a:rPr lang="it-IT" sz="1300" dirty="0" err="1"/>
              <a:t>move</a:t>
            </a:r>
            <a:r>
              <a:rPr lang="it-IT" sz="1300" dirty="0"/>
              <a:t> </a:t>
            </a:r>
            <a:r>
              <a:rPr lang="it-IT" sz="1300" dirty="0" err="1"/>
              <a:t>into</a:t>
            </a:r>
            <a:r>
              <a:rPr lang="it-IT" sz="1300" dirty="0"/>
              <a:t> </a:t>
            </a:r>
            <a:r>
              <a:rPr lang="it-IT" sz="1300" dirty="0" err="1"/>
              <a:t>cells</a:t>
            </a:r>
            <a:r>
              <a:rPr lang="it-IT" sz="1300" dirty="0"/>
              <a:t> </a:t>
            </a:r>
            <a:r>
              <a:rPr lang="it-IT" sz="1300" dirty="0" err="1"/>
              <a:t>without</a:t>
            </a:r>
            <a:r>
              <a:rPr lang="it-IT" sz="1300" dirty="0"/>
              <a:t> </a:t>
            </a:r>
            <a:r>
              <a:rPr lang="it-IT" sz="1300" dirty="0" err="1"/>
              <a:t>obstacles</a:t>
            </a:r>
            <a:r>
              <a:rPr lang="it-IT" sz="1300" dirty="0"/>
              <a:t> (Predicate </a:t>
            </a:r>
            <a:r>
              <a:rPr lang="it-IT" sz="1300" b="1" dirty="0" err="1"/>
              <a:t>nextLegit</a:t>
            </a:r>
            <a:r>
              <a:rPr lang="it-IT" sz="1300" dirty="0"/>
              <a:t>/2).</a:t>
            </a:r>
          </a:p>
          <a:p>
            <a:pPr marL="0" indent="0">
              <a:buNone/>
            </a:pPr>
            <a:r>
              <a:rPr lang="it-IT" sz="1300" dirty="0" err="1"/>
              <a:t>Something</a:t>
            </a:r>
            <a:r>
              <a:rPr lang="it-IT" sz="1300" dirty="0"/>
              <a:t> like : </a:t>
            </a:r>
            <a:r>
              <a:rPr lang="it-IT" sz="1300" dirty="0" err="1"/>
              <a:t>nextLegit</a:t>
            </a:r>
            <a:r>
              <a:rPr lang="it-IT" sz="1300" dirty="0"/>
              <a:t>((X1,Y1), (X2,Y2)) </a:t>
            </a:r>
            <a:r>
              <a:rPr lang="it-IT" sz="1300" dirty="0" err="1"/>
              <a:t>holds</a:t>
            </a:r>
            <a:r>
              <a:rPr lang="it-IT" sz="1300" dirty="0"/>
              <a:t> </a:t>
            </a:r>
            <a:r>
              <a:rPr lang="it-IT" sz="1300" dirty="0" err="1"/>
              <a:t>if</a:t>
            </a:r>
            <a:r>
              <a:rPr lang="it-IT" sz="1300" dirty="0"/>
              <a:t> </a:t>
            </a:r>
            <a:r>
              <a:rPr lang="it-IT" sz="1300" dirty="0" err="1"/>
              <a:t>coordinates</a:t>
            </a:r>
            <a:r>
              <a:rPr lang="it-IT" sz="1300" dirty="0"/>
              <a:t> are </a:t>
            </a:r>
            <a:r>
              <a:rPr lang="it-IT" sz="1300" dirty="0" err="1"/>
              <a:t>near</a:t>
            </a:r>
            <a:r>
              <a:rPr lang="it-IT" sz="1300" dirty="0"/>
              <a:t> and </a:t>
            </a:r>
            <a:r>
              <a:rPr lang="it-IT" sz="1300" dirty="0" err="1"/>
              <a:t>not</a:t>
            </a:r>
            <a:r>
              <a:rPr lang="it-IT" sz="1300" dirty="0"/>
              <a:t> </a:t>
            </a:r>
            <a:r>
              <a:rPr lang="it-IT" sz="1300" dirty="0" err="1"/>
              <a:t>contain</a:t>
            </a:r>
            <a:r>
              <a:rPr lang="it-IT" sz="1300" dirty="0"/>
              <a:t> </a:t>
            </a:r>
            <a:r>
              <a:rPr lang="it-IT" sz="1300" dirty="0" err="1"/>
              <a:t>obstacles</a:t>
            </a:r>
            <a:r>
              <a:rPr lang="it-IT" sz="1300" dirty="0"/>
              <a:t>.</a:t>
            </a:r>
          </a:p>
          <a:p>
            <a:r>
              <a:rPr lang="it-IT" sz="1300" b="1" dirty="0"/>
              <a:t>Background Knowledge:</a:t>
            </a:r>
          </a:p>
          <a:p>
            <a:pPr lvl="1"/>
            <a:r>
              <a:rPr lang="it-IT" sz="1300" dirty="0"/>
              <a:t>«</a:t>
            </a:r>
            <a:r>
              <a:rPr lang="it-IT" sz="1300" dirty="0" err="1"/>
              <a:t>succ</a:t>
            </a:r>
            <a:r>
              <a:rPr lang="it-IT" sz="1300" dirty="0"/>
              <a:t>» and «</a:t>
            </a:r>
            <a:r>
              <a:rPr lang="it-IT" sz="1300" dirty="0" err="1"/>
              <a:t>cell</a:t>
            </a:r>
            <a:r>
              <a:rPr lang="it-IT" sz="1300" dirty="0"/>
              <a:t>» </a:t>
            </a:r>
            <a:r>
              <a:rPr lang="it-IT" sz="1300" dirty="0" err="1"/>
              <a:t>predicates</a:t>
            </a:r>
            <a:r>
              <a:rPr lang="it-IT" sz="1300" dirty="0"/>
              <a:t>, </a:t>
            </a:r>
            <a:r>
              <a:rPr lang="it-IT" sz="1300" dirty="0" err="1"/>
              <a:t>as</a:t>
            </a:r>
            <a:r>
              <a:rPr lang="it-IT" sz="1300" dirty="0"/>
              <a:t> </a:t>
            </a:r>
            <a:r>
              <a:rPr lang="it-IT" sz="1300" dirty="0" err="1"/>
              <a:t>previously</a:t>
            </a:r>
            <a:endParaRPr lang="it-IT" sz="1300" dirty="0"/>
          </a:p>
          <a:p>
            <a:pPr marL="274320" lvl="1" indent="0">
              <a:buNone/>
            </a:pPr>
            <a:r>
              <a:rPr lang="it-IT" sz="1300" dirty="0"/>
              <a:t>    «</a:t>
            </a:r>
            <a:r>
              <a:rPr lang="it-IT" sz="1300" dirty="0" err="1"/>
              <a:t>obstacle</a:t>
            </a:r>
            <a:r>
              <a:rPr lang="it-IT" sz="1300" dirty="0"/>
              <a:t>» predicate: </a:t>
            </a:r>
            <a:r>
              <a:rPr lang="it-IT" sz="1300" dirty="0" err="1"/>
              <a:t>holds</a:t>
            </a:r>
            <a:r>
              <a:rPr lang="it-IT" sz="1300" dirty="0"/>
              <a:t> </a:t>
            </a:r>
            <a:r>
              <a:rPr lang="it-IT" sz="1300" dirty="0" err="1"/>
              <a:t>when</a:t>
            </a:r>
            <a:r>
              <a:rPr lang="it-IT" sz="1300" dirty="0"/>
              <a:t> </a:t>
            </a:r>
            <a:r>
              <a:rPr lang="it-IT" sz="1300" dirty="0" err="1"/>
              <a:t>obs</a:t>
            </a:r>
            <a:r>
              <a:rPr lang="it-IT" sz="1300" dirty="0"/>
              <a:t>. </a:t>
            </a:r>
            <a:r>
              <a:rPr lang="it-IT" sz="1300" dirty="0" err="1"/>
              <a:t>is</a:t>
            </a:r>
            <a:r>
              <a:rPr lang="it-IT" sz="1300" dirty="0"/>
              <a:t> on the coordinate.</a:t>
            </a:r>
          </a:p>
          <a:p>
            <a:pPr marL="274320" lvl="1" indent="0">
              <a:buNone/>
            </a:pPr>
            <a:r>
              <a:rPr lang="it-IT" sz="1300" dirty="0"/>
              <a:t>    «</a:t>
            </a:r>
            <a:r>
              <a:rPr lang="it-IT" sz="1300" dirty="0" err="1"/>
              <a:t>next</a:t>
            </a:r>
            <a:r>
              <a:rPr lang="it-IT" sz="1300" dirty="0"/>
              <a:t> predicate» (</a:t>
            </a:r>
            <a:r>
              <a:rPr lang="it-IT" sz="1300" dirty="0" err="1"/>
              <a:t>learned</a:t>
            </a:r>
            <a:r>
              <a:rPr lang="it-IT" sz="1300" dirty="0"/>
              <a:t> </a:t>
            </a:r>
            <a:r>
              <a:rPr lang="it-IT" sz="1300" dirty="0" err="1"/>
              <a:t>prev</a:t>
            </a:r>
            <a:r>
              <a:rPr lang="it-IT" sz="1300" dirty="0"/>
              <a:t>).</a:t>
            </a:r>
          </a:p>
          <a:p>
            <a:r>
              <a:rPr lang="it-IT" sz="1300" b="1" dirty="0">
                <a:cs typeface="Courier New" panose="02070309020205020404" pitchFamily="49" charset="0"/>
              </a:rPr>
              <a:t>Positive </a:t>
            </a:r>
            <a:r>
              <a:rPr lang="it-IT" sz="1300" b="1" dirty="0" err="1">
                <a:cs typeface="Courier New" panose="02070309020205020404" pitchFamily="49" charset="0"/>
              </a:rPr>
              <a:t>examples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/>
              <a:t>shows </a:t>
            </a:r>
            <a:r>
              <a:rPr lang="it-IT" sz="1300" dirty="0" err="1"/>
              <a:t>that</a:t>
            </a:r>
            <a:r>
              <a:rPr lang="it-IT" sz="1300" dirty="0"/>
              <a:t> </a:t>
            </a:r>
            <a:r>
              <a:rPr lang="it-IT" sz="1300" dirty="0" err="1"/>
              <a:t>nextLegit</a:t>
            </a:r>
            <a:r>
              <a:rPr lang="it-IT" sz="1300" dirty="0"/>
              <a:t> </a:t>
            </a:r>
            <a:r>
              <a:rPr lang="it-IT" sz="1300" dirty="0" err="1"/>
              <a:t>is</a:t>
            </a:r>
            <a:r>
              <a:rPr lang="it-IT" sz="1300" dirty="0"/>
              <a:t> </a:t>
            </a:r>
            <a:r>
              <a:rPr lang="it-IT" sz="1300" dirty="0" err="1"/>
              <a:t>true</a:t>
            </a:r>
            <a:r>
              <a:rPr lang="it-IT" sz="1300" dirty="0"/>
              <a:t> in </a:t>
            </a:r>
            <a:r>
              <a:rPr lang="it-IT" sz="1300" dirty="0" err="1"/>
              <a:t>cells</a:t>
            </a:r>
            <a:r>
              <a:rPr lang="it-IT" sz="1300" dirty="0"/>
              <a:t> </a:t>
            </a:r>
            <a:r>
              <a:rPr lang="it-IT" sz="1300" dirty="0" err="1"/>
              <a:t>without</a:t>
            </a:r>
            <a:r>
              <a:rPr lang="it-IT" sz="1300" dirty="0"/>
              <a:t> </a:t>
            </a:r>
            <a:r>
              <a:rPr lang="it-IT" sz="1300" dirty="0" err="1"/>
              <a:t>obstacles</a:t>
            </a:r>
            <a:r>
              <a:rPr lang="it-IT" sz="1300" dirty="0"/>
              <a:t> </a:t>
            </a:r>
            <a:r>
              <a:rPr lang="it-IT" sz="1300" b="1" dirty="0">
                <a:cs typeface="Courier New" panose="02070309020205020404" pitchFamily="49" charset="0"/>
              </a:rPr>
              <a:t>/Negative </a:t>
            </a:r>
            <a:r>
              <a:rPr lang="it-IT" sz="1300" b="1" dirty="0" err="1">
                <a:cs typeface="Courier New" panose="02070309020205020404" pitchFamily="49" charset="0"/>
              </a:rPr>
              <a:t>examples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>
                <a:cs typeface="Courier New" panose="02070309020205020404" pitchFamily="49" charset="0"/>
              </a:rPr>
              <a:t>shows </a:t>
            </a:r>
            <a:r>
              <a:rPr lang="it-IT" sz="1300" dirty="0" err="1">
                <a:cs typeface="Courier New" panose="02070309020205020404" pitchFamily="49" charset="0"/>
              </a:rPr>
              <a:t>that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nextLegit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is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not</a:t>
            </a:r>
            <a:r>
              <a:rPr lang="it-IT" sz="1300" dirty="0">
                <a:cs typeface="Courier New" panose="02070309020205020404" pitchFamily="49" charset="0"/>
              </a:rPr>
              <a:t> </a:t>
            </a:r>
            <a:r>
              <a:rPr lang="it-IT" sz="1300" dirty="0" err="1">
                <a:cs typeface="Courier New" panose="02070309020205020404" pitchFamily="49" charset="0"/>
              </a:rPr>
              <a:t>true</a:t>
            </a:r>
            <a:r>
              <a:rPr lang="it-IT" sz="1300" dirty="0">
                <a:cs typeface="Courier New" panose="02070309020205020404" pitchFamily="49" charset="0"/>
              </a:rPr>
              <a:t> in </a:t>
            </a:r>
            <a:r>
              <a:rPr lang="it-IT" sz="1300" dirty="0" err="1">
                <a:cs typeface="Courier New" panose="02070309020205020404" pitchFamily="49" charset="0"/>
              </a:rPr>
              <a:t>cells</a:t>
            </a:r>
            <a:r>
              <a:rPr lang="it-IT" sz="1300" dirty="0">
                <a:cs typeface="Courier New" panose="02070309020205020404" pitchFamily="49" charset="0"/>
              </a:rPr>
              <a:t> with </a:t>
            </a:r>
            <a:r>
              <a:rPr lang="it-IT" sz="1300" dirty="0" err="1">
                <a:cs typeface="Courier New" panose="02070309020205020404" pitchFamily="49" charset="0"/>
              </a:rPr>
              <a:t>obstacles</a:t>
            </a:r>
            <a:endParaRPr lang="it-IT" sz="1300" dirty="0">
              <a:cs typeface="Courier New" panose="02070309020205020404" pitchFamily="49" charset="0"/>
            </a:endParaRPr>
          </a:p>
          <a:p>
            <a:r>
              <a:rPr lang="it-IT" sz="1300" b="1" dirty="0">
                <a:cs typeface="Courier New" panose="02070309020205020404" pitchFamily="49" charset="0"/>
              </a:rPr>
              <a:t>mode </a:t>
            </a:r>
            <a:r>
              <a:rPr lang="it-IT" sz="1300" b="1" dirty="0" err="1">
                <a:cs typeface="Courier New" panose="02070309020205020404" pitchFamily="49" charset="0"/>
              </a:rPr>
              <a:t>bias</a:t>
            </a:r>
            <a:r>
              <a:rPr lang="it-IT" sz="1300" b="1" dirty="0">
                <a:cs typeface="Courier New" panose="02070309020205020404" pitchFamily="49" charset="0"/>
              </a:rPr>
              <a:t>: </a:t>
            </a:r>
            <a:r>
              <a:rPr lang="it-IT" sz="1300" dirty="0" err="1">
                <a:cs typeface="Courier New" panose="02070309020205020404" pitchFamily="49" charset="0"/>
              </a:rPr>
              <a:t>predicates</a:t>
            </a:r>
            <a:r>
              <a:rPr lang="it-IT" sz="1300" dirty="0">
                <a:cs typeface="Courier New" panose="02070309020205020404" pitchFamily="49" charset="0"/>
              </a:rPr>
              <a:t> «</a:t>
            </a:r>
            <a:r>
              <a:rPr lang="it-IT" sz="1300" dirty="0" err="1">
                <a:cs typeface="Courier New" panose="02070309020205020404" pitchFamily="49" charset="0"/>
              </a:rPr>
              <a:t>next</a:t>
            </a:r>
            <a:r>
              <a:rPr lang="it-IT" sz="1300" dirty="0">
                <a:cs typeface="Courier New" panose="02070309020205020404" pitchFamily="49" charset="0"/>
              </a:rPr>
              <a:t>», «</a:t>
            </a:r>
            <a:r>
              <a:rPr lang="it-IT" sz="1300" dirty="0" err="1">
                <a:cs typeface="Courier New" panose="02070309020205020404" pitchFamily="49" charset="0"/>
              </a:rPr>
              <a:t>obstacle</a:t>
            </a:r>
            <a:r>
              <a:rPr lang="it-IT" sz="1300" dirty="0">
                <a:cs typeface="Courier New" panose="02070309020205020404" pitchFamily="49" charset="0"/>
              </a:rPr>
              <a:t>», and «</a:t>
            </a:r>
            <a:r>
              <a:rPr lang="it-IT" sz="1300" dirty="0" err="1">
                <a:cs typeface="Courier New" panose="02070309020205020404" pitchFamily="49" charset="0"/>
              </a:rPr>
              <a:t>nextLegit</a:t>
            </a:r>
            <a:r>
              <a:rPr lang="it-IT" sz="1300" dirty="0">
                <a:cs typeface="Courier New" panose="02070309020205020404" pitchFamily="49" charset="0"/>
              </a:rPr>
              <a:t>» on the head of the rules.</a:t>
            </a:r>
            <a:endParaRPr lang="it-IT" sz="1300" b="1" dirty="0">
              <a:cs typeface="Courier New" panose="02070309020205020404" pitchFamily="49" charset="0"/>
            </a:endParaRPr>
          </a:p>
          <a:p>
            <a:endParaRPr lang="it-IT" sz="1300" b="1" dirty="0">
              <a:cs typeface="Courier New" panose="02070309020205020404" pitchFamily="49" charset="0"/>
            </a:endParaRPr>
          </a:p>
          <a:p>
            <a:endParaRPr lang="it-IT" sz="1300" b="1" dirty="0">
              <a:cs typeface="Courier New" panose="02070309020205020404" pitchFamily="49" charset="0"/>
            </a:endParaRP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8" r="23349" b="-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2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88AB67-D6CF-4A93-B39F-6EDEEE34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Output of ILASP task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B443BC-F82B-41AF-BEB1-C959BA9E5DEE}"/>
              </a:ext>
            </a:extLst>
          </p:cNvPr>
          <p:cNvSpPr txBox="1"/>
          <p:nvPr/>
        </p:nvSpPr>
        <p:spPr>
          <a:xfrm>
            <a:off x="3923357" y="451330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dirty="0" err="1"/>
              <a:t>Vx</a:t>
            </a:r>
            <a:r>
              <a:rPr lang="it-IT" dirty="0"/>
              <a:t>, </a:t>
            </a:r>
            <a:r>
              <a:rPr lang="it-IT" dirty="0" err="1"/>
              <a:t>Vy</a:t>
            </a:r>
            <a:r>
              <a:rPr lang="it-IT" dirty="0"/>
              <a:t>) are </a:t>
            </a:r>
            <a:r>
              <a:rPr lang="it-IT" dirty="0" err="1"/>
              <a:t>coordinates</a:t>
            </a:r>
            <a:r>
              <a:rPr lang="it-IT" dirty="0"/>
              <a:t> on the </a:t>
            </a:r>
            <a:r>
              <a:rPr lang="it-IT" dirty="0" err="1"/>
              <a:t>grid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62E2BB-6F39-477D-9EC3-5D81CC8BB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" y="1172647"/>
            <a:ext cx="106584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5961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270</TotalTime>
  <Words>850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Vista</vt:lpstr>
      <vt:lpstr>Solving the Maze problem with ILP</vt:lpstr>
      <vt:lpstr>The maze</vt:lpstr>
      <vt:lpstr>ILASP</vt:lpstr>
      <vt:lpstr>Brief overview on ASP</vt:lpstr>
      <vt:lpstr>ILASP</vt:lpstr>
      <vt:lpstr>Learning to move on adjacent cells</vt:lpstr>
      <vt:lpstr>Output of ILASP task </vt:lpstr>
      <vt:lpstr>Learning to move on adjacent cells – considering obstacles</vt:lpstr>
      <vt:lpstr>Output of ILASP task </vt:lpstr>
      <vt:lpstr>Combining what learned in an ASP model</vt:lpstr>
      <vt:lpstr>Execution of the solver on the model</vt:lpstr>
      <vt:lpstr>Analysis on scalability of the tool</vt:lpstr>
      <vt:lpstr>Performance analysis results</vt:lpstr>
      <vt:lpstr>Performance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Angelo Andreussi</cp:lastModifiedBy>
  <cp:revision>63</cp:revision>
  <dcterms:created xsi:type="dcterms:W3CDTF">2021-07-01T07:55:41Z</dcterms:created>
  <dcterms:modified xsi:type="dcterms:W3CDTF">2021-07-04T08:25:34Z</dcterms:modified>
</cp:coreProperties>
</file>