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8" r:id="rId7"/>
    <p:sldId id="262" r:id="rId8"/>
    <p:sldId id="263" r:id="rId9"/>
    <p:sldId id="269" r:id="rId10"/>
    <p:sldId id="265" r:id="rId11"/>
    <p:sldId id="273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 fontScale="92500" lnSpcReduction="10000"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from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distant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in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maze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without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going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through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illegal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. (Predicate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/3).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move</a:t>
            </a:r>
            <a:r>
              <a:rPr lang="it-IT" sz="1500" dirty="0">
                <a:cs typeface="Courier New" panose="02070309020205020404" pitchFamily="49" charset="0"/>
              </a:rPr>
              <a:t>(X,Y), [</a:t>
            </a:r>
            <a:r>
              <a:rPr lang="it-IT" sz="1500" dirty="0" err="1">
                <a:cs typeface="Courier New" panose="02070309020205020404" pitchFamily="49" charset="0"/>
              </a:rPr>
              <a:t>X:cell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reach</a:t>
            </a:r>
            <a:r>
              <a:rPr lang="it-IT" sz="1500" dirty="0">
                <a:cs typeface="Courier New" panose="02070309020205020404" pitchFamily="49" charset="0"/>
              </a:rPr>
              <a:t>(X,Y,L), [</a:t>
            </a:r>
            <a:r>
              <a:rPr lang="it-IT" sz="1500" dirty="0" err="1"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[X|L], [ X:cell, L:list]).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[X], [</a:t>
            </a:r>
            <a:r>
              <a:rPr lang="en-US" sz="1500" dirty="0" err="1">
                <a:cs typeface="Courier New" panose="02070309020205020404" pitchFamily="49" charset="0"/>
              </a:rPr>
              <a:t>X:cell</a:t>
            </a:r>
            <a:r>
              <a:rPr lang="en-US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([ reach(X,Y,L)] / [X:cell,Y:cell,L:list1]). 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 3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5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( 5).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397934-E5AA-4520-B27A-8BC179EF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52" y="3429000"/>
            <a:ext cx="3095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predicates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/2 and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once.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[move(X,Y)] / [ X:cell, Y:cell] ).</a:t>
            </a: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 reach(X,Y,L)] / [X:cell,Y:cell,L:list1] ).</a:t>
            </a:r>
            <a:endParaRPr lang="it-IT" sz="13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</a:t>
            </a:r>
            <a:r>
              <a:rPr lang="en-US" sz="1400" dirty="0">
                <a:cs typeface="Courier New" panose="02070309020205020404" pitchFamily="49" charset="0"/>
              </a:rPr>
              <a:t>same as before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 Changed!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( 7).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( 4).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962E54-C6E4-43B0-92D1-1CA503E1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47761"/>
            <a:ext cx="3314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50B1-66FE-4BD9-A0C2-15D8E16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Hyper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19BF68-2995-48B2-B85D-ADE38DA5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23161"/>
              </p:ext>
            </p:extLst>
          </p:nvPr>
        </p:nvGraphicFramePr>
        <p:xfrm>
          <a:off x="1366590" y="2367343"/>
          <a:ext cx="85947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27542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1501678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8944472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48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Time (*)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 </a:t>
                      </a:r>
                      <a:r>
                        <a:rPr lang="de-DE" dirty="0" err="1"/>
                        <a:t>Hypotheses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 </a:t>
                      </a:r>
                      <a:r>
                        <a:rPr lang="de-DE" dirty="0" err="1"/>
                        <a:t>Hypotheses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refined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adjacent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175,884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29,870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4,687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Move (**)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    0,063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    1,577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265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46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  16,585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3034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327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03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290799-DCD4-42AF-9491-3C6BEBCE70D4}"/>
              </a:ext>
            </a:extLst>
          </p:cNvPr>
          <p:cNvSpPr txBox="1"/>
          <p:nvPr/>
        </p:nvSpPr>
        <p:spPr>
          <a:xfrm>
            <a:off x="1261872" y="5166804"/>
            <a:ext cx="4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(*)  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DE" dirty="0"/>
          </a:p>
          <a:p>
            <a:r>
              <a:rPr lang="de-DE" dirty="0"/>
              <a:t>(**)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13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de-AT" sz="1600" b="1" dirty="0"/>
              <a:t>Do not </a:t>
            </a:r>
            <a:r>
              <a:rPr lang="de-AT" sz="1600" b="1" dirty="0" err="1"/>
              <a:t>put</a:t>
            </a:r>
            <a:r>
              <a:rPr lang="de-AT" sz="1600" b="1" dirty="0"/>
              <a:t> </a:t>
            </a:r>
            <a:r>
              <a:rPr lang="de-AT" sz="1600" b="1" dirty="0" err="1"/>
              <a:t>too</a:t>
            </a:r>
            <a:r>
              <a:rPr lang="de-AT" sz="1600" b="1" dirty="0"/>
              <a:t> </a:t>
            </a:r>
            <a:r>
              <a:rPr lang="de-AT" sz="1600" b="1" dirty="0" err="1"/>
              <a:t>many</a:t>
            </a:r>
            <a:r>
              <a:rPr lang="de-AT" sz="1600" b="1" dirty="0"/>
              <a:t> </a:t>
            </a:r>
            <a:r>
              <a:rPr lang="de-AT" sz="1600" b="1" dirty="0" err="1"/>
              <a:t>examples</a:t>
            </a:r>
            <a:r>
              <a:rPr lang="de-AT" sz="1600" b="1" dirty="0"/>
              <a:t>! Start </a:t>
            </a:r>
            <a:r>
              <a:rPr lang="de-AT" sz="1600" b="1" dirty="0" err="1"/>
              <a:t>with</a:t>
            </a:r>
            <a:r>
              <a:rPr lang="de-AT" sz="1600" b="1" dirty="0"/>
              <a:t> 1- 2 </a:t>
            </a:r>
            <a:r>
              <a:rPr lang="de-AT" sz="1600" b="1" dirty="0" err="1"/>
              <a:t>examples</a:t>
            </a:r>
            <a:r>
              <a:rPr lang="de-AT" sz="1600" b="1" dirty="0"/>
              <a:t> and </a:t>
            </a:r>
            <a:r>
              <a:rPr lang="de-AT" sz="1600" b="1" dirty="0" err="1"/>
              <a:t>then</a:t>
            </a:r>
            <a:r>
              <a:rPr lang="de-AT" sz="1600" b="1" dirty="0"/>
              <a:t> </a:t>
            </a:r>
            <a:r>
              <a:rPr lang="de-AT" sz="1600" b="1" dirty="0" err="1"/>
              <a:t>add</a:t>
            </a:r>
            <a:r>
              <a:rPr lang="de-AT" sz="1600" b="1" dirty="0"/>
              <a:t> </a:t>
            </a:r>
            <a:r>
              <a:rPr lang="de-AT" sz="1600" b="1" dirty="0" err="1"/>
              <a:t>successively</a:t>
            </a:r>
            <a:r>
              <a:rPr lang="de-AT" sz="1600" b="1" dirty="0"/>
              <a:t> </a:t>
            </a:r>
            <a:r>
              <a:rPr lang="de-AT" sz="1600" b="1" dirty="0" err="1"/>
              <a:t>new</a:t>
            </a:r>
            <a:r>
              <a:rPr lang="de-AT" sz="1600" b="1" dirty="0"/>
              <a:t> </a:t>
            </a:r>
            <a:r>
              <a:rPr lang="de-AT" sz="1600" b="1" dirty="0" err="1"/>
              <a:t>ones</a:t>
            </a:r>
            <a:r>
              <a:rPr lang="de-AT" sz="1600" b="1" dirty="0"/>
              <a:t> </a:t>
            </a:r>
            <a:r>
              <a:rPr lang="de-AT" sz="1600" b="1" dirty="0" err="1"/>
              <a:t>as</a:t>
            </a:r>
            <a:r>
              <a:rPr lang="de-AT" sz="1600" b="1" dirty="0"/>
              <a:t> </a:t>
            </a:r>
            <a:r>
              <a:rPr lang="de-AT" sz="1600" b="1" dirty="0" err="1"/>
              <a:t>needed</a:t>
            </a:r>
            <a:r>
              <a:rPr lang="de-AT" sz="1600" b="1" dirty="0"/>
              <a:t>.</a:t>
            </a:r>
            <a:endParaRPr lang="de-AT" sz="1600" dirty="0"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sz="1600" b="1" dirty="0" err="1">
                <a:cs typeface="Courier New" panose="02070309020205020404" pitchFamily="49" charset="0"/>
              </a:rPr>
              <a:t>start_clause</a:t>
            </a:r>
            <a:r>
              <a:rPr lang="en-US" sz="1600" b="1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sz="1600" b="1" dirty="0" err="1">
                <a:cs typeface="Courier New" panose="02070309020205020404" pitchFamily="49" charset="0"/>
              </a:rPr>
              <a:t>backliterals</a:t>
            </a:r>
            <a:r>
              <a:rPr lang="en-US" sz="1600" b="1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2834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 (Best-first 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</a:t>
            </a:r>
            <a:r>
              <a:rPr lang="it-IT" err="1"/>
              <a:t>adjacent</a:t>
            </a:r>
            <a:r>
              <a:rPr lang="it-IT"/>
              <a:t> </a:t>
            </a:r>
            <a:r>
              <a:rPr lang="it-IT" err="1"/>
              <a:t>cells</a:t>
            </a:r>
            <a:endParaRPr lang="it-IT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5DEF84-32AD-4769-A7E7-098687C7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076342"/>
            <a:ext cx="3269567" cy="126962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30641"/>
            <a:ext cx="6261556" cy="4242727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Goal: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/>
              <a:t>backliteral</a:t>
            </a:r>
            <a:r>
              <a:rPr lang="it-IT" dirty="0"/>
              <a:t>( </a:t>
            </a:r>
            <a:r>
              <a:rPr lang="it-IT" dirty="0" err="1"/>
              <a:t>next</a:t>
            </a:r>
            <a:r>
              <a:rPr lang="it-IT" dirty="0"/>
              <a:t>( X, Y), [</a:t>
            </a:r>
            <a:r>
              <a:rPr lang="it-IT" dirty="0" err="1"/>
              <a:t>X:integer</a:t>
            </a:r>
            <a:r>
              <a:rPr lang="it-IT" dirty="0"/>
              <a:t>], [</a:t>
            </a:r>
            <a:r>
              <a:rPr lang="it-IT" dirty="0" err="1"/>
              <a:t>Y:integer</a:t>
            </a:r>
            <a:r>
              <a:rPr lang="it-IT" dirty="0"/>
              <a:t>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/>
              <a:t>term( cell, (A, B), [</a:t>
            </a:r>
            <a:r>
              <a:rPr lang="en-US" dirty="0" err="1"/>
              <a:t>A:integer</a:t>
            </a:r>
            <a:r>
              <a:rPr lang="en-US" dirty="0"/>
              <a:t>, B:integer]).</a:t>
            </a:r>
          </a:p>
          <a:p>
            <a:r>
              <a:rPr lang="en-US" b="1" dirty="0"/>
              <a:t>Start Hypothesis:</a:t>
            </a:r>
          </a:p>
          <a:p>
            <a:pPr lvl="1"/>
            <a:r>
              <a:rPr lang="fr-FR" dirty="0" err="1"/>
              <a:t>start_clause</a:t>
            </a:r>
            <a:r>
              <a:rPr lang="fr-FR" dirty="0"/>
              <a:t>( [adjacent( X, Y)] / [ X:cell, Y:cell] ).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4 /Negative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de-AT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2E6A99-F167-4D88-9E41-CB9A532B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5" y="4345967"/>
            <a:ext cx="3571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walk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FBA6D00-24DF-42B6-AB36-1DE13695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37729"/>
            <a:ext cx="3269567" cy="15291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21763"/>
            <a:ext cx="6261556" cy="4251605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/>
              <a:t>Goal: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 to an </a:t>
            </a:r>
            <a:r>
              <a:rPr lang="it-IT" dirty="0" err="1">
                <a:cs typeface="Courier New" panose="02070309020205020404" pitchFamily="49" charset="0"/>
              </a:rPr>
              <a:t>adjacent</a:t>
            </a:r>
            <a:r>
              <a:rPr lang="it-IT" dirty="0">
                <a:cs typeface="Courier New" panose="02070309020205020404" pitchFamily="49" charset="0"/>
              </a:rPr>
              <a:t>, </a:t>
            </a:r>
            <a:r>
              <a:rPr lang="it-IT" dirty="0" err="1">
                <a:cs typeface="Courier New" panose="02070309020205020404" pitchFamily="49" charset="0"/>
              </a:rPr>
              <a:t>legal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with no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). (Predicate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[]).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\+ (G),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 :-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	G =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backliteral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adjacent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(X,Y), [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X:cell,Y:cell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], []).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 none</a:t>
            </a:r>
          </a:p>
          <a:p>
            <a:r>
              <a:rPr lang="en-US" b="1" dirty="0"/>
              <a:t>Start Hypothesis: </a:t>
            </a:r>
            <a:r>
              <a:rPr lang="en-US" dirty="0" err="1"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( [move(X,Y)] / [ X:cell, Y:cell] ).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 / 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C859B7-C99B-41DA-B6A9-14DF479A8CF0}"/>
              </a:ext>
            </a:extLst>
          </p:cNvPr>
          <p:cNvSpPr txBox="1"/>
          <p:nvPr/>
        </p:nvSpPr>
        <p:spPr>
          <a:xfrm>
            <a:off x="789510" y="4982546"/>
            <a:ext cx="2942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975637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996</Words>
  <Application>Microsoft Office PowerPoint</Application>
  <PresentationFormat>Breitbild</PresentationFormat>
  <Paragraphs>155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The maze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Performance comparison Hyper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Claudia Maussner</cp:lastModifiedBy>
  <cp:revision>43</cp:revision>
  <dcterms:created xsi:type="dcterms:W3CDTF">2021-07-01T07:55:41Z</dcterms:created>
  <dcterms:modified xsi:type="dcterms:W3CDTF">2021-07-04T09:45:16Z</dcterms:modified>
</cp:coreProperties>
</file>