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9"/>
  </p:notesMasterIdLst>
  <p:handoutMasterIdLst>
    <p:handoutMasterId r:id="rId30"/>
  </p:handoutMasterIdLst>
  <p:sldIdLst>
    <p:sldId id="256" r:id="rId5"/>
    <p:sldId id="285" r:id="rId6"/>
    <p:sldId id="303" r:id="rId7"/>
    <p:sldId id="283" r:id="rId8"/>
    <p:sldId id="271" r:id="rId9"/>
    <p:sldId id="297" r:id="rId10"/>
    <p:sldId id="298" r:id="rId11"/>
    <p:sldId id="299" r:id="rId12"/>
    <p:sldId id="300" r:id="rId13"/>
    <p:sldId id="288" r:id="rId14"/>
    <p:sldId id="302" r:id="rId15"/>
    <p:sldId id="284" r:id="rId16"/>
    <p:sldId id="286" r:id="rId17"/>
    <p:sldId id="290" r:id="rId18"/>
    <p:sldId id="294" r:id="rId19"/>
    <p:sldId id="296" r:id="rId20"/>
    <p:sldId id="287" r:id="rId21"/>
    <p:sldId id="301" r:id="rId22"/>
    <p:sldId id="309" r:id="rId23"/>
    <p:sldId id="321" r:id="rId24"/>
    <p:sldId id="307" r:id="rId25"/>
    <p:sldId id="308" r:id="rId26"/>
    <p:sldId id="304" r:id="rId27"/>
    <p:sldId id="31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5"/>
            <p14:sldId id="303"/>
            <p14:sldId id="283"/>
          </p14:sldIdLst>
        </p14:section>
        <p14:section name="Design, Morph, Annotate, Work Together, Tell Me" id="{B9B51309-D148-4332-87C2-07BE32FBCA3B}">
          <p14:sldIdLst>
            <p14:sldId id="271"/>
            <p14:sldId id="297"/>
            <p14:sldId id="298"/>
            <p14:sldId id="299"/>
            <p14:sldId id="300"/>
            <p14:sldId id="288"/>
            <p14:sldId id="302"/>
            <p14:sldId id="284"/>
            <p14:sldId id="286"/>
            <p14:sldId id="290"/>
            <p14:sldId id="294"/>
            <p14:sldId id="296"/>
            <p14:sldId id="287"/>
            <p14:sldId id="301"/>
            <p14:sldId id="309"/>
            <p14:sldId id="321"/>
            <p14:sldId id="307"/>
            <p14:sldId id="308"/>
            <p14:sldId id="304"/>
            <p14:sldId id="310"/>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Alex Dolia" initials="AD" lastIdx="15" clrIdx="2">
    <p:extLst>
      <p:ext uri="{19B8F6BF-5375-455C-9EA6-DF929625EA0E}">
        <p15:presenceInfo xmlns:p15="http://schemas.microsoft.com/office/powerpoint/2012/main" userId="194ef8fa83a268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97" autoAdjust="0"/>
    <p:restoredTop sz="86388" autoAdjust="0"/>
  </p:normalViewPr>
  <p:slideViewPr>
    <p:cSldViewPr snapToGrid="0">
      <p:cViewPr varScale="1">
        <p:scale>
          <a:sx n="57" d="100"/>
          <a:sy n="57" d="100"/>
        </p:scale>
        <p:origin x="268" y="52"/>
      </p:cViewPr>
      <p:guideLst>
        <p:guide orient="horz" pos="2160"/>
        <p:guide pos="3840"/>
      </p:guideLst>
    </p:cSldViewPr>
  </p:slideViewPr>
  <p:outlineViewPr>
    <p:cViewPr>
      <p:scale>
        <a:sx n="33" d="100"/>
        <a:sy n="33" d="100"/>
      </p:scale>
      <p:origin x="0" y="-2568"/>
    </p:cViewPr>
  </p:outlineViewPr>
  <p:notesTextViewPr>
    <p:cViewPr>
      <p:scale>
        <a:sx n="1" d="1"/>
        <a:sy n="1" d="1"/>
      </p:scale>
      <p:origin x="0" y="0"/>
    </p:cViewPr>
  </p:notesTextViewPr>
  <p:sorterViewPr>
    <p:cViewPr>
      <p:scale>
        <a:sx n="100" d="100"/>
        <a:sy n="100" d="100"/>
      </p:scale>
      <p:origin x="0" y="-10044"/>
    </p:cViewPr>
  </p:sorter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4-01-09T14:25:05.610" idx="12">
    <p:pos x="10" y="10"/>
    <p:text>Recall@K = Number of relevant items in K / Total number of relevant items</p:text>
    <p:extLst>
      <p:ext uri="{C676402C-5697-4E1C-873F-D02D1690AC5C}">
        <p15:threadingInfo xmlns:p15="http://schemas.microsoft.com/office/powerpoint/2012/main" timeZoneBias="0"/>
      </p:ext>
    </p:extLst>
  </p:cm>
  <p:cm authorId="3" dt="2024-01-09T14:26:35.230" idx="13">
    <p:pos x="10" y="146"/>
    <p:text>Recall at K measures the proportion of correctly identified relevant items in the top K recommendations out of the total number of relevant items in the dataset. In simpler terms, it indicates how many of the relevant items you could successfully find.</p:text>
    <p:extLst>
      <p:ext uri="{C676402C-5697-4E1C-873F-D02D1690AC5C}">
        <p15:threadingInfo xmlns:p15="http://schemas.microsoft.com/office/powerpoint/2012/main" timeZoneBias="0">
          <p15:parentCm authorId="3" idx="12"/>
        </p15:threadingInfo>
      </p:ext>
    </p:extLst>
  </p:cm>
  <p:cm authorId="3" dt="2024-01-09T14:26:39.526" idx="14">
    <p:pos x="146" y="146"/>
    <p:text>Precision@K= Number of relevant items in K / Total number of items in K</p:text>
    <p:extLst>
      <p:ext uri="{C676402C-5697-4E1C-873F-D02D1690AC5C}">
        <p15:threadingInfo xmlns:p15="http://schemas.microsoft.com/office/powerpoint/2012/main" timeZoneBias="0"/>
      </p:ext>
    </p:extLst>
  </p:cm>
  <p:cm authorId="3" dt="2024-01-09T14:28:28.533" idx="15">
    <p:pos x="146" y="282"/>
    <p:text>Precision at K is the ratio of correctly identified relevant items within the total recommended items inside the K-long list. Simply put, it shows how many recommended or retrieved items are genuinely relevant.</p:text>
    <p:extLst>
      <p:ext uri="{C676402C-5697-4E1C-873F-D02D1690AC5C}">
        <p15:threadingInfo xmlns:p15="http://schemas.microsoft.com/office/powerpoint/2012/main" timeZoneBias="0">
          <p15:parentCm authorId="3" idx="14"/>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2/5/2024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F61EA0F-A667-4B49-8422-0062BC55E249}" type="slidenum">
              <a:rPr lang="en-US" smtClean="0"/>
              <a:t>23</a:t>
            </a:fld>
            <a:endParaRPr lang="en-US" dirty="0"/>
          </a:p>
        </p:txBody>
      </p:sp>
    </p:spTree>
    <p:extLst>
      <p:ext uri="{BB962C8B-B14F-4D97-AF65-F5344CB8AC3E}">
        <p14:creationId xmlns:p14="http://schemas.microsoft.com/office/powerpoint/2010/main" val="2054027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2/5/2024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2/5/2024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ink.springer.com/chapter/10.1007/11871842_61" TargetMode="External"/><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jcai.org/proceedings/2020/0373.pdf" TargetMode="External"/><Relationship Id="rId2" Type="http://schemas.openxmlformats.org/officeDocument/2006/relationships/hyperlink" Target="https://www.xcally.com/it/news/explainable-ai-la-nuova-frontiera-dellintelligenza-artificia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learn.deeplearning.ai/courses/langchain-chat-with-your-data"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thepythoncode.com/article/using-speech-recognition-to-convert-speech-to-text-python?utm_content=cmp-tru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linkedin.com/in/alex-dolia-866b9958/" TargetMode="External"/><Relationship Id="rId2" Type="http://schemas.openxmlformats.org/officeDocument/2006/relationships/hyperlink" Target="mailto:alex.dolia.ra@gmail.com" TargetMode="External"/><Relationship Id="rId1" Type="http://schemas.openxmlformats.org/officeDocument/2006/relationships/slideLayout" Target="../slideLayouts/slideLayout2.xml"/><Relationship Id="rId6" Type="http://schemas.openxmlformats.org/officeDocument/2006/relationships/hyperlink" Target="https://scholar.google.com/citations?user=7OtH-7sAAAAJ&amp;hl=en" TargetMode="External"/><Relationship Id="rId5" Type="http://schemas.openxmlformats.org/officeDocument/2006/relationships/hyperlink" Target="https://github.com/Alex-Dolia/what_LinkedIn_can_do_extra" TargetMode="External"/><Relationship Id="rId4" Type="http://schemas.openxmlformats.org/officeDocument/2006/relationships/hyperlink" Target="https://github.com/Alex-Doli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riteo/Spark-RSVD" TargetMode="External"/><Relationship Id="rId2" Type="http://schemas.openxmlformats.org/officeDocument/2006/relationships/hyperlink" Target="https://blog.research.google/2022/04/large-scale-matrix-factorization-on-tpus.html" TargetMode="External"/><Relationship Id="rId1" Type="http://schemas.openxmlformats.org/officeDocument/2006/relationships/slideLayout" Target="../slideLayouts/slideLayout2.xml"/><Relationship Id="rId4" Type="http://schemas.openxmlformats.org/officeDocument/2006/relationships/hyperlink" Target="https://research.facebook.com/blog/2014/9/fast-randomized-sv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What LinkedIn Can do Extra?</a:t>
            </a:r>
          </a:p>
        </p:txBody>
      </p:sp>
      <p:sp>
        <p:nvSpPr>
          <p:cNvPr id="3" name="Subtitle 2"/>
          <p:cNvSpPr>
            <a:spLocks noGrp="1"/>
          </p:cNvSpPr>
          <p:nvPr>
            <p:ph type="subTitle" idx="4294967295"/>
          </p:nvPr>
        </p:nvSpPr>
        <p:spPr>
          <a:xfrm>
            <a:off x="909320" y="3796705"/>
            <a:ext cx="9582736" cy="1137793"/>
          </a:xfrm>
        </p:spPr>
        <p:txBody>
          <a:bodyPr>
            <a:normAutofit fontScale="62500" lnSpcReduction="20000"/>
          </a:bodyPr>
          <a:lstStyle/>
          <a:p>
            <a:pPr marL="0" indent="0">
              <a:buNone/>
            </a:pPr>
            <a:r>
              <a:rPr lang="en-US" sz="2400" dirty="0">
                <a:solidFill>
                  <a:schemeClr val="bg1"/>
                </a:solidFill>
                <a:latin typeface="+mj-lt"/>
              </a:rPr>
              <a:t>Alex Dolia</a:t>
            </a:r>
          </a:p>
          <a:p>
            <a:pPr marL="0" indent="0">
              <a:buNone/>
            </a:pPr>
            <a:r>
              <a:rPr lang="en-US" sz="2400" dirty="0">
                <a:solidFill>
                  <a:schemeClr val="bg1"/>
                </a:solidFill>
                <a:latin typeface="+mj-lt"/>
              </a:rPr>
              <a:t>7 Jan 2024</a:t>
            </a:r>
          </a:p>
          <a:p>
            <a:pPr marL="0" indent="0">
              <a:buNone/>
            </a:pPr>
            <a:endParaRPr lang="en-US" sz="2400" dirty="0">
              <a:solidFill>
                <a:schemeClr val="bg1"/>
              </a:solidFill>
              <a:latin typeface="+mj-lt"/>
            </a:endParaRPr>
          </a:p>
          <a:p>
            <a:pPr marL="0" indent="0">
              <a:buNone/>
            </a:pPr>
            <a:endParaRPr lang="en-US" sz="2400" dirty="0">
              <a:solidFill>
                <a:schemeClr val="bg1"/>
              </a:solidFill>
              <a:latin typeface="+mj-lt"/>
            </a:endParaRPr>
          </a:p>
          <a:p>
            <a:pPr marL="0" indent="0">
              <a:buNone/>
            </a:pP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7594093" cy="640080"/>
          </a:xfrm>
        </p:spPr>
        <p:txBody>
          <a:bodyPr>
            <a:noAutofit/>
          </a:bodyPr>
          <a:lstStyle/>
          <a:p>
            <a:br>
              <a:rPr lang="en-US" dirty="0">
                <a:latin typeface="Segoe UI Light" panose="020B0502040204020203" pitchFamily="34" charset="0"/>
                <a:cs typeface="Segoe UI Light" panose="020B0502040204020203" pitchFamily="34" charset="0"/>
              </a:rPr>
            </a:br>
            <a:r>
              <a:rPr lang="en-US" sz="2800" dirty="0">
                <a:cs typeface="Segoe UI Light" panose="020B0502040204020203" pitchFamily="34" charset="0"/>
              </a:rPr>
              <a:t>My Ideas about What We Can Do Else</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09" y="1524708"/>
            <a:ext cx="11051975"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BB45163A-D037-4171-A0C4-083030DC27A6}"/>
              </a:ext>
            </a:extLst>
          </p:cNvPr>
          <p:cNvSpPr txBox="1"/>
          <p:nvPr/>
        </p:nvSpPr>
        <p:spPr>
          <a:xfrm>
            <a:off x="570012" y="1225689"/>
            <a:ext cx="11051975" cy="646331"/>
          </a:xfrm>
          <a:prstGeom prst="rect">
            <a:avLst/>
          </a:prstGeom>
          <a:noFill/>
        </p:spPr>
        <p:txBody>
          <a:bodyPr wrap="square" rtlCol="0">
            <a:spAutoFit/>
          </a:bodyPr>
          <a:lstStyle/>
          <a:p>
            <a:r>
              <a:rPr lang="en-GB" dirty="0"/>
              <a:t>.</a:t>
            </a:r>
          </a:p>
          <a:p>
            <a:pPr marL="342900" indent="-342900">
              <a:buAutoNum type="arabicParenR"/>
            </a:pPr>
            <a:endParaRPr lang="en-GB" dirty="0"/>
          </a:p>
        </p:txBody>
      </p:sp>
      <p:sp>
        <p:nvSpPr>
          <p:cNvPr id="9" name="TextBox 8">
            <a:extLst>
              <a:ext uri="{FF2B5EF4-FFF2-40B4-BE49-F238E27FC236}">
                <a16:creationId xmlns:a16="http://schemas.microsoft.com/office/drawing/2014/main" id="{67702E58-F913-44AF-B2B7-5D5628E46B51}"/>
              </a:ext>
            </a:extLst>
          </p:cNvPr>
          <p:cNvSpPr txBox="1"/>
          <p:nvPr/>
        </p:nvSpPr>
        <p:spPr>
          <a:xfrm>
            <a:off x="521207" y="1570625"/>
            <a:ext cx="8167588" cy="4154984"/>
          </a:xfrm>
          <a:prstGeom prst="rect">
            <a:avLst/>
          </a:prstGeom>
          <a:noFill/>
        </p:spPr>
        <p:txBody>
          <a:bodyPr wrap="square" rtlCol="0">
            <a:spAutoFit/>
          </a:bodyPr>
          <a:lstStyle/>
          <a:p>
            <a:r>
              <a:rPr lang="en-US" sz="2400" dirty="0">
                <a:latin typeface="Segoe UI Light" panose="020B0502040204020203" pitchFamily="34" charset="0"/>
                <a:cs typeface="Segoe UI Light" panose="020B0502040204020203" pitchFamily="34" charset="0"/>
              </a:rPr>
              <a:t>New Ideas Part I – Analog of Shopping Basket</a:t>
            </a:r>
          </a:p>
          <a:p>
            <a:r>
              <a:rPr lang="en-US" sz="2400" dirty="0">
                <a:latin typeface="Segoe UI Light" panose="020B0502040204020203" pitchFamily="34" charset="0"/>
                <a:cs typeface="Segoe UI Light" panose="020B0502040204020203" pitchFamily="34" charset="0"/>
              </a:rPr>
              <a:t>New Ideas Part II – Large Language Models</a:t>
            </a:r>
          </a:p>
          <a:p>
            <a:r>
              <a:rPr lang="en-US" sz="2400" dirty="0">
                <a:latin typeface="Segoe UI Light" panose="020B0502040204020203" pitchFamily="34" charset="0"/>
                <a:cs typeface="Segoe UI Light" panose="020B0502040204020203" pitchFamily="34" charset="0"/>
              </a:rPr>
              <a:t>New Ideas Part III – Novelty Detection</a:t>
            </a:r>
          </a:p>
          <a:p>
            <a:r>
              <a:rPr lang="en-US" sz="2400" dirty="0">
                <a:latin typeface="Segoe UI Light" panose="020B0502040204020203" pitchFamily="34" charset="0"/>
                <a:cs typeface="Segoe UI Light" panose="020B0502040204020203" pitchFamily="34" charset="0"/>
              </a:rPr>
              <a:t>New Ideas Part IV – Slide Weights</a:t>
            </a:r>
            <a:br>
              <a:rPr lang="en-US" sz="2400" dirty="0">
                <a:latin typeface="Segoe UI Light" panose="020B0502040204020203" pitchFamily="34" charset="0"/>
                <a:cs typeface="Segoe UI Light" panose="020B0502040204020203" pitchFamily="34" charset="0"/>
              </a:rPr>
            </a:br>
            <a:r>
              <a:rPr lang="en-US" sz="2400" dirty="0">
                <a:latin typeface="Segoe UI Light" panose="020B0502040204020203" pitchFamily="34" charset="0"/>
                <a:cs typeface="Segoe UI Light" panose="020B0502040204020203" pitchFamily="34" charset="0"/>
              </a:rPr>
              <a:t>New Ideas Part V – Interpretability vs Explainability</a:t>
            </a:r>
          </a:p>
          <a:p>
            <a:r>
              <a:rPr lang="en-US" sz="2400" dirty="0">
                <a:latin typeface="Segoe UI Light" panose="020B0502040204020203" pitchFamily="34" charset="0"/>
                <a:cs typeface="Segoe UI Light" panose="020B0502040204020203" pitchFamily="34" charset="0"/>
              </a:rPr>
              <a:t>New Ideas Part VI – Conversational Recommendation</a:t>
            </a:r>
          </a:p>
          <a:p>
            <a:r>
              <a:rPr lang="en-US" sz="2400" dirty="0">
                <a:latin typeface="Segoe UI Light" panose="020B0502040204020203" pitchFamily="34" charset="0"/>
                <a:cs typeface="Segoe UI Light" panose="020B0502040204020203" pitchFamily="34" charset="0"/>
              </a:rPr>
              <a:t>New Ideas Part VII – Accountant, Extra Data Points</a:t>
            </a:r>
          </a:p>
          <a:p>
            <a:r>
              <a:rPr lang="en-US" sz="2400" dirty="0">
                <a:latin typeface="Segoe UI Light" panose="020B0502040204020203" pitchFamily="34" charset="0"/>
                <a:cs typeface="Segoe UI Light" panose="020B0502040204020203" pitchFamily="34" charset="0"/>
              </a:rPr>
              <a:t>New Ideas Part VII – Recent Trends</a:t>
            </a:r>
          </a:p>
          <a:p>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endParaRPr lang="en-GB" dirty="0">
              <a:latin typeface="Segoe UI Light" panose="020B0502040204020203" pitchFamily="34" charset="0"/>
              <a:cs typeface="Segoe UI Light" panose="020B0502040204020203" pitchFamily="34" charset="0"/>
            </a:endParaRPr>
          </a:p>
          <a:p>
            <a:endParaRPr lang="en-GB" dirty="0"/>
          </a:p>
        </p:txBody>
      </p:sp>
    </p:spTree>
    <p:extLst>
      <p:ext uri="{BB962C8B-B14F-4D97-AF65-F5344CB8AC3E}">
        <p14:creationId xmlns:p14="http://schemas.microsoft.com/office/powerpoint/2010/main" val="29327787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7594093" cy="640080"/>
          </a:xfrm>
        </p:spPr>
        <p:txBody>
          <a:bodyPr>
            <a:noAutofit/>
          </a:bodyPr>
          <a:lstStyle/>
          <a:p>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New Ideas Part I – Analog of Shopping Basket</a:t>
            </a:r>
          </a:p>
        </p:txBody>
      </p:sp>
      <p:sp>
        <p:nvSpPr>
          <p:cNvPr id="38" name="Content Placeholder 17"/>
          <p:cNvSpPr txBox="1">
            <a:spLocks/>
          </p:cNvSpPr>
          <p:nvPr/>
        </p:nvSpPr>
        <p:spPr>
          <a:xfrm>
            <a:off x="541609" y="1524708"/>
            <a:ext cx="11051975"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BB45163A-D037-4171-A0C4-083030DC27A6}"/>
              </a:ext>
            </a:extLst>
          </p:cNvPr>
          <p:cNvSpPr txBox="1"/>
          <p:nvPr/>
        </p:nvSpPr>
        <p:spPr>
          <a:xfrm>
            <a:off x="570012" y="1225689"/>
            <a:ext cx="11051975" cy="5632311"/>
          </a:xfrm>
          <a:prstGeom prst="rect">
            <a:avLst/>
          </a:prstGeom>
          <a:noFill/>
        </p:spPr>
        <p:txBody>
          <a:bodyPr wrap="square" rtlCol="0">
            <a:spAutoFit/>
          </a:bodyPr>
          <a:lstStyle/>
          <a:p>
            <a:r>
              <a:rPr lang="en-GB" dirty="0"/>
              <a:t>From one side we use the search to find something and the results of our search could be used by recommendation systems;</a:t>
            </a:r>
          </a:p>
          <a:p>
            <a:endParaRPr lang="en-GB" dirty="0"/>
          </a:p>
          <a:p>
            <a:r>
              <a:rPr lang="en-GB" dirty="0"/>
              <a:t>From another side we have the recommendation and we might click on them or not. In this case, we kind of have selection of item and we select some of them;</a:t>
            </a:r>
          </a:p>
          <a:p>
            <a:endParaRPr lang="en-GB" dirty="0"/>
          </a:p>
          <a:p>
            <a:r>
              <a:rPr lang="en-GB" dirty="0"/>
              <a:t>Now the idea is the following:</a:t>
            </a:r>
          </a:p>
          <a:p>
            <a:pPr marL="342900" indent="-342900">
              <a:buAutoNum type="arabicParenR"/>
            </a:pPr>
            <a:r>
              <a:rPr lang="en-GB" dirty="0"/>
              <a:t>We search some items (person, advertisement, blog and so on) or we create item (describe what we are looking for);</a:t>
            </a:r>
          </a:p>
          <a:p>
            <a:pPr marL="342900" indent="-342900">
              <a:buAutoNum type="arabicParenR"/>
            </a:pPr>
            <a:r>
              <a:rPr lang="en-GB" dirty="0"/>
              <a:t>Then we add this item to basket;</a:t>
            </a:r>
          </a:p>
          <a:p>
            <a:pPr marL="342900" indent="-342900">
              <a:buAutoNum type="arabicParenR"/>
            </a:pPr>
            <a:r>
              <a:rPr lang="en-GB" dirty="0"/>
              <a:t>If we need more then one item we go to the 1);</a:t>
            </a:r>
          </a:p>
          <a:p>
            <a:pPr marL="342900" indent="-342900">
              <a:buAutoNum type="arabicParenR"/>
            </a:pPr>
            <a:r>
              <a:rPr lang="en-GB" dirty="0"/>
              <a:t>When we are happy with our basket we submit it and the recommendation system use it to make recommendation;</a:t>
            </a:r>
          </a:p>
          <a:p>
            <a:pPr marL="342900" indent="-342900">
              <a:buAutoNum type="arabicParenR"/>
            </a:pPr>
            <a:r>
              <a:rPr lang="en-GB" dirty="0"/>
              <a:t>Recommendation system, for example, use classification approach if out item is similar to basket or not. </a:t>
            </a:r>
          </a:p>
          <a:p>
            <a:pPr marL="342900" indent="-342900">
              <a:buAutoNum type="arabicParenR"/>
            </a:pPr>
            <a:endParaRPr lang="en-GB" dirty="0"/>
          </a:p>
          <a:p>
            <a:r>
              <a:rPr lang="en-GB" dirty="0"/>
              <a:t>Note that, by default the basket contain automatic recommendation item but we can remove it. In this case, we can reduce spam and make the recommendation more targeting or tailed to the customers. </a:t>
            </a:r>
          </a:p>
          <a:p>
            <a:endParaRPr lang="en-GB" dirty="0"/>
          </a:p>
          <a:p>
            <a:r>
              <a:rPr lang="en-GB" dirty="0"/>
              <a:t>Maybe we need to have a button that allow easily switch from basket recommendation to automatic one.</a:t>
            </a:r>
          </a:p>
          <a:p>
            <a:pPr marL="342900" indent="-342900">
              <a:buAutoNum type="arabicParenR"/>
            </a:pPr>
            <a:endParaRPr lang="en-GB" dirty="0"/>
          </a:p>
        </p:txBody>
      </p:sp>
    </p:spTree>
    <p:extLst>
      <p:ext uri="{BB962C8B-B14F-4D97-AF65-F5344CB8AC3E}">
        <p14:creationId xmlns:p14="http://schemas.microsoft.com/office/powerpoint/2010/main" val="23941420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New Ideas Part II – Large Language Models</a:t>
            </a:r>
          </a:p>
        </p:txBody>
      </p:sp>
      <p:sp>
        <p:nvSpPr>
          <p:cNvPr id="38" name="Content Placeholder 17"/>
          <p:cNvSpPr txBox="1">
            <a:spLocks/>
          </p:cNvSpPr>
          <p:nvPr/>
        </p:nvSpPr>
        <p:spPr>
          <a:xfrm>
            <a:off x="541609" y="1524708"/>
            <a:ext cx="11051975"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BB45163A-D037-4171-A0C4-083030DC27A6}"/>
              </a:ext>
            </a:extLst>
          </p:cNvPr>
          <p:cNvSpPr txBox="1"/>
          <p:nvPr/>
        </p:nvSpPr>
        <p:spPr>
          <a:xfrm>
            <a:off x="541609" y="1524708"/>
            <a:ext cx="11051975" cy="646331"/>
          </a:xfrm>
          <a:prstGeom prst="rect">
            <a:avLst/>
          </a:prstGeom>
          <a:noFill/>
        </p:spPr>
        <p:txBody>
          <a:bodyPr wrap="square" rtlCol="0">
            <a:spAutoFit/>
          </a:bodyPr>
          <a:lstStyle/>
          <a:p>
            <a:r>
              <a:rPr lang="en-GB" dirty="0"/>
              <a:t>Recommendation based on the past interest and actions. </a:t>
            </a:r>
          </a:p>
          <a:p>
            <a:r>
              <a:rPr lang="en-GB" dirty="0"/>
              <a:t>Just imagine you do time series and for the future prediction you use the previous value:</a:t>
            </a:r>
          </a:p>
        </p:txBody>
      </p:sp>
      <p:pic>
        <p:nvPicPr>
          <p:cNvPr id="6" name="Picture 5">
            <a:extLst>
              <a:ext uri="{FF2B5EF4-FFF2-40B4-BE49-F238E27FC236}">
                <a16:creationId xmlns:a16="http://schemas.microsoft.com/office/drawing/2014/main" id="{624D7E30-4D2C-41EB-B838-AF4A9432F15E}"/>
              </a:ext>
            </a:extLst>
          </p:cNvPr>
          <p:cNvPicPr>
            <a:picLocks noChangeAspect="1"/>
          </p:cNvPicPr>
          <p:nvPr/>
        </p:nvPicPr>
        <p:blipFill>
          <a:blip r:embed="rId2"/>
          <a:stretch>
            <a:fillRect/>
          </a:stretch>
        </p:blipFill>
        <p:spPr>
          <a:xfrm>
            <a:off x="671512" y="2389197"/>
            <a:ext cx="3629025" cy="2438400"/>
          </a:xfrm>
          <a:prstGeom prst="rect">
            <a:avLst/>
          </a:prstGeom>
        </p:spPr>
      </p:pic>
      <p:sp>
        <p:nvSpPr>
          <p:cNvPr id="7" name="TextBox 6">
            <a:extLst>
              <a:ext uri="{FF2B5EF4-FFF2-40B4-BE49-F238E27FC236}">
                <a16:creationId xmlns:a16="http://schemas.microsoft.com/office/drawing/2014/main" id="{AC11694D-8990-476C-B3AA-5D3825D80ABA}"/>
              </a:ext>
            </a:extLst>
          </p:cNvPr>
          <p:cNvSpPr txBox="1"/>
          <p:nvPr/>
        </p:nvSpPr>
        <p:spPr>
          <a:xfrm>
            <a:off x="4860724" y="2389197"/>
            <a:ext cx="6862763" cy="2031325"/>
          </a:xfrm>
          <a:prstGeom prst="rect">
            <a:avLst/>
          </a:prstGeom>
          <a:noFill/>
        </p:spPr>
        <p:txBody>
          <a:bodyPr wrap="square" rtlCol="0">
            <a:spAutoFit/>
          </a:bodyPr>
          <a:lstStyle/>
          <a:p>
            <a:pPr algn="just"/>
            <a:r>
              <a:rPr lang="en-GB" dirty="0"/>
              <a:t>In this case we do not take into an account the trend in the previous values.</a:t>
            </a:r>
          </a:p>
          <a:p>
            <a:pPr algn="just"/>
            <a:endParaRPr lang="en-GB" dirty="0"/>
          </a:p>
          <a:p>
            <a:pPr algn="just"/>
            <a:r>
              <a:rPr lang="en-GB" dirty="0"/>
              <a:t>Sometimes when we talk about Entrepreneurs we usually use word Disruptive Innovation. In this case, we need to explore new areas, sometimes change rapidly the direction of company development.  </a:t>
            </a:r>
          </a:p>
        </p:txBody>
      </p:sp>
      <p:sp>
        <p:nvSpPr>
          <p:cNvPr id="9" name="TextBox 8">
            <a:extLst>
              <a:ext uri="{FF2B5EF4-FFF2-40B4-BE49-F238E27FC236}">
                <a16:creationId xmlns:a16="http://schemas.microsoft.com/office/drawing/2014/main" id="{8EADCCA0-733E-408B-9F74-FC5A6A57B278}"/>
              </a:ext>
            </a:extLst>
          </p:cNvPr>
          <p:cNvSpPr txBox="1"/>
          <p:nvPr/>
        </p:nvSpPr>
        <p:spPr>
          <a:xfrm>
            <a:off x="681037" y="5026894"/>
            <a:ext cx="11051975" cy="1477328"/>
          </a:xfrm>
          <a:prstGeom prst="rect">
            <a:avLst/>
          </a:prstGeom>
          <a:noFill/>
        </p:spPr>
        <p:txBody>
          <a:bodyPr wrap="square" rtlCol="0">
            <a:spAutoFit/>
          </a:bodyPr>
          <a:lstStyle/>
          <a:p>
            <a:pPr algn="just"/>
            <a:r>
              <a:rPr lang="en-GB" dirty="0"/>
              <a:t>In this case what we can do is extend our search to recommendation – we specifically describe the topic what we are interested in and our system listen all news, group, communication and trying to find something to what we are interested in. Therefore, we force our system to recommend something that is important to us. This problem can be solve using Large Language Model and we should not be constrained by our social network (for example, using </a:t>
            </a:r>
            <a:r>
              <a:rPr lang="en-GB" dirty="0" err="1"/>
              <a:t>Langchain</a:t>
            </a:r>
            <a:r>
              <a:rPr lang="en-GB" dirty="0"/>
              <a:t> for search over the internet).</a:t>
            </a:r>
          </a:p>
        </p:txBody>
      </p:sp>
    </p:spTree>
    <p:extLst>
      <p:ext uri="{BB962C8B-B14F-4D97-AF65-F5344CB8AC3E}">
        <p14:creationId xmlns:p14="http://schemas.microsoft.com/office/powerpoint/2010/main" val="502888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375268" cy="640080"/>
          </a:xfrm>
        </p:spPr>
        <p:txBody>
          <a:bodyPr>
            <a:noAutofit/>
          </a:bodyPr>
          <a:lstStyle/>
          <a:p>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New Ideas Part III – Novelty Detection</a:t>
            </a:r>
          </a:p>
        </p:txBody>
      </p:sp>
      <p:sp>
        <p:nvSpPr>
          <p:cNvPr id="38" name="Content Placeholder 17"/>
          <p:cNvSpPr txBox="1">
            <a:spLocks/>
          </p:cNvSpPr>
          <p:nvPr/>
        </p:nvSpPr>
        <p:spPr>
          <a:xfrm>
            <a:off x="541609" y="1524708"/>
            <a:ext cx="11051975"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BB45163A-D037-4171-A0C4-083030DC27A6}"/>
              </a:ext>
            </a:extLst>
          </p:cNvPr>
          <p:cNvSpPr txBox="1"/>
          <p:nvPr/>
        </p:nvSpPr>
        <p:spPr>
          <a:xfrm>
            <a:off x="598416" y="1524708"/>
            <a:ext cx="11051975" cy="1754326"/>
          </a:xfrm>
          <a:prstGeom prst="rect">
            <a:avLst/>
          </a:prstGeom>
          <a:noFill/>
        </p:spPr>
        <p:txBody>
          <a:bodyPr wrap="square" rtlCol="0">
            <a:spAutoFit/>
          </a:bodyPr>
          <a:lstStyle/>
          <a:p>
            <a:r>
              <a:rPr lang="en-GB" dirty="0"/>
              <a:t>Scenario: we are given a number of candidates for the certain position and we drag their pictures left (not interested) or right (selected). Usually, this information can be used by collaborative filtering but it might be a bit noisy.</a:t>
            </a:r>
          </a:p>
          <a:p>
            <a:endParaRPr lang="en-GB" dirty="0"/>
          </a:p>
          <a:p>
            <a:endParaRPr lang="en-GB" dirty="0"/>
          </a:p>
          <a:p>
            <a:endParaRPr lang="en-GB" dirty="0"/>
          </a:p>
        </p:txBody>
      </p:sp>
      <p:pic>
        <p:nvPicPr>
          <p:cNvPr id="10" name="Picture 9">
            <a:extLst>
              <a:ext uri="{FF2B5EF4-FFF2-40B4-BE49-F238E27FC236}">
                <a16:creationId xmlns:a16="http://schemas.microsoft.com/office/drawing/2014/main" id="{DCDE6DCE-4DB0-4941-8529-BC157BBA42A9}"/>
              </a:ext>
            </a:extLst>
          </p:cNvPr>
          <p:cNvPicPr>
            <a:picLocks noChangeAspect="1"/>
          </p:cNvPicPr>
          <p:nvPr/>
        </p:nvPicPr>
        <p:blipFill>
          <a:blip r:embed="rId2"/>
          <a:stretch>
            <a:fillRect/>
          </a:stretch>
        </p:blipFill>
        <p:spPr>
          <a:xfrm>
            <a:off x="684995" y="2429397"/>
            <a:ext cx="5618201" cy="3486472"/>
          </a:xfrm>
          <a:prstGeom prst="rect">
            <a:avLst/>
          </a:prstGeom>
        </p:spPr>
      </p:pic>
      <p:sp>
        <p:nvSpPr>
          <p:cNvPr id="11" name="TextBox 10">
            <a:extLst>
              <a:ext uri="{FF2B5EF4-FFF2-40B4-BE49-F238E27FC236}">
                <a16:creationId xmlns:a16="http://schemas.microsoft.com/office/drawing/2014/main" id="{682B63BE-CED6-4E4C-AEEF-19EA2D53DE6C}"/>
              </a:ext>
            </a:extLst>
          </p:cNvPr>
          <p:cNvSpPr txBox="1"/>
          <p:nvPr/>
        </p:nvSpPr>
        <p:spPr>
          <a:xfrm>
            <a:off x="6548090" y="2401871"/>
            <a:ext cx="4800600" cy="3416320"/>
          </a:xfrm>
          <a:prstGeom prst="rect">
            <a:avLst/>
          </a:prstGeom>
          <a:noFill/>
        </p:spPr>
        <p:txBody>
          <a:bodyPr wrap="square" rtlCol="0">
            <a:spAutoFit/>
          </a:bodyPr>
          <a:lstStyle/>
          <a:p>
            <a:pPr algn="just"/>
            <a:r>
              <a:rPr lang="en-GB" dirty="0"/>
              <a:t>Based on selected people or news we can create the model that compute the novelty score. If the novelty score does not exceed the certain threshold it means the entrepreneurs is interested in the selection otherwise not.</a:t>
            </a:r>
          </a:p>
          <a:p>
            <a:pPr algn="just"/>
            <a:endParaRPr lang="en-GB" dirty="0"/>
          </a:p>
          <a:p>
            <a:pPr algn="just"/>
            <a:r>
              <a:rPr lang="en-GB" dirty="0"/>
              <a:t>Or entrepreneurs can select people and tell the recommendation system – find me the similar people without specifying specific skills.</a:t>
            </a:r>
          </a:p>
          <a:p>
            <a:pPr algn="just"/>
            <a:endParaRPr lang="en-GB" dirty="0"/>
          </a:p>
        </p:txBody>
      </p:sp>
      <p:sp>
        <p:nvSpPr>
          <p:cNvPr id="3" name="TextBox 2">
            <a:extLst>
              <a:ext uri="{FF2B5EF4-FFF2-40B4-BE49-F238E27FC236}">
                <a16:creationId xmlns:a16="http://schemas.microsoft.com/office/drawing/2014/main" id="{869DD666-9286-4128-9FD9-F1301991BD76}"/>
              </a:ext>
            </a:extLst>
          </p:cNvPr>
          <p:cNvSpPr txBox="1"/>
          <p:nvPr/>
        </p:nvSpPr>
        <p:spPr>
          <a:xfrm>
            <a:off x="518160" y="6106160"/>
            <a:ext cx="11673840" cy="646331"/>
          </a:xfrm>
          <a:prstGeom prst="rect">
            <a:avLst/>
          </a:prstGeom>
          <a:noFill/>
        </p:spPr>
        <p:txBody>
          <a:bodyPr wrap="square" rtlCol="0">
            <a:spAutoFit/>
          </a:bodyPr>
          <a:lstStyle/>
          <a:p>
            <a:r>
              <a:rPr lang="en-GB" dirty="0"/>
              <a:t>See my paper about novelty detection theory: </a:t>
            </a:r>
            <a:r>
              <a:rPr lang="en-GB" dirty="0">
                <a:hlinkClick r:id="rId3"/>
              </a:rPr>
              <a:t>https://link.springer.com/chapter/10.1007/11871842_61</a:t>
            </a:r>
            <a:endParaRPr lang="en-GB" dirty="0"/>
          </a:p>
          <a:p>
            <a:endParaRPr lang="en-GB" dirty="0"/>
          </a:p>
        </p:txBody>
      </p:sp>
    </p:spTree>
    <p:extLst>
      <p:ext uri="{BB962C8B-B14F-4D97-AF65-F5344CB8AC3E}">
        <p14:creationId xmlns:p14="http://schemas.microsoft.com/office/powerpoint/2010/main" val="3001909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375268" cy="640080"/>
          </a:xfrm>
        </p:spPr>
        <p:txBody>
          <a:bodyPr>
            <a:noAutofit/>
          </a:bodyPr>
          <a:lstStyle/>
          <a:p>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New Ideas Part IV – Slide Weights</a:t>
            </a:r>
          </a:p>
        </p:txBody>
      </p:sp>
      <p:sp>
        <p:nvSpPr>
          <p:cNvPr id="38" name="Content Placeholder 17"/>
          <p:cNvSpPr txBox="1">
            <a:spLocks/>
          </p:cNvSpPr>
          <p:nvPr/>
        </p:nvSpPr>
        <p:spPr>
          <a:xfrm>
            <a:off x="541609" y="1524708"/>
            <a:ext cx="11051975"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BB45163A-D037-4171-A0C4-083030DC27A6}"/>
              </a:ext>
            </a:extLst>
          </p:cNvPr>
          <p:cNvSpPr txBox="1"/>
          <p:nvPr/>
        </p:nvSpPr>
        <p:spPr>
          <a:xfrm>
            <a:off x="598416" y="1524708"/>
            <a:ext cx="11051975" cy="2308324"/>
          </a:xfrm>
          <a:prstGeom prst="rect">
            <a:avLst/>
          </a:prstGeom>
          <a:noFill/>
        </p:spPr>
        <p:txBody>
          <a:bodyPr wrap="square" rtlCol="0">
            <a:spAutoFit/>
          </a:bodyPr>
          <a:lstStyle/>
          <a:p>
            <a:r>
              <a:rPr lang="en-GB" dirty="0"/>
              <a:t>At the moment we cannot control importance of the weights in the recommendation or search.</a:t>
            </a:r>
          </a:p>
          <a:p>
            <a:endParaRPr lang="en-GB" dirty="0"/>
          </a:p>
          <a:p>
            <a:r>
              <a:rPr lang="en-GB" dirty="0"/>
              <a:t>But we can have advanced search or recommendation. For example, we are looking for someone with 10 years experience or range of year experience.  Or we are interested in Location to be close as possible to the job or we do not care about location. </a:t>
            </a:r>
          </a:p>
          <a:p>
            <a:endParaRPr lang="en-GB" dirty="0"/>
          </a:p>
          <a:p>
            <a:r>
              <a:rPr lang="en-GB" dirty="0"/>
              <a:t>We can control our selection using sliders.</a:t>
            </a:r>
          </a:p>
          <a:p>
            <a:endParaRPr lang="en-GB" dirty="0"/>
          </a:p>
        </p:txBody>
      </p:sp>
      <p:pic>
        <p:nvPicPr>
          <p:cNvPr id="4" name="Picture 3">
            <a:extLst>
              <a:ext uri="{FF2B5EF4-FFF2-40B4-BE49-F238E27FC236}">
                <a16:creationId xmlns:a16="http://schemas.microsoft.com/office/drawing/2014/main" id="{9B509652-1371-4C1B-81DB-783AA42B1621}"/>
              </a:ext>
            </a:extLst>
          </p:cNvPr>
          <p:cNvPicPr>
            <a:picLocks noChangeAspect="1"/>
          </p:cNvPicPr>
          <p:nvPr/>
        </p:nvPicPr>
        <p:blipFill>
          <a:blip r:embed="rId2"/>
          <a:stretch>
            <a:fillRect/>
          </a:stretch>
        </p:blipFill>
        <p:spPr>
          <a:xfrm>
            <a:off x="2883961" y="3715606"/>
            <a:ext cx="5825351" cy="2662609"/>
          </a:xfrm>
          <a:prstGeom prst="rect">
            <a:avLst/>
          </a:prstGeom>
        </p:spPr>
      </p:pic>
    </p:spTree>
    <p:extLst>
      <p:ext uri="{BB962C8B-B14F-4D97-AF65-F5344CB8AC3E}">
        <p14:creationId xmlns:p14="http://schemas.microsoft.com/office/powerpoint/2010/main" val="1767981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375268" cy="640080"/>
          </a:xfrm>
        </p:spPr>
        <p:txBody>
          <a:bodyPr>
            <a:noAutofit/>
          </a:bodyPr>
          <a:lstStyle/>
          <a:p>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New Ideas Part V – Interpretability vs Explainability</a:t>
            </a:r>
          </a:p>
        </p:txBody>
      </p:sp>
      <p:sp>
        <p:nvSpPr>
          <p:cNvPr id="38" name="Content Placeholder 17"/>
          <p:cNvSpPr txBox="1">
            <a:spLocks/>
          </p:cNvSpPr>
          <p:nvPr/>
        </p:nvSpPr>
        <p:spPr>
          <a:xfrm>
            <a:off x="541609" y="1524708"/>
            <a:ext cx="11051975"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BB45163A-D037-4171-A0C4-083030DC27A6}"/>
              </a:ext>
            </a:extLst>
          </p:cNvPr>
          <p:cNvSpPr txBox="1"/>
          <p:nvPr/>
        </p:nvSpPr>
        <p:spPr>
          <a:xfrm>
            <a:off x="598416" y="1593335"/>
            <a:ext cx="11051975" cy="369332"/>
          </a:xfrm>
          <a:prstGeom prst="rect">
            <a:avLst/>
          </a:prstGeom>
          <a:noFill/>
        </p:spPr>
        <p:txBody>
          <a:bodyPr wrap="square" rtlCol="0">
            <a:spAutoFit/>
          </a:bodyPr>
          <a:lstStyle/>
          <a:p>
            <a:endParaRPr lang="en-GB" dirty="0"/>
          </a:p>
        </p:txBody>
      </p:sp>
      <p:sp>
        <p:nvSpPr>
          <p:cNvPr id="3" name="TextBox 2">
            <a:extLst>
              <a:ext uri="{FF2B5EF4-FFF2-40B4-BE49-F238E27FC236}">
                <a16:creationId xmlns:a16="http://schemas.microsoft.com/office/drawing/2014/main" id="{3FE79499-E3CA-4364-A2D1-100336891700}"/>
              </a:ext>
            </a:extLst>
          </p:cNvPr>
          <p:cNvSpPr txBox="1"/>
          <p:nvPr/>
        </p:nvSpPr>
        <p:spPr>
          <a:xfrm>
            <a:off x="711200" y="1778001"/>
            <a:ext cx="11051975" cy="4801314"/>
          </a:xfrm>
          <a:prstGeom prst="rect">
            <a:avLst/>
          </a:prstGeom>
          <a:noFill/>
        </p:spPr>
        <p:txBody>
          <a:bodyPr wrap="square" rtlCol="0">
            <a:spAutoFit/>
          </a:bodyPr>
          <a:lstStyle/>
          <a:p>
            <a:pPr algn="l"/>
            <a:r>
              <a:rPr lang="en-US" b="1" i="0" dirty="0">
                <a:solidFill>
                  <a:srgbClr val="404040"/>
                </a:solidFill>
                <a:effectLst/>
                <a:latin typeface="nunito" panose="020B0604020202020204" pitchFamily="2" charset="0"/>
              </a:rPr>
              <a:t>If we want to tune weights using range sliders we need to know why we get this or another recommendation. Using black box model sometimes make it hard.</a:t>
            </a:r>
          </a:p>
          <a:p>
            <a:pPr algn="l"/>
            <a:endParaRPr lang="en-US" b="1" i="0" dirty="0">
              <a:solidFill>
                <a:srgbClr val="404040"/>
              </a:solidFill>
              <a:effectLst/>
              <a:latin typeface="nunito" panose="020B0604020202020204" pitchFamily="2" charset="0"/>
            </a:endParaRPr>
          </a:p>
          <a:p>
            <a:pPr algn="l"/>
            <a:r>
              <a:rPr lang="en-US" b="1" i="0" dirty="0">
                <a:solidFill>
                  <a:srgbClr val="404040"/>
                </a:solidFill>
                <a:effectLst/>
                <a:latin typeface="nunito" panose="020B0604020202020204" pitchFamily="2" charset="0"/>
              </a:rPr>
              <a:t>Interpretability:</a:t>
            </a:r>
            <a:r>
              <a:rPr lang="en-US" b="0" i="0" dirty="0">
                <a:solidFill>
                  <a:srgbClr val="404040"/>
                </a:solidFill>
                <a:effectLst/>
                <a:latin typeface="nunito" panose="020B0604020202020204" pitchFamily="2" charset="0"/>
              </a:rPr>
              <a:t> refers to the ability to understand the decision-making process of an AI model. An interpretable model is t</a:t>
            </a:r>
            <a:r>
              <a:rPr lang="en-US" b="1" i="0" dirty="0">
                <a:solidFill>
                  <a:srgbClr val="404040"/>
                </a:solidFill>
                <a:effectLst/>
                <a:latin typeface="nunito" panose="020B0604020202020204" pitchFamily="2" charset="0"/>
              </a:rPr>
              <a:t>ransparent in its operation and provides information about the relationships between inputs and outputs</a:t>
            </a:r>
            <a:r>
              <a:rPr lang="en-US" b="0" i="0" dirty="0">
                <a:solidFill>
                  <a:srgbClr val="404040"/>
                </a:solidFill>
                <a:effectLst/>
                <a:latin typeface="nunito" panose="020B0604020202020204" pitchFamily="2" charset="0"/>
              </a:rPr>
              <a:t>. An interpretable algorithm can be explained clearly and understandably by a human being. Interpretability is therefore important to ensure that users can understand and trust artificial intelligence models.</a:t>
            </a:r>
          </a:p>
          <a:p>
            <a:pPr algn="l"/>
            <a:endParaRPr lang="en-US" b="1" dirty="0">
              <a:solidFill>
                <a:srgbClr val="00D7CC"/>
              </a:solidFill>
              <a:latin typeface="nunito" panose="020B0604020202020204" pitchFamily="2" charset="0"/>
              <a:hlinkClick r:id="rId2"/>
            </a:endParaRPr>
          </a:p>
          <a:p>
            <a:pPr algn="l"/>
            <a:r>
              <a:rPr lang="en-US" b="1" i="0" u="none" strike="noStrike" dirty="0">
                <a:solidFill>
                  <a:srgbClr val="00D7CC"/>
                </a:solidFill>
                <a:effectLst/>
                <a:latin typeface="nunito" panose="020B0604020202020204" pitchFamily="2" charset="0"/>
                <a:hlinkClick r:id="rId2"/>
              </a:rPr>
              <a:t>Explainability</a:t>
            </a:r>
            <a:r>
              <a:rPr lang="en-US" b="1" i="0" dirty="0">
                <a:solidFill>
                  <a:srgbClr val="404040"/>
                </a:solidFill>
                <a:effectLst/>
                <a:latin typeface="nunito" panose="020B0604020202020204" pitchFamily="2" charset="0"/>
              </a:rPr>
              <a:t>:</a:t>
            </a:r>
            <a:r>
              <a:rPr lang="en-US" b="0" i="0" dirty="0">
                <a:solidFill>
                  <a:srgbClr val="404040"/>
                </a:solidFill>
                <a:effectLst/>
                <a:latin typeface="nunito" panose="020B0604020202020204" pitchFamily="2" charset="0"/>
              </a:rPr>
              <a:t> pertains to the ability to explain the decision-making process of an AI model in terms understandable to the end user. An explainable model </a:t>
            </a:r>
            <a:r>
              <a:rPr lang="en-US" b="1" i="0" dirty="0">
                <a:solidFill>
                  <a:srgbClr val="404040"/>
                </a:solidFill>
                <a:effectLst/>
                <a:latin typeface="nunito" panose="020B0604020202020204" pitchFamily="2" charset="0"/>
              </a:rPr>
              <a:t>provides a clear and intuitive explanation of the decisions made</a:t>
            </a:r>
            <a:r>
              <a:rPr lang="en-US" b="0" i="0" dirty="0">
                <a:solidFill>
                  <a:srgbClr val="404040"/>
                </a:solidFill>
                <a:effectLst/>
                <a:latin typeface="nunito" panose="020B0604020202020204" pitchFamily="2" charset="0"/>
              </a:rPr>
              <a:t>, enabling users to understand why the model produced a particular result. In other words, </a:t>
            </a:r>
            <a:r>
              <a:rPr lang="en-US" b="0" i="0" dirty="0" err="1">
                <a:solidFill>
                  <a:srgbClr val="404040"/>
                </a:solidFill>
                <a:effectLst/>
                <a:latin typeface="nunito" panose="020B0604020202020204" pitchFamily="2" charset="0"/>
              </a:rPr>
              <a:t>explainability</a:t>
            </a:r>
            <a:r>
              <a:rPr lang="en-US" b="0" i="0" dirty="0">
                <a:solidFill>
                  <a:srgbClr val="404040"/>
                </a:solidFill>
                <a:effectLst/>
                <a:latin typeface="nunito" panose="020B0604020202020204" pitchFamily="2" charset="0"/>
              </a:rPr>
              <a:t> focuses on why an algorithm made a specific decision and how that decision can be justified.</a:t>
            </a:r>
          </a:p>
          <a:p>
            <a:pPr algn="l"/>
            <a:endParaRPr lang="en-US" dirty="0">
              <a:solidFill>
                <a:srgbClr val="404040"/>
              </a:solidFill>
              <a:latin typeface="nunito" panose="020B0604020202020204" pitchFamily="2" charset="0"/>
            </a:endParaRPr>
          </a:p>
          <a:p>
            <a:pPr algn="l"/>
            <a:r>
              <a:rPr lang="en-US" b="0" i="0" dirty="0">
                <a:solidFill>
                  <a:srgbClr val="404040"/>
                </a:solidFill>
                <a:effectLst/>
                <a:latin typeface="nunito" panose="020B0604020202020204" pitchFamily="2" charset="0"/>
              </a:rPr>
              <a:t>See the following paper: </a:t>
            </a:r>
            <a:r>
              <a:rPr lang="en-US" b="0" i="0" dirty="0">
                <a:solidFill>
                  <a:srgbClr val="404040"/>
                </a:solidFill>
                <a:effectLst/>
                <a:latin typeface="nunito" panose="020B0604020202020204" pitchFamily="2" charset="0"/>
                <a:hlinkClick r:id="rId3"/>
              </a:rPr>
              <a:t>https://www.ijcai.org/proceedings/2020/0373.pdf</a:t>
            </a:r>
            <a:endParaRPr lang="en-US" b="0" i="0" dirty="0">
              <a:solidFill>
                <a:srgbClr val="404040"/>
              </a:solidFill>
              <a:effectLst/>
              <a:latin typeface="nunito" panose="020B0604020202020204" pitchFamily="2" charset="0"/>
            </a:endParaRPr>
          </a:p>
          <a:p>
            <a:pPr algn="l"/>
            <a:endParaRPr lang="en-US" b="0" i="0" dirty="0">
              <a:solidFill>
                <a:srgbClr val="404040"/>
              </a:solidFill>
              <a:effectLst/>
              <a:latin typeface="nunito" panose="020B0604020202020204" pitchFamily="2" charset="0"/>
            </a:endParaRPr>
          </a:p>
          <a:p>
            <a:endParaRPr lang="en-GB" dirty="0"/>
          </a:p>
        </p:txBody>
      </p:sp>
    </p:spTree>
    <p:extLst>
      <p:ext uri="{BB962C8B-B14F-4D97-AF65-F5344CB8AC3E}">
        <p14:creationId xmlns:p14="http://schemas.microsoft.com/office/powerpoint/2010/main" val="8999784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375268" cy="640080"/>
          </a:xfrm>
        </p:spPr>
        <p:txBody>
          <a:bodyPr>
            <a:noAutofit/>
          </a:bodyPr>
          <a:lstStyle/>
          <a:p>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New Ideas Part VI – Conversational Recommendation</a:t>
            </a:r>
          </a:p>
        </p:txBody>
      </p:sp>
      <p:sp>
        <p:nvSpPr>
          <p:cNvPr id="38" name="Content Placeholder 17"/>
          <p:cNvSpPr txBox="1">
            <a:spLocks/>
          </p:cNvSpPr>
          <p:nvPr/>
        </p:nvSpPr>
        <p:spPr>
          <a:xfrm>
            <a:off x="541609" y="1524708"/>
            <a:ext cx="11051975"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BB45163A-D037-4171-A0C4-083030DC27A6}"/>
              </a:ext>
            </a:extLst>
          </p:cNvPr>
          <p:cNvSpPr txBox="1"/>
          <p:nvPr/>
        </p:nvSpPr>
        <p:spPr>
          <a:xfrm>
            <a:off x="598416" y="1593335"/>
            <a:ext cx="11051975" cy="369332"/>
          </a:xfrm>
          <a:prstGeom prst="rect">
            <a:avLst/>
          </a:prstGeom>
          <a:noFill/>
        </p:spPr>
        <p:txBody>
          <a:bodyPr wrap="square" rtlCol="0">
            <a:spAutoFit/>
          </a:bodyPr>
          <a:lstStyle/>
          <a:p>
            <a:endParaRPr lang="en-GB" dirty="0"/>
          </a:p>
        </p:txBody>
      </p:sp>
      <p:sp>
        <p:nvSpPr>
          <p:cNvPr id="3" name="TextBox 2">
            <a:extLst>
              <a:ext uri="{FF2B5EF4-FFF2-40B4-BE49-F238E27FC236}">
                <a16:creationId xmlns:a16="http://schemas.microsoft.com/office/drawing/2014/main" id="{9EAF56D2-F734-4950-9CBB-24BA994A67B0}"/>
              </a:ext>
            </a:extLst>
          </p:cNvPr>
          <p:cNvSpPr txBox="1"/>
          <p:nvPr/>
        </p:nvSpPr>
        <p:spPr>
          <a:xfrm>
            <a:off x="521207" y="1342737"/>
            <a:ext cx="11051974" cy="646331"/>
          </a:xfrm>
          <a:prstGeom prst="rect">
            <a:avLst/>
          </a:prstGeom>
          <a:noFill/>
        </p:spPr>
        <p:txBody>
          <a:bodyPr wrap="square" rtlCol="0">
            <a:spAutoFit/>
          </a:bodyPr>
          <a:lstStyle/>
          <a:p>
            <a:r>
              <a:rPr lang="en-GB" dirty="0"/>
              <a:t>There’s one important industry executive at the </a:t>
            </a:r>
            <a:r>
              <a:rPr lang="en-GB" dirty="0" err="1"/>
              <a:t>RecSys</a:t>
            </a:r>
            <a:r>
              <a:rPr lang="en-GB" dirty="0"/>
              <a:t> conference told that interactive components account for 50% of the commercial success of a recommender.  </a:t>
            </a:r>
          </a:p>
        </p:txBody>
      </p:sp>
      <p:pic>
        <p:nvPicPr>
          <p:cNvPr id="6" name="Picture 5">
            <a:extLst>
              <a:ext uri="{FF2B5EF4-FFF2-40B4-BE49-F238E27FC236}">
                <a16:creationId xmlns:a16="http://schemas.microsoft.com/office/drawing/2014/main" id="{8AE59FAC-53EE-4A59-8672-52741EE14113}"/>
              </a:ext>
            </a:extLst>
          </p:cNvPr>
          <p:cNvPicPr>
            <a:picLocks noChangeAspect="1"/>
          </p:cNvPicPr>
          <p:nvPr/>
        </p:nvPicPr>
        <p:blipFill>
          <a:blip r:embed="rId2"/>
          <a:stretch>
            <a:fillRect/>
          </a:stretch>
        </p:blipFill>
        <p:spPr>
          <a:xfrm>
            <a:off x="6239595" y="1970098"/>
            <a:ext cx="5431198" cy="4427473"/>
          </a:xfrm>
          <a:prstGeom prst="rect">
            <a:avLst/>
          </a:prstGeom>
        </p:spPr>
      </p:pic>
      <p:sp>
        <p:nvSpPr>
          <p:cNvPr id="7" name="TextBox 6">
            <a:extLst>
              <a:ext uri="{FF2B5EF4-FFF2-40B4-BE49-F238E27FC236}">
                <a16:creationId xmlns:a16="http://schemas.microsoft.com/office/drawing/2014/main" id="{52AC1664-67D9-4632-A92D-CD1BBC9C2415}"/>
              </a:ext>
            </a:extLst>
          </p:cNvPr>
          <p:cNvSpPr txBox="1"/>
          <p:nvPr/>
        </p:nvSpPr>
        <p:spPr>
          <a:xfrm>
            <a:off x="598416" y="2171039"/>
            <a:ext cx="5353990" cy="3970318"/>
          </a:xfrm>
          <a:prstGeom prst="rect">
            <a:avLst/>
          </a:prstGeom>
          <a:noFill/>
        </p:spPr>
        <p:txBody>
          <a:bodyPr wrap="square" rtlCol="0">
            <a:spAutoFit/>
          </a:bodyPr>
          <a:lstStyle/>
          <a:p>
            <a:r>
              <a:rPr lang="en-GB" dirty="0"/>
              <a:t>Chatbot can be implemented using </a:t>
            </a:r>
            <a:r>
              <a:rPr lang="en-GB" dirty="0" err="1"/>
              <a:t>ChatGPT</a:t>
            </a:r>
            <a:r>
              <a:rPr lang="en-GB" dirty="0"/>
              <a:t> or Llama2 and </a:t>
            </a:r>
            <a:r>
              <a:rPr lang="en-GB" dirty="0" err="1"/>
              <a:t>Langchain</a:t>
            </a:r>
            <a:r>
              <a:rPr lang="en-GB" dirty="0"/>
              <a:t> using </a:t>
            </a:r>
            <a:r>
              <a:rPr lang="en-GB" sz="1800" dirty="0">
                <a:solidFill>
                  <a:srgbClr val="000000"/>
                </a:solidFill>
                <a:effectLst/>
                <a:latin typeface="Arial" panose="020B0604020202020204" pitchFamily="34" charset="0"/>
                <a:ea typeface="Times New Roman" panose="02020603050405020304" pitchFamily="18" charset="0"/>
              </a:rPr>
              <a:t>retrieval augmented generation approach.</a:t>
            </a:r>
          </a:p>
          <a:p>
            <a:endParaRPr lang="en-GB" dirty="0">
              <a:solidFill>
                <a:srgbClr val="000000"/>
              </a:solidFill>
              <a:latin typeface="Arial" panose="020B0604020202020204" pitchFamily="34" charset="0"/>
            </a:endParaRPr>
          </a:p>
          <a:p>
            <a:endParaRPr lang="en-GB" dirty="0">
              <a:solidFill>
                <a:srgbClr val="000000"/>
              </a:solidFill>
              <a:latin typeface="Arial" panose="020B0604020202020204" pitchFamily="34" charset="0"/>
            </a:endParaRPr>
          </a:p>
          <a:p>
            <a:r>
              <a:rPr lang="en-GB" dirty="0">
                <a:solidFill>
                  <a:srgbClr val="000000"/>
                </a:solidFill>
                <a:latin typeface="Arial" panose="020B0604020202020204" pitchFamily="34" charset="0"/>
              </a:rPr>
              <a:t>See for example the course on chatbot with LLM</a:t>
            </a:r>
          </a:p>
          <a:p>
            <a:r>
              <a:rPr lang="en-GB" dirty="0">
                <a:hlinkClick r:id="rId3"/>
              </a:rPr>
              <a:t>https://learn.deeplearning.ai/courses/langchain-chat-with-your-data</a:t>
            </a:r>
            <a:endParaRPr lang="en-GB" dirty="0"/>
          </a:p>
          <a:p>
            <a:endParaRPr lang="en-GB" dirty="0"/>
          </a:p>
          <a:p>
            <a:r>
              <a:rPr lang="en-GB" dirty="0"/>
              <a:t>You can use speech recognition </a:t>
            </a:r>
            <a:r>
              <a:rPr lang="en-GB"/>
              <a:t>in Python</a:t>
            </a:r>
            <a:endParaRPr lang="en-GB" dirty="0"/>
          </a:p>
          <a:p>
            <a:r>
              <a:rPr lang="en-GB" dirty="0">
                <a:hlinkClick r:id="rId4"/>
              </a:rPr>
              <a:t>https://thepythoncode.com/article/using-speech-recognition-to-convert-speech-to-text-python?utm_content=cmp-true</a:t>
            </a:r>
            <a:endParaRPr lang="en-GB" dirty="0"/>
          </a:p>
          <a:p>
            <a:endParaRPr lang="en-GB" dirty="0"/>
          </a:p>
        </p:txBody>
      </p:sp>
    </p:spTree>
    <p:extLst>
      <p:ext uri="{BB962C8B-B14F-4D97-AF65-F5344CB8AC3E}">
        <p14:creationId xmlns:p14="http://schemas.microsoft.com/office/powerpoint/2010/main" val="3414092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7566153" cy="640080"/>
          </a:xfrm>
        </p:spPr>
        <p:txBody>
          <a:bodyPr>
            <a:noAutofit/>
          </a:bodyPr>
          <a:lstStyle/>
          <a:p>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New Ideas Part VII – Accountant, Extra Data Points</a:t>
            </a:r>
          </a:p>
        </p:txBody>
      </p:sp>
      <p:sp>
        <p:nvSpPr>
          <p:cNvPr id="38" name="Content Placeholder 17"/>
          <p:cNvSpPr txBox="1">
            <a:spLocks/>
          </p:cNvSpPr>
          <p:nvPr/>
        </p:nvSpPr>
        <p:spPr>
          <a:xfrm>
            <a:off x="541609" y="1524708"/>
            <a:ext cx="11051975"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BB45163A-D037-4171-A0C4-083030DC27A6}"/>
              </a:ext>
            </a:extLst>
          </p:cNvPr>
          <p:cNvSpPr txBox="1"/>
          <p:nvPr/>
        </p:nvSpPr>
        <p:spPr>
          <a:xfrm>
            <a:off x="598416" y="1524708"/>
            <a:ext cx="11051975" cy="4801314"/>
          </a:xfrm>
          <a:prstGeom prst="rect">
            <a:avLst/>
          </a:prstGeom>
          <a:noFill/>
        </p:spPr>
        <p:txBody>
          <a:bodyPr wrap="square" rtlCol="0">
            <a:spAutoFit/>
          </a:bodyPr>
          <a:lstStyle/>
          <a:p>
            <a:r>
              <a:rPr lang="en-GB" dirty="0"/>
              <a:t>Accountants have qualification, certification, size of accounting firm, year of experience, target segment, and  location.</a:t>
            </a:r>
          </a:p>
          <a:p>
            <a:endParaRPr lang="en-GB" dirty="0"/>
          </a:p>
          <a:p>
            <a:endParaRPr lang="en-GB" dirty="0"/>
          </a:p>
          <a:p>
            <a:r>
              <a:rPr lang="en-GB" dirty="0"/>
              <a:t>Target segment can be small, average, or large company that are doing IT consultancy, social medial, finance services, marketing and so on. Accountants might interested in the company with particular funding stage: pre-seed funding stage, series A, B, C, D, Mezzanine funding and bridge loans, and finally, IPO. </a:t>
            </a:r>
          </a:p>
          <a:p>
            <a:endParaRPr lang="en-GB" dirty="0"/>
          </a:p>
          <a:p>
            <a:endParaRPr lang="en-GB" dirty="0"/>
          </a:p>
          <a:p>
            <a:r>
              <a:rPr lang="en-GB" dirty="0"/>
              <a:t>Accountants might provide the following services:</a:t>
            </a:r>
          </a:p>
          <a:p>
            <a:r>
              <a:rPr lang="en-GB" dirty="0"/>
              <a:t>Corporate Tax, Accounting, Book </a:t>
            </a:r>
            <a:r>
              <a:rPr lang="en-GB" dirty="0" err="1"/>
              <a:t>Cleanup</a:t>
            </a:r>
            <a:r>
              <a:rPr lang="en-GB" dirty="0"/>
              <a:t>, Bookkeeping, Business budgeting and forecasting, Business Plans, Consulting, Financial Planning, Financial Reporting, Financial Services, In-house CFO, IT Consulting, Payroll, Personal Tax, Self-assessment Returns, Small Business Tax, </a:t>
            </a:r>
            <a:r>
              <a:rPr lang="en-GB" dirty="0" err="1"/>
              <a:t>Startup</a:t>
            </a:r>
            <a:r>
              <a:rPr lang="en-GB" dirty="0"/>
              <a:t> Consulting, Tax Advice, Tax Consulting Services, Tax Preparation, Tax Services, Tax Setup.</a:t>
            </a:r>
          </a:p>
          <a:p>
            <a:endParaRPr lang="en-GB" dirty="0"/>
          </a:p>
          <a:p>
            <a:endParaRPr lang="en-GB" dirty="0"/>
          </a:p>
          <a:p>
            <a:r>
              <a:rPr lang="en-GB" dirty="0"/>
              <a:t>Therefore above information can be used as data points or features for recommendation systems.</a:t>
            </a:r>
          </a:p>
        </p:txBody>
      </p:sp>
    </p:spTree>
    <p:extLst>
      <p:ext uri="{BB962C8B-B14F-4D97-AF65-F5344CB8AC3E}">
        <p14:creationId xmlns:p14="http://schemas.microsoft.com/office/powerpoint/2010/main" val="174144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7566153" cy="640080"/>
          </a:xfrm>
        </p:spPr>
        <p:txBody>
          <a:bodyPr>
            <a:noAutofit/>
          </a:bodyPr>
          <a:lstStyle/>
          <a:p>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New Ideas Part VIII – Recent Trends</a:t>
            </a:r>
          </a:p>
        </p:txBody>
      </p:sp>
      <p:sp>
        <p:nvSpPr>
          <p:cNvPr id="38" name="Content Placeholder 17"/>
          <p:cNvSpPr txBox="1">
            <a:spLocks/>
          </p:cNvSpPr>
          <p:nvPr/>
        </p:nvSpPr>
        <p:spPr>
          <a:xfrm>
            <a:off x="541609" y="1524708"/>
            <a:ext cx="11051975"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BB45163A-D037-4171-A0C4-083030DC27A6}"/>
              </a:ext>
            </a:extLst>
          </p:cNvPr>
          <p:cNvSpPr txBox="1"/>
          <p:nvPr/>
        </p:nvSpPr>
        <p:spPr>
          <a:xfrm>
            <a:off x="598416" y="1633565"/>
            <a:ext cx="11051975" cy="4154984"/>
          </a:xfrm>
          <a:prstGeom prst="rect">
            <a:avLst/>
          </a:prstGeom>
          <a:noFill/>
        </p:spPr>
        <p:txBody>
          <a:bodyPr wrap="square" rtlCol="0">
            <a:spAutoFit/>
          </a:bodyPr>
          <a:lstStyle/>
          <a:p>
            <a:pPr marL="285750" indent="-285750">
              <a:buFont typeface="Arial" panose="020B0604020202020204" pitchFamily="34" charset="0"/>
              <a:buChar char="•"/>
            </a:pPr>
            <a:r>
              <a:rPr lang="en-GB" sz="2400" dirty="0"/>
              <a:t>Multi-task learning (</a:t>
            </a:r>
            <a:r>
              <a:rPr lang="en-GB" sz="2400" dirty="0" err="1"/>
              <a:t>RecSys</a:t>
            </a:r>
            <a:r>
              <a:rPr lang="en-GB" sz="2400" dirty="0"/>
              <a:t> 2020 best paper)</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Causality</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Fairness and debiasing</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Reinforcement Learning</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US" sz="2400" dirty="0"/>
              <a:t>Deep Learning for Sequential Recommendation</a:t>
            </a:r>
            <a:endParaRPr lang="en-GB" sz="2400" dirty="0"/>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Conversational Recommenders, Critiquing</a:t>
            </a:r>
          </a:p>
        </p:txBody>
      </p:sp>
    </p:spTree>
    <p:extLst>
      <p:ext uri="{BB962C8B-B14F-4D97-AF65-F5344CB8AC3E}">
        <p14:creationId xmlns:p14="http://schemas.microsoft.com/office/powerpoint/2010/main" val="34559033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2B646-3EC7-4E04-9045-A3E7D74E367E}"/>
              </a:ext>
            </a:extLst>
          </p:cNvPr>
          <p:cNvSpPr>
            <a:spLocks noGrp="1"/>
          </p:cNvSpPr>
          <p:nvPr>
            <p:ph type="title"/>
          </p:nvPr>
        </p:nvSpPr>
        <p:spPr/>
        <p:txBody>
          <a:bodyPr/>
          <a:lstStyle/>
          <a:p>
            <a:r>
              <a:rPr lang="en-GB" dirty="0"/>
              <a:t>Metrics and Evaluation I</a:t>
            </a:r>
          </a:p>
        </p:txBody>
      </p:sp>
      <p:sp>
        <p:nvSpPr>
          <p:cNvPr id="6" name="TextBox 5">
            <a:extLst>
              <a:ext uri="{FF2B5EF4-FFF2-40B4-BE49-F238E27FC236}">
                <a16:creationId xmlns:a16="http://schemas.microsoft.com/office/drawing/2014/main" id="{0B5920F4-4268-40B1-807A-0C7C1535DE84}"/>
              </a:ext>
            </a:extLst>
          </p:cNvPr>
          <p:cNvSpPr txBox="1"/>
          <p:nvPr/>
        </p:nvSpPr>
        <p:spPr>
          <a:xfrm>
            <a:off x="521207" y="1445682"/>
            <a:ext cx="10993120" cy="5170646"/>
          </a:xfrm>
          <a:prstGeom prst="rect">
            <a:avLst/>
          </a:prstGeom>
          <a:noFill/>
        </p:spPr>
        <p:txBody>
          <a:bodyPr wrap="square" rtlCol="0">
            <a:spAutoFit/>
          </a:bodyPr>
          <a:lstStyle/>
          <a:p>
            <a:pPr algn="just"/>
            <a:r>
              <a:rPr lang="en-GB" sz="2400" dirty="0"/>
              <a:t>Technical metrics are hit rate, average time between clicks, coverage, diversity, churn, responsiveness, precision, and recall. </a:t>
            </a:r>
          </a:p>
          <a:p>
            <a:pPr algn="just"/>
            <a:endParaRPr lang="en-GB" sz="2400" dirty="0"/>
          </a:p>
          <a:p>
            <a:pPr algn="just"/>
            <a:r>
              <a:rPr lang="en-GB" sz="2400" dirty="0"/>
              <a:t>For example, if a recommendation is top n selection then we consider it as success and 0 otherwise. In this case we can use binary classification metrics as well.</a:t>
            </a:r>
          </a:p>
          <a:p>
            <a:pPr algn="just"/>
            <a:endParaRPr lang="en-GB" sz="2400" dirty="0"/>
          </a:p>
          <a:p>
            <a:pPr algn="just"/>
            <a:r>
              <a:rPr lang="en-GB" sz="2400" dirty="0"/>
              <a:t>In general, good technical metrics do not guarantee good business metrics.  But the ultimate goal is to get uplift in business metrics compared with the baseline recommendation.</a:t>
            </a:r>
          </a:p>
          <a:p>
            <a:endParaRPr lang="en-GB" sz="2400" dirty="0"/>
          </a:p>
          <a:p>
            <a:r>
              <a:rPr lang="en-GB" sz="2400" dirty="0"/>
              <a:t>Business metrics: A/B Testing, N Bandit Testing, Customer Satisfaction and Customer Retention. </a:t>
            </a:r>
          </a:p>
          <a:p>
            <a:endParaRPr lang="en-GB" dirty="0"/>
          </a:p>
        </p:txBody>
      </p:sp>
    </p:spTree>
    <p:extLst>
      <p:ext uri="{BB962C8B-B14F-4D97-AF65-F5344CB8AC3E}">
        <p14:creationId xmlns:p14="http://schemas.microsoft.com/office/powerpoint/2010/main" val="3874006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Contents</a:t>
            </a:r>
          </a:p>
        </p:txBody>
      </p:sp>
      <p:sp>
        <p:nvSpPr>
          <p:cNvPr id="38" name="Content Placeholder 17"/>
          <p:cNvSpPr txBox="1">
            <a:spLocks/>
          </p:cNvSpPr>
          <p:nvPr/>
        </p:nvSpPr>
        <p:spPr>
          <a:xfrm>
            <a:off x="541609" y="1524708"/>
            <a:ext cx="11051975"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F59FE1D7-DDF7-4C1B-9ABB-A716D701E12D}"/>
              </a:ext>
            </a:extLst>
          </p:cNvPr>
          <p:cNvSpPr txBox="1"/>
          <p:nvPr/>
        </p:nvSpPr>
        <p:spPr>
          <a:xfrm>
            <a:off x="598416" y="1238254"/>
            <a:ext cx="8953500" cy="7940635"/>
          </a:xfrm>
          <a:prstGeom prst="rect">
            <a:avLst/>
          </a:prstGeom>
          <a:noFill/>
        </p:spPr>
        <p:txBody>
          <a:bodyPr wrap="square" rtlCol="0">
            <a:spAutoFit/>
          </a:bodyPr>
          <a:lstStyle/>
          <a:p>
            <a:endParaRPr lang="en-US" sz="1400" dirty="0">
              <a:cs typeface="Segoe UI Light" panose="020B0502040204020203" pitchFamily="34" charset="0"/>
            </a:endParaRPr>
          </a:p>
          <a:p>
            <a:r>
              <a:rPr lang="en-US" sz="1400" dirty="0">
                <a:cs typeface="Segoe UI Light" panose="020B0502040204020203" pitchFamily="34" charset="0"/>
              </a:rPr>
              <a:t>Who Entrepreneurs Looking For?</a:t>
            </a:r>
          </a:p>
          <a:p>
            <a:r>
              <a:rPr lang="en-US" sz="1400" dirty="0">
                <a:cs typeface="Segoe UI Light" panose="020B0502040204020203" pitchFamily="34" charset="0"/>
              </a:rPr>
              <a:t>Content Based Recommendation System</a:t>
            </a:r>
          </a:p>
          <a:p>
            <a:r>
              <a:rPr lang="en-US" sz="1400" dirty="0">
                <a:cs typeface="Segoe UI Light" panose="020B0502040204020203" pitchFamily="34" charset="0"/>
              </a:rPr>
              <a:t>Collaborative Filtering</a:t>
            </a:r>
          </a:p>
          <a:p>
            <a:r>
              <a:rPr lang="en-US" sz="1400" dirty="0">
                <a:cs typeface="Segoe UI Light" panose="020B0502040204020203" pitchFamily="34" charset="0"/>
              </a:rPr>
              <a:t>Collaborative Filtering – Fixing Drawbacks</a:t>
            </a:r>
          </a:p>
          <a:p>
            <a:r>
              <a:rPr lang="en-US" sz="1400" dirty="0">
                <a:cs typeface="Segoe UI Light" panose="020B0502040204020203" pitchFamily="34" charset="0"/>
              </a:rPr>
              <a:t>Collaborative Filtering – SVD Approach</a:t>
            </a:r>
          </a:p>
          <a:p>
            <a:r>
              <a:rPr lang="en-US" sz="1400" dirty="0">
                <a:cs typeface="Segoe UI Light" panose="020B0502040204020203" pitchFamily="34" charset="0"/>
              </a:rPr>
              <a:t>Collaborative Filtering – Simple Python Code</a:t>
            </a:r>
          </a:p>
          <a:p>
            <a:r>
              <a:rPr lang="en-US" sz="1400" dirty="0">
                <a:cs typeface="Segoe UI Light" panose="020B0502040204020203" pitchFamily="34" charset="0"/>
              </a:rPr>
              <a:t>Collaborative Filtering – Billion-scale Computations</a:t>
            </a:r>
          </a:p>
          <a:p>
            <a:r>
              <a:rPr lang="en-US" sz="1400" dirty="0">
                <a:cs typeface="Segoe UI Light" panose="020B0502040204020203" pitchFamily="34" charset="0"/>
              </a:rPr>
              <a:t>My Ideas about What We Can Do Else:</a:t>
            </a:r>
          </a:p>
          <a:p>
            <a:pPr marL="285750" indent="-285750">
              <a:buFont typeface="Arial" panose="020B0604020202020204" pitchFamily="34" charset="0"/>
              <a:buChar char="•"/>
            </a:pPr>
            <a:r>
              <a:rPr lang="en-US" sz="1400" dirty="0">
                <a:cs typeface="Segoe UI Light" panose="020B0502040204020203" pitchFamily="34" charset="0"/>
              </a:rPr>
              <a:t>New Ideas Part I – Analog of Shopping Basket</a:t>
            </a:r>
          </a:p>
          <a:p>
            <a:pPr marL="285750" indent="-285750">
              <a:buFont typeface="Arial" panose="020B0604020202020204" pitchFamily="34" charset="0"/>
              <a:buChar char="•"/>
            </a:pPr>
            <a:r>
              <a:rPr lang="en-US" sz="1400" dirty="0">
                <a:cs typeface="Segoe UI Light" panose="020B0502040204020203" pitchFamily="34" charset="0"/>
              </a:rPr>
              <a:t>New Ideas Part II – Large Language Models</a:t>
            </a:r>
          </a:p>
          <a:p>
            <a:pPr marL="285750" indent="-285750">
              <a:buFont typeface="Arial" panose="020B0604020202020204" pitchFamily="34" charset="0"/>
              <a:buChar char="•"/>
            </a:pPr>
            <a:r>
              <a:rPr lang="en-US" sz="1400" dirty="0">
                <a:cs typeface="Segoe UI Light" panose="020B0502040204020203" pitchFamily="34" charset="0"/>
              </a:rPr>
              <a:t>New Ideas Part III – Novelty Detection</a:t>
            </a:r>
          </a:p>
          <a:p>
            <a:pPr marL="285750" indent="-285750">
              <a:buFont typeface="Arial" panose="020B0604020202020204" pitchFamily="34" charset="0"/>
              <a:buChar char="•"/>
            </a:pPr>
            <a:r>
              <a:rPr lang="en-US" sz="1400" dirty="0">
                <a:cs typeface="Segoe UI Light" panose="020B0502040204020203" pitchFamily="34" charset="0"/>
              </a:rPr>
              <a:t>New Ideas Part IV – Slide Weights</a:t>
            </a:r>
          </a:p>
          <a:p>
            <a:pPr marL="285750" indent="-285750">
              <a:buFont typeface="Arial" panose="020B0604020202020204" pitchFamily="34" charset="0"/>
              <a:buChar char="•"/>
            </a:pPr>
            <a:r>
              <a:rPr lang="en-US" sz="1400" dirty="0">
                <a:cs typeface="Segoe UI Light" panose="020B0502040204020203" pitchFamily="34" charset="0"/>
              </a:rPr>
              <a:t>New Ideas Part V – Interpretability vs Explainability</a:t>
            </a:r>
          </a:p>
          <a:p>
            <a:pPr marL="285750" indent="-285750">
              <a:buFont typeface="Arial" panose="020B0604020202020204" pitchFamily="34" charset="0"/>
              <a:buChar char="•"/>
            </a:pPr>
            <a:r>
              <a:rPr lang="en-US" sz="1400" dirty="0">
                <a:cs typeface="Segoe UI Light" panose="020B0502040204020203" pitchFamily="34" charset="0"/>
              </a:rPr>
              <a:t>New Ideas Part VI – Conversational Recommendation</a:t>
            </a:r>
          </a:p>
          <a:p>
            <a:pPr marL="285750" indent="-285750">
              <a:buFont typeface="Arial" panose="020B0604020202020204" pitchFamily="34" charset="0"/>
              <a:buChar char="•"/>
            </a:pPr>
            <a:r>
              <a:rPr lang="en-US" sz="1400" dirty="0">
                <a:cs typeface="Segoe UI Light" panose="020B0502040204020203" pitchFamily="34" charset="0"/>
              </a:rPr>
              <a:t>New Ideas Part VII – Accountant, Extra Data Points</a:t>
            </a:r>
          </a:p>
          <a:p>
            <a:pPr marL="285750" indent="-285750">
              <a:buFont typeface="Arial" panose="020B0604020202020204" pitchFamily="34" charset="0"/>
              <a:buChar char="•"/>
            </a:pPr>
            <a:r>
              <a:rPr lang="en-US" sz="1400" dirty="0">
                <a:cs typeface="Segoe UI Light" panose="020B0502040204020203" pitchFamily="34" charset="0"/>
              </a:rPr>
              <a:t>New Ideas Part VIII – Recent Trends</a:t>
            </a:r>
          </a:p>
          <a:p>
            <a:r>
              <a:rPr lang="en-GB" sz="1400" dirty="0"/>
              <a:t>Metrics and Evaluation</a:t>
            </a:r>
            <a:endParaRPr lang="en-US" sz="1400" dirty="0">
              <a:cs typeface="Segoe UI Light" panose="020B0502040204020203" pitchFamily="34" charset="0"/>
            </a:endParaRPr>
          </a:p>
          <a:p>
            <a:r>
              <a:rPr lang="en-US" sz="1400" dirty="0">
                <a:cs typeface="Segoe UI Light" panose="020B0502040204020203" pitchFamily="34" charset="0"/>
              </a:rPr>
              <a:t>Potential Risks and Possible Mitigation </a:t>
            </a:r>
          </a:p>
          <a:p>
            <a:r>
              <a:rPr lang="en-US" sz="1400" dirty="0">
                <a:cs typeface="Segoe UI Light" panose="020B0502040204020203" pitchFamily="34" charset="0"/>
              </a:rPr>
              <a:t>Non Functional and Maintenance Requirements</a:t>
            </a:r>
          </a:p>
          <a:p>
            <a:r>
              <a:rPr lang="en-US" sz="1400" dirty="0">
                <a:cs typeface="Segoe UI Light" panose="020B0502040204020203" pitchFamily="34" charset="0"/>
              </a:rPr>
              <a:t>Long-term Vision</a:t>
            </a:r>
          </a:p>
          <a:p>
            <a:r>
              <a:rPr lang="en-US" sz="1400" dirty="0">
                <a:cs typeface="Segoe UI Light" panose="020B0502040204020203" pitchFamily="34" charset="0"/>
              </a:rPr>
              <a:t>Contact Details</a:t>
            </a:r>
          </a:p>
          <a:p>
            <a:endParaRPr lang="en-US" sz="1400" dirty="0">
              <a:cs typeface="Segoe UI Light" panose="020B0502040204020203" pitchFamily="34" charset="0"/>
            </a:endParaRPr>
          </a:p>
          <a:p>
            <a:endParaRPr lang="en-GB" sz="1400" dirty="0"/>
          </a:p>
          <a:p>
            <a:endParaRPr lang="en-US" sz="1400" dirty="0">
              <a:latin typeface="Segoe UI Light" panose="020B0502040204020203" pitchFamily="34" charset="0"/>
              <a:cs typeface="Segoe UI Light" panose="020B0502040204020203" pitchFamily="34" charset="0"/>
            </a:endParaRPr>
          </a:p>
          <a:p>
            <a:endParaRPr lang="en-US" sz="1400" dirty="0">
              <a:latin typeface="Segoe UI Light" panose="020B0502040204020203" pitchFamily="34" charset="0"/>
              <a:cs typeface="Segoe UI Light" panose="020B0502040204020203" pitchFamily="34" charset="0"/>
            </a:endParaRPr>
          </a:p>
          <a:p>
            <a:endParaRPr lang="en-US" sz="2000" dirty="0">
              <a:latin typeface="Segoe UI Light" panose="020B0502040204020203" pitchFamily="34" charset="0"/>
              <a:cs typeface="Segoe UI Light" panose="020B0502040204020203" pitchFamily="34" charset="0"/>
            </a:endParaRPr>
          </a:p>
          <a:p>
            <a:endParaRPr lang="en-US" sz="2000" dirty="0">
              <a:latin typeface="Segoe UI Light" panose="020B0502040204020203" pitchFamily="34" charset="0"/>
              <a:cs typeface="Segoe UI Light" panose="020B0502040204020203" pitchFamily="34" charset="0"/>
            </a:endParaRPr>
          </a:p>
          <a:p>
            <a:endParaRPr lang="en-US" sz="2000" dirty="0">
              <a:latin typeface="Segoe UI Light" panose="020B0502040204020203" pitchFamily="34" charset="0"/>
              <a:cs typeface="Segoe UI Light" panose="020B0502040204020203" pitchFamily="34" charset="0"/>
            </a:endParaRPr>
          </a:p>
          <a:p>
            <a:endParaRPr lang="en-US" sz="2000" dirty="0">
              <a:latin typeface="Segoe UI Light" panose="020B0502040204020203" pitchFamily="34" charset="0"/>
              <a:cs typeface="Segoe UI Light" panose="020B0502040204020203" pitchFamily="34" charset="0"/>
            </a:endParaRPr>
          </a:p>
          <a:p>
            <a:endParaRPr lang="en-US" sz="2000" dirty="0">
              <a:latin typeface="Segoe UI Light" panose="020B0502040204020203" pitchFamily="34" charset="0"/>
              <a:cs typeface="Segoe UI Light" panose="020B0502040204020203" pitchFamily="34" charset="0"/>
            </a:endParaRPr>
          </a:p>
          <a:p>
            <a:endParaRPr lang="en-US" sz="1400" dirty="0">
              <a:latin typeface="Segoe UI Light" panose="020B0502040204020203" pitchFamily="34" charset="0"/>
              <a:cs typeface="Segoe UI Light" panose="020B0502040204020203" pitchFamily="34" charset="0"/>
            </a:endParaRPr>
          </a:p>
          <a:p>
            <a:endParaRPr lang="en-GB" sz="1400" dirty="0">
              <a:cs typeface="Segoe UI Light" panose="020B0502040204020203" pitchFamily="34" charset="0"/>
            </a:endParaRPr>
          </a:p>
          <a:p>
            <a:endParaRPr lang="en-GB" dirty="0"/>
          </a:p>
        </p:txBody>
      </p:sp>
    </p:spTree>
    <p:extLst>
      <p:ext uri="{BB962C8B-B14F-4D97-AF65-F5344CB8AC3E}">
        <p14:creationId xmlns:p14="http://schemas.microsoft.com/office/powerpoint/2010/main" val="35605201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2B646-3EC7-4E04-9045-A3E7D74E367E}"/>
              </a:ext>
            </a:extLst>
          </p:cNvPr>
          <p:cNvSpPr>
            <a:spLocks noGrp="1"/>
          </p:cNvSpPr>
          <p:nvPr>
            <p:ph type="title"/>
          </p:nvPr>
        </p:nvSpPr>
        <p:spPr/>
        <p:txBody>
          <a:bodyPr/>
          <a:lstStyle/>
          <a:p>
            <a:r>
              <a:rPr lang="en-GB" dirty="0"/>
              <a:t>Metrics and Evaluation II</a:t>
            </a:r>
          </a:p>
        </p:txBody>
      </p:sp>
      <p:pic>
        <p:nvPicPr>
          <p:cNvPr id="4" name="Picture 3">
            <a:extLst>
              <a:ext uri="{FF2B5EF4-FFF2-40B4-BE49-F238E27FC236}">
                <a16:creationId xmlns:a16="http://schemas.microsoft.com/office/drawing/2014/main" id="{D336840C-88CF-4A98-803C-2B262F21E97C}"/>
              </a:ext>
            </a:extLst>
          </p:cNvPr>
          <p:cNvPicPr>
            <a:picLocks noChangeAspect="1"/>
          </p:cNvPicPr>
          <p:nvPr/>
        </p:nvPicPr>
        <p:blipFill>
          <a:blip r:embed="rId2"/>
          <a:stretch>
            <a:fillRect/>
          </a:stretch>
        </p:blipFill>
        <p:spPr>
          <a:xfrm>
            <a:off x="2487200" y="2327445"/>
            <a:ext cx="2667372" cy="809738"/>
          </a:xfrm>
          <a:prstGeom prst="rect">
            <a:avLst/>
          </a:prstGeom>
        </p:spPr>
      </p:pic>
      <p:pic>
        <p:nvPicPr>
          <p:cNvPr id="8" name="Picture 7">
            <a:extLst>
              <a:ext uri="{FF2B5EF4-FFF2-40B4-BE49-F238E27FC236}">
                <a16:creationId xmlns:a16="http://schemas.microsoft.com/office/drawing/2014/main" id="{0CF4E63B-1624-41F7-9729-E12859CF2FFC}"/>
              </a:ext>
            </a:extLst>
          </p:cNvPr>
          <p:cNvPicPr>
            <a:picLocks noChangeAspect="1"/>
          </p:cNvPicPr>
          <p:nvPr/>
        </p:nvPicPr>
        <p:blipFill>
          <a:blip r:embed="rId3"/>
          <a:stretch>
            <a:fillRect/>
          </a:stretch>
        </p:blipFill>
        <p:spPr>
          <a:xfrm>
            <a:off x="5981699" y="2327445"/>
            <a:ext cx="2619741" cy="714475"/>
          </a:xfrm>
          <a:prstGeom prst="rect">
            <a:avLst/>
          </a:prstGeom>
        </p:spPr>
      </p:pic>
      <p:pic>
        <p:nvPicPr>
          <p:cNvPr id="10" name="Picture 9">
            <a:extLst>
              <a:ext uri="{FF2B5EF4-FFF2-40B4-BE49-F238E27FC236}">
                <a16:creationId xmlns:a16="http://schemas.microsoft.com/office/drawing/2014/main" id="{84781BD6-062D-47CB-8E17-008E9B9A431F}"/>
              </a:ext>
            </a:extLst>
          </p:cNvPr>
          <p:cNvPicPr>
            <a:picLocks noChangeAspect="1"/>
          </p:cNvPicPr>
          <p:nvPr/>
        </p:nvPicPr>
        <p:blipFill>
          <a:blip r:embed="rId4"/>
          <a:stretch>
            <a:fillRect/>
          </a:stretch>
        </p:blipFill>
        <p:spPr>
          <a:xfrm>
            <a:off x="3581400" y="5788610"/>
            <a:ext cx="2819794" cy="685896"/>
          </a:xfrm>
          <a:prstGeom prst="rect">
            <a:avLst/>
          </a:prstGeom>
        </p:spPr>
      </p:pic>
      <p:sp>
        <p:nvSpPr>
          <p:cNvPr id="11" name="TextBox 10">
            <a:extLst>
              <a:ext uri="{FF2B5EF4-FFF2-40B4-BE49-F238E27FC236}">
                <a16:creationId xmlns:a16="http://schemas.microsoft.com/office/drawing/2014/main" id="{494442DA-3BAA-48C0-984E-585CA76AC17D}"/>
              </a:ext>
            </a:extLst>
          </p:cNvPr>
          <p:cNvSpPr txBox="1"/>
          <p:nvPr/>
        </p:nvSpPr>
        <p:spPr>
          <a:xfrm>
            <a:off x="631371" y="4415877"/>
            <a:ext cx="11092543" cy="1200329"/>
          </a:xfrm>
          <a:prstGeom prst="rect">
            <a:avLst/>
          </a:prstGeom>
          <a:noFill/>
        </p:spPr>
        <p:txBody>
          <a:bodyPr wrap="square" rtlCol="0">
            <a:spAutoFit/>
          </a:bodyPr>
          <a:lstStyle/>
          <a:p>
            <a:pPr algn="just"/>
            <a:r>
              <a:rPr lang="en-US" b="0" i="0" dirty="0">
                <a:solidFill>
                  <a:srgbClr val="242424"/>
                </a:solidFill>
                <a:effectLst/>
                <a:latin typeface="source-serif-pro"/>
              </a:rPr>
              <a:t>The purpose of these evaluation metrics in the context of product recommendation is to identify the K most relevant items for a given user and to measure the quality of retrieving with precision relevant information. In the special case of recommending only one item to the user, as in Session Based recommender systems where we want to measure the correctness of the immediate next item, </a:t>
            </a:r>
            <a:r>
              <a:rPr lang="en-US" b="1" i="1" dirty="0" err="1">
                <a:solidFill>
                  <a:srgbClr val="242424"/>
                </a:solidFill>
                <a:effectLst/>
                <a:latin typeface="source-serif-pro"/>
              </a:rPr>
              <a:t>hitrate@K</a:t>
            </a:r>
            <a:r>
              <a:rPr lang="en-US" b="0" i="0" dirty="0">
                <a:solidFill>
                  <a:srgbClr val="242424"/>
                </a:solidFill>
                <a:effectLst/>
                <a:latin typeface="source-serif-pro"/>
              </a:rPr>
              <a:t>:</a:t>
            </a:r>
            <a:endParaRPr lang="en-GB" dirty="0"/>
          </a:p>
        </p:txBody>
      </p:sp>
      <p:sp>
        <p:nvSpPr>
          <p:cNvPr id="12" name="TextBox 11">
            <a:extLst>
              <a:ext uri="{FF2B5EF4-FFF2-40B4-BE49-F238E27FC236}">
                <a16:creationId xmlns:a16="http://schemas.microsoft.com/office/drawing/2014/main" id="{98F817B0-6DFB-4BC4-9AE4-974EB27D8ACB}"/>
              </a:ext>
            </a:extLst>
          </p:cNvPr>
          <p:cNvSpPr txBox="1"/>
          <p:nvPr/>
        </p:nvSpPr>
        <p:spPr>
          <a:xfrm>
            <a:off x="631371" y="1432014"/>
            <a:ext cx="11092543" cy="923330"/>
          </a:xfrm>
          <a:prstGeom prst="rect">
            <a:avLst/>
          </a:prstGeom>
          <a:noFill/>
        </p:spPr>
        <p:txBody>
          <a:bodyPr wrap="square" rtlCol="0">
            <a:spAutoFit/>
          </a:bodyPr>
          <a:lstStyle/>
          <a:p>
            <a:pPr algn="just"/>
            <a:r>
              <a:rPr lang="en-US" b="0" i="0" dirty="0">
                <a:solidFill>
                  <a:srgbClr val="242424"/>
                </a:solidFill>
                <a:effectLst/>
                <a:latin typeface="source-serif-pro"/>
              </a:rPr>
              <a:t>In recent years, most of the research work carried out in the field of recommender systems is partly evaluated using accuracy metrics coming from the information retrieval field such as precision (P@K) and recall (R@K) whose formulas are provided hereafter:</a:t>
            </a:r>
            <a:endParaRPr lang="en-GB" dirty="0"/>
          </a:p>
        </p:txBody>
      </p:sp>
      <p:sp>
        <p:nvSpPr>
          <p:cNvPr id="13" name="TextBox 12">
            <a:extLst>
              <a:ext uri="{FF2B5EF4-FFF2-40B4-BE49-F238E27FC236}">
                <a16:creationId xmlns:a16="http://schemas.microsoft.com/office/drawing/2014/main" id="{7D8E09CF-DE05-44B4-9A7F-3A7ADDE70154}"/>
              </a:ext>
            </a:extLst>
          </p:cNvPr>
          <p:cNvSpPr txBox="1"/>
          <p:nvPr/>
        </p:nvSpPr>
        <p:spPr>
          <a:xfrm>
            <a:off x="631371" y="3320143"/>
            <a:ext cx="11092543" cy="923330"/>
          </a:xfrm>
          <a:prstGeom prst="rect">
            <a:avLst/>
          </a:prstGeom>
          <a:noFill/>
        </p:spPr>
        <p:txBody>
          <a:bodyPr wrap="square" rtlCol="0">
            <a:spAutoFit/>
          </a:bodyPr>
          <a:lstStyle/>
          <a:p>
            <a:r>
              <a:rPr lang="en-US" b="0" i="0" dirty="0">
                <a:solidFill>
                  <a:srgbClr val="242424"/>
                </a:solidFill>
                <a:effectLst/>
                <a:latin typeface="source-serif-pro"/>
              </a:rPr>
              <a:t>where n and m represent respectively the number of users and the number of items, the set of items </a:t>
            </a:r>
            <a:r>
              <a:rPr lang="en-US" b="0" i="0" dirty="0" err="1">
                <a:solidFill>
                  <a:srgbClr val="242424"/>
                </a:solidFill>
                <a:effectLst/>
                <a:latin typeface="source-serif-pro"/>
              </a:rPr>
              <a:t>i</a:t>
            </a:r>
            <a:r>
              <a:rPr lang="en-US" b="0" i="0" dirty="0">
                <a:solidFill>
                  <a:srgbClr val="242424"/>
                </a:solidFill>
                <a:effectLst/>
                <a:latin typeface="source-serif-pro"/>
              </a:rPr>
              <a:t>₁,</a:t>
            </a:r>
            <a:r>
              <a:rPr lang="en-US" b="0" i="0" dirty="0" err="1">
                <a:solidFill>
                  <a:srgbClr val="242424"/>
                </a:solidFill>
                <a:effectLst/>
                <a:latin typeface="source-serif-pro"/>
              </a:rPr>
              <a:t>i</a:t>
            </a:r>
            <a:r>
              <a:rPr lang="en-US" b="0" i="0" dirty="0">
                <a:solidFill>
                  <a:srgbClr val="242424"/>
                </a:solidFill>
                <a:effectLst/>
                <a:latin typeface="source-serif-pro"/>
              </a:rPr>
              <a:t>₂,…,</a:t>
            </a:r>
            <a:r>
              <a:rPr lang="en-US" b="0" i="0" dirty="0" err="1">
                <a:solidFill>
                  <a:srgbClr val="242424"/>
                </a:solidFill>
                <a:effectLst/>
                <a:latin typeface="source-serif-pro"/>
              </a:rPr>
              <a:t>i</a:t>
            </a:r>
            <a:r>
              <a:rPr lang="en-US" b="0" i="0" dirty="0">
                <a:solidFill>
                  <a:srgbClr val="242424"/>
                </a:solidFill>
                <a:effectLst/>
                <a:latin typeface="source-serif-pro"/>
              </a:rPr>
              <a:t>ₖ are the items ranked from 1 to K, the value of hit is 1 if the recommended item </a:t>
            </a:r>
            <a:r>
              <a:rPr lang="en-US" b="0" i="0" dirty="0" err="1">
                <a:solidFill>
                  <a:srgbClr val="242424"/>
                </a:solidFill>
                <a:effectLst/>
                <a:latin typeface="source-serif-pro"/>
              </a:rPr>
              <a:t>i</a:t>
            </a:r>
            <a:r>
              <a:rPr lang="en-US" b="0" i="0" dirty="0">
                <a:solidFill>
                  <a:srgbClr val="242424"/>
                </a:solidFill>
                <a:effectLst/>
                <a:latin typeface="source-serif-pro"/>
              </a:rPr>
              <a:t>ⱼ is relevant to user u, otherwise 0. Rel(u) represents the set of relevant items for user u in the test set.</a:t>
            </a:r>
            <a:endParaRPr lang="en-GB" dirty="0"/>
          </a:p>
        </p:txBody>
      </p:sp>
    </p:spTree>
    <p:extLst>
      <p:ext uri="{BB962C8B-B14F-4D97-AF65-F5344CB8AC3E}">
        <p14:creationId xmlns:p14="http://schemas.microsoft.com/office/powerpoint/2010/main" val="1952149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455913" cy="640080"/>
          </a:xfrm>
        </p:spPr>
        <p:txBody>
          <a:bodyPr>
            <a:noAutofit/>
          </a:bodyPr>
          <a:lstStyle/>
          <a:p>
            <a:r>
              <a:rPr lang="en-US" dirty="0">
                <a:latin typeface="Segoe UI Light" panose="020B0502040204020203" pitchFamily="34" charset="0"/>
                <a:cs typeface="Segoe UI Light" panose="020B0502040204020203" pitchFamily="34" charset="0"/>
              </a:rPr>
              <a:t>Potential Risks and Possible Mitigation  </a:t>
            </a:r>
          </a:p>
        </p:txBody>
      </p:sp>
      <p:sp>
        <p:nvSpPr>
          <p:cNvPr id="38" name="Content Placeholder 17"/>
          <p:cNvSpPr txBox="1">
            <a:spLocks/>
          </p:cNvSpPr>
          <p:nvPr/>
        </p:nvSpPr>
        <p:spPr>
          <a:xfrm>
            <a:off x="541609" y="1524708"/>
            <a:ext cx="11051975"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82CF6237-EFA5-4D59-83A7-3F87A7697ED7}"/>
              </a:ext>
            </a:extLst>
          </p:cNvPr>
          <p:cNvSpPr txBox="1"/>
          <p:nvPr/>
        </p:nvSpPr>
        <p:spPr>
          <a:xfrm>
            <a:off x="598416" y="4313294"/>
            <a:ext cx="3576320" cy="1754326"/>
          </a:xfrm>
          <a:prstGeom prst="rect">
            <a:avLst/>
          </a:prstGeom>
          <a:noFill/>
        </p:spPr>
        <p:txBody>
          <a:bodyPr wrap="square" rtlCol="0">
            <a:spAutoFit/>
          </a:bodyPr>
          <a:lstStyle/>
          <a:p>
            <a:r>
              <a:rPr lang="en-GB" dirty="0"/>
              <a:t>Risk of Social Media for Business:</a:t>
            </a:r>
          </a:p>
          <a:p>
            <a:pPr marL="285750" indent="-285750">
              <a:buFont typeface="Arial" panose="020B0604020202020204" pitchFamily="34" charset="0"/>
              <a:buChar char="•"/>
            </a:pPr>
            <a:r>
              <a:rPr lang="en-GB" dirty="0"/>
              <a:t>Damage to Reputation</a:t>
            </a:r>
          </a:p>
          <a:p>
            <a:pPr marL="285750" indent="-285750">
              <a:buFont typeface="Arial" panose="020B0604020202020204" pitchFamily="34" charset="0"/>
              <a:buChar char="•"/>
            </a:pPr>
            <a:r>
              <a:rPr lang="en-GB" dirty="0"/>
              <a:t>Security Breaches</a:t>
            </a:r>
          </a:p>
          <a:p>
            <a:pPr marL="285750" indent="-285750">
              <a:buFont typeface="Arial" panose="020B0604020202020204" pitchFamily="34" charset="0"/>
              <a:buChar char="•"/>
            </a:pPr>
            <a:r>
              <a:rPr lang="en-GB" dirty="0"/>
              <a:t>Compliance violations</a:t>
            </a:r>
          </a:p>
          <a:p>
            <a:pPr marL="285750" indent="-285750">
              <a:buFont typeface="Arial" panose="020B0604020202020204" pitchFamily="34" charset="0"/>
              <a:buChar char="•"/>
            </a:pPr>
            <a:r>
              <a:rPr lang="en-GB" dirty="0"/>
              <a:t>Legal Issues</a:t>
            </a:r>
          </a:p>
          <a:p>
            <a:pPr marL="285750" indent="-285750">
              <a:buFont typeface="Arial" panose="020B0604020202020204" pitchFamily="34" charset="0"/>
              <a:buChar char="•"/>
            </a:pPr>
            <a:r>
              <a:rPr lang="en-GB" dirty="0"/>
              <a:t>Financial consequences</a:t>
            </a:r>
          </a:p>
        </p:txBody>
      </p:sp>
      <p:sp>
        <p:nvSpPr>
          <p:cNvPr id="25" name="TextBox 24">
            <a:extLst>
              <a:ext uri="{FF2B5EF4-FFF2-40B4-BE49-F238E27FC236}">
                <a16:creationId xmlns:a16="http://schemas.microsoft.com/office/drawing/2014/main" id="{CBA45A1E-A1E0-48D0-9BA2-ECDE2EED1C69}"/>
              </a:ext>
            </a:extLst>
          </p:cNvPr>
          <p:cNvSpPr txBox="1"/>
          <p:nvPr/>
        </p:nvSpPr>
        <p:spPr>
          <a:xfrm>
            <a:off x="5242560" y="4330176"/>
            <a:ext cx="5415280" cy="1754326"/>
          </a:xfrm>
          <a:prstGeom prst="rect">
            <a:avLst/>
          </a:prstGeom>
          <a:noFill/>
        </p:spPr>
        <p:txBody>
          <a:bodyPr wrap="square" rtlCol="0">
            <a:spAutoFit/>
          </a:bodyPr>
          <a:lstStyle/>
          <a:p>
            <a:r>
              <a:rPr lang="en-US" dirty="0"/>
              <a:t>Steps to manage risk on social media:</a:t>
            </a:r>
          </a:p>
          <a:p>
            <a:pPr marL="285750" indent="-285750">
              <a:buFont typeface="Arial" panose="020B0604020202020204" pitchFamily="34" charset="0"/>
              <a:buChar char="•"/>
            </a:pPr>
            <a:r>
              <a:rPr lang="en-US" dirty="0"/>
              <a:t>Define your social media policy</a:t>
            </a:r>
          </a:p>
          <a:p>
            <a:pPr marL="285750" indent="-285750">
              <a:buFont typeface="Arial" panose="020B0604020202020204" pitchFamily="34" charset="0"/>
              <a:buChar char="•"/>
            </a:pPr>
            <a:r>
              <a:rPr lang="en-US" dirty="0"/>
              <a:t>Train your employees</a:t>
            </a:r>
          </a:p>
          <a:p>
            <a:pPr marL="285750" indent="-285750">
              <a:buFont typeface="Arial" panose="020B0604020202020204" pitchFamily="34" charset="0"/>
              <a:buChar char="•"/>
            </a:pPr>
            <a:r>
              <a:rPr lang="en-US" dirty="0"/>
              <a:t>Monitor your social media accounts</a:t>
            </a:r>
          </a:p>
          <a:p>
            <a:pPr marL="285750" indent="-285750">
              <a:buFont typeface="Arial" panose="020B0604020202020204" pitchFamily="34" charset="0"/>
              <a:buChar char="•"/>
            </a:pPr>
            <a:r>
              <a:rPr lang="en-US" dirty="0"/>
              <a:t>Respond promptly to negative feedback</a:t>
            </a:r>
          </a:p>
          <a:p>
            <a:pPr marL="285750" indent="-285750">
              <a:buFont typeface="Arial" panose="020B0604020202020204" pitchFamily="34" charset="0"/>
              <a:buChar char="•"/>
            </a:pPr>
            <a:r>
              <a:rPr lang="en-US" dirty="0"/>
              <a:t>Review and revise your policy on a regular basis</a:t>
            </a:r>
            <a:endParaRPr lang="en-GB" dirty="0"/>
          </a:p>
        </p:txBody>
      </p:sp>
      <p:sp>
        <p:nvSpPr>
          <p:cNvPr id="26" name="TextBox 25">
            <a:extLst>
              <a:ext uri="{FF2B5EF4-FFF2-40B4-BE49-F238E27FC236}">
                <a16:creationId xmlns:a16="http://schemas.microsoft.com/office/drawing/2014/main" id="{AE59E832-F55E-4DC9-AA33-E664DBB03D23}"/>
              </a:ext>
            </a:extLst>
          </p:cNvPr>
          <p:cNvSpPr txBox="1"/>
          <p:nvPr/>
        </p:nvSpPr>
        <p:spPr>
          <a:xfrm>
            <a:off x="598416" y="1586394"/>
            <a:ext cx="4379984" cy="2308324"/>
          </a:xfrm>
          <a:prstGeom prst="rect">
            <a:avLst/>
          </a:prstGeom>
          <a:noFill/>
        </p:spPr>
        <p:txBody>
          <a:bodyPr wrap="square" rtlCol="0">
            <a:spAutoFit/>
          </a:bodyPr>
          <a:lstStyle/>
          <a:p>
            <a:pPr algn="l" fontAlgn="base"/>
            <a:r>
              <a:rPr lang="en-US" b="0" i="0" dirty="0">
                <a:solidFill>
                  <a:srgbClr val="3F3F3F"/>
                </a:solidFill>
                <a:effectLst/>
                <a:latin typeface="Montserrat" panose="00000500000000000000" pitchFamily="2" charset="0"/>
              </a:rPr>
              <a:t>Potential Risks:</a:t>
            </a:r>
          </a:p>
          <a:p>
            <a:pPr marL="285750" indent="-285750" algn="l" fontAlgn="base">
              <a:buFont typeface="Arial" panose="020B0604020202020204" pitchFamily="34" charset="0"/>
              <a:buChar char="•"/>
            </a:pPr>
            <a:r>
              <a:rPr lang="en-US" b="0" i="0" dirty="0">
                <a:solidFill>
                  <a:srgbClr val="3F3F3F"/>
                </a:solidFill>
                <a:effectLst/>
                <a:latin typeface="Montserrat" panose="00000500000000000000" pitchFamily="2" charset="0"/>
              </a:rPr>
              <a:t>Lack of quality training data</a:t>
            </a:r>
          </a:p>
          <a:p>
            <a:pPr marL="285750" indent="-285750" algn="l" fontAlgn="base">
              <a:buFont typeface="Arial" panose="020B0604020202020204" pitchFamily="34" charset="0"/>
              <a:buChar char="•"/>
            </a:pPr>
            <a:r>
              <a:rPr lang="en-US" b="0" i="0" dirty="0">
                <a:solidFill>
                  <a:srgbClr val="3F3F3F"/>
                </a:solidFill>
                <a:effectLst/>
                <a:latin typeface="Montserrat" panose="00000500000000000000" pitchFamily="2" charset="0"/>
              </a:rPr>
              <a:t>Incorrect training data</a:t>
            </a:r>
          </a:p>
          <a:p>
            <a:pPr marL="285750" indent="-285750" algn="l" fontAlgn="base">
              <a:buFont typeface="Arial" panose="020B0604020202020204" pitchFamily="34" charset="0"/>
              <a:buChar char="•"/>
            </a:pPr>
            <a:r>
              <a:rPr lang="en-US" b="0" i="0" dirty="0">
                <a:solidFill>
                  <a:srgbClr val="3F3F3F"/>
                </a:solidFill>
                <a:effectLst/>
                <a:latin typeface="Montserrat" panose="00000500000000000000" pitchFamily="2" charset="0"/>
              </a:rPr>
              <a:t>Poor data quality</a:t>
            </a:r>
          </a:p>
          <a:p>
            <a:pPr marL="285750" indent="-285750" algn="l" fontAlgn="base">
              <a:buFont typeface="Arial" panose="020B0604020202020204" pitchFamily="34" charset="0"/>
              <a:buChar char="•"/>
            </a:pPr>
            <a:r>
              <a:rPr lang="en-US" b="0" i="0" dirty="0">
                <a:solidFill>
                  <a:srgbClr val="3F3F3F"/>
                </a:solidFill>
                <a:effectLst/>
                <a:latin typeface="Montserrat" panose="00000500000000000000" pitchFamily="2" charset="0"/>
              </a:rPr>
              <a:t>Introduction of implicit biases</a:t>
            </a:r>
          </a:p>
          <a:p>
            <a:pPr marL="285750" indent="-285750" algn="l" fontAlgn="base">
              <a:buFont typeface="Arial" panose="020B0604020202020204" pitchFamily="34" charset="0"/>
              <a:buChar char="•"/>
            </a:pPr>
            <a:r>
              <a:rPr lang="en-US" dirty="0">
                <a:solidFill>
                  <a:srgbClr val="3F3F3F"/>
                </a:solidFill>
                <a:latin typeface="Montserrat" panose="00000500000000000000" pitchFamily="2" charset="0"/>
              </a:rPr>
              <a:t>Underfitting and Overfitting</a:t>
            </a:r>
          </a:p>
          <a:p>
            <a:pPr marL="285750" indent="-285750" algn="l" fontAlgn="base">
              <a:buFont typeface="Arial" panose="020B0604020202020204" pitchFamily="34" charset="0"/>
              <a:buChar char="•"/>
            </a:pPr>
            <a:r>
              <a:rPr lang="en-US" b="0" i="0" dirty="0">
                <a:solidFill>
                  <a:srgbClr val="3F3F3F"/>
                </a:solidFill>
                <a:effectLst/>
                <a:latin typeface="Montserrat" panose="00000500000000000000" pitchFamily="2" charset="0"/>
              </a:rPr>
              <a:t>Lack of computational resources</a:t>
            </a:r>
          </a:p>
          <a:p>
            <a:endParaRPr lang="en-GB" dirty="0"/>
          </a:p>
        </p:txBody>
      </p:sp>
      <p:sp>
        <p:nvSpPr>
          <p:cNvPr id="27" name="TextBox 26">
            <a:extLst>
              <a:ext uri="{FF2B5EF4-FFF2-40B4-BE49-F238E27FC236}">
                <a16:creationId xmlns:a16="http://schemas.microsoft.com/office/drawing/2014/main" id="{B5021021-3D95-4CD4-96C6-3786E249CE7A}"/>
              </a:ext>
            </a:extLst>
          </p:cNvPr>
          <p:cNvSpPr txBox="1"/>
          <p:nvPr/>
        </p:nvSpPr>
        <p:spPr>
          <a:xfrm>
            <a:off x="5242560" y="1744853"/>
            <a:ext cx="6407831" cy="2585323"/>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F3F3F"/>
                </a:solidFill>
                <a:effectLst/>
                <a:latin typeface="Montserrat" panose="00000500000000000000" pitchFamily="2" charset="0"/>
              </a:rPr>
              <a:t>Mitigating potential risks:</a:t>
            </a:r>
          </a:p>
          <a:p>
            <a:pPr marL="285750" indent="-285750">
              <a:buFont typeface="Arial" panose="020B0604020202020204" pitchFamily="34" charset="0"/>
              <a:buChar char="•"/>
            </a:pPr>
            <a:r>
              <a:rPr lang="en-US" b="0" i="0" dirty="0">
                <a:solidFill>
                  <a:srgbClr val="3F3F3F"/>
                </a:solidFill>
                <a:effectLst/>
                <a:latin typeface="Montserrat" panose="00000500000000000000" pitchFamily="2" charset="0"/>
              </a:rPr>
              <a:t>Data needs to be of sufficient fidelity, quality, and breadth to accurately capture system behavior </a:t>
            </a:r>
          </a:p>
          <a:p>
            <a:pPr marL="285750" indent="-285750">
              <a:buFont typeface="Arial" panose="020B0604020202020204" pitchFamily="34" charset="0"/>
              <a:buChar char="•"/>
            </a:pPr>
            <a:r>
              <a:rPr lang="en-US" b="0" i="0" dirty="0">
                <a:solidFill>
                  <a:srgbClr val="3F3F3F"/>
                </a:solidFill>
                <a:effectLst/>
                <a:latin typeface="Montserrat" panose="00000500000000000000" pitchFamily="2" charset="0"/>
              </a:rPr>
              <a:t>Our training dataset size is optimized, and make sure use of a rigid data governance strategy</a:t>
            </a:r>
            <a:endParaRPr lang="en-US" dirty="0">
              <a:solidFill>
                <a:srgbClr val="3F3F3F"/>
              </a:solidFill>
              <a:latin typeface="Montserrat" panose="00000500000000000000" pitchFamily="2" charset="0"/>
            </a:endParaRPr>
          </a:p>
          <a:p>
            <a:pPr marL="285750" indent="-285750">
              <a:buFont typeface="Arial" panose="020B0604020202020204" pitchFamily="34" charset="0"/>
              <a:buChar char="•"/>
            </a:pPr>
            <a:r>
              <a:rPr lang="en-US" dirty="0">
                <a:solidFill>
                  <a:srgbClr val="3F3F3F"/>
                </a:solidFill>
                <a:latin typeface="Montserrat" panose="00000500000000000000" pitchFamily="2" charset="0"/>
              </a:rPr>
              <a:t>B</a:t>
            </a:r>
            <a:r>
              <a:rPr lang="en-US" b="0" i="0" dirty="0">
                <a:solidFill>
                  <a:srgbClr val="3F3F3F"/>
                </a:solidFill>
                <a:effectLst/>
                <a:latin typeface="Montserrat" panose="00000500000000000000" pitchFamily="2" charset="0"/>
              </a:rPr>
              <a:t>ias has to be removed from interpretations</a:t>
            </a:r>
          </a:p>
          <a:p>
            <a:pPr marL="285750" indent="-285750">
              <a:buFont typeface="Arial" panose="020B0604020202020204" pitchFamily="34" charset="0"/>
              <a:buChar char="•"/>
            </a:pPr>
            <a:r>
              <a:rPr lang="en-US" dirty="0">
                <a:solidFill>
                  <a:srgbClr val="3F3F3F"/>
                </a:solidFill>
                <a:latin typeface="Montserrat" panose="00000500000000000000" pitchFamily="2" charset="0"/>
              </a:rPr>
              <a:t>Create a Minimum Viable Product first and then try to improve late.</a:t>
            </a:r>
            <a:endParaRPr lang="en-US" b="0" i="0" dirty="0">
              <a:solidFill>
                <a:srgbClr val="3F3F3F"/>
              </a:solidFill>
              <a:effectLst/>
              <a:latin typeface="Montserrat" panose="00000500000000000000" pitchFamily="2" charset="0"/>
            </a:endParaRPr>
          </a:p>
          <a:p>
            <a:endParaRPr lang="en-GB" dirty="0"/>
          </a:p>
        </p:txBody>
      </p:sp>
    </p:spTree>
    <p:extLst>
      <p:ext uri="{BB962C8B-B14F-4D97-AF65-F5344CB8AC3E}">
        <p14:creationId xmlns:p14="http://schemas.microsoft.com/office/powerpoint/2010/main" val="24383123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7316507" cy="640080"/>
          </a:xfrm>
        </p:spPr>
        <p:txBody>
          <a:bodyPr>
            <a:noAutofit/>
          </a:bodyPr>
          <a:lstStyle/>
          <a:p>
            <a:r>
              <a:rPr lang="en-US" dirty="0">
                <a:latin typeface="Segoe UI Light" panose="020B0502040204020203" pitchFamily="34" charset="0"/>
                <a:cs typeface="Segoe UI Light" panose="020B0502040204020203" pitchFamily="34" charset="0"/>
              </a:rPr>
              <a:t>Non Functional and Maintenance Requirements</a:t>
            </a:r>
          </a:p>
        </p:txBody>
      </p:sp>
      <p:sp>
        <p:nvSpPr>
          <p:cNvPr id="38" name="Content Placeholder 17"/>
          <p:cNvSpPr txBox="1">
            <a:spLocks/>
          </p:cNvSpPr>
          <p:nvPr/>
        </p:nvSpPr>
        <p:spPr>
          <a:xfrm>
            <a:off x="541609" y="1524708"/>
            <a:ext cx="11051975"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75E6B1F6-6652-4F2A-A928-072778E0BAA3}"/>
              </a:ext>
            </a:extLst>
          </p:cNvPr>
          <p:cNvSpPr txBox="1"/>
          <p:nvPr/>
        </p:nvSpPr>
        <p:spPr>
          <a:xfrm>
            <a:off x="668097" y="1524708"/>
            <a:ext cx="4898144" cy="5078313"/>
          </a:xfrm>
          <a:prstGeom prst="rect">
            <a:avLst/>
          </a:prstGeom>
          <a:noFill/>
        </p:spPr>
        <p:txBody>
          <a:bodyPr wrap="square" rtlCol="0">
            <a:spAutoFit/>
          </a:bodyPr>
          <a:lstStyle/>
          <a:p>
            <a:r>
              <a:rPr lang="en-GB" dirty="0"/>
              <a:t>Non functional requirements:</a:t>
            </a:r>
          </a:p>
          <a:p>
            <a:r>
              <a:rPr lang="en-GB" dirty="0"/>
              <a:t>Security requirements:</a:t>
            </a:r>
          </a:p>
          <a:p>
            <a:pPr marL="285750" indent="-285750" algn="just">
              <a:buFont typeface="Arial" panose="020B0604020202020204" pitchFamily="34" charset="0"/>
              <a:buChar char="•"/>
            </a:pPr>
            <a:r>
              <a:rPr lang="en-GB" dirty="0"/>
              <a:t>Encryption of internet traffic;</a:t>
            </a:r>
          </a:p>
          <a:p>
            <a:pPr marL="285750" indent="-285750" algn="just">
              <a:buFont typeface="Arial" panose="020B0604020202020204" pitchFamily="34" charset="0"/>
              <a:buChar char="•"/>
            </a:pPr>
            <a:r>
              <a:rPr lang="en-GB" dirty="0"/>
              <a:t>Authorization;</a:t>
            </a:r>
          </a:p>
          <a:p>
            <a:pPr marL="285750" indent="-285750" algn="just">
              <a:buFont typeface="Arial" panose="020B0604020202020204" pitchFamily="34" charset="0"/>
              <a:buChar char="•"/>
            </a:pPr>
            <a:r>
              <a:rPr lang="en-GB" b="0" i="0" dirty="0">
                <a:solidFill>
                  <a:srgbClr val="040C28"/>
                </a:solidFill>
                <a:effectLst/>
              </a:rPr>
              <a:t>Role-based access control;</a:t>
            </a:r>
          </a:p>
          <a:p>
            <a:pPr marL="285750" indent="-285750" algn="just">
              <a:buFont typeface="Arial" panose="020B0604020202020204" pitchFamily="34" charset="0"/>
              <a:buChar char="•"/>
            </a:pPr>
            <a:r>
              <a:rPr lang="en-GB" dirty="0">
                <a:solidFill>
                  <a:srgbClr val="040C28"/>
                </a:solidFill>
              </a:rPr>
              <a:t>Audit of successful and unsuccessful connection request.</a:t>
            </a:r>
          </a:p>
          <a:p>
            <a:pPr algn="just"/>
            <a:endParaRPr lang="en-GB" dirty="0">
              <a:solidFill>
                <a:srgbClr val="040C28"/>
              </a:solidFill>
            </a:endParaRPr>
          </a:p>
          <a:p>
            <a:pPr algn="just"/>
            <a:r>
              <a:rPr lang="en-GB" dirty="0"/>
              <a:t>Requirements for maintenance:</a:t>
            </a:r>
          </a:p>
          <a:p>
            <a:pPr marL="285750" indent="-285750" algn="just">
              <a:buFont typeface="Arial" panose="020B0604020202020204" pitchFamily="34" charset="0"/>
              <a:buChar char="•"/>
            </a:pPr>
            <a:r>
              <a:rPr lang="en-GB" dirty="0"/>
              <a:t>Monitoring of infrastructure performance;</a:t>
            </a:r>
          </a:p>
          <a:p>
            <a:pPr marL="285750" indent="-285750" algn="just">
              <a:buFont typeface="Arial" panose="020B0604020202020204" pitchFamily="34" charset="0"/>
              <a:buChar char="•"/>
            </a:pPr>
            <a:r>
              <a:rPr lang="en-GB" dirty="0"/>
              <a:t>Monitoring of recommendation quality.</a:t>
            </a:r>
          </a:p>
          <a:p>
            <a:pPr marL="285750" indent="-285750" algn="just">
              <a:buFont typeface="Arial" panose="020B0604020202020204" pitchFamily="34" charset="0"/>
              <a:buChar char="•"/>
            </a:pPr>
            <a:endParaRPr lang="en-GB" dirty="0"/>
          </a:p>
          <a:p>
            <a:pPr algn="just"/>
            <a:r>
              <a:rPr lang="en-GB" dirty="0"/>
              <a:t>We need to monitor business metrics over time after deployment.</a:t>
            </a:r>
          </a:p>
          <a:p>
            <a:pPr algn="just"/>
            <a:endParaRPr lang="en-GB" dirty="0"/>
          </a:p>
          <a:p>
            <a:pPr algn="just"/>
            <a:endParaRPr lang="en-GB" dirty="0"/>
          </a:p>
          <a:p>
            <a:pPr algn="just"/>
            <a:endParaRPr lang="en-GB" dirty="0"/>
          </a:p>
          <a:p>
            <a:endParaRPr lang="en-GB" dirty="0"/>
          </a:p>
        </p:txBody>
      </p:sp>
      <p:sp>
        <p:nvSpPr>
          <p:cNvPr id="21" name="TextBox 20">
            <a:extLst>
              <a:ext uri="{FF2B5EF4-FFF2-40B4-BE49-F238E27FC236}">
                <a16:creationId xmlns:a16="http://schemas.microsoft.com/office/drawing/2014/main" id="{8E3ED2C0-A23B-4DF3-B898-F4F7961A9EF8}"/>
              </a:ext>
            </a:extLst>
          </p:cNvPr>
          <p:cNvSpPr txBox="1"/>
          <p:nvPr/>
        </p:nvSpPr>
        <p:spPr>
          <a:xfrm>
            <a:off x="5768929" y="1524708"/>
            <a:ext cx="6229519" cy="2031325"/>
          </a:xfrm>
          <a:prstGeom prst="rect">
            <a:avLst/>
          </a:prstGeom>
          <a:noFill/>
        </p:spPr>
        <p:txBody>
          <a:bodyPr wrap="square" rtlCol="0">
            <a:spAutoFit/>
          </a:bodyPr>
          <a:lstStyle/>
          <a:p>
            <a:pPr algn="just" fontAlgn="base"/>
            <a:r>
              <a:rPr lang="en-US" dirty="0">
                <a:solidFill>
                  <a:srgbClr val="555555"/>
                </a:solidFill>
                <a:latin typeface="Open Sans" panose="020B0606030504020204" pitchFamily="34" charset="0"/>
              </a:rPr>
              <a:t>To be in the top of the game we need to follow recent advances in recommendation systems: blogs, papers, meetups, and conferences.</a:t>
            </a:r>
          </a:p>
          <a:p>
            <a:pPr algn="l" fontAlgn="base"/>
            <a:endParaRPr lang="en-US" b="1" i="0" dirty="0">
              <a:solidFill>
                <a:srgbClr val="555555"/>
              </a:solidFill>
              <a:effectLst/>
              <a:latin typeface="Open Sans" panose="020B0606030504020204" pitchFamily="34" charset="0"/>
            </a:endParaRPr>
          </a:p>
          <a:p>
            <a:pPr algn="l" fontAlgn="base"/>
            <a:r>
              <a:rPr lang="en-US" b="1" i="0" dirty="0">
                <a:solidFill>
                  <a:srgbClr val="555555"/>
                </a:solidFill>
                <a:effectLst/>
                <a:latin typeface="Open Sans" panose="020B0606030504020204" pitchFamily="34" charset="0"/>
              </a:rPr>
              <a:t>18th ACM Conference on Recommender Systems</a:t>
            </a:r>
          </a:p>
          <a:p>
            <a:pPr algn="l" fontAlgn="base"/>
            <a:r>
              <a:rPr lang="en-US" b="1" i="0" dirty="0">
                <a:solidFill>
                  <a:srgbClr val="555555"/>
                </a:solidFill>
                <a:effectLst/>
                <a:latin typeface="Open Sans" panose="020B0606030504020204" pitchFamily="34" charset="0"/>
              </a:rPr>
              <a:t>Bari, Italy, 14–18 October 2024</a:t>
            </a:r>
          </a:p>
          <a:p>
            <a:r>
              <a:rPr lang="en-GB" dirty="0"/>
              <a:t>https://recsys.acm.org/recsys24/</a:t>
            </a:r>
          </a:p>
        </p:txBody>
      </p:sp>
    </p:spTree>
    <p:extLst>
      <p:ext uri="{BB962C8B-B14F-4D97-AF65-F5344CB8AC3E}">
        <p14:creationId xmlns:p14="http://schemas.microsoft.com/office/powerpoint/2010/main" val="2227974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Long-term Vision</a:t>
            </a:r>
          </a:p>
        </p:txBody>
      </p:sp>
      <p:sp>
        <p:nvSpPr>
          <p:cNvPr id="38" name="Content Placeholder 17"/>
          <p:cNvSpPr txBox="1">
            <a:spLocks/>
          </p:cNvSpPr>
          <p:nvPr/>
        </p:nvSpPr>
        <p:spPr>
          <a:xfrm>
            <a:off x="541609" y="1524708"/>
            <a:ext cx="11051975"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086AF9EA-0905-4539-A130-71B6185CF68C}"/>
              </a:ext>
            </a:extLst>
          </p:cNvPr>
          <p:cNvSpPr txBox="1"/>
          <p:nvPr/>
        </p:nvSpPr>
        <p:spPr>
          <a:xfrm>
            <a:off x="598416" y="1604008"/>
            <a:ext cx="11156704" cy="4801314"/>
          </a:xfrm>
          <a:prstGeom prst="rect">
            <a:avLst/>
          </a:prstGeom>
          <a:noFill/>
        </p:spPr>
        <p:txBody>
          <a:bodyPr wrap="square" rtlCol="0">
            <a:spAutoFit/>
          </a:bodyPr>
          <a:lstStyle/>
          <a:p>
            <a:r>
              <a:rPr lang="en-GB" dirty="0"/>
              <a:t>It is helpful to design surveys that target entrepreneurs and try to understand the following:</a:t>
            </a:r>
          </a:p>
          <a:p>
            <a:pPr marL="285750" indent="-285750">
              <a:buFont typeface="Arial" panose="020B0604020202020204" pitchFamily="34" charset="0"/>
              <a:buChar char="•"/>
            </a:pPr>
            <a:r>
              <a:rPr lang="en-GB" dirty="0"/>
              <a:t>What entrepreneurs with different background, business type, and demographics really need in the searching or recommendation?</a:t>
            </a:r>
          </a:p>
          <a:p>
            <a:pPr marL="285750" indent="-285750">
              <a:buFont typeface="Arial" panose="020B0604020202020204" pitchFamily="34" charset="0"/>
              <a:buChar char="•"/>
            </a:pPr>
            <a:r>
              <a:rPr lang="en-GB" dirty="0"/>
              <a:t>What they do not like in the current system like LinkedIn?</a:t>
            </a:r>
          </a:p>
          <a:p>
            <a:pPr marL="285750" indent="-285750">
              <a:buFont typeface="Arial" panose="020B0604020202020204" pitchFamily="34" charset="0"/>
              <a:buChar char="•"/>
            </a:pPr>
            <a:r>
              <a:rPr lang="en-GB" dirty="0"/>
              <a:t>We get it even before designing the system and perform A/B testing after we design it.</a:t>
            </a:r>
          </a:p>
          <a:p>
            <a:endParaRPr lang="en-GB" dirty="0"/>
          </a:p>
          <a:p>
            <a:endParaRPr lang="en-GB" dirty="0"/>
          </a:p>
          <a:p>
            <a:r>
              <a:rPr lang="en-GB" dirty="0"/>
              <a:t>It is difficult to provide exactly the same services in the same manner and get ahead of competition:</a:t>
            </a:r>
          </a:p>
          <a:p>
            <a:pPr marL="285750" indent="-285750">
              <a:buFont typeface="Arial" panose="020B0604020202020204" pitchFamily="34" charset="0"/>
              <a:buChar char="•"/>
            </a:pPr>
            <a:r>
              <a:rPr lang="en-GB" dirty="0"/>
              <a:t>You need to provide something new.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recommendation system should be proactive – not just use knowledge or data generated inside of the system but use, for example, </a:t>
            </a:r>
            <a:r>
              <a:rPr lang="en-GB" sz="1800" dirty="0">
                <a:solidFill>
                  <a:srgbClr val="000000"/>
                </a:solidFill>
                <a:effectLst/>
                <a:ea typeface="Times New Roman" panose="02020603050405020304" pitchFamily="18" charset="0"/>
              </a:rPr>
              <a:t>retrieval augmented generation and search for information (new funding,</a:t>
            </a:r>
          </a:p>
          <a:p>
            <a:r>
              <a:rPr lang="en-GB" dirty="0">
                <a:solidFill>
                  <a:srgbClr val="000000"/>
                </a:solidFill>
                <a:ea typeface="Times New Roman" panose="02020603050405020304" pitchFamily="18" charset="0"/>
              </a:rPr>
              <a:t>     new job opportunities</a:t>
            </a:r>
            <a:r>
              <a:rPr lang="en-GB" sz="1800" dirty="0">
                <a:solidFill>
                  <a:srgbClr val="000000"/>
                </a:solidFill>
                <a:effectLst/>
                <a:ea typeface="Times New Roman" panose="02020603050405020304" pitchFamily="18" charset="0"/>
              </a:rPr>
              <a:t> etc) on the entire internet. It can be done, for example using, </a:t>
            </a:r>
            <a:r>
              <a:rPr lang="en-GB" sz="1800" dirty="0" err="1">
                <a:solidFill>
                  <a:srgbClr val="000000"/>
                </a:solidFill>
                <a:effectLst/>
                <a:ea typeface="Times New Roman" panose="02020603050405020304" pitchFamily="18" charset="0"/>
              </a:rPr>
              <a:t>LangChain</a:t>
            </a:r>
            <a:r>
              <a:rPr lang="en-GB" sz="1800" dirty="0">
                <a:solidFill>
                  <a:srgbClr val="000000"/>
                </a:solidFill>
                <a:effectLst/>
                <a:ea typeface="Times New Roman" panose="02020603050405020304" pitchFamily="18" charset="0"/>
              </a:rPr>
              <a:t> agents.</a:t>
            </a:r>
          </a:p>
          <a:p>
            <a:endParaRPr lang="en-GB" sz="1800" dirty="0">
              <a:solidFill>
                <a:srgbClr val="000000"/>
              </a:solidFill>
              <a:effectLst/>
              <a:ea typeface="Times New Roman" panose="02020603050405020304" pitchFamily="18" charset="0"/>
            </a:endParaRPr>
          </a:p>
          <a:p>
            <a:pPr marL="285750" indent="-285750">
              <a:buFont typeface="Arial" panose="020B0604020202020204" pitchFamily="34" charset="0"/>
              <a:buChar char="•"/>
            </a:pPr>
            <a:r>
              <a:rPr lang="en-GB" dirty="0"/>
              <a:t>Maybe we need to develop recommendation system for entrepreneurs in chatbot manner using Large Language model and make it even more easy – use the Human Voice for giving instructions to chatbot without necessity to press any button: “Hey Alex, could  you please …” </a:t>
            </a:r>
          </a:p>
        </p:txBody>
      </p:sp>
    </p:spTree>
    <p:extLst>
      <p:ext uri="{BB962C8B-B14F-4D97-AF65-F5344CB8AC3E}">
        <p14:creationId xmlns:p14="http://schemas.microsoft.com/office/powerpoint/2010/main" val="27191808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Contact Details</a:t>
            </a:r>
          </a:p>
        </p:txBody>
      </p:sp>
      <p:sp>
        <p:nvSpPr>
          <p:cNvPr id="38" name="Content Placeholder 17"/>
          <p:cNvSpPr txBox="1">
            <a:spLocks/>
          </p:cNvSpPr>
          <p:nvPr/>
        </p:nvSpPr>
        <p:spPr>
          <a:xfrm>
            <a:off x="541609" y="2346960"/>
            <a:ext cx="11051975" cy="203132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086AF9EA-0905-4539-A130-71B6185CF68C}"/>
              </a:ext>
            </a:extLst>
          </p:cNvPr>
          <p:cNvSpPr txBox="1"/>
          <p:nvPr/>
        </p:nvSpPr>
        <p:spPr>
          <a:xfrm>
            <a:off x="598416" y="2042340"/>
            <a:ext cx="11156704" cy="5078313"/>
          </a:xfrm>
          <a:prstGeom prst="rect">
            <a:avLst/>
          </a:prstGeom>
          <a:noFill/>
        </p:spPr>
        <p:txBody>
          <a:bodyPr wrap="square" rtlCol="0">
            <a:spAutoFit/>
          </a:bodyPr>
          <a:lstStyle/>
          <a:p>
            <a:r>
              <a:rPr lang="en-GB" b="1" dirty="0"/>
              <a:t>email</a:t>
            </a:r>
            <a:r>
              <a:rPr lang="en-GB" dirty="0"/>
              <a:t>:</a:t>
            </a:r>
            <a:r>
              <a:rPr lang="en-GB" b="1" dirty="0"/>
              <a:t> </a:t>
            </a:r>
            <a:r>
              <a:rPr lang="en-GB" dirty="0">
                <a:hlinkClick r:id="rId2"/>
              </a:rPr>
              <a:t>alex.dolia.ra@gmail.com</a:t>
            </a:r>
            <a:endParaRPr lang="en-GB" dirty="0"/>
          </a:p>
          <a:p>
            <a:r>
              <a:rPr lang="en-GB" b="1" dirty="0"/>
              <a:t>phone</a:t>
            </a:r>
            <a:r>
              <a:rPr lang="en-GB" dirty="0"/>
              <a:t>:</a:t>
            </a:r>
            <a:r>
              <a:rPr lang="en-GB" b="1" dirty="0"/>
              <a:t> </a:t>
            </a:r>
            <a:r>
              <a:rPr lang="en-GB" dirty="0"/>
              <a:t>+44 77916 85009 </a:t>
            </a:r>
          </a:p>
          <a:p>
            <a:endParaRPr lang="en-GB" dirty="0"/>
          </a:p>
          <a:p>
            <a:r>
              <a:rPr lang="en-GB" b="1" dirty="0">
                <a:hlinkClick r:id="rId3">
                  <a:extLst>
                    <a:ext uri="{A12FA001-AC4F-418D-AE19-62706E023703}">
                      <ahyp:hlinkClr xmlns:ahyp="http://schemas.microsoft.com/office/drawing/2018/hyperlinkcolor" val="tx"/>
                    </a:ext>
                  </a:extLst>
                </a:hlinkClick>
              </a:rPr>
              <a:t>LinkedIn</a:t>
            </a:r>
            <a:r>
              <a:rPr lang="en-GB" dirty="0">
                <a:hlinkClick r:id="rId3">
                  <a:extLst>
                    <a:ext uri="{A12FA001-AC4F-418D-AE19-62706E023703}">
                      <ahyp:hlinkClr xmlns:ahyp="http://schemas.microsoft.com/office/drawing/2018/hyperlinkcolor" val="tx"/>
                    </a:ext>
                  </a:extLst>
                </a:hlinkClick>
              </a:rPr>
              <a:t>:</a:t>
            </a:r>
            <a:r>
              <a:rPr lang="en-GB" b="1" dirty="0">
                <a:solidFill>
                  <a:srgbClr val="0563C1"/>
                </a:solidFill>
                <a:hlinkClick r:id="rId3">
                  <a:extLst>
                    <a:ext uri="{A12FA001-AC4F-418D-AE19-62706E023703}">
                      <ahyp:hlinkClr xmlns:ahyp="http://schemas.microsoft.com/office/drawing/2018/hyperlinkcolor" val="tx"/>
                    </a:ext>
                  </a:extLst>
                </a:hlinkClick>
              </a:rPr>
              <a:t> </a:t>
            </a:r>
            <a:r>
              <a:rPr lang="en-GB" dirty="0">
                <a:solidFill>
                  <a:srgbClr val="0563C1"/>
                </a:solidFill>
                <a:hlinkClick r:id="rId3">
                  <a:extLst>
                    <a:ext uri="{A12FA001-AC4F-418D-AE19-62706E023703}">
                      <ahyp:hlinkClr xmlns:ahyp="http://schemas.microsoft.com/office/drawing/2018/hyperlinkcolor" val="tx"/>
                    </a:ext>
                  </a:extLst>
                </a:hlinkClick>
              </a:rPr>
              <a:t>https://www.linkedin.com/in/alex-dolia-866b9958/</a:t>
            </a:r>
            <a:endParaRPr lang="en-GB" dirty="0"/>
          </a:p>
          <a:p>
            <a:r>
              <a:rPr lang="en-GB" b="1" dirty="0">
                <a:hlinkClick r:id="rId4">
                  <a:extLst>
                    <a:ext uri="{A12FA001-AC4F-418D-AE19-62706E023703}">
                      <ahyp:hlinkClr xmlns:ahyp="http://schemas.microsoft.com/office/drawing/2018/hyperlinkcolor" val="tx"/>
                    </a:ext>
                  </a:extLst>
                </a:hlinkClick>
              </a:rPr>
              <a:t>GitHub</a:t>
            </a:r>
            <a:r>
              <a:rPr lang="en-GB" dirty="0">
                <a:hlinkClick r:id="rId4">
                  <a:extLst>
                    <a:ext uri="{A12FA001-AC4F-418D-AE19-62706E023703}">
                      <ahyp:hlinkClr xmlns:ahyp="http://schemas.microsoft.com/office/drawing/2018/hyperlinkcolor" val="tx"/>
                    </a:ext>
                  </a:extLst>
                </a:hlinkClick>
              </a:rPr>
              <a:t>: </a:t>
            </a:r>
            <a:r>
              <a:rPr lang="en-GB" dirty="0">
                <a:solidFill>
                  <a:srgbClr val="0563C1"/>
                </a:solidFill>
                <a:hlinkClick r:id="rId5"/>
              </a:rPr>
              <a:t>https://github.com/Alex-Dolia/what_LinkedIn_can_do_extra</a:t>
            </a:r>
            <a:endParaRPr lang="en-GB" dirty="0">
              <a:solidFill>
                <a:srgbClr val="0563C1"/>
              </a:solidFill>
            </a:endParaRPr>
          </a:p>
          <a:p>
            <a:r>
              <a:rPr lang="en-GB" b="1" dirty="0"/>
              <a:t>Scholar Google</a:t>
            </a:r>
            <a:r>
              <a:rPr lang="en-GB" dirty="0"/>
              <a:t>: </a:t>
            </a:r>
            <a:r>
              <a:rPr lang="en-GB" dirty="0">
                <a:hlinkClick r:id="rId6"/>
              </a:rPr>
              <a:t>https://scholar.google.com/citations?user=7OtH-7sAAAAJ&amp;hl=en</a:t>
            </a:r>
            <a:endParaRPr lang="en-GB" dirty="0"/>
          </a:p>
          <a:p>
            <a:endParaRPr lang="en-GB" dirty="0"/>
          </a:p>
          <a:p>
            <a:endParaRPr lang="en-GB" dirty="0"/>
          </a:p>
          <a:p>
            <a:endParaRPr lang="en-GB" dirty="0"/>
          </a:p>
          <a:p>
            <a:r>
              <a:rPr lang="en-GB" b="1" dirty="0">
                <a:solidFill>
                  <a:srgbClr val="202124"/>
                </a:solidFill>
              </a:rPr>
              <a:t>A</a:t>
            </a:r>
            <a:r>
              <a:rPr lang="en-GB" b="1" i="0" dirty="0">
                <a:solidFill>
                  <a:srgbClr val="202124"/>
                </a:solidFill>
                <a:effectLst/>
              </a:rPr>
              <a:t>cknowledgement.</a:t>
            </a:r>
          </a:p>
          <a:p>
            <a:r>
              <a:rPr lang="en-GB" b="0" i="0" dirty="0">
                <a:solidFill>
                  <a:srgbClr val="202124"/>
                </a:solidFill>
                <a:effectLst/>
              </a:rPr>
              <a:t>I would like to thank </a:t>
            </a:r>
            <a:r>
              <a:rPr lang="en-GB" b="0" i="0" dirty="0" err="1">
                <a:solidFill>
                  <a:srgbClr val="202124"/>
                </a:solidFill>
                <a:effectLst/>
              </a:rPr>
              <a:t>Dr.</a:t>
            </a:r>
            <a:r>
              <a:rPr lang="en-GB" b="0" i="0" dirty="0">
                <a:solidFill>
                  <a:srgbClr val="202124"/>
                </a:solidFill>
                <a:effectLst/>
              </a:rPr>
              <a:t> Alexei Polyakov for suggestions of </a:t>
            </a:r>
            <a:r>
              <a:rPr lang="en-US" dirty="0">
                <a:cs typeface="Segoe UI Light" panose="020B0502040204020203" pitchFamily="34" charset="0"/>
              </a:rPr>
              <a:t>Who Entrepreneurs Looking For </a:t>
            </a:r>
            <a:r>
              <a:rPr lang="en-GB" b="0" i="0" dirty="0">
                <a:solidFill>
                  <a:srgbClr val="202124"/>
                </a:solidFill>
                <a:effectLst/>
              </a:rPr>
              <a:t>and ideas about the accountant selection.</a:t>
            </a:r>
            <a:r>
              <a:rPr lang="en-US" dirty="0">
                <a:cs typeface="Segoe UI Light" panose="020B0502040204020203" pitchFamily="34" charset="0"/>
              </a:rPr>
              <a:t> </a:t>
            </a:r>
          </a:p>
          <a:p>
            <a:endParaRPr lang="en-US" b="0" i="0" dirty="0">
              <a:solidFill>
                <a:srgbClr val="202124"/>
              </a:solidFill>
              <a:effectLst/>
              <a:cs typeface="Segoe UI Light" panose="020B0502040204020203" pitchFamily="34" charset="0"/>
            </a:endParaRPr>
          </a:p>
          <a:p>
            <a:r>
              <a:rPr lang="en-GB" b="0" i="0" dirty="0">
                <a:solidFill>
                  <a:srgbClr val="202124"/>
                </a:solidFill>
                <a:effectLst/>
              </a:rPr>
              <a:t>I also would like to thank my accountant Nick </a:t>
            </a:r>
            <a:r>
              <a:rPr lang="en-GB" b="0" i="0" dirty="0" err="1">
                <a:solidFill>
                  <a:srgbClr val="202124"/>
                </a:solidFill>
                <a:effectLst/>
              </a:rPr>
              <a:t>Pappel</a:t>
            </a:r>
            <a:r>
              <a:rPr lang="en-GB" b="0" i="0" dirty="0">
                <a:solidFill>
                  <a:srgbClr val="202124"/>
                </a:solidFill>
                <a:effectLst/>
              </a:rPr>
              <a:t> for his ideas about what points or keywords to use to get more targeted accountant recommendation.</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2573772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Who Entrepreneurs Looking For?</a:t>
            </a:r>
          </a:p>
        </p:txBody>
      </p:sp>
      <p:sp>
        <p:nvSpPr>
          <p:cNvPr id="38" name="Content Placeholder 17"/>
          <p:cNvSpPr txBox="1">
            <a:spLocks/>
          </p:cNvSpPr>
          <p:nvPr/>
        </p:nvSpPr>
        <p:spPr>
          <a:xfrm>
            <a:off x="541609" y="1524708"/>
            <a:ext cx="11051975"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F59FE1D7-DDF7-4C1B-9ABB-A716D701E12D}"/>
              </a:ext>
            </a:extLst>
          </p:cNvPr>
          <p:cNvSpPr txBox="1"/>
          <p:nvPr/>
        </p:nvSpPr>
        <p:spPr>
          <a:xfrm>
            <a:off x="666750" y="1524708"/>
            <a:ext cx="8953500" cy="5909310"/>
          </a:xfrm>
          <a:prstGeom prst="rect">
            <a:avLst/>
          </a:prstGeom>
          <a:noFill/>
        </p:spPr>
        <p:txBody>
          <a:bodyPr wrap="square" rtlCol="0">
            <a:spAutoFit/>
          </a:bodyPr>
          <a:lstStyle/>
          <a:p>
            <a:pPr marL="285750" indent="-285750">
              <a:buFont typeface="Arial" panose="020B0604020202020204" pitchFamily="34" charset="0"/>
              <a:buChar char="•"/>
            </a:pPr>
            <a:r>
              <a:rPr lang="en-GB" dirty="0"/>
              <a:t>Co-founders, someone like themselves who share the same passion about innovation and their product;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Partners who have some sell strategy;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Team, who will deliver vision on founders;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Potential customers;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Suppliers;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Competitors;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Accountant.</a:t>
            </a:r>
          </a:p>
          <a:p>
            <a:endParaRPr lang="en-GB" dirty="0"/>
          </a:p>
          <a:p>
            <a:pPr algn="just"/>
            <a:r>
              <a:rPr lang="en-GB" dirty="0"/>
              <a:t>Entrepreneurs need information about market (market research) where all above parties come together.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504315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251568" cy="640080"/>
          </a:xfrm>
        </p:spPr>
        <p:txBody>
          <a:bodyPr>
            <a:noAutofit/>
          </a:bodyPr>
          <a:lstStyle/>
          <a:p>
            <a:r>
              <a:rPr lang="en-US" dirty="0">
                <a:latin typeface="Segoe UI Light" panose="020B0502040204020203" pitchFamily="34" charset="0"/>
                <a:cs typeface="Segoe UI Light" panose="020B0502040204020203" pitchFamily="34" charset="0"/>
              </a:rPr>
              <a:t>Content Based Recommendation System</a:t>
            </a:r>
          </a:p>
        </p:txBody>
      </p:sp>
      <p:sp>
        <p:nvSpPr>
          <p:cNvPr id="38" name="Content Placeholder 17"/>
          <p:cNvSpPr txBox="1">
            <a:spLocks/>
          </p:cNvSpPr>
          <p:nvPr/>
        </p:nvSpPr>
        <p:spPr>
          <a:xfrm>
            <a:off x="541609" y="1524708"/>
            <a:ext cx="11051975"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F524221A-19B3-4A71-9FC2-D8846FC19554}"/>
              </a:ext>
            </a:extLst>
          </p:cNvPr>
          <p:cNvSpPr txBox="1"/>
          <p:nvPr/>
        </p:nvSpPr>
        <p:spPr>
          <a:xfrm>
            <a:off x="1057275" y="1876425"/>
            <a:ext cx="10001250" cy="4247317"/>
          </a:xfrm>
          <a:prstGeom prst="rect">
            <a:avLst/>
          </a:prstGeom>
          <a:noFill/>
        </p:spPr>
        <p:txBody>
          <a:bodyPr wrap="square" rtlCol="0">
            <a:spAutoFit/>
          </a:bodyPr>
          <a:lstStyle/>
          <a:p>
            <a:r>
              <a:rPr lang="en-US" dirty="0">
                <a:solidFill>
                  <a:srgbClr val="242424"/>
                </a:solidFill>
              </a:rPr>
              <a:t>C</a:t>
            </a:r>
            <a:r>
              <a:rPr lang="en-US" b="0" i="0" dirty="0">
                <a:solidFill>
                  <a:srgbClr val="242424"/>
                </a:solidFill>
                <a:effectLst/>
              </a:rPr>
              <a:t>ontent </a:t>
            </a:r>
            <a:r>
              <a:rPr lang="en-US" dirty="0">
                <a:solidFill>
                  <a:srgbClr val="242424"/>
                </a:solidFill>
              </a:rPr>
              <a:t>B</a:t>
            </a:r>
            <a:r>
              <a:rPr lang="en-US" b="0" i="0" dirty="0">
                <a:solidFill>
                  <a:srgbClr val="242424"/>
                </a:solidFill>
                <a:effectLst/>
              </a:rPr>
              <a:t>ased Recommendation System</a:t>
            </a:r>
          </a:p>
          <a:p>
            <a:endParaRPr lang="en-US" b="0" i="0" dirty="0">
              <a:solidFill>
                <a:srgbClr val="242424"/>
              </a:solidFill>
              <a:effectLst/>
            </a:endParaRPr>
          </a:p>
          <a:p>
            <a:r>
              <a:rPr lang="en-US" b="0" i="0" dirty="0">
                <a:solidFill>
                  <a:srgbClr val="242424"/>
                </a:solidFill>
                <a:effectLst/>
              </a:rPr>
              <a:t>The idea of content based methods is to try to build a model, based on the available “features”, that explain the observed user-item interactions. </a:t>
            </a:r>
          </a:p>
          <a:p>
            <a:endParaRPr lang="en-US" dirty="0">
              <a:solidFill>
                <a:srgbClr val="242424"/>
              </a:solidFill>
            </a:endParaRPr>
          </a:p>
          <a:p>
            <a:r>
              <a:rPr lang="en-US" b="0" i="0" dirty="0">
                <a:solidFill>
                  <a:srgbClr val="242424"/>
                </a:solidFill>
                <a:effectLst/>
              </a:rPr>
              <a:t>If we manage to get such model, then, making new predictions for a user is pretty easy: we just need to look at the profile (age, sex, …) of this user and, based on this information, to determine relevant </a:t>
            </a:r>
            <a:r>
              <a:rPr lang="en-US" dirty="0">
                <a:solidFill>
                  <a:srgbClr val="242424"/>
                </a:solidFill>
              </a:rPr>
              <a:t>customers, blogs, news, or interest groups </a:t>
            </a:r>
            <a:r>
              <a:rPr lang="en-US" b="0" i="0" dirty="0">
                <a:solidFill>
                  <a:srgbClr val="242424"/>
                </a:solidFill>
                <a:effectLst/>
              </a:rPr>
              <a:t>to suggest.</a:t>
            </a:r>
          </a:p>
          <a:p>
            <a:endParaRPr lang="en-US" dirty="0">
              <a:solidFill>
                <a:srgbClr val="242424"/>
              </a:solidFill>
            </a:endParaRPr>
          </a:p>
          <a:p>
            <a:r>
              <a:rPr lang="en-US" dirty="0"/>
              <a:t>Content based methods suffer far less from the cold start problem than collaborative approaches (see slides below) : new users or items can be described by their characteristics (content) and so relevant suggestions can be done for these new entities.</a:t>
            </a:r>
            <a:r>
              <a:rPr lang="en-US" b="0" i="0" dirty="0">
                <a:solidFill>
                  <a:srgbClr val="242424"/>
                </a:solidFill>
                <a:effectLst/>
              </a:rPr>
              <a:t> </a:t>
            </a:r>
          </a:p>
          <a:p>
            <a:endParaRPr lang="en-US" dirty="0">
              <a:solidFill>
                <a:srgbClr val="242424"/>
              </a:solidFill>
            </a:endParaRPr>
          </a:p>
          <a:p>
            <a:r>
              <a:rPr lang="en-US" b="0" i="0" dirty="0">
                <a:solidFill>
                  <a:srgbClr val="242424"/>
                </a:solidFill>
                <a:effectLst/>
              </a:rPr>
              <a:t>Only new users or items with previously unseen features will logically suffer from this drawback, but once the system old enough, this has few to no chance to happen.</a:t>
            </a:r>
            <a:endParaRPr lang="en-GB" dirty="0"/>
          </a:p>
        </p:txBody>
      </p:sp>
    </p:spTree>
    <p:extLst>
      <p:ext uri="{BB962C8B-B14F-4D97-AF65-F5344CB8AC3E}">
        <p14:creationId xmlns:p14="http://schemas.microsoft.com/office/powerpoint/2010/main" val="36975673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709913" cy="640080"/>
          </a:xfrm>
        </p:spPr>
        <p:txBody>
          <a:bodyPr>
            <a:noAutofit/>
          </a:bodyPr>
          <a:lstStyle/>
          <a:p>
            <a:r>
              <a:rPr lang="en-US" dirty="0">
                <a:latin typeface="Segoe UI Light" panose="020B0502040204020203" pitchFamily="34" charset="0"/>
                <a:cs typeface="Segoe UI Light" panose="020B0502040204020203" pitchFamily="34" charset="0"/>
              </a:rPr>
              <a:t>Collaborative Filtering</a:t>
            </a:r>
          </a:p>
        </p:txBody>
      </p:sp>
      <p:sp>
        <p:nvSpPr>
          <p:cNvPr id="38" name="Content Placeholder 17"/>
          <p:cNvSpPr txBox="1">
            <a:spLocks/>
          </p:cNvSpPr>
          <p:nvPr/>
        </p:nvSpPr>
        <p:spPr>
          <a:xfrm>
            <a:off x="541609" y="1524708"/>
            <a:ext cx="11051975"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6BD2B645-675E-4458-96B5-0416B857AB2C}"/>
              </a:ext>
            </a:extLst>
          </p:cNvPr>
          <p:cNvSpPr txBox="1"/>
          <p:nvPr/>
        </p:nvSpPr>
        <p:spPr>
          <a:xfrm>
            <a:off x="598416" y="1343547"/>
            <a:ext cx="10746298" cy="2308324"/>
          </a:xfrm>
          <a:prstGeom prst="rect">
            <a:avLst/>
          </a:prstGeom>
          <a:noFill/>
        </p:spPr>
        <p:txBody>
          <a:bodyPr wrap="square" rtlCol="0">
            <a:spAutoFit/>
          </a:bodyPr>
          <a:lstStyle/>
          <a:p>
            <a:r>
              <a:rPr lang="en-GB" dirty="0"/>
              <a:t>There are </a:t>
            </a:r>
            <a:r>
              <a:rPr lang="en-US" b="0" i="0" dirty="0">
                <a:solidFill>
                  <a:srgbClr val="242424"/>
                </a:solidFill>
                <a:effectLst/>
                <a:latin typeface="source-serif-pro"/>
              </a:rPr>
              <a:t>the two major paradigms of recommender systems : collaborative and content based methods.</a:t>
            </a:r>
          </a:p>
          <a:p>
            <a:endParaRPr lang="en-US" dirty="0">
              <a:solidFill>
                <a:srgbClr val="242424"/>
              </a:solidFill>
              <a:latin typeface="source-serif-pro"/>
            </a:endParaRPr>
          </a:p>
          <a:p>
            <a:pPr algn="just"/>
            <a:r>
              <a:rPr lang="en-US" b="1" i="0" dirty="0">
                <a:solidFill>
                  <a:schemeClr val="accent1"/>
                </a:solidFill>
                <a:effectLst/>
                <a:latin typeface="source-serif-pro"/>
              </a:rPr>
              <a:t>Collaborative methods </a:t>
            </a:r>
            <a:r>
              <a:rPr lang="en-US" b="0" i="0" dirty="0">
                <a:solidFill>
                  <a:srgbClr val="242424"/>
                </a:solidFill>
                <a:effectLst/>
                <a:latin typeface="source-serif-pro"/>
              </a:rPr>
              <a:t>for recommender systems are methods that are based solely on the past interactions recorded between users and items in order to produce new recommendations. These interactions are stored in the so-called “user-item interactions matrix”.</a:t>
            </a:r>
          </a:p>
          <a:p>
            <a:br>
              <a:rPr lang="en-US" b="0" i="0" dirty="0">
                <a:effectLst/>
                <a:latin typeface="medium-content-sans-serif-font"/>
              </a:rPr>
            </a:br>
            <a:r>
              <a:rPr lang="en-US" b="0" i="0" dirty="0">
                <a:solidFill>
                  <a:srgbClr val="242424"/>
                </a:solidFill>
                <a:effectLst/>
                <a:latin typeface="source-serif-pro"/>
              </a:rPr>
              <a:t> </a:t>
            </a:r>
            <a:endParaRPr lang="en-GB" dirty="0"/>
          </a:p>
          <a:p>
            <a:pPr marL="285750" indent="-285750">
              <a:buFont typeface="Arial" panose="020B0604020202020204" pitchFamily="34" charset="0"/>
              <a:buChar char="•"/>
            </a:pPr>
            <a:endParaRPr lang="en-GB" dirty="0"/>
          </a:p>
        </p:txBody>
      </p:sp>
      <p:sp>
        <p:nvSpPr>
          <p:cNvPr id="9" name="TextBox 8">
            <a:extLst>
              <a:ext uri="{FF2B5EF4-FFF2-40B4-BE49-F238E27FC236}">
                <a16:creationId xmlns:a16="http://schemas.microsoft.com/office/drawing/2014/main" id="{3CB33C83-38C0-44F2-93B0-B2D2DAFEEE0A}"/>
              </a:ext>
            </a:extLst>
          </p:cNvPr>
          <p:cNvSpPr txBox="1"/>
          <p:nvPr/>
        </p:nvSpPr>
        <p:spPr>
          <a:xfrm>
            <a:off x="598416" y="3332210"/>
            <a:ext cx="9239251" cy="1477328"/>
          </a:xfrm>
          <a:prstGeom prst="rect">
            <a:avLst/>
          </a:prstGeom>
          <a:noFill/>
        </p:spPr>
        <p:txBody>
          <a:bodyPr wrap="square" rtlCol="0">
            <a:spAutoFit/>
          </a:bodyPr>
          <a:lstStyle/>
          <a:p>
            <a:pPr algn="just"/>
            <a:r>
              <a:rPr lang="en-US" b="0" i="0" dirty="0">
                <a:solidFill>
                  <a:srgbClr val="242424"/>
                </a:solidFill>
                <a:effectLst/>
                <a:latin typeface="source-serif-pro"/>
              </a:rPr>
              <a:t>Then, the main idea that rules collaborative methods is that these </a:t>
            </a:r>
            <a:r>
              <a:rPr lang="en-US" b="0" i="0" dirty="0">
                <a:solidFill>
                  <a:srgbClr val="FF0000"/>
                </a:solidFill>
                <a:effectLst/>
                <a:latin typeface="source-serif-pro"/>
              </a:rPr>
              <a:t>past user-item interactions </a:t>
            </a:r>
            <a:r>
              <a:rPr lang="en-US" b="0" i="0" dirty="0">
                <a:solidFill>
                  <a:srgbClr val="242424"/>
                </a:solidFill>
                <a:effectLst/>
                <a:latin typeface="source-serif-pro"/>
              </a:rPr>
              <a:t>are </a:t>
            </a:r>
            <a:r>
              <a:rPr lang="en-US" b="0" i="0" dirty="0">
                <a:solidFill>
                  <a:srgbClr val="FF0000"/>
                </a:solidFill>
                <a:effectLst/>
                <a:latin typeface="source-serif-pro"/>
              </a:rPr>
              <a:t>sufficient to detect similar users and/or similar items </a:t>
            </a:r>
            <a:r>
              <a:rPr lang="en-US" b="0" i="0" dirty="0">
                <a:solidFill>
                  <a:srgbClr val="242424"/>
                </a:solidFill>
                <a:effectLst/>
                <a:latin typeface="source-serif-pro"/>
              </a:rPr>
              <a:t>and make predictions based on these estimated proximities.</a:t>
            </a:r>
          </a:p>
          <a:p>
            <a:endParaRPr lang="en-US" dirty="0">
              <a:solidFill>
                <a:srgbClr val="242424"/>
              </a:solidFill>
              <a:latin typeface="source-serif-pro"/>
            </a:endParaRPr>
          </a:p>
          <a:p>
            <a:endParaRPr lang="en-US" dirty="0">
              <a:solidFill>
                <a:srgbClr val="242424"/>
              </a:solidFill>
              <a:latin typeface="source-serif-pro"/>
            </a:endParaRPr>
          </a:p>
        </p:txBody>
      </p:sp>
      <p:sp>
        <p:nvSpPr>
          <p:cNvPr id="11" name="TextBox 10">
            <a:extLst>
              <a:ext uri="{FF2B5EF4-FFF2-40B4-BE49-F238E27FC236}">
                <a16:creationId xmlns:a16="http://schemas.microsoft.com/office/drawing/2014/main" id="{18DD466C-71FF-43FC-9CDB-176ECCAA0E21}"/>
              </a:ext>
            </a:extLst>
          </p:cNvPr>
          <p:cNvSpPr txBox="1"/>
          <p:nvPr/>
        </p:nvSpPr>
        <p:spPr>
          <a:xfrm>
            <a:off x="598416" y="4914288"/>
            <a:ext cx="11093138" cy="1200329"/>
          </a:xfrm>
          <a:prstGeom prst="rect">
            <a:avLst/>
          </a:prstGeom>
          <a:noFill/>
        </p:spPr>
        <p:txBody>
          <a:bodyPr wrap="square" rtlCol="0">
            <a:spAutoFit/>
          </a:bodyPr>
          <a:lstStyle/>
          <a:p>
            <a:pPr algn="just"/>
            <a:r>
              <a:rPr lang="en-US" b="0" i="0" dirty="0">
                <a:solidFill>
                  <a:srgbClr val="242424"/>
                </a:solidFill>
                <a:effectLst/>
                <a:latin typeface="source-serif-pro"/>
              </a:rPr>
              <a:t>However, as it only consider past interactions to make recommendations, collaborative filtering suffer from the “</a:t>
            </a:r>
            <a:r>
              <a:rPr lang="en-US" b="0" i="0" dirty="0">
                <a:solidFill>
                  <a:srgbClr val="FF0000"/>
                </a:solidFill>
                <a:effectLst/>
                <a:latin typeface="source-serif-pro"/>
              </a:rPr>
              <a:t>cold start problem</a:t>
            </a:r>
            <a:r>
              <a:rPr lang="en-US" b="0" i="0" dirty="0">
                <a:solidFill>
                  <a:srgbClr val="242424"/>
                </a:solidFill>
                <a:effectLst/>
                <a:latin typeface="source-serif-pro"/>
              </a:rPr>
              <a:t>”: it is impossible to recommend anything to new users or to recommend a new item to any users and many users or items have too few interactions to be efficiently handled.</a:t>
            </a:r>
          </a:p>
          <a:p>
            <a:endParaRPr lang="en-GB" dirty="0"/>
          </a:p>
        </p:txBody>
      </p:sp>
      <p:pic>
        <p:nvPicPr>
          <p:cNvPr id="13" name="Picture 12">
            <a:extLst>
              <a:ext uri="{FF2B5EF4-FFF2-40B4-BE49-F238E27FC236}">
                <a16:creationId xmlns:a16="http://schemas.microsoft.com/office/drawing/2014/main" id="{DF9A0298-B8FF-4A0F-BB81-8736813513F2}"/>
              </a:ext>
            </a:extLst>
          </p:cNvPr>
          <p:cNvPicPr>
            <a:picLocks noChangeAspect="1"/>
          </p:cNvPicPr>
          <p:nvPr/>
        </p:nvPicPr>
        <p:blipFill>
          <a:blip r:embed="rId2"/>
          <a:stretch>
            <a:fillRect/>
          </a:stretch>
        </p:blipFill>
        <p:spPr>
          <a:xfrm>
            <a:off x="9894475" y="2654078"/>
            <a:ext cx="1638150" cy="2044698"/>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837673" cy="640080"/>
          </a:xfrm>
        </p:spPr>
        <p:txBody>
          <a:bodyPr>
            <a:noAutofit/>
          </a:bodyPr>
          <a:lstStyle/>
          <a:p>
            <a:r>
              <a:rPr lang="en-US" dirty="0">
                <a:latin typeface="Segoe UI Light" panose="020B0502040204020203" pitchFamily="34" charset="0"/>
                <a:cs typeface="Segoe UI Light" panose="020B0502040204020203" pitchFamily="34" charset="0"/>
              </a:rPr>
              <a:t>Collaborative Filtering – Fixing Drawbacks</a:t>
            </a:r>
          </a:p>
        </p:txBody>
      </p:sp>
      <p:sp>
        <p:nvSpPr>
          <p:cNvPr id="38" name="Content Placeholder 17"/>
          <p:cNvSpPr txBox="1">
            <a:spLocks/>
          </p:cNvSpPr>
          <p:nvPr/>
        </p:nvSpPr>
        <p:spPr>
          <a:xfrm>
            <a:off x="541609" y="1524708"/>
            <a:ext cx="11051975"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3CB33C83-38C0-44F2-93B0-B2D2DAFEEE0A}"/>
              </a:ext>
            </a:extLst>
          </p:cNvPr>
          <p:cNvSpPr txBox="1"/>
          <p:nvPr/>
        </p:nvSpPr>
        <p:spPr>
          <a:xfrm>
            <a:off x="521207" y="1239298"/>
            <a:ext cx="9239251" cy="5170646"/>
          </a:xfrm>
          <a:prstGeom prst="rect">
            <a:avLst/>
          </a:prstGeom>
          <a:noFill/>
        </p:spPr>
        <p:txBody>
          <a:bodyPr wrap="square" rtlCol="0">
            <a:spAutoFit/>
          </a:bodyPr>
          <a:lstStyle/>
          <a:p>
            <a:pPr algn="just"/>
            <a:r>
              <a:rPr lang="en-US" sz="2400" b="0" i="0" dirty="0">
                <a:solidFill>
                  <a:srgbClr val="242424"/>
                </a:solidFill>
                <a:effectLst/>
                <a:latin typeface="source-serif-pro"/>
              </a:rPr>
              <a:t>This drawback can be addressed in different way: </a:t>
            </a:r>
          </a:p>
          <a:p>
            <a:pPr algn="just"/>
            <a:endParaRPr lang="en-US" sz="2400" dirty="0">
              <a:solidFill>
                <a:srgbClr val="242424"/>
              </a:solidFill>
              <a:latin typeface="source-serif-pro"/>
            </a:endParaRPr>
          </a:p>
          <a:p>
            <a:pPr marL="285750" indent="-285750" algn="just">
              <a:buFont typeface="Arial" panose="020B0604020202020204" pitchFamily="34" charset="0"/>
              <a:buChar char="•"/>
            </a:pPr>
            <a:r>
              <a:rPr lang="en-US" sz="2400" dirty="0">
                <a:solidFill>
                  <a:srgbClr val="242424"/>
                </a:solidFill>
                <a:latin typeface="source-serif-pro"/>
              </a:rPr>
              <a:t>R</a:t>
            </a:r>
            <a:r>
              <a:rPr lang="en-US" sz="2400" b="0" i="0" dirty="0">
                <a:solidFill>
                  <a:srgbClr val="242424"/>
                </a:solidFill>
                <a:effectLst/>
                <a:latin typeface="source-serif-pro"/>
              </a:rPr>
              <a:t>ecommending random items to new users or new items to random users (random strategy);</a:t>
            </a:r>
          </a:p>
          <a:p>
            <a:pPr marL="285750" indent="-285750" algn="just">
              <a:buFont typeface="Arial" panose="020B0604020202020204" pitchFamily="34" charset="0"/>
              <a:buChar char="•"/>
            </a:pPr>
            <a:endParaRPr lang="en-US" sz="2400" b="0" i="0" dirty="0">
              <a:solidFill>
                <a:srgbClr val="242424"/>
              </a:solidFill>
              <a:effectLst/>
              <a:latin typeface="source-serif-pro"/>
            </a:endParaRPr>
          </a:p>
          <a:p>
            <a:pPr marL="285750" indent="-285750" algn="just">
              <a:buFont typeface="Arial" panose="020B0604020202020204" pitchFamily="34" charset="0"/>
              <a:buChar char="•"/>
            </a:pPr>
            <a:r>
              <a:rPr lang="en-US" sz="2400" dirty="0">
                <a:solidFill>
                  <a:srgbClr val="242424"/>
                </a:solidFill>
                <a:latin typeface="source-serif-pro"/>
              </a:rPr>
              <a:t>R</a:t>
            </a:r>
            <a:r>
              <a:rPr lang="en-US" sz="2400" b="0" i="0" dirty="0">
                <a:solidFill>
                  <a:srgbClr val="242424"/>
                </a:solidFill>
                <a:effectLst/>
                <a:latin typeface="source-serif-pro"/>
              </a:rPr>
              <a:t>ecommending popular items to new users or new items to most active users (maximum expectation strategy);</a:t>
            </a:r>
          </a:p>
          <a:p>
            <a:pPr marL="285750" indent="-285750" algn="just">
              <a:buFont typeface="Arial" panose="020B0604020202020204" pitchFamily="34" charset="0"/>
              <a:buChar char="•"/>
            </a:pPr>
            <a:endParaRPr lang="en-US" sz="2400" b="0" i="0" dirty="0">
              <a:solidFill>
                <a:srgbClr val="242424"/>
              </a:solidFill>
              <a:effectLst/>
              <a:latin typeface="source-serif-pro"/>
            </a:endParaRPr>
          </a:p>
          <a:p>
            <a:pPr marL="285750" indent="-285750" algn="just">
              <a:buFont typeface="Arial" panose="020B0604020202020204" pitchFamily="34" charset="0"/>
              <a:buChar char="•"/>
            </a:pPr>
            <a:r>
              <a:rPr lang="en-US" sz="2400" dirty="0">
                <a:solidFill>
                  <a:srgbClr val="242424"/>
                </a:solidFill>
                <a:latin typeface="source-serif-pro"/>
              </a:rPr>
              <a:t>R</a:t>
            </a:r>
            <a:r>
              <a:rPr lang="en-US" sz="2400" b="0" i="0" dirty="0">
                <a:solidFill>
                  <a:srgbClr val="242424"/>
                </a:solidFill>
                <a:effectLst/>
                <a:latin typeface="source-serif-pro"/>
              </a:rPr>
              <a:t>ecommending a set of various items to new users or a new item to a set of various users (exploratory strategy) or, </a:t>
            </a:r>
          </a:p>
          <a:p>
            <a:pPr marL="285750" indent="-285750" algn="just">
              <a:buFont typeface="Arial" panose="020B0604020202020204" pitchFamily="34" charset="0"/>
              <a:buChar char="•"/>
            </a:pPr>
            <a:endParaRPr lang="en-US" sz="2400" b="0" i="0" dirty="0">
              <a:solidFill>
                <a:srgbClr val="242424"/>
              </a:solidFill>
              <a:effectLst/>
              <a:latin typeface="source-serif-pro"/>
            </a:endParaRPr>
          </a:p>
          <a:p>
            <a:pPr marL="285750" indent="-285750" algn="just">
              <a:buFont typeface="Arial" panose="020B0604020202020204" pitchFamily="34" charset="0"/>
              <a:buChar char="•"/>
            </a:pPr>
            <a:r>
              <a:rPr lang="en-US" sz="2400" dirty="0">
                <a:solidFill>
                  <a:srgbClr val="242424"/>
                </a:solidFill>
                <a:latin typeface="source-serif-pro"/>
              </a:rPr>
              <a:t>F</a:t>
            </a:r>
            <a:r>
              <a:rPr lang="en-US" sz="2400" b="0" i="0" dirty="0">
                <a:solidFill>
                  <a:srgbClr val="242424"/>
                </a:solidFill>
                <a:effectLst/>
                <a:latin typeface="source-serif-pro"/>
              </a:rPr>
              <a:t>inally, using a non collaborative method (e.g., content based recommendation) for the early life of the user or the item.</a:t>
            </a:r>
            <a:endParaRPr lang="en-US" sz="2400" dirty="0">
              <a:solidFill>
                <a:srgbClr val="242424"/>
              </a:solidFill>
              <a:latin typeface="source-serif-pro"/>
            </a:endParaRPr>
          </a:p>
          <a:p>
            <a:endParaRPr lang="en-US" dirty="0">
              <a:solidFill>
                <a:srgbClr val="242424"/>
              </a:solidFill>
              <a:latin typeface="source-serif-pro"/>
            </a:endParaRPr>
          </a:p>
        </p:txBody>
      </p:sp>
    </p:spTree>
    <p:extLst>
      <p:ext uri="{BB962C8B-B14F-4D97-AF65-F5344CB8AC3E}">
        <p14:creationId xmlns:p14="http://schemas.microsoft.com/office/powerpoint/2010/main" val="29330328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837673" cy="640080"/>
          </a:xfrm>
        </p:spPr>
        <p:txBody>
          <a:bodyPr>
            <a:noAutofit/>
          </a:bodyPr>
          <a:lstStyle/>
          <a:p>
            <a:r>
              <a:rPr lang="en-US" dirty="0">
                <a:latin typeface="Segoe UI Light" panose="020B0502040204020203" pitchFamily="34" charset="0"/>
                <a:cs typeface="Segoe UI Light" panose="020B0502040204020203" pitchFamily="34" charset="0"/>
              </a:rPr>
              <a:t>Collaborative Filtering – SVD Approach</a:t>
            </a:r>
          </a:p>
        </p:txBody>
      </p:sp>
      <p:sp>
        <p:nvSpPr>
          <p:cNvPr id="38" name="Content Placeholder 17"/>
          <p:cNvSpPr txBox="1">
            <a:spLocks/>
          </p:cNvSpPr>
          <p:nvPr/>
        </p:nvSpPr>
        <p:spPr>
          <a:xfrm>
            <a:off x="541609" y="1524708"/>
            <a:ext cx="11051975"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pic>
        <p:nvPicPr>
          <p:cNvPr id="12" name="Picture 11">
            <a:extLst>
              <a:ext uri="{FF2B5EF4-FFF2-40B4-BE49-F238E27FC236}">
                <a16:creationId xmlns:a16="http://schemas.microsoft.com/office/drawing/2014/main" id="{0A465688-9EBF-44E8-A66B-2C7366CECB25}"/>
              </a:ext>
            </a:extLst>
          </p:cNvPr>
          <p:cNvPicPr>
            <a:picLocks noChangeAspect="1"/>
          </p:cNvPicPr>
          <p:nvPr/>
        </p:nvPicPr>
        <p:blipFill>
          <a:blip r:embed="rId2"/>
          <a:stretch>
            <a:fillRect/>
          </a:stretch>
        </p:blipFill>
        <p:spPr>
          <a:xfrm>
            <a:off x="2624880" y="1524708"/>
            <a:ext cx="6630325" cy="2715004"/>
          </a:xfrm>
          <a:prstGeom prst="rect">
            <a:avLst/>
          </a:prstGeom>
        </p:spPr>
      </p:pic>
      <p:sp>
        <p:nvSpPr>
          <p:cNvPr id="13" name="TextBox 12">
            <a:extLst>
              <a:ext uri="{FF2B5EF4-FFF2-40B4-BE49-F238E27FC236}">
                <a16:creationId xmlns:a16="http://schemas.microsoft.com/office/drawing/2014/main" id="{71A1E026-BBEE-4580-A8E7-EA593809B56C}"/>
              </a:ext>
            </a:extLst>
          </p:cNvPr>
          <p:cNvSpPr txBox="1"/>
          <p:nvPr/>
        </p:nvSpPr>
        <p:spPr>
          <a:xfrm>
            <a:off x="899160" y="4284949"/>
            <a:ext cx="8356045" cy="2585323"/>
          </a:xfrm>
          <a:prstGeom prst="rect">
            <a:avLst/>
          </a:prstGeom>
          <a:noFill/>
        </p:spPr>
        <p:txBody>
          <a:bodyPr wrap="square" rtlCol="0">
            <a:spAutoFit/>
          </a:bodyPr>
          <a:lstStyle/>
          <a:p>
            <a:pPr algn="l"/>
            <a:r>
              <a:rPr lang="en-US" b="0" i="0" dirty="0">
                <a:solidFill>
                  <a:srgbClr val="242424"/>
                </a:solidFill>
                <a:effectLst/>
                <a:latin typeface="source-serif-pro"/>
              </a:rPr>
              <a:t>The process of performing SVD on a user-item matrix can be broken down into three steps:</a:t>
            </a:r>
          </a:p>
          <a:p>
            <a:pPr algn="l">
              <a:buFont typeface="Arial" panose="020B0604020202020204" pitchFamily="34" charset="0"/>
              <a:buChar char="•"/>
            </a:pPr>
            <a:r>
              <a:rPr lang="en-US" b="0" i="0" dirty="0">
                <a:solidFill>
                  <a:srgbClr val="242424"/>
                </a:solidFill>
                <a:effectLst/>
                <a:latin typeface="source-serif-pro"/>
              </a:rPr>
              <a:t>Decompose the user-item matrix into three matrices: U, S, and V.</a:t>
            </a:r>
          </a:p>
          <a:p>
            <a:pPr algn="l">
              <a:buFont typeface="Arial" panose="020B0604020202020204" pitchFamily="34" charset="0"/>
              <a:buChar char="•"/>
            </a:pPr>
            <a:r>
              <a:rPr lang="en-US" b="0" i="0" dirty="0">
                <a:solidFill>
                  <a:srgbClr val="242424"/>
                </a:solidFill>
                <a:effectLst/>
                <a:latin typeface="source-serif-pro"/>
              </a:rPr>
              <a:t>Keep only the top k singular values and their corresponding vectors, this is useful in order to reduce the complexity and computational costs without losing too much information.</a:t>
            </a:r>
          </a:p>
          <a:p>
            <a:pPr algn="l">
              <a:buFont typeface="Arial" panose="020B0604020202020204" pitchFamily="34" charset="0"/>
              <a:buChar char="•"/>
            </a:pPr>
            <a:r>
              <a:rPr lang="en-US" b="0" i="0" dirty="0">
                <a:solidFill>
                  <a:srgbClr val="242424"/>
                </a:solidFill>
                <a:effectLst/>
                <a:latin typeface="source-serif-pro"/>
              </a:rPr>
              <a:t>Multiply the matrices back together to obtain an approximation of the original user-item matrix.</a:t>
            </a:r>
          </a:p>
          <a:p>
            <a:endParaRPr lang="en-GB" dirty="0"/>
          </a:p>
        </p:txBody>
      </p:sp>
    </p:spTree>
    <p:extLst>
      <p:ext uri="{BB962C8B-B14F-4D97-AF65-F5344CB8AC3E}">
        <p14:creationId xmlns:p14="http://schemas.microsoft.com/office/powerpoint/2010/main" val="23269465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837673" cy="640080"/>
          </a:xfrm>
        </p:spPr>
        <p:txBody>
          <a:bodyPr>
            <a:noAutofit/>
          </a:bodyPr>
          <a:lstStyle/>
          <a:p>
            <a:r>
              <a:rPr lang="en-US" dirty="0">
                <a:latin typeface="Segoe UI Light" panose="020B0502040204020203" pitchFamily="34" charset="0"/>
                <a:cs typeface="Segoe UI Light" panose="020B0502040204020203" pitchFamily="34" charset="0"/>
              </a:rPr>
              <a:t>Collaborative Filtering – Simple Python Code</a:t>
            </a:r>
          </a:p>
        </p:txBody>
      </p:sp>
      <p:sp>
        <p:nvSpPr>
          <p:cNvPr id="38" name="Content Placeholder 17"/>
          <p:cNvSpPr txBox="1">
            <a:spLocks/>
          </p:cNvSpPr>
          <p:nvPr/>
        </p:nvSpPr>
        <p:spPr>
          <a:xfrm>
            <a:off x="541609" y="1524708"/>
            <a:ext cx="11051975"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D0041C9A-9FA2-4D52-B19B-B1D4A72FAF0F}"/>
              </a:ext>
            </a:extLst>
          </p:cNvPr>
          <p:cNvPicPr>
            <a:picLocks noChangeAspect="1"/>
          </p:cNvPicPr>
          <p:nvPr/>
        </p:nvPicPr>
        <p:blipFill>
          <a:blip r:embed="rId2"/>
          <a:stretch>
            <a:fillRect/>
          </a:stretch>
        </p:blipFill>
        <p:spPr>
          <a:xfrm>
            <a:off x="6265477" y="1301252"/>
            <a:ext cx="5289418" cy="3196901"/>
          </a:xfrm>
          <a:prstGeom prst="rect">
            <a:avLst/>
          </a:prstGeom>
        </p:spPr>
      </p:pic>
      <p:sp>
        <p:nvSpPr>
          <p:cNvPr id="6" name="TextBox 5">
            <a:extLst>
              <a:ext uri="{FF2B5EF4-FFF2-40B4-BE49-F238E27FC236}">
                <a16:creationId xmlns:a16="http://schemas.microsoft.com/office/drawing/2014/main" id="{0633C16D-060F-492A-A5B4-276DB6CFCE42}"/>
              </a:ext>
            </a:extLst>
          </p:cNvPr>
          <p:cNvSpPr txBox="1"/>
          <p:nvPr/>
        </p:nvSpPr>
        <p:spPr>
          <a:xfrm>
            <a:off x="541609" y="4815840"/>
            <a:ext cx="11340239" cy="1477328"/>
          </a:xfrm>
          <a:prstGeom prst="rect">
            <a:avLst/>
          </a:prstGeom>
          <a:noFill/>
        </p:spPr>
        <p:txBody>
          <a:bodyPr wrap="square" rtlCol="0">
            <a:spAutoFit/>
          </a:bodyPr>
          <a:lstStyle/>
          <a:p>
            <a:pPr algn="just"/>
            <a:r>
              <a:rPr lang="en-GB" dirty="0"/>
              <a:t>Every row of the rating matrix </a:t>
            </a:r>
            <a:r>
              <a:rPr lang="en-GB" dirty="0" err="1"/>
              <a:t>user_click_matrix</a:t>
            </a:r>
            <a:r>
              <a:rPr lang="en-GB" dirty="0"/>
              <a:t> (in the previous slide it is A) correspond to the customer and column to item (job, co-founder, etc recommendation) he is interested in. It is equal to 1 if the use click on the link and 0 if he did not click or have not seen it.</a:t>
            </a:r>
          </a:p>
          <a:p>
            <a:pPr algn="just"/>
            <a:endParaRPr lang="en-GB" dirty="0"/>
          </a:p>
          <a:p>
            <a:pPr algn="just"/>
            <a:r>
              <a:rPr lang="en-GB" dirty="0"/>
              <a:t>Optimization parameter is the rank of the matrix, in this example, the rank is equal to 2.</a:t>
            </a:r>
          </a:p>
        </p:txBody>
      </p:sp>
      <p:pic>
        <p:nvPicPr>
          <p:cNvPr id="4" name="Picture 3">
            <a:extLst>
              <a:ext uri="{FF2B5EF4-FFF2-40B4-BE49-F238E27FC236}">
                <a16:creationId xmlns:a16="http://schemas.microsoft.com/office/drawing/2014/main" id="{1DAE59D1-33AD-472E-A9E7-9884E242B824}"/>
              </a:ext>
            </a:extLst>
          </p:cNvPr>
          <p:cNvPicPr>
            <a:picLocks noChangeAspect="1"/>
          </p:cNvPicPr>
          <p:nvPr/>
        </p:nvPicPr>
        <p:blipFill>
          <a:blip r:embed="rId3"/>
          <a:stretch>
            <a:fillRect/>
          </a:stretch>
        </p:blipFill>
        <p:spPr>
          <a:xfrm>
            <a:off x="598416" y="1294305"/>
            <a:ext cx="5322408" cy="3196901"/>
          </a:xfrm>
          <a:prstGeom prst="rect">
            <a:avLst/>
          </a:prstGeom>
        </p:spPr>
      </p:pic>
    </p:spTree>
    <p:extLst>
      <p:ext uri="{BB962C8B-B14F-4D97-AF65-F5344CB8AC3E}">
        <p14:creationId xmlns:p14="http://schemas.microsoft.com/office/powerpoint/2010/main" val="3935284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837673" cy="640080"/>
          </a:xfrm>
        </p:spPr>
        <p:txBody>
          <a:bodyPr>
            <a:noAutofit/>
          </a:bodyPr>
          <a:lstStyle/>
          <a:p>
            <a:r>
              <a:rPr lang="en-US" dirty="0">
                <a:latin typeface="Segoe UI Light" panose="020B0502040204020203" pitchFamily="34" charset="0"/>
                <a:cs typeface="Segoe UI Light" panose="020B0502040204020203" pitchFamily="34" charset="0"/>
              </a:rPr>
              <a:t>Collaborative Filtering – Billion-scale Computations</a:t>
            </a:r>
          </a:p>
        </p:txBody>
      </p:sp>
      <p:sp>
        <p:nvSpPr>
          <p:cNvPr id="38" name="Content Placeholder 17"/>
          <p:cNvSpPr txBox="1">
            <a:spLocks/>
          </p:cNvSpPr>
          <p:nvPr/>
        </p:nvSpPr>
        <p:spPr>
          <a:xfrm>
            <a:off x="541609" y="1524708"/>
            <a:ext cx="11051975"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633C16D-060F-492A-A5B4-276DB6CFCE42}"/>
              </a:ext>
            </a:extLst>
          </p:cNvPr>
          <p:cNvSpPr txBox="1"/>
          <p:nvPr/>
        </p:nvSpPr>
        <p:spPr>
          <a:xfrm>
            <a:off x="598416" y="1461774"/>
            <a:ext cx="11340239" cy="3416320"/>
          </a:xfrm>
          <a:prstGeom prst="rect">
            <a:avLst/>
          </a:prstGeom>
          <a:noFill/>
        </p:spPr>
        <p:txBody>
          <a:bodyPr wrap="square" rtlCol="0">
            <a:spAutoFit/>
          </a:bodyPr>
          <a:lstStyle/>
          <a:p>
            <a:pPr algn="just"/>
            <a:r>
              <a:rPr lang="en-GB" dirty="0"/>
              <a:t>In practice, in distributed setups, randomised SVD is used.</a:t>
            </a:r>
          </a:p>
          <a:p>
            <a:pPr algn="just"/>
            <a:endParaRPr lang="en-GB" dirty="0"/>
          </a:p>
          <a:p>
            <a:pPr algn="just"/>
            <a:r>
              <a:rPr lang="en-GB" dirty="0"/>
              <a:t>Example:</a:t>
            </a:r>
          </a:p>
          <a:p>
            <a:pPr marL="285750" indent="-285750" algn="just">
              <a:buFont typeface="Arial" panose="020B0604020202020204" pitchFamily="34" charset="0"/>
              <a:buChar char="•"/>
            </a:pPr>
            <a:r>
              <a:rPr lang="en-GB" b="1" i="0" dirty="0">
                <a:solidFill>
                  <a:srgbClr val="FF0000"/>
                </a:solidFill>
                <a:effectLst/>
                <a:latin typeface="Google Sans"/>
              </a:rPr>
              <a:t>Large-Scale Matrix Factorization on TPUs:</a:t>
            </a:r>
            <a:endParaRPr lang="en-GB" b="1" dirty="0">
              <a:solidFill>
                <a:srgbClr val="FF0000"/>
              </a:solidFill>
            </a:endParaRPr>
          </a:p>
          <a:p>
            <a:pPr algn="just"/>
            <a:r>
              <a:rPr lang="en-GB" dirty="0">
                <a:hlinkClick r:id="rId2"/>
              </a:rPr>
              <a:t>https://blog.research.google/2022/04/large-scale-matrix-factorization-on-tpus.html</a:t>
            </a:r>
            <a:endParaRPr lang="en-GB" dirty="0"/>
          </a:p>
          <a:p>
            <a:pPr algn="just"/>
            <a:endParaRPr lang="en-GB" dirty="0"/>
          </a:p>
          <a:p>
            <a:pPr marL="285750" indent="-285750" algn="just">
              <a:buFont typeface="Arial" panose="020B0604020202020204" pitchFamily="34" charset="0"/>
              <a:buChar char="•"/>
            </a:pPr>
            <a:r>
              <a:rPr lang="en-GB" b="1" dirty="0">
                <a:solidFill>
                  <a:srgbClr val="FF0000"/>
                </a:solidFill>
              </a:rPr>
              <a:t>Criteo</a:t>
            </a:r>
            <a:r>
              <a:rPr lang="en-GB" dirty="0"/>
              <a:t>: </a:t>
            </a:r>
          </a:p>
          <a:p>
            <a:pPr algn="just"/>
            <a:r>
              <a:rPr lang="en-GB" dirty="0">
                <a:hlinkClick r:id="rId3"/>
              </a:rPr>
              <a:t>https://github.com/criteo/Spark-RSVD</a:t>
            </a:r>
            <a:endParaRPr lang="en-GB" dirty="0"/>
          </a:p>
          <a:p>
            <a:pPr algn="just"/>
            <a:endParaRPr lang="en-GB" dirty="0"/>
          </a:p>
          <a:p>
            <a:pPr marL="285750" indent="-285750" algn="just">
              <a:buFont typeface="Arial" panose="020B0604020202020204" pitchFamily="34" charset="0"/>
              <a:buChar char="•"/>
            </a:pPr>
            <a:r>
              <a:rPr lang="en-GB" b="1" dirty="0">
                <a:solidFill>
                  <a:srgbClr val="FF0000"/>
                </a:solidFill>
              </a:rPr>
              <a:t>Facebook’s</a:t>
            </a:r>
            <a:r>
              <a:rPr lang="en-GB" dirty="0"/>
              <a:t> randomized SVD implementation: </a:t>
            </a:r>
          </a:p>
          <a:p>
            <a:pPr algn="just"/>
            <a:r>
              <a:rPr lang="en-GB" dirty="0">
                <a:hlinkClick r:id="rId4"/>
              </a:rPr>
              <a:t>https://research.facebook.com/blog/2014/9/fast-randomized-svd/</a:t>
            </a:r>
            <a:endParaRPr lang="en-GB" dirty="0"/>
          </a:p>
          <a:p>
            <a:pPr algn="just"/>
            <a:endParaRPr lang="en-GB" dirty="0"/>
          </a:p>
        </p:txBody>
      </p:sp>
    </p:spTree>
    <p:extLst>
      <p:ext uri="{BB962C8B-B14F-4D97-AF65-F5344CB8AC3E}">
        <p14:creationId xmlns:p14="http://schemas.microsoft.com/office/powerpoint/2010/main" val="20010151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{54A89413-BE87-4CA9-BD0B-AC6CC0EC6D88}tf10001108_win32</Template>
  <TotalTime>7111</TotalTime>
  <Words>2916</Words>
  <Application>Microsoft Office PowerPoint</Application>
  <PresentationFormat>Widescreen</PresentationFormat>
  <Paragraphs>279</Paragraphs>
  <Slides>24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Calibri</vt:lpstr>
      <vt:lpstr>Google Sans</vt:lpstr>
      <vt:lpstr>medium-content-sans-serif-font</vt:lpstr>
      <vt:lpstr>Montserrat</vt:lpstr>
      <vt:lpstr>nunito</vt:lpstr>
      <vt:lpstr>Open Sans</vt:lpstr>
      <vt:lpstr>Segoe UI</vt:lpstr>
      <vt:lpstr>Segoe UI Light</vt:lpstr>
      <vt:lpstr>source-serif-pro</vt:lpstr>
      <vt:lpstr>Custom</vt:lpstr>
      <vt:lpstr>What LinkedIn Can do Extra?</vt:lpstr>
      <vt:lpstr>Contents</vt:lpstr>
      <vt:lpstr>Who Entrepreneurs Looking For?</vt:lpstr>
      <vt:lpstr>Content Based Recommendation System</vt:lpstr>
      <vt:lpstr>Collaborative Filtering</vt:lpstr>
      <vt:lpstr>Collaborative Filtering – Fixing Drawbacks</vt:lpstr>
      <vt:lpstr>Collaborative Filtering – SVD Approach</vt:lpstr>
      <vt:lpstr>Collaborative Filtering – Simple Python Code</vt:lpstr>
      <vt:lpstr>Collaborative Filtering – Billion-scale Computations</vt:lpstr>
      <vt:lpstr> My Ideas about What We Can Do Else</vt:lpstr>
      <vt:lpstr> New Ideas Part I – Analog of Shopping Basket</vt:lpstr>
      <vt:lpstr> New Ideas Part II – Large Language Models</vt:lpstr>
      <vt:lpstr> New Ideas Part III – Novelty Detection</vt:lpstr>
      <vt:lpstr> New Ideas Part IV – Slide Weights</vt:lpstr>
      <vt:lpstr> New Ideas Part V – Interpretability vs Explainability</vt:lpstr>
      <vt:lpstr> New Ideas Part VI – Conversational Recommendation</vt:lpstr>
      <vt:lpstr> New Ideas Part VII – Accountant, Extra Data Points</vt:lpstr>
      <vt:lpstr> New Ideas Part VIII – Recent Trends</vt:lpstr>
      <vt:lpstr>Metrics and Evaluation I</vt:lpstr>
      <vt:lpstr>Metrics and Evaluation II</vt:lpstr>
      <vt:lpstr>Potential Risks and Possible Mitigation  </vt:lpstr>
      <vt:lpstr>Non Functional and Maintenance Requirements</vt:lpstr>
      <vt:lpstr>Long-term Vision</vt:lpstr>
      <vt:lpstr>Contact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Alex Dolia</dc:creator>
  <cp:keywords/>
  <cp:lastModifiedBy>Alex Dolia</cp:lastModifiedBy>
  <cp:revision>165</cp:revision>
  <dcterms:created xsi:type="dcterms:W3CDTF">2024-01-05T15:29:21Z</dcterms:created>
  <dcterms:modified xsi:type="dcterms:W3CDTF">2024-02-06T09:05:58Z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