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0" r:id="rId30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22.06.2022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22.06.2022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26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C99A6E-032B-4CB6-8CD9-55CA8F04A702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ECFDB-0BF4-48F3-8DB1-8C195F7AB40E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4779907-BF1B-417B-8654-43330472825B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E2BE2-2E65-4D7E-BE55-FB3A839C5DF4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608984-9B96-4952-861D-7860396CCD38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56BD-1950-4F9C-9C9F-3A3FA4F35AE2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D2646-490E-4A78-8039-4B1A6476AFA2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A9FB3-2DCA-4CAB-B91B-7DEF0114FDF3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7AE29-5ECE-4105-882B-0D5E1EBB7150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3058907-C203-47FF-9A8D-C65C17B5DAF4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A4F20-7A7D-4C7B-84F4-51B486B4BA97}" type="datetime1">
              <a:rPr lang="uk-UA" smtClean="0"/>
              <a:t>22.06.2022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2F1A5F0-8F49-4709-8BD0-BECD0576185C}" type="datetime1">
              <a:rPr lang="uk-UA" noProof="0" smtClean="0"/>
              <a:t>22.06.2022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145487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uk-UA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Спеціалізована програма розподілу навантаження між викладачами кафедри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41178"/>
            <a:ext cx="10993546" cy="1410890"/>
          </a:xfrm>
        </p:spPr>
        <p:txBody>
          <a:bodyPr rtlCol="0">
            <a:noAutofit/>
          </a:bodyPr>
          <a:lstStyle/>
          <a:p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професор кафедри СКС, Дунець Р.Б.</a:t>
            </a:r>
          </a:p>
          <a:p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 ст. гр. кі-48 Папіш о. Р.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Вих</a:t>
            </a:r>
            <a:r>
              <a:rPr lang="uk-U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ідні дані: </a:t>
            </a:r>
            <a:r>
              <a:rPr lang="ru-RU" dirty="0">
                <a:solidFill>
                  <a:schemeClr val="bg1"/>
                </a:solidFill>
              </a:rPr>
              <a:t>час запиту до </a:t>
            </a:r>
            <a:r>
              <a:rPr lang="en-US" dirty="0">
                <a:solidFill>
                  <a:schemeClr val="bg1"/>
                </a:solidFill>
              </a:rPr>
              <a:t>API </a:t>
            </a:r>
            <a:r>
              <a:rPr lang="ru-RU" dirty="0">
                <a:solidFill>
                  <a:schemeClr val="bg1"/>
                </a:solidFill>
              </a:rPr>
              <a:t>– 80 мс</a:t>
            </a:r>
            <a:r>
              <a:rPr lang="uk-UA" dirty="0">
                <a:solidFill>
                  <a:schemeClr val="bg1"/>
                </a:solidFill>
              </a:rPr>
              <a:t>, час запиту до бази даних – 6 мс, </a:t>
            </a:r>
            <a:r>
              <a:rPr lang="ru-RU" dirty="0">
                <a:solidFill>
                  <a:schemeClr val="bg1"/>
                </a:solidFill>
              </a:rPr>
              <a:t>час завантаження веб стор</a:t>
            </a:r>
            <a:r>
              <a:rPr lang="uk-UA" dirty="0">
                <a:solidFill>
                  <a:schemeClr val="bg1"/>
                </a:solidFill>
              </a:rPr>
              <a:t>інки – 60 мс</a:t>
            </a:r>
            <a:endParaRPr lang="uk-UA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FC1E-4CC6-4253-B568-813F9BC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Випадки використання програми та алгоритм роботи користувача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5AE0-6138-44F7-B153-871AA63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47" y="1951349"/>
            <a:ext cx="5514808" cy="4562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Випадки використання програми</a:t>
            </a:r>
          </a:p>
          <a:p>
            <a:r>
              <a:rPr lang="uk-UA" dirty="0"/>
              <a:t>Створити проект</a:t>
            </a:r>
          </a:p>
          <a:p>
            <a:r>
              <a:rPr lang="uk-UA" dirty="0"/>
              <a:t>Вибрати проект для роботи</a:t>
            </a:r>
          </a:p>
          <a:p>
            <a:r>
              <a:rPr lang="uk-UA" dirty="0"/>
              <a:t>Створити університет</a:t>
            </a:r>
          </a:p>
          <a:p>
            <a:r>
              <a:rPr lang="uk-UA" dirty="0"/>
              <a:t>Створити лектора</a:t>
            </a:r>
          </a:p>
          <a:p>
            <a:r>
              <a:rPr lang="uk-UA" dirty="0"/>
              <a:t>Створити дисципліну</a:t>
            </a:r>
          </a:p>
          <a:p>
            <a:r>
              <a:rPr lang="uk-UA" dirty="0"/>
              <a:t>Приєднати лектора до університету</a:t>
            </a:r>
          </a:p>
          <a:p>
            <a:r>
              <a:rPr lang="uk-UA" dirty="0"/>
              <a:t>Приєднати лектора до дисципліни та активності</a:t>
            </a:r>
          </a:p>
          <a:p>
            <a:r>
              <a:rPr lang="uk-UA" dirty="0"/>
              <a:t>Запустити обрахунок даних</a:t>
            </a:r>
          </a:p>
          <a:p>
            <a:r>
              <a:rPr lang="uk-UA" dirty="0"/>
              <a:t>Експортувати дані</a:t>
            </a:r>
          </a:p>
          <a:p>
            <a:r>
              <a:rPr lang="uk-UA" dirty="0"/>
              <a:t>Переглянути логи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2FA8B-82E5-459D-A3B7-C8FB5427A7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32" y="2120484"/>
            <a:ext cx="5952132" cy="3808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D0DFB-D75B-4D08-A96E-A481C766138C}"/>
              </a:ext>
            </a:extLst>
          </p:cNvPr>
          <p:cNvSpPr txBox="1"/>
          <p:nvPr/>
        </p:nvSpPr>
        <p:spPr>
          <a:xfrm>
            <a:off x="6767643" y="5971178"/>
            <a:ext cx="419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</a:t>
            </a:r>
            <a:r>
              <a:rPr lang="en-US" dirty="0"/>
              <a:t>5</a:t>
            </a:r>
            <a:r>
              <a:rPr lang="uk-UA" dirty="0"/>
              <a:t>. </a:t>
            </a:r>
            <a:r>
              <a:rPr lang="ru-RU" dirty="0"/>
              <a:t>Випадки використання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9148-908B-4A10-8C8D-C59AFA07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Випадки використання програми та алгоритм роботи користувача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B626F-BA94-47F9-B590-24B512028E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9006"/>
            <a:ext cx="2400631" cy="4696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595E6-2A96-4232-BC2B-2E05305DE4AB}"/>
              </a:ext>
            </a:extLst>
          </p:cNvPr>
          <p:cNvSpPr txBox="1"/>
          <p:nvPr/>
        </p:nvSpPr>
        <p:spPr>
          <a:xfrm>
            <a:off x="2078495" y="4152415"/>
            <a:ext cx="390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6. Алгоритм роботи користувача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17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11ACF-8E13-40FC-8761-530A866BF4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40" y="2717743"/>
            <a:ext cx="9760120" cy="297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4501094" y="5786512"/>
            <a:ext cx="296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7. Архітектура аплікації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32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(Серверна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2843753" y="418244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8. Структура бази даних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0417AD-F11E-4C4A-9478-B25AD0A08D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212"/>
            <a:ext cx="4805959" cy="49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150058-6727-422C-9B18-A4DBB0CF24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73" y="1871293"/>
            <a:ext cx="8918036" cy="4850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(Серверна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0" y="3777827"/>
            <a:ext cx="315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9. Ієрархія та звязки між доменними класами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(Серверна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1809946" y="4060631"/>
            <a:ext cx="44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10. Ієрархія та звязки між сервісами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F3D9B-B7CB-44D2-B7D4-0326115A4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1983"/>
            <a:ext cx="4983480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1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CAF51-ED50-4031-982A-8DA0477250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89" y="2020978"/>
            <a:ext cx="10000819" cy="433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(Серверна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94268" y="2674891"/>
            <a:ext cx="444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11. Ієрархія та звязки між контроллерами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65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(Клієнтська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509691" y="4248976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11. Ієрархія та звязки між допоміжними класами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56D2E-D6A8-4A56-8FD6-9B6682982B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99" y="1874526"/>
            <a:ext cx="6310601" cy="49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2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(Клієнтська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3838280" y="5265048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12. Ієрархія та звязки між сервісами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7457F-F55A-42F2-A24E-06AD07141E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95" y="2161039"/>
            <a:ext cx="10572607" cy="31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6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382-362F-4CDF-BA6D-DE6D2CBD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аплікації (Клієнтська частина)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166B4-8BAC-4944-A8E5-BF1A031A44C7}"/>
              </a:ext>
            </a:extLst>
          </p:cNvPr>
          <p:cNvSpPr txBox="1"/>
          <p:nvPr/>
        </p:nvSpPr>
        <p:spPr>
          <a:xfrm>
            <a:off x="4007963" y="5370734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12. Ієрархія та звязки між клієнтами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57F0F-4966-4269-8B71-0D1A03260A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16400"/>
            <a:ext cx="11211053" cy="3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1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AECA-3D8B-4314-9A23-8372A34B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AA85-1062-4687-9780-420938D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Вступ</a:t>
            </a:r>
          </a:p>
          <a:p>
            <a:r>
              <a:rPr lang="uk-UA" dirty="0"/>
              <a:t>Аналіз попередніх проєктних рішень та технічного завдання</a:t>
            </a:r>
          </a:p>
          <a:p>
            <a:r>
              <a:rPr lang="uk-UA" dirty="0"/>
              <a:t>Вибір засобів для реалізації</a:t>
            </a:r>
          </a:p>
          <a:p>
            <a:r>
              <a:rPr lang="uk-UA" dirty="0"/>
              <a:t>Випадки використання програми та алгоритм роботи користувача</a:t>
            </a:r>
          </a:p>
          <a:p>
            <a:r>
              <a:rPr lang="uk-UA" dirty="0"/>
              <a:t>Архітектура аплікації</a:t>
            </a:r>
          </a:p>
          <a:p>
            <a:r>
              <a:rPr lang="uk-UA" dirty="0"/>
              <a:t>Результати роботи програми</a:t>
            </a:r>
          </a:p>
          <a:p>
            <a:r>
              <a:rPr lang="uk-UA" dirty="0"/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385220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739-69AE-4F75-8A45-E74D8C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роботи програми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9770F-AB7C-4C8F-8F52-F6F2119D3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8460" y="1974465"/>
            <a:ext cx="8942109" cy="4153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84251-86DC-49AC-81C3-905B448D7B35}"/>
              </a:ext>
            </a:extLst>
          </p:cNvPr>
          <p:cNvSpPr txBox="1"/>
          <p:nvPr/>
        </p:nvSpPr>
        <p:spPr>
          <a:xfrm>
            <a:off x="4978467" y="6128342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13. Таблиця з проектами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53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739-69AE-4F75-8A45-E74D8C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роботи програми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84251-86DC-49AC-81C3-905B448D7B35}"/>
              </a:ext>
            </a:extLst>
          </p:cNvPr>
          <p:cNvSpPr txBox="1"/>
          <p:nvPr/>
        </p:nvSpPr>
        <p:spPr>
          <a:xfrm>
            <a:off x="4978467" y="6028178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14. Зміна проекту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F680F-79F3-4A68-A89F-84F0BFDAB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1023" y="1925960"/>
            <a:ext cx="8780735" cy="40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8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739-69AE-4F75-8A45-E74D8C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роботи програми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84251-86DC-49AC-81C3-905B448D7B35}"/>
              </a:ext>
            </a:extLst>
          </p:cNvPr>
          <p:cNvSpPr txBox="1"/>
          <p:nvPr/>
        </p:nvSpPr>
        <p:spPr>
          <a:xfrm>
            <a:off x="4676810" y="6128342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15. Таблиця з університетами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4DBA4-F0EA-4384-8EEA-A8628E0638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8141" y="1887438"/>
            <a:ext cx="8913829" cy="41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6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739-69AE-4F75-8A45-E74D8C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роботи програми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84251-86DC-49AC-81C3-905B448D7B35}"/>
              </a:ext>
            </a:extLst>
          </p:cNvPr>
          <p:cNvSpPr txBox="1"/>
          <p:nvPr/>
        </p:nvSpPr>
        <p:spPr>
          <a:xfrm>
            <a:off x="4676810" y="6128342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16. Таблиця з університетами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4B922-6C52-4DC5-B23C-E08A52BCB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0158" y="2035224"/>
            <a:ext cx="8301087" cy="38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7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739-69AE-4F75-8A45-E74D8C9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роботи програми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84251-86DC-49AC-81C3-905B448D7B35}"/>
              </a:ext>
            </a:extLst>
          </p:cNvPr>
          <p:cNvSpPr txBox="1"/>
          <p:nvPr/>
        </p:nvSpPr>
        <p:spPr>
          <a:xfrm>
            <a:off x="4676810" y="6128342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Рис. 17. Створення викладача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E2033-3DAE-4625-A4C2-4B46BC979F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2975" y="1935389"/>
            <a:ext cx="8826049" cy="4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5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C61-68C2-4056-9672-77300225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FBB6-442A-4A67-89FB-9ECE09C5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97313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Ключові тези</a:t>
            </a:r>
          </a:p>
          <a:p>
            <a:r>
              <a:rPr lang="uk-UA" dirty="0"/>
              <a:t>Існуючі системи мають дуже багато переваг та недоліків</a:t>
            </a:r>
          </a:p>
          <a:p>
            <a:r>
              <a:rPr lang="uk-UA" dirty="0"/>
              <a:t>Реалізовано всі функції вказані в технічному завданні</a:t>
            </a:r>
          </a:p>
          <a:p>
            <a:r>
              <a:rPr lang="uk-UA" dirty="0"/>
              <a:t>Спроектована монолітна клієнт-серверна архітектура</a:t>
            </a:r>
          </a:p>
          <a:p>
            <a:r>
              <a:rPr lang="uk-UA" dirty="0"/>
              <a:t>Аплікація зменшує час на розподіл навантаження</a:t>
            </a:r>
          </a:p>
          <a:p>
            <a:r>
              <a:rPr lang="uk-UA" dirty="0"/>
              <a:t>Можливість помилки мінімальна</a:t>
            </a:r>
          </a:p>
          <a:p>
            <a:r>
              <a:rPr lang="uk-UA" dirty="0"/>
              <a:t>Потенційні користувачі – працівники кафедри</a:t>
            </a:r>
          </a:p>
          <a:p>
            <a:r>
              <a:rPr lang="uk-UA" dirty="0"/>
              <a:t>Програмне рішення може буде використано на будь-якій операційній системі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4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9144" y="1005839"/>
            <a:ext cx="3703320" cy="1746762"/>
          </a:xfrm>
        </p:spPr>
        <p:txBody>
          <a:bodyPr rtlCol="0">
            <a:normAutofit/>
          </a:bodyPr>
          <a:lstStyle/>
          <a:p>
            <a:pPr rtl="0"/>
            <a:r>
              <a:rPr lang="uk-UA" sz="3200" dirty="0">
                <a:solidFill>
                  <a:srgbClr val="FFFFFF"/>
                </a:solidFill>
              </a:rPr>
              <a:t>Дякую за увагу!</a:t>
            </a: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C4AF-A58C-4AC4-B563-06BFEC1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842E-9B42-4A54-AF74-60BC776A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4658"/>
            <a:ext cx="11029615" cy="449131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Ключові тези</a:t>
            </a:r>
          </a:p>
          <a:p>
            <a:r>
              <a:rPr lang="uk-UA" dirty="0"/>
              <a:t>Розподіл навантаження обчислюється представником кафедри до навчального процесу</a:t>
            </a:r>
          </a:p>
          <a:p>
            <a:r>
              <a:rPr lang="uk-UA" dirty="0"/>
              <a:t>Обчислення займають велику частку робочих годин самого представника</a:t>
            </a:r>
          </a:p>
          <a:p>
            <a:r>
              <a:rPr lang="uk-UA" dirty="0"/>
              <a:t>Людський фактор, який може призвести до помилки</a:t>
            </a:r>
          </a:p>
          <a:p>
            <a:r>
              <a:rPr lang="uk-UA" dirty="0"/>
              <a:t>Заміни між викладачами, нові співробітники, скорочення впливають на розподіл навантаження</a:t>
            </a:r>
          </a:p>
          <a:p>
            <a:r>
              <a:rPr lang="uk-UA" dirty="0"/>
              <a:t>Розроблена система економить час працівника кафедри</a:t>
            </a:r>
          </a:p>
          <a:p>
            <a:r>
              <a:rPr lang="uk-UA" dirty="0"/>
              <a:t>Автоматизація системи зводить до мінімуму можливість помилки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7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57A-BFCB-4631-9B76-02C1B513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</a:t>
            </a:r>
            <a:r>
              <a:rPr lang="uk-UA" dirty="0"/>
              <a:t>аліз попередніх проєктних рішень та технічного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FA88-475B-4891-AB99-A78F837E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72235"/>
            <a:ext cx="4188032" cy="4491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Переваги </a:t>
            </a:r>
            <a:r>
              <a:rPr lang="en-US" dirty="0"/>
              <a:t>Trello</a:t>
            </a:r>
            <a:endParaRPr lang="uk-UA" dirty="0"/>
          </a:p>
          <a:p>
            <a:r>
              <a:rPr lang="uk-UA" dirty="0"/>
              <a:t>Не складна система ціноутворення</a:t>
            </a:r>
          </a:p>
          <a:p>
            <a:r>
              <a:rPr lang="uk-UA" dirty="0"/>
              <a:t>Миттєве розуміння дедлайнів</a:t>
            </a:r>
          </a:p>
          <a:p>
            <a:r>
              <a:rPr lang="uk-UA" dirty="0"/>
              <a:t>Мобільний</a:t>
            </a:r>
          </a:p>
          <a:p>
            <a:r>
              <a:rPr lang="uk-UA" dirty="0"/>
              <a:t>Дотримується система Канбан</a:t>
            </a:r>
          </a:p>
          <a:p>
            <a:r>
              <a:rPr lang="uk-UA" dirty="0"/>
              <a:t>Миттєві сповіщення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49477-4EC0-4A07-ACA0-C8F4E50AD1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88" y="2320507"/>
            <a:ext cx="6599351" cy="3676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BA228-80F3-4193-9D4A-3EE728549735}"/>
              </a:ext>
            </a:extLst>
          </p:cNvPr>
          <p:cNvSpPr txBox="1"/>
          <p:nvPr/>
        </p:nvSpPr>
        <p:spPr>
          <a:xfrm>
            <a:off x="7360953" y="5997389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1. </a:t>
            </a:r>
            <a:r>
              <a:rPr lang="ru-RU" dirty="0"/>
              <a:t>Дошка </a:t>
            </a:r>
            <a:r>
              <a:rPr lang="en-US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738782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FD0-D06E-4AF2-85AA-99231E3F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</a:t>
            </a:r>
            <a:r>
              <a:rPr lang="uk-UA" dirty="0"/>
              <a:t>аліз попередніх проєктних рішень та технічного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9C5F-7856-40C3-AAEB-1297BF32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98" y="1981199"/>
            <a:ext cx="4806596" cy="43747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Переваги </a:t>
            </a:r>
            <a:r>
              <a:rPr lang="en-US" dirty="0"/>
              <a:t>Jira</a:t>
            </a:r>
            <a:endParaRPr lang="uk-UA" dirty="0"/>
          </a:p>
          <a:p>
            <a:r>
              <a:rPr lang="uk-UA" dirty="0"/>
              <a:t>Доступна інтеграція</a:t>
            </a:r>
          </a:p>
          <a:p>
            <a:r>
              <a:rPr lang="uk-UA" dirty="0"/>
              <a:t>Підходить для широкого кола користувачів</a:t>
            </a:r>
          </a:p>
          <a:p>
            <a:r>
              <a:rPr lang="uk-UA" dirty="0"/>
              <a:t>Підтримує вимогу дорожньої карти</a:t>
            </a:r>
          </a:p>
          <a:p>
            <a:r>
              <a:rPr lang="uk-UA" dirty="0"/>
              <a:t>Дозволяє створювати будь-які завдання</a:t>
            </a:r>
            <a:endParaRPr lang="en-US" dirty="0"/>
          </a:p>
        </p:txBody>
      </p:sp>
      <p:pic>
        <p:nvPicPr>
          <p:cNvPr id="4" name="Picture 3" descr="Jira Consulting and Professional Services | Valiantys">
            <a:extLst>
              <a:ext uri="{FF2B5EF4-FFF2-40B4-BE49-F238E27FC236}">
                <a16:creationId xmlns:a16="http://schemas.microsoft.com/office/drawing/2014/main" id="{63770C8D-A1AD-4942-9412-5CA7B8E169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94" y="2430807"/>
            <a:ext cx="6221314" cy="34755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CE026-A4EC-4581-869C-F09BECF98B97}"/>
              </a:ext>
            </a:extLst>
          </p:cNvPr>
          <p:cNvSpPr txBox="1"/>
          <p:nvPr/>
        </p:nvSpPr>
        <p:spPr>
          <a:xfrm>
            <a:off x="7440341" y="5936958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</a:t>
            </a:r>
            <a:r>
              <a:rPr lang="en-US" dirty="0"/>
              <a:t>2</a:t>
            </a:r>
            <a:r>
              <a:rPr lang="uk-UA" dirty="0"/>
              <a:t>. </a:t>
            </a:r>
            <a:r>
              <a:rPr lang="ru-RU" dirty="0"/>
              <a:t>Дошка </a:t>
            </a:r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2384453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FD0-D06E-4AF2-85AA-99231E3F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</a:t>
            </a:r>
            <a:r>
              <a:rPr lang="uk-UA" dirty="0"/>
              <a:t>аліз попередніх проєктних рішень та технічного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9C5F-7856-40C3-AAEB-1297BF32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1200"/>
            <a:ext cx="4806596" cy="43747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Переваги </a:t>
            </a:r>
            <a:r>
              <a:rPr lang="en-US" dirty="0" err="1"/>
              <a:t>ClickUp</a:t>
            </a:r>
            <a:endParaRPr lang="uk-UA" dirty="0"/>
          </a:p>
          <a:p>
            <a:r>
              <a:rPr lang="uk-UA" dirty="0"/>
              <a:t>Підходить для команд та одиночних користувачів</a:t>
            </a:r>
          </a:p>
          <a:p>
            <a:r>
              <a:rPr lang="uk-UA" dirty="0"/>
              <a:t>Чудова візуалізація</a:t>
            </a:r>
          </a:p>
          <a:p>
            <a:r>
              <a:rPr lang="uk-UA" dirty="0"/>
              <a:t>Повнофункціональна безкоштовна версія</a:t>
            </a:r>
          </a:p>
          <a:p>
            <a:r>
              <a:rPr lang="uk-UA" dirty="0"/>
              <a:t>Орієнтований на клієнта</a:t>
            </a:r>
          </a:p>
          <a:p>
            <a:r>
              <a:rPr lang="uk-UA" dirty="0"/>
              <a:t>Дружній макет</a:t>
            </a:r>
          </a:p>
          <a:p>
            <a:r>
              <a:rPr lang="uk-UA" dirty="0"/>
              <a:t>Економічно ефективний</a:t>
            </a:r>
            <a:endParaRPr lang="en-US" dirty="0"/>
          </a:p>
        </p:txBody>
      </p:sp>
      <p:pic>
        <p:nvPicPr>
          <p:cNvPr id="5" name="Picture 4" descr="General browsing on ClickUp (video &amp; 18 screenshots)">
            <a:extLst>
              <a:ext uri="{FF2B5EF4-FFF2-40B4-BE49-F238E27FC236}">
                <a16:creationId xmlns:a16="http://schemas.microsoft.com/office/drawing/2014/main" id="{A604E3B9-276E-47CD-96C7-115E8DEAFA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67" y="2617694"/>
            <a:ext cx="5983941" cy="29599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DF584-FC17-4B41-AB79-3C944ACA728A}"/>
              </a:ext>
            </a:extLst>
          </p:cNvPr>
          <p:cNvSpPr txBox="1"/>
          <p:nvPr/>
        </p:nvSpPr>
        <p:spPr>
          <a:xfrm>
            <a:off x="7443707" y="5577653"/>
            <a:ext cx="235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</a:t>
            </a:r>
            <a:r>
              <a:rPr lang="en-US" dirty="0"/>
              <a:t>3</a:t>
            </a:r>
            <a:r>
              <a:rPr lang="uk-UA" dirty="0"/>
              <a:t>. </a:t>
            </a:r>
            <a:r>
              <a:rPr lang="ru-RU" dirty="0"/>
              <a:t>Дошка </a:t>
            </a:r>
            <a:r>
              <a:rPr lang="en-US" dirty="0" err="1"/>
              <a:t>ClickUp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58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FD0-D06E-4AF2-85AA-99231E3F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</a:t>
            </a:r>
            <a:r>
              <a:rPr lang="uk-UA" dirty="0"/>
              <a:t>аліз попередніх проєктних рішень та технічного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9C5F-7856-40C3-AAEB-1297BF32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0054"/>
            <a:ext cx="4806596" cy="43747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Переваги </a:t>
            </a:r>
            <a:r>
              <a:rPr lang="en-US" dirty="0" err="1"/>
              <a:t>Todoist</a:t>
            </a:r>
            <a:endParaRPr lang="uk-UA" dirty="0"/>
          </a:p>
          <a:p>
            <a:r>
              <a:rPr lang="uk-UA" dirty="0"/>
              <a:t>Кросплатформенність</a:t>
            </a:r>
          </a:p>
          <a:p>
            <a:r>
              <a:rPr lang="uk-UA" dirty="0"/>
              <a:t>Зрозумілий інтерфейс</a:t>
            </a:r>
          </a:p>
          <a:p>
            <a:r>
              <a:rPr lang="uk-UA" dirty="0"/>
              <a:t>Посилена співпраця</a:t>
            </a:r>
          </a:p>
          <a:p>
            <a:r>
              <a:rPr lang="uk-UA" dirty="0"/>
              <a:t>Офлайн підтримка</a:t>
            </a:r>
            <a:endParaRPr lang="en-US" dirty="0"/>
          </a:p>
        </p:txBody>
      </p:sp>
      <p:pic>
        <p:nvPicPr>
          <p:cNvPr id="6" name="Picture 5" descr="Tasks on Todoist (video &amp; 16 screenshots)">
            <a:extLst>
              <a:ext uri="{FF2B5EF4-FFF2-40B4-BE49-F238E27FC236}">
                <a16:creationId xmlns:a16="http://schemas.microsoft.com/office/drawing/2014/main" id="{3FB88641-5187-4850-86C6-CDA1EE2F67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13" y="2339790"/>
            <a:ext cx="6752792" cy="3410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2C9B9-EE90-4121-8860-FBA6588B1406}"/>
              </a:ext>
            </a:extLst>
          </p:cNvPr>
          <p:cNvSpPr txBox="1"/>
          <p:nvPr/>
        </p:nvSpPr>
        <p:spPr>
          <a:xfrm>
            <a:off x="6828220" y="5739352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Рис. </a:t>
            </a:r>
            <a:r>
              <a:rPr lang="en-US" dirty="0"/>
              <a:t>4</a:t>
            </a:r>
            <a:r>
              <a:rPr lang="uk-UA" dirty="0"/>
              <a:t>. </a:t>
            </a:r>
            <a:r>
              <a:rPr lang="ru-RU" dirty="0"/>
              <a:t>Дошка </a:t>
            </a:r>
            <a:r>
              <a:rPr lang="en-US" dirty="0" err="1"/>
              <a:t>Todoist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55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FD0-D06E-4AF2-85AA-99231E3F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</a:t>
            </a:r>
            <a:r>
              <a:rPr lang="uk-UA" dirty="0"/>
              <a:t>аліз попередніх проєктних рішень та технічного 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9C5F-7856-40C3-AAEB-1297BF32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1200"/>
            <a:ext cx="11029616" cy="437477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Технічне завдання</a:t>
            </a:r>
          </a:p>
          <a:p>
            <a:r>
              <a:rPr lang="uk-UA" dirty="0"/>
              <a:t>Форми для ручного заповнення</a:t>
            </a:r>
          </a:p>
          <a:p>
            <a:r>
              <a:rPr lang="uk-UA" dirty="0"/>
              <a:t>Кросплатформенність</a:t>
            </a:r>
          </a:p>
          <a:p>
            <a:r>
              <a:rPr lang="uk-UA" dirty="0"/>
              <a:t>Зручний інтерфейс</a:t>
            </a:r>
          </a:p>
          <a:p>
            <a:r>
              <a:rPr lang="uk-UA" dirty="0"/>
              <a:t>Валідація даних</a:t>
            </a:r>
          </a:p>
          <a:p>
            <a:r>
              <a:rPr lang="uk-UA" dirty="0"/>
              <a:t>Динамічна рекалькуляція розподілу навантаження між викладачами</a:t>
            </a:r>
          </a:p>
          <a:p>
            <a:r>
              <a:rPr lang="uk-UA" dirty="0"/>
              <a:t>Можливість експорту даних в </a:t>
            </a:r>
            <a:r>
              <a:rPr lang="en-US" dirty="0"/>
              <a:t>csv, xlsx</a:t>
            </a:r>
          </a:p>
          <a:p>
            <a:r>
              <a:rPr lang="ru-RU" dirty="0"/>
              <a:t>Проста </a:t>
            </a:r>
            <a:r>
              <a:rPr lang="uk-UA" dirty="0"/>
              <a:t>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4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D7A3-6519-4D3B-A186-C9781BB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засобів для реалізації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E280-1869-4C89-BCF4-B0ED4F5E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237773" cy="4121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</a:t>
            </a:r>
            <a:r>
              <a:rPr lang="uk-UA" dirty="0"/>
              <a:t>ієнтська частина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SCSS</a:t>
            </a:r>
          </a:p>
          <a:p>
            <a:pPr marL="0" indent="0">
              <a:buNone/>
            </a:pPr>
            <a:r>
              <a:rPr lang="uk-UA" dirty="0"/>
              <a:t>Серверна частина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Core</a:t>
            </a:r>
          </a:p>
          <a:p>
            <a:r>
              <a:rPr lang="en-US" dirty="0" err="1"/>
              <a:t>EntityFramework</a:t>
            </a:r>
            <a:r>
              <a:rPr lang="en-US" dirty="0"/>
              <a:t> Core</a:t>
            </a:r>
          </a:p>
          <a:p>
            <a:r>
              <a:rPr lang="en-US" dirty="0"/>
              <a:t>SQLite</a:t>
            </a:r>
          </a:p>
        </p:txBody>
      </p:sp>
      <p:pic>
        <p:nvPicPr>
          <p:cNvPr id="1026" name="Picture 2" descr="Файл:Typescript logo 2020.svg — Википедия">
            <a:extLst>
              <a:ext uri="{FF2B5EF4-FFF2-40B4-BE49-F238E27FC236}">
                <a16:creationId xmlns:a16="http://schemas.microsoft.com/office/drawing/2014/main" id="{B1E5404D-E14A-453B-A9F9-8C4F0A74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91" y="2267429"/>
            <a:ext cx="941936" cy="9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Angular full color logo.svg — Википедия">
            <a:extLst>
              <a:ext uri="{FF2B5EF4-FFF2-40B4-BE49-F238E27FC236}">
                <a16:creationId xmlns:a16="http://schemas.microsoft.com/office/drawing/2014/main" id="{D2304150-29BC-4F2D-B1A6-AB0F5E16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67" y="2715985"/>
            <a:ext cx="1691361" cy="16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айл:HTML5 logo and wordmark.svg — Википедия">
            <a:extLst>
              <a:ext uri="{FF2B5EF4-FFF2-40B4-BE49-F238E27FC236}">
                <a16:creationId xmlns:a16="http://schemas.microsoft.com/office/drawing/2014/main" id="{30622323-6C59-4417-A0BD-51FBD2DDF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68" y="1955823"/>
            <a:ext cx="1582269" cy="158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s — Википедия">
            <a:extLst>
              <a:ext uri="{FF2B5EF4-FFF2-40B4-BE49-F238E27FC236}">
                <a16:creationId xmlns:a16="http://schemas.microsoft.com/office/drawing/2014/main" id="{F70D2E02-B1C9-42B0-A299-67632B1F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317" y="2900956"/>
            <a:ext cx="1948329" cy="14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 Sharp (C#) Logo PNG Vector (SVG) Free Download">
            <a:extLst>
              <a:ext uri="{FF2B5EF4-FFF2-40B4-BE49-F238E27FC236}">
                <a16:creationId xmlns:a16="http://schemas.microsoft.com/office/drawing/2014/main" id="{19596182-21D0-4E1E-A371-40B20938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85" y="4241342"/>
            <a:ext cx="1299362" cy="14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P.NET Core logo&quot; iPad Case &amp; Skin by columan | Redbubble">
            <a:extLst>
              <a:ext uri="{FF2B5EF4-FFF2-40B4-BE49-F238E27FC236}">
                <a16:creationId xmlns:a16="http://schemas.microsoft.com/office/drawing/2014/main" id="{3391B1E1-0E2C-4986-97F1-59B256B3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47" y="4664007"/>
            <a:ext cx="1691362" cy="20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Для чего нужен EntityFramework? Обзор EntityFramework Core | .Net Review |  Яндекс Дзен">
            <a:extLst>
              <a:ext uri="{FF2B5EF4-FFF2-40B4-BE49-F238E27FC236}">
                <a16:creationId xmlns:a16="http://schemas.microsoft.com/office/drawing/2014/main" id="{EC7EB61C-840E-4519-A8BF-FFBB024F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68" y="4628176"/>
            <a:ext cx="1691362" cy="102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QLite370.svg - Wikimedia Commons">
            <a:extLst>
              <a:ext uri="{FF2B5EF4-FFF2-40B4-BE49-F238E27FC236}">
                <a16:creationId xmlns:a16="http://schemas.microsoft.com/office/drawing/2014/main" id="{7D42C2B4-91EE-4950-A13C-587E7515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143" y="4936853"/>
            <a:ext cx="3224376" cy="152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8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559</Words>
  <Application>Microsoft Office PowerPoint</Application>
  <PresentationFormat>Widescreen</PresentationFormat>
  <Paragraphs>123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Gill Sans MT</vt:lpstr>
      <vt:lpstr>Times New Roman</vt:lpstr>
      <vt:lpstr>Wingdings 2</vt:lpstr>
      <vt:lpstr>Дивіденд</vt:lpstr>
      <vt:lpstr>Спеціалізована програма розподілу навантаження між викладачами кафедри</vt:lpstr>
      <vt:lpstr>Зміст</vt:lpstr>
      <vt:lpstr>Вступ</vt:lpstr>
      <vt:lpstr>Аналіз попередніх проєктних рішень та технічного завдання</vt:lpstr>
      <vt:lpstr>Аналіз попередніх проєктних рішень та технічного завдання</vt:lpstr>
      <vt:lpstr>Аналіз попередніх проєктних рішень та технічного завдання</vt:lpstr>
      <vt:lpstr>Аналіз попередніх проєктних рішень та технічного завдання</vt:lpstr>
      <vt:lpstr>Аналіз попередніх проєктних рішень та технічного завдання</vt:lpstr>
      <vt:lpstr>Вибір засобів для реалізації</vt:lpstr>
      <vt:lpstr>Випадки використання програми та алгоритм роботи користувача </vt:lpstr>
      <vt:lpstr>Випадки використання програми та алгоритм роботи користувача </vt:lpstr>
      <vt:lpstr>Архітектура аплікації</vt:lpstr>
      <vt:lpstr>Архітектура аплікації (Серверна частина)</vt:lpstr>
      <vt:lpstr>Архітектура аплікації (Серверна частина)</vt:lpstr>
      <vt:lpstr>Архітектура аплікації (Серверна частина)</vt:lpstr>
      <vt:lpstr>Архітектура аплікації (Серверна частина)</vt:lpstr>
      <vt:lpstr>Архітектура аплікації (Клієнтська частина)</vt:lpstr>
      <vt:lpstr>Архітектура аплікації (Клієнтська частина)</vt:lpstr>
      <vt:lpstr>Архітектура аплікації (Клієнтська частина)</vt:lpstr>
      <vt:lpstr>Результати роботи програми</vt:lpstr>
      <vt:lpstr>Результати роботи програми</vt:lpstr>
      <vt:lpstr>Результати роботи програми</vt:lpstr>
      <vt:lpstr>Результати роботи програми</vt:lpstr>
      <vt:lpstr>Результати роботи програми</vt:lpstr>
      <vt:lpstr>Висновки</vt:lpstr>
      <vt:lpstr>Дякую за увагу!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2022-06-16T11:48:08Z</dcterms:created>
  <dcterms:modified xsi:type="dcterms:W3CDTF">2022-06-22T18:58:57Z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