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8"/>
  </p:notesMasterIdLst>
  <p:handoutMasterIdLst>
    <p:handoutMasterId r:id="rId69"/>
  </p:handoutMasterIdLst>
  <p:sldIdLst>
    <p:sldId id="256" r:id="rId5"/>
    <p:sldId id="315" r:id="rId6"/>
    <p:sldId id="309" r:id="rId7"/>
    <p:sldId id="316" r:id="rId8"/>
    <p:sldId id="260" r:id="rId9"/>
    <p:sldId id="262" r:id="rId10"/>
    <p:sldId id="325" r:id="rId11"/>
    <p:sldId id="317" r:id="rId12"/>
    <p:sldId id="318" r:id="rId13"/>
    <p:sldId id="319" r:id="rId14"/>
    <p:sldId id="320" r:id="rId15"/>
    <p:sldId id="263" r:id="rId16"/>
    <p:sldId id="311" r:id="rId17"/>
    <p:sldId id="265" r:id="rId18"/>
    <p:sldId id="266" r:id="rId19"/>
    <p:sldId id="268" r:id="rId20"/>
    <p:sldId id="269" r:id="rId21"/>
    <p:sldId id="312" r:id="rId22"/>
    <p:sldId id="270" r:id="rId23"/>
    <p:sldId id="271" r:id="rId24"/>
    <p:sldId id="313" r:id="rId25"/>
    <p:sldId id="314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7" r:id="rId35"/>
    <p:sldId id="288" r:id="rId36"/>
    <p:sldId id="290" r:id="rId37"/>
    <p:sldId id="291" r:id="rId38"/>
    <p:sldId id="292" r:id="rId39"/>
    <p:sldId id="294" r:id="rId40"/>
    <p:sldId id="295" r:id="rId41"/>
    <p:sldId id="282" r:id="rId42"/>
    <p:sldId id="283" r:id="rId43"/>
    <p:sldId id="284" r:id="rId44"/>
    <p:sldId id="285" r:id="rId45"/>
    <p:sldId id="286" r:id="rId46"/>
    <p:sldId id="289" r:id="rId47"/>
    <p:sldId id="293" r:id="rId48"/>
    <p:sldId id="321" r:id="rId49"/>
    <p:sldId id="322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27" r:id="rId64"/>
    <p:sldId id="328" r:id="rId65"/>
    <p:sldId id="329" r:id="rId66"/>
    <p:sldId id="324" r:id="rId67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0000"/>
    <a:srgbClr val="FFFFC0"/>
    <a:srgbClr val="FFFF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0779" autoAdjust="0"/>
  </p:normalViewPr>
  <p:slideViewPr>
    <p:cSldViewPr>
      <p:cViewPr varScale="1">
        <p:scale>
          <a:sx n="99" d="100"/>
          <a:sy n="99" d="100"/>
        </p:scale>
        <p:origin x="142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62" y="-96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2913AA-F2DD-48C5-9EF0-1634AF1DE442}" type="datetimeFigureOut">
              <a:rPr lang="en-US"/>
              <a:pPr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864ACE-92DF-4A8B-8D1C-A875CD8DC0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8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7188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7095DF-31B4-4783-914A-00F6E7CF10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68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7101BE-8E2B-4730-8145-68674BEA86D2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7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CF3D5C-465A-44A4-8588-FE0E36A004C5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5" tIns="46587" rIns="93175" bIns="46587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endParaRPr lang="en-US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/>
          </p:nvPr>
        </p:nvSpPr>
        <p:spPr>
          <a:xfrm>
            <a:off x="1239838" y="3330575"/>
            <a:ext cx="6815137" cy="3154363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215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CEB047-A3B7-4A26-A23A-9E383265BF40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5" tIns="46587" rIns="93175" bIns="46587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endParaRPr lang="en-US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/>
          </p:nvPr>
        </p:nvSpPr>
        <p:spPr>
          <a:xfrm>
            <a:off x="1239838" y="3330575"/>
            <a:ext cx="6815137" cy="3154363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402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C518EB-B96C-427E-BF92-4920BE1A5936}" type="slidenum">
              <a:rPr lang="en-US"/>
              <a:pPr eaLnBrk="1" hangingPunct="1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33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51FA13-1127-4D00-8FB7-C194F309E800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5" tIns="46587" rIns="93175" bIns="46587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endParaRPr lang="en-US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/>
          </p:nvPr>
        </p:nvSpPr>
        <p:spPr>
          <a:xfrm>
            <a:off x="1239838" y="3330575"/>
            <a:ext cx="6815137" cy="3154363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92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C6FFC7-FC69-495D-B74E-763AE30CB166}" type="slidenum">
              <a:rPr lang="en-US"/>
              <a:pPr eaLnBrk="1" hangingPunct="1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96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B1D43F-0EFD-442A-894B-D73E9EE02AB3}" type="slidenum">
              <a:rPr lang="en-US"/>
              <a:pPr eaLnBrk="1" hangingPunct="1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0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E656A9-C83E-4D7A-9F2C-B7935850B8CE}" type="slidenum">
              <a:rPr lang="en-US"/>
              <a:pPr eaLnBrk="1" hangingPunct="1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6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E145E3-3629-4204-834A-56E4D2167D1B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5" tIns="46587" rIns="93175" bIns="46587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endParaRPr lang="en-US"/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/>
          </p:nvPr>
        </p:nvSpPr>
        <p:spPr>
          <a:xfrm>
            <a:off x="1239838" y="3330575"/>
            <a:ext cx="6815137" cy="3154363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6773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F29E10-4814-495A-AFEA-40CDBBA5CF1C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5" tIns="46587" rIns="93175" bIns="46587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endParaRPr lang="en-US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/>
          </p:nvPr>
        </p:nvSpPr>
        <p:spPr>
          <a:xfrm>
            <a:off x="1239838" y="3330575"/>
            <a:ext cx="6815137" cy="3154363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4209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71D4C-A143-4CB2-9590-929931B8728F}" type="slidenum">
              <a:rPr lang="en-US"/>
              <a:pPr eaLnBrk="1" hangingPunct="1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0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0FB132-509C-4F6A-862C-6456D4F27F19}" type="slidenum">
              <a:rPr lang="en-US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18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79D9D0-E023-4314-B238-76C659FDB442}" type="slidenum">
              <a:rPr lang="en-US"/>
              <a:pPr eaLnBrk="1" hangingPunct="1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0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2F3032-9FB5-4B5F-9140-A70D7F7D6CA2}" type="slidenum">
              <a:rPr lang="en-US"/>
              <a:pPr eaLnBrk="1" hangingPunct="1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3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B4452E-07DD-4802-9BCC-DFD8727AAC97}" type="slidenum">
              <a:rPr lang="en-US"/>
              <a:pPr eaLnBrk="1" hangingPunct="1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9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6DD39C5-9464-410C-A57A-BD97C3D988C8}" type="slidenum">
              <a:rPr lang="en-US"/>
              <a:pPr eaLnBrk="1" hangingPunct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TIOBE Programming Community Index </a:t>
            </a:r>
            <a:r>
              <a:rPr lang="en-US" b="1" smtClean="0"/>
              <a:t>for </a:t>
            </a:r>
            <a:r>
              <a:rPr lang="en-US" b="1" smtClean="0"/>
              <a:t>June </a:t>
            </a:r>
            <a:r>
              <a:rPr lang="en-US" b="1" dirty="0" smtClean="0"/>
              <a:t>2018.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095DF-31B4-4783-914A-00F6E7CF10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28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C919F1-4540-4E41-AD24-F38C0C5FC229}" type="slidenum">
              <a:rPr lang="en-US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AF3CEC-6527-4908-A8B1-4592FE41FA82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5" tIns="46587" rIns="93175" bIns="46587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endParaRPr 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/>
          </p:nvPr>
        </p:nvSpPr>
        <p:spPr>
          <a:xfrm>
            <a:off x="1239838" y="3330575"/>
            <a:ext cx="6815137" cy="3154363"/>
          </a:xfrm>
          <a:noFill/>
        </p:spPr>
        <p:txBody>
          <a:bodyPr wrap="none" anchor="ctr"/>
          <a:lstStyle/>
          <a:p>
            <a:pPr eaLnBrk="1" hangingPunct="1"/>
            <a:r>
              <a:rPr lang="en-GB" smtClean="0"/>
              <a:t>Because Java is case-sensitive, you could technically use </a:t>
            </a:r>
            <a:r>
              <a:rPr lang="en-GB" smtClean="0">
                <a:latin typeface="Courier New" pitchFamily="49" charset="0"/>
              </a:rPr>
              <a:t>Class</a:t>
            </a:r>
            <a:r>
              <a:rPr lang="en-GB" smtClean="0"/>
              <a:t> or </a:t>
            </a:r>
            <a:r>
              <a:rPr lang="en-GB" smtClean="0">
                <a:latin typeface="Courier New" pitchFamily="49" charset="0"/>
              </a:rPr>
              <a:t>cLaSs</a:t>
            </a:r>
            <a:r>
              <a:rPr lang="en-GB" smtClean="0"/>
              <a:t> as identifiers, but this is </a:t>
            </a:r>
            <a:r>
              <a:rPr lang="en-GB" b="1" smtClean="0"/>
              <a:t>very confusing </a:t>
            </a:r>
            <a:r>
              <a:rPr lang="en-GB" smtClean="0"/>
              <a:t>and thus </a:t>
            </a:r>
            <a:r>
              <a:rPr lang="en-GB" b="1" smtClean="0"/>
              <a:t>strongly discouraged.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256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Computers are stupid, computers can’t read minds, computers don’t make mistakes. If the computer is NOT doing what you want, it’s because YOU made the mistake. </a:t>
            </a:r>
          </a:p>
          <a:p>
            <a:endParaRPr 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B5CB9B-D5BB-449E-8806-01CC5A701155}" type="slidenum">
              <a:rPr lang="en-US"/>
              <a:pPr eaLnBrk="1" hangingPunct="1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68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38F643-1C22-4481-96C9-6026529D783B}" type="slidenum">
              <a:rPr lang="en-US"/>
              <a:pPr eaLnBrk="1" hangingPunct="1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61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578C1F-4F4F-4023-818E-7FEC372C1F0F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5" tIns="46587" rIns="93175" bIns="46587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endParaRPr 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/>
          </p:nvPr>
        </p:nvSpPr>
        <p:spPr>
          <a:xfrm>
            <a:off x="1239838" y="3330575"/>
            <a:ext cx="6815137" cy="3154363"/>
          </a:xfrm>
          <a:noFill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161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39064A67-4C58-4754-BAE0-AAC4B0984D39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fld id="{FC4500CB-53D0-482D-95FD-515C2DFB5947}" type="datetime1">
              <a:rPr lang="en-US" smtClean="0"/>
              <a:t>7/1/2018</a:t>
            </a:fld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323974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1003B566-B77E-475C-A533-6AD7C7F9AA4D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4849AE-16BA-4C8F-9812-ED55D282EB13}" type="datetime1">
              <a:rPr lang="en-US" smtClean="0"/>
              <a:t>7/1/2018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84612CAE-362D-438E-8652-BEDF6F22AC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3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A3863998-5A94-4BD5-A24A-3DAE3C6281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4025AFD-192E-435C-9D6A-C14ACE91747D}" type="datetime1">
              <a:rPr lang="en-US" smtClean="0"/>
              <a:t>7/1/2018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4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fld id="{F3F7F6AE-6BD1-4CC2-A398-E297C3975D23}" type="datetime1">
              <a:rPr lang="en-US" smtClean="0"/>
              <a:t>7/1/2018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891249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74B6A7D2-1598-494D-B745-E0D01FC5289D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CA297C-AB10-4704-9E1C-86BD4B3A41C4}" type="datetime1">
              <a:rPr lang="en-US" smtClean="0"/>
              <a:t>7/1/2018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05400" y="9302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1121809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4488F61B-55A5-4BB6-B707-602EB69AB36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17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5DCB2D67-0C27-4AEB-9364-9D453FFF7CA9}" type="datetime1">
              <a:rPr lang="en-US" smtClean="0"/>
              <a:t>7/1/2018</a:t>
            </a:fld>
            <a:endParaRPr lang="en-US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AAE84D82-D108-4EBD-AF42-67F1C022D3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9B17C4-C3D7-489F-9994-68A6FA9CB100}" type="datetime1">
              <a:rPr lang="en-US" smtClean="0"/>
              <a:t>7/1/2018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FB16072A-E848-4499-85A5-317089B902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E1410223-7383-43D9-A544-134ED99A0FFC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B4186B-51A1-4FB4-999A-C607E7E39371}" type="datetime1">
              <a:rPr lang="en-US" smtClean="0"/>
              <a:t>7/1/2018</a:t>
            </a:fld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37475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1E189-CB01-42F9-87F2-B7F8860D3B4E}" type="datetime1">
              <a:rPr lang="en-US" smtClean="0"/>
              <a:t>7/1/2018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FFFFFF"/>
                </a:solidFill>
                <a:cs typeface="Arial" charset="0"/>
              </a:defRPr>
            </a:lvl1pPr>
          </a:lstStyle>
          <a:p>
            <a:fld id="{B5D33AC3-6F46-4696-8DDC-C020C5FE6B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679E8E60-73BB-4C2E-A695-4E188CCBB2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A09EC21-0630-4343-A084-6F5784D5A3D2}" type="datetime1">
              <a:rPr lang="en-US" smtClean="0"/>
              <a:t>7/1/2018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4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532BDE6D-84D2-4291-918A-1882AFE674F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398F9F88-FEA9-4680-83F2-DB28FE32903A}" type="datetime1">
              <a:rPr lang="en-US" smtClean="0"/>
              <a:t>7/1/2018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D16069F0-8571-4CDF-B6B3-9E3883235431}" type="datetime1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0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EA1AE434-C6D3-4402-9B46-F0CB80A335D7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ashington.edu/whycse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124200"/>
            <a:ext cx="6858000" cy="106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cap="none" smtClean="0"/>
              <a:t>CHAPTER 1</a:t>
            </a:r>
          </a:p>
          <a:p>
            <a:pPr eaLnBrk="1" hangingPunct="1">
              <a:lnSpc>
                <a:spcPct val="90000"/>
              </a:lnSpc>
            </a:pPr>
            <a:endParaRPr lang="en-US" sz="1800" cap="none" smtClean="0"/>
          </a:p>
          <a:p>
            <a:pPr eaLnBrk="1" hangingPunct="1">
              <a:lnSpc>
                <a:spcPct val="90000"/>
              </a:lnSpc>
            </a:pPr>
            <a:r>
              <a:rPr lang="en-US" sz="1900" cap="none" smtClean="0"/>
              <a:t>INTRODUCTION TO JAVA PROGRAMMING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Building Java Programs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smtClean="0"/>
              <a:t>A Back to Basics Approach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13317" name="Footer Placeholder 1"/>
          <p:cNvSpPr>
            <a:spLocks noGrp="1"/>
          </p:cNvSpPr>
          <p:nvPr>
            <p:ph type="ftr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13318" name="Date Placeholder 2"/>
          <p:cNvSpPr>
            <a:spLocks noGrp="1"/>
          </p:cNvSpPr>
          <p:nvPr>
            <p:ph type="dt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6AE723-27C7-479C-9E9B-4A3D7E684C78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a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646113"/>
          </a:xfrm>
        </p:spPr>
        <p:txBody>
          <a:bodyPr/>
          <a:lstStyle/>
          <a:p>
            <a:r>
              <a:rPr lang="en-US" smtClean="0"/>
              <a:t>Should you take this course?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4953000"/>
          </a:xfrm>
        </p:spPr>
        <p:txBody>
          <a:bodyPr/>
          <a:lstStyle/>
          <a:p>
            <a:pPr eaLnBrk="1" hangingPunct="1"/>
            <a:r>
              <a:rPr lang="en-US" smtClean="0"/>
              <a:t>PROBABLY NOT</a:t>
            </a:r>
          </a:p>
          <a:p>
            <a:pPr lvl="1" eaLnBrk="1" hangingPunct="1"/>
            <a:r>
              <a:rPr lang="en-US" sz="2400" smtClean="0"/>
              <a:t>“I want free gourmet meals and to make lots of money by working for Google.”</a:t>
            </a:r>
          </a:p>
          <a:p>
            <a:pPr lvl="1" eaLnBrk="1" hangingPunct="1"/>
            <a:r>
              <a:rPr lang="en-US" sz="2400" smtClean="0"/>
              <a:t>“World of Warcraft rocks hardcore!”</a:t>
            </a:r>
          </a:p>
          <a:p>
            <a:pPr lvl="1" eaLnBrk="1" hangingPunct="1"/>
            <a:r>
              <a:rPr lang="en-US" sz="2400" smtClean="0"/>
              <a:t>“Everyone, look at my Facebook farm!”</a:t>
            </a:r>
          </a:p>
          <a:p>
            <a:pPr lvl="1" eaLnBrk="1" hangingPunct="1"/>
            <a:r>
              <a:rPr lang="en-US" sz="2400" smtClean="0"/>
              <a:t>“I’ve programmed before, so I can just coast through this for an easy A!“</a:t>
            </a:r>
          </a:p>
          <a:p>
            <a:pPr lvl="1" eaLnBrk="1" hangingPunct="1"/>
            <a:endParaRPr lang="en-US" sz="800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22533" name="Date Placeholder 5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1166C0-8221-4C86-92DC-04DBA770021D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646113"/>
          </a:xfrm>
        </p:spPr>
        <p:txBody>
          <a:bodyPr/>
          <a:lstStyle/>
          <a:p>
            <a:r>
              <a:rPr lang="en-US" smtClean="0"/>
              <a:t>Should you take this course?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YES</a:t>
            </a:r>
          </a:p>
          <a:p>
            <a:pPr lvl="1" eaLnBrk="1" hangingPunct="1"/>
            <a:r>
              <a:rPr lang="en-US" sz="2400" smtClean="0"/>
              <a:t>“I have to take this class.”</a:t>
            </a:r>
          </a:p>
          <a:p>
            <a:pPr lvl="2" eaLnBrk="1" hangingPunct="1"/>
            <a:r>
              <a:rPr lang="en-US" sz="2200" smtClean="0">
                <a:solidFill>
                  <a:srgbClr val="FF0000"/>
                </a:solidFill>
              </a:rPr>
              <a:t>Is this the only reason?  Are you pursuing the right major?</a:t>
            </a:r>
          </a:p>
          <a:p>
            <a:pPr lvl="1" eaLnBrk="1" hangingPunct="1"/>
            <a:r>
              <a:rPr lang="en-US" sz="2400" smtClean="0"/>
              <a:t>“I like to solve problems.”</a:t>
            </a:r>
          </a:p>
          <a:p>
            <a:pPr lvl="1" eaLnBrk="1" hangingPunct="1"/>
            <a:r>
              <a:rPr lang="en-US" sz="2400" smtClean="0"/>
              <a:t>“Computers and robots are going to take over the world.  I want to befriend them so that my life will be spared.”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23557" name="Date Placeholder 5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49B2B31-7BE8-4DB9-B839-9A6D422AEDA3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cap="none" smtClean="0"/>
              <a:t>STRUCTURE</a:t>
            </a:r>
          </a:p>
          <a:p>
            <a:pPr eaLnBrk="1" hangingPunct="1"/>
            <a:r>
              <a:rPr lang="en-US" cap="none" smtClean="0"/>
              <a:t>IDENTIFIER NAMES</a:t>
            </a:r>
          </a:p>
          <a:p>
            <a:pPr eaLnBrk="1" hangingPunct="1"/>
            <a:r>
              <a:rPr lang="en-US" cap="none" smtClean="0"/>
              <a:t>SYNTAX</a:t>
            </a:r>
          </a:p>
          <a:p>
            <a:pPr eaLnBrk="1" hangingPunct="1"/>
            <a:r>
              <a:rPr lang="en-US" cap="none" smtClean="0"/>
              <a:t>STRINGS</a:t>
            </a:r>
          </a:p>
          <a:p>
            <a:pPr eaLnBrk="1" hangingPunct="1"/>
            <a:r>
              <a:rPr lang="en-US" cap="none" smtClean="0"/>
              <a:t>COMMENTS</a:t>
            </a:r>
          </a:p>
          <a:p>
            <a:pPr eaLnBrk="1" hangingPunct="1"/>
            <a:endParaRPr lang="en-US" cap="none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Java programs with </a:t>
            </a:r>
            <a:r>
              <a:rPr lang="en-US" smtClean="0">
                <a:latin typeface="Courier New" pitchFamily="49" charset="0"/>
              </a:rPr>
              <a:t>println</a:t>
            </a:r>
            <a:r>
              <a:rPr lang="en-US" smtClean="0"/>
              <a:t> statements</a:t>
            </a:r>
          </a:p>
        </p:txBody>
      </p:sp>
      <p:sp>
        <p:nvSpPr>
          <p:cNvPr id="24580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24581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0553E4-0D4C-4ABD-A1CD-0ED7E096E68A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Compile/run a Java program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80975" y="1095375"/>
            <a:ext cx="8734425" cy="4572000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GB" i="1" smtClean="0"/>
              <a:t>Write</a:t>
            </a:r>
            <a:r>
              <a:rPr lang="en-GB" smtClean="0"/>
              <a:t> it.</a:t>
            </a:r>
          </a:p>
          <a:p>
            <a:pPr marL="765175" lvl="1" indent="-419100" eaLnBrk="1" hangingPunct="1">
              <a:spcBef>
                <a:spcPts val="600"/>
              </a:spcBef>
            </a:pPr>
            <a:r>
              <a:rPr lang="en-GB" b="1" smtClean="0"/>
              <a:t>code </a:t>
            </a:r>
            <a:r>
              <a:rPr lang="en-GB" smtClean="0"/>
              <a:t>or</a:t>
            </a:r>
            <a:r>
              <a:rPr lang="en-GB" b="1" smtClean="0"/>
              <a:t> source code</a:t>
            </a:r>
            <a:r>
              <a:rPr lang="en-GB" smtClean="0"/>
              <a:t>: The set of instructions in a program.</a:t>
            </a:r>
            <a:endParaRPr lang="en-GB" sz="600" smtClean="0"/>
          </a:p>
          <a:p>
            <a:pPr marL="457200" indent="-457200" eaLnBrk="1" hangingPunct="1">
              <a:buFontTx/>
              <a:buAutoNum type="arabicPeriod"/>
            </a:pPr>
            <a:r>
              <a:rPr lang="en-GB" i="1" smtClean="0"/>
              <a:t>Compile</a:t>
            </a:r>
            <a:r>
              <a:rPr lang="en-GB" smtClean="0"/>
              <a:t> it.</a:t>
            </a:r>
          </a:p>
          <a:p>
            <a:pPr marL="765175" lvl="1" indent="-419100" eaLnBrk="1" hangingPunct="1"/>
            <a:r>
              <a:rPr lang="en-GB" b="1" smtClean="0"/>
              <a:t>compile: </a:t>
            </a:r>
            <a:r>
              <a:rPr lang="en-GB" smtClean="0"/>
              <a:t>Translate a program from one language to another.</a:t>
            </a:r>
            <a:r>
              <a:rPr lang="en-GB" b="1" smtClean="0"/>
              <a:t> </a:t>
            </a:r>
          </a:p>
          <a:p>
            <a:pPr marL="765175" lvl="1" indent="-419100" eaLnBrk="1" hangingPunct="1"/>
            <a:r>
              <a:rPr lang="en-GB" b="1" smtClean="0"/>
              <a:t>byte code:</a:t>
            </a:r>
            <a:r>
              <a:rPr lang="en-GB" smtClean="0"/>
              <a:t> The Java compiler converts your code into a format named </a:t>
            </a:r>
            <a:r>
              <a:rPr lang="en-GB" i="1" smtClean="0"/>
              <a:t>byte code</a:t>
            </a:r>
            <a:r>
              <a:rPr lang="en-GB" smtClean="0"/>
              <a:t> that runs on many computer types.</a:t>
            </a:r>
            <a:endParaRPr lang="en-GB" sz="600" smtClean="0"/>
          </a:p>
          <a:p>
            <a:pPr marL="457200" indent="-457200" eaLnBrk="1" hangingPunct="1">
              <a:buFont typeface="Wingdings 2" pitchFamily="18" charset="2"/>
              <a:buAutoNum type="arabicPeriod"/>
            </a:pPr>
            <a:r>
              <a:rPr lang="en-US" i="1" smtClean="0"/>
              <a:t>Run</a:t>
            </a:r>
            <a:r>
              <a:rPr lang="en-US" smtClean="0"/>
              <a:t> (execute) it.</a:t>
            </a:r>
          </a:p>
          <a:p>
            <a:pPr marL="765175" lvl="1" indent="-419100" eaLnBrk="1" hangingPunct="1"/>
            <a:r>
              <a:rPr lang="en-GB" b="1" smtClean="0"/>
              <a:t>output</a:t>
            </a:r>
            <a:r>
              <a:rPr lang="en-GB" smtClean="0"/>
              <a:t>: The messages printed to the user by a program.</a:t>
            </a:r>
            <a:endParaRPr lang="en-US" smtClean="0"/>
          </a:p>
        </p:txBody>
      </p:sp>
      <p:grpSp>
        <p:nvGrpSpPr>
          <p:cNvPr id="359428" name="Group 12"/>
          <p:cNvGrpSpPr>
            <a:grpSpLocks/>
          </p:cNvGrpSpPr>
          <p:nvPr/>
        </p:nvGrpSpPr>
        <p:grpSpPr bwMode="auto">
          <a:xfrm>
            <a:off x="228600" y="4656138"/>
            <a:ext cx="1646238" cy="1646237"/>
            <a:chOff x="79" y="3143"/>
            <a:chExt cx="1037" cy="1037"/>
          </a:xfrm>
        </p:grpSpPr>
        <p:sp>
          <p:nvSpPr>
            <p:cNvPr id="25622" name="Rectangle 13"/>
            <p:cNvSpPr>
              <a:spLocks noChangeArrowheads="1"/>
            </p:cNvSpPr>
            <p:nvPr/>
          </p:nvSpPr>
          <p:spPr bwMode="auto">
            <a:xfrm>
              <a:off x="79" y="3143"/>
              <a:ext cx="1037" cy="103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endParaRPr lang="en-US" sz="2000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25623" name="Text Box 14"/>
            <p:cNvSpPr txBox="1">
              <a:spLocks noChangeArrowheads="1"/>
            </p:cNvSpPr>
            <p:nvPr/>
          </p:nvSpPr>
          <p:spPr bwMode="auto">
            <a:xfrm>
              <a:off x="94" y="3173"/>
              <a:ext cx="100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8000"/>
                </a:lnSpc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GB" sz="2000">
                  <a:solidFill>
                    <a:srgbClr val="000000"/>
                  </a:solidFill>
                  <a:latin typeface="Tahoma" pitchFamily="34" charset="0"/>
                  <a:cs typeface="Times New Roman" pitchFamily="18" charset="0"/>
                </a:rPr>
                <a:t>source code</a:t>
              </a:r>
            </a:p>
          </p:txBody>
        </p:sp>
        <p:pic>
          <p:nvPicPr>
            <p:cNvPr id="25624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" y="3479"/>
              <a:ext cx="56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359432" name="Group 8"/>
          <p:cNvGrpSpPr>
            <a:grpSpLocks/>
          </p:cNvGrpSpPr>
          <p:nvPr/>
        </p:nvGrpSpPr>
        <p:grpSpPr bwMode="auto">
          <a:xfrm>
            <a:off x="1874838" y="4654550"/>
            <a:ext cx="3151187" cy="1646238"/>
            <a:chOff x="1326" y="3091"/>
            <a:chExt cx="1985" cy="1037"/>
          </a:xfrm>
        </p:grpSpPr>
        <p:pic>
          <p:nvPicPr>
            <p:cNvPr id="2561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" y="3672"/>
              <a:ext cx="2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5616" name="Text Box 8"/>
            <p:cNvSpPr txBox="1">
              <a:spLocks noChangeArrowheads="1"/>
            </p:cNvSpPr>
            <p:nvPr/>
          </p:nvSpPr>
          <p:spPr bwMode="auto">
            <a:xfrm>
              <a:off x="1469" y="3336"/>
              <a:ext cx="65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8000"/>
                </a:lnSpc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GB" sz="2000" i="1">
                  <a:solidFill>
                    <a:srgbClr val="000000"/>
                  </a:solidFill>
                  <a:latin typeface="Tahoma" pitchFamily="34" charset="0"/>
                  <a:cs typeface="Times New Roman" pitchFamily="18" charset="0"/>
                </a:rPr>
                <a:t>compile</a:t>
              </a:r>
            </a:p>
          </p:txBody>
        </p:sp>
        <p:grpSp>
          <p:nvGrpSpPr>
            <p:cNvPr id="25617" name="Group 16"/>
            <p:cNvGrpSpPr>
              <a:grpSpLocks/>
            </p:cNvGrpSpPr>
            <p:nvPr/>
          </p:nvGrpSpPr>
          <p:grpSpPr bwMode="auto">
            <a:xfrm>
              <a:off x="2274" y="3091"/>
              <a:ext cx="1037" cy="1037"/>
              <a:chOff x="2064" y="3143"/>
              <a:chExt cx="1037" cy="1037"/>
            </a:xfrm>
          </p:grpSpPr>
          <p:pic>
            <p:nvPicPr>
              <p:cNvPr id="25619" name="Picture 1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9" y="3483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25620" name="Rectangle 18"/>
              <p:cNvSpPr>
                <a:spLocks noChangeArrowheads="1"/>
              </p:cNvSpPr>
              <p:nvPr/>
            </p:nvSpPr>
            <p:spPr bwMode="auto">
              <a:xfrm>
                <a:off x="2064" y="3143"/>
                <a:ext cx="1037" cy="103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</a:pPr>
                <a:endParaRPr lang="en-US" sz="2000">
                  <a:latin typeface="Verdana" pitchFamily="34" charset="0"/>
                  <a:cs typeface="Times New Roman" pitchFamily="18" charset="0"/>
                </a:endParaRPr>
              </a:p>
            </p:txBody>
          </p:sp>
          <p:sp>
            <p:nvSpPr>
              <p:cNvPr id="25621" name="Text Box 19"/>
              <p:cNvSpPr txBox="1">
                <a:spLocks noChangeArrowheads="1"/>
              </p:cNvSpPr>
              <p:nvPr/>
            </p:nvSpPr>
            <p:spPr bwMode="auto">
              <a:xfrm>
                <a:off x="2176" y="3173"/>
                <a:ext cx="812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98000"/>
                  </a:lnSpc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None/>
                </a:pPr>
                <a:r>
                  <a:rPr lang="en-GB" sz="2000">
                    <a:solidFill>
                      <a:srgbClr val="000000"/>
                    </a:solidFill>
                    <a:latin typeface="Tahoma" pitchFamily="34" charset="0"/>
                    <a:cs typeface="Times New Roman" pitchFamily="18" charset="0"/>
                  </a:rPr>
                  <a:t>byte code</a:t>
                </a:r>
              </a:p>
              <a:p>
                <a:pPr eaLnBrk="1" hangingPunct="1">
                  <a:lnSpc>
                    <a:spcPct val="93000"/>
                  </a:lnSpc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None/>
                </a:pPr>
                <a:endParaRPr lang="en-GB" sz="200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>
              <a:off x="1326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440" name="Group 16"/>
          <p:cNvGrpSpPr>
            <a:grpSpLocks/>
          </p:cNvGrpSpPr>
          <p:nvPr/>
        </p:nvGrpSpPr>
        <p:grpSpPr bwMode="auto">
          <a:xfrm>
            <a:off x="5027613" y="4648200"/>
            <a:ext cx="3886200" cy="1235075"/>
            <a:chOff x="3312" y="3086"/>
            <a:chExt cx="2448" cy="778"/>
          </a:xfrm>
        </p:grpSpPr>
        <p:pic>
          <p:nvPicPr>
            <p:cNvPr id="25610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" y="3672"/>
              <a:ext cx="16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5611" name="Text Box 9"/>
            <p:cNvSpPr txBox="1">
              <a:spLocks noChangeArrowheads="1"/>
            </p:cNvSpPr>
            <p:nvPr/>
          </p:nvSpPr>
          <p:spPr bwMode="auto">
            <a:xfrm>
              <a:off x="3426" y="3336"/>
              <a:ext cx="35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8000"/>
                </a:lnSpc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GB" sz="2000" i="1">
                  <a:solidFill>
                    <a:srgbClr val="000000"/>
                  </a:solidFill>
                  <a:latin typeface="Tahoma" pitchFamily="34" charset="0"/>
                  <a:cs typeface="Times New Roman" pitchFamily="18" charset="0"/>
                </a:rPr>
                <a:t>run</a:t>
              </a:r>
            </a:p>
          </p:txBody>
        </p:sp>
        <p:sp>
          <p:nvSpPr>
            <p:cNvPr id="25612" name="Text Box 10"/>
            <p:cNvSpPr txBox="1">
              <a:spLocks noChangeArrowheads="1"/>
            </p:cNvSpPr>
            <p:nvPr/>
          </p:nvSpPr>
          <p:spPr bwMode="auto">
            <a:xfrm>
              <a:off x="4718" y="3086"/>
              <a:ext cx="57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8000"/>
                </a:lnSpc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GB" sz="2000">
                  <a:solidFill>
                    <a:srgbClr val="000000"/>
                  </a:solidFill>
                  <a:latin typeface="Tahoma" pitchFamily="34" charset="0"/>
                  <a:cs typeface="Times New Roman" pitchFamily="18" charset="0"/>
                </a:rPr>
                <a:t>output</a:t>
              </a:r>
            </a:p>
          </p:txBody>
        </p:sp>
        <p:pic>
          <p:nvPicPr>
            <p:cNvPr id="25613" name="Picture 35" descr="hell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52"/>
            <a:stretch>
              <a:fillRect/>
            </a:stretch>
          </p:blipFill>
          <p:spPr bwMode="auto">
            <a:xfrm>
              <a:off x="4242" y="3336"/>
              <a:ext cx="151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3312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07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2560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C62817-9D54-4AAB-8ABB-5C0A8408023F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Java program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1219200"/>
            <a:ext cx="8504238" cy="5105400"/>
          </a:xfrm>
        </p:spPr>
        <p:txBody>
          <a:bodyPr/>
          <a:lstStyle/>
          <a:p>
            <a:pPr eaLnBrk="1" hangingPunct="1">
              <a:lnSpc>
                <a:spcPct val="6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public class Hello {</a:t>
            </a:r>
          </a:p>
          <a:p>
            <a:pPr eaLnBrk="1" hangingPunct="1">
              <a:lnSpc>
                <a:spcPct val="6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6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        System.out.println("Hello, world!");</a:t>
            </a:r>
          </a:p>
          <a:p>
            <a:pPr eaLnBrk="1" hangingPunct="1">
              <a:lnSpc>
                <a:spcPct val="6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6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        System.out.println("This program produces");</a:t>
            </a:r>
          </a:p>
          <a:p>
            <a:pPr eaLnBrk="1" hangingPunct="1">
              <a:lnSpc>
                <a:spcPct val="6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        System.out.println("four lines of output");</a:t>
            </a:r>
          </a:p>
          <a:p>
            <a:pPr eaLnBrk="1" hangingPunct="1">
              <a:lnSpc>
                <a:spcPct val="6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5000"/>
              </a:lnSpc>
              <a:spcBef>
                <a:spcPts val="600"/>
              </a:spcBef>
              <a:buFont typeface="Wingdings" pitchFamily="2" charset="2"/>
              <a:buNone/>
            </a:pPr>
            <a:endParaRPr lang="en-GB" sz="20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GB" sz="2500" smtClean="0"/>
              <a:t>Its output: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GB" sz="800" smtClean="0"/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Hello, world!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	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This program produces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four lines of output</a:t>
            </a:r>
          </a:p>
          <a:p>
            <a:pPr eaLnBrk="1" hangingPunct="1">
              <a:lnSpc>
                <a:spcPct val="70000"/>
              </a:lnSpc>
            </a:pPr>
            <a:endParaRPr lang="en-GB" sz="2500" smtClean="0"/>
          </a:p>
          <a:p>
            <a:pPr eaLnBrk="1" hangingPunct="1">
              <a:lnSpc>
                <a:spcPct val="70000"/>
              </a:lnSpc>
            </a:pPr>
            <a:r>
              <a:rPr lang="en-GB" sz="2500" b="1" smtClean="0"/>
              <a:t>console</a:t>
            </a:r>
            <a:r>
              <a:rPr lang="en-GB" sz="2500" smtClean="0"/>
              <a:t>: Text box into which </a:t>
            </a:r>
            <a:br>
              <a:rPr lang="en-GB" sz="2500" smtClean="0"/>
            </a:br>
            <a:r>
              <a:rPr lang="en-GB" sz="2500" smtClean="0"/>
              <a:t>the program's output is printed.</a:t>
            </a:r>
            <a:endParaRPr lang="en-US" sz="2600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60800"/>
            <a:ext cx="34163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2663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3A4D42-FBB9-4C70-B4A1-848D00BF062D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of a Java program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600200"/>
            <a:ext cx="8504238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200" smtClean="0">
                <a:latin typeface="Courier New" pitchFamily="49" charset="0"/>
              </a:rPr>
              <a:t>public class </a:t>
            </a:r>
            <a:r>
              <a:rPr lang="en-GB" sz="2200" b="1" smtClean="0"/>
              <a:t>Name</a:t>
            </a:r>
            <a:r>
              <a:rPr lang="en-GB" sz="2200" smtClean="0"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2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</a:t>
            </a:r>
            <a:r>
              <a:rPr lang="en-GB" sz="2200" b="1" smtClean="0"/>
              <a:t>statement</a:t>
            </a:r>
            <a:r>
              <a:rPr lang="en-GB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</a:t>
            </a:r>
            <a:r>
              <a:rPr lang="en-GB" sz="2200" b="1" smtClean="0"/>
              <a:t>statement</a:t>
            </a:r>
            <a:r>
              <a:rPr lang="en-GB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</a:t>
            </a:r>
            <a:r>
              <a:rPr lang="en-GB" sz="2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...</a:t>
            </a:r>
          </a:p>
          <a:p>
            <a:pPr eaLnBrk="1" hangingPunct="1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</a:t>
            </a:r>
            <a:r>
              <a:rPr lang="en-GB" sz="2200" b="1" smtClean="0"/>
              <a:t>statement</a:t>
            </a:r>
            <a:r>
              <a:rPr lang="en-GB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2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22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endParaRPr lang="en-GB" sz="20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endParaRPr lang="en-GB" sz="1200" smtClean="0">
              <a:latin typeface="Courier New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GB" smtClean="0"/>
              <a:t>Every executable Java program consists of a </a:t>
            </a:r>
            <a:r>
              <a:rPr lang="en-GB" b="1" smtClean="0"/>
              <a:t>class</a:t>
            </a:r>
            <a:endParaRPr lang="en-GB" smtClean="0"/>
          </a:p>
          <a:p>
            <a:pPr lvl="1" eaLnBrk="1" hangingPunct="1">
              <a:lnSpc>
                <a:spcPct val="110000"/>
              </a:lnSpc>
            </a:pPr>
            <a:r>
              <a:rPr lang="en-GB" smtClean="0"/>
              <a:t>that contains a </a:t>
            </a:r>
            <a:r>
              <a:rPr lang="en-GB" b="1" smtClean="0"/>
              <a:t>method</a:t>
            </a:r>
            <a:r>
              <a:rPr lang="en-GB" smtClean="0"/>
              <a:t> named </a:t>
            </a:r>
            <a:r>
              <a:rPr lang="en-GB" smtClean="0">
                <a:latin typeface="Courier New" pitchFamily="49" charset="0"/>
              </a:rPr>
              <a:t>main</a:t>
            </a:r>
            <a:endParaRPr lang="en-GB" smtClean="0"/>
          </a:p>
          <a:p>
            <a:pPr lvl="2" eaLnBrk="1" hangingPunct="1">
              <a:lnSpc>
                <a:spcPct val="110000"/>
              </a:lnSpc>
            </a:pPr>
            <a:r>
              <a:rPr lang="en-GB" smtClean="0"/>
              <a:t>that contains the </a:t>
            </a:r>
            <a:r>
              <a:rPr lang="en-GB" b="1" smtClean="0"/>
              <a:t>statements</a:t>
            </a:r>
            <a:r>
              <a:rPr lang="en-GB" smtClean="0"/>
              <a:t> (commands) to be executed.</a:t>
            </a:r>
            <a:endParaRPr lang="en-US" smtClean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068638" y="1295400"/>
            <a:ext cx="3365500" cy="406400"/>
            <a:chOff x="1958" y="752"/>
            <a:chExt cx="2120" cy="256"/>
          </a:xfrm>
        </p:grpSpPr>
        <p:sp>
          <p:nvSpPr>
            <p:cNvPr id="27662" name="Text Box 5"/>
            <p:cNvSpPr txBox="1">
              <a:spLocks noChangeArrowheads="1"/>
            </p:cNvSpPr>
            <p:nvPr/>
          </p:nvSpPr>
          <p:spPr bwMode="auto">
            <a:xfrm>
              <a:off x="2544" y="752"/>
              <a:ext cx="153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 b="1">
                  <a:latin typeface="Verdana" pitchFamily="34" charset="0"/>
                  <a:cs typeface="Times New Roman" pitchFamily="18" charset="0"/>
                </a:rPr>
                <a:t>class</a:t>
              </a:r>
              <a:r>
                <a:rPr lang="en-US" sz="2000">
                  <a:latin typeface="Verdana" pitchFamily="34" charset="0"/>
                  <a:cs typeface="Times New Roman" pitchFamily="18" charset="0"/>
                </a:rPr>
                <a:t>: a program</a:t>
              </a:r>
            </a:p>
          </p:txBody>
        </p:sp>
        <p:sp>
          <p:nvSpPr>
            <p:cNvPr id="27663" name="Line 6"/>
            <p:cNvSpPr>
              <a:spLocks noChangeShapeType="1"/>
            </p:cNvSpPr>
            <p:nvPr/>
          </p:nvSpPr>
          <p:spPr bwMode="auto">
            <a:xfrm flipH="1">
              <a:off x="1958" y="816"/>
              <a:ext cx="586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04135" name="Group 7"/>
          <p:cNvGrpSpPr>
            <a:grpSpLocks/>
          </p:cNvGrpSpPr>
          <p:nvPr/>
        </p:nvGrpSpPr>
        <p:grpSpPr bwMode="auto">
          <a:xfrm>
            <a:off x="2743200" y="3505200"/>
            <a:ext cx="5788025" cy="787400"/>
            <a:chOff x="1392" y="2304"/>
            <a:chExt cx="3646" cy="496"/>
          </a:xfrm>
        </p:grpSpPr>
        <p:sp>
          <p:nvSpPr>
            <p:cNvPr id="27660" name="Text Box 8"/>
            <p:cNvSpPr txBox="1">
              <a:spLocks noChangeArrowheads="1"/>
            </p:cNvSpPr>
            <p:nvPr/>
          </p:nvSpPr>
          <p:spPr bwMode="auto">
            <a:xfrm>
              <a:off x="1680" y="2544"/>
              <a:ext cx="3358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 b="1">
                  <a:latin typeface="Verdana" pitchFamily="34" charset="0"/>
                  <a:cs typeface="Times New Roman" pitchFamily="18" charset="0"/>
                </a:rPr>
                <a:t>statement</a:t>
              </a:r>
              <a:r>
                <a:rPr lang="en-US" sz="2000">
                  <a:latin typeface="Verdana" pitchFamily="34" charset="0"/>
                  <a:cs typeface="Times New Roman" pitchFamily="18" charset="0"/>
                </a:rPr>
                <a:t>: a command to be executed</a:t>
              </a:r>
            </a:p>
          </p:txBody>
        </p:sp>
        <p:sp>
          <p:nvSpPr>
            <p:cNvPr id="27661" name="Line 9"/>
            <p:cNvSpPr>
              <a:spLocks noChangeShapeType="1"/>
            </p:cNvSpPr>
            <p:nvPr/>
          </p:nvSpPr>
          <p:spPr bwMode="auto">
            <a:xfrm flipH="1" flipV="1">
              <a:off x="1392" y="230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04138" name="Group 10"/>
          <p:cNvGrpSpPr>
            <a:grpSpLocks/>
          </p:cNvGrpSpPr>
          <p:nvPr/>
        </p:nvGrpSpPr>
        <p:grpSpPr bwMode="auto">
          <a:xfrm>
            <a:off x="4648200" y="2235200"/>
            <a:ext cx="3881438" cy="1092200"/>
            <a:chOff x="1392" y="2304"/>
            <a:chExt cx="2445" cy="688"/>
          </a:xfrm>
        </p:grpSpPr>
        <p:sp>
          <p:nvSpPr>
            <p:cNvPr id="27658" name="Text Box 11"/>
            <p:cNvSpPr txBox="1">
              <a:spLocks noChangeArrowheads="1"/>
            </p:cNvSpPr>
            <p:nvPr/>
          </p:nvSpPr>
          <p:spPr bwMode="auto">
            <a:xfrm>
              <a:off x="1680" y="2544"/>
              <a:ext cx="2157" cy="4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1314450" indent="-13144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 b="1">
                  <a:latin typeface="Verdana" pitchFamily="34" charset="0"/>
                  <a:cs typeface="Times New Roman" pitchFamily="18" charset="0"/>
                </a:rPr>
                <a:t>method</a:t>
              </a:r>
              <a:r>
                <a:rPr lang="en-US" sz="2000">
                  <a:latin typeface="Verdana" pitchFamily="34" charset="0"/>
                  <a:cs typeface="Times New Roman" pitchFamily="18" charset="0"/>
                </a:rPr>
                <a:t>: a named group</a:t>
              </a:r>
              <a:br>
                <a:rPr lang="en-US" sz="2000">
                  <a:latin typeface="Verdana" pitchFamily="34" charset="0"/>
                  <a:cs typeface="Times New Roman" pitchFamily="18" charset="0"/>
                </a:rPr>
              </a:br>
              <a:r>
                <a:rPr lang="en-US" sz="2000">
                  <a:latin typeface="Verdana" pitchFamily="34" charset="0"/>
                  <a:cs typeface="Times New Roman" pitchFamily="18" charset="0"/>
                </a:rPr>
                <a:t>of statements</a:t>
              </a:r>
            </a:p>
          </p:txBody>
        </p:sp>
        <p:sp>
          <p:nvSpPr>
            <p:cNvPr id="27659" name="Line 12"/>
            <p:cNvSpPr>
              <a:spLocks noChangeShapeType="1"/>
            </p:cNvSpPr>
            <p:nvPr/>
          </p:nvSpPr>
          <p:spPr bwMode="auto">
            <a:xfrm flipH="1" flipV="1">
              <a:off x="1392" y="230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7655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2765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A7BF59-182C-49DF-9F27-6FD0F024A17D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Names and identifiers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2209800"/>
            <a:ext cx="8686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GB" sz="2500" smtClean="0"/>
              <a:t>You must give your program a name.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GB" sz="2000" smtClean="0">
                <a:latin typeface="Courier New" pitchFamily="49" charset="0"/>
              </a:rPr>
              <a:t>public class </a:t>
            </a:r>
            <a:r>
              <a:rPr lang="en-GB" sz="2000" b="1" smtClean="0">
                <a:solidFill>
                  <a:srgbClr val="003399"/>
                </a:solidFill>
                <a:latin typeface="Courier New" pitchFamily="49" charset="0"/>
              </a:rPr>
              <a:t>MyProgram</a:t>
            </a:r>
            <a:r>
              <a:rPr lang="en-GB" sz="2000" smtClean="0">
                <a:latin typeface="Courier New" pitchFamily="49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endParaRPr lang="en-GB" sz="4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GB" sz="2000" smtClean="0"/>
              <a:t>Naming convention: Capitalize each word (e.g. </a:t>
            </a:r>
            <a:r>
              <a:rPr lang="en-GB" sz="2000" smtClean="0">
                <a:latin typeface="Courier New" pitchFamily="49" charset="0"/>
              </a:rPr>
              <a:t>MyClassName</a:t>
            </a:r>
            <a:r>
              <a:rPr lang="en-GB" sz="2000" smtClean="0"/>
              <a:t>)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</a:pPr>
            <a:r>
              <a:rPr lang="en-GB" smtClean="0"/>
              <a:t>Your program's file must match exactly (</a:t>
            </a:r>
            <a:r>
              <a:rPr lang="en-GB" smtClean="0">
                <a:latin typeface="Courier New" pitchFamily="49" charset="0"/>
              </a:rPr>
              <a:t>MyProgram.java</a:t>
            </a:r>
            <a:r>
              <a:rPr lang="en-GB" smtClean="0"/>
              <a:t>)</a:t>
            </a:r>
          </a:p>
          <a:p>
            <a:pPr lvl="2" eaLnBrk="1" hangingPunct="1">
              <a:lnSpc>
                <a:spcPct val="110000"/>
              </a:lnSpc>
              <a:spcBef>
                <a:spcPts val="500"/>
              </a:spcBef>
            </a:pPr>
            <a:r>
              <a:rPr lang="en-GB" smtClean="0">
                <a:solidFill>
                  <a:srgbClr val="FF0000"/>
                </a:solidFill>
              </a:rPr>
              <a:t>includes capitalization (Java is "case-sensitive")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</a:pPr>
            <a:endParaRPr lang="en-GB" sz="4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GB" sz="2500" b="1" smtClean="0"/>
              <a:t>identifier</a:t>
            </a:r>
            <a:r>
              <a:rPr lang="en-GB" sz="2500" smtClean="0"/>
              <a:t>: A name given to an item in your program.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sz="2000" smtClean="0"/>
              <a:t>must start with a </a:t>
            </a:r>
            <a:r>
              <a:rPr lang="en-GB" sz="3300" smtClean="0">
                <a:solidFill>
                  <a:srgbClr val="008000"/>
                </a:solidFill>
              </a:rPr>
              <a:t>letter</a:t>
            </a:r>
            <a:r>
              <a:rPr lang="en-GB" sz="2000" smtClean="0"/>
              <a:t> or </a:t>
            </a:r>
            <a:r>
              <a:rPr lang="en-GB" sz="3300" smtClean="0">
                <a:solidFill>
                  <a:srgbClr val="008000"/>
                </a:solidFill>
                <a:latin typeface="Courier New" pitchFamily="49" charset="0"/>
              </a:rPr>
              <a:t>_</a:t>
            </a:r>
            <a:r>
              <a:rPr lang="en-GB" sz="2000" smtClean="0"/>
              <a:t> or </a:t>
            </a:r>
            <a:r>
              <a:rPr lang="en-GB" sz="3300" smtClean="0">
                <a:solidFill>
                  <a:srgbClr val="008000"/>
                </a:solidFill>
                <a:latin typeface="Courier New" pitchFamily="49" charset="0"/>
              </a:rPr>
              <a:t>$</a:t>
            </a:r>
            <a:endParaRPr lang="en-GB" sz="3300" smtClean="0">
              <a:solidFill>
                <a:srgbClr val="008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sz="2000" smtClean="0"/>
              <a:t>subsequent characters can be any of those or a number</a:t>
            </a:r>
          </a:p>
          <a:p>
            <a:pPr lvl="2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sz="1900" b="1" smtClean="0">
                <a:solidFill>
                  <a:srgbClr val="008000"/>
                </a:solidFill>
              </a:rPr>
              <a:t>legal:	</a:t>
            </a:r>
            <a:r>
              <a:rPr lang="en-GB" sz="1900" b="1" smtClean="0">
                <a:solidFill>
                  <a:srgbClr val="008000"/>
                </a:solidFill>
                <a:latin typeface="Courier New" pitchFamily="49" charset="0"/>
              </a:rPr>
              <a:t>_myName   TheCure   ANSWER_IS_42   $bling$</a:t>
            </a:r>
          </a:p>
          <a:p>
            <a:pPr lvl="2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sz="1900" b="1" smtClean="0">
                <a:solidFill>
                  <a:srgbClr val="800000"/>
                </a:solidFill>
              </a:rPr>
              <a:t>illegal:	</a:t>
            </a:r>
            <a:r>
              <a:rPr lang="en-GB" sz="1900" b="1" smtClean="0">
                <a:solidFill>
                  <a:srgbClr val="800000"/>
                </a:solidFill>
                <a:latin typeface="Courier New" pitchFamily="49" charset="0"/>
              </a:rPr>
              <a:t>me+u      49ers     side-swipe     Ph.D's</a:t>
            </a:r>
          </a:p>
          <a:p>
            <a:pPr lvl="2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sz="1900" b="1" smtClean="0">
                <a:solidFill>
                  <a:srgbClr val="800000"/>
                </a:solidFill>
                <a:latin typeface="Courier New" pitchFamily="49" charset="0"/>
              </a:rPr>
              <a:t>Why?   __________________________________________ </a:t>
            </a:r>
          </a:p>
        </p:txBody>
      </p:sp>
      <p:sp>
        <p:nvSpPr>
          <p:cNvPr id="28676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28677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821181-5499-4D40-AF48-F2A0D7989A79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  <p:grpSp>
        <p:nvGrpSpPr>
          <p:cNvPr id="28679" name="Group 5"/>
          <p:cNvGrpSpPr>
            <a:grpSpLocks/>
          </p:cNvGrpSpPr>
          <p:nvPr/>
        </p:nvGrpSpPr>
        <p:grpSpPr bwMode="auto">
          <a:xfrm>
            <a:off x="357188" y="1190625"/>
            <a:ext cx="6705600" cy="1185863"/>
            <a:chOff x="357187" y="1189926"/>
            <a:chExt cx="6705600" cy="1186864"/>
          </a:xfrm>
        </p:grpSpPr>
        <p:sp>
          <p:nvSpPr>
            <p:cNvPr id="28680" name="Rectangle 4"/>
            <p:cNvSpPr>
              <a:spLocks noChangeArrowheads="1"/>
            </p:cNvSpPr>
            <p:nvPr/>
          </p:nvSpPr>
          <p:spPr bwMode="auto">
            <a:xfrm>
              <a:off x="381000" y="1189926"/>
              <a:ext cx="2971800" cy="31739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latin typeface="Courier New" pitchFamily="49" charset="0"/>
                </a:rPr>
                <a:t>public class Hello {</a:t>
              </a:r>
            </a:p>
          </p:txBody>
        </p:sp>
        <p:sp>
          <p:nvSpPr>
            <p:cNvPr id="28681" name="Rectangle 7"/>
            <p:cNvSpPr>
              <a:spLocks noChangeArrowheads="1"/>
            </p:cNvSpPr>
            <p:nvPr/>
          </p:nvSpPr>
          <p:spPr bwMode="auto">
            <a:xfrm>
              <a:off x="357187" y="1507694"/>
              <a:ext cx="6705600" cy="869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latin typeface="Courier New" pitchFamily="49" charset="0"/>
                </a:rPr>
                <a:t>    </a:t>
              </a:r>
              <a:r>
                <a:rPr lang="en-GB">
                  <a:solidFill>
                    <a:srgbClr val="7F7F7F"/>
                  </a:solidFill>
                  <a:latin typeface="Courier New" pitchFamily="49" charset="0"/>
                </a:rPr>
                <a:t>public static void main(String[] args) {</a:t>
              </a:r>
            </a:p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solidFill>
                    <a:srgbClr val="7F7F7F"/>
                  </a:solidFill>
                  <a:latin typeface="Courier New" pitchFamily="49" charset="0"/>
                </a:rPr>
                <a:t>        System.out.println("Hello, world!");</a:t>
              </a:r>
            </a:p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solidFill>
                    <a:srgbClr val="7F7F7F"/>
                  </a:solidFill>
                  <a:latin typeface="Courier New" pitchFamily="49" charset="0"/>
                </a:rPr>
                <a:t>		…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Keywords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2286000"/>
            <a:ext cx="8686800" cy="40386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GB" b="1" smtClean="0"/>
              <a:t>keyword</a:t>
            </a:r>
            <a:r>
              <a:rPr lang="en-GB" smtClean="0"/>
              <a:t>: An identifier that you cannot use because it already has a reserved meaning in Java.</a:t>
            </a:r>
          </a:p>
          <a:p>
            <a:pPr lvl="1" eaLnBrk="1" hangingPunct="1">
              <a:buFontTx/>
              <a:buNone/>
            </a:pPr>
            <a:endParaRPr lang="en-GB" sz="900" smtClean="0"/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abstract    default    if           private      this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boolean     do         implements   protected    throw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break       double     import       </a:t>
            </a:r>
            <a:r>
              <a:rPr lang="en-GB" sz="1800" b="1" smtClean="0">
                <a:latin typeface="Courier New" pitchFamily="49" charset="0"/>
              </a:rPr>
              <a:t>public</a:t>
            </a:r>
            <a:r>
              <a:rPr lang="en-GB" sz="1800" smtClean="0">
                <a:latin typeface="Courier New" pitchFamily="49" charset="0"/>
              </a:rPr>
              <a:t>       throws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byte        else       instanceof   return       transient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case        extends    int          short        try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catch       final      interface    </a:t>
            </a:r>
            <a:r>
              <a:rPr lang="en-GB" sz="1800" b="1" smtClean="0">
                <a:latin typeface="Courier New" pitchFamily="49" charset="0"/>
              </a:rPr>
              <a:t>static</a:t>
            </a:r>
            <a:r>
              <a:rPr lang="en-GB" sz="1800" smtClean="0">
                <a:latin typeface="Courier New" pitchFamily="49" charset="0"/>
              </a:rPr>
              <a:t>       </a:t>
            </a:r>
            <a:r>
              <a:rPr lang="en-GB" sz="1800" b="1" smtClean="0">
                <a:latin typeface="Courier New" pitchFamily="49" charset="0"/>
              </a:rPr>
              <a:t>void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char        finally    long         strictfp     volatile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GB" sz="1800" b="1" smtClean="0">
                <a:latin typeface="Courier New" pitchFamily="49" charset="0"/>
              </a:rPr>
              <a:t>    class</a:t>
            </a:r>
            <a:r>
              <a:rPr lang="en-GB" sz="1800" smtClean="0">
                <a:latin typeface="Courier New" pitchFamily="49" charset="0"/>
              </a:rPr>
              <a:t>       float      native       super        while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const       for        new          switch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continue    goto       package      synchronized</a:t>
            </a:r>
            <a:endParaRPr lang="en-GB" sz="1100" smtClean="0">
              <a:latin typeface="Courier New" pitchFamily="49" charset="0"/>
            </a:endParaRPr>
          </a:p>
        </p:txBody>
      </p:sp>
      <p:sp>
        <p:nvSpPr>
          <p:cNvPr id="29700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29701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564ED4-441C-43E9-BFF6-E13285CDF478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  <p:grpSp>
        <p:nvGrpSpPr>
          <p:cNvPr id="29703" name="Group 6"/>
          <p:cNvGrpSpPr>
            <a:grpSpLocks/>
          </p:cNvGrpSpPr>
          <p:nvPr/>
        </p:nvGrpSpPr>
        <p:grpSpPr bwMode="auto">
          <a:xfrm>
            <a:off x="357188" y="1190625"/>
            <a:ext cx="6705600" cy="1185863"/>
            <a:chOff x="357187" y="1189926"/>
            <a:chExt cx="6705600" cy="1186864"/>
          </a:xfrm>
        </p:grpSpPr>
        <p:sp>
          <p:nvSpPr>
            <p:cNvPr id="29704" name="Rectangle 7"/>
            <p:cNvSpPr>
              <a:spLocks noChangeArrowheads="1"/>
            </p:cNvSpPr>
            <p:nvPr/>
          </p:nvSpPr>
          <p:spPr bwMode="auto">
            <a:xfrm>
              <a:off x="381000" y="1189926"/>
              <a:ext cx="2971800" cy="317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latin typeface="Courier New" pitchFamily="49" charset="0"/>
                </a:rPr>
                <a:t>public class Hello {</a:t>
              </a:r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357187" y="1507694"/>
              <a:ext cx="6705600" cy="869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latin typeface="Courier New" pitchFamily="49" charset="0"/>
                </a:rPr>
                <a:t>    public static void main(String[] args) {</a:t>
              </a:r>
            </a:p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latin typeface="Courier New" pitchFamily="49" charset="0"/>
                </a:rPr>
                <a:t>        System.out.println("Hello, world!");</a:t>
              </a:r>
            </a:p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solidFill>
                    <a:srgbClr val="7F7F7F"/>
                  </a:solidFill>
                  <a:latin typeface="Courier New" pitchFamily="49" charset="0"/>
                </a:rPr>
                <a:t>		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Courier New" pitchFamily="49" charset="0"/>
              </a:rPr>
              <a:t>System.out.println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2362200"/>
            <a:ext cx="8686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500" smtClean="0"/>
              <a:t>A statement that prints a line of output on the console.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pronounced "print-linn"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sometimes called a "println statement" for short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smtClean="0"/>
          </a:p>
          <a:p>
            <a:pPr eaLnBrk="1" hangingPunct="1">
              <a:lnSpc>
                <a:spcPct val="90000"/>
              </a:lnSpc>
            </a:pPr>
            <a:r>
              <a:rPr lang="en-GB" sz="2500" smtClean="0"/>
              <a:t>Two ways to use </a:t>
            </a:r>
            <a:r>
              <a:rPr lang="en-GB" sz="2500" smtClean="0">
                <a:latin typeface="Courier New" pitchFamily="49" charset="0"/>
              </a:rPr>
              <a:t>System.out.println</a:t>
            </a:r>
            <a:r>
              <a:rPr lang="en-GB" sz="2500" smtClean="0"/>
              <a:t> 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GB" sz="8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GB" sz="2000" smtClean="0">
                <a:latin typeface="Courier New" pitchFamily="49" charset="0"/>
              </a:rPr>
              <a:t>System.out.println(“</a:t>
            </a:r>
            <a:r>
              <a:rPr lang="en-GB" sz="2000" b="1" smtClean="0"/>
              <a:t>Your Message</a:t>
            </a:r>
            <a:r>
              <a:rPr lang="en-GB" sz="2000" smtClean="0">
                <a:latin typeface="Courier New" pitchFamily="49" charset="0"/>
              </a:rPr>
              <a:t>");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/>
              <a:t>	Prints the given message as output.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smtClean="0"/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GB" sz="2000" smtClean="0">
                <a:latin typeface="Courier New" pitchFamily="49" charset="0"/>
              </a:rPr>
              <a:t>System.out.println();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/>
              <a:t>	Prints a blank line of output.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  <p:sp>
        <p:nvSpPr>
          <p:cNvPr id="30724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30725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FFFA41-498C-4BAB-BEBD-1B6B4175935C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  <p:grpSp>
        <p:nvGrpSpPr>
          <p:cNvPr id="30727" name="Group 5"/>
          <p:cNvGrpSpPr>
            <a:grpSpLocks/>
          </p:cNvGrpSpPr>
          <p:nvPr/>
        </p:nvGrpSpPr>
        <p:grpSpPr bwMode="auto">
          <a:xfrm>
            <a:off x="304800" y="1066800"/>
            <a:ext cx="6248400" cy="1231900"/>
            <a:chOff x="228600" y="1066800"/>
            <a:chExt cx="6248400" cy="1231795"/>
          </a:xfrm>
        </p:grpSpPr>
        <p:sp>
          <p:nvSpPr>
            <p:cNvPr id="30728" name="Rectangle 4"/>
            <p:cNvSpPr>
              <a:spLocks noChangeArrowheads="1"/>
            </p:cNvSpPr>
            <p:nvPr/>
          </p:nvSpPr>
          <p:spPr bwMode="auto">
            <a:xfrm>
              <a:off x="228600" y="1066800"/>
              <a:ext cx="62484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solidFill>
                    <a:schemeClr val="tx2"/>
                  </a:solidFill>
                  <a:latin typeface="Courier New" pitchFamily="49" charset="0"/>
                </a:rPr>
                <a:t>public class Hello {</a:t>
              </a:r>
            </a:p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solidFill>
                    <a:schemeClr val="tx2"/>
                  </a:solidFill>
                  <a:latin typeface="Courier New" pitchFamily="49" charset="0"/>
                </a:rPr>
                <a:t>    public static void main(String[] args) {</a:t>
              </a:r>
            </a:p>
          </p:txBody>
        </p:sp>
        <p:sp>
          <p:nvSpPr>
            <p:cNvPr id="30729" name="Rectangle 10"/>
            <p:cNvSpPr>
              <a:spLocks noChangeArrowheads="1"/>
            </p:cNvSpPr>
            <p:nvPr/>
          </p:nvSpPr>
          <p:spPr bwMode="auto">
            <a:xfrm>
              <a:off x="1371600" y="1676400"/>
              <a:ext cx="5105400" cy="3000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latin typeface="Courier New" pitchFamily="49" charset="0"/>
                </a:rPr>
                <a:t>System.out.println("Hello, world!");</a:t>
              </a:r>
            </a:p>
          </p:txBody>
        </p:sp>
        <p:sp>
          <p:nvSpPr>
            <p:cNvPr id="30730" name="Rectangle 11"/>
            <p:cNvSpPr>
              <a:spLocks noChangeArrowheads="1"/>
            </p:cNvSpPr>
            <p:nvPr/>
          </p:nvSpPr>
          <p:spPr bwMode="auto">
            <a:xfrm>
              <a:off x="1371600" y="1981200"/>
              <a:ext cx="5105400" cy="317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latin typeface="Courier New" pitchFamily="49" charset="0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2514600"/>
            <a:ext cx="86868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GB" sz="2500" b="1" smtClean="0"/>
              <a:t>syntax</a:t>
            </a:r>
            <a:r>
              <a:rPr lang="en-GB" sz="2500" smtClean="0"/>
              <a:t>: The set of legal structures and commands that can be used in a particular language.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GB" sz="2000" smtClean="0"/>
              <a:t>Every basic Java statement ends with a semicolon  </a:t>
            </a:r>
            <a:r>
              <a:rPr lang="en-GB" sz="20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The contents of a class or method occur between </a:t>
            </a:r>
            <a:r>
              <a:rPr lang="en-GB" sz="2000" smtClean="0">
                <a:latin typeface="Courier New" pitchFamily="49" charset="0"/>
              </a:rPr>
              <a:t>{</a:t>
            </a:r>
            <a:r>
              <a:rPr lang="en-GB" sz="2000" smtClean="0"/>
              <a:t> and </a:t>
            </a:r>
            <a:r>
              <a:rPr lang="en-GB" sz="20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endParaRPr lang="en-GB" sz="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GB" sz="2500" b="1" smtClean="0"/>
              <a:t>syntax error</a:t>
            </a:r>
            <a:r>
              <a:rPr lang="en-GB" sz="2500" smtClean="0"/>
              <a:t> (</a:t>
            </a:r>
            <a:r>
              <a:rPr lang="en-GB" sz="2500" b="1" smtClean="0"/>
              <a:t>compiler error</a:t>
            </a:r>
            <a:r>
              <a:rPr lang="en-GB" sz="2500" smtClean="0"/>
              <a:t>): A problem in the structure of a program that causes the compiler to fail.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GB" sz="2000" smtClean="0"/>
              <a:t>Missing semicolon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GB" sz="2000" smtClean="0"/>
              <a:t>Too many or too few </a:t>
            </a:r>
            <a:r>
              <a:rPr lang="en-GB" sz="2000" smtClean="0">
                <a:latin typeface="Courier New" pitchFamily="49" charset="0"/>
              </a:rPr>
              <a:t>{</a:t>
            </a:r>
            <a:r>
              <a:rPr lang="en-GB" sz="2000" smtClean="0"/>
              <a:t> </a:t>
            </a:r>
            <a:r>
              <a:rPr lang="en-GB" sz="2000" smtClean="0">
                <a:latin typeface="Courier New" pitchFamily="49" charset="0"/>
              </a:rPr>
              <a:t>}</a:t>
            </a:r>
            <a:r>
              <a:rPr lang="en-GB" sz="2000" smtClean="0"/>
              <a:t> braces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GB" sz="2000" smtClean="0"/>
              <a:t>Illegal identifier for class name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GB" sz="2000" smtClean="0"/>
              <a:t>Class and file names do not match… and many more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en-GB" sz="2000" smtClean="0"/>
          </a:p>
        </p:txBody>
      </p:sp>
      <p:sp>
        <p:nvSpPr>
          <p:cNvPr id="31748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31749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5485E5-D968-43F5-91AD-1B6A60A20904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  <p:grpSp>
        <p:nvGrpSpPr>
          <p:cNvPr id="31751" name="Group 6"/>
          <p:cNvGrpSpPr>
            <a:grpSpLocks/>
          </p:cNvGrpSpPr>
          <p:nvPr/>
        </p:nvGrpSpPr>
        <p:grpSpPr bwMode="auto">
          <a:xfrm>
            <a:off x="304800" y="1066800"/>
            <a:ext cx="6248400" cy="1516063"/>
            <a:chOff x="228600" y="1066800"/>
            <a:chExt cx="6248400" cy="1516488"/>
          </a:xfrm>
        </p:grpSpPr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228600" y="1066800"/>
              <a:ext cx="62484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solidFill>
                    <a:schemeClr val="tx2"/>
                  </a:solidFill>
                  <a:latin typeface="Courier New" pitchFamily="49" charset="0"/>
                </a:rPr>
                <a:t>public class Hello {</a:t>
              </a:r>
            </a:p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solidFill>
                    <a:schemeClr val="tx2"/>
                  </a:solidFill>
                  <a:latin typeface="Courier New" pitchFamily="49" charset="0"/>
                </a:rPr>
                <a:t>    public static void main(String[] args) {</a:t>
              </a:r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1371600" y="1676400"/>
              <a:ext cx="5105400" cy="3000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latin typeface="Courier New" pitchFamily="49" charset="0"/>
                </a:rPr>
                <a:t>System.out.println("Hello, world!");</a:t>
              </a: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228600" y="1981200"/>
              <a:ext cx="6248400" cy="60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latin typeface="Courier New" pitchFamily="49" charset="0"/>
                </a:rPr>
                <a:t>	  }</a:t>
              </a:r>
            </a:p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latin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444625"/>
            <a:ext cx="8504238" cy="4651375"/>
          </a:xfrm>
        </p:spPr>
        <p:txBody>
          <a:bodyPr/>
          <a:lstStyle/>
          <a:p>
            <a:pPr eaLnBrk="1" hangingPunct="1"/>
            <a:r>
              <a:rPr lang="en-US" sz="2400" smtClean="0"/>
              <a:t>What is Computer Science?</a:t>
            </a:r>
          </a:p>
          <a:p>
            <a:pPr eaLnBrk="1" hangingPunct="1"/>
            <a:r>
              <a:rPr lang="en-US" sz="2400" smtClean="0"/>
              <a:t>What is Programming?</a:t>
            </a:r>
          </a:p>
          <a:p>
            <a:pPr eaLnBrk="1" hangingPunct="1"/>
            <a:r>
              <a:rPr lang="en-US" sz="2400" smtClean="0"/>
              <a:t>Basic Java Program (with </a:t>
            </a:r>
            <a:r>
              <a:rPr lang="en-US" sz="2400" smtClean="0">
                <a:latin typeface="Courier New" pitchFamily="49" charset="0"/>
              </a:rPr>
              <a:t>println</a:t>
            </a:r>
            <a:r>
              <a:rPr lang="en-US" sz="2400" smtClean="0"/>
              <a:t> statements)</a:t>
            </a:r>
          </a:p>
          <a:p>
            <a:pPr lvl="1" eaLnBrk="1" hangingPunct="1"/>
            <a:r>
              <a:rPr lang="en-US" sz="2100" smtClean="0"/>
              <a:t>Structure</a:t>
            </a:r>
          </a:p>
          <a:p>
            <a:pPr lvl="1" eaLnBrk="1" hangingPunct="1"/>
            <a:r>
              <a:rPr lang="en-US" sz="2100" smtClean="0"/>
              <a:t>Identifier names</a:t>
            </a:r>
          </a:p>
          <a:p>
            <a:pPr lvl="1" eaLnBrk="1" hangingPunct="1"/>
            <a:r>
              <a:rPr lang="en-US" sz="2100" smtClean="0"/>
              <a:t>Syntax</a:t>
            </a:r>
          </a:p>
          <a:p>
            <a:pPr lvl="1" eaLnBrk="1" hangingPunct="1"/>
            <a:r>
              <a:rPr lang="en-US" sz="2100" smtClean="0"/>
              <a:t>Strings</a:t>
            </a:r>
          </a:p>
          <a:p>
            <a:pPr lvl="1" eaLnBrk="1" hangingPunct="1"/>
            <a:r>
              <a:rPr lang="en-US" sz="2100" smtClean="0"/>
              <a:t>Comments</a:t>
            </a:r>
          </a:p>
          <a:p>
            <a:pPr eaLnBrk="1" hangingPunct="1"/>
            <a:r>
              <a:rPr lang="en-US" sz="2400" smtClean="0"/>
              <a:t>Static Methods and Algorithms</a:t>
            </a:r>
          </a:p>
          <a:p>
            <a:pPr lvl="1" eaLnBrk="1" hangingPunct="1"/>
            <a:r>
              <a:rPr lang="en-US" sz="2100" smtClean="0"/>
              <a:t>Structured Version</a:t>
            </a:r>
          </a:p>
          <a:p>
            <a:pPr lvl="1" eaLnBrk="1" hangingPunct="1"/>
            <a:r>
              <a:rPr lang="en-US" sz="2100" smtClean="0"/>
              <a:t>Unstructured With Redundancy Version</a:t>
            </a:r>
          </a:p>
          <a:p>
            <a:pPr lvl="1" eaLnBrk="1" hangingPunct="1"/>
            <a:r>
              <a:rPr lang="en-US" sz="2100" smtClean="0"/>
              <a:t>Unstructured Without Redundancy Version</a:t>
            </a:r>
          </a:p>
        </p:txBody>
      </p:sp>
      <p:sp>
        <p:nvSpPr>
          <p:cNvPr id="14340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14341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59A1A6-012B-41CE-95A2-99E82DB968D4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 error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371600"/>
            <a:ext cx="8504238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1800" smtClean="0">
                <a:solidFill>
                  <a:srgbClr val="808080"/>
                </a:solidFill>
                <a:latin typeface="Courier New" pitchFamily="49" charset="0"/>
              </a:rPr>
              <a:t>1</a:t>
            </a:r>
            <a:r>
              <a:rPr lang="en-GB" sz="1800" smtClean="0">
                <a:latin typeface="Courier New" pitchFamily="49" charset="0"/>
              </a:rPr>
              <a:t>  public class Hello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1800" smtClean="0">
                <a:solidFill>
                  <a:srgbClr val="808080"/>
                </a:solidFill>
                <a:latin typeface="Courier New" pitchFamily="49" charset="0"/>
              </a:rPr>
              <a:t>2</a:t>
            </a:r>
            <a:r>
              <a:rPr lang="en-GB" sz="1800" smtClean="0">
                <a:latin typeface="Courier New" pitchFamily="49" charset="0"/>
              </a:rPr>
              <a:t>      p</a:t>
            </a:r>
            <a:r>
              <a:rPr lang="en-GB" sz="1800" u="sng" smtClean="0">
                <a:latin typeface="Courier New" pitchFamily="49" charset="0"/>
              </a:rPr>
              <a:t>oo</a:t>
            </a:r>
            <a:r>
              <a:rPr lang="en-GB" sz="1800" smtClean="0">
                <a:latin typeface="Courier New" pitchFamily="49" charset="0"/>
              </a:rPr>
              <a:t>blic static void main(String[] args)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1800" smtClean="0">
                <a:solidFill>
                  <a:srgbClr val="808080"/>
                </a:solidFill>
                <a:latin typeface="Courier New" pitchFamily="49" charset="0"/>
              </a:rPr>
              <a:t>3</a:t>
            </a:r>
            <a:r>
              <a:rPr lang="en-GB" sz="1800" smtClean="0">
                <a:latin typeface="Courier New" pitchFamily="49" charset="0"/>
              </a:rPr>
              <a:t>          System.</a:t>
            </a:r>
            <a:r>
              <a:rPr lang="en-GB" sz="1800" u="sng" smtClean="0">
                <a:latin typeface="Courier New" pitchFamily="49" charset="0"/>
              </a:rPr>
              <a:t>owt</a:t>
            </a:r>
            <a:r>
              <a:rPr lang="en-GB" sz="1800" smtClean="0">
                <a:latin typeface="Courier New" pitchFamily="49" charset="0"/>
              </a:rPr>
              <a:t>.println("Hello, world!")_</a:t>
            </a:r>
            <a:r>
              <a:rPr lang="en-GB" sz="1800" u="sng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1800" smtClean="0">
                <a:solidFill>
                  <a:srgbClr val="808080"/>
                </a:solidFill>
                <a:latin typeface="Courier New" pitchFamily="49" charset="0"/>
              </a:rPr>
              <a:t>4</a:t>
            </a:r>
            <a:r>
              <a:rPr lang="en-GB" sz="1800" smtClean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1800" smtClean="0">
                <a:solidFill>
                  <a:srgbClr val="808080"/>
                </a:solidFill>
                <a:latin typeface="Courier New" pitchFamily="49" charset="0"/>
              </a:rPr>
              <a:t>5</a:t>
            </a:r>
            <a:r>
              <a:rPr lang="en-GB" sz="180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GB" smtClean="0"/>
              <a:t>Compiler output: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80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1800" smtClean="0">
                <a:latin typeface="Courier New" pitchFamily="49" charset="0"/>
              </a:rPr>
              <a:t>   Hello.java:</a:t>
            </a:r>
            <a:r>
              <a:rPr lang="en-GB" sz="1800" b="1" smtClean="0">
                <a:solidFill>
                  <a:srgbClr val="003399"/>
                </a:solidFill>
                <a:latin typeface="Courier New" pitchFamily="49" charset="0"/>
              </a:rPr>
              <a:t>2</a:t>
            </a:r>
            <a:r>
              <a:rPr lang="en-GB" sz="1800" smtClean="0">
                <a:latin typeface="Courier New" pitchFamily="49" charset="0"/>
              </a:rPr>
              <a:t>: &lt;identifier&gt; expected</a:t>
            </a:r>
          </a:p>
          <a:p>
            <a:pPr eaLnBrk="1" hangingPunct="1"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1800" smtClean="0">
                <a:latin typeface="Courier New" pitchFamily="49" charset="0"/>
              </a:rPr>
              <a:t>       pooblic static void main(String[] args) {</a:t>
            </a:r>
          </a:p>
          <a:p>
            <a:pPr eaLnBrk="1" hangingPunct="1"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1800" smtClean="0">
                <a:latin typeface="Courier New" pitchFamily="49" charset="0"/>
              </a:rPr>
              <a:t>            ^</a:t>
            </a:r>
          </a:p>
          <a:p>
            <a:pPr eaLnBrk="1" hangingPunct="1"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1800" smtClean="0">
                <a:latin typeface="Courier New" pitchFamily="49" charset="0"/>
              </a:rPr>
              <a:t>   Hello.java:</a:t>
            </a:r>
            <a:r>
              <a:rPr lang="en-GB" sz="1800" b="1" smtClean="0">
                <a:solidFill>
                  <a:srgbClr val="003399"/>
                </a:solidFill>
                <a:latin typeface="Courier New" pitchFamily="49" charset="0"/>
              </a:rPr>
              <a:t>3</a:t>
            </a:r>
            <a:r>
              <a:rPr lang="en-GB" sz="1800" smtClean="0">
                <a:latin typeface="Courier New" pitchFamily="49" charset="0"/>
              </a:rPr>
              <a:t>: ';' expected</a:t>
            </a:r>
          </a:p>
          <a:p>
            <a:pPr eaLnBrk="1" hangingPunct="1"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1800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1800" smtClean="0">
                <a:latin typeface="Courier New" pitchFamily="49" charset="0"/>
              </a:rPr>
              <a:t>   ^</a:t>
            </a:r>
          </a:p>
          <a:p>
            <a:pPr eaLnBrk="1" hangingPunct="1"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1800" smtClean="0">
                <a:latin typeface="Courier New" pitchFamily="49" charset="0"/>
              </a:rPr>
              <a:t>   2 errors</a:t>
            </a:r>
          </a:p>
          <a:p>
            <a:pPr eaLnBrk="1" hangingPunct="1"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1800" smtClean="0">
              <a:latin typeface="Courier New" pitchFamily="49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GB" smtClean="0"/>
              <a:t>The compiler shows the line number where it found the error.</a:t>
            </a:r>
          </a:p>
          <a:p>
            <a:pPr lvl="1" eaLnBrk="1" hangingPunct="1">
              <a:spcBef>
                <a:spcPts val="600"/>
              </a:spcBef>
            </a:pPr>
            <a:r>
              <a:rPr lang="en-GB" smtClean="0"/>
              <a:t>The error messages can be tough to understand!</a:t>
            </a:r>
          </a:p>
        </p:txBody>
      </p:sp>
      <p:sp>
        <p:nvSpPr>
          <p:cNvPr id="32772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3277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83E591-4D6C-4674-88C4-1D184D06F16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46113"/>
          </a:xfrm>
        </p:spPr>
        <p:txBody>
          <a:bodyPr/>
          <a:lstStyle/>
          <a:p>
            <a:pPr eaLnBrk="1" hangingPunct="1"/>
            <a:r>
              <a:rPr lang="en-GB" smtClean="0"/>
              <a:t>Strings</a:t>
            </a:r>
            <a:endParaRPr 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2298700"/>
            <a:ext cx="8763000" cy="4787900"/>
          </a:xfrm>
        </p:spPr>
        <p:txBody>
          <a:bodyPr/>
          <a:lstStyle/>
          <a:p>
            <a:pPr eaLnBrk="1" hangingPunct="1"/>
            <a:r>
              <a:rPr lang="en-GB" sz="2400" b="1" smtClean="0"/>
              <a:t>string</a:t>
            </a:r>
            <a:r>
              <a:rPr lang="en-GB" sz="2400" smtClean="0"/>
              <a:t>: A sequence of characters to be printed.</a:t>
            </a:r>
          </a:p>
          <a:p>
            <a:pPr lvl="1" eaLnBrk="1" hangingPunct="1"/>
            <a:r>
              <a:rPr lang="en-GB" sz="2000" smtClean="0"/>
              <a:t>Starts and ends with a </a:t>
            </a:r>
            <a:r>
              <a:rPr lang="en-GB" sz="2000" smtClean="0">
                <a:latin typeface="Courier New" pitchFamily="49" charset="0"/>
              </a:rPr>
              <a:t>"</a:t>
            </a:r>
            <a:r>
              <a:rPr lang="en-GB" sz="2000" smtClean="0"/>
              <a:t> quote </a:t>
            </a:r>
            <a:r>
              <a:rPr lang="en-GB" sz="2000" smtClean="0">
                <a:latin typeface="Courier New" pitchFamily="49" charset="0"/>
              </a:rPr>
              <a:t>"</a:t>
            </a:r>
            <a:r>
              <a:rPr lang="en-GB" sz="2000" smtClean="0"/>
              <a:t> character.</a:t>
            </a:r>
          </a:p>
          <a:p>
            <a:pPr lvl="2" eaLnBrk="1" hangingPunct="1"/>
            <a:r>
              <a:rPr lang="en-GB" smtClean="0">
                <a:solidFill>
                  <a:srgbClr val="FF0000"/>
                </a:solidFill>
              </a:rPr>
              <a:t>The quotes do not appear in the output.</a:t>
            </a:r>
          </a:p>
          <a:p>
            <a:pPr lvl="1" eaLnBrk="1" hangingPunct="1"/>
            <a:r>
              <a:rPr lang="en-GB" sz="2000" smtClean="0"/>
              <a:t>Examples: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600" smtClean="0"/>
              <a:t>	</a:t>
            </a:r>
            <a:r>
              <a:rPr lang="en-GB" sz="1800" smtClean="0">
                <a:latin typeface="Courier New" pitchFamily="49" charset="0"/>
              </a:rPr>
              <a:t>"hello"</a:t>
            </a:r>
            <a:br>
              <a:rPr lang="en-GB" sz="1800" smtClean="0">
                <a:latin typeface="Courier New" pitchFamily="49" charset="0"/>
              </a:rPr>
            </a:br>
            <a:r>
              <a:rPr lang="en-GB" sz="1800" smtClean="0">
                <a:latin typeface="Courier New" pitchFamily="49" charset="0"/>
              </a:rPr>
              <a:t>"This is a string.  It's fairly long!"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GB" sz="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Restrictions: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GB" sz="2000" smtClean="0"/>
              <a:t>May not span multiple lines.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sz="1800" smtClean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GB" sz="1800" smtClean="0">
                <a:solidFill>
                  <a:srgbClr val="FF0000"/>
                </a:solidFill>
                <a:latin typeface="Courier New" pitchFamily="49" charset="0"/>
              </a:rPr>
              <a:t>"This is not</a:t>
            </a:r>
            <a:br>
              <a:rPr lang="en-GB" sz="1800" smtClean="0">
                <a:solidFill>
                  <a:srgbClr val="FF0000"/>
                </a:solidFill>
                <a:latin typeface="Courier New" pitchFamily="49" charset="0"/>
              </a:rPr>
            </a:br>
            <a:r>
              <a:rPr lang="en-GB" sz="1800" smtClean="0">
                <a:solidFill>
                  <a:srgbClr val="FF0000"/>
                </a:solidFill>
                <a:latin typeface="Courier New" pitchFamily="49" charset="0"/>
              </a:rPr>
              <a:t>a legal String."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GB" sz="2000" smtClean="0"/>
              <a:t>May not contain a </a:t>
            </a:r>
            <a:r>
              <a:rPr lang="en-GB" sz="2000" smtClean="0">
                <a:latin typeface="Courier New" pitchFamily="49" charset="0"/>
              </a:rPr>
              <a:t>"</a:t>
            </a:r>
            <a:r>
              <a:rPr lang="en-GB" sz="2000" smtClean="0"/>
              <a:t> character.</a:t>
            </a:r>
            <a:br>
              <a:rPr lang="en-GB" sz="2000" smtClean="0"/>
            </a:br>
            <a:r>
              <a:rPr lang="en-GB" sz="1800" smtClean="0">
                <a:solidFill>
                  <a:srgbClr val="FF0000"/>
                </a:solidFill>
                <a:latin typeface="Courier New" pitchFamily="49" charset="0"/>
              </a:rPr>
              <a:t>"This is not a "legal" String either."</a:t>
            </a:r>
            <a:endParaRPr lang="en-US" sz="1800" smtClean="0">
              <a:solidFill>
                <a:srgbClr val="FF0000"/>
              </a:solidFill>
            </a:endParaRPr>
          </a:p>
        </p:txBody>
      </p:sp>
      <p:sp>
        <p:nvSpPr>
          <p:cNvPr id="33796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33797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A10D4C-C024-410A-B462-220BD05DD2AA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  <p:grpSp>
        <p:nvGrpSpPr>
          <p:cNvPr id="33799" name="Group 6"/>
          <p:cNvGrpSpPr>
            <a:grpSpLocks/>
          </p:cNvGrpSpPr>
          <p:nvPr/>
        </p:nvGrpSpPr>
        <p:grpSpPr bwMode="auto">
          <a:xfrm>
            <a:off x="304800" y="1066800"/>
            <a:ext cx="6248400" cy="1231900"/>
            <a:chOff x="228600" y="1066800"/>
            <a:chExt cx="6248400" cy="1231795"/>
          </a:xfrm>
        </p:grpSpPr>
        <p:sp>
          <p:nvSpPr>
            <p:cNvPr id="33800" name="Rectangle 7"/>
            <p:cNvSpPr>
              <a:spLocks noChangeArrowheads="1"/>
            </p:cNvSpPr>
            <p:nvPr/>
          </p:nvSpPr>
          <p:spPr bwMode="auto">
            <a:xfrm>
              <a:off x="228600" y="1066800"/>
              <a:ext cx="62484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solidFill>
                    <a:schemeClr val="tx2"/>
                  </a:solidFill>
                  <a:latin typeface="Courier New" pitchFamily="49" charset="0"/>
                </a:rPr>
                <a:t>public class Hello {</a:t>
              </a:r>
            </a:p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solidFill>
                    <a:schemeClr val="tx2"/>
                  </a:solidFill>
                  <a:latin typeface="Courier New" pitchFamily="49" charset="0"/>
                </a:rPr>
                <a:t>    public static void main(String[] args) {</a:t>
              </a:r>
            </a:p>
          </p:txBody>
        </p:sp>
        <p:sp>
          <p:nvSpPr>
            <p:cNvPr id="33801" name="Rectangle 8"/>
            <p:cNvSpPr>
              <a:spLocks noChangeArrowheads="1"/>
            </p:cNvSpPr>
            <p:nvPr/>
          </p:nvSpPr>
          <p:spPr bwMode="auto">
            <a:xfrm>
              <a:off x="1371600" y="1676400"/>
              <a:ext cx="5105400" cy="3000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latin typeface="Courier New" pitchFamily="49" charset="0"/>
                </a:rPr>
                <a:t>System.out.println("Hello, world!");</a:t>
              </a:r>
            </a:p>
          </p:txBody>
        </p:sp>
        <p:sp>
          <p:nvSpPr>
            <p:cNvPr id="33802" name="Rectangle 9"/>
            <p:cNvSpPr>
              <a:spLocks noChangeArrowheads="1"/>
            </p:cNvSpPr>
            <p:nvPr/>
          </p:nvSpPr>
          <p:spPr bwMode="auto">
            <a:xfrm>
              <a:off x="1371600" y="1981200"/>
              <a:ext cx="5105400" cy="317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73050" indent="-273050">
                <a:lnSpc>
                  <a:spcPct val="75000"/>
                </a:lnSpc>
                <a:spcBef>
                  <a:spcPts val="600"/>
                </a:spcBef>
                <a:buFont typeface="Wingdings" pitchFamily="2" charset="2"/>
                <a:buNone/>
              </a:pPr>
              <a:r>
                <a:rPr lang="en-GB">
                  <a:latin typeface="Courier New" pitchFamily="49" charset="0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Escape sequences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1143000"/>
            <a:ext cx="8504238" cy="51816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GB" sz="2400" b="1" smtClean="0"/>
              <a:t>escape sequence</a:t>
            </a:r>
            <a:r>
              <a:rPr lang="en-GB" sz="2400" smtClean="0"/>
              <a:t>: A special sequence of characters used to represent certain special characters in a string.</a:t>
            </a:r>
            <a:r>
              <a:rPr lang="en-GB" smtClean="0"/>
              <a:t/>
            </a:r>
            <a:br>
              <a:rPr lang="en-GB" smtClean="0"/>
            </a:br>
            <a:endParaRPr lang="en-GB" sz="800" smtClean="0"/>
          </a:p>
          <a:p>
            <a:pPr lvl="1" eaLnBrk="1" hangingPunct="1">
              <a:spcBef>
                <a:spcPts val="500"/>
              </a:spcBef>
              <a:buFontTx/>
              <a:buNone/>
            </a:pPr>
            <a:r>
              <a:rPr lang="en-GB" smtClean="0">
                <a:latin typeface="Courier New" pitchFamily="49" charset="0"/>
              </a:rPr>
              <a:t>	\t   </a:t>
            </a:r>
            <a:r>
              <a:rPr lang="en-GB" smtClean="0"/>
              <a:t>tab character (</a:t>
            </a:r>
            <a:r>
              <a:rPr lang="en-GB" smtClean="0">
                <a:solidFill>
                  <a:srgbClr val="FF0000"/>
                </a:solidFill>
              </a:rPr>
              <a:t>Note: use FOUR spaces to represent</a:t>
            </a:r>
            <a:r>
              <a:rPr lang="en-GB" smtClean="0"/>
              <a:t>)</a:t>
            </a:r>
          </a:p>
          <a:p>
            <a:pPr lvl="1" eaLnBrk="1" hangingPunct="1">
              <a:spcBef>
                <a:spcPts val="500"/>
              </a:spcBef>
              <a:buFontTx/>
              <a:buNone/>
            </a:pPr>
            <a:r>
              <a:rPr lang="en-GB" smtClean="0">
                <a:latin typeface="Courier New" pitchFamily="49" charset="0"/>
              </a:rPr>
              <a:t>	\n   </a:t>
            </a:r>
            <a:r>
              <a:rPr lang="en-GB" smtClean="0"/>
              <a:t>new line character</a:t>
            </a:r>
          </a:p>
          <a:p>
            <a:pPr lvl="1" eaLnBrk="1" hangingPunct="1">
              <a:spcBef>
                <a:spcPts val="500"/>
              </a:spcBef>
              <a:buFontTx/>
              <a:buNone/>
            </a:pPr>
            <a:r>
              <a:rPr lang="en-GB" smtClean="0">
                <a:latin typeface="Courier New" pitchFamily="49" charset="0"/>
              </a:rPr>
              <a:t>	\"   </a:t>
            </a:r>
            <a:r>
              <a:rPr lang="en-GB" smtClean="0"/>
              <a:t>quotation mark character</a:t>
            </a:r>
          </a:p>
          <a:p>
            <a:pPr lvl="1" eaLnBrk="1" hangingPunct="1">
              <a:spcBef>
                <a:spcPts val="500"/>
              </a:spcBef>
              <a:buFontTx/>
              <a:buNone/>
            </a:pPr>
            <a:r>
              <a:rPr lang="en-GB" smtClean="0">
                <a:latin typeface="Courier New" pitchFamily="49" charset="0"/>
              </a:rPr>
              <a:t>	\\   </a:t>
            </a:r>
            <a:r>
              <a:rPr lang="en-GB" smtClean="0"/>
              <a:t>backslash character</a:t>
            </a:r>
          </a:p>
          <a:p>
            <a:pPr lvl="1" eaLnBrk="1" hangingPunct="1">
              <a:spcBef>
                <a:spcPts val="500"/>
              </a:spcBef>
            </a:pPr>
            <a:endParaRPr lang="en-GB" smtClean="0"/>
          </a:p>
          <a:p>
            <a:pPr lvl="1" eaLnBrk="1" hangingPunct="1">
              <a:spcBef>
                <a:spcPts val="500"/>
              </a:spcBef>
            </a:pPr>
            <a:r>
              <a:rPr lang="en-GB" smtClean="0"/>
              <a:t>Example:</a:t>
            </a:r>
            <a:br>
              <a:rPr lang="en-GB" smtClean="0"/>
            </a:br>
            <a:r>
              <a:rPr lang="en-GB" sz="2000" smtClean="0">
                <a:latin typeface="Courier New" pitchFamily="49" charset="0"/>
              </a:rPr>
              <a:t>System.out.println("</a:t>
            </a:r>
            <a:r>
              <a:rPr lang="en-GB" sz="2000" b="1" smtClean="0">
                <a:latin typeface="Courier New" pitchFamily="49" charset="0"/>
              </a:rPr>
              <a:t>\\</a:t>
            </a:r>
            <a:r>
              <a:rPr lang="en-GB" sz="2000" smtClean="0">
                <a:latin typeface="Courier New" pitchFamily="49" charset="0"/>
              </a:rPr>
              <a:t>hello</a:t>
            </a:r>
            <a:r>
              <a:rPr lang="en-GB" sz="2000" b="1" smtClean="0">
                <a:latin typeface="Courier New" pitchFamily="49" charset="0"/>
              </a:rPr>
              <a:t>\n</a:t>
            </a:r>
            <a:r>
              <a:rPr lang="en-GB" sz="2000" smtClean="0">
                <a:latin typeface="Courier New" pitchFamily="49" charset="0"/>
              </a:rPr>
              <a:t>how</a:t>
            </a:r>
            <a:r>
              <a:rPr lang="en-GB" sz="2000" b="1" smtClean="0">
                <a:latin typeface="Courier New" pitchFamily="49" charset="0"/>
              </a:rPr>
              <a:t>\t</a:t>
            </a:r>
            <a:r>
              <a:rPr lang="en-GB" sz="2000" smtClean="0">
                <a:latin typeface="Courier New" pitchFamily="49" charset="0"/>
              </a:rPr>
              <a:t>are </a:t>
            </a:r>
            <a:r>
              <a:rPr lang="en-GB" sz="2000" b="1" smtClean="0">
                <a:latin typeface="Courier New" pitchFamily="49" charset="0"/>
              </a:rPr>
              <a:t>\"</a:t>
            </a:r>
            <a:r>
              <a:rPr lang="en-GB" sz="2000" smtClean="0">
                <a:latin typeface="Courier New" pitchFamily="49" charset="0"/>
              </a:rPr>
              <a:t>you</a:t>
            </a:r>
            <a:r>
              <a:rPr lang="en-GB" sz="2000" b="1" smtClean="0">
                <a:latin typeface="Courier New" pitchFamily="49" charset="0"/>
              </a:rPr>
              <a:t>\"</a:t>
            </a:r>
            <a:r>
              <a:rPr lang="en-GB" sz="2000" smtClean="0">
                <a:latin typeface="Courier New" pitchFamily="49" charset="0"/>
              </a:rPr>
              <a:t>?</a:t>
            </a:r>
            <a:r>
              <a:rPr lang="en-GB" sz="2000" b="1" smtClean="0">
                <a:latin typeface="Courier New" pitchFamily="49" charset="0"/>
              </a:rPr>
              <a:t>\\\\</a:t>
            </a:r>
            <a:r>
              <a:rPr lang="en-GB" sz="2000" smtClean="0">
                <a:latin typeface="Courier New" pitchFamily="49" charset="0"/>
              </a:rPr>
              <a:t>");</a:t>
            </a:r>
            <a:br>
              <a:rPr lang="en-GB" sz="2000" smtClean="0">
                <a:latin typeface="Courier New" pitchFamily="49" charset="0"/>
              </a:rPr>
            </a:br>
            <a:endParaRPr lang="en-GB" sz="900" smtClean="0">
              <a:latin typeface="Courier New" pitchFamily="49" charset="0"/>
            </a:endParaRPr>
          </a:p>
          <a:p>
            <a:pPr lvl="1" eaLnBrk="1" hangingPunct="1">
              <a:spcBef>
                <a:spcPts val="500"/>
              </a:spcBef>
            </a:pPr>
            <a:r>
              <a:rPr lang="en-GB" smtClean="0"/>
              <a:t>Output:</a:t>
            </a:r>
            <a:br>
              <a:rPr lang="en-GB" smtClean="0"/>
            </a:br>
            <a:r>
              <a:rPr lang="en-GB" smtClean="0">
                <a:latin typeface="Courier New" pitchFamily="49" charset="0"/>
              </a:rPr>
              <a:t>\hello</a:t>
            </a:r>
            <a:br>
              <a:rPr lang="en-GB" smtClean="0">
                <a:latin typeface="Courier New" pitchFamily="49" charset="0"/>
              </a:rPr>
            </a:br>
            <a:r>
              <a:rPr lang="en-GB" smtClean="0">
                <a:latin typeface="Courier New" pitchFamily="49" charset="0"/>
              </a:rPr>
              <a:t>how	are "you"?\\</a:t>
            </a:r>
            <a:endParaRPr lang="en-US" smtClean="0"/>
          </a:p>
        </p:txBody>
      </p:sp>
      <p:sp>
        <p:nvSpPr>
          <p:cNvPr id="34820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34821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A2E0F0-B120-4D39-93EB-BC41A5110E87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6200" y="1219200"/>
            <a:ext cx="92202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500"/>
              </a:spcBef>
            </a:pPr>
            <a:r>
              <a:rPr lang="en-GB" smtClean="0"/>
              <a:t>#1 - #5: What is the output of the following </a:t>
            </a:r>
            <a:r>
              <a:rPr lang="en-GB" smtClean="0">
                <a:latin typeface="Courier New" pitchFamily="49" charset="0"/>
              </a:rPr>
              <a:t>println</a:t>
            </a:r>
            <a:r>
              <a:rPr lang="en-GB" smtClean="0"/>
              <a:t> statements?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mtClean="0">
                <a:latin typeface="Courier New" pitchFamily="49" charset="0"/>
              </a:rPr>
              <a:t>1. System.out.println("a\tb\tc");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mtClean="0">
                <a:latin typeface="Courier New" pitchFamily="49" charset="0"/>
              </a:rPr>
              <a:t>2. System.out.println("\\\\");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mtClean="0">
                <a:latin typeface="Courier New" pitchFamily="49" charset="0"/>
              </a:rPr>
              <a:t>3. System.out.println("'");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mtClean="0">
                <a:latin typeface="Courier New" pitchFamily="49" charset="0"/>
              </a:rPr>
              <a:t>4. System.out.println("\"\"\"");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mtClean="0">
                <a:latin typeface="Courier New" pitchFamily="49" charset="0"/>
              </a:rPr>
              <a:t>5. System.out.println("C:/in\the downward spiral");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GB" smtClean="0"/>
              <a:t>#6: Write a </a:t>
            </a:r>
            <a:r>
              <a:rPr lang="en-GB" smtClean="0">
                <a:latin typeface="Courier New" pitchFamily="49" charset="0"/>
              </a:rPr>
              <a:t>println</a:t>
            </a:r>
            <a:r>
              <a:rPr lang="en-GB" smtClean="0"/>
              <a:t> statement to produce this output.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mtClean="0">
                <a:latin typeface="Courier New" pitchFamily="49" charset="0"/>
              </a:rPr>
              <a:t>/ \ // \\ /// \\\</a:t>
            </a:r>
            <a:endParaRPr lang="en-US" smtClean="0"/>
          </a:p>
        </p:txBody>
      </p:sp>
      <p:sp>
        <p:nvSpPr>
          <p:cNvPr id="35844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35845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0C01FF-4974-4E7E-8285-29B097F135AB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Fill in your answers…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58763" y="1295400"/>
            <a:ext cx="8504237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500"/>
              </a:spcBef>
            </a:pPr>
            <a:r>
              <a:rPr lang="en-GB" smtClean="0"/>
              <a:t>Output of each </a:t>
            </a:r>
            <a:r>
              <a:rPr lang="en-GB" smtClean="0">
                <a:latin typeface="Courier New" pitchFamily="49" charset="0"/>
              </a:rPr>
              <a:t>println</a:t>
            </a:r>
            <a:r>
              <a:rPr lang="en-GB" smtClean="0"/>
              <a:t> statement: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GB" smtClean="0">
                <a:latin typeface="Courier New" pitchFamily="49" charset="0"/>
              </a:rPr>
              <a:t>println</a:t>
            </a:r>
            <a:r>
              <a:rPr lang="en-GB" smtClean="0"/>
              <a:t> statement to produce the line of output: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900" smtClean="0">
              <a:latin typeface="Courier New" pitchFamily="49" charset="0"/>
            </a:endParaRPr>
          </a:p>
        </p:txBody>
      </p:sp>
      <p:sp>
        <p:nvSpPr>
          <p:cNvPr id="36868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36869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1EC54C-F146-49BA-86D1-000ACD616733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1143000"/>
            <a:ext cx="8504238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500"/>
              </a:spcBef>
            </a:pPr>
            <a:r>
              <a:rPr lang="en-GB" smtClean="0"/>
              <a:t>What </a:t>
            </a:r>
            <a:r>
              <a:rPr lang="en-GB" smtClean="0">
                <a:latin typeface="Courier New" pitchFamily="49" charset="0"/>
              </a:rPr>
              <a:t>println</a:t>
            </a:r>
            <a:r>
              <a:rPr lang="en-GB" smtClean="0"/>
              <a:t> statements will generate this output?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9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This program prints a</a:t>
            </a: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quote from the Gettysburg Address.</a:t>
            </a: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20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"Four score and seven years ago,</a:t>
            </a: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our 'fore fathers' brought forth on</a:t>
            </a: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this continent a new nation."</a:t>
            </a:r>
          </a:p>
          <a:p>
            <a:pPr lvl="1" eaLnBrk="1" hangingPunct="1"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GB" smtClean="0"/>
              <a:t>What </a:t>
            </a:r>
            <a:r>
              <a:rPr lang="en-GB" smtClean="0">
                <a:latin typeface="Courier New" pitchFamily="49" charset="0"/>
              </a:rPr>
              <a:t>println</a:t>
            </a:r>
            <a:r>
              <a:rPr lang="en-GB" smtClean="0"/>
              <a:t> statements will generate this output?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9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A "quoted" String is</a:t>
            </a: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'much' better if you learn</a:t>
            </a: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the rules of "escape sequences."</a:t>
            </a: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20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Also, "" represents an empty String.</a:t>
            </a: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Don't forget: use \" instead of " !</a:t>
            </a: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'' is not the same as "</a:t>
            </a:r>
            <a:endParaRPr lang="en-US" sz="2000" smtClean="0"/>
          </a:p>
        </p:txBody>
      </p:sp>
      <p:sp>
        <p:nvSpPr>
          <p:cNvPr id="37892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3789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B19A7A-E6B1-4C20-AB75-30976D3DCDCC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Fill in your answers…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1219200"/>
            <a:ext cx="8504238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500"/>
              </a:spcBef>
            </a:pPr>
            <a:r>
              <a:rPr lang="en-GB" smtClean="0">
                <a:latin typeface="Courier New" pitchFamily="49" charset="0"/>
              </a:rPr>
              <a:t>println</a:t>
            </a:r>
            <a:r>
              <a:rPr lang="en-GB" smtClean="0"/>
              <a:t> statements to generate the output: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9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18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18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18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18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1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GB" smtClean="0">
                <a:latin typeface="Courier New" pitchFamily="49" charset="0"/>
              </a:rPr>
              <a:t>println</a:t>
            </a:r>
            <a:r>
              <a:rPr lang="en-GB" smtClean="0"/>
              <a:t> statements to generate the output: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9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endParaRPr lang="en-GB" sz="1700" smtClean="0">
              <a:latin typeface="Courier New" pitchFamily="49" charset="0"/>
            </a:endParaRPr>
          </a:p>
        </p:txBody>
      </p:sp>
      <p:sp>
        <p:nvSpPr>
          <p:cNvPr id="38916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38917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58090B-1FEF-46D5-BCB9-A5115B1ECB70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Comments</a:t>
            </a:r>
            <a:endParaRPr 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1219200"/>
            <a:ext cx="8504238" cy="4953000"/>
          </a:xfrm>
        </p:spPr>
        <p:txBody>
          <a:bodyPr/>
          <a:lstStyle/>
          <a:p>
            <a:pPr eaLnBrk="1" hangingPunct="1"/>
            <a:r>
              <a:rPr lang="en-GB" b="1" smtClean="0"/>
              <a:t>comment</a:t>
            </a:r>
            <a:r>
              <a:rPr lang="en-GB" smtClean="0"/>
              <a:t>: A note written in source code by the programmer to describe or clarify the code.</a:t>
            </a:r>
          </a:p>
          <a:p>
            <a:pPr lvl="1" eaLnBrk="1" hangingPunct="1"/>
            <a:r>
              <a:rPr lang="en-GB" smtClean="0"/>
              <a:t>Comments are not executed when your program runs.</a:t>
            </a:r>
          </a:p>
          <a:p>
            <a:pPr lvl="1" eaLnBrk="1" hangingPunct="1"/>
            <a:endParaRPr lang="en-GB" sz="900" smtClean="0"/>
          </a:p>
          <a:p>
            <a:pPr eaLnBrk="1" hangingPunct="1"/>
            <a:r>
              <a:rPr lang="en-GB" smtClean="0"/>
              <a:t>Syntax:</a:t>
            </a:r>
          </a:p>
          <a:p>
            <a:pPr eaLnBrk="1" hangingPunct="1">
              <a:buFontTx/>
              <a:buNone/>
            </a:pPr>
            <a:r>
              <a:rPr lang="en-GB" sz="2200" smtClean="0"/>
              <a:t>	</a:t>
            </a:r>
            <a:r>
              <a:rPr lang="en-GB" sz="2200" b="1" smtClean="0">
                <a:solidFill>
                  <a:srgbClr val="008080"/>
                </a:solidFill>
                <a:latin typeface="Courier New" pitchFamily="49" charset="0"/>
              </a:rPr>
              <a:t>//</a:t>
            </a:r>
            <a:r>
              <a:rPr lang="en-GB" sz="2200" smtClean="0">
                <a:latin typeface="Courier New" pitchFamily="49" charset="0"/>
              </a:rPr>
              <a:t> </a:t>
            </a:r>
            <a:r>
              <a:rPr lang="en-GB" sz="2200" b="1" smtClean="0"/>
              <a:t>comment text, on one line</a:t>
            </a:r>
            <a:br>
              <a:rPr lang="en-GB" sz="2200" b="1" smtClean="0"/>
            </a:br>
            <a:r>
              <a:rPr lang="en-GB" sz="2200" b="1" i="1" smtClean="0"/>
              <a:t>	</a:t>
            </a:r>
            <a:r>
              <a:rPr lang="en-GB" sz="2200" smtClean="0"/>
              <a:t>or,</a:t>
            </a:r>
            <a:br>
              <a:rPr lang="en-GB" sz="2200" smtClean="0"/>
            </a:br>
            <a:r>
              <a:rPr lang="en-GB" sz="2200" b="1" smtClean="0">
                <a:solidFill>
                  <a:srgbClr val="008080"/>
                </a:solidFill>
                <a:latin typeface="Courier New" pitchFamily="49" charset="0"/>
              </a:rPr>
              <a:t>/*</a:t>
            </a:r>
            <a:r>
              <a:rPr lang="en-GB" sz="2200" smtClean="0">
                <a:latin typeface="Courier New" pitchFamily="49" charset="0"/>
              </a:rPr>
              <a:t> </a:t>
            </a:r>
            <a:r>
              <a:rPr lang="en-GB" sz="2200" b="1" smtClean="0"/>
              <a:t>comment text; may span multiple lines</a:t>
            </a:r>
            <a:r>
              <a:rPr lang="en-GB" sz="2200" smtClean="0"/>
              <a:t> </a:t>
            </a:r>
            <a:r>
              <a:rPr lang="en-GB" sz="2200" b="1" smtClean="0">
                <a:solidFill>
                  <a:srgbClr val="008080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buFontTx/>
              <a:buNone/>
            </a:pPr>
            <a:r>
              <a:rPr lang="en-GB" sz="800" smtClean="0"/>
              <a:t>	</a:t>
            </a:r>
          </a:p>
          <a:p>
            <a:pPr eaLnBrk="1" hangingPunct="1"/>
            <a:r>
              <a:rPr lang="en-GB" smtClean="0"/>
              <a:t>Examples: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b="1" smtClean="0">
                <a:solidFill>
                  <a:srgbClr val="006666"/>
                </a:solidFill>
                <a:latin typeface="Courier New" pitchFamily="49" charset="0"/>
              </a:rPr>
              <a:t>// This is a one-line comment.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sz="900" b="1" smtClean="0">
              <a:solidFill>
                <a:srgbClr val="006666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b="1" smtClean="0">
                <a:solidFill>
                  <a:srgbClr val="006666"/>
                </a:solidFill>
                <a:latin typeface="Courier New" pitchFamily="49" charset="0"/>
              </a:rPr>
              <a:t>/* This is a very long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b="1" smtClean="0">
                <a:solidFill>
                  <a:srgbClr val="006666"/>
                </a:solidFill>
                <a:latin typeface="Courier New" pitchFamily="49" charset="0"/>
              </a:rPr>
              <a:t>   multi-line comment. */</a:t>
            </a:r>
          </a:p>
        </p:txBody>
      </p:sp>
      <p:sp>
        <p:nvSpPr>
          <p:cNvPr id="39940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39941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096F3A-09B1-4F66-9796-6FB7AB989690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Using comments</a:t>
            </a:r>
            <a:endParaRPr 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1219200"/>
            <a:ext cx="8504238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smtClean="0"/>
              <a:t>Where to place comments:</a:t>
            </a:r>
          </a:p>
          <a:p>
            <a:pPr lvl="1" eaLnBrk="1" hangingPunct="1">
              <a:lnSpc>
                <a:spcPct val="120000"/>
              </a:lnSpc>
            </a:pPr>
            <a:r>
              <a:rPr lang="en-GB" smtClean="0"/>
              <a:t>at the top of each file (a "comment header")</a:t>
            </a:r>
          </a:p>
          <a:p>
            <a:pPr lvl="1" eaLnBrk="1" hangingPunct="1">
              <a:lnSpc>
                <a:spcPct val="120000"/>
              </a:lnSpc>
            </a:pPr>
            <a:r>
              <a:rPr lang="en-GB" smtClean="0"/>
              <a:t>at the start of every method (seen later)</a:t>
            </a:r>
          </a:p>
          <a:p>
            <a:pPr lvl="1" eaLnBrk="1" hangingPunct="1">
              <a:lnSpc>
                <a:spcPct val="120000"/>
              </a:lnSpc>
            </a:pPr>
            <a:r>
              <a:rPr lang="en-GB" smtClean="0"/>
              <a:t>to explain complex pieces of code</a:t>
            </a:r>
          </a:p>
          <a:p>
            <a:pPr lvl="1" eaLnBrk="1" hangingPunct="1">
              <a:lnSpc>
                <a:spcPct val="120000"/>
              </a:lnSpc>
            </a:pPr>
            <a:endParaRPr lang="en-GB" smtClean="0"/>
          </a:p>
          <a:p>
            <a:pPr eaLnBrk="1" hangingPunct="1">
              <a:lnSpc>
                <a:spcPct val="120000"/>
              </a:lnSpc>
            </a:pPr>
            <a:r>
              <a:rPr lang="en-GB" smtClean="0"/>
              <a:t>Comments are useful for:</a:t>
            </a:r>
          </a:p>
          <a:p>
            <a:pPr lvl="1" eaLnBrk="1" hangingPunct="1">
              <a:lnSpc>
                <a:spcPct val="120000"/>
              </a:lnSpc>
            </a:pPr>
            <a:r>
              <a:rPr lang="en-GB" smtClean="0"/>
              <a:t>Understanding larger, more complex programs.</a:t>
            </a:r>
          </a:p>
          <a:p>
            <a:pPr lvl="1" eaLnBrk="1" hangingPunct="1">
              <a:lnSpc>
                <a:spcPct val="120000"/>
              </a:lnSpc>
            </a:pPr>
            <a:r>
              <a:rPr lang="en-GB" smtClean="0"/>
              <a:t>Multiple programmers working together, who must understand each other's code.</a:t>
            </a:r>
            <a:endParaRPr lang="en-US" smtClean="0"/>
          </a:p>
        </p:txBody>
      </p:sp>
      <p:sp>
        <p:nvSpPr>
          <p:cNvPr id="40964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0965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08967-D273-4F3B-AA5B-4FF2E8D31C9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Comments example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b="1" smtClean="0">
                <a:solidFill>
                  <a:srgbClr val="006666"/>
                </a:solidFill>
                <a:latin typeface="Courier New" pitchFamily="49" charset="0"/>
              </a:rPr>
              <a:t>/* Maroon 5 Fan Student, CS 210, Winter 2012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b="1" smtClean="0">
                <a:solidFill>
                  <a:srgbClr val="006666"/>
                </a:solidFill>
                <a:latin typeface="Courier New" pitchFamily="49" charset="0"/>
              </a:rPr>
              <a:t>   This program prints lyrics about ... Moves Like Jagger */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GB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public class MovesLikeJagger {</a:t>
            </a:r>
            <a:endParaRPr lang="en-GB" sz="1800" b="1" smtClean="0">
              <a:solidFill>
                <a:srgbClr val="006666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b="1" smtClean="0">
                <a:solidFill>
                  <a:srgbClr val="006666"/>
                </a:solidFill>
                <a:latin typeface="Courier New" pitchFamily="49" charset="0"/>
              </a:rPr>
              <a:t>        // first verse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    System.out.println(“Just shoot for the stars");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    System.out.println(“If it feels right");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    System.out.println(“Then aim for my heart");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		  …			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GB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    </a:t>
            </a:r>
            <a:r>
              <a:rPr lang="en-GB" sz="1800" b="1" smtClean="0">
                <a:solidFill>
                  <a:srgbClr val="006666"/>
                </a:solidFill>
                <a:latin typeface="Courier New" pitchFamily="49" charset="0"/>
              </a:rPr>
              <a:t>// second verse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    System.out.println(“Maybe it’s hard");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    System.out.println(“When you feel like you’re broken and scarred");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    System.out.println(“Nothing feels right");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		  …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GB" sz="1800" smtClean="0">
                <a:latin typeface="Courier New" pitchFamily="49" charset="0"/>
              </a:rPr>
              <a:t>}</a:t>
            </a:r>
            <a:endParaRPr lang="en-US" sz="1800" smtClean="0">
              <a:latin typeface="Courier New" pitchFamily="49" charset="0"/>
            </a:endParaRPr>
          </a:p>
        </p:txBody>
      </p:sp>
      <p:sp>
        <p:nvSpPr>
          <p:cNvPr id="41988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1989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9482D6-1693-45AA-B3CE-E3B34B53124E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Computer Science?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2286000"/>
            <a:ext cx="6248400" cy="31242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Computer </a:t>
            </a:r>
            <a:r>
              <a:rPr lang="en-US" dirty="0" smtClean="0"/>
              <a:t>Science (from Wikipedia)</a:t>
            </a:r>
          </a:p>
          <a:p>
            <a:pPr marL="274638" lvl="1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The study of theoretical foundations of information and computation and their implementation and application in computer systems.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Algorithmic </a:t>
            </a:r>
            <a:r>
              <a:rPr lang="en-US" dirty="0" smtClean="0"/>
              <a:t>Thinking</a:t>
            </a:r>
          </a:p>
          <a:p>
            <a:pPr marL="274638" lvl="1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300" dirty="0" smtClean="0"/>
              <a:t>Algorithm is… a </a:t>
            </a:r>
            <a:r>
              <a:rPr lang="en-US" sz="2300" dirty="0"/>
              <a:t>step-by-step procedure for solving a problem or accomplishing some end </a:t>
            </a:r>
            <a:r>
              <a:rPr lang="en-US" sz="2300" i="1" dirty="0"/>
              <a:t>especially by a </a:t>
            </a:r>
            <a:r>
              <a:rPr lang="en-US" sz="2300" i="1" dirty="0" smtClean="0"/>
              <a:t>computer</a:t>
            </a:r>
            <a:endParaRPr lang="en-US" sz="2300" i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1219200"/>
            <a:ext cx="8686800" cy="838200"/>
          </a:xfrm>
        </p:spPr>
        <p:txBody>
          <a:bodyPr/>
          <a:lstStyle/>
          <a:p>
            <a:pPr marL="274638" lvl="1" indent="0" eaLnBrk="1" hangingPunct="1">
              <a:buFont typeface="Wingdings" pitchFamily="2" charset="2"/>
              <a:buNone/>
            </a:pPr>
            <a:r>
              <a:rPr lang="en-US" smtClean="0"/>
              <a:t>Computers? 	Sciences? 	Programming? 	</a:t>
            </a:r>
          </a:p>
          <a:p>
            <a:pPr marL="274638" lvl="1" indent="0" eaLnBrk="1" hangingPunct="1">
              <a:buFont typeface="Wingdings" pitchFamily="2" charset="2"/>
              <a:buNone/>
            </a:pPr>
            <a:r>
              <a:rPr lang="en-US" smtClean="0"/>
              <a:t>Late lonely nights in front of computer?  	Or…                  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705600" y="2362200"/>
            <a:ext cx="2133600" cy="3657600"/>
          </a:xfrm>
        </p:spPr>
        <p:txBody>
          <a:bodyPr>
            <a:normAutofit fontScale="62500" lnSpcReduction="20000"/>
          </a:bodyPr>
          <a:lstStyle/>
          <a:p>
            <a:pPr marL="0" indent="-318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3400" dirty="0">
                <a:solidFill>
                  <a:schemeClr val="tx2"/>
                </a:solidFill>
              </a:rPr>
              <a:t>Many subfields</a:t>
            </a:r>
          </a:p>
          <a:p>
            <a:pPr marL="273685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r>
              <a:rPr lang="en-US" dirty="0"/>
              <a:t>Graphics, Computer Vision</a:t>
            </a:r>
          </a:p>
          <a:p>
            <a:pPr marL="273685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r>
              <a:rPr lang="en-US" dirty="0"/>
              <a:t>Artificial Intelligence</a:t>
            </a:r>
          </a:p>
          <a:p>
            <a:pPr marL="273685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r>
              <a:rPr lang="en-US" dirty="0"/>
              <a:t>Scientific Computing</a:t>
            </a:r>
          </a:p>
          <a:p>
            <a:pPr marL="273685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r>
              <a:rPr lang="en-US" dirty="0"/>
              <a:t>Robotics</a:t>
            </a:r>
          </a:p>
          <a:p>
            <a:pPr marL="273685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r>
              <a:rPr lang="en-US" dirty="0"/>
              <a:t>Databases, Data Mining</a:t>
            </a:r>
          </a:p>
          <a:p>
            <a:pPr marL="273685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r>
              <a:rPr lang="en-US" dirty="0" smtClean="0"/>
              <a:t>User Interface</a:t>
            </a:r>
          </a:p>
          <a:p>
            <a:pPr marL="273685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r>
              <a:rPr lang="en-US" dirty="0" smtClean="0"/>
              <a:t>Natural </a:t>
            </a:r>
            <a:r>
              <a:rPr lang="en-US" dirty="0"/>
              <a:t>Language Processing  ...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5410200"/>
            <a:ext cx="6629400" cy="7620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Computer Engineering (CSE)</a:t>
            </a:r>
            <a:endParaRPr 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/>
              <a:t>Overlap with CS and E</a:t>
            </a:r>
            <a:r>
              <a:rPr lang="en-US" dirty="0" smtClean="0"/>
              <a:t>E</a:t>
            </a:r>
            <a:r>
              <a:rPr lang="en-US" dirty="0"/>
              <a:t>; emphasizes hardware</a:t>
            </a:r>
          </a:p>
        </p:txBody>
      </p:sp>
      <p:sp>
        <p:nvSpPr>
          <p:cNvPr id="15367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1536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B2333E-14BF-4D2F-86EE-8396279D0EF0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  <p:bldP spid="4" grpId="0" build="p"/>
      <p:bldP spid="5" grpId="0" build="p"/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smtClean="0"/>
              <a:t>STATIC METHODS</a:t>
            </a:r>
          </a:p>
          <a:p>
            <a:r>
              <a:rPr lang="en-US" cap="none" smtClean="0"/>
              <a:t>ALGORITHMS</a:t>
            </a:r>
          </a:p>
          <a:p>
            <a:r>
              <a:rPr lang="en-US" cap="none" smtClean="0"/>
              <a:t>BAKE COOKIES EXAMPLE</a:t>
            </a:r>
          </a:p>
          <a:p>
            <a:endParaRPr lang="en-US" cap="none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Static methods and algorithms</a:t>
            </a:r>
          </a:p>
        </p:txBody>
      </p:sp>
      <p:sp>
        <p:nvSpPr>
          <p:cNvPr id="4301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35234C-337E-4401-B346-F06CDEA14A47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3013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Static methods</a:t>
            </a:r>
            <a:endParaRPr 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b="1" smtClean="0"/>
              <a:t>static method</a:t>
            </a:r>
            <a:r>
              <a:rPr lang="en-GB" smtClean="0"/>
              <a:t>: A named group of statements.</a:t>
            </a:r>
          </a:p>
          <a:p>
            <a:pPr lvl="2" eaLnBrk="1" hangingPunct="1">
              <a:lnSpc>
                <a:spcPct val="110000"/>
              </a:lnSpc>
            </a:pPr>
            <a:r>
              <a:rPr lang="en-GB" smtClean="0"/>
              <a:t>denotes the </a:t>
            </a:r>
            <a:r>
              <a:rPr lang="en-GB" i="1" smtClean="0"/>
              <a:t>structure</a:t>
            </a:r>
            <a:r>
              <a:rPr lang="en-GB" smtClean="0"/>
              <a:t> of a program</a:t>
            </a:r>
          </a:p>
          <a:p>
            <a:pPr lvl="2" eaLnBrk="1" hangingPunct="1">
              <a:lnSpc>
                <a:spcPct val="110000"/>
              </a:lnSpc>
            </a:pPr>
            <a:r>
              <a:rPr lang="en-GB" smtClean="0"/>
              <a:t>eliminates </a:t>
            </a:r>
            <a:r>
              <a:rPr lang="en-GB" i="1" smtClean="0"/>
              <a:t>redundancy</a:t>
            </a:r>
            <a:r>
              <a:rPr lang="en-GB" smtClean="0"/>
              <a:t> by code reuse</a:t>
            </a:r>
            <a:endParaRPr lang="en-US" smtClean="0"/>
          </a:p>
          <a:p>
            <a:pPr lvl="1" eaLnBrk="1" hangingPunct="1">
              <a:lnSpc>
                <a:spcPct val="110000"/>
              </a:lnSpc>
            </a:pPr>
            <a:endParaRPr lang="en-GB" b="1" smtClean="0"/>
          </a:p>
          <a:p>
            <a:pPr lvl="1" eaLnBrk="1" hangingPunct="1">
              <a:lnSpc>
                <a:spcPct val="110000"/>
              </a:lnSpc>
            </a:pPr>
            <a:r>
              <a:rPr lang="en-GB" b="1" smtClean="0"/>
              <a:t>procedural decomposition</a:t>
            </a:r>
            <a:r>
              <a:rPr lang="en-GB" smtClean="0"/>
              <a:t>:</a:t>
            </a:r>
            <a:br>
              <a:rPr lang="en-GB" smtClean="0"/>
            </a:br>
            <a:r>
              <a:rPr lang="en-GB" smtClean="0"/>
              <a:t>dividing a problem into methods</a:t>
            </a:r>
          </a:p>
          <a:p>
            <a:pPr lvl="1" eaLnBrk="1" hangingPunct="1">
              <a:lnSpc>
                <a:spcPct val="110000"/>
              </a:lnSpc>
            </a:pPr>
            <a:endParaRPr lang="en-GB" smtClean="0"/>
          </a:p>
          <a:p>
            <a:pPr lvl="1" eaLnBrk="1" hangingPunct="1">
              <a:lnSpc>
                <a:spcPct val="110000"/>
              </a:lnSpc>
            </a:pPr>
            <a:endParaRPr lang="en-GB" smtClean="0"/>
          </a:p>
          <a:p>
            <a:pPr eaLnBrk="1" hangingPunct="1">
              <a:lnSpc>
                <a:spcPct val="110000"/>
              </a:lnSpc>
            </a:pPr>
            <a:r>
              <a:rPr lang="en-GB" smtClean="0"/>
              <a:t>Writing a static method is like</a:t>
            </a:r>
            <a:br>
              <a:rPr lang="en-GB" smtClean="0"/>
            </a:br>
            <a:r>
              <a:rPr lang="en-GB" smtClean="0"/>
              <a:t>adding a new command to Java.</a:t>
            </a:r>
          </a:p>
        </p:txBody>
      </p:sp>
      <p:sp>
        <p:nvSpPr>
          <p:cNvPr id="4403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B657C7-1F0E-4B4E-AD82-260A8DBC50FD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4037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  <p:grpSp>
        <p:nvGrpSpPr>
          <p:cNvPr id="44039" name="Group 4"/>
          <p:cNvGrpSpPr>
            <a:grpSpLocks/>
          </p:cNvGrpSpPr>
          <p:nvPr/>
        </p:nvGrpSpPr>
        <p:grpSpPr bwMode="auto">
          <a:xfrm>
            <a:off x="5791200" y="1752600"/>
            <a:ext cx="3048000" cy="4572000"/>
            <a:chOff x="3744" y="1344"/>
            <a:chExt cx="1920" cy="2880"/>
          </a:xfrm>
        </p:grpSpPr>
        <p:sp>
          <p:nvSpPr>
            <p:cNvPr id="44040" name="Text Box 5"/>
            <p:cNvSpPr txBox="1">
              <a:spLocks noChangeArrowheads="1"/>
            </p:cNvSpPr>
            <p:nvPr/>
          </p:nvSpPr>
          <p:spPr bwMode="auto">
            <a:xfrm>
              <a:off x="3744" y="1344"/>
              <a:ext cx="1920" cy="2880"/>
            </a:xfrm>
            <a:prstGeom prst="rect">
              <a:avLst/>
            </a:prstGeom>
            <a:solidFill>
              <a:srgbClr val="F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marL="282575" indent="-2825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 b="1">
                  <a:latin typeface="Verdana" pitchFamily="34" charset="0"/>
                  <a:cs typeface="Times New Roman" pitchFamily="18" charset="0"/>
                </a:rPr>
                <a:t>class</a:t>
              </a:r>
            </a:p>
          </p:txBody>
        </p:sp>
        <p:sp>
          <p:nvSpPr>
            <p:cNvPr id="44041" name="Text Box 6"/>
            <p:cNvSpPr txBox="1">
              <a:spLocks noChangeArrowheads="1"/>
            </p:cNvSpPr>
            <p:nvPr/>
          </p:nvSpPr>
          <p:spPr bwMode="auto">
            <a:xfrm>
              <a:off x="3840" y="1597"/>
              <a:ext cx="1728" cy="899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82575" indent="-2825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628650" indent="-2317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 b="1" u="sng">
                  <a:latin typeface="Verdana" pitchFamily="34" charset="0"/>
                  <a:cs typeface="Times New Roman" pitchFamily="18" charset="0"/>
                </a:rPr>
                <a:t>method A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sz="2000">
                  <a:latin typeface="Verdana" pitchFamily="34" charset="0"/>
                  <a:cs typeface="Times New Roman" pitchFamily="18" charset="0"/>
                </a:rPr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sz="2000">
                  <a:latin typeface="Verdana" pitchFamily="34" charset="0"/>
                  <a:cs typeface="Times New Roman" pitchFamily="18" charset="0"/>
                </a:rPr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sz="2000">
                  <a:latin typeface="Verdana" pitchFamily="34" charset="0"/>
                  <a:cs typeface="Times New Roman" pitchFamily="18" charset="0"/>
                </a:rPr>
                <a:t>statement</a:t>
              </a:r>
            </a:p>
          </p:txBody>
        </p:sp>
        <p:sp>
          <p:nvSpPr>
            <p:cNvPr id="44042" name="Text Box 7"/>
            <p:cNvSpPr txBox="1">
              <a:spLocks noChangeArrowheads="1"/>
            </p:cNvSpPr>
            <p:nvPr/>
          </p:nvSpPr>
          <p:spPr bwMode="auto">
            <a:xfrm>
              <a:off x="3840" y="2544"/>
              <a:ext cx="1728" cy="68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82575" indent="-2825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628650" indent="-2317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 b="1" u="sng">
                  <a:latin typeface="Verdana" pitchFamily="34" charset="0"/>
                  <a:cs typeface="Times New Roman" pitchFamily="18" charset="0"/>
                </a:rPr>
                <a:t>method B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sz="2000">
                  <a:latin typeface="Verdana" pitchFamily="34" charset="0"/>
                  <a:cs typeface="Times New Roman" pitchFamily="18" charset="0"/>
                </a:rPr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sz="2000">
                  <a:latin typeface="Verdana" pitchFamily="34" charset="0"/>
                  <a:cs typeface="Times New Roman" pitchFamily="18" charset="0"/>
                </a:rPr>
                <a:t>statement</a:t>
              </a:r>
            </a:p>
          </p:txBody>
        </p:sp>
        <p:sp>
          <p:nvSpPr>
            <p:cNvPr id="44043" name="Text Box 8"/>
            <p:cNvSpPr txBox="1">
              <a:spLocks noChangeArrowheads="1"/>
            </p:cNvSpPr>
            <p:nvPr/>
          </p:nvSpPr>
          <p:spPr bwMode="auto">
            <a:xfrm>
              <a:off x="3840" y="3277"/>
              <a:ext cx="1728" cy="899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82575" indent="-2825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628650" indent="-2317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 b="1" u="sng">
                  <a:latin typeface="Verdana" pitchFamily="34" charset="0"/>
                  <a:cs typeface="Times New Roman" pitchFamily="18" charset="0"/>
                </a:rPr>
                <a:t>method C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sz="2000">
                  <a:latin typeface="Verdana" pitchFamily="34" charset="0"/>
                  <a:cs typeface="Times New Roman" pitchFamily="18" charset="0"/>
                </a:rPr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sz="2000">
                  <a:latin typeface="Verdana" pitchFamily="34" charset="0"/>
                  <a:cs typeface="Times New Roman" pitchFamily="18" charset="0"/>
                </a:rPr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r>
                <a:rPr lang="en-US" sz="2000">
                  <a:latin typeface="Verdana" pitchFamily="34" charset="0"/>
                  <a:cs typeface="Times New Roman" pitchFamily="18" charset="0"/>
                </a:rPr>
                <a:t>statement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Using static methods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  <a:tabLst>
                <a:tab pos="3200400" algn="l"/>
              </a:tabLst>
            </a:pPr>
            <a:r>
              <a:rPr lang="en-GB" smtClean="0"/>
              <a:t>1. </a:t>
            </a:r>
            <a:r>
              <a:rPr lang="en-GB" b="1" smtClean="0"/>
              <a:t>Design</a:t>
            </a:r>
            <a:r>
              <a:rPr lang="en-GB" smtClean="0"/>
              <a:t> the algorithm.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3200400" algn="l"/>
              </a:tabLst>
            </a:pPr>
            <a:r>
              <a:rPr lang="en-GB" smtClean="0"/>
              <a:t>Look at the structure, and which commands are repeated.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3200400" algn="l"/>
              </a:tabLst>
            </a:pPr>
            <a:r>
              <a:rPr lang="en-GB" smtClean="0"/>
              <a:t>Decide what are the important overall tasks.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3200400" algn="l"/>
              </a:tabLst>
            </a:pPr>
            <a:endParaRPr lang="en-GB" smtClean="0"/>
          </a:p>
          <a:p>
            <a:pPr eaLnBrk="1" hangingPunct="1">
              <a:lnSpc>
                <a:spcPct val="110000"/>
              </a:lnSpc>
              <a:buFontTx/>
              <a:buNone/>
              <a:tabLst>
                <a:tab pos="3200400" algn="l"/>
              </a:tabLst>
            </a:pPr>
            <a:r>
              <a:rPr lang="en-GB" smtClean="0"/>
              <a:t>2. </a:t>
            </a:r>
            <a:r>
              <a:rPr lang="en-GB" b="1" smtClean="0"/>
              <a:t>Declare</a:t>
            </a:r>
            <a:r>
              <a:rPr lang="en-GB" smtClean="0"/>
              <a:t> (write down) the methods.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3200400" algn="l"/>
              </a:tabLst>
            </a:pPr>
            <a:r>
              <a:rPr lang="en-GB" smtClean="0"/>
              <a:t>Arrange statements into groups and give each group a name.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3200400" algn="l"/>
              </a:tabLst>
            </a:pPr>
            <a:endParaRPr lang="en-GB" smtClean="0"/>
          </a:p>
          <a:p>
            <a:pPr eaLnBrk="1" hangingPunct="1">
              <a:lnSpc>
                <a:spcPct val="110000"/>
              </a:lnSpc>
              <a:buFontTx/>
              <a:buNone/>
              <a:tabLst>
                <a:tab pos="3200400" algn="l"/>
              </a:tabLst>
            </a:pPr>
            <a:r>
              <a:rPr lang="en-GB" smtClean="0"/>
              <a:t>3. </a:t>
            </a:r>
            <a:r>
              <a:rPr lang="en-GB" b="1" smtClean="0"/>
              <a:t>Call</a:t>
            </a:r>
            <a:r>
              <a:rPr lang="en-GB" smtClean="0"/>
              <a:t> (run) the methods.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3200400" algn="l"/>
              </a:tabLst>
            </a:pPr>
            <a:r>
              <a:rPr lang="en-GB" smtClean="0"/>
              <a:t>The program's </a:t>
            </a:r>
            <a:r>
              <a:rPr lang="en-GB" smtClean="0">
                <a:latin typeface="Courier New" pitchFamily="49" charset="0"/>
              </a:rPr>
              <a:t>main</a:t>
            </a:r>
            <a:r>
              <a:rPr lang="en-GB" smtClean="0"/>
              <a:t> method executes the other methods to perform the overall task.</a:t>
            </a:r>
            <a:endParaRPr lang="en-US" smtClean="0"/>
          </a:p>
        </p:txBody>
      </p:sp>
      <p:sp>
        <p:nvSpPr>
          <p:cNvPr id="4506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DE6BD3-91DF-4089-B3BC-E09F499E6E24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5061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Declaring a method</a:t>
            </a:r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5299075"/>
          </a:xfrm>
        </p:spPr>
        <p:txBody>
          <a:bodyPr lIns="90000" tIns="46800" rIns="90000" bIns="46800">
            <a:spAutoFit/>
          </a:bodyPr>
          <a:lstStyle/>
          <a:p>
            <a:pPr marL="339725" indent="-339725" algn="ctr" defTabSz="449263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smtClean="0"/>
              <a:t>Gives your method a name so it can be executed</a:t>
            </a:r>
          </a:p>
          <a:p>
            <a:pPr marL="739775" lvl="1" indent="-282575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600" i="1" smtClean="0"/>
          </a:p>
          <a:p>
            <a:pPr marL="339725" indent="-339725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Syntax:</a:t>
            </a:r>
            <a:br>
              <a:rPr lang="en-GB" smtClean="0"/>
            </a:br>
            <a:r>
              <a:rPr lang="en-GB" sz="800" smtClean="0"/>
              <a:t/>
            </a:r>
            <a:br>
              <a:rPr lang="en-GB" sz="800" smtClean="0"/>
            </a:br>
            <a:r>
              <a:rPr lang="en-GB" sz="800" smtClean="0"/>
              <a:t/>
            </a:r>
            <a:br>
              <a:rPr lang="en-GB" sz="800" smtClean="0"/>
            </a:br>
            <a:r>
              <a:rPr lang="en-GB" sz="2200" smtClean="0">
                <a:latin typeface="Courier New" pitchFamily="49" charset="0"/>
              </a:rPr>
              <a:t>public static void </a:t>
            </a:r>
            <a:r>
              <a:rPr lang="en-GB" sz="2200" b="1" smtClean="0"/>
              <a:t>name</a:t>
            </a:r>
            <a:r>
              <a:rPr lang="en-GB" sz="2200" smtClean="0">
                <a:latin typeface="Courier New" pitchFamily="49" charset="0"/>
              </a:rPr>
              <a:t>() {</a:t>
            </a:r>
            <a:br>
              <a:rPr lang="en-GB" sz="2200" smtClean="0">
                <a:latin typeface="Courier New" pitchFamily="49" charset="0"/>
              </a:rPr>
            </a:br>
            <a:r>
              <a:rPr lang="en-GB" sz="2200" smtClean="0">
                <a:latin typeface="Courier New" pitchFamily="49" charset="0"/>
              </a:rPr>
              <a:t>    </a:t>
            </a:r>
            <a:r>
              <a:rPr lang="en-GB" sz="2200" b="1" smtClean="0"/>
              <a:t>statement</a:t>
            </a:r>
            <a:r>
              <a:rPr lang="en-GB" sz="2200" smtClean="0">
                <a:latin typeface="Courier New" pitchFamily="49" charset="0"/>
              </a:rPr>
              <a:t>;</a:t>
            </a:r>
            <a:br>
              <a:rPr lang="en-GB" sz="2200" smtClean="0">
                <a:latin typeface="Courier New" pitchFamily="49" charset="0"/>
              </a:rPr>
            </a:br>
            <a:r>
              <a:rPr lang="en-GB" sz="2200" smtClean="0">
                <a:latin typeface="Courier New" pitchFamily="49" charset="0"/>
              </a:rPr>
              <a:t>    </a:t>
            </a:r>
            <a:r>
              <a:rPr lang="en-GB" sz="2200" b="1" smtClean="0"/>
              <a:t>statement</a:t>
            </a:r>
            <a:r>
              <a:rPr lang="en-GB" sz="2200" smtClean="0">
                <a:latin typeface="Courier New" pitchFamily="49" charset="0"/>
              </a:rPr>
              <a:t>;</a:t>
            </a:r>
            <a:br>
              <a:rPr lang="en-GB" sz="2200" smtClean="0">
                <a:latin typeface="Courier New" pitchFamily="49" charset="0"/>
              </a:rPr>
            </a:br>
            <a:r>
              <a:rPr lang="en-GB" sz="2200" smtClean="0">
                <a:latin typeface="Courier New" pitchFamily="49" charset="0"/>
              </a:rPr>
              <a:t>    </a:t>
            </a:r>
            <a:r>
              <a:rPr lang="en-GB" sz="2200" smtClean="0"/>
              <a:t>...</a:t>
            </a:r>
            <a:r>
              <a:rPr lang="en-GB" sz="2200" smtClean="0">
                <a:latin typeface="Courier New" pitchFamily="49" charset="0"/>
              </a:rPr>
              <a:t/>
            </a:r>
            <a:br>
              <a:rPr lang="en-GB" sz="2200" smtClean="0">
                <a:latin typeface="Courier New" pitchFamily="49" charset="0"/>
              </a:rPr>
            </a:br>
            <a:r>
              <a:rPr lang="en-GB" sz="2200" smtClean="0">
                <a:latin typeface="Courier New" pitchFamily="49" charset="0"/>
              </a:rPr>
              <a:t>    </a:t>
            </a:r>
            <a:r>
              <a:rPr lang="en-GB" sz="2200" b="1" smtClean="0"/>
              <a:t>statement</a:t>
            </a:r>
            <a:r>
              <a:rPr lang="en-GB" sz="2200" smtClean="0">
                <a:latin typeface="Courier New" pitchFamily="49" charset="0"/>
              </a:rPr>
              <a:t>;</a:t>
            </a:r>
            <a:br>
              <a:rPr lang="en-GB" sz="2200" smtClean="0">
                <a:latin typeface="Courier New" pitchFamily="49" charset="0"/>
              </a:rPr>
            </a:br>
            <a:r>
              <a:rPr lang="en-GB" sz="2200" smtClean="0">
                <a:latin typeface="Courier New" pitchFamily="49" charset="0"/>
              </a:rPr>
              <a:t>}</a:t>
            </a:r>
          </a:p>
          <a:p>
            <a:pPr marL="339725" indent="-339725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200" smtClean="0">
              <a:solidFill>
                <a:srgbClr val="4D4D4D"/>
              </a:solidFill>
              <a:latin typeface="Courier New" pitchFamily="49" charset="0"/>
            </a:endParaRPr>
          </a:p>
          <a:p>
            <a:pPr marL="339725" indent="-339725" defTabSz="449263" eaLnBrk="1" hangingPunct="1">
              <a:spcBef>
                <a:spcPts val="1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Example:</a:t>
            </a:r>
            <a:br>
              <a:rPr lang="en-GB" smtClean="0"/>
            </a:br>
            <a:r>
              <a:rPr lang="en-GB" sz="800" smtClean="0"/>
              <a:t/>
            </a:r>
            <a:br>
              <a:rPr lang="en-GB" sz="800" smtClean="0"/>
            </a:br>
            <a:r>
              <a:rPr lang="en-GB" sz="2200" smtClean="0">
                <a:latin typeface="Courier New" pitchFamily="49" charset="0"/>
              </a:rPr>
              <a:t>public static void printClassSchedule() {</a:t>
            </a:r>
            <a:br>
              <a:rPr lang="en-GB" sz="2200" smtClean="0">
                <a:latin typeface="Courier New" pitchFamily="49" charset="0"/>
              </a:rPr>
            </a:br>
            <a:r>
              <a:rPr lang="en-GB" sz="1900" smtClean="0">
                <a:latin typeface="Courier New" pitchFamily="49" charset="0"/>
              </a:rPr>
              <a:t>    System.out.println(“CS 210 Fundamentals of CS I");</a:t>
            </a:r>
            <a:br>
              <a:rPr lang="en-GB" sz="1900" smtClean="0">
                <a:latin typeface="Courier New" pitchFamily="49" charset="0"/>
              </a:rPr>
            </a:br>
            <a:r>
              <a:rPr lang="en-GB" sz="1900" smtClean="0">
                <a:latin typeface="Courier New" pitchFamily="49" charset="0"/>
              </a:rPr>
              <a:t>    System.out.println(“MW 10:30am to 12:20pm");</a:t>
            </a:r>
            <a:br>
              <a:rPr lang="en-GB" sz="1900" smtClean="0">
                <a:latin typeface="Courier New" pitchFamily="49" charset="0"/>
              </a:rPr>
            </a:br>
            <a:r>
              <a:rPr lang="en-GB" sz="2200" smtClean="0">
                <a:latin typeface="Courier New" pitchFamily="49" charset="0"/>
              </a:rPr>
              <a:t>}</a:t>
            </a:r>
          </a:p>
        </p:txBody>
      </p:sp>
      <p:sp>
        <p:nvSpPr>
          <p:cNvPr id="46084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FAB6E6-8F80-4141-94CD-8018DC20042C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6085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Calling a method</a:t>
            </a:r>
            <a:endParaRPr 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lnSpc>
                <a:spcPct val="110000"/>
              </a:lnSpc>
              <a:spcBef>
                <a:spcPts val="450"/>
              </a:spcBef>
              <a:buFontTx/>
              <a:buNone/>
            </a:pPr>
            <a:r>
              <a:rPr lang="en-GB" i="1" smtClean="0"/>
              <a:t>Executes the method's code</a:t>
            </a:r>
          </a:p>
          <a:p>
            <a:pPr algn="ctr" eaLnBrk="1" hangingPunct="1">
              <a:lnSpc>
                <a:spcPct val="110000"/>
              </a:lnSpc>
              <a:spcBef>
                <a:spcPts val="450"/>
              </a:spcBef>
              <a:buFontTx/>
              <a:buNone/>
            </a:pPr>
            <a:endParaRPr lang="en-GB" sz="600" i="1" smtClean="0"/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smtClean="0"/>
              <a:t>Syntax:</a:t>
            </a:r>
            <a:endParaRPr lang="en-GB" sz="1300" smtClean="0"/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endParaRPr lang="en-GB" sz="900" b="1" i="1" smtClean="0"/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b="1" smtClean="0"/>
              <a:t>	name</a:t>
            </a:r>
            <a:r>
              <a:rPr lang="en-GB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</a:pPr>
            <a:endParaRPr lang="en-GB" sz="900" smtClean="0"/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</a:pPr>
            <a:r>
              <a:rPr lang="en-GB" smtClean="0"/>
              <a:t>You can call the same method many times if you like.</a:t>
            </a: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</a:pPr>
            <a:endParaRPr lang="en-GB" smtClean="0">
              <a:solidFill>
                <a:srgbClr val="4D4D4D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smtClean="0"/>
              <a:t>Example:</a:t>
            </a:r>
            <a:endParaRPr lang="en-GB" sz="11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endParaRPr lang="en-GB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mtClean="0">
                <a:latin typeface="Courier New" pitchFamily="49" charset="0"/>
              </a:rPr>
              <a:t>	printClassSchedule();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endParaRPr lang="en-GB" sz="900" u="sng" smtClean="0"/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</a:pPr>
            <a:r>
              <a:rPr lang="en-GB" smtClean="0"/>
              <a:t>Output:</a:t>
            </a:r>
          </a:p>
          <a:p>
            <a:pPr lvl="1" eaLnBrk="1" hangingPunct="1">
              <a:lnSpc>
                <a:spcPct val="70000"/>
              </a:lnSpc>
              <a:spcBef>
                <a:spcPts val="450"/>
              </a:spcBef>
              <a:buFontTx/>
              <a:buNone/>
            </a:pPr>
            <a:endParaRPr lang="en-GB" sz="10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spcBef>
                <a:spcPts val="450"/>
              </a:spcBef>
              <a:buFontTx/>
              <a:buNone/>
            </a:pPr>
            <a:r>
              <a:rPr lang="en-GB" smtClean="0">
                <a:latin typeface="Courier New" pitchFamily="49" charset="0"/>
              </a:rPr>
              <a:t>	</a:t>
            </a:r>
            <a:r>
              <a:rPr lang="en-GB" sz="2400" smtClean="0">
                <a:latin typeface="Courier New" pitchFamily="49" charset="0"/>
              </a:rPr>
              <a:t>CS 210 Fundamentals of CS I</a:t>
            </a:r>
            <a:endParaRPr lang="en-GB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spcBef>
                <a:spcPts val="450"/>
              </a:spcBef>
              <a:buFontTx/>
              <a:buNone/>
            </a:pPr>
            <a:r>
              <a:rPr lang="en-GB" smtClean="0">
                <a:latin typeface="Courier New" pitchFamily="49" charset="0"/>
              </a:rPr>
              <a:t>	</a:t>
            </a:r>
            <a:r>
              <a:rPr lang="en-GB" sz="2400" smtClean="0">
                <a:latin typeface="Courier New" pitchFamily="49" charset="0"/>
              </a:rPr>
              <a:t>MW 10:30am to 12:20pm</a:t>
            </a:r>
            <a:endParaRPr lang="en-GB" smtClean="0">
              <a:latin typeface="Courier New" pitchFamily="49" charset="0"/>
            </a:endParaRPr>
          </a:p>
        </p:txBody>
      </p:sp>
      <p:sp>
        <p:nvSpPr>
          <p:cNvPr id="4710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D18F7C-1309-47C7-B392-65246A173870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7109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with static method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public class FreshPrince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     rap();                 </a:t>
            </a:r>
            <a:r>
              <a:rPr lang="en-GB" sz="1600" b="1" smtClean="0">
                <a:solidFill>
                  <a:srgbClr val="008080"/>
                </a:solidFill>
                <a:latin typeface="Courier New" pitchFamily="49" charset="0"/>
              </a:rPr>
              <a:t>// Calling (running) the rap method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     rap();                 </a:t>
            </a:r>
            <a:r>
              <a:rPr lang="en-GB" sz="1600" b="1" smtClean="0">
                <a:solidFill>
                  <a:srgbClr val="008080"/>
                </a:solidFill>
                <a:latin typeface="Courier New" pitchFamily="49" charset="0"/>
              </a:rPr>
              <a:t>// Calling the rap method again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endParaRPr lang="en-GB" sz="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solidFill>
                  <a:srgbClr val="008080"/>
                </a:solidFill>
                <a:latin typeface="Courier New" pitchFamily="49" charset="0"/>
              </a:rPr>
              <a:t>    // This method prints the lyrics to my favorite song.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 public static void rap()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System.out.println("Now this is the story all about how");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System.out.println("My life got flipped turned upside-down");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endParaRPr lang="en-GB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GB" sz="1800" smtClean="0"/>
              <a:t>Output:</a:t>
            </a:r>
          </a:p>
          <a:p>
            <a:pPr eaLnBrk="1" hangingPunct="1">
              <a:lnSpc>
                <a:spcPct val="80000"/>
              </a:lnSpc>
              <a:spcBef>
                <a:spcPts val="150"/>
              </a:spcBef>
              <a:buFontTx/>
              <a:buNone/>
            </a:pPr>
            <a:endParaRPr lang="en-GB" sz="3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Now this is the story all about how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My life got flipped turned upside-down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endParaRPr lang="en-GB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Now this is the story all about how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My life got flipped turned upside-down</a:t>
            </a:r>
            <a:endParaRPr lang="en-US" sz="1600" smtClean="0">
              <a:latin typeface="Courier New" pitchFamily="49" charset="0"/>
            </a:endParaRPr>
          </a:p>
        </p:txBody>
      </p:sp>
      <p:sp>
        <p:nvSpPr>
          <p:cNvPr id="4813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6D1871-386A-4148-B2CC-5EE1E36FBF70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8133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CS 210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Methods calling methods</a:t>
            </a:r>
            <a:endParaRPr 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public class MethodsExample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    public static void main(String[] args)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        message1();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        </a:t>
            </a:r>
            <a:r>
              <a:rPr lang="en-GB" sz="1800" b="1" smtClean="0">
                <a:latin typeface="Courier New" pitchFamily="49" charset="0"/>
              </a:rPr>
              <a:t>message2();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        System.out.println("Done with main.");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GB" sz="800" smtClean="0">
              <a:latin typeface="Courier New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    public static void message1()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        System.out.println("This is message1.");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GB" sz="800" smtClean="0">
              <a:latin typeface="Courier New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    public static void message2()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        System.out.println("This is message2.");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sz="1800" b="1" smtClean="0">
                <a:latin typeface="Courier New" pitchFamily="49" charset="0"/>
              </a:rPr>
              <a:t>        message1();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        System.out.println("Done with message2.");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GB" sz="80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GB" sz="2000" smtClean="0"/>
              <a:t>Output: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This is message1.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This is message2.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This is message1.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Done with message2.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Done with main.</a:t>
            </a:r>
            <a:endParaRPr lang="en-US" sz="2000" smtClean="0"/>
          </a:p>
        </p:txBody>
      </p:sp>
      <p:sp>
        <p:nvSpPr>
          <p:cNvPr id="4915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2E194E-4B03-4541-A98E-25BB959CB0BE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9157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Control flow</a:t>
            </a:r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When a method is called, the program's execution...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"jumps" into that method, executing its statements, then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"jumps" back to the point where the method was called.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endParaRPr lang="en-GB" sz="1600" dirty="0" smtClean="0">
              <a:latin typeface="Courier New" pitchFamily="49" charset="0"/>
            </a:endParaRP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sz="1700" dirty="0" smtClean="0">
                <a:latin typeface="Courier New" pitchFamily="49" charset="0"/>
              </a:rPr>
              <a:t>public class </a:t>
            </a:r>
            <a:r>
              <a:rPr lang="en-GB" sz="1700" dirty="0" err="1" smtClean="0">
                <a:latin typeface="Courier New" pitchFamily="49" charset="0"/>
              </a:rPr>
              <a:t>MethodsExample</a:t>
            </a:r>
            <a:r>
              <a:rPr lang="en-GB" sz="1700" dirty="0" smtClean="0">
                <a:latin typeface="Courier New" pitchFamily="49" charset="0"/>
              </a:rPr>
              <a:t> {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sz="1700" dirty="0" smtClean="0">
                <a:latin typeface="Courier New" pitchFamily="49" charset="0"/>
              </a:rPr>
              <a:t>    public static void main(String[] </a:t>
            </a:r>
            <a:r>
              <a:rPr lang="en-GB" sz="1700" dirty="0" err="1" smtClean="0">
                <a:latin typeface="Courier New" pitchFamily="49" charset="0"/>
              </a:rPr>
              <a:t>args</a:t>
            </a:r>
            <a:r>
              <a:rPr lang="en-GB" sz="1700" dirty="0" smtClean="0"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sz="1700" dirty="0" smtClean="0">
                <a:latin typeface="Courier New" pitchFamily="49" charset="0"/>
              </a:rPr>
              <a:t>        </a:t>
            </a:r>
            <a:r>
              <a:rPr lang="en-GB" sz="1700" b="1" dirty="0" smtClean="0">
                <a:latin typeface="Courier New" pitchFamily="49" charset="0"/>
              </a:rPr>
              <a:t>message1();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sz="1700" dirty="0" smtClean="0">
                <a:latin typeface="Courier New" pitchFamily="49" charset="0"/>
              </a:rPr>
              <a:t>               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sz="1700" dirty="0" smtClean="0">
                <a:latin typeface="Courier New" pitchFamily="49" charset="0"/>
              </a:rPr>
              <a:t>        </a:t>
            </a:r>
            <a:r>
              <a:rPr lang="en-GB" sz="1700" b="1" dirty="0" smtClean="0">
                <a:latin typeface="Courier New" pitchFamily="49" charset="0"/>
              </a:rPr>
              <a:t>message2();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endParaRPr lang="en-GB" sz="1700" dirty="0" smtClean="0">
              <a:latin typeface="Courier New" pitchFamily="49" charset="0"/>
            </a:endParaRPr>
          </a:p>
          <a:p>
            <a:pPr eaLnBrk="1" hangingPunct="1">
              <a:spcBef>
                <a:spcPts val="450"/>
              </a:spcBef>
              <a:buFontTx/>
              <a:buNone/>
            </a:pPr>
            <a:endParaRPr lang="en-GB" sz="1700" dirty="0" smtClean="0">
              <a:latin typeface="Courier New" pitchFamily="49" charset="0"/>
            </a:endParaRP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sz="1700" dirty="0" smtClean="0">
                <a:latin typeface="Courier New" pitchFamily="49" charset="0"/>
              </a:rPr>
              <a:t>        </a:t>
            </a:r>
            <a:r>
              <a:rPr lang="en-GB" sz="1700" dirty="0" err="1" smtClean="0">
                <a:latin typeface="Courier New" pitchFamily="49" charset="0"/>
              </a:rPr>
              <a:t>System.out.println</a:t>
            </a:r>
            <a:r>
              <a:rPr lang="en-GB" sz="1700" dirty="0" smtClean="0">
                <a:latin typeface="Courier New" pitchFamily="49" charset="0"/>
              </a:rPr>
              <a:t>("Done with main.");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sz="1700" dirty="0" smtClean="0">
                <a:latin typeface="Courier New" pitchFamily="49" charset="0"/>
              </a:rPr>
              <a:t>    }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endParaRPr lang="en-GB" sz="1700" dirty="0" smtClean="0">
              <a:latin typeface="Courier New" pitchFamily="49" charset="0"/>
            </a:endParaRP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sz="1700" dirty="0" smtClean="0">
                <a:latin typeface="Courier New" pitchFamily="49" charset="0"/>
              </a:rPr>
              <a:t>    ...</a:t>
            </a:r>
          </a:p>
          <a:p>
            <a:pPr eaLnBrk="1" hangingPunct="1">
              <a:spcBef>
                <a:spcPts val="450"/>
              </a:spcBef>
              <a:buFontTx/>
              <a:buNone/>
            </a:pPr>
            <a:r>
              <a:rPr lang="en-GB" sz="1700" dirty="0" smtClean="0">
                <a:latin typeface="Courier New" pitchFamily="49" charset="0"/>
              </a:rPr>
              <a:t>}</a:t>
            </a:r>
            <a:endParaRPr lang="en-US" sz="2200" dirty="0" smtClean="0"/>
          </a:p>
        </p:txBody>
      </p:sp>
      <p:sp>
        <p:nvSpPr>
          <p:cNvPr id="5018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877AB9-4C64-463F-BF1A-A114439250A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0181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  <p:grpSp>
        <p:nvGrpSpPr>
          <p:cNvPr id="343043" name="Group 3"/>
          <p:cNvGrpSpPr>
            <a:grpSpLocks/>
          </p:cNvGrpSpPr>
          <p:nvPr/>
        </p:nvGrpSpPr>
        <p:grpSpPr bwMode="auto">
          <a:xfrm>
            <a:off x="2743200" y="3244850"/>
            <a:ext cx="6324600" cy="725488"/>
            <a:chOff x="1632" y="2135"/>
            <a:chExt cx="3984" cy="457"/>
          </a:xfrm>
        </p:grpSpPr>
        <p:sp>
          <p:nvSpPr>
            <p:cNvPr id="50192" name="Text Box 4"/>
            <p:cNvSpPr txBox="1">
              <a:spLocks noChangeArrowheads="1"/>
            </p:cNvSpPr>
            <p:nvPr/>
          </p:nvSpPr>
          <p:spPr bwMode="auto">
            <a:xfrm>
              <a:off x="2410" y="2135"/>
              <a:ext cx="3206" cy="4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r>
                <a:rPr lang="en-GB" sz="1400">
                  <a:latin typeface="Courier New" pitchFamily="49" charset="0"/>
                  <a:cs typeface="Times New Roman" pitchFamily="18" charset="0"/>
                </a:rPr>
                <a:t>public static void message1() {</a:t>
              </a:r>
            </a:p>
            <a:p>
              <a:pPr eaLnBrk="1" hangingPunct="1"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r>
                <a:rPr lang="en-GB" sz="1400">
                  <a:latin typeface="Courier New" pitchFamily="49" charset="0"/>
                  <a:cs typeface="Times New Roman" pitchFamily="18" charset="0"/>
                </a:rPr>
                <a:t>    System.out.println("This is message1.");</a:t>
              </a:r>
            </a:p>
            <a:p>
              <a:pPr eaLnBrk="1" hangingPunct="1"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r>
                <a:rPr lang="en-GB" sz="1400">
                  <a:latin typeface="Courier New" pitchFamily="49" charset="0"/>
                  <a:cs typeface="Times New Roman" pitchFamily="18" charset="0"/>
                </a:rPr>
                <a:t>}</a:t>
              </a: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50193" name="Line 5"/>
            <p:cNvSpPr>
              <a:spLocks noChangeShapeType="1"/>
            </p:cNvSpPr>
            <p:nvPr/>
          </p:nvSpPr>
          <p:spPr bwMode="auto">
            <a:xfrm>
              <a:off x="1632" y="2304"/>
              <a:ext cx="1104" cy="23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94" name="Line 6"/>
            <p:cNvSpPr>
              <a:spLocks noChangeShapeType="1"/>
            </p:cNvSpPr>
            <p:nvPr/>
          </p:nvSpPr>
          <p:spPr bwMode="auto">
            <a:xfrm flipH="1" flipV="1">
              <a:off x="1632" y="2400"/>
              <a:ext cx="816" cy="71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3047" name="Group 7"/>
          <p:cNvGrpSpPr>
            <a:grpSpLocks/>
          </p:cNvGrpSpPr>
          <p:nvPr/>
        </p:nvGrpSpPr>
        <p:grpSpPr bwMode="auto">
          <a:xfrm>
            <a:off x="2514600" y="4160838"/>
            <a:ext cx="6553200" cy="1406525"/>
            <a:chOff x="1488" y="2736"/>
            <a:chExt cx="4128" cy="886"/>
          </a:xfrm>
        </p:grpSpPr>
        <p:sp>
          <p:nvSpPr>
            <p:cNvPr id="50189" name="Text Box 8"/>
            <p:cNvSpPr txBox="1">
              <a:spLocks noChangeArrowheads="1"/>
            </p:cNvSpPr>
            <p:nvPr/>
          </p:nvSpPr>
          <p:spPr bwMode="auto">
            <a:xfrm>
              <a:off x="2402" y="2736"/>
              <a:ext cx="3214" cy="8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r>
                <a:rPr lang="en-GB" sz="1400">
                  <a:latin typeface="Courier New" pitchFamily="49" charset="0"/>
                  <a:cs typeface="Times New Roman" pitchFamily="18" charset="0"/>
                </a:rPr>
                <a:t>public static void message2() {</a:t>
              </a:r>
            </a:p>
            <a:p>
              <a:pPr eaLnBrk="1" hangingPunct="1"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r>
                <a:rPr lang="en-GB" sz="1400">
                  <a:latin typeface="Courier New" pitchFamily="49" charset="0"/>
                  <a:cs typeface="Times New Roman" pitchFamily="18" charset="0"/>
                </a:rPr>
                <a:t>    System.out.println("This is message2.");</a:t>
              </a:r>
            </a:p>
            <a:p>
              <a:pPr eaLnBrk="1" hangingPunct="1"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r>
                <a:rPr lang="en-GB" sz="1400" b="1">
                  <a:latin typeface="Courier New" pitchFamily="49" charset="0"/>
                  <a:cs typeface="Times New Roman" pitchFamily="18" charset="0"/>
                </a:rPr>
                <a:t>    message1();</a:t>
              </a:r>
            </a:p>
            <a:p>
              <a:pPr eaLnBrk="1" hangingPunct="1"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endParaRPr lang="en-GB" sz="1400">
                <a:latin typeface="Courier New" pitchFamily="49" charset="0"/>
                <a:cs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r>
                <a:rPr lang="en-GB" sz="1400">
                  <a:latin typeface="Courier New" pitchFamily="49" charset="0"/>
                  <a:cs typeface="Times New Roman" pitchFamily="18" charset="0"/>
                </a:rPr>
                <a:t>    System.out.println("Done with message2.");</a:t>
              </a:r>
            </a:p>
            <a:p>
              <a:pPr eaLnBrk="1" hangingPunct="1"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r>
                <a:rPr lang="en-GB" sz="1400">
                  <a:latin typeface="Courier New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50190" name="Line 9"/>
            <p:cNvSpPr>
              <a:spLocks noChangeShapeType="1"/>
            </p:cNvSpPr>
            <p:nvPr/>
          </p:nvSpPr>
          <p:spPr bwMode="auto">
            <a:xfrm>
              <a:off x="1536" y="2784"/>
              <a:ext cx="1152" cy="144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91" name="Line 10"/>
            <p:cNvSpPr>
              <a:spLocks noChangeShapeType="1"/>
            </p:cNvSpPr>
            <p:nvPr/>
          </p:nvSpPr>
          <p:spPr bwMode="auto">
            <a:xfrm flipH="1" flipV="1">
              <a:off x="1488" y="2832"/>
              <a:ext cx="960" cy="672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3051" name="Group 11"/>
          <p:cNvGrpSpPr>
            <a:grpSpLocks/>
          </p:cNvGrpSpPr>
          <p:nvPr/>
        </p:nvGrpSpPr>
        <p:grpSpPr bwMode="auto">
          <a:xfrm>
            <a:off x="3962400" y="4827588"/>
            <a:ext cx="5105400" cy="1600200"/>
            <a:chOff x="2400" y="3132"/>
            <a:chExt cx="3216" cy="1008"/>
          </a:xfrm>
        </p:grpSpPr>
        <p:sp>
          <p:nvSpPr>
            <p:cNvPr id="50186" name="Text Box 12"/>
            <p:cNvSpPr txBox="1">
              <a:spLocks noChangeArrowheads="1"/>
            </p:cNvSpPr>
            <p:nvPr/>
          </p:nvSpPr>
          <p:spPr bwMode="auto">
            <a:xfrm>
              <a:off x="2400" y="3683"/>
              <a:ext cx="3216" cy="4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r>
                <a:rPr lang="en-GB" sz="1400">
                  <a:latin typeface="Courier New" pitchFamily="49" charset="0"/>
                  <a:cs typeface="Times New Roman" pitchFamily="18" charset="0"/>
                </a:rPr>
                <a:t>public static void message1() {</a:t>
              </a:r>
            </a:p>
            <a:p>
              <a:pPr eaLnBrk="1" hangingPunct="1"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r>
                <a:rPr lang="en-GB" sz="1400">
                  <a:latin typeface="Courier New" pitchFamily="49" charset="0"/>
                  <a:cs typeface="Times New Roman" pitchFamily="18" charset="0"/>
                </a:rPr>
                <a:t>    System.out.println("This is message1.");</a:t>
              </a:r>
            </a:p>
            <a:p>
              <a:pPr eaLnBrk="1" hangingPunct="1"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r>
                <a:rPr lang="en-GB" sz="1400">
                  <a:latin typeface="Courier New" pitchFamily="49" charset="0"/>
                  <a:cs typeface="Times New Roman" pitchFamily="18" charset="0"/>
                </a:rPr>
                <a:t>}</a:t>
              </a: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50187" name="Line 13"/>
            <p:cNvSpPr>
              <a:spLocks noChangeShapeType="1"/>
            </p:cNvSpPr>
            <p:nvPr/>
          </p:nvSpPr>
          <p:spPr bwMode="auto">
            <a:xfrm flipH="1">
              <a:off x="2732" y="3132"/>
              <a:ext cx="240" cy="72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88" name="Line 14"/>
            <p:cNvSpPr>
              <a:spLocks noChangeShapeType="1"/>
            </p:cNvSpPr>
            <p:nvPr/>
          </p:nvSpPr>
          <p:spPr bwMode="auto">
            <a:xfrm flipV="1">
              <a:off x="2492" y="3132"/>
              <a:ext cx="336" cy="912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84775" y="988497"/>
            <a:ext cx="373697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play Slide Show for better displays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sugar_cook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2396" r="3035" b="1958"/>
          <a:stretch>
            <a:fillRect/>
          </a:stretch>
        </p:blipFill>
        <p:spPr bwMode="auto">
          <a:xfrm>
            <a:off x="6477000" y="2876550"/>
            <a:ext cx="23653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Algorithms</a:t>
            </a:r>
            <a:endParaRPr lang="en-US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GB" b="1" smtClean="0"/>
              <a:t>algorithm</a:t>
            </a:r>
            <a:r>
              <a:rPr lang="en-GB" smtClean="0"/>
              <a:t>: A list of steps for solving a problem.</a:t>
            </a:r>
          </a:p>
          <a:p>
            <a:pPr eaLnBrk="1" hangingPunct="1">
              <a:spcBef>
                <a:spcPts val="150"/>
              </a:spcBef>
              <a:buFontTx/>
              <a:buNone/>
            </a:pPr>
            <a:endParaRPr lang="en-GB" sz="800" smtClean="0"/>
          </a:p>
          <a:p>
            <a:pPr eaLnBrk="1" hangingPunct="1">
              <a:spcBef>
                <a:spcPts val="600"/>
              </a:spcBef>
            </a:pPr>
            <a:r>
              <a:rPr lang="en-GB" smtClean="0"/>
              <a:t>Example algorithm: "Bake sugar cookies"</a:t>
            </a:r>
          </a:p>
          <a:p>
            <a:pPr lvl="1" eaLnBrk="1" hangingPunct="1">
              <a:spcBef>
                <a:spcPts val="500"/>
              </a:spcBef>
            </a:pPr>
            <a:r>
              <a:rPr lang="en-GB" smtClean="0">
                <a:solidFill>
                  <a:srgbClr val="404040"/>
                </a:solidFill>
              </a:rPr>
              <a:t>Mix the dry ingredients.</a:t>
            </a:r>
          </a:p>
          <a:p>
            <a:pPr lvl="1" eaLnBrk="1" hangingPunct="1">
              <a:spcBef>
                <a:spcPts val="500"/>
              </a:spcBef>
            </a:pPr>
            <a:r>
              <a:rPr lang="en-GB" smtClean="0">
                <a:solidFill>
                  <a:srgbClr val="404040"/>
                </a:solidFill>
              </a:rPr>
              <a:t>Cream the butter and sugar.</a:t>
            </a:r>
          </a:p>
          <a:p>
            <a:pPr lvl="1" eaLnBrk="1" hangingPunct="1">
              <a:spcBef>
                <a:spcPts val="500"/>
              </a:spcBef>
            </a:pPr>
            <a:r>
              <a:rPr lang="en-GB" smtClean="0">
                <a:solidFill>
                  <a:srgbClr val="404040"/>
                </a:solidFill>
              </a:rPr>
              <a:t>Beat in the eggs.</a:t>
            </a:r>
          </a:p>
          <a:p>
            <a:pPr lvl="1" eaLnBrk="1" hangingPunct="1">
              <a:spcBef>
                <a:spcPts val="500"/>
              </a:spcBef>
            </a:pPr>
            <a:r>
              <a:rPr lang="en-GB" smtClean="0">
                <a:solidFill>
                  <a:srgbClr val="404040"/>
                </a:solidFill>
              </a:rPr>
              <a:t>Stir in the dry ingredients.</a:t>
            </a:r>
          </a:p>
          <a:p>
            <a:pPr lvl="1" eaLnBrk="1" hangingPunct="1">
              <a:spcBef>
                <a:spcPts val="500"/>
              </a:spcBef>
            </a:pPr>
            <a:r>
              <a:rPr lang="en-GB" smtClean="0">
                <a:solidFill>
                  <a:srgbClr val="404040"/>
                </a:solidFill>
              </a:rPr>
              <a:t>Set the oven temperature.</a:t>
            </a:r>
          </a:p>
          <a:p>
            <a:pPr lvl="1" eaLnBrk="1" hangingPunct="1">
              <a:spcBef>
                <a:spcPts val="500"/>
              </a:spcBef>
            </a:pPr>
            <a:r>
              <a:rPr lang="en-GB" smtClean="0">
                <a:solidFill>
                  <a:srgbClr val="404040"/>
                </a:solidFill>
              </a:rPr>
              <a:t>Set the timer.</a:t>
            </a:r>
          </a:p>
          <a:p>
            <a:pPr lvl="1" eaLnBrk="1" hangingPunct="1">
              <a:spcBef>
                <a:spcPts val="500"/>
              </a:spcBef>
            </a:pPr>
            <a:r>
              <a:rPr lang="en-GB" smtClean="0">
                <a:solidFill>
                  <a:srgbClr val="404040"/>
                </a:solidFill>
              </a:rPr>
              <a:t>Place the cookies into the oven.</a:t>
            </a:r>
          </a:p>
          <a:p>
            <a:pPr lvl="1" eaLnBrk="1" hangingPunct="1">
              <a:spcBef>
                <a:spcPts val="500"/>
              </a:spcBef>
            </a:pPr>
            <a:r>
              <a:rPr lang="en-GB" smtClean="0">
                <a:solidFill>
                  <a:srgbClr val="404040"/>
                </a:solidFill>
              </a:rPr>
              <a:t>Allow the cookies to bake.</a:t>
            </a:r>
          </a:p>
          <a:p>
            <a:pPr lvl="1" eaLnBrk="1" hangingPunct="1">
              <a:spcBef>
                <a:spcPts val="500"/>
              </a:spcBef>
            </a:pPr>
            <a:r>
              <a:rPr lang="en-GB" smtClean="0">
                <a:solidFill>
                  <a:srgbClr val="404040"/>
                </a:solidFill>
              </a:rPr>
              <a:t>Spread frosting and sprinkles onto the cookies.</a:t>
            </a:r>
          </a:p>
          <a:p>
            <a:pPr lvl="1" eaLnBrk="1" hangingPunct="1">
              <a:spcBef>
                <a:spcPts val="500"/>
              </a:spcBef>
            </a:pPr>
            <a:r>
              <a:rPr lang="en-GB" smtClean="0">
                <a:solidFill>
                  <a:srgbClr val="404040"/>
                </a:solidFill>
              </a:rPr>
              <a:t>...</a:t>
            </a:r>
            <a:endParaRPr lang="en-US" smtClean="0">
              <a:solidFill>
                <a:srgbClr val="404040"/>
              </a:solidFill>
            </a:endParaRPr>
          </a:p>
        </p:txBody>
      </p:sp>
      <p:sp>
        <p:nvSpPr>
          <p:cNvPr id="51205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F7E22C-C765-4A22-937A-D8CE57B961D6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1206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algorithms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eaLnBrk="1" hangingPunct="1"/>
            <a:r>
              <a:rPr lang="en-US" sz="2400" i="1" smtClean="0"/>
              <a:t>lack of structure</a:t>
            </a:r>
            <a:r>
              <a:rPr lang="en-US" sz="2400" smtClean="0"/>
              <a:t>: Many tiny steps; tough to remember.</a:t>
            </a:r>
          </a:p>
          <a:p>
            <a:pPr eaLnBrk="1" hangingPunct="1"/>
            <a:r>
              <a:rPr lang="en-US" sz="2400" i="1" smtClean="0"/>
              <a:t>redundancy</a:t>
            </a:r>
            <a:r>
              <a:rPr lang="en-US" sz="2400" smtClean="0"/>
              <a:t>: Consider making a double batch...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solidFill>
                  <a:srgbClr val="404040"/>
                </a:solidFill>
              </a:rPr>
              <a:t>Mix the dry ingredients.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solidFill>
                  <a:srgbClr val="404040"/>
                </a:solidFill>
              </a:rPr>
              <a:t>Cream the butter and sugar.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solidFill>
                  <a:srgbClr val="404040"/>
                </a:solidFill>
              </a:rPr>
              <a:t>Beat in the eggs.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solidFill>
                  <a:srgbClr val="404040"/>
                </a:solidFill>
              </a:rPr>
              <a:t>Stir in the dry ingredients.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solidFill>
                  <a:srgbClr val="003399"/>
                </a:solidFill>
              </a:rPr>
              <a:t>Set the oven temperature.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solidFill>
                  <a:srgbClr val="003399"/>
                </a:solidFill>
              </a:rPr>
              <a:t>Set the timer.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solidFill>
                  <a:srgbClr val="003399"/>
                </a:solidFill>
              </a:rPr>
              <a:t>Place the first batch of cookies into the oven.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solidFill>
                  <a:srgbClr val="003399"/>
                </a:solidFill>
              </a:rPr>
              <a:t>Allow the cookies to bake.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solidFill>
                  <a:srgbClr val="800000"/>
                </a:solidFill>
              </a:rPr>
              <a:t>Set the timer.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solidFill>
                  <a:srgbClr val="800000"/>
                </a:solidFill>
              </a:rPr>
              <a:t>Place the second batch of cookies into the oven.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solidFill>
                  <a:srgbClr val="800000"/>
                </a:solidFill>
              </a:rPr>
              <a:t>Allow the cookies to bake.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solidFill>
                  <a:srgbClr val="404040"/>
                </a:solidFill>
              </a:rPr>
              <a:t>Mix ingredients for frosting.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>
                <a:solidFill>
                  <a:srgbClr val="404040"/>
                </a:solidFill>
              </a:rPr>
              <a:t>...</a:t>
            </a:r>
            <a:endParaRPr lang="en-US" sz="2000" smtClean="0">
              <a:solidFill>
                <a:srgbClr val="404040"/>
              </a:solidFill>
            </a:endParaRPr>
          </a:p>
        </p:txBody>
      </p:sp>
      <p:sp>
        <p:nvSpPr>
          <p:cNvPr id="5222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4C9AEF-51F5-4AC3-8A88-92757F0F7C17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2229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 Job Market</a:t>
            </a:r>
          </a:p>
        </p:txBody>
      </p:sp>
      <p:pic>
        <p:nvPicPr>
          <p:cNvPr id="16387" name="Picture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9800" y="1295400"/>
            <a:ext cx="7366000" cy="5029200"/>
          </a:xfrm>
        </p:spPr>
      </p:pic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16389" name="Date Placeholder 5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B56CDE-6BB6-4DC6-98A4-8DF450CC8A0F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Structured algorithms</a:t>
            </a:r>
            <a:endParaRPr 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GB" b="1" smtClean="0"/>
              <a:t>structured algorithm</a:t>
            </a:r>
            <a:r>
              <a:rPr lang="en-GB" smtClean="0"/>
              <a:t>: Split into coherent tasks.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GB" sz="2000" b="1" u="sng" smtClean="0"/>
              <a:t>1</a:t>
            </a:r>
            <a:r>
              <a:rPr lang="en-GB" sz="2000" u="sng" smtClean="0"/>
              <a:t>	Make the cookie batter.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2000" smtClean="0">
                <a:solidFill>
                  <a:srgbClr val="404040"/>
                </a:solidFill>
              </a:rPr>
              <a:t>Mix the dry ingredients.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2000" smtClean="0">
                <a:solidFill>
                  <a:srgbClr val="404040"/>
                </a:solidFill>
              </a:rPr>
              <a:t>Cream the butter and sugar.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2000" smtClean="0">
                <a:solidFill>
                  <a:srgbClr val="404040"/>
                </a:solidFill>
              </a:rPr>
              <a:t>Beat in the eggs.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2000" smtClean="0">
                <a:solidFill>
                  <a:srgbClr val="404040"/>
                </a:solidFill>
              </a:rPr>
              <a:t>Stir in the dry ingredients.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</a:pPr>
            <a:endParaRPr lang="en-GB" sz="900" smtClean="0">
              <a:solidFill>
                <a:srgbClr val="40404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GB" sz="2000" b="1" u="sng" smtClean="0"/>
              <a:t>2</a:t>
            </a:r>
            <a:r>
              <a:rPr lang="en-GB" sz="2000" u="sng" smtClean="0"/>
              <a:t>	Bake the cookies.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2000" smtClean="0">
                <a:solidFill>
                  <a:srgbClr val="404040"/>
                </a:solidFill>
              </a:rPr>
              <a:t>Set the oven temperature.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2000" smtClean="0">
                <a:solidFill>
                  <a:srgbClr val="404040"/>
                </a:solidFill>
              </a:rPr>
              <a:t>Set the timer.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2000" smtClean="0">
                <a:solidFill>
                  <a:srgbClr val="404040"/>
                </a:solidFill>
              </a:rPr>
              <a:t>Place the cookies into the oven.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2000" smtClean="0">
                <a:solidFill>
                  <a:srgbClr val="404040"/>
                </a:solidFill>
              </a:rPr>
              <a:t>Allow the cookies to bake.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</a:pPr>
            <a:endParaRPr lang="en-GB" sz="900" smtClean="0">
              <a:solidFill>
                <a:srgbClr val="40404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GB" sz="2000" b="1" u="sng" smtClean="0"/>
              <a:t>3</a:t>
            </a:r>
            <a:r>
              <a:rPr lang="en-GB" sz="2000" u="sng" smtClean="0"/>
              <a:t>	Add frosting and sprinkles.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2000" smtClean="0">
                <a:solidFill>
                  <a:srgbClr val="404040"/>
                </a:solidFill>
              </a:rPr>
              <a:t>Mix the ingredients for the frosting.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2000" smtClean="0">
                <a:solidFill>
                  <a:srgbClr val="404040"/>
                </a:solidFill>
              </a:rPr>
              <a:t>Spread frosting and sprinkles onto the cookies.</a:t>
            </a:r>
            <a:endParaRPr lang="en-GB" sz="1000" smtClean="0">
              <a:solidFill>
                <a:srgbClr val="40404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GB" sz="2000" smtClean="0">
                <a:solidFill>
                  <a:srgbClr val="404040"/>
                </a:solidFill>
              </a:rPr>
              <a:t>...</a:t>
            </a:r>
            <a:endParaRPr lang="en-US" sz="2000" smtClean="0">
              <a:solidFill>
                <a:srgbClr val="404040"/>
              </a:solidFill>
            </a:endParaRPr>
          </a:p>
        </p:txBody>
      </p:sp>
      <p:sp>
        <p:nvSpPr>
          <p:cNvPr id="5325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44D8C4-D0ED-42BB-9F13-E3D6661B2865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253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redundancy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well-structured algorithm can describe repeated tasks with less redundancy.</a:t>
            </a:r>
          </a:p>
          <a:p>
            <a:pPr lvl="1" eaLnBrk="1" hangingPunct="1">
              <a:spcBef>
                <a:spcPts val="450"/>
              </a:spcBef>
            </a:pPr>
            <a:endParaRPr lang="en-GB" sz="900" smtClean="0"/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GB" b="1" u="sng" smtClean="0"/>
              <a:t>1</a:t>
            </a:r>
            <a:r>
              <a:rPr lang="en-GB" u="sng" smtClean="0"/>
              <a:t> Make the cookie batter.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mtClean="0">
                <a:solidFill>
                  <a:srgbClr val="404040"/>
                </a:solidFill>
              </a:rPr>
              <a:t>Mix the dry ingredients.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mtClean="0">
                <a:solidFill>
                  <a:srgbClr val="404040"/>
                </a:solidFill>
              </a:rPr>
              <a:t>...</a:t>
            </a:r>
            <a:endParaRPr lang="en-GB" sz="900" smtClean="0">
              <a:solidFill>
                <a:srgbClr val="40404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endParaRPr lang="en-GB" sz="600" smtClean="0">
              <a:solidFill>
                <a:srgbClr val="40404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GB" b="1" u="sng" smtClean="0">
                <a:solidFill>
                  <a:srgbClr val="003399"/>
                </a:solidFill>
              </a:rPr>
              <a:t>2a</a:t>
            </a:r>
            <a:r>
              <a:rPr lang="en-GB" u="sng" smtClean="0">
                <a:solidFill>
                  <a:srgbClr val="003399"/>
                </a:solidFill>
              </a:rPr>
              <a:t> Bake the cookies (first batch).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mtClean="0">
                <a:solidFill>
                  <a:srgbClr val="404040"/>
                </a:solidFill>
              </a:rPr>
              <a:t>Set the oven temperature.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mtClean="0">
                <a:solidFill>
                  <a:srgbClr val="404040"/>
                </a:solidFill>
              </a:rPr>
              <a:t>Set the timer.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mtClean="0">
                <a:solidFill>
                  <a:srgbClr val="404040"/>
                </a:solidFill>
              </a:rPr>
              <a:t>...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</a:pPr>
            <a:endParaRPr lang="en-GB" sz="600" smtClean="0">
              <a:solidFill>
                <a:srgbClr val="40404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GB" b="1" u="sng" smtClean="0">
                <a:solidFill>
                  <a:srgbClr val="003399"/>
                </a:solidFill>
              </a:rPr>
              <a:t>2b</a:t>
            </a:r>
            <a:r>
              <a:rPr lang="en-GB" u="sng" smtClean="0">
                <a:solidFill>
                  <a:srgbClr val="003399"/>
                </a:solidFill>
              </a:rPr>
              <a:t> Bake the cookies (second batch).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endParaRPr lang="en-GB" sz="900" smtClean="0"/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GB" b="1" u="sng" smtClean="0"/>
              <a:t>3</a:t>
            </a:r>
            <a:r>
              <a:rPr lang="en-GB" u="sng" smtClean="0"/>
              <a:t> Decorate the cookies.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mtClean="0">
                <a:solidFill>
                  <a:srgbClr val="404040"/>
                </a:solidFill>
              </a:rPr>
              <a:t>...</a:t>
            </a:r>
          </a:p>
        </p:txBody>
      </p:sp>
      <p:sp>
        <p:nvSpPr>
          <p:cNvPr id="5427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631905-8DB0-4EB3-A6E1-B1EB3D29A54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4277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program with redundancy</a:t>
            </a:r>
            <a:endParaRPr lang="en-U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public class BakeCookies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System.out.println("Mix the dry ingredients.");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System.out.println("Cream the butter and sugar.");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System.out.println("Beat in the eggs.");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System.out.println("Stir in the dry ingredients.");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solidFill>
                  <a:srgbClr val="003399"/>
                </a:solidFill>
                <a:latin typeface="Courier New" pitchFamily="49" charset="0"/>
              </a:rPr>
              <a:t>        System.out.println("Set the oven temperature.");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solidFill>
                  <a:srgbClr val="003399"/>
                </a:solidFill>
                <a:latin typeface="Courier New" pitchFamily="49" charset="0"/>
              </a:rPr>
              <a:t>        System.out.println("Set the timer.");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solidFill>
                  <a:srgbClr val="003399"/>
                </a:solidFill>
                <a:latin typeface="Courier New" pitchFamily="49" charset="0"/>
              </a:rPr>
              <a:t>        System.out.println("Place a batch of cookies into the oven.");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solidFill>
                  <a:srgbClr val="003399"/>
                </a:solidFill>
                <a:latin typeface="Courier New" pitchFamily="49" charset="0"/>
              </a:rPr>
              <a:t>        System.out.println("Allow the cookies to bake.");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solidFill>
                  <a:srgbClr val="800000"/>
                </a:solidFill>
                <a:latin typeface="Courier New" pitchFamily="49" charset="0"/>
              </a:rPr>
              <a:t>        System.out.println("Set the oven temperature.");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solidFill>
                  <a:srgbClr val="800000"/>
                </a:solidFill>
                <a:latin typeface="Courier New" pitchFamily="49" charset="0"/>
              </a:rPr>
              <a:t>        System.out.println("Set the timer.");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solidFill>
                  <a:srgbClr val="800000"/>
                </a:solidFill>
                <a:latin typeface="Courier New" pitchFamily="49" charset="0"/>
              </a:rPr>
              <a:t>        System.out.println("Place a batch of cookies into the oven.");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solidFill>
                  <a:srgbClr val="800000"/>
                </a:solidFill>
                <a:latin typeface="Courier New" pitchFamily="49" charset="0"/>
              </a:rPr>
              <a:t>        System.out.println("Allow the cookies to bake.");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System.out.println("Mix ingredients for frosting.");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System.out.println("Spread frosting and sprinkles.");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5530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C02BCB-7D01-45C5-B9F6-6E7A81BAD978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5301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Design of an algorithm</a:t>
            </a:r>
            <a:endParaRPr lang="en-US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solidFill>
                  <a:srgbClr val="008080"/>
                </a:solidFill>
                <a:latin typeface="Courier New" pitchFamily="49" charset="0"/>
              </a:rPr>
              <a:t>// This program displays a delicious recipe for baking cookies.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public class BakeCookies2 {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solidFill>
                  <a:srgbClr val="008080"/>
                </a:solidFill>
                <a:latin typeface="Courier New" pitchFamily="49" charset="0"/>
              </a:rPr>
              <a:t>        // Step 1: Make the cake batter.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System.out.println("Mix the dry ingredients.");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System.out.println("Cream the butter and sugar.");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System.out.println("Beat in the eggs.");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System.out.println("Stir in the dry ingredients.");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sz="800" smtClean="0">
              <a:solidFill>
                <a:srgbClr val="003399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solidFill>
                  <a:srgbClr val="008080"/>
                </a:solidFill>
                <a:latin typeface="Courier New" pitchFamily="49" charset="0"/>
              </a:rPr>
              <a:t>        // Step 2a: Bake cookies (first batch).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solidFill>
                  <a:srgbClr val="003399"/>
                </a:solidFill>
                <a:latin typeface="Courier New" pitchFamily="49" charset="0"/>
              </a:rPr>
              <a:t>        System.out.println("Set the oven temperature.");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solidFill>
                  <a:srgbClr val="003399"/>
                </a:solidFill>
                <a:latin typeface="Courier New" pitchFamily="49" charset="0"/>
              </a:rPr>
              <a:t>        System.out.println("Set the timer.");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solidFill>
                  <a:srgbClr val="003399"/>
                </a:solidFill>
                <a:latin typeface="Courier New" pitchFamily="49" charset="0"/>
              </a:rPr>
              <a:t>        System.out.println("Place a batch of cookies into the oven.");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solidFill>
                  <a:srgbClr val="003399"/>
                </a:solidFill>
                <a:latin typeface="Courier New" pitchFamily="49" charset="0"/>
              </a:rPr>
              <a:t>        System.out.println("Allow the cookies to bake.");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sz="800" b="1" smtClean="0">
              <a:solidFill>
                <a:srgbClr val="8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solidFill>
                  <a:srgbClr val="008080"/>
                </a:solidFill>
                <a:latin typeface="Courier New" pitchFamily="49" charset="0"/>
              </a:rPr>
              <a:t>        // Step 2b: Bake cookies (second batch).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solidFill>
                  <a:srgbClr val="800000"/>
                </a:solidFill>
                <a:latin typeface="Courier New" pitchFamily="49" charset="0"/>
              </a:rPr>
              <a:t>        System.out.println("Set the oven temperature.");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solidFill>
                  <a:srgbClr val="800000"/>
                </a:solidFill>
                <a:latin typeface="Courier New" pitchFamily="49" charset="0"/>
              </a:rPr>
              <a:t>        System.out.println("Set the timer.");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solidFill>
                  <a:srgbClr val="800000"/>
                </a:solidFill>
                <a:latin typeface="Courier New" pitchFamily="49" charset="0"/>
              </a:rPr>
              <a:t>        System.out.println("Place a batch of cookies into the oven.");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solidFill>
                  <a:srgbClr val="800000"/>
                </a:solidFill>
                <a:latin typeface="Courier New" pitchFamily="49" charset="0"/>
              </a:rPr>
              <a:t>        System.out.println("Allow the cookies to bake.");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sz="80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b="1" smtClean="0">
                <a:solidFill>
                  <a:srgbClr val="008080"/>
                </a:solidFill>
                <a:latin typeface="Courier New" pitchFamily="49" charset="0"/>
              </a:rPr>
              <a:t>        // Step 3: Decorate the cookies.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System.out.println("Mix ingredients for frosting.");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System.out.println("Spread frosting and sprinkles.");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56324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455DE5-9B57-4789-A522-C32985B76A4A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6325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Final cookie program</a:t>
            </a:r>
            <a:endParaRPr 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smtClean="0">
                <a:solidFill>
                  <a:srgbClr val="008080"/>
                </a:solidFill>
                <a:latin typeface="Courier New" pitchFamily="49" charset="0"/>
              </a:rPr>
              <a:t>// This program displays a delicious recipe for baking cookies.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public class BakeCookies3 {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     makeBatter();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     bake();       </a:t>
            </a:r>
            <a:r>
              <a:rPr lang="en-GB" sz="1600" b="1" smtClean="0">
                <a:solidFill>
                  <a:srgbClr val="008080"/>
                </a:solidFill>
                <a:latin typeface="Courier New" pitchFamily="49" charset="0"/>
              </a:rPr>
              <a:t>// 1st batch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     bake();       </a:t>
            </a:r>
            <a:r>
              <a:rPr lang="en-GB" sz="1600" b="1" smtClean="0">
                <a:solidFill>
                  <a:srgbClr val="008080"/>
                </a:solidFill>
                <a:latin typeface="Courier New" pitchFamily="49" charset="0"/>
              </a:rPr>
              <a:t>// 2nd batch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     decorate();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900" smtClean="0">
                <a:latin typeface="Courier New" pitchFamily="49" charset="0"/>
              </a:rPr>
              <a:t>     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smtClean="0">
                <a:solidFill>
                  <a:srgbClr val="008080"/>
                </a:solidFill>
                <a:latin typeface="Courier New" pitchFamily="49" charset="0"/>
              </a:rPr>
              <a:t>    // Step 1: Make the cake batter.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 public static void makeBatter() {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System.out.println("Mix the dry ingredients.");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System.out.println("Cream the butter and sugar.");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System.out.println("Beat in the eggs.");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System.out.println("Stir in the dry ingredients.");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endParaRPr lang="en-GB" sz="900" b="1" smtClean="0">
              <a:latin typeface="Courier New" pitchFamily="49" charset="0"/>
            </a:endParaRP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smtClean="0">
                <a:solidFill>
                  <a:srgbClr val="008080"/>
                </a:solidFill>
                <a:latin typeface="Courier New" pitchFamily="49" charset="0"/>
              </a:rPr>
              <a:t>    // Step 2: Bake a batch of cookies.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 public static void bake() {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System.out.println("Set the oven temperature.");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System.out.println("Set the timer.");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System.out.println("Place a batch of cookies into the oven.");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System.out.println("Allow the cookies to bake.");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9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smtClean="0">
                <a:solidFill>
                  <a:srgbClr val="008080"/>
                </a:solidFill>
                <a:latin typeface="Courier New" pitchFamily="49" charset="0"/>
              </a:rPr>
              <a:t>    // Step 3: Decorate the cookies.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 public static void decorate() {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System.out.println("Mix ingredients for frosting.");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        System.out.println("Spread frosting and sprinkles.");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5734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4BAFC3-56BA-4F41-BD94-ADC4067FE628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349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methods part I?</a:t>
            </a:r>
          </a:p>
        </p:txBody>
      </p:sp>
      <p:sp>
        <p:nvSpPr>
          <p:cNvPr id="58371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AE9A1A-F915-4B89-A33B-A9A2D86E4273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58374" name="Content Placeholder 6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434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EB641B"/>
              </a:buClr>
              <a:buSzPct val="95000"/>
            </a:pPr>
            <a:r>
              <a:rPr lang="en-US" sz="2400" smtClean="0">
                <a:ea typeface="ＭＳ Ｐゴシック" pitchFamily="34" charset="-128"/>
              </a:rPr>
              <a:t>Makes code easier to read by capturing the structure of the program</a:t>
            </a:r>
          </a:p>
          <a:p>
            <a:pPr marL="639763" lvl="1" indent="-246063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main</a:t>
            </a:r>
            <a:r>
              <a:rPr lang="en-US" sz="2000" smtClean="0">
                <a:solidFill>
                  <a:schemeClr val="tx1"/>
                </a:solidFill>
                <a:ea typeface="ＭＳ Ｐゴシック" pitchFamily="34" charset="-128"/>
              </a:rPr>
              <a:t> should be a good summary of the program</a:t>
            </a:r>
          </a:p>
          <a:p>
            <a:pPr eaLnBrk="1" hangingPunct="1">
              <a:lnSpc>
                <a:spcPct val="9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40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  <a:ea typeface="ＭＳ Ｐゴシック" pitchFamily="34" charset="-128"/>
              </a:rPr>
              <a:t>public static void main(String[] args) {</a:t>
            </a:r>
          </a:p>
          <a:p>
            <a:pPr eaLnBrk="1" hangingPunct="1">
              <a:lnSpc>
                <a:spcPct val="9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1200" smtClean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2000" b="1" smtClean="0">
                <a:ea typeface="ＭＳ Ｐゴシック" pitchFamily="34" charset="-128"/>
              </a:rPr>
              <a:t>Note:</a:t>
            </a:r>
            <a:r>
              <a:rPr lang="en-US" sz="2000" smtClean="0">
                <a:ea typeface="ＭＳ Ｐゴシック" pitchFamily="34" charset="-128"/>
              </a:rPr>
              <a:t> Longer code doesn’t</a:t>
            </a:r>
          </a:p>
          <a:p>
            <a:pPr eaLnBrk="1" hangingPunct="1">
              <a:lnSpc>
                <a:spcPct val="9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2000" smtClean="0">
                <a:ea typeface="ＭＳ Ｐゴシック" pitchFamily="34" charset="-128"/>
              </a:rPr>
              <a:t>necessarily mean worse code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/>
        </p:nvSpPr>
        <p:spPr bwMode="auto">
          <a:xfrm>
            <a:off x="4381500" y="1600200"/>
            <a:ext cx="4038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  <a:ea typeface="ＭＳ Ｐゴシック" pitchFamily="34" charset="-128"/>
              </a:rPr>
              <a:t>public static void main(String[] args) {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  <a:ea typeface="ＭＳ Ｐゴシック" pitchFamily="34" charset="-128"/>
              </a:rPr>
              <a:t>public static ...		(...) {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  <a:ea typeface="ＭＳ Ｐゴシック" pitchFamily="34" charset="-128"/>
              </a:rPr>
              <a:t>public static ...		(...) {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  <a:ea typeface="ＭＳ Ｐゴシック" pitchFamily="34" charset="-128"/>
              </a:rPr>
              <a:t>}</a:t>
            </a:r>
            <a:endParaRPr lang="en-US" sz="2600">
              <a:latin typeface="Georgia" pitchFamily="18" charset="0"/>
              <a:ea typeface="ＭＳ Ｐゴシック" pitchFamily="34" charset="-128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4881563" y="3082925"/>
            <a:ext cx="3200400" cy="7175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6069013" y="2854325"/>
            <a:ext cx="1143000" cy="184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4914900" y="2057400"/>
            <a:ext cx="1143000" cy="184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914900" y="2274888"/>
            <a:ext cx="1143000" cy="163512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6069013" y="4257675"/>
            <a:ext cx="1143000" cy="18415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723900" y="3711575"/>
            <a:ext cx="3200400" cy="7175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723900" y="3505200"/>
            <a:ext cx="3200400" cy="173038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723900" y="4462463"/>
            <a:ext cx="3200400" cy="48895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4914900" y="1851025"/>
            <a:ext cx="3200400" cy="173038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4881563" y="4495800"/>
            <a:ext cx="3200400" cy="48895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methods part II?</a:t>
            </a:r>
          </a:p>
        </p:txBody>
      </p:sp>
      <p:sp>
        <p:nvSpPr>
          <p:cNvPr id="5939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20834B-A164-48C9-A996-E9425589774F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59398" name="Rectangle 20"/>
          <p:cNvSpPr>
            <a:spLocks noGrp="1" noChangeArrowheads="1"/>
          </p:cNvSpPr>
          <p:nvPr/>
        </p:nvSpPr>
        <p:spPr bwMode="auto">
          <a:xfrm>
            <a:off x="457200" y="1647825"/>
            <a:ext cx="42672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 2" pitchFamily="18" charset="2"/>
              <a:buChar char=""/>
            </a:pPr>
            <a:r>
              <a:rPr lang="en-US" sz="2600">
                <a:latin typeface="Georgia" pitchFamily="18" charset="0"/>
                <a:ea typeface="ＭＳ Ｐゴシック" pitchFamily="34" charset="-128"/>
              </a:rPr>
              <a:t>Eliminate redundancy</a:t>
            </a: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4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  <a:ea typeface="ＭＳ Ｐゴシック" pitchFamily="34" charset="-128"/>
              </a:rPr>
              <a:t>public static void main(String[] args) {</a:t>
            </a: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59399" name="Rectangle 21"/>
          <p:cNvSpPr>
            <a:spLocks noGrp="1" noChangeArrowheads="1"/>
          </p:cNvSpPr>
          <p:nvPr/>
        </p:nvSpPr>
        <p:spPr bwMode="auto">
          <a:xfrm>
            <a:off x="4648200" y="2117725"/>
            <a:ext cx="403860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  <a:ea typeface="ＭＳ Ｐゴシック" pitchFamily="34" charset="-128"/>
              </a:rPr>
              <a:t>public static void main(String[] args) {</a:t>
            </a: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  <a:ea typeface="ＭＳ Ｐゴシック" pitchFamily="34" charset="-128"/>
              </a:rPr>
              <a:t>public static ...		(...) {</a:t>
            </a: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sz="1200">
              <a:latin typeface="Courier New" pitchFamily="49" charset="0"/>
              <a:ea typeface="ＭＳ Ｐゴシック" pitchFamily="34" charset="-128"/>
            </a:endParaRP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sz="120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73050" indent="-273050">
              <a:spcBef>
                <a:spcPct val="20000"/>
              </a:spcBef>
              <a:buClr>
                <a:srgbClr val="EB641B"/>
              </a:buClr>
              <a:buSzPct val="95000"/>
              <a:buFont typeface="Wingdings 2" pitchFamily="18" charset="2"/>
              <a:buChar char=""/>
            </a:pPr>
            <a:endParaRPr lang="en-US" sz="2600">
              <a:latin typeface="Georgia" pitchFamily="18" charset="0"/>
              <a:ea typeface="ＭＳ Ｐゴシック" pitchFamily="34" charset="-128"/>
            </a:endParaRPr>
          </a:p>
        </p:txBody>
      </p:sp>
      <p:sp>
        <p:nvSpPr>
          <p:cNvPr id="59400" name="Rectangle 22"/>
          <p:cNvSpPr>
            <a:spLocks noChangeArrowheads="1"/>
          </p:cNvSpPr>
          <p:nvPr/>
        </p:nvSpPr>
        <p:spPr bwMode="auto">
          <a:xfrm>
            <a:off x="990600" y="2608263"/>
            <a:ext cx="3200400" cy="8699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9401" name="Rectangle 23"/>
          <p:cNvSpPr>
            <a:spLocks noChangeArrowheads="1"/>
          </p:cNvSpPr>
          <p:nvPr/>
        </p:nvSpPr>
        <p:spPr bwMode="auto">
          <a:xfrm>
            <a:off x="990600" y="3522663"/>
            <a:ext cx="3200400" cy="173037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9402" name="Rectangle 24"/>
          <p:cNvSpPr>
            <a:spLocks noChangeArrowheads="1"/>
          </p:cNvSpPr>
          <p:nvPr/>
        </p:nvSpPr>
        <p:spPr bwMode="auto">
          <a:xfrm>
            <a:off x="990600" y="3740150"/>
            <a:ext cx="3200400" cy="8699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9403" name="Rectangle 25"/>
          <p:cNvSpPr>
            <a:spLocks noChangeArrowheads="1"/>
          </p:cNvSpPr>
          <p:nvPr/>
        </p:nvSpPr>
        <p:spPr bwMode="auto">
          <a:xfrm>
            <a:off x="5148263" y="4351338"/>
            <a:ext cx="3200400" cy="8699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9404" name="Rectangle 26"/>
          <p:cNvSpPr>
            <a:spLocks noChangeArrowheads="1"/>
          </p:cNvSpPr>
          <p:nvPr/>
        </p:nvSpPr>
        <p:spPr bwMode="auto">
          <a:xfrm>
            <a:off x="6335713" y="4121150"/>
            <a:ext cx="1143000" cy="184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9405" name="Rectangle 27"/>
          <p:cNvSpPr>
            <a:spLocks noChangeArrowheads="1"/>
          </p:cNvSpPr>
          <p:nvPr/>
        </p:nvSpPr>
        <p:spPr bwMode="auto">
          <a:xfrm>
            <a:off x="5181600" y="2608263"/>
            <a:ext cx="1143000" cy="184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9406" name="Rectangle 28"/>
          <p:cNvSpPr>
            <a:spLocks noChangeArrowheads="1"/>
          </p:cNvSpPr>
          <p:nvPr/>
        </p:nvSpPr>
        <p:spPr bwMode="auto">
          <a:xfrm>
            <a:off x="5181600" y="3022600"/>
            <a:ext cx="1143000" cy="184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9407" name="Rectangle 29"/>
          <p:cNvSpPr>
            <a:spLocks noChangeArrowheads="1"/>
          </p:cNvSpPr>
          <p:nvPr/>
        </p:nvSpPr>
        <p:spPr bwMode="auto">
          <a:xfrm>
            <a:off x="990600" y="4872038"/>
            <a:ext cx="3200400" cy="8699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9408" name="Rectangle 30"/>
          <p:cNvSpPr>
            <a:spLocks noChangeArrowheads="1"/>
          </p:cNvSpPr>
          <p:nvPr/>
        </p:nvSpPr>
        <p:spPr bwMode="auto">
          <a:xfrm>
            <a:off x="5181600" y="2816225"/>
            <a:ext cx="3200400" cy="173038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9409" name="Rectangle 31"/>
          <p:cNvSpPr>
            <a:spLocks noChangeArrowheads="1"/>
          </p:cNvSpPr>
          <p:nvPr/>
        </p:nvSpPr>
        <p:spPr bwMode="auto">
          <a:xfrm>
            <a:off x="990600" y="4654550"/>
            <a:ext cx="3200400" cy="173038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9410" name="Rectangle 32"/>
          <p:cNvSpPr>
            <a:spLocks noChangeArrowheads="1"/>
          </p:cNvSpPr>
          <p:nvPr/>
        </p:nvSpPr>
        <p:spPr bwMode="auto">
          <a:xfrm>
            <a:off x="5181600" y="3240088"/>
            <a:ext cx="3200400" cy="173037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9411" name="Rectangle 33"/>
          <p:cNvSpPr>
            <a:spLocks noChangeArrowheads="1"/>
          </p:cNvSpPr>
          <p:nvPr/>
        </p:nvSpPr>
        <p:spPr bwMode="auto">
          <a:xfrm>
            <a:off x="5181600" y="3435350"/>
            <a:ext cx="1143000" cy="184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to use methods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Place statements into a static method if: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The statements are related structurally, and/or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The statements are repeated.</a:t>
            </a:r>
          </a:p>
          <a:p>
            <a:pPr lvl="1" eaLnBrk="1" hangingPunct="1">
              <a:lnSpc>
                <a:spcPct val="110000"/>
              </a:lnSpc>
            </a:pPr>
            <a:endParaRPr lang="en-US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You should not create static methods for: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An individual </a:t>
            </a:r>
            <a:r>
              <a:rPr lang="en-US" smtClean="0">
                <a:latin typeface="Courier New" pitchFamily="49" charset="0"/>
              </a:rPr>
              <a:t>println</a:t>
            </a:r>
            <a:r>
              <a:rPr lang="en-US" smtClean="0"/>
              <a:t> statement.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Only blank lines. (Put blank </a:t>
            </a:r>
            <a:r>
              <a:rPr lang="en-US" smtClean="0">
                <a:latin typeface="Courier New" pitchFamily="49" charset="0"/>
              </a:rPr>
              <a:t>println</a:t>
            </a:r>
            <a:r>
              <a:rPr lang="en-US" smtClean="0"/>
              <a:t>s in </a:t>
            </a:r>
            <a:r>
              <a:rPr lang="en-US" smtClean="0">
                <a:latin typeface="Courier New" pitchFamily="49" charset="0"/>
              </a:rPr>
              <a:t>main</a:t>
            </a:r>
            <a:r>
              <a:rPr lang="en-US" smtClean="0"/>
              <a:t>.)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Unrelated or weakly related statements.</a:t>
            </a:r>
            <a:br>
              <a:rPr lang="en-US" smtClean="0"/>
            </a:br>
            <a:r>
              <a:rPr lang="en-US" smtClean="0"/>
              <a:t>(Consider splitting them into two smaller methods.)</a:t>
            </a:r>
          </a:p>
        </p:txBody>
      </p:sp>
      <p:sp>
        <p:nvSpPr>
          <p:cNvPr id="6042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43A021-602C-49C9-B8A5-D2589FC3E877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0421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819400"/>
            <a:ext cx="69342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Unstructured version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structured </a:t>
            </a:r>
            <a:r>
              <a:rPr lang="en-US" dirty="0"/>
              <a:t>with </a:t>
            </a:r>
            <a:r>
              <a:rPr lang="en-US" dirty="0" smtClean="0"/>
              <a:t>redundancy version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structured without redundancy version</a:t>
            </a:r>
            <a:endParaRPr lang="en-US" dirty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Drawing complex figures with static methods</a:t>
            </a:r>
          </a:p>
        </p:txBody>
      </p:sp>
      <p:sp>
        <p:nvSpPr>
          <p:cNvPr id="61444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1445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30ACCC-1D1C-41A3-9A4C-D241DC4BCE9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methods question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Write a program to print these figures using methods.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+--------+</a:t>
            </a:r>
          </a:p>
        </p:txBody>
      </p:sp>
      <p:sp>
        <p:nvSpPr>
          <p:cNvPr id="6246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DD9E9C-CF18-4B83-85E3-0D6EC452A2F2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2469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programming?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eaLnBrk="1" hangingPunct="1"/>
            <a:r>
              <a:rPr lang="en-GB" b="1" smtClean="0"/>
              <a:t>program</a:t>
            </a:r>
            <a:r>
              <a:rPr lang="en-GB" smtClean="0"/>
              <a:t>: A set of instructions</a:t>
            </a:r>
            <a:br>
              <a:rPr lang="en-GB" smtClean="0"/>
            </a:br>
            <a:r>
              <a:rPr lang="en-GB" smtClean="0"/>
              <a:t>to be carried out by a computer.</a:t>
            </a:r>
          </a:p>
          <a:p>
            <a:pPr eaLnBrk="1" hangingPunct="1"/>
            <a:endParaRPr lang="en-GB" b="1" smtClean="0"/>
          </a:p>
          <a:p>
            <a:pPr eaLnBrk="1" hangingPunct="1"/>
            <a:r>
              <a:rPr lang="en-GB" b="1" smtClean="0"/>
              <a:t>program execution</a:t>
            </a:r>
            <a:r>
              <a:rPr lang="en-GB" smtClean="0"/>
              <a:t>: The act of</a:t>
            </a:r>
            <a:br>
              <a:rPr lang="en-GB" smtClean="0"/>
            </a:br>
            <a:r>
              <a:rPr lang="en-GB" smtClean="0"/>
              <a:t>carrying out the instructions </a:t>
            </a:r>
            <a:br>
              <a:rPr lang="en-GB" smtClean="0"/>
            </a:br>
            <a:r>
              <a:rPr lang="en-GB" smtClean="0"/>
              <a:t>contained in a program.</a:t>
            </a:r>
          </a:p>
          <a:p>
            <a:pPr eaLnBrk="1" hangingPunct="1">
              <a:buFontTx/>
              <a:buNone/>
            </a:pPr>
            <a:endParaRPr lang="en-GB" smtClean="0"/>
          </a:p>
          <a:p>
            <a:pPr eaLnBrk="1" hangingPunct="1"/>
            <a:r>
              <a:rPr lang="en-GB" b="1" smtClean="0"/>
              <a:t>programming language</a:t>
            </a:r>
            <a:r>
              <a:rPr lang="en-GB" smtClean="0"/>
              <a:t>: A systematic set of rules used to describe computations in a format that is editable by humans.</a:t>
            </a:r>
          </a:p>
          <a:p>
            <a:pPr lvl="1" eaLnBrk="1" hangingPunct="1"/>
            <a:r>
              <a:rPr lang="en-GB" smtClean="0"/>
              <a:t>This textbook teaches programming in a language named Java.</a:t>
            </a:r>
            <a:endParaRPr lang="en-US" smtClean="0"/>
          </a:p>
        </p:txBody>
      </p:sp>
      <p:pic>
        <p:nvPicPr>
          <p:cNvPr id="17412" name="Picture 4" descr="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" t="812"/>
          <a:stretch>
            <a:fillRect/>
          </a:stretch>
        </p:blipFill>
        <p:spPr bwMode="auto">
          <a:xfrm>
            <a:off x="6413500" y="1447800"/>
            <a:ext cx="21209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17414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D0598F-B160-4162-919B-58716797A143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Development strategy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8686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+--------+</a:t>
            </a:r>
          </a:p>
        </p:txBody>
      </p:sp>
      <p:sp>
        <p:nvSpPr>
          <p:cNvPr id="6349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78EEED-6DEC-4A4A-B2F8-728D32858973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3493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  <p:sp>
        <p:nvSpPr>
          <p:cNvPr id="63495" name="Text Box 4"/>
          <p:cNvSpPr txBox="1">
            <a:spLocks noChangeArrowheads="1"/>
          </p:cNvSpPr>
          <p:nvPr/>
        </p:nvSpPr>
        <p:spPr bwMode="auto">
          <a:xfrm>
            <a:off x="2362200" y="1905000"/>
            <a:ext cx="6477000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-2905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 u="sng">
                <a:latin typeface="Verdana" pitchFamily="34" charset="0"/>
                <a:cs typeface="Times New Roman" pitchFamily="18" charset="0"/>
              </a:rPr>
              <a:t>First version (unstructured):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endParaRPr lang="en-US" sz="80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Create an empty program and 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main</a:t>
            </a:r>
            <a:r>
              <a:rPr lang="en-US" sz="2000">
                <a:latin typeface="Verdana" pitchFamily="34" charset="0"/>
                <a:cs typeface="Times New Roman" pitchFamily="18" charset="0"/>
              </a:rPr>
              <a:t> method.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80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Copy the expected output into it, surrounding each line with 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000">
                <a:latin typeface="Verdana" pitchFamily="34" charset="0"/>
                <a:cs typeface="Times New Roman" pitchFamily="18" charset="0"/>
              </a:rPr>
              <a:t> syntax.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80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Run it to verify the output.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version 1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public class Figures1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 ______");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/      \\");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System.out.println("/        \\");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System.out.println("\\        /");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\\______/");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System.out.println("\\        /");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\\______/");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System.out.println("+--------+");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 ______");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/      \\");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System.out.println("/        \\");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System.out.println("|  STOP  |");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System.out.println("\\        /");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\\______/");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 ______");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/      \\");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System.out.println("/        \\");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System.out.println("+--------+");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6451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AE3F39-90D7-404C-9C47-F7DF0BE6B1CA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4517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Development strategy 2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+--------+</a:t>
            </a:r>
          </a:p>
        </p:txBody>
      </p:sp>
      <p:sp>
        <p:nvSpPr>
          <p:cNvPr id="6554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D58306-9F12-4F67-AE91-46F83ED38E2B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5541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  <p:sp>
        <p:nvSpPr>
          <p:cNvPr id="65543" name="Text Box 4"/>
          <p:cNvSpPr txBox="1">
            <a:spLocks noChangeArrowheads="1"/>
          </p:cNvSpPr>
          <p:nvPr/>
        </p:nvSpPr>
        <p:spPr bwMode="auto">
          <a:xfrm>
            <a:off x="2362200" y="1905000"/>
            <a:ext cx="64770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-2905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 u="sng">
                <a:latin typeface="Verdana" pitchFamily="34" charset="0"/>
                <a:cs typeface="Times New Roman" pitchFamily="18" charset="0"/>
              </a:rPr>
              <a:t>Second version (structured, with redundancy):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800" u="sng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Identify the structure of the output.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Divide the 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main</a:t>
            </a:r>
            <a:r>
              <a:rPr lang="en-US" sz="2000">
                <a:latin typeface="Verdana" pitchFamily="34" charset="0"/>
                <a:cs typeface="Times New Roman" pitchFamily="18" charset="0"/>
              </a:rPr>
              <a:t> method into static methods based on this structure.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533400" y="5638800"/>
            <a:ext cx="12192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533400" y="4114800"/>
            <a:ext cx="1219200" cy="1219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533400" y="2995613"/>
            <a:ext cx="1219200" cy="685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533400" y="1828800"/>
            <a:ext cx="1219200" cy="990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665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structure</a:t>
            </a:r>
          </a:p>
        </p:txBody>
      </p:sp>
      <p:sp>
        <p:nvSpPr>
          <p:cNvPr id="66567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+--------+</a:t>
            </a:r>
          </a:p>
        </p:txBody>
      </p:sp>
      <p:sp>
        <p:nvSpPr>
          <p:cNvPr id="6656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72C03E-FA46-4E8A-B75F-71C73B84502E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6569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  <p:sp>
        <p:nvSpPr>
          <p:cNvPr id="66571" name="Text Box 9"/>
          <p:cNvSpPr txBox="1">
            <a:spLocks noChangeArrowheads="1"/>
          </p:cNvSpPr>
          <p:nvPr/>
        </p:nvSpPr>
        <p:spPr bwMode="auto">
          <a:xfrm>
            <a:off x="2362200" y="1905000"/>
            <a:ext cx="6477000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-2905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The structure of the output: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initial "egg" figure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second "teacup" figure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third "stop sign" figure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fourth "hat" figure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This structure can be represented by methods: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egg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teaCup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stopSign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hat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version 2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public class Figures2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egg();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teaCup();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stopSign();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hat();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public static void egg()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 ______");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/      \\");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System.out.println("/        \\");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System.out.println("\\        /");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\\______/");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public static void teaCup()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System.out.println("\\        /");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\\______/");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System.out.println("+--------+");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...</a:t>
            </a:r>
          </a:p>
        </p:txBody>
      </p:sp>
      <p:sp>
        <p:nvSpPr>
          <p:cNvPr id="6758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C60434-AF99-44C6-A7E4-740F1B9D5E9F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7589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version 2, cont'd.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public static void stopSign()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 ______");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/      \\");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System.out.println("/        \\");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System.out.println("|  STOP  |");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System.out.println("\\        /");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\\______/");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public static void hat()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 ______");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/      \\");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System.out.println("/        \\");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System.out.println("+--------+");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6861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CF1137-EE2D-4129-9135-5759B215EDE7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8613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Development strategy 3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+--------+</a:t>
            </a:r>
          </a:p>
        </p:txBody>
      </p:sp>
      <p:sp>
        <p:nvSpPr>
          <p:cNvPr id="6963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0E6A1A-5E0B-4A7D-A26B-CC1F17F18E54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9637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2362200" y="1905000"/>
            <a:ext cx="64770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-2905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 u="sng">
                <a:latin typeface="Verdana" pitchFamily="34" charset="0"/>
                <a:cs typeface="Times New Roman" pitchFamily="18" charset="0"/>
              </a:rPr>
              <a:t>Third version (structured, without redundancy):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endParaRPr lang="en-US" sz="800" u="sng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Identify redundancy in the output, and create methods to eliminate as much as possible.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200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Add comments to the program.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ChangeArrowheads="1"/>
          </p:cNvSpPr>
          <p:nvPr/>
        </p:nvSpPr>
        <p:spPr bwMode="auto">
          <a:xfrm>
            <a:off x="609600" y="5964238"/>
            <a:ext cx="1066800" cy="152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609600" y="3162300"/>
            <a:ext cx="1066800" cy="152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609600" y="4565650"/>
            <a:ext cx="10668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609600" y="2705100"/>
            <a:ext cx="10668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70662" name="Rectangle 7"/>
          <p:cNvSpPr>
            <a:spLocks noChangeArrowheads="1"/>
          </p:cNvSpPr>
          <p:nvPr/>
        </p:nvSpPr>
        <p:spPr bwMode="auto">
          <a:xfrm>
            <a:off x="609600" y="2057400"/>
            <a:ext cx="10668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70663" name="Rectangle 8"/>
          <p:cNvSpPr>
            <a:spLocks noChangeArrowheads="1"/>
          </p:cNvSpPr>
          <p:nvPr/>
        </p:nvSpPr>
        <p:spPr bwMode="auto">
          <a:xfrm>
            <a:off x="609600" y="3727450"/>
            <a:ext cx="10668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70664" name="Rectangle 9"/>
          <p:cNvSpPr>
            <a:spLocks noChangeArrowheads="1"/>
          </p:cNvSpPr>
          <p:nvPr/>
        </p:nvSpPr>
        <p:spPr bwMode="auto">
          <a:xfrm>
            <a:off x="609600" y="5364163"/>
            <a:ext cx="1066800" cy="5905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70665" name="Rectangle 10"/>
          <p:cNvSpPr>
            <a:spLocks noChangeArrowheads="1"/>
          </p:cNvSpPr>
          <p:nvPr/>
        </p:nvSpPr>
        <p:spPr bwMode="auto">
          <a:xfrm>
            <a:off x="609600" y="1447800"/>
            <a:ext cx="10668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7066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redundancy</a:t>
            </a:r>
          </a:p>
        </p:txBody>
      </p:sp>
      <p:sp>
        <p:nvSpPr>
          <p:cNvPr id="70667" name="Rectangle 13"/>
          <p:cNvSpPr>
            <a:spLocks noGrp="1" noChangeArrowheads="1"/>
          </p:cNvSpPr>
          <p:nvPr>
            <p:ph sz="quarter" idx="1"/>
          </p:nvPr>
        </p:nvSpPr>
        <p:spPr>
          <a:xfrm>
            <a:off x="228600" y="1371600"/>
            <a:ext cx="8686800" cy="51054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+--------+</a:t>
            </a:r>
          </a:p>
        </p:txBody>
      </p:sp>
      <p:sp>
        <p:nvSpPr>
          <p:cNvPr id="7066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517ABC-034D-49C4-B73C-C93D2941A7C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0669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  <p:sp>
        <p:nvSpPr>
          <p:cNvPr id="70671" name="Text Box 12"/>
          <p:cNvSpPr txBox="1">
            <a:spLocks noChangeArrowheads="1"/>
          </p:cNvSpPr>
          <p:nvPr/>
        </p:nvSpPr>
        <p:spPr bwMode="auto">
          <a:xfrm>
            <a:off x="2362200" y="2286000"/>
            <a:ext cx="640080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-290513" eaLnBrk="0" hangingPunct="0">
              <a:tabLst>
                <a:tab pos="2286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286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286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286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286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The redundancy in the output: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sz="80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egg top:	reused on stop sign, hat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egg bottom:	reused on teacup, stop sign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divider line:	used on teacup, hat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endParaRPr lang="en-US" sz="200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This redundancy can be fixed by methods: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eggTop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eggBottom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version 3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Suzy Student, CSE 138, Spring 2094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Prints several figures, with methods for structure and redundancy.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public class Figures3 {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egg();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teaCup();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stopSign();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hat();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    // Draws the top half of an an egg figure.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public static void eggTop() {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 ______");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/      \\");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System.out.println("/        \\");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    // Draws the bottom half of an egg figure.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public static void eggBottom() {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System.out.println("\\        /");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 \\______/");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    // Draws a complete egg figure.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public static void egg() {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eggTop();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eggBottom();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...</a:t>
            </a:r>
          </a:p>
        </p:txBody>
      </p:sp>
      <p:sp>
        <p:nvSpPr>
          <p:cNvPr id="71684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1591D4-9F45-4722-B511-DBF7E9751EC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1685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version 3, cont'd.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    // Draws a teacup figure.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public static void teaCup() {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eggBottom();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line();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    // Draws a stop sign figure.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public static void stopSign() {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eggTop();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System.out.println("|  STOP  |");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eggBottom();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    // Draws a figure that looks sort of like a hat.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public static void hat() {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eggTop();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line();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    // Draws a line of dashes.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public static void line() {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System.out.println("+--------+");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7270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57D88D-53D6-475B-8A43-EF757AF202B5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2709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modern languages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marL="233363" indent="-233363" eaLnBrk="1" hangingPunct="1">
              <a:lnSpc>
                <a:spcPct val="104000"/>
              </a:lnSpc>
              <a:tabLst>
                <a:tab pos="2627313" algn="l"/>
              </a:tabLst>
            </a:pPr>
            <a:r>
              <a:rPr lang="en-US" sz="2200" i="1" smtClean="0"/>
              <a:t>procedural languages</a:t>
            </a:r>
            <a:r>
              <a:rPr lang="en-US" sz="2200" smtClean="0"/>
              <a:t>:  programs are a series of commands</a:t>
            </a:r>
          </a:p>
          <a:p>
            <a:pPr marL="690563" lvl="1" indent="-233363" eaLnBrk="1" hangingPunct="1">
              <a:lnSpc>
                <a:spcPct val="104000"/>
              </a:lnSpc>
              <a:tabLst>
                <a:tab pos="2627313" algn="l"/>
              </a:tabLst>
            </a:pPr>
            <a:r>
              <a:rPr lang="en-US" sz="2000" b="1" smtClean="0"/>
              <a:t>Pascal</a:t>
            </a:r>
            <a:r>
              <a:rPr lang="en-US" sz="2000" smtClean="0"/>
              <a:t> (1970):	designed for education</a:t>
            </a:r>
          </a:p>
          <a:p>
            <a:pPr marL="690563" lvl="1" indent="-233363" eaLnBrk="1" hangingPunct="1">
              <a:lnSpc>
                <a:spcPct val="104000"/>
              </a:lnSpc>
              <a:tabLst>
                <a:tab pos="2627313" algn="l"/>
              </a:tabLst>
            </a:pPr>
            <a:r>
              <a:rPr lang="en-US" sz="2000" b="1" smtClean="0"/>
              <a:t>C</a:t>
            </a:r>
            <a:r>
              <a:rPr lang="en-US" sz="2000" smtClean="0"/>
              <a:t> (1972):	low-level operating systems and device drivers</a:t>
            </a:r>
          </a:p>
          <a:p>
            <a:pPr marL="690563" lvl="1" indent="-233363" eaLnBrk="1" hangingPunct="1">
              <a:lnSpc>
                <a:spcPct val="104000"/>
              </a:lnSpc>
              <a:tabLst>
                <a:tab pos="2627313" algn="l"/>
              </a:tabLst>
            </a:pPr>
            <a:endParaRPr lang="en-US" sz="700" smtClean="0"/>
          </a:p>
          <a:p>
            <a:pPr marL="233363" indent="-233363" eaLnBrk="1" hangingPunct="1">
              <a:lnSpc>
                <a:spcPct val="104000"/>
              </a:lnSpc>
              <a:tabLst>
                <a:tab pos="2627313" algn="l"/>
              </a:tabLst>
            </a:pPr>
            <a:r>
              <a:rPr lang="en-US" sz="2200" i="1" smtClean="0"/>
              <a:t>functional programming</a:t>
            </a:r>
            <a:r>
              <a:rPr lang="en-US" sz="2200" smtClean="0"/>
              <a:t>:  functions map inputs to outputs</a:t>
            </a:r>
          </a:p>
          <a:p>
            <a:pPr marL="690563" lvl="1" indent="-233363" eaLnBrk="1" hangingPunct="1">
              <a:lnSpc>
                <a:spcPct val="104000"/>
              </a:lnSpc>
              <a:tabLst>
                <a:tab pos="2627313" algn="l"/>
              </a:tabLst>
            </a:pPr>
            <a:r>
              <a:rPr lang="en-US" sz="2000" b="1" smtClean="0"/>
              <a:t>Lisp</a:t>
            </a:r>
            <a:r>
              <a:rPr lang="en-US" sz="2000" smtClean="0"/>
              <a:t> (1958) / </a:t>
            </a:r>
            <a:r>
              <a:rPr lang="en-US" sz="2000" b="1" smtClean="0"/>
              <a:t>Scheme</a:t>
            </a:r>
            <a:r>
              <a:rPr lang="en-US" sz="2000" smtClean="0"/>
              <a:t> (1975), </a:t>
            </a:r>
            <a:r>
              <a:rPr lang="en-US" sz="2000" b="1" smtClean="0"/>
              <a:t>ML</a:t>
            </a:r>
            <a:r>
              <a:rPr lang="en-US" sz="2000" smtClean="0"/>
              <a:t> (1973), </a:t>
            </a:r>
            <a:r>
              <a:rPr lang="en-US" sz="2000" b="1" smtClean="0"/>
              <a:t>Haskell</a:t>
            </a:r>
            <a:r>
              <a:rPr lang="en-US" sz="2000" smtClean="0"/>
              <a:t> (1990)</a:t>
            </a:r>
          </a:p>
          <a:p>
            <a:pPr marL="690563" lvl="1" indent="-233363" eaLnBrk="1" hangingPunct="1">
              <a:lnSpc>
                <a:spcPct val="104000"/>
              </a:lnSpc>
              <a:tabLst>
                <a:tab pos="2627313" algn="l"/>
              </a:tabLst>
            </a:pPr>
            <a:endParaRPr lang="en-US" sz="700" smtClean="0"/>
          </a:p>
          <a:p>
            <a:pPr marL="233363" indent="-233363" eaLnBrk="1" hangingPunct="1">
              <a:lnSpc>
                <a:spcPct val="104000"/>
              </a:lnSpc>
              <a:tabLst>
                <a:tab pos="2627313" algn="l"/>
              </a:tabLst>
            </a:pPr>
            <a:r>
              <a:rPr lang="en-US" sz="2200" i="1" smtClean="0"/>
              <a:t>object-oriented languages</a:t>
            </a:r>
            <a:r>
              <a:rPr lang="en-US" sz="2200" smtClean="0"/>
              <a:t>:  programs use interacting "objects"</a:t>
            </a:r>
          </a:p>
          <a:p>
            <a:pPr marL="690563" lvl="1" indent="-233363" eaLnBrk="1" hangingPunct="1">
              <a:lnSpc>
                <a:spcPct val="104000"/>
              </a:lnSpc>
              <a:tabLst>
                <a:tab pos="2627313" algn="l"/>
              </a:tabLst>
            </a:pPr>
            <a:r>
              <a:rPr lang="en-US" sz="2000" b="1" smtClean="0"/>
              <a:t>Smalltalk</a:t>
            </a:r>
            <a:r>
              <a:rPr lang="en-US" sz="2000" smtClean="0"/>
              <a:t> (1980): first major object-oriented language</a:t>
            </a:r>
          </a:p>
          <a:p>
            <a:pPr marL="690563" lvl="1" indent="-233363" eaLnBrk="1" hangingPunct="1">
              <a:lnSpc>
                <a:spcPct val="104000"/>
              </a:lnSpc>
              <a:tabLst>
                <a:tab pos="2627313" algn="l"/>
              </a:tabLst>
            </a:pPr>
            <a:r>
              <a:rPr lang="en-US" sz="2000" b="1" smtClean="0"/>
              <a:t>C++</a:t>
            </a:r>
            <a:r>
              <a:rPr lang="en-US" sz="2000" smtClean="0"/>
              <a:t> (1985):	"object-oriented" improvements to C</a:t>
            </a:r>
          </a:p>
          <a:p>
            <a:pPr marL="1084263" lvl="2" indent="-169863" eaLnBrk="1" hangingPunct="1">
              <a:lnSpc>
                <a:spcPct val="104000"/>
              </a:lnSpc>
              <a:tabLst>
                <a:tab pos="2627313" algn="l"/>
              </a:tabLst>
            </a:pPr>
            <a:r>
              <a:rPr lang="en-US" sz="1800" smtClean="0"/>
              <a:t>successful in industry; used to build major OSes such as Windows</a:t>
            </a:r>
          </a:p>
          <a:p>
            <a:pPr marL="690563" lvl="1" indent="-233363" eaLnBrk="1" hangingPunct="1">
              <a:lnSpc>
                <a:spcPct val="104000"/>
              </a:lnSpc>
              <a:tabLst>
                <a:tab pos="2627313" algn="l"/>
              </a:tabLst>
            </a:pPr>
            <a:r>
              <a:rPr lang="en-US" sz="2000" b="1" smtClean="0"/>
              <a:t>Java</a:t>
            </a:r>
            <a:r>
              <a:rPr lang="en-US" sz="2000" smtClean="0"/>
              <a:t> (1995):	designed for embedded systems, web apps/servers</a:t>
            </a:r>
          </a:p>
          <a:p>
            <a:pPr marL="1084263" lvl="2" indent="-169863" eaLnBrk="1" hangingPunct="1">
              <a:lnSpc>
                <a:spcPct val="104000"/>
              </a:lnSpc>
              <a:tabLst>
                <a:tab pos="2627313" algn="l"/>
              </a:tabLst>
            </a:pPr>
            <a:r>
              <a:rPr lang="en-US" sz="1800" smtClean="0"/>
              <a:t>Runs on many platforms (Windows, Mac, Linux, cell phones...)</a:t>
            </a:r>
          </a:p>
          <a:p>
            <a:pPr marL="1084263" lvl="2" indent="-169863" eaLnBrk="1" hangingPunct="1">
              <a:lnSpc>
                <a:spcPct val="104000"/>
              </a:lnSpc>
              <a:tabLst>
                <a:tab pos="2627313" algn="l"/>
              </a:tabLst>
            </a:pPr>
            <a:r>
              <a:rPr lang="en-US" sz="1800" smtClean="0"/>
              <a:t>The language taught in this textbook</a:t>
            </a:r>
          </a:p>
        </p:txBody>
      </p:sp>
      <p:sp>
        <p:nvSpPr>
          <p:cNvPr id="18436" name="Footer Placeholder 1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18437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DF5A61-84E5-4E59-B1DF-1A805F149019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 version 3 – Implementation Steps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1828800" cy="304800"/>
          </a:xfrm>
        </p:spPr>
        <p:txBody>
          <a:bodyPr/>
          <a:lstStyle/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CS 210</a:t>
            </a: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itchFamily="49" charset="0"/>
              </a:rPr>
              <a:t>    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73732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D1F0F1-7CDD-49A2-A818-28F3B348509D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373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2443162"/>
            <a:ext cx="86868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// TODO fill in your code to output the exact figure as specified in the problem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itchFamily="49" charset="0"/>
              </a:rPr>
              <a:t>    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2133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Student Name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endParaRPr lang="en-US" sz="1600" b="1" dirty="0" smtClean="0">
              <a:solidFill>
                <a:srgbClr val="00808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2019300"/>
            <a:ext cx="8686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public class Figures3 {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public static void main(String[] </a:t>
            </a:r>
            <a:r>
              <a:rPr lang="en-US" sz="1600" dirty="0" err="1" smtClean="0">
                <a:latin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</a:rPr>
              <a:t>) {</a:t>
            </a:r>
            <a:r>
              <a:rPr lang="en-US" sz="800" dirty="0" smtClean="0">
                <a:latin typeface="Courier New" pitchFamily="49" charset="0"/>
              </a:rPr>
              <a:t>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itchFamily="49" charset="0"/>
              </a:rPr>
              <a:t>    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2971800"/>
            <a:ext cx="868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itchFamily="49" charset="0"/>
              </a:rPr>
              <a:t>    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600200" y="1219200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itchFamily="49" charset="0"/>
              </a:rPr>
              <a:t>Spring 2013 Section OAS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462087"/>
            <a:ext cx="2133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Winnie Li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endParaRPr lang="en-US" sz="1600" b="1" dirty="0" smtClean="0">
              <a:solidFill>
                <a:srgbClr val="008080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8600" y="1714500"/>
            <a:ext cx="868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55000"/>
              </a:lnSpc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Prints several figures, with methods for structure and redundancy.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itchFamily="49" charset="0"/>
              </a:rPr>
              <a:t>    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8600" y="24384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egg();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}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52400" y="4116167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itchFamily="49" charset="0"/>
              </a:rPr>
              <a:t>    // Draws the top half of an egg figure.</a:t>
            </a:r>
            <a:r>
              <a:rPr lang="en-US" sz="1600" dirty="0" smtClean="0">
                <a:latin typeface="Courier New" pitchFamily="49" charset="0"/>
              </a:rPr>
              <a:t>   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8619" y="4348515"/>
            <a:ext cx="5821181" cy="212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public static void </a:t>
            </a:r>
            <a:r>
              <a:rPr lang="en-US" sz="1600" b="1" dirty="0" err="1" smtClean="0">
                <a:latin typeface="Courier New" pitchFamily="49" charset="0"/>
              </a:rPr>
              <a:t>eggTop</a:t>
            </a:r>
            <a:r>
              <a:rPr lang="en-US" sz="1600" b="1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</a:rPr>
              <a:t>("  ______");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</a:rPr>
              <a:t>(" /      \\");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</a:rPr>
              <a:t>("/        \\");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itchFamily="49" charset="0"/>
              </a:rPr>
              <a:t> 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public static void </a:t>
            </a:r>
            <a:r>
              <a:rPr lang="en-US" sz="1600" b="1" dirty="0" err="1" smtClean="0">
                <a:latin typeface="Courier New" pitchFamily="49" charset="0"/>
              </a:rPr>
              <a:t>eggBottom</a:t>
            </a:r>
            <a:r>
              <a:rPr lang="en-US" sz="1600" b="1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</a:rPr>
              <a:t>("\\        /");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</a:rPr>
              <a:t>(" \\______/");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dirty="0" smtClean="0">
                <a:latin typeface="Courier New" pitchFamily="49" charset="0"/>
              </a:rPr>
              <a:t>   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98620" y="2971800"/>
            <a:ext cx="4068580" cy="144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itchFamily="49" charset="0"/>
              </a:rPr>
              <a:t> 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public static void egg() {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eggTop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eggBottom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52400" y="5258483"/>
            <a:ext cx="6400800" cy="45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800" dirty="0" smtClean="0">
                <a:latin typeface="Courier New" pitchFamily="49" charset="0"/>
              </a:rPr>
              <a:t>     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itchFamily="49" charset="0"/>
              </a:rPr>
              <a:t>    // Draws the bottom half of an egg figure.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04800" y="3011267"/>
            <a:ext cx="6400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itchFamily="49" charset="0"/>
              </a:rPr>
              <a:t>   // Draws a complete egg figure.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</a:t>
            </a:r>
          </a:p>
        </p:txBody>
      </p:sp>
      <p:sp>
        <p:nvSpPr>
          <p:cNvPr id="2" name="AutoShape 2" descr="data:image/jpeg;base64,/9j/4AAQSkZJRgABAQAAAQABAAD/2wCEAAkGBhQGEBUSEhIWFRUWGBcYFxcYGRkUFhgWHRUZFxscHBsYGyceFxovGRUUHy8gIycpODg4Gh81QTAqQSYtLCkBCQoKDgwOGg8PGjQkHyQsLS0tNDQvLjQvNCovNSwsLywsNCwwMjUwKjA1NCwsLikvLSw0NTQqLCwqLCwqLykpLP/AABEIAOEA4QMBIgACEQEDEQH/xAAcAAEAAgMBAQEAAAAAAAAAAAAABgcBBQgEAwL/xABIEAABAgMDBggLBwMEAgMAAAABAAIDBBEFBiEHEjFBUWETFyJScXOSsjIzNUJUcoGRscHSFBUWNGKhsyNDwlOCotHh8ERjg//EABsBAAMBAQEBAQAAAAAAAAAAAAAEBQYDBwIB/8QAPxEAAQMCAQYKCAMJAQAAAAAAAQACAwQRBRIhMUFRYQYTFDJScYGRsdEiNDWhwcLh8EJighUWIzNDU1SisnL/2gAMAwEAAhEDEQA/ALxREQhEREIRERCEVf3svdEtaN932fynuq2LEGAaNBAdqprd7NKxe690S14v3fZ/KiOwiRWnBo1gEaKa3ezSpDdS6kK6EGgILyKxYpwrTHX4LRsSrnGU5DNGs/AK7DAyhYJ6gXeeY35nbtg1qLwMjcNzQHzETOAxo1ubXXSuNF++JeB6RF9zV4rzZW3wYxZJhhY3AvcC7PP6aEUbv1rUcb07sg9g/UlS6lBtZXY4cdlaHh9r57G1/BSTiXgekRfc1OJeB6RF9zVG+N6d2QewfqTjendkHsH6l+ZdL0V05Jjv90d48lJOJeB6RF9zU4l4HpEX3NUb43p3ZB7B+pON6d2QewfqRl0vRRyTHf7o7x5KScS8D0iL7mpxLwPSIvuao3xvTuyD2D9Scb07sg9g/UjLpeijkmO/3R3jyUk4l4HpEX3NTiXgekRfc1RvjendkHsH6k43p3ZB7B+pGXS9FHJMd/ujvHkpJxLwPSIvuajsjcGGMJiLjh4LVG+N6d2QewfqXusbK/GEZv2ljDCODixpDm/q0mtNi/Q+lJtZfL6bHWtLuMvbVm8lsLBvBFuHHEjPeJ/tRcSAOnmbvN6FZTXZ4qMQVqLXsiBfKWzXEOY4Z0OI2hLTqc0/JQywLfjXDjiRnjWCfFRsaAaseZu83oTLXGE2PN1HZuKhSxNxFpkjFphzm9La5u/aO5WWiw1weAQag4gjQQsptQEREQhEREIRERCEREQhEREIRV9e690S1433fZ9XRHVESINDRrAOqmt2rQMUvde6Ja8X7vs/lRHVbFiDQ0aCAdW93sGKkV07pwrowaCheRWJEOFd25o2JVzjKchmjWfgFdhhZQsFRUC7zzG/M7dsGtLp3ThXRg0FC8isSIcK02bGjYq8yg5QjbBMvLOIgioe8f3Nw/R8Uyg5QTbJMtLOpBGD3jAxDsH6PioEkqioAHFx6FqMIwh7n8trc7znAOred+wauvQRESC1qIiIQiIiEIiIhCIiIQiIiEKW3Fv267D+DiVdLuOLdJYec35hW1bFjwL4y2a4hzHDOhxG6WmmDmlc8KW3Ev067D+DiVdLuPKGksPOb8wnaeoAGQ/QstjGDukdyqlzSDPm1/XxUnsC341w44kZ41gnxMXUBWgx5m7zehWU12eKjEFai17IgXylg1xDmOGdDiN0tJGDmn5KF2Bb8W4UcSM8awT4mNjQCuGPM3eb0J5rjCbHm6js3FZWWJuItMkYtMOc3pbXN37QrMRYa7PFRiCsptQEREQhEREIRERCEVfXuvdEteL932fyojsIkVpwaNYBGimt3s0pe690S1433fZ9XRHVESINDRrAOqmt2rQMVIrp3ThXRg0FC8isSIcK02bGjYlXOMpyGaNZ+AV2GFlCwVFQLvOdjfmdu2DWsXUupCuhBoCC8isWKcK0x1+C0bFXuULKCbYJlpZ1IINHvH9zcP0fFMoOUI2wTLyziIIqHvH9zcP0fFQJJVFQAOLj0LUYRhD3P5bW53nOAdW879g1degiIkFrUREQhEREIRERCEREQhEREIRERCEREQhS24t+nXYfwcSrpdxxGksPOb8xrVtWvZEC+UtmuIcxwzocRtCWnU5p+S54UtuLft12H8HEq6XccW6Sw85vzCdp6gAZD9Cy2MYO6R3KqXNIM+bX9fFSewLfjXDjiRnjWCfFRsaAaseZu83oVlNcHgEGoOII0ELUWxY8C+MtmuIcxwzocRulppg5pUMsC341w44kZ41gnxMXUBWgx5m7zehPNcYTY83Udm4rKyxNxFpkjFphzm9La5u/aFZaLDXZ4qMQVlNqAiIiEIq+vde6Ja8X7vs/lRHVbFiDQ0aCAdW93sGKze69kW1ov3fZ/Ke6oiRWnBoHhAEaKa3ezSpBdS6kK6EGgILyKxYpwrTHX4LRsSrnGU5DNGs/AK7BCyhYKicXeeY35nbtg1rN07pwrowaCheRWJEOFd25o2KvMoOUE2yTLSzqQRg94wMQ7B+j4plCygm2CZaWdSCDR7x/c3D9HxUCSVRUADi49C1GEYQ9z+W1ud5zgHVvO/YNXXoIiJBa1EREIRERCEREQhEREIRERCEREQhEREIRERCEREQhS24l+nXYfwcSrpdx5Q0lh5zfmFbVr2RAvlLBriHMcM6HEbpaSMHNPyXPCltxb9Ouw/g4lXS7jiNJYec35jWnaeoAGQ/QstjGDukdyqlzSDPm1/XxUmsC34two4kZ41gnxMbGgFcMeZu83oVltdnioxBWoteyIF8pbNcQ5jhnQ4jaEtOpzT8lDbv27GuJH+wzprB/tRvNa3QMT5mgU1HcnmuMJsebqOzcVlZYm4i0yRi0w5zeltc3ftHcrKRef7whf6rO0P8AtE1cKHkO2Kv8jcBroUd4ADs9orpObm1pXZWq8uVu80WDEEmw5rCwOeRpfUkZu5uHtqvbkX/Lx+sHcUbyveUB1TO85THEilFlt4Y2y468PF7Zx1gBQlEVj3KyXi0GNjzecGuxZCBzSW6i46QNwofgkY4nSGzVq62uhoo+MmPVtPUq4RdHSl3ZaRFGS8Jo9QfML5z91ZW0xSJLwzqqGhpHQW0I9id5A62lZocLYcqxjNusX7vqudUU5v1k4N328PLlz4Png4uh1OBw0txA3fuoMkZI3RnJctPSVcVXGJYTcfeYoiua7FxJKfkoESJABe+G1zjnOFSRjoK2nFxIejjtP+pNCieRe4UKThPSxvLC12YkatXaqFRX1xcSHo47T/qTi4kPRx2n/Uv3kMm0Ln+9dJ0Hdw81QqK+uLiQ9HHaf9SqK/FnQ7Jn40KE3NY0soMTSsNpOneSuU1M6IXKo4fjUFfIY42kEC+e24bd60SLLWl5oBUnQFaN1MkzS1sWdrU48EDQAfrIxruBC5xROlNmpyuxCChZlzHqGs9Sq1F0dK3elpIUZLwmj1G/9L42jdGUtQUiS8M7wM1w6C2hCc5A62lZwcLYcqxjNusX7vqud0U4vpk1dd9pjQC6JBHhVpns3mgAc3eBgoOkXxujNnLUUtXDVx8ZCbj70oiK+Rk5kPRx2n/UukMDpb21JPEsViw/J40E5V9FtVtpG1UMivri4kPRx2n/AFL8PyaWe/8A+P7nxB8HLvyGTaFK/euk6Lu4eaohFclq5IZWaaTAc+E6mGOeyu8O5XuKqe17JiWHGdBjNzXt9xGog6wVwlgfFzlXoMWpq64iOcajpUtyXXmiyUyyVrnQopPJPmOoXVb7sRvUxyry7XSBe4AlsRmbtFTQ0OrBVvk88py/rO/jcrMyr+TXevD7ybhJNO6+q6zmJxtjxiAsFsrJJ3m5CpXPbzf3RfNFNutrkhW1kX/Lx+sHcUbyveUB1TO85STIv+Xj9YO4o3le8oDqmd5yov8AVWrG0nt2XqPgFp7j2ILfnocNwqwct42tbjToJoPaugQKKncjbaz0Q7IDsP8A9IeP/u1WdeiK+BJTDodc8QnkEaQc04jeu1GA2IuU3hI901c2G+YAAdZ1+HctZauUeSsl5Y6IXuGBDAXAHWK6K+1eywb5St4zmwYnLpXMcC11NwOn2Lnteqy7RdZEZkZnhMcHDftHQRUe1cBXPys4zKvJwVp+KIY45dsxzWv1W0LpGYl2zTHMeA5rgQ4HEEEUIK51vDZZsSajQD5jyB6ulp7JaV0QJtmaHFwAIBFSBgRVUxlXLXz+cwtIdDZUtIOILhq3ALtXNBYHKXwWleyodEdBHvH2VPbqXtlJORl2PmYbXNhsDgXUIIGgra/jaS9Lhdpc9ol21zgLWVeXgvBI9zy92ck6tfYunYbxFAINQQCDtBXgtC8ctZL8yNHZDcRWjjQ0qRX9ivvZfiIXVs7oVR5Yvz7OoZ34ioTymNmUFkMLoGVlVxDiQM+jcrL/ABtJelwu0FTV/Z1loWjHiQnh7HFlHDEGkJgP7grQIBVS5ql0rckhb3DcEioJTKxxNxbPbcfgrDyTXWE9EM3EFWQzmwwRpiYcroA/c7lbi1V1bJFiScGCNLWgu3udynH3kqP5Tr1OsKAIUJ2bFi6xpawaSNhPg+/YqUYbBFc9vWsTVvlxbEMlms2buaNfxK2tqX8krIcWRI7S4EghlYhaRpBza0O5emxr2StvmkGM1ztOaeS+m3NOK53JqvpLTLpR4exxa5pqHA0IKTFe6+cZlpHcFIOLs15ytua3d9V005oeCCKg4EblQ+UC7H4amiGeKiVfD3Y4t9hPuIVt3LvH+J5RsU+G05kQaOWACSNxBB9u5arKrY4tGRMSnLgnOB/SaBw6NB/2hNVDRLFlDrUHBp5MPr+JkzAnJPXqPf7iqTXTzdC5hXTzdC4Yf+Ls+Kq8Lv6P6vlWtn7yy1lvzI0djHUBzXGhoV84N75OOaCbg13vaPiVVWVryierZ/koYv2Sscx5bbQvmj4NQ1FOyUvILgDqXT4NVAsrdgidlhMtHLgmhprY40Neg0PvXyyQW4+egRJd5LuBLSwnUx1Rm9ALT71K73whGs+aB/0Yh9oYXD9wmSRNCTtChxxyYZiTWXztcO0HzBVM5PPKcv6zv43KzMq/k13rw+8qzyeeU5f1nfxuVmZV/JrvXh95J0/q7+3wWjxb2vT/AKf+iqRREU5bRW1kX/Lx+sHcUbyveUB1TO85STIv+Xj9YO4o3le8oDqmd5yov9VasXSe3Zeo+AXzyTzolLRAJpwkN7B01a//AAV2EZ2BXM0rMukntiMcWuaQ5pGojEK/7qXph3ogh7CA8AcJDri13xzdNCulDILFhSvCmieJG1TRmIsdxGjv+CiV48kTZpzoko8MJqeDd4FdjSBVo3Gqr22LrTNg+PguaOdg5nabUawuilhzA8UIqDqOIXSSjY7OMyRouElVAA2T0xv09/mCuYUVvX0yYw51hiybBDitx4NuDHjYBoa7Zq+IqJ7DDJBBBGBBwIKmSwuiNnLd4fiUNfHlxaRpGsfe1YREXFUV0rZfiIXVs7oVR5Yvz7OoZ34ityy/EQurZ3Qqjyxfn2dQzvxFZq/5PcvNeDvtE9TlBl7rBgfaZuAznRYbfe8BeFbq5cPhbRlh/wDaw+41+SkMF3AL0KpdkwvdsB8F0KqHyk2l95WjF2Q6Qx0NxP8AyLlfC53vf+fmetf8VVrj6AG9YPgowGpe46Q3xIWoREUheiKy8i89R8eCTpDXgbwc0/FqsS8Ep9vlI8MaXwojR0lhp+9FVGR91LQdvgv77D8lcsTQegq1SelDY715jwgHFYiXt/Ke37C5iXTzdC5hIzV083QuFB+Ls+Kq8Lv6P6vlVKZWvKJ6tn+Shium9uTb8UzHD/aeD5LW5vB5+iuNc8bdi1crkVYw/wBSac4bGwww+8ud8FylppXSEgZrp2gxyhgpI2Pf6QaARY6e6y+ORaUcPtEWnJOYwHeKuP7EKd3rdmyE1X/QjfxuC9VlWVDsWE2FBaGsbq2nWSdZ3qN5ULYbZkg5lRnxuQ0ayMC49AGveNqeDeJhsdQWVknOI4mHsHOcLdQt8BdVjk88py/rO/jcrMyr+TXevD7yrPJ55Tl/Wd/G5WZlX8mu9eH3kpT+rv7fBaLFva9P+n/oqkURFOW0VtZF/wAvH6wdxRvK95QHVM7zlJMi/wCXj9YO4o3le8oDqmd5yov9VasXSe3Zeo+AUJXps+0ollRBEgvLHjQR8N43FSq5uTv8UweGMfMAcWlobU4U11pr2L2Xyybw7tShjsive4OaCDmgUOGobaa0qIJMnLGhXpMVozNyVxu4m1rG19h1L12HljdBaGzcLPp58Ogcd5aaCvQR7FPrEvVLXgH9GKC7mHkvH+04rndfqHEMEhzSQQQQQaEEYggjQV2jrHt52dT6zg1Sz3MXoHdo7vKy6dVJ5VLFFlzvCMADYwz6Dn1o734H2lWpdC1zbklBjO8JzaO1Vc0lpPvBUKy1wqtlXbDFHvDD/ifenKqz4crqKzGAl9NiXEn8zT2X+IVWoiKMvTV0rZfiIXVs7oVR5Yvz7OoZ34ityy/EQurZ3Qqjyxfn2dQzvxFZq/5PcvNeDvtE9TlBlvrh+UpbrPkVoVt7oTYkZ+Xe7QIrQdwJza/vVSY8zx1r0CsBdTyAdE+BXRC59vzB4C0Zgfrr7wD810EqTysWf9jtDPphFY11dRIq047eSPeFVrheMHesDwVkDatzTrafcQoYiIo69IU6yPMrPvOyC7vs/wDKuOIaNPQVWmReQo2PH1Ethj2DOPeap1eab+wyUxEBoWwohHrZpA/eitUvow3O8rzDHjx+JFjfyt7fsrnMmq6eboXMK6eboXCg/F2fFVuF39H9XyrKKncqNqxpOfLYcaIxvBsNGvc0Vx1AqHRLajxhR0eKel7j8SuklaGOLbaElScGX1ELZeMADhfR9V0Ja1uwbDYXxojWgaq8o9A0kqjb43qdeuPnkZsNtRDbsbtP6jhVaFElPVOlFtAWnwvAoqB3GXynbbWt1DOpFk88py/rO/jcrMyr+TXevD7yrPJ55Tl/Wd/G5WZlX8mu9eH3l3p/V39vgpWLe16f9P8A0VSKIinLaK2si/5eP1g7ijeV7ygOqZ3nKSZF/wAvH6wdxRvK95QHVM7zlRf6q1Yuk9uy9R8ApFkYnGugR4VeUHh9P0loFfe0/ttU3vBZAt2WiwHYZ7aA7HDFp9jgCqNuXeH8NTbIp8AgsiazmGlfcQD7F0BDiCMA5pBBFQRoITFI8PiyTqUjhBTyUtdx7fxWIO8fd+1c12jZ0SyoroUVpa9pIIIpr0jaNhX4k5N9oPbDhtL3uNA0CpK6MtCxoFrU4aCyJTRnNBI6DqWLPsOBZNeBgw4ZOktaAT0nSVw5AcrTmVQcLG8Vnj9PrzX8ez3r8Xesr7klYUDAljQCRgC7ST7yVX2WqYq6WZXQIriOnMA+DlaLnBgJJoBiTuXP997f/EU4+IPAbyIfqjX7TU+0LtVuDIsgKbwdifUV5qHfhuT1m4+JPYtCiIo69JXStl+IhdWzuhVHli/Ps6hnfiK3LL8RC6tndCqPLF+fZ1DO/EVmr/k9y814O+0T1OUGWWuzTUYELCKMvSl0NdG2hb8nCjecRmvGx7eSfhUbiF4793U/FMtRtOFZyoZP7trqBA94CrvJle0WFHMGK6kGLrOhsTAAk6gRgfZvV0q5E9s8Vj2ryvEKeXC67LjzC+U3q2dmgrmWalHyLyyI0scDQtcKEL0WPY0W3YohQWFzj2Wja46guhp6x4Fp04aDDiU0Z7Wup7wvpJ2fDs5ubChsht2MaGj9ksKDPnOZW3cLf4fox+n15vvd715bvWIy70uyAzQ0YnW5xxJPt+Si+Vu2hISggA8uM7/g2hcffmim87FNZmZbJsc97g1rQS4nAABUDfK8hvPNOi4hg5MMbGA4HpOk+7Uu1VII48ka8ymYFSPrazj5M4acona7V7860a6eboXMK6eboXHD/wAXZ8VT4Xf0f1fKqUyteUT1bP8AJQxTPK15RPVs/wAlDElP/Md1rTYT6lF/5CIiLiqakWTzynL+s7+NyszKv5Nd68PvKs8nnlOX9Z38blZmVfya714feVGn9Xf2+CxeLe16f9P/AEVSKIinLaK2si/5eP1g7ijeV7ygOqZ3nKSZG3CHAjjT/Ubo9RanK/Y0UTDZnNrCLGsLhjmuBPhbK52CpPBNKLLE0z2tx2TKNriw67BV2plc7KPEu4BCiDhYI0Dz2eqTgRuPvChqJBj3MN2rW1NLFVR8XM24+9CvOBlRkIoqYxYdhhxCf+LSEjZUbPhCojF24Q4gP/JoCoxE3y6TYFn/AN1aO98p3ePJTW+GUuJeFpgwW8FBNM7/AFH7QSDQN0YDZpxooUiJR8jnm7ir9LSQ0sfFwtsPvSiIi+E0rek8rUrLw2NLItWtaDgNIAG1QW/144d55psWEHBohtZysDUOcf8AIKNomJKh8jckqPSYNTUkvHRg3z69qIiJdWEU4unlQi2I0Qo7TFhDAEeMaKYAVwcNx9+pQdF9skdGbtKVqqOGrZxczbj70K9IOVGz4oqYxbuMOIT/AMWkL5TmVWRl21ZEdEOxrHD93gBUgia5dJuUAcFqIG93d48lJr3X9jXq5Hi4INRDGvYXnzju0fFRlESj3l5u5aKnp4qdgjibYBFcgywSg8yL7h/2qbRdIpnRXydaUr8Mgrsnjr+je1jtt5KQX5t9l5JvhoQcG5jW8rA1Ff8AtR9EXNzi4lxTkELYI2xM0AWCIiL5XZSLJ55Tl/Wd/G5WZlX8mu9eH3lAcmFjRZ6ehxmt/pwiS9xwGLSABtdjoU9yqvrZzho/qQ9PSqUAIp3dqxOKPa7GIADoyb95VJIvpwP6m+//AMIptltMoK0LwWDFuHH+3SIrB/uwtQBOP+zZzehTOyLXgXyli5oDmOGbEhu0tJGLXD5rbubnihxBVa2/YEa4ccz0iKwT46FqArU4czf5vQrbmmE3HN1jZvC8uilbiLRHIbTDmu6X5Xb9hUYv3cV12H8JDq6XceSdJYea75FRJdD2PbEC+MtnNAcxwzYkN2lppi1wVS36uI67D+Eh1dLuODtJYea75FI1FOAMtmharB8YdI7ktVmkGbPr+viokiIklqUREQhEREIRERCEREQhEREIRERCEREQhEREIRERCEW/ufdCJeuLQcmE0jhH7BsG1yzdC6ES9cWgq2E0/wBSJs3Da5XSPs9zZTVDhQx7Sf8AJxKcp6fL9J3NWbxjGOTfwIM8p91/jsHb1gJe5srqhwYY9pPxc4lQWSlY2VGY4aMDDkoZIazW7oPO0Vdq0DWkpKRsqUxw0bOhyUMnMboLj8ztdq0BWZLy7ZRjWMaGtaAGtGAAGoJ8DjtzR7/oslJIMOBz5U7tJ05F/n2nUtP+CJH0SF2UW8RMcWzYFI5ZUf3Hd5RYc0PBBFQcCDoIWUX2lVWlv2BGuHHM9IisE+Ng40A14czf5vQpnZFrwL5S2c0BzHDNiQ3UJadbXD5rbubnihxBVaW/YEW4Ucz0iKwT46DjQCuOHM3+b0JRzTCbjm6xs3hX4pW4i0RyG0w5rulsa7fsPeozfq4rrsP4SHV0u44HSWHmu+R1qJLoeyLXgXyli5oDmOGbEhu0tJGLXD5qpb93Fddh/CQ6ul3HknSWHmu+RSNRTgDLZoWqwfGHSO5LVZpBmz6/r4qJIiJJalEREIRERCEREQhEREIRERCEREQhEREIRb+6Fz4l64tBVsJvhxKYDcNrtyXPuhEvXFoOTCaRwj9g2Da5XUBL3NldUODDHtJ+LnEpynp8v0nc1ZvGMY5N/Agzyn3X+Owd+9SXubK6oUKGPaT8XOJUElJSNlSmOGjZ0OShnkM5+4bTtdq0BZlJSNlSmOGjVhyUN3JZWhcfmdrtWgKy5aWbJsaxjQ1rQA0DAABPgcduYPf9FkpJBhoOfKndpOnIv8+06klpZsmxrGNDWtFA0CgAX1RE2s+SSblEREL8RERCEWHNzxQ4grKIQq0t+wI1w45npEVgnx0LUBWpw5m/zehTOx7YgXxls5oDmOGbEhu0tNMWuC27mh4IIqDgQdBCrW37AjXDjmekRWCfGwcaAa8OZv8AN6Eo5phNxzdY2bwr8UrcRaI5DaYc13S2Ndv2FRi/VxHXYfwkOrpdxwdpLDzXfIqJLoeyLXgXyls5oDmOGbEhuoS062uHzVS36uK67D+Eh1dLuOB0lh5rvkdaRqKcAZbNC1WD4w6R3JarNIM2fX9fFRJERJLUoiIhCIiIQiIiEIiIhCIiIQikF0LoRL1xaCrYTT/UibNw2uWLoXPiXri0FWwm+HEpgNw2u3K6qS9zZXVChQx7Sfi5xKcp6fL9J3NWbxjGOTfwIM8p91/jsHfvD7Pc2U1Q4UMe0n/JxKgspKRsqUxw0bOhyUMnMboLj8ztdq0BYlJSNlSmOGjZ0OShnkM5+4bTtdq0BWZLSzZNjWMaGtaKBoFAAnwOO3MHv+iyUkgw0HPlTu0nTkX+fadSzLy7ZRjWMaGtaAGtGAAGoL6IibWfJJNyiIiF+IiIhCIiIQiIiEIsObnihxBWUQhVnb9gRbhRzPSIrBPjoONAK44czf5vQppZFrwL5Sxc0BzHDNiQ3aWkjFrh81t3NzxQ4gqtrdu/GuJH+2yPiT46F5rW1qcB5nRiOhKOaYTcc3WNm8K/FK3EWiOQ2mHNd0vyu37D2LR3myXR5KMfsrDFhOxbiM5n6TnEV3Faji8n/RXdpn1KyJfKvJuaHOMRpI8HMJodYqNK+nGvI8+J2CljDTk3yrdqtx4njEbQwwZVtZac/cVWfF5P+iu7TPqTi8n/AEV3aZ9SszjXkefE7BTjXkefE7BX5yen6fvC6ftbF/8AH/1d5qs+Lyf9Fd2mfUnF5P8Aoru0z6lZnGvI8+J2CnGvI8+J2Cjk9P0/eEftbF/8f/V3mqz4vJ/0V3aZ9ScXk/6K7tM+pWZxryPPidgpxryPPidgo5PT9P3hH7Wxf/H/ANXearPi8n/RXdpn1JxeT/oru0z6lZnGvI8+J2CnGvI8+J2Cjk9P0/eEftbF/wDH/wBXearPi8n/AEV3aZ9S91jZMJuejNbGhmDD0ueS04bAATylPuNeR58TsFYflVkiMHxMMfFlfogpwed7wvl+KYw5pAgtvyXea3gEvc2V1Q4MMe0n4ucSoLKSkbKlMcNGrDkobuSytC4/M7XatASVko2VGYEaNWHJQzyGg+EdY3u2u1aBtVmS8u2UY1jGhrWgBrRgABqCZA47c0e/6KJJIMOBz5U7tJ05F/n2nUsS0s2TY1jGhrWgBoGAAC+qIm1nySTcoiIhfiIiIQiIiEIiIhCIiIQiIiEIvPaHiYnqO7pRF+HQvtnOHWubH+C32r5oizRXtrdCIiIX0iIiEIiIhCIiIQi+kHzvVPyREBfLtCv+5Hk6W6pq3iItHHzB1Lxms9Yk/wDTvEoiIvtKoiIhCIiIQiIiEL//2Q=="/>
          <p:cNvSpPr>
            <a:spLocks noChangeAspect="1" noChangeArrowheads="1"/>
          </p:cNvSpPr>
          <p:nvPr/>
        </p:nvSpPr>
        <p:spPr bwMode="auto">
          <a:xfrm>
            <a:off x="85121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05075"/>
            <a:ext cx="2454259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2" t="61561" r="65234" b="20406"/>
          <a:stretch/>
        </p:blipFill>
        <p:spPr bwMode="auto">
          <a:xfrm>
            <a:off x="6019800" y="3328344"/>
            <a:ext cx="2776240" cy="238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830" y="2667000"/>
            <a:ext cx="568970" cy="56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AutoShape 7" descr="data:image/jpeg;base64,/9j/4AAQSkZJRgABAQAAAQABAAD/2wCEAAkGBg4RERISBxIQFBASEhEOFBISFRoRFg8VFhEhFBUQEh4YJzIqFxkvGhUWIC8sLyopLzgsIR8yNjwqNTIrLTABCQoKDgwOGQ8PGTYhHiQvNTUpKSw1MjQpLDIsKjUtLyk1KSkvKSkpNSk1NTUpNSwsKjUqLCk1KiwpNSwpKTU0Kf/AABEIAHgAoAMBIgACEQEDEQH/xAAbAAEAAgMBAQAAAAAAAAAAAAAAAgcDBAUGAf/EADQQAAIBAgIIBQIFBQEAAAAAAAABAgMRBRIEExUhMVGRkgZBVGHhgaEUImJx0SUyorLxB//EABkBAQEBAQEBAAAAAAAAAAAAAAACAQQFA//EACERAQADAAEEAgMAAAAAAAAAAAABAhEhAwQTMWHwEnGR/9oADAMBAAIRAxEAPwC8QAAAAAAAAAAAAAAAAAAAAAAAAAAAAAAAAAAAAAAAAAAAAAAAAAAAAAAAAAAAAAAAAAAAAAAAAAAAAAAAAAAPHad4mVROUG8jbjFRdrpbszPX1OD/AGZUWEyvo9O/6v8AY7e06UXmZlNpdh4n7T72Np+0u9miepwtVloMtQ5Oc5ONNKVnFXS/Ly4Nnb1K0pETiY5cTaftLvY2l7T72dLGdJSoQoaQ8+kxccz4uG++W74uzSNej4dbqRpVp5asoOplUcyiuUndb/oyY8ebaM++28tXaXtPvY2l7T72ZNHwRypzqVZWhGer/JHWN2dnK11+X3Muj4DCdZ0qdeLeXNGUYuSkrX32dl1ZU+KN+P2zlrbS9p97G0vafeyeh4RnjXlOeVUU/LNne/ct+7h9ycMFjKhro1Y2TUZKUWrc0n5vfyEx0oOWHaXtPvY2l7T72bdXw9GLo3rLLWtleR3u7W3X4b15owywCpr5UKTTypSc+CUbcXy4iPFJyxbS9p97IzxBNWef6TZlq4THUOtQqXip6u0o5L77Xjvd/sc4utKW9HLa8K+NK1LEI6BiVR1KVaLnQqS/vhJb9XJ+a3P7FllB1H/XMPtz/kvw8zuaxF+FQAA5VAAAjPg7cinsCqqWjU3D9a/yLjKQ8W+FsVw+vUn4fiquh1ZyqqHF0XJ3cf2O3tOpFdiU2h24pNrM7LnvdvfcdzTsVpaijDQajzUXGW+DWZrzX1bKq27jnpF2/I27jnpF2/J3WmLTEzE8fCVqYtiej1JU61BtVY5HKDi7Ss72v1X7E8TxahVeeFSsrxSlSjFRzW8nNeXUqjbuOekXb8jbuOekXb8kRWsZxPDVqYbilGlGm6FSpB5r1YNOcai/TyfBeRPQcboLSatWacIzjljZXae7e0vN2Ko27jnpF2/I27jnpF2/ImtZ3ieTVp6Pp+jRoVqKlUvN3z5L5+Hlfdw83/Bir4jS/C06FJvNmzVNzSW9vdz32Kx27jnpF2/I27jnpF2/JuV3cn3rFsaVjdB6TRnDM6NKKit1mnv32f06H3R8bow0irNucqdZb5ZbOHJJPirf8Km27jnpF2/I27jnpF2/JP4UzMn1jdWNiFem1anUq1LPc5LVxguUY8+honh9u456RdvyfJY5jj4aKl75fk+tbxEZk/xjoSmnjugJcU9/txL+KW/8y8B6ZPS/x2PJqUd8Uy6TzO5nbLgABzNAAAPjXM+gCGqjyXQaqPJdETA0Q1UeS6IaqPJdETA0Q1UeS6IaqPJdETA0Q1UeS6IaqPJdETA0Q1UeS6IaqPJdETA0Q1UeS6IaqPJdCYGgly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8734425" y="-547688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17986" y="5715000"/>
            <a:ext cx="24048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Continue</a:t>
            </a:r>
            <a:endParaRPr lang="en-US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710625"/>
            <a:ext cx="54041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This is the “default” program provided, you should modify this program and submit the final version </a:t>
            </a:r>
            <a:endParaRPr lang="en-US" sz="1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1" y="685800"/>
            <a:ext cx="74453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Step 1: Put down the quarter, year, section #, change to YOUR name, and add a short summary (i.e., what is this program about)</a:t>
            </a:r>
            <a:endParaRPr lang="en-US" sz="1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1976" y="710625"/>
            <a:ext cx="5562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Step 2: Remove the default comments, </a:t>
            </a:r>
            <a:r>
              <a:rPr lang="en-US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and implement </a:t>
            </a:r>
            <a:r>
              <a:rPr lang="en-US" sz="16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ONE</a:t>
            </a:r>
            <a:r>
              <a:rPr lang="en-US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method, run it and see if it works well.</a:t>
            </a:r>
            <a:endParaRPr lang="en-US" sz="1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8619" y="685800"/>
            <a:ext cx="87167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Step 3: Repeat Step 2 as many times as needed. Make sure you implement ONE method at a time, keep checking the output, fixing bugs (if there are any), and move on…</a:t>
            </a:r>
            <a:endParaRPr lang="en-US" sz="1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08188" y="685800"/>
            <a:ext cx="5562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Step 4: Add comments to each method and/or complicated code.</a:t>
            </a:r>
            <a:endParaRPr lang="en-US" sz="1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78425" y="1298227"/>
            <a:ext cx="373697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play Slide Show for better displays</a:t>
            </a:r>
          </a:p>
        </p:txBody>
      </p:sp>
    </p:spTree>
    <p:extLst>
      <p:ext uri="{BB962C8B-B14F-4D97-AF65-F5344CB8AC3E}">
        <p14:creationId xmlns:p14="http://schemas.microsoft.com/office/powerpoint/2010/main" val="4095779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31214E-7 L 0 0.4938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301 L 0.20608 0.0030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5" grpId="0"/>
      <p:bldP spid="6" grpId="0"/>
      <p:bldP spid="6" grpId="1"/>
      <p:bldP spid="27" grpId="0"/>
      <p:bldP spid="27" grpId="1"/>
      <p:bldP spid="28" grpId="0"/>
      <p:bldP spid="28" grpId="1"/>
      <p:bldP spid="29" grpId="0"/>
      <p:bldP spid="29" grpId="1"/>
      <p:bldP spid="3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word about style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Structure your code properly</a:t>
            </a:r>
          </a:p>
          <a:p>
            <a:r>
              <a:rPr lang="en-US" smtClean="0"/>
              <a:t>Eliminate redundant code</a:t>
            </a:r>
          </a:p>
          <a:p>
            <a:r>
              <a:rPr lang="en-US" smtClean="0"/>
              <a:t>Use spaces judiciously and </a:t>
            </a:r>
            <a:r>
              <a:rPr lang="en-US" b="1" smtClean="0">
                <a:solidFill>
                  <a:srgbClr val="FF0000"/>
                </a:solidFill>
              </a:rPr>
              <a:t>consistently</a:t>
            </a:r>
          </a:p>
          <a:p>
            <a:r>
              <a:rPr lang="en-US" smtClean="0"/>
              <a:t>Indent properly</a:t>
            </a:r>
          </a:p>
          <a:p>
            <a:r>
              <a:rPr lang="en-US" smtClean="0"/>
              <a:t>Follow the naming conventions</a:t>
            </a:r>
          </a:p>
          <a:p>
            <a:r>
              <a:rPr lang="en-US" smtClean="0"/>
              <a:t>Use comments to describe code behavior</a:t>
            </a:r>
          </a:p>
        </p:txBody>
      </p:sp>
      <p:sp>
        <p:nvSpPr>
          <p:cNvPr id="757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8F551B-5D09-4A12-90E3-2D259A7605B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style?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Programmers build on top of other’s code all the time.</a:t>
            </a:r>
          </a:p>
          <a:p>
            <a:pPr lvl="1"/>
            <a:r>
              <a:rPr lang="en-US" smtClean="0"/>
              <a:t>You should </a:t>
            </a:r>
            <a:r>
              <a:rPr lang="en-US" b="1" smtClean="0"/>
              <a:t>NOT</a:t>
            </a:r>
            <a:r>
              <a:rPr lang="en-US" smtClean="0"/>
              <a:t> waste time deciphering what a method does.</a:t>
            </a:r>
          </a:p>
          <a:p>
            <a:endParaRPr lang="en-US" smtClean="0"/>
          </a:p>
          <a:p>
            <a:r>
              <a:rPr lang="en-US" smtClean="0"/>
              <a:t>You should spend time on thinking or coding. </a:t>
            </a:r>
          </a:p>
          <a:p>
            <a:pPr lvl="1"/>
            <a:r>
              <a:rPr lang="en-US" smtClean="0"/>
              <a:t>You should </a:t>
            </a:r>
            <a:r>
              <a:rPr lang="en-US" b="1" smtClean="0"/>
              <a:t>NOT</a:t>
            </a:r>
            <a:r>
              <a:rPr lang="en-US" smtClean="0"/>
              <a:t> be wasting time looking for that missing closing brace.</a:t>
            </a:r>
          </a:p>
          <a:p>
            <a:endParaRPr lang="en-US" smtClean="0"/>
          </a:p>
          <a:p>
            <a:r>
              <a:rPr lang="en-US" smtClean="0"/>
              <a:t>So CODE WITH STYLE!</a:t>
            </a:r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FD25EF-92DC-403C-A7DC-38ACAE141886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124200"/>
            <a:ext cx="6858000" cy="106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cap="none" smtClean="0"/>
              <a:t>CHAPTER 1</a:t>
            </a:r>
          </a:p>
          <a:p>
            <a:pPr eaLnBrk="1" hangingPunct="1">
              <a:lnSpc>
                <a:spcPct val="90000"/>
              </a:lnSpc>
            </a:pPr>
            <a:endParaRPr lang="en-US" sz="1800" cap="none" smtClean="0"/>
          </a:p>
          <a:p>
            <a:pPr eaLnBrk="1" hangingPunct="1">
              <a:lnSpc>
                <a:spcPct val="90000"/>
              </a:lnSpc>
            </a:pPr>
            <a:r>
              <a:rPr lang="en-US" sz="1900" cap="none" smtClean="0"/>
              <a:t>INTRODUCTION TO JAVA PROGRAMMING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73733" name="Footer Placeholder 1"/>
          <p:cNvSpPr>
            <a:spLocks noGrp="1"/>
          </p:cNvSpPr>
          <p:nvPr>
            <p:ph type="ftr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73734" name="Date Placeholder 2"/>
          <p:cNvSpPr>
            <a:spLocks noGrp="1"/>
          </p:cNvSpPr>
          <p:nvPr>
            <p:ph type="dt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0D4F05-F69C-4044-B8A1-0C8FF2DBD9AD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EE22-94F9-4A58-B8ED-DA7C57564724}" type="datetime1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TIOBE Programming Community Index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2000" y="980632"/>
            <a:ext cx="7162800" cy="5343968"/>
            <a:chOff x="762000" y="980632"/>
            <a:chExt cx="7162800" cy="534396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665" y="980632"/>
              <a:ext cx="6966135" cy="5343968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762000" y="1143000"/>
              <a:ext cx="7086600" cy="355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76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Myths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EB641B"/>
              </a:buClr>
              <a:buSzPct val="95000"/>
            </a:pPr>
            <a:r>
              <a:rPr lang="en-US" sz="2200" smtClean="0"/>
              <a:t>CS/CSE majors spend lives in dark offices alone writing code</a:t>
            </a:r>
          </a:p>
          <a:p>
            <a:pPr>
              <a:lnSpc>
                <a:spcPct val="90000"/>
              </a:lnSpc>
              <a:buClr>
                <a:srgbClr val="EB641B"/>
              </a:buClr>
              <a:buSzPct val="95000"/>
            </a:pPr>
            <a:endParaRPr lang="en-US" sz="2200" smtClean="0"/>
          </a:p>
          <a:p>
            <a:pPr>
              <a:lnSpc>
                <a:spcPct val="90000"/>
              </a:lnSpc>
              <a:buClr>
                <a:srgbClr val="EB641B"/>
              </a:buClr>
              <a:buSzPct val="95000"/>
            </a:pPr>
            <a:r>
              <a:rPr lang="en-US" sz="2200" smtClean="0"/>
              <a:t>CS/CSE is only about lines and lines of details</a:t>
            </a:r>
          </a:p>
          <a:p>
            <a:pPr>
              <a:lnSpc>
                <a:spcPct val="90000"/>
              </a:lnSpc>
              <a:buClr>
                <a:srgbClr val="EB641B"/>
              </a:buClr>
              <a:buSzPct val="95000"/>
            </a:pPr>
            <a:endParaRPr lang="en-US" sz="2200" smtClean="0"/>
          </a:p>
          <a:p>
            <a:pPr>
              <a:lnSpc>
                <a:spcPct val="90000"/>
              </a:lnSpc>
              <a:buClr>
                <a:srgbClr val="EB641B"/>
              </a:buClr>
              <a:buSzPct val="95000"/>
            </a:pPr>
            <a:r>
              <a:rPr lang="en-US" sz="2200" smtClean="0"/>
              <a:t>CS/CSE is not creative</a:t>
            </a:r>
          </a:p>
          <a:p>
            <a:pPr>
              <a:lnSpc>
                <a:spcPct val="90000"/>
              </a:lnSpc>
              <a:buClr>
                <a:srgbClr val="EB641B"/>
              </a:buClr>
              <a:buSzPct val="95000"/>
            </a:pPr>
            <a:endParaRPr lang="en-US" sz="2200" smtClean="0"/>
          </a:p>
          <a:p>
            <a:pPr>
              <a:lnSpc>
                <a:spcPct val="90000"/>
              </a:lnSpc>
              <a:buClr>
                <a:srgbClr val="EB641B"/>
              </a:buClr>
              <a:buSzPct val="95000"/>
            </a:pPr>
            <a:r>
              <a:rPr lang="en-US" sz="2200" smtClean="0"/>
              <a:t>CS/CSE is only for people that want to work at large software companies</a:t>
            </a:r>
          </a:p>
          <a:p>
            <a:pPr>
              <a:lnSpc>
                <a:spcPct val="90000"/>
              </a:lnSpc>
              <a:buClr>
                <a:srgbClr val="EB641B"/>
              </a:buClr>
              <a:buSzPct val="95000"/>
            </a:pPr>
            <a:endParaRPr lang="en-US" sz="2200" smtClean="0"/>
          </a:p>
          <a:p>
            <a:pPr>
              <a:lnSpc>
                <a:spcPct val="90000"/>
              </a:lnSpc>
              <a:buClr>
                <a:srgbClr val="EB641B"/>
              </a:buClr>
              <a:buSzPct val="95000"/>
            </a:pPr>
            <a:r>
              <a:rPr lang="en-US" sz="2200" smtClean="0"/>
              <a:t>All the jobs moved to Bangalore</a:t>
            </a:r>
          </a:p>
          <a:p>
            <a:pPr>
              <a:lnSpc>
                <a:spcPct val="90000"/>
              </a:lnSpc>
              <a:buClr>
                <a:srgbClr val="EB641B"/>
              </a:buClr>
              <a:buSzPct val="95000"/>
            </a:pPr>
            <a:endParaRPr lang="en-US" sz="2200" smtClean="0"/>
          </a:p>
          <a:p>
            <a:pPr>
              <a:lnSpc>
                <a:spcPct val="90000"/>
              </a:lnSpc>
              <a:buClr>
                <a:srgbClr val="EB641B"/>
              </a:buClr>
              <a:buSzPct val="95000"/>
            </a:pPr>
            <a:r>
              <a:rPr lang="en-US" sz="2200" smtClean="0"/>
              <a:t>…</a:t>
            </a:r>
          </a:p>
          <a:p>
            <a:pPr>
              <a:lnSpc>
                <a:spcPct val="90000"/>
              </a:lnSpc>
              <a:buClr>
                <a:srgbClr val="EB641B"/>
              </a:buClr>
              <a:buSzPct val="95000"/>
            </a:pPr>
            <a:endParaRPr lang="en-US" sz="2200" smtClean="0"/>
          </a:p>
          <a:p>
            <a:pPr>
              <a:lnSpc>
                <a:spcPct val="90000"/>
              </a:lnSpc>
              <a:buClr>
                <a:srgbClr val="EB641B"/>
              </a:buClr>
              <a:buSzPct val="95000"/>
              <a:buFont typeface="Wingdings 2" pitchFamily="18" charset="2"/>
              <a:buNone/>
            </a:pPr>
            <a:r>
              <a:rPr lang="en-US" sz="2200" i="1" smtClean="0"/>
              <a:t>See more at: </a:t>
            </a:r>
            <a:r>
              <a:rPr lang="en-US" sz="2200" i="1" smtClean="0">
                <a:hlinkClick r:id="rId2"/>
              </a:rPr>
              <a:t>http://www.cs.washington.edu/whycse</a:t>
            </a:r>
            <a:endParaRPr lang="en-US" sz="2200" i="1" smtClean="0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20485" name="Date Placeholder 5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285A22-081A-42BE-8855-043BDF46DDD3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646113"/>
          </a:xfrm>
        </p:spPr>
        <p:txBody>
          <a:bodyPr/>
          <a:lstStyle/>
          <a:p>
            <a:r>
              <a:rPr lang="en-US" smtClean="0"/>
              <a:t>Should you take this course?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</a:t>
            </a:r>
          </a:p>
          <a:p>
            <a:pPr lvl="1" eaLnBrk="1" hangingPunct="1"/>
            <a:r>
              <a:rPr lang="en-US" sz="2400" smtClean="0"/>
              <a:t>“I hate computers.”</a:t>
            </a:r>
          </a:p>
          <a:p>
            <a:pPr lvl="1" eaLnBrk="1" hangingPunct="1"/>
            <a:r>
              <a:rPr lang="en-US" sz="2400" smtClean="0"/>
              <a:t>“I don’t pay attention to details.”</a:t>
            </a:r>
          </a:p>
          <a:p>
            <a:pPr lvl="2" eaLnBrk="1" hangingPunct="1"/>
            <a:r>
              <a:rPr lang="en-US" sz="2200" smtClean="0"/>
              <a:t>Programming is fairly detail-oriented.</a:t>
            </a:r>
          </a:p>
          <a:p>
            <a:pPr lvl="1" eaLnBrk="1" hangingPunct="1"/>
            <a:r>
              <a:rPr lang="en-US" sz="2400" smtClean="0"/>
              <a:t>“I refuse to think logically.”</a:t>
            </a:r>
          </a:p>
          <a:p>
            <a:pPr lvl="1" eaLnBrk="1" hangingPunct="1"/>
            <a:r>
              <a:rPr lang="en-US" sz="2400" smtClean="0"/>
              <a:t>“I want to take an easy class.”</a:t>
            </a:r>
          </a:p>
          <a:p>
            <a:pPr lvl="2" eaLnBrk="1" hangingPunct="1"/>
            <a:r>
              <a:rPr lang="en-US" sz="2200" smtClean="0"/>
              <a:t>Hard for those who find difficulty in logical thinking and who don’t pay attention to details.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21509" name="Date Placeholder 5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158BDB-50DC-482A-805B-58A01957519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and Content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F3387E-A86A-4C8C-BF05-7771218923D0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6E166D-7C5B-44B0-8022-2A4682C6A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A5E3CCB-B954-4704-B7EC-366F31E5CC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3281</TotalTime>
  <Words>4860</Words>
  <Application>Microsoft Office PowerPoint</Application>
  <PresentationFormat>On-screen Show (4:3)</PresentationFormat>
  <Paragraphs>1308</Paragraphs>
  <Slides>63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ＭＳ Ｐゴシック</vt:lpstr>
      <vt:lpstr>Arial</vt:lpstr>
      <vt:lpstr>Courier New</vt:lpstr>
      <vt:lpstr>Georgia</vt:lpstr>
      <vt:lpstr>Tahoma</vt:lpstr>
      <vt:lpstr>Times New Roman</vt:lpstr>
      <vt:lpstr>Verdana</vt:lpstr>
      <vt:lpstr>Wingdings</vt:lpstr>
      <vt:lpstr>Wingdings 2</vt:lpstr>
      <vt:lpstr>Title and Content</vt:lpstr>
      <vt:lpstr>Building Java Programs A Back to Basics Approach</vt:lpstr>
      <vt:lpstr>Topics will be covered</vt:lpstr>
      <vt:lpstr>What is Computer Science?</vt:lpstr>
      <vt:lpstr>CS Job Market</vt:lpstr>
      <vt:lpstr>What is programming?</vt:lpstr>
      <vt:lpstr>Some modern languages</vt:lpstr>
      <vt:lpstr>TIOBE Programming Community Index</vt:lpstr>
      <vt:lpstr>Myths</vt:lpstr>
      <vt:lpstr>Should you take this course?</vt:lpstr>
      <vt:lpstr>Should you take this course?</vt:lpstr>
      <vt:lpstr>Should you take this course?</vt:lpstr>
      <vt:lpstr>Basic Java programs with println statements</vt:lpstr>
      <vt:lpstr>Compile/run a Java program</vt:lpstr>
      <vt:lpstr>Example Java program</vt:lpstr>
      <vt:lpstr>Structure of a Java program</vt:lpstr>
      <vt:lpstr>Names and identifiers</vt:lpstr>
      <vt:lpstr>Keywords</vt:lpstr>
      <vt:lpstr>System.out.println</vt:lpstr>
      <vt:lpstr>Syntax</vt:lpstr>
      <vt:lpstr>Syntax error example</vt:lpstr>
      <vt:lpstr>Strings</vt:lpstr>
      <vt:lpstr>Escape sequences</vt:lpstr>
      <vt:lpstr>Exercise 1</vt:lpstr>
      <vt:lpstr>Fill in your answers…</vt:lpstr>
      <vt:lpstr>Exercise 2</vt:lpstr>
      <vt:lpstr>Fill in your answers…</vt:lpstr>
      <vt:lpstr>Comments</vt:lpstr>
      <vt:lpstr>Using comments</vt:lpstr>
      <vt:lpstr>Comments example</vt:lpstr>
      <vt:lpstr>Static methods and algorithms</vt:lpstr>
      <vt:lpstr>Static methods</vt:lpstr>
      <vt:lpstr>Using static methods</vt:lpstr>
      <vt:lpstr>Declaring a method</vt:lpstr>
      <vt:lpstr>Calling a method</vt:lpstr>
      <vt:lpstr>Program with static method</vt:lpstr>
      <vt:lpstr>Methods calling methods</vt:lpstr>
      <vt:lpstr>Control flow</vt:lpstr>
      <vt:lpstr>Algorithms</vt:lpstr>
      <vt:lpstr>Problems with algorithms</vt:lpstr>
      <vt:lpstr>Structured algorithms</vt:lpstr>
      <vt:lpstr>Removing redundancy</vt:lpstr>
      <vt:lpstr>A program with redundancy</vt:lpstr>
      <vt:lpstr>Design of an algorithm</vt:lpstr>
      <vt:lpstr>Final cookie program</vt:lpstr>
      <vt:lpstr>Why methods part I?</vt:lpstr>
      <vt:lpstr>Why methods part II?</vt:lpstr>
      <vt:lpstr>When to use methods</vt:lpstr>
      <vt:lpstr>Drawing complex figures with static methods</vt:lpstr>
      <vt:lpstr>Static methods question</vt:lpstr>
      <vt:lpstr>Development strategy</vt:lpstr>
      <vt:lpstr>Program version 1</vt:lpstr>
      <vt:lpstr>Development strategy 2</vt:lpstr>
      <vt:lpstr>Output structure</vt:lpstr>
      <vt:lpstr>Program version 2</vt:lpstr>
      <vt:lpstr>Program version 2, cont'd.</vt:lpstr>
      <vt:lpstr>Development strategy 3</vt:lpstr>
      <vt:lpstr>Output redundancy</vt:lpstr>
      <vt:lpstr>Program version 3</vt:lpstr>
      <vt:lpstr>Program version 3, cont'd.</vt:lpstr>
      <vt:lpstr>Program version 3 – Implementation Steps</vt:lpstr>
      <vt:lpstr>A word about style</vt:lpstr>
      <vt:lpstr>Why style?</vt:lpstr>
      <vt:lpstr>The End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210</dc:title>
  <dc:subject>Computer Science</dc:subject>
  <dc:creator>Marty Stepp</dc:creator>
  <cp:keywords>Java</cp:keywords>
  <dc:description/>
  <cp:lastModifiedBy>Winnie Li</cp:lastModifiedBy>
  <cp:revision>224</cp:revision>
  <dcterms:created xsi:type="dcterms:W3CDTF">2008-06-28T20:57:21Z</dcterms:created>
  <dcterms:modified xsi:type="dcterms:W3CDTF">2018-07-01T20:28:04Z</dcterms:modified>
  <cp:category>Lecture Notes</cp:category>
</cp:coreProperties>
</file>