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7"/>
  </p:notesMasterIdLst>
  <p:sldIdLst>
    <p:sldId id="256" r:id="rId5"/>
    <p:sldId id="334" r:id="rId6"/>
    <p:sldId id="337" r:id="rId7"/>
    <p:sldId id="258" r:id="rId8"/>
    <p:sldId id="259" r:id="rId9"/>
    <p:sldId id="335" r:id="rId10"/>
    <p:sldId id="260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70" r:id="rId20"/>
    <p:sldId id="266" r:id="rId21"/>
    <p:sldId id="271" r:id="rId22"/>
    <p:sldId id="272" r:id="rId23"/>
    <p:sldId id="273" r:id="rId24"/>
    <p:sldId id="274" r:id="rId25"/>
    <p:sldId id="275" r:id="rId26"/>
    <p:sldId id="341" r:id="rId27"/>
    <p:sldId id="277" r:id="rId28"/>
    <p:sldId id="342" r:id="rId29"/>
    <p:sldId id="343" r:id="rId30"/>
    <p:sldId id="344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338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345" r:id="rId52"/>
    <p:sldId id="346" r:id="rId53"/>
    <p:sldId id="301" r:id="rId54"/>
    <p:sldId id="302" r:id="rId55"/>
    <p:sldId id="303" r:id="rId56"/>
    <p:sldId id="304" r:id="rId57"/>
    <p:sldId id="305" r:id="rId58"/>
    <p:sldId id="347" r:id="rId59"/>
    <p:sldId id="307" r:id="rId60"/>
    <p:sldId id="308" r:id="rId61"/>
    <p:sldId id="348" r:id="rId62"/>
    <p:sldId id="349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9" r:id="rId86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0779" autoAdjust="0"/>
  </p:normalViewPr>
  <p:slideViewPr>
    <p:cSldViewPr>
      <p:cViewPr varScale="1">
        <p:scale>
          <a:sx n="99" d="100"/>
          <a:sy n="99" d="100"/>
        </p:scale>
        <p:origin x="142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DFAD939-0120-43DD-ABC1-3AABFBF621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D939-0120-43DD-ABC1-3AABFBF621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5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D3C628-CFA2-4039-9A9D-22A532D437C0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10649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BFEBFA-4EF7-4F16-A3C9-3EB35300C70E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117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135FE9-5704-4D19-ADE6-1899F5DC3FB0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1075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4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752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0529A3-6878-4738-853F-8EAFC89E307E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49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7EE5A8-7FE1-4755-A528-7BA85B292A8D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10854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13F131-4335-4D21-BFD8-9904E81264C5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x = x + 2;     increases the value stored in variable x by two.</a:t>
            </a:r>
          </a:p>
        </p:txBody>
      </p:sp>
    </p:spTree>
    <p:extLst>
      <p:ext uri="{BB962C8B-B14F-4D97-AF65-F5344CB8AC3E}">
        <p14:creationId xmlns:p14="http://schemas.microsoft.com/office/powerpoint/2010/main" val="206876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x = 5, y = 8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9E990A-9A9F-4400-B726-FFC810A282F1}" type="slidenum">
              <a:rPr lang="en-US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5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60F0A6-DA61-46AB-B0ED-965825888144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11059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6C7C9F-7E4F-4670-B5D3-5DD8F682E8E7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32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92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997002-6F21-4D4C-B5BF-488E7C9A2F99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4880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4538C0-823C-4D62-8247-51496B9C2F1B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7109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721060-B15F-4988-A893-67D901DC2FFF}" type="slidenum">
              <a:rPr lang="en-US"/>
              <a:pPr eaLnBrk="1" hangingPunct="1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26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25EA6D-21D0-4DAC-8EC4-111C5849A276}" type="slidenum">
              <a:rPr lang="en-US"/>
              <a:pPr eaLnBrk="1" hangingPunct="1"/>
              <a:t>50</a:t>
            </a:fld>
            <a:endParaRPr lang="en-US"/>
          </a:p>
        </p:txBody>
      </p:sp>
      <p:sp>
        <p:nvSpPr>
          <p:cNvPr id="11469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E26103-E09D-4991-9A18-AA1BE775636F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50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857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083DE5-F262-4865-9665-2524F29E5CE3}" type="slidenum">
              <a:rPr lang="en-US"/>
              <a:pPr eaLnBrk="1" hangingPunct="1"/>
              <a:t>59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302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EA7D5F-E054-4757-847A-6BC1EED58422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9830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BBC753-1431-4D87-8F9F-F93663AA6187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3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51319D-C047-462E-B3F5-04E3DC5ED8FA}" type="slidenum">
              <a:rPr lang="en-US"/>
              <a:pPr eaLnBrk="1" hangingPunct="1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22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C2230C-B98E-4AF9-8576-05A34B9C7B22}" type="slidenum">
              <a:rPr lang="en-US"/>
              <a:pPr eaLnBrk="1" hangingPunct="1"/>
              <a:t>68</a:t>
            </a:fld>
            <a:endParaRPr lang="en-US"/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9E6781-C5C9-440A-B0A0-BC0384C9E44B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68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15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224526-C1DC-4E57-82E1-236426DE55E4}" type="slidenum">
              <a:rPr lang="en-US"/>
              <a:pPr eaLnBrk="1" hangingPunct="1"/>
              <a:t>70</a:t>
            </a:fld>
            <a:endParaRPr lang="en-US"/>
          </a:p>
        </p:txBody>
      </p:sp>
      <p:sp>
        <p:nvSpPr>
          <p:cNvPr id="1187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8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8789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10A466-07EE-42FA-81E6-E8E9366B1A9F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70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40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D5A83C-DE8A-4317-9FBF-EE6E30F36816}" type="slidenum">
              <a:rPr lang="en-US"/>
              <a:pPr eaLnBrk="1" hangingPunct="1"/>
              <a:t>74</a:t>
            </a:fld>
            <a:endParaRPr lang="en-US"/>
          </a:p>
        </p:txBody>
      </p:sp>
      <p:sp>
        <p:nvSpPr>
          <p:cNvPr id="11981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CD9ADC-E8DA-49D6-BFCB-F11BEB827454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74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6929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34670E-8C72-473E-8C53-A24A1BAE7ED6}" type="slidenum">
              <a:rPr lang="en-US"/>
              <a:pPr eaLnBrk="1" hangingPunct="1"/>
              <a:t>75</a:t>
            </a:fld>
            <a:endParaRPr lang="en-US"/>
          </a:p>
        </p:txBody>
      </p:sp>
      <p:sp>
        <p:nvSpPr>
          <p:cNvPr id="1208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88A1DD-2875-44D1-8BF9-13C960F0F4C8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75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4721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DFF51A-09EB-424B-9F06-EAEEEEF474C2}" type="slidenum">
              <a:rPr lang="en-US"/>
              <a:pPr eaLnBrk="1" hangingPunct="1"/>
              <a:t>76</a:t>
            </a:fld>
            <a:endParaRPr lang="en-US"/>
          </a:p>
        </p:txBody>
      </p:sp>
      <p:sp>
        <p:nvSpPr>
          <p:cNvPr id="12185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A5F54E-74BC-475D-A262-C22B0614F941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76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8157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39A950-8E44-4A85-B302-3C1497C7F69A}" type="slidenum">
              <a:rPr lang="en-US"/>
              <a:pPr eaLnBrk="1" hangingPunct="1"/>
              <a:t>78</a:t>
            </a:fld>
            <a:endParaRPr lang="en-US"/>
          </a:p>
        </p:txBody>
      </p:sp>
      <p:sp>
        <p:nvSpPr>
          <p:cNvPr id="1228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4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88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B01908-1BC5-42A4-B335-99FBD7CA7AC3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78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50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1FED43-6D5F-4224-948F-A044DE7AC52F}" type="slidenum">
              <a:rPr lang="en-US"/>
              <a:pPr eaLnBrk="1" hangingPunct="1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7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C53B2B-87A1-4CA3-B14B-688500D27ACF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73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0A5ADA-DB47-40EF-BC2B-055C5ECF3821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1003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3244D-D80C-4241-A140-B7EB1F5B8D03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91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717D51-EA5D-4D6C-8040-C82C60A292E9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10137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302ACD-AAAA-4C49-9B59-7D4720FCCDF2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080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936272-4ACA-4A46-A1A1-972B230D3980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7217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D58C62-65CE-40E7-A5C9-60175A6C1126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10342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A84346-2CC7-47DC-9EF3-C35A19586368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525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5552D4-2147-4B15-898B-CF1D6EF2670B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96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D13F21-1399-4818-A281-64B5A2142A31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10547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42A461-C367-4743-9C5A-0CCFC5B35A83}" type="slidenum">
              <a:rPr lang="en-US" sz="120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589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fld id="{A5C118D7-FA33-42A4-B548-F76D520E26D3}" type="datetime1">
              <a:rPr lang="en-US" smtClean="0"/>
              <a:t>7/1/2018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3965156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9FB92A-B72D-4510-BBDB-4DB149AA599D}" type="datetime1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D2F85479-DD4A-4CE4-885B-506B9B7F03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30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79A11D6F-784B-4EDD-A14E-0A0C2E275D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2575F2A-4853-41CB-89AC-59B5173FD186}" type="datetime1">
              <a:rPr lang="en-US" smtClean="0"/>
              <a:t>7/1/2018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5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fld id="{ACD2B0E7-0A77-42CF-A19B-FA595E56164E}" type="datetime1">
              <a:rPr lang="en-US" smtClean="0"/>
              <a:t>7/1/2018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2938707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64D0C-119B-4449-A751-D0035EB1790D}" type="datetime1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3538274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6C141B79-74AE-415C-860C-44F9E142AFE6}" type="datetime1">
              <a:rPr lang="en-US" smtClean="0"/>
              <a:t>7/1/2018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88A39905-D17F-44FD-93F0-9B7035D45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E0B2FC-E951-45F6-95A1-36E8018507E8}" type="datetime1">
              <a:rPr lang="en-US" smtClean="0"/>
              <a:t>7/1/2018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4A8EA950-3EBD-4827-9529-66CDEC099F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8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645A5E-C3E0-43EF-B3C4-147F60686FF8}" type="datetime1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188168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A673D0-C7CE-459D-A27D-4A5AD9747BC2}" type="datetime1">
              <a:rPr lang="en-US" smtClean="0"/>
              <a:t>7/1/2018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fld id="{A8B54878-4330-4B81-95E1-E211B9369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6FA5F676-F791-438C-B8EA-5A91EE131E0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EBD17CE-EC12-4D64-B832-8D0CD7CE554E}" type="datetime1">
              <a:rPr lang="en-US" smtClean="0"/>
              <a:t>7/1/2018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7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B8D9C03B-F96D-4807-AF22-40244B38F9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8918DCC1-CF26-4FD1-8845-E2DB8623D55D}" type="datetime1">
              <a:rPr lang="en-US" smtClean="0"/>
              <a:t>7/1/2018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39D9D35-BCF3-4466-9E05-5A731C5A442E}" type="datetime1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ABAD6027-24F8-4972-AF32-9C23430AE0EE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1041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3258C3CB-182B-4BC5-8B4F-87C220FF73B7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s.washington.edu/homes/deibel/CATs/" TargetMode="Externa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Building Java Programs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smtClean="0"/>
              <a:t>A Back to Basics Approach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13316" name="Date Placeholder 1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729150-110C-478A-9465-7C7482C823F5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317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219200" y="3124200"/>
            <a:ext cx="6858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 b="1">
                <a:solidFill>
                  <a:schemeClr val="tx2"/>
                </a:solidFill>
                <a:latin typeface="Georgia" pitchFamily="18" charset="0"/>
              </a:rPr>
              <a:t>CHAPTER 2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en-US" b="1">
              <a:solidFill>
                <a:schemeClr val="tx2"/>
              </a:solidFill>
              <a:latin typeface="Georgia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1900" b="1">
                <a:solidFill>
                  <a:schemeClr val="tx2"/>
                </a:solidFill>
                <a:latin typeface="Georgia" pitchFamily="18" charset="0"/>
              </a:rPr>
              <a:t>PRIMITIVE DATA AND DEFINITE LOOPS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57633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a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Integer remainder with </a:t>
            </a:r>
            <a:r>
              <a:rPr lang="en-US" smtClean="0">
                <a:latin typeface="Courier New" pitchFamily="49" charset="0"/>
              </a:rPr>
              <a:t>%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 eaLnBrk="1" hangingPunct="1">
              <a:tabLst>
                <a:tab pos="2290763" algn="l"/>
                <a:tab pos="4799013" algn="l"/>
              </a:tabLst>
            </a:pPr>
            <a:r>
              <a:rPr lang="en-US" sz="2200" smtClean="0"/>
              <a:t>The </a:t>
            </a:r>
            <a:r>
              <a:rPr lang="en-US" sz="2200" smtClean="0">
                <a:latin typeface="Courier New" pitchFamily="49" charset="0"/>
              </a:rPr>
              <a:t>%</a:t>
            </a:r>
            <a:r>
              <a:rPr lang="en-US" sz="2200" smtClean="0"/>
              <a:t> operator computes the remainder from integer division.</a:t>
            </a:r>
          </a:p>
          <a:p>
            <a:pPr marL="639763" lvl="1" indent="-246063" eaLnBrk="1" hangingPunct="1">
              <a:tabLst>
                <a:tab pos="2290763" algn="l"/>
                <a:tab pos="4799013" algn="l"/>
              </a:tabLst>
            </a:pPr>
            <a:r>
              <a:rPr lang="en-US" smtClean="0">
                <a:latin typeface="Courier New" pitchFamily="49" charset="0"/>
              </a:rPr>
              <a:t>14 % 4</a:t>
            </a:r>
            <a:r>
              <a:rPr lang="en-US" smtClean="0"/>
              <a:t>	is  </a:t>
            </a:r>
            <a:r>
              <a:rPr lang="en-US" smtClean="0">
                <a:latin typeface="Courier New" pitchFamily="49" charset="0"/>
              </a:rPr>
              <a:t>2</a:t>
            </a:r>
          </a:p>
          <a:p>
            <a:pPr marL="639763" lvl="1" indent="-246063" eaLnBrk="1" hangingPunct="1">
              <a:tabLst>
                <a:tab pos="2290763" algn="l"/>
                <a:tab pos="4799013" algn="l"/>
              </a:tabLst>
            </a:pPr>
            <a:r>
              <a:rPr lang="en-US" smtClean="0">
                <a:latin typeface="Courier New" pitchFamily="49" charset="0"/>
              </a:rPr>
              <a:t>218 % 5</a:t>
            </a:r>
            <a:r>
              <a:rPr lang="en-US" smtClean="0"/>
              <a:t>	is  </a:t>
            </a:r>
            <a:r>
              <a:rPr lang="en-US" smtClean="0">
                <a:latin typeface="Courier New" pitchFamily="49" charset="0"/>
              </a:rPr>
              <a:t>3</a:t>
            </a:r>
            <a:r>
              <a:rPr lang="en-US" sz="800" smtClean="0">
                <a:latin typeface="Courier New" pitchFamily="49" charset="0"/>
              </a:rPr>
              <a:t/>
            </a:r>
            <a:br>
              <a:rPr lang="en-US" sz="800" smtClean="0">
                <a:latin typeface="Courier New" pitchFamily="49" charset="0"/>
              </a:rPr>
            </a:br>
            <a:r>
              <a:rPr lang="en-US" sz="800" smtClean="0">
                <a:latin typeface="Courier New" pitchFamily="49" charset="0"/>
              </a:rPr>
              <a:t> </a:t>
            </a:r>
            <a:br>
              <a:rPr lang="en-US" sz="800" smtClean="0">
                <a:latin typeface="Courier New" pitchFamily="49" charset="0"/>
              </a:rPr>
            </a:br>
            <a:r>
              <a:rPr lang="en-US" sz="2000" smtClean="0">
                <a:latin typeface="Courier New" pitchFamily="49" charset="0"/>
              </a:rPr>
              <a:t>     </a:t>
            </a:r>
            <a:r>
              <a:rPr lang="en-US" sz="2000" u="sng" smtClean="0">
                <a:latin typeface="Courier New" pitchFamily="49" charset="0"/>
              </a:rPr>
              <a:t>   3</a:t>
            </a:r>
            <a:r>
              <a:rPr lang="en-US" sz="2000" smtClean="0">
                <a:latin typeface="Courier New" pitchFamily="49" charset="0"/>
              </a:rPr>
              <a:t>                </a:t>
            </a:r>
            <a:r>
              <a:rPr lang="en-US" sz="2000" u="sng" smtClean="0">
                <a:latin typeface="Courier New" pitchFamily="49" charset="0"/>
              </a:rPr>
              <a:t>   43</a:t>
            </a:r>
            <a:br>
              <a:rPr lang="en-US" sz="2000" u="sng" smtClean="0">
                <a:latin typeface="Courier New" pitchFamily="49" charset="0"/>
              </a:rPr>
            </a:br>
            <a:r>
              <a:rPr lang="en-US" sz="2000" smtClean="0">
                <a:latin typeface="Courier New" pitchFamily="49" charset="0"/>
              </a:rPr>
              <a:t>   4 ) 14              5 ) 218</a:t>
            </a:r>
            <a:br>
              <a:rPr lang="en-US" sz="2000" smtClean="0">
                <a:latin typeface="Courier New" pitchFamily="49" charset="0"/>
              </a:rPr>
            </a:br>
            <a:r>
              <a:rPr lang="en-US" sz="2000" smtClean="0">
                <a:latin typeface="Courier New" pitchFamily="49" charset="0"/>
              </a:rPr>
              <a:t>       </a:t>
            </a:r>
            <a:r>
              <a:rPr lang="en-US" sz="2000" u="sng" smtClean="0">
                <a:latin typeface="Courier New" pitchFamily="49" charset="0"/>
              </a:rPr>
              <a:t>12</a:t>
            </a:r>
            <a:r>
              <a:rPr lang="en-US" sz="2000" smtClean="0">
                <a:latin typeface="Courier New" pitchFamily="49" charset="0"/>
              </a:rPr>
              <a:t>                  </a:t>
            </a:r>
            <a:r>
              <a:rPr lang="en-US" sz="2000" u="sng" smtClean="0">
                <a:latin typeface="Courier New" pitchFamily="49" charset="0"/>
              </a:rPr>
              <a:t>20</a:t>
            </a:r>
            <a:r>
              <a:rPr lang="en-US" sz="2000" smtClean="0">
                <a:latin typeface="Courier New" pitchFamily="49" charset="0"/>
              </a:rPr>
              <a:t/>
            </a:r>
            <a:br>
              <a:rPr lang="en-US" sz="2000" smtClean="0">
                <a:latin typeface="Courier New" pitchFamily="49" charset="0"/>
              </a:rPr>
            </a:br>
            <a:r>
              <a:rPr lang="en-US" sz="2000" smtClean="0">
                <a:latin typeface="Courier New" pitchFamily="49" charset="0"/>
              </a:rPr>
              <a:t>        </a:t>
            </a:r>
            <a:r>
              <a:rPr lang="en-US" sz="2000" b="1" smtClean="0">
                <a:latin typeface="Courier New" pitchFamily="49" charset="0"/>
              </a:rPr>
              <a:t>2</a:t>
            </a:r>
            <a:r>
              <a:rPr lang="en-US" sz="2000" smtClean="0">
                <a:latin typeface="Courier New" pitchFamily="49" charset="0"/>
              </a:rPr>
              <a:t>                   18</a:t>
            </a:r>
            <a:br>
              <a:rPr lang="en-US" sz="2000" smtClean="0">
                <a:latin typeface="Courier New" pitchFamily="49" charset="0"/>
              </a:rPr>
            </a:br>
            <a:r>
              <a:rPr lang="en-US" sz="2000" smtClean="0">
                <a:latin typeface="Courier New" pitchFamily="49" charset="0"/>
              </a:rPr>
              <a:t>                            </a:t>
            </a:r>
            <a:r>
              <a:rPr lang="en-US" sz="2000" u="sng" smtClean="0">
                <a:latin typeface="Courier New" pitchFamily="49" charset="0"/>
              </a:rPr>
              <a:t>15</a:t>
            </a:r>
            <a:br>
              <a:rPr lang="en-US" sz="2000" u="sng" smtClean="0">
                <a:latin typeface="Courier New" pitchFamily="49" charset="0"/>
              </a:rPr>
            </a:br>
            <a:r>
              <a:rPr lang="en-US" sz="2000" smtClean="0">
                <a:latin typeface="Courier New" pitchFamily="49" charset="0"/>
              </a:rPr>
              <a:t>                             </a:t>
            </a:r>
            <a:r>
              <a:rPr lang="en-US" sz="2000" b="1" smtClean="0">
                <a:latin typeface="Courier New" pitchFamily="49" charset="0"/>
              </a:rPr>
              <a:t>3</a:t>
            </a:r>
          </a:p>
          <a:p>
            <a:pPr eaLnBrk="1" hangingPunct="1">
              <a:lnSpc>
                <a:spcPct val="110000"/>
              </a:lnSpc>
              <a:tabLst>
                <a:tab pos="2290763" algn="l"/>
                <a:tab pos="4799013" algn="l"/>
              </a:tabLst>
            </a:pPr>
            <a:endParaRPr lang="en-US" sz="600" smtClean="0"/>
          </a:p>
          <a:p>
            <a:pPr eaLnBrk="1" hangingPunct="1">
              <a:lnSpc>
                <a:spcPct val="110000"/>
              </a:lnSpc>
              <a:tabLst>
                <a:tab pos="2290763" algn="l"/>
                <a:tab pos="4799013" algn="l"/>
              </a:tabLst>
            </a:pPr>
            <a:r>
              <a:rPr lang="en-US" smtClean="0"/>
              <a:t>Applications of </a:t>
            </a:r>
            <a:r>
              <a:rPr lang="en-US" smtClean="0">
                <a:latin typeface="Courier New" pitchFamily="49" charset="0"/>
              </a:rPr>
              <a:t>%</a:t>
            </a:r>
            <a:r>
              <a:rPr lang="en-US" smtClean="0"/>
              <a:t> operator: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2290763" algn="l"/>
                <a:tab pos="4799013" algn="l"/>
              </a:tabLst>
            </a:pPr>
            <a:r>
              <a:rPr lang="en-US" sz="2100" smtClean="0"/>
              <a:t>Obtain last digit of a number:</a:t>
            </a:r>
            <a:r>
              <a:rPr lang="en-US" sz="2100" i="1" smtClean="0"/>
              <a:t>	</a:t>
            </a:r>
            <a:r>
              <a:rPr lang="en-US" sz="2100" smtClean="0">
                <a:latin typeface="Courier New" pitchFamily="49" charset="0"/>
              </a:rPr>
              <a:t>230857 % 10</a:t>
            </a:r>
            <a:r>
              <a:rPr lang="en-US" sz="2100" smtClean="0"/>
              <a:t> is </a:t>
            </a:r>
            <a:r>
              <a:rPr lang="en-US" sz="2100" smtClean="0">
                <a:latin typeface="Courier New" pitchFamily="49" charset="0"/>
              </a:rPr>
              <a:t>7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2290763" algn="l"/>
                <a:tab pos="4799013" algn="l"/>
              </a:tabLst>
            </a:pPr>
            <a:r>
              <a:rPr lang="en-US" sz="2100" smtClean="0"/>
              <a:t>Obtain last 4 digits:	</a:t>
            </a:r>
            <a:r>
              <a:rPr lang="en-US" sz="2100" smtClean="0">
                <a:latin typeface="Courier New" pitchFamily="49" charset="0"/>
              </a:rPr>
              <a:t>658236489 % 10000</a:t>
            </a:r>
            <a:r>
              <a:rPr lang="en-US" sz="2100" smtClean="0"/>
              <a:t> is </a:t>
            </a:r>
            <a:r>
              <a:rPr lang="en-US" sz="2100" smtClean="0">
                <a:latin typeface="Courier New" pitchFamily="49" charset="0"/>
              </a:rPr>
              <a:t>6489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2290763" algn="l"/>
                <a:tab pos="4799013" algn="l"/>
              </a:tabLst>
            </a:pPr>
            <a:r>
              <a:rPr lang="en-US" sz="2100" smtClean="0"/>
              <a:t>See whether a number is odd:	</a:t>
            </a:r>
            <a:r>
              <a:rPr lang="en-US" sz="2100" smtClean="0">
                <a:latin typeface="Courier New" pitchFamily="49" charset="0"/>
              </a:rPr>
              <a:t>7 % 2</a:t>
            </a:r>
            <a:r>
              <a:rPr lang="en-US" sz="2100" smtClean="0"/>
              <a:t> is </a:t>
            </a:r>
            <a:r>
              <a:rPr lang="en-US" sz="2100" smtClean="0">
                <a:latin typeface="Courier New" pitchFamily="49" charset="0"/>
              </a:rPr>
              <a:t>1</a:t>
            </a:r>
            <a:r>
              <a:rPr lang="en-US" sz="2100" smtClean="0"/>
              <a:t>,  </a:t>
            </a:r>
            <a:r>
              <a:rPr lang="en-US" sz="2100" smtClean="0">
                <a:latin typeface="Courier New" pitchFamily="49" charset="0"/>
              </a:rPr>
              <a:t>42 % 2</a:t>
            </a:r>
            <a:r>
              <a:rPr lang="en-US" sz="2100" smtClean="0"/>
              <a:t> is </a:t>
            </a:r>
            <a:r>
              <a:rPr lang="en-US" sz="2100" smtClean="0">
                <a:latin typeface="Courier New" pitchFamily="49" charset="0"/>
              </a:rPr>
              <a:t>0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6096000" y="2006600"/>
            <a:ext cx="2819400" cy="187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What is the result?</a:t>
            </a:r>
          </a:p>
          <a:p>
            <a:pPr algn="l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45 % 6</a:t>
            </a:r>
          </a:p>
          <a:p>
            <a:pPr algn="l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2 % 2</a:t>
            </a:r>
          </a:p>
          <a:p>
            <a:pPr algn="l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8 % 20</a:t>
            </a:r>
          </a:p>
          <a:p>
            <a:pPr algn="l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11 % 0</a:t>
            </a:r>
          </a:p>
        </p:txBody>
      </p:sp>
      <p:sp>
        <p:nvSpPr>
          <p:cNvPr id="2253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3FD702-2F12-49A0-8041-184B04470A72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53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Precedence</a:t>
            </a:r>
          </a:p>
        </p:txBody>
      </p:sp>
      <p:sp>
        <p:nvSpPr>
          <p:cNvPr id="38195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3657600" algn="l"/>
              </a:tabLst>
            </a:pPr>
            <a:r>
              <a:rPr lang="en-US" b="1" smtClean="0"/>
              <a:t>precedence</a:t>
            </a:r>
            <a:r>
              <a:rPr lang="en-US" smtClean="0"/>
              <a:t>: Order in which operators are evaluated.</a:t>
            </a:r>
            <a:endParaRPr lang="en-US" sz="900" smtClean="0"/>
          </a:p>
          <a:p>
            <a:pPr marL="639763" lvl="1" indent="-246063" eaLnBrk="1" hangingPunct="1">
              <a:lnSpc>
                <a:spcPct val="110000"/>
              </a:lnSpc>
              <a:tabLst>
                <a:tab pos="3657600" algn="l"/>
              </a:tabLst>
            </a:pPr>
            <a:r>
              <a:rPr lang="en-US" smtClean="0"/>
              <a:t>Generally operators evaluate left-to-right.</a:t>
            </a:r>
            <a:br>
              <a:rPr lang="en-US" smtClean="0"/>
            </a:br>
            <a:r>
              <a:rPr lang="en-US" smtClean="0">
                <a:latin typeface="Courier New" pitchFamily="49" charset="0"/>
              </a:rPr>
              <a:t>1 - 2 - 3</a:t>
            </a:r>
            <a:r>
              <a:rPr lang="en-US" smtClean="0"/>
              <a:t>  is  </a:t>
            </a:r>
            <a:r>
              <a:rPr lang="en-US" smtClean="0">
                <a:latin typeface="Courier New" pitchFamily="49" charset="0"/>
              </a:rPr>
              <a:t>(1 - 2) - 3</a:t>
            </a:r>
            <a:r>
              <a:rPr lang="en-US" smtClean="0"/>
              <a:t>  which is  </a:t>
            </a:r>
            <a:r>
              <a:rPr lang="en-US" smtClean="0">
                <a:latin typeface="Courier New" pitchFamily="49" charset="0"/>
              </a:rPr>
              <a:t>-4</a:t>
            </a:r>
            <a:endParaRPr lang="en-US" smtClean="0"/>
          </a:p>
          <a:p>
            <a:pPr marL="639763" lvl="1" indent="-246063" eaLnBrk="1" hangingPunct="1">
              <a:lnSpc>
                <a:spcPct val="90000"/>
              </a:lnSpc>
              <a:tabLst>
                <a:tab pos="3657600" algn="l"/>
              </a:tabLst>
            </a:pPr>
            <a:endParaRPr lang="en-US" sz="6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tabLst>
                <a:tab pos="3657600" algn="l"/>
              </a:tabLst>
            </a:pPr>
            <a:r>
              <a:rPr lang="en-US" smtClean="0"/>
              <a:t>But </a:t>
            </a:r>
            <a:r>
              <a:rPr lang="en-US" smtClean="0">
                <a:latin typeface="Courier New" pitchFamily="49" charset="0"/>
              </a:rPr>
              <a:t>*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/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%</a:t>
            </a:r>
            <a:r>
              <a:rPr lang="en-US" smtClean="0"/>
              <a:t> have a higher level of precedence than </a:t>
            </a:r>
            <a:r>
              <a:rPr lang="en-US" smtClean="0">
                <a:latin typeface="Courier New" pitchFamily="49" charset="0"/>
              </a:rPr>
              <a:t>+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-</a:t>
            </a:r>
            <a:r>
              <a:rPr lang="en-US" smtClean="0"/>
              <a:t/>
            </a:r>
            <a:br>
              <a:rPr lang="en-US" smtClean="0"/>
            </a:br>
            <a:r>
              <a:rPr lang="en-US" sz="900" smtClean="0"/>
              <a:t/>
            </a:r>
            <a:br>
              <a:rPr lang="en-US" sz="900" smtClean="0"/>
            </a:br>
            <a:r>
              <a:rPr lang="en-US" sz="900" smtClean="0"/>
              <a:t/>
            </a:r>
            <a:br>
              <a:rPr lang="en-US" sz="900" smtClean="0"/>
            </a:br>
            <a:r>
              <a:rPr lang="en-US" smtClean="0">
                <a:latin typeface="Courier New" pitchFamily="49" charset="0"/>
              </a:rPr>
              <a:t>1 + </a:t>
            </a:r>
            <a:r>
              <a:rPr lang="en-US" b="1" smtClean="0">
                <a:latin typeface="Courier New" pitchFamily="49" charset="0"/>
              </a:rPr>
              <a:t>3 * 4</a:t>
            </a:r>
            <a:r>
              <a:rPr lang="en-US" smtClean="0"/>
              <a:t>	is 	</a:t>
            </a:r>
            <a:r>
              <a:rPr lang="en-US" smtClean="0">
                <a:latin typeface="Courier New" pitchFamily="49" charset="0"/>
              </a:rPr>
              <a:t>13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3657600" algn="l"/>
              </a:tabLst>
            </a:pPr>
            <a:endParaRPr lang="en-US" sz="900" smtClean="0"/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3657600" algn="l"/>
              </a:tabLst>
            </a:pPr>
            <a:endParaRPr lang="en-US" sz="900" smtClean="0"/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3657600" algn="l"/>
              </a:tabLst>
            </a:pPr>
            <a:r>
              <a:rPr lang="en-US" sz="900" smtClean="0"/>
              <a:t>	</a:t>
            </a:r>
            <a:r>
              <a:rPr lang="en-US" smtClean="0">
                <a:latin typeface="Courier New" pitchFamily="49" charset="0"/>
              </a:rPr>
              <a:t>6 + </a:t>
            </a:r>
            <a:r>
              <a:rPr lang="en-US" b="1" smtClean="0">
                <a:latin typeface="Courier New" pitchFamily="49" charset="0"/>
              </a:rPr>
              <a:t>8 / 2</a:t>
            </a:r>
            <a:r>
              <a:rPr lang="en-US" smtClean="0">
                <a:latin typeface="Courier New" pitchFamily="49" charset="0"/>
              </a:rPr>
              <a:t> * 3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3657600" algn="l"/>
              </a:tabLst>
            </a:pPr>
            <a:r>
              <a:rPr lang="en-US" smtClean="0">
                <a:latin typeface="Courier New" pitchFamily="49" charset="0"/>
              </a:rPr>
              <a:t>	6 +   </a:t>
            </a:r>
            <a:r>
              <a:rPr lang="en-US" b="1" smtClean="0">
                <a:latin typeface="Courier New" pitchFamily="49" charset="0"/>
              </a:rPr>
              <a:t>4   * 3</a:t>
            </a: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Tx/>
              <a:buNone/>
              <a:tabLst>
                <a:tab pos="3657600" algn="l"/>
              </a:tabLst>
            </a:pPr>
            <a:r>
              <a:rPr lang="en-US" smtClean="0">
                <a:latin typeface="Courier New" pitchFamily="49" charset="0"/>
              </a:rPr>
              <a:t>	6 +     12</a:t>
            </a:r>
            <a:r>
              <a:rPr lang="en-US" smtClean="0"/>
              <a:t>	is 	</a:t>
            </a:r>
            <a:r>
              <a:rPr lang="en-US" smtClean="0">
                <a:latin typeface="Courier New" pitchFamily="49" charset="0"/>
              </a:rPr>
              <a:t>18</a:t>
            </a:r>
          </a:p>
          <a:p>
            <a:pPr marL="639763" lvl="1" indent="-246063" eaLnBrk="1" hangingPunct="1">
              <a:lnSpc>
                <a:spcPct val="70000"/>
              </a:lnSpc>
              <a:tabLst>
                <a:tab pos="3657600" algn="l"/>
              </a:tabLst>
            </a:pPr>
            <a:endParaRPr lang="en-US" sz="600" smtClean="0"/>
          </a:p>
          <a:p>
            <a:pPr marL="639763" lvl="1" indent="-246063" eaLnBrk="1" hangingPunct="1">
              <a:lnSpc>
                <a:spcPct val="110000"/>
              </a:lnSpc>
              <a:tabLst>
                <a:tab pos="3657600" algn="l"/>
              </a:tabLst>
            </a:pPr>
            <a:r>
              <a:rPr lang="en-US" smtClean="0"/>
              <a:t>Parentheses can force a certain order of evaluation:</a:t>
            </a:r>
            <a:br>
              <a:rPr lang="en-US" smtClean="0"/>
            </a:br>
            <a:r>
              <a:rPr lang="en-US" smtClean="0">
                <a:latin typeface="Courier New" pitchFamily="49" charset="0"/>
              </a:rPr>
              <a:t>(1 + 3) * 4</a:t>
            </a:r>
            <a:r>
              <a:rPr lang="en-US" smtClean="0"/>
              <a:t>	is 	</a:t>
            </a:r>
            <a:r>
              <a:rPr lang="en-US" smtClean="0">
                <a:latin typeface="Courier New" pitchFamily="49" charset="0"/>
              </a:rPr>
              <a:t>16</a:t>
            </a:r>
            <a:endParaRPr lang="en-US" smtClean="0"/>
          </a:p>
          <a:p>
            <a:pPr marL="639763" lvl="1" indent="-246063" eaLnBrk="1" hangingPunct="1">
              <a:lnSpc>
                <a:spcPct val="90000"/>
              </a:lnSpc>
              <a:buFontTx/>
              <a:buNone/>
              <a:tabLst>
                <a:tab pos="3657600" algn="l"/>
              </a:tabLst>
            </a:pPr>
            <a:endParaRPr lang="en-US" sz="600" smtClean="0"/>
          </a:p>
          <a:p>
            <a:pPr marL="639763" lvl="1" indent="-246063" eaLnBrk="1" hangingPunct="1">
              <a:lnSpc>
                <a:spcPct val="110000"/>
              </a:lnSpc>
              <a:tabLst>
                <a:tab pos="3657600" algn="l"/>
              </a:tabLst>
            </a:pPr>
            <a:r>
              <a:rPr lang="en-US" smtClean="0"/>
              <a:t>Spacing does not affect order of evaluation</a:t>
            </a:r>
            <a:br>
              <a:rPr lang="en-US" smtClean="0"/>
            </a:br>
            <a:r>
              <a:rPr lang="en-US" smtClean="0">
                <a:latin typeface="Courier New" pitchFamily="49" charset="0"/>
              </a:rPr>
              <a:t>1+3 * 4-2</a:t>
            </a:r>
            <a:r>
              <a:rPr lang="en-US" smtClean="0"/>
              <a:t>	is 	</a:t>
            </a:r>
            <a:r>
              <a:rPr lang="en-US" smtClean="0">
                <a:latin typeface="Courier New" pitchFamily="49" charset="0"/>
              </a:rPr>
              <a:t>11</a:t>
            </a:r>
          </a:p>
        </p:txBody>
      </p:sp>
      <p:sp>
        <p:nvSpPr>
          <p:cNvPr id="2355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C14B65-E725-4E46-9AC1-5979493C078E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355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19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19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Precedence examples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sz="2500" smtClean="0">
                <a:latin typeface="Courier New" pitchFamily="49" charset="0"/>
              </a:rPr>
              <a:t>1 * 2 + 3 * 5 %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\_/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 |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latin typeface="Courier New" pitchFamily="49" charset="0"/>
              </a:rPr>
              <a:t>  </a:t>
            </a:r>
            <a:r>
              <a:rPr lang="en-US" sz="2500" b="1" smtClean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2500" smtClean="0">
                <a:latin typeface="Courier New" pitchFamily="49" charset="0"/>
              </a:rPr>
              <a:t>   + 3 * 5 %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        \_/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         |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latin typeface="Courier New" pitchFamily="49" charset="0"/>
              </a:rPr>
              <a:t>  2   +  </a:t>
            </a:r>
            <a:r>
              <a:rPr lang="en-US" sz="2500" b="1" smtClean="0">
                <a:solidFill>
                  <a:srgbClr val="800000"/>
                </a:solidFill>
                <a:latin typeface="Courier New" pitchFamily="49" charset="0"/>
              </a:rPr>
              <a:t>15</a:t>
            </a:r>
            <a:r>
              <a:rPr lang="en-US" sz="2500" smtClean="0">
                <a:latin typeface="Courier New" pitchFamily="49" charset="0"/>
              </a:rPr>
              <a:t>   %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          \___/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            |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latin typeface="Courier New" pitchFamily="49" charset="0"/>
              </a:rPr>
              <a:t>  2   +      </a:t>
            </a:r>
            <a:r>
              <a:rPr lang="en-US" sz="2500" b="1" smtClean="0">
                <a:solidFill>
                  <a:srgbClr val="800000"/>
                </a:solidFill>
                <a:latin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  \________/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      | 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latin typeface="Courier New" pitchFamily="49" charset="0"/>
              </a:rPr>
              <a:t>       </a:t>
            </a:r>
            <a:r>
              <a:rPr lang="en-US" sz="2500" b="1" smtClean="0">
                <a:solidFill>
                  <a:srgbClr val="80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19268" name="Rectangle 4"/>
          <p:cNvSpPr>
            <a:spLocks noChangeArrowheads="1"/>
          </p:cNvSpPr>
          <p:nvPr/>
        </p:nvSpPr>
        <p:spPr bwMode="auto">
          <a:xfrm>
            <a:off x="4800600" y="1752600"/>
            <a:ext cx="434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Courier New" pitchFamily="49" charset="0"/>
                <a:cs typeface="Times New Roman" pitchFamily="18" charset="0"/>
              </a:rPr>
              <a:t>1 + 8 % 3 * 2 - 9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  <a:t>     \_/</a:t>
            </a:r>
            <a:b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  <a:t>      |</a:t>
            </a:r>
            <a:b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400">
                <a:latin typeface="Courier New" pitchFamily="49" charset="0"/>
                <a:cs typeface="Times New Roman" pitchFamily="18" charset="0"/>
              </a:rPr>
              <a:t>1 +   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>
                <a:latin typeface="Courier New" pitchFamily="49" charset="0"/>
                <a:cs typeface="Times New Roman" pitchFamily="18" charset="0"/>
              </a:rPr>
              <a:t>   * 2 - 9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  <a:t>       \___/</a:t>
            </a:r>
            <a:b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  <a:t>         |</a:t>
            </a:r>
            <a:b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400">
                <a:latin typeface="Courier New" pitchFamily="49" charset="0"/>
                <a:cs typeface="Times New Roman" pitchFamily="18" charset="0"/>
              </a:rPr>
              <a:t>1 +     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 4</a:t>
            </a:r>
            <a:r>
              <a:rPr lang="en-US" sz="2400">
                <a:latin typeface="Courier New" pitchFamily="49" charset="0"/>
                <a:cs typeface="Times New Roman" pitchFamily="18" charset="0"/>
              </a:rPr>
              <a:t>    - 9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  <a:t> \______/</a:t>
            </a:r>
            <a:b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  <a:t>    |</a:t>
            </a:r>
            <a:b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40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>
                <a:latin typeface="Courier New" pitchFamily="49" charset="0"/>
                <a:cs typeface="Times New Roman" pitchFamily="18" charset="0"/>
              </a:rPr>
              <a:t>         - 9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  <a:t>     \_________/</a:t>
            </a:r>
            <a:b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  <a:t>          | </a:t>
            </a:r>
            <a:br>
              <a:rPr lang="en-US" sz="240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400"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-4</a:t>
            </a:r>
          </a:p>
        </p:txBody>
      </p:sp>
      <p:sp>
        <p:nvSpPr>
          <p:cNvPr id="2458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3A4A3E-0884-4382-AEDB-907837DEEB98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458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9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9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19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19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67" grpId="0" build="p" autoUpdateAnimBg="0"/>
      <p:bldP spid="141926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Real numbers (type </a:t>
            </a:r>
            <a:r>
              <a:rPr lang="en-US" smtClean="0">
                <a:latin typeface="Courier New" pitchFamily="49" charset="0"/>
              </a:rPr>
              <a:t>double</a:t>
            </a:r>
            <a:r>
              <a:rPr lang="en-US" smtClean="0"/>
              <a:t>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Examples:   </a:t>
            </a:r>
            <a:r>
              <a:rPr lang="en-US" smtClean="0">
                <a:latin typeface="Courier New" pitchFamily="49" charset="0"/>
              </a:rPr>
              <a:t>6.022</a:t>
            </a:r>
            <a:r>
              <a:rPr lang="en-US" smtClean="0"/>
              <a:t> ,   </a:t>
            </a:r>
            <a:r>
              <a:rPr lang="en-US" smtClean="0">
                <a:latin typeface="Courier New" pitchFamily="49" charset="0"/>
              </a:rPr>
              <a:t>-42.0</a:t>
            </a:r>
            <a:r>
              <a:rPr lang="en-US" smtClean="0"/>
              <a:t> ,   </a:t>
            </a:r>
            <a:r>
              <a:rPr lang="en-US" smtClean="0">
                <a:latin typeface="Courier New" pitchFamily="49" charset="0"/>
              </a:rPr>
              <a:t>2.143e17</a:t>
            </a:r>
          </a:p>
          <a:p>
            <a:pPr marL="639763" lvl="1" indent="-246063" eaLnBrk="1" hangingPunct="1"/>
            <a:endParaRPr lang="en-US" sz="900" smtClean="0"/>
          </a:p>
          <a:p>
            <a:pPr marL="639763" lvl="1" indent="-246063" eaLnBrk="1" hangingPunct="1"/>
            <a:r>
              <a:rPr lang="en-US" smtClean="0"/>
              <a:t>Placing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.0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smtClean="0"/>
              <a:t>or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smtClean="0"/>
              <a:t>after an integer makes it a </a:t>
            </a:r>
            <a:r>
              <a:rPr lang="en-US" smtClean="0">
                <a:latin typeface="Courier New" pitchFamily="49" charset="0"/>
              </a:rPr>
              <a:t>double</a:t>
            </a:r>
            <a:r>
              <a:rPr lang="en-US" smtClean="0"/>
              <a:t>.</a:t>
            </a:r>
          </a:p>
          <a:p>
            <a:pPr marL="639763" lvl="1" indent="-246063" eaLnBrk="1" hangingPunct="1"/>
            <a:endParaRPr lang="en-US" smtClean="0"/>
          </a:p>
          <a:p>
            <a:pPr eaLnBrk="1" hangingPunct="1"/>
            <a:r>
              <a:rPr lang="en-US" smtClean="0"/>
              <a:t>The operators  </a:t>
            </a:r>
            <a:r>
              <a:rPr lang="en-US" smtClean="0">
                <a:latin typeface="Courier New" pitchFamily="49" charset="0"/>
              </a:rPr>
              <a:t>+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-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*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/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%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()</a:t>
            </a:r>
            <a:r>
              <a:rPr lang="en-US" smtClean="0"/>
              <a:t>  all still work with </a:t>
            </a:r>
            <a:r>
              <a:rPr lang="en-US" smtClean="0">
                <a:latin typeface="Courier New" pitchFamily="49" charset="0"/>
              </a:rPr>
              <a:t>double</a:t>
            </a:r>
            <a:r>
              <a:rPr lang="en-US" smtClean="0"/>
              <a:t>.</a:t>
            </a:r>
          </a:p>
          <a:p>
            <a:pPr marL="639763" lvl="1" indent="-246063" eaLnBrk="1" hangingPunct="1"/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>
                <a:latin typeface="Courier New" pitchFamily="49" charset="0"/>
              </a:rPr>
              <a:t>/</a:t>
            </a:r>
            <a:r>
              <a:rPr lang="en-US" smtClean="0"/>
              <a:t> produces an exact answer:  </a:t>
            </a:r>
            <a:r>
              <a:rPr lang="en-US" smtClean="0">
                <a:latin typeface="Courier New" pitchFamily="49" charset="0"/>
              </a:rPr>
              <a:t>15.0 / 2.0</a:t>
            </a:r>
            <a:r>
              <a:rPr lang="en-US" smtClean="0"/>
              <a:t> is </a:t>
            </a:r>
            <a:r>
              <a:rPr lang="en-US" smtClean="0">
                <a:latin typeface="Courier New" pitchFamily="49" charset="0"/>
              </a:rPr>
              <a:t>7.5</a:t>
            </a:r>
            <a:endParaRPr lang="en-US" smtClean="0"/>
          </a:p>
          <a:p>
            <a:pPr marL="1143000" lvl="2" eaLnBrk="1" hangingPunct="1"/>
            <a:endParaRPr lang="en-US" sz="900" smtClean="0"/>
          </a:p>
          <a:p>
            <a:pPr marL="639763" lvl="1" indent="-246063" eaLnBrk="1" hangingPunct="1"/>
            <a:r>
              <a:rPr lang="en-US" smtClean="0"/>
              <a:t>Precedence is the same: </a:t>
            </a:r>
            <a:r>
              <a:rPr lang="en-US" smtClean="0">
                <a:latin typeface="Courier New" pitchFamily="49" charset="0"/>
              </a:rPr>
              <a:t>()</a:t>
            </a:r>
            <a:r>
              <a:rPr lang="en-US" smtClean="0"/>
              <a:t>  before  </a:t>
            </a:r>
            <a:r>
              <a:rPr lang="en-US" smtClean="0">
                <a:latin typeface="Courier New" pitchFamily="49" charset="0"/>
              </a:rPr>
              <a:t>*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/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%</a:t>
            </a:r>
            <a:r>
              <a:rPr lang="en-US" smtClean="0"/>
              <a:t>  before  </a:t>
            </a:r>
            <a:r>
              <a:rPr lang="en-US" smtClean="0">
                <a:latin typeface="Courier New" pitchFamily="49" charset="0"/>
              </a:rPr>
              <a:t>+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-</a:t>
            </a:r>
          </a:p>
        </p:txBody>
      </p:sp>
      <p:sp>
        <p:nvSpPr>
          <p:cNvPr id="2560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167568-0F28-47A0-9084-6E0DFE25702A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560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Real number example</a:t>
            </a:r>
          </a:p>
        </p:txBody>
      </p:sp>
      <p:sp>
        <p:nvSpPr>
          <p:cNvPr id="1424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1"/>
              </a:buClr>
            </a:pPr>
            <a:r>
              <a:rPr lang="en-US" sz="2500" smtClean="0">
                <a:latin typeface="Courier New" pitchFamily="49" charset="0"/>
              </a:rPr>
              <a:t>2.0 * 2.4 + 2.25 * 4.0 / 2.0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</a:pP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 \___/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   |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latin typeface="Courier New" pitchFamily="49" charset="0"/>
              </a:rPr>
              <a:t>   </a:t>
            </a:r>
            <a:r>
              <a:rPr lang="en-US" sz="2500" b="1" smtClean="0">
                <a:solidFill>
                  <a:srgbClr val="800000"/>
                </a:solidFill>
                <a:latin typeface="Courier New" pitchFamily="49" charset="0"/>
              </a:rPr>
              <a:t>4.8</a:t>
            </a:r>
            <a:r>
              <a:rPr lang="en-US" sz="2500" smtClean="0">
                <a:latin typeface="Courier New" pitchFamily="49" charset="0"/>
              </a:rPr>
              <a:t>    + 2.25 * 4.0 / 2.0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</a:pP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             \___/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               |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latin typeface="Courier New" pitchFamily="49" charset="0"/>
              </a:rPr>
              <a:t>   4.8    +    </a:t>
            </a:r>
            <a:r>
              <a:rPr lang="en-US" sz="2500" b="1" smtClean="0">
                <a:solidFill>
                  <a:srgbClr val="800000"/>
                </a:solidFill>
                <a:latin typeface="Courier New" pitchFamily="49" charset="0"/>
              </a:rPr>
              <a:t>9.0</a:t>
            </a:r>
            <a:r>
              <a:rPr lang="en-US" sz="2500" smtClean="0">
                <a:latin typeface="Courier New" pitchFamily="49" charset="0"/>
              </a:rPr>
              <a:t>   / 2.0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</a:pP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                \_____/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                   |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latin typeface="Courier New" pitchFamily="49" charset="0"/>
              </a:rPr>
              <a:t>   4.8    +        </a:t>
            </a:r>
            <a:r>
              <a:rPr lang="en-US" sz="2500" b="1" smtClean="0">
                <a:solidFill>
                  <a:srgbClr val="800000"/>
                </a:solidFill>
                <a:latin typeface="Courier New" pitchFamily="49" charset="0"/>
              </a:rPr>
              <a:t>4.5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</a:pP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     \____________/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  <a:t>             | </a:t>
            </a:r>
            <a:br>
              <a:rPr lang="en-US" sz="25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2500" smtClean="0">
                <a:latin typeface="Courier New" pitchFamily="49" charset="0"/>
              </a:rPr>
              <a:t>            </a:t>
            </a:r>
            <a:r>
              <a:rPr lang="en-US" sz="2500" b="1" smtClean="0">
                <a:solidFill>
                  <a:srgbClr val="800000"/>
                </a:solidFill>
                <a:latin typeface="Courier New" pitchFamily="49" charset="0"/>
              </a:rPr>
              <a:t>9.3</a:t>
            </a:r>
          </a:p>
        </p:txBody>
      </p:sp>
      <p:sp>
        <p:nvSpPr>
          <p:cNvPr id="266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A5428B-5B42-4FC1-A9E7-F8CA6E1DDA6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662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38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Mixing types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eaLnBrk="1" hangingPunct="1"/>
            <a:r>
              <a:rPr lang="en-US" sz="2400" smtClean="0"/>
              <a:t>When </a:t>
            </a:r>
            <a:r>
              <a:rPr lang="en-US" sz="2400" smtClean="0">
                <a:latin typeface="Courier New" pitchFamily="49" charset="0"/>
              </a:rPr>
              <a:t>int</a:t>
            </a:r>
            <a:r>
              <a:rPr lang="en-US" sz="2400" smtClean="0"/>
              <a:t> and </a:t>
            </a:r>
            <a:r>
              <a:rPr lang="en-US" sz="2400" smtClean="0">
                <a:latin typeface="Courier New" pitchFamily="49" charset="0"/>
              </a:rPr>
              <a:t>double</a:t>
            </a:r>
            <a:r>
              <a:rPr lang="en-US" sz="2400" smtClean="0"/>
              <a:t> are mixed, the result is a </a:t>
            </a:r>
            <a:r>
              <a:rPr lang="en-US" sz="2400" smtClean="0">
                <a:latin typeface="Courier New" pitchFamily="49" charset="0"/>
              </a:rPr>
              <a:t>double</a:t>
            </a:r>
            <a:r>
              <a:rPr lang="en-US" sz="2400" smtClean="0"/>
              <a:t>.</a:t>
            </a:r>
          </a:p>
          <a:p>
            <a:pPr lvl="1" eaLnBrk="1" hangingPunct="1"/>
            <a:r>
              <a:rPr lang="en-US" sz="2100" smtClean="0">
                <a:latin typeface="Courier New" pitchFamily="49" charset="0"/>
              </a:rPr>
              <a:t>4.2 * 3</a:t>
            </a:r>
            <a:r>
              <a:rPr lang="en-US" sz="2100" smtClean="0"/>
              <a:t>  is  </a:t>
            </a:r>
            <a:r>
              <a:rPr lang="en-US" sz="2100" smtClean="0">
                <a:latin typeface="Courier New" pitchFamily="49" charset="0"/>
              </a:rPr>
              <a:t>12.6</a:t>
            </a:r>
          </a:p>
          <a:p>
            <a:pPr lvl="1" eaLnBrk="1" hangingPunct="1"/>
            <a:endParaRPr lang="en-US" sz="900" smtClean="0"/>
          </a:p>
          <a:p>
            <a:pPr eaLnBrk="1" hangingPunct="1"/>
            <a:r>
              <a:rPr lang="en-US" sz="2400" smtClean="0"/>
              <a:t>The conversion is per-operator, affecting only its operands.</a:t>
            </a:r>
            <a:endParaRPr lang="en-US" sz="2400" smtClean="0">
              <a:latin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Clr>
                <a:schemeClr val="bg1"/>
              </a:buClr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Clr>
                <a:schemeClr val="bg1"/>
              </a:buClr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Clr>
                <a:schemeClr val="bg1"/>
              </a:buClr>
            </a:pPr>
            <a:r>
              <a:rPr lang="en-US" sz="1600" smtClean="0">
                <a:latin typeface="Courier New" pitchFamily="49" charset="0"/>
              </a:rPr>
              <a:t>7 / 3 * 1.2 + 3 / 2</a:t>
            </a:r>
          </a:p>
          <a:p>
            <a:pPr lvl="1" eaLnBrk="1" hangingPunct="1">
              <a:lnSpc>
                <a:spcPct val="75000"/>
              </a:lnSpc>
              <a:buClr>
                <a:schemeClr val="bg1"/>
              </a:buClr>
            </a:pPr>
            <a: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  <a:t> \_/</a:t>
            </a:r>
            <a:b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  <a:t>  |</a:t>
            </a:r>
            <a:b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 smtClean="0">
                <a:latin typeface="Courier New" pitchFamily="49" charset="0"/>
              </a:rPr>
              <a:t>  </a:t>
            </a: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600" smtClean="0">
                <a:latin typeface="Courier New" pitchFamily="49" charset="0"/>
              </a:rPr>
              <a:t>   * 1.2 + 3 / 2</a:t>
            </a:r>
          </a:p>
          <a:p>
            <a:pPr lvl="1" eaLnBrk="1" hangingPunct="1">
              <a:lnSpc>
                <a:spcPct val="75000"/>
              </a:lnSpc>
              <a:buClr>
                <a:schemeClr val="bg1"/>
              </a:buClr>
            </a:pPr>
            <a: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  <a:t>   \___/</a:t>
            </a:r>
            <a:b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  <a:t>     |</a:t>
            </a:r>
            <a:b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 smtClean="0">
                <a:latin typeface="Courier New" pitchFamily="49" charset="0"/>
              </a:rPr>
              <a:t>    </a:t>
            </a: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</a:rPr>
              <a:t>2.4</a:t>
            </a:r>
            <a:r>
              <a:rPr lang="en-US" sz="1600" smtClean="0">
                <a:latin typeface="Courier New" pitchFamily="49" charset="0"/>
              </a:rPr>
              <a:t>     + </a:t>
            </a:r>
            <a:r>
              <a:rPr lang="en-US" sz="1600" b="1" smtClean="0">
                <a:latin typeface="Courier New" pitchFamily="49" charset="0"/>
              </a:rPr>
              <a:t>3 / 2</a:t>
            </a:r>
          </a:p>
          <a:p>
            <a:pPr lvl="1" eaLnBrk="1" hangingPunct="1">
              <a:lnSpc>
                <a:spcPct val="75000"/>
              </a:lnSpc>
              <a:buClr>
                <a:schemeClr val="bg1"/>
              </a:buClr>
            </a:pPr>
            <a: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  <a:t>               \_/</a:t>
            </a:r>
            <a:b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  <a:t>                |</a:t>
            </a:r>
            <a:b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 smtClean="0">
                <a:latin typeface="Courier New" pitchFamily="49" charset="0"/>
              </a:rPr>
              <a:t>    2.4     +   </a:t>
            </a: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</a:rPr>
              <a:t>1</a:t>
            </a:r>
          </a:p>
          <a:p>
            <a:pPr lvl="1" eaLnBrk="1" hangingPunct="1">
              <a:lnSpc>
                <a:spcPct val="75000"/>
              </a:lnSpc>
              <a:buClr>
                <a:schemeClr val="bg1"/>
              </a:buClr>
            </a:pPr>
            <a: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  <a:t>      \________/</a:t>
            </a:r>
            <a:b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  <a:t>          | </a:t>
            </a:r>
            <a:br>
              <a:rPr lang="en-US" sz="1600" smtClean="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 smtClean="0">
                <a:latin typeface="Courier New" pitchFamily="49" charset="0"/>
              </a:rPr>
              <a:t>         </a:t>
            </a: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</a:rPr>
              <a:t>3.4</a:t>
            </a:r>
            <a:r>
              <a:rPr lang="en-US" sz="2000" b="1" smtClean="0">
                <a:solidFill>
                  <a:srgbClr val="800000"/>
                </a:solidFill>
                <a:latin typeface="Courier New" pitchFamily="49" charset="0"/>
              </a:rPr>
              <a:t/>
            </a:r>
            <a:br>
              <a:rPr lang="en-US" sz="2000" b="1" smtClean="0">
                <a:solidFill>
                  <a:srgbClr val="800000"/>
                </a:solidFill>
                <a:latin typeface="Courier New" pitchFamily="49" charset="0"/>
              </a:rPr>
            </a:br>
            <a:endParaRPr lang="en-US" sz="2000" b="1" smtClean="0">
              <a:solidFill>
                <a:srgbClr val="800000"/>
              </a:solidFill>
              <a:latin typeface="Courier New" pitchFamily="49" charset="0"/>
            </a:endParaRPr>
          </a:p>
          <a:p>
            <a:pPr lvl="1" eaLnBrk="1" hangingPunct="1">
              <a:buClr>
                <a:schemeClr val="tx1"/>
              </a:buClr>
            </a:pPr>
            <a:endParaRPr lang="en-US" sz="1200" smtClean="0">
              <a:latin typeface="Courier New" pitchFamily="49" charset="0"/>
            </a:endParaRPr>
          </a:p>
          <a:p>
            <a:pPr lvl="1" eaLnBrk="1" hangingPunct="1">
              <a:buClr>
                <a:schemeClr val="tx1"/>
              </a:buClr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3 / 2</a:t>
            </a:r>
            <a:r>
              <a:rPr lang="en-US" smtClean="0">
                <a:solidFill>
                  <a:srgbClr val="FF0000"/>
                </a:solidFill>
              </a:rPr>
              <a:t> is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mtClean="0">
                <a:solidFill>
                  <a:srgbClr val="FF0000"/>
                </a:solidFill>
              </a:rPr>
              <a:t> above, NOT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1.5</a:t>
            </a:r>
            <a:r>
              <a:rPr lang="en-US" smtClean="0">
                <a:solidFill>
                  <a:srgbClr val="FF0000"/>
                </a:solidFill>
              </a:rPr>
              <a:t>!	</a:t>
            </a:r>
          </a:p>
        </p:txBody>
      </p:sp>
      <p:sp>
        <p:nvSpPr>
          <p:cNvPr id="390149" name="Rectangle 3"/>
          <p:cNvSpPr>
            <a:spLocks noChangeArrowheads="1"/>
          </p:cNvSpPr>
          <p:nvPr/>
        </p:nvSpPr>
        <p:spPr bwMode="auto">
          <a:xfrm>
            <a:off x="4800600" y="2667000"/>
            <a:ext cx="3886200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>
              <a:lnSpc>
                <a:spcPct val="75000"/>
              </a:lnSpc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lang="en-US" sz="1600">
                <a:latin typeface="Courier New" pitchFamily="49" charset="0"/>
              </a:rPr>
              <a:t>2.5 + 10 / 3 * 2.5 - 6 / 4</a:t>
            </a:r>
          </a:p>
          <a:p>
            <a:pPr marL="273050" indent="-273050" algn="l">
              <a:lnSpc>
                <a:spcPct val="75000"/>
              </a:lnSpc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lang="en-US" sz="1600">
                <a:solidFill>
                  <a:srgbClr val="808080"/>
                </a:solidFill>
                <a:latin typeface="Courier New" pitchFamily="49" charset="0"/>
              </a:rPr>
              <a:t>       \___/</a:t>
            </a:r>
            <a:br>
              <a:rPr lang="en-US" sz="160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808080"/>
                </a:solidFill>
                <a:latin typeface="Courier New" pitchFamily="49" charset="0"/>
              </a:rPr>
              <a:t>         |</a:t>
            </a:r>
            <a:br>
              <a:rPr lang="en-US" sz="160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2.5 +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US" sz="1600">
                <a:latin typeface="Courier New" pitchFamily="49" charset="0"/>
              </a:rPr>
              <a:t>   * 2.5 - 6 / 4</a:t>
            </a:r>
          </a:p>
          <a:p>
            <a:pPr marL="273050" indent="-273050" algn="l">
              <a:lnSpc>
                <a:spcPct val="75000"/>
              </a:lnSpc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lang="en-US" sz="1600">
                <a:solidFill>
                  <a:srgbClr val="808080"/>
                </a:solidFill>
                <a:latin typeface="Courier New" pitchFamily="49" charset="0"/>
              </a:rPr>
              <a:t>         \_____/</a:t>
            </a:r>
            <a:br>
              <a:rPr lang="en-US" sz="160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808080"/>
                </a:solidFill>
                <a:latin typeface="Courier New" pitchFamily="49" charset="0"/>
              </a:rPr>
              <a:t>            |</a:t>
            </a:r>
            <a:br>
              <a:rPr lang="en-US" sz="160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2.5 +  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7.5</a:t>
            </a:r>
            <a:r>
              <a:rPr lang="en-US" sz="1600">
                <a:latin typeface="Courier New" pitchFamily="49" charset="0"/>
              </a:rPr>
              <a:t>     - 6 / 4</a:t>
            </a:r>
          </a:p>
          <a:p>
            <a:pPr marL="273050" indent="-273050" algn="l">
              <a:lnSpc>
                <a:spcPct val="75000"/>
              </a:lnSpc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lang="en-US" sz="1600">
                <a:solidFill>
                  <a:srgbClr val="808080"/>
                </a:solidFill>
                <a:latin typeface="Courier New" pitchFamily="49" charset="0"/>
              </a:rPr>
              <a:t>                      \_/</a:t>
            </a:r>
            <a:br>
              <a:rPr lang="en-US" sz="160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808080"/>
                </a:solidFill>
                <a:latin typeface="Courier New" pitchFamily="49" charset="0"/>
              </a:rPr>
              <a:t>                       |</a:t>
            </a:r>
            <a:br>
              <a:rPr lang="en-US" sz="160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2.5 +      7.5     -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1</a:t>
            </a:r>
          </a:p>
          <a:p>
            <a:pPr marL="273050" indent="-273050" algn="l">
              <a:lnSpc>
                <a:spcPct val="75000"/>
              </a:lnSpc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lang="en-US" sz="1600">
                <a:solidFill>
                  <a:srgbClr val="808080"/>
                </a:solidFill>
                <a:latin typeface="Courier New" pitchFamily="49" charset="0"/>
              </a:rPr>
              <a:t> \_________/</a:t>
            </a:r>
            <a:br>
              <a:rPr lang="en-US" sz="160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808080"/>
                </a:solidFill>
                <a:latin typeface="Courier New" pitchFamily="49" charset="0"/>
              </a:rPr>
              <a:t>      | </a:t>
            </a:r>
            <a:br>
              <a:rPr lang="en-US" sz="160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10.0</a:t>
            </a:r>
            <a:r>
              <a:rPr lang="en-US" sz="1600">
                <a:latin typeface="Courier New" pitchFamily="49" charset="0"/>
              </a:rPr>
              <a:t>           -   1</a:t>
            </a:r>
          </a:p>
          <a:p>
            <a:pPr marL="273050" indent="-273050" algn="l">
              <a:lnSpc>
                <a:spcPct val="75000"/>
              </a:lnSpc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r>
              <a:rPr lang="en-US" sz="1600">
                <a:solidFill>
                  <a:srgbClr val="808080"/>
                </a:solidFill>
                <a:latin typeface="Courier New" pitchFamily="49" charset="0"/>
              </a:rPr>
              <a:t>       \______________/</a:t>
            </a:r>
            <a:br>
              <a:rPr lang="en-US" sz="160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808080"/>
                </a:solidFill>
                <a:latin typeface="Courier New" pitchFamily="49" charset="0"/>
              </a:rPr>
              <a:t>               | </a:t>
            </a:r>
            <a:br>
              <a:rPr lang="en-US" sz="1600">
                <a:solidFill>
                  <a:srgbClr val="808080"/>
                </a:solidFill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    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9.0</a:t>
            </a:r>
            <a:endParaRPr lang="en-US" sz="1600">
              <a:latin typeface="Courier New" pitchFamily="49" charset="0"/>
            </a:endParaRPr>
          </a:p>
        </p:txBody>
      </p:sp>
      <p:sp>
        <p:nvSpPr>
          <p:cNvPr id="2765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846B6E-25A3-45D1-B41E-4E3F22BC6FF3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765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53000" y="5867400"/>
            <a:ext cx="3810000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algn="l" eaLnBrk="1" hangingPunct="1"/>
            <a:r>
              <a:rPr lang="en-US" sz="22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10.0 – 1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>
                <a:solidFill>
                  <a:srgbClr val="FF0000"/>
                </a:solidFill>
                <a:latin typeface="Georgia" pitchFamily="18" charset="0"/>
              </a:rPr>
              <a:t>is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9.0,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>
                <a:solidFill>
                  <a:srgbClr val="FF0000"/>
                </a:solidFill>
                <a:latin typeface="Georgia" pitchFamily="18" charset="0"/>
              </a:rPr>
              <a:t>NOT</a:t>
            </a:r>
            <a:r>
              <a:rPr lang="en-US" sz="2200">
                <a:solidFill>
                  <a:srgbClr val="FF0000"/>
                </a:solidFill>
                <a:latin typeface="Georgia" pitchFamily="18" charset="0"/>
                <a:cs typeface="Courier New" pitchFamily="49" charset="0"/>
              </a:rPr>
              <a:t> </a:t>
            </a:r>
            <a:r>
              <a:rPr lang="en-US" sz="22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2200">
                <a:solidFill>
                  <a:srgbClr val="FF0000"/>
                </a:solidFill>
              </a:rPr>
              <a:t>!</a:t>
            </a:r>
          </a:p>
          <a:p>
            <a:pPr algn="l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0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0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9" grpId="0" build="p" autoUpdateAnimBg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String concatenation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42900" indent="-342900" eaLnBrk="1" hangingPunct="1">
              <a:tabLst>
                <a:tab pos="3205163" algn="l"/>
              </a:tabLst>
            </a:pPr>
            <a:r>
              <a:rPr lang="en-US" sz="2400" b="1" smtClean="0"/>
              <a:t>string concatenation</a:t>
            </a:r>
            <a:r>
              <a:rPr lang="en-US" sz="2400" smtClean="0"/>
              <a:t>: Using </a:t>
            </a:r>
            <a:r>
              <a:rPr lang="en-US" sz="2400" smtClean="0">
                <a:latin typeface="Courier New" pitchFamily="49" charset="0"/>
              </a:rPr>
              <a:t>+</a:t>
            </a:r>
            <a:r>
              <a:rPr lang="en-US" sz="2400" smtClean="0"/>
              <a:t> between a string and another value to make a longer string.</a:t>
            </a:r>
          </a:p>
          <a:p>
            <a:pPr marL="742950" lvl="1" indent="-285750" eaLnBrk="1" hangingPunct="1">
              <a:lnSpc>
                <a:spcPct val="90000"/>
              </a:lnSpc>
              <a:buFontTx/>
              <a:buNone/>
              <a:tabLst>
                <a:tab pos="3205163" algn="l"/>
              </a:tabLst>
            </a:pPr>
            <a:endParaRPr lang="en-US" sz="900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3205163" algn="l"/>
              </a:tabLst>
            </a:pPr>
            <a:r>
              <a:rPr lang="en-US" smtClean="0">
                <a:latin typeface="Courier New" pitchFamily="49" charset="0"/>
              </a:rPr>
              <a:t>	"hello" + 42</a:t>
            </a:r>
            <a:r>
              <a:rPr lang="en-US" smtClean="0"/>
              <a:t>	is  </a:t>
            </a:r>
            <a:r>
              <a:rPr lang="en-US" smtClean="0">
                <a:latin typeface="Courier New" pitchFamily="49" charset="0"/>
              </a:rPr>
              <a:t>"hello42"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3205163" algn="l"/>
              </a:tabLst>
            </a:pPr>
            <a:r>
              <a:rPr lang="en-US" smtClean="0">
                <a:latin typeface="Courier New" pitchFamily="49" charset="0"/>
              </a:rPr>
              <a:t>	1 + "abc" + 2</a:t>
            </a:r>
            <a:r>
              <a:rPr lang="en-US" smtClean="0"/>
              <a:t>	is  </a:t>
            </a:r>
            <a:r>
              <a:rPr lang="en-US" smtClean="0">
                <a:latin typeface="Courier New" pitchFamily="49" charset="0"/>
              </a:rPr>
              <a:t>"1abc2"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3205163" algn="l"/>
              </a:tabLst>
            </a:pPr>
            <a:r>
              <a:rPr lang="en-US" smtClean="0">
                <a:latin typeface="Courier New" pitchFamily="49" charset="0"/>
              </a:rPr>
              <a:t>	"abc" + 1 + 2</a:t>
            </a:r>
            <a:r>
              <a:rPr lang="en-US" smtClean="0"/>
              <a:t>	is  </a:t>
            </a:r>
            <a:r>
              <a:rPr lang="en-US" smtClean="0">
                <a:latin typeface="Courier New" pitchFamily="49" charset="0"/>
              </a:rPr>
              <a:t>"abc12"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3205163" algn="l"/>
              </a:tabLst>
            </a:pPr>
            <a:r>
              <a:rPr lang="en-US" smtClean="0">
                <a:latin typeface="Courier New" pitchFamily="49" charset="0"/>
              </a:rPr>
              <a:t>	1 + 2 + "abc"</a:t>
            </a:r>
            <a:r>
              <a:rPr lang="en-US" smtClean="0"/>
              <a:t>	is  </a:t>
            </a:r>
            <a:r>
              <a:rPr lang="en-US" smtClean="0">
                <a:latin typeface="Courier New" pitchFamily="49" charset="0"/>
              </a:rPr>
              <a:t>"3abc"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3205163" algn="l"/>
              </a:tabLst>
            </a:pPr>
            <a:r>
              <a:rPr lang="en-US" smtClean="0">
                <a:latin typeface="Courier New" pitchFamily="49" charset="0"/>
              </a:rPr>
              <a:t>	"abc" + 9 * 3</a:t>
            </a:r>
            <a:r>
              <a:rPr lang="en-US" smtClean="0"/>
              <a:t>	is  </a:t>
            </a:r>
            <a:r>
              <a:rPr lang="en-US" smtClean="0">
                <a:latin typeface="Courier New" pitchFamily="49" charset="0"/>
              </a:rPr>
              <a:t>"abc27"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3205163" algn="l"/>
              </a:tabLst>
            </a:pPr>
            <a:r>
              <a:rPr lang="en-US" smtClean="0">
                <a:latin typeface="Courier New" pitchFamily="49" charset="0"/>
              </a:rPr>
              <a:t>	"1" + 1	</a:t>
            </a:r>
            <a:r>
              <a:rPr lang="en-US" smtClean="0"/>
              <a:t>is  </a:t>
            </a:r>
            <a:r>
              <a:rPr lang="en-US" smtClean="0">
                <a:latin typeface="Courier New" pitchFamily="49" charset="0"/>
              </a:rPr>
              <a:t>"11"</a:t>
            </a:r>
            <a:endParaRPr lang="en-US" smtClean="0"/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3205163" algn="l"/>
              </a:tabLst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4 - 1 + "abc"</a:t>
            </a:r>
            <a:r>
              <a:rPr lang="en-US" smtClean="0"/>
              <a:t>	is  </a:t>
            </a:r>
            <a:r>
              <a:rPr lang="en-US" smtClean="0">
                <a:latin typeface="Courier New" pitchFamily="49" charset="0"/>
              </a:rPr>
              <a:t>"3abc"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3205163" algn="l"/>
              </a:tabLst>
            </a:pPr>
            <a:endParaRPr lang="en-US" smtClean="0">
              <a:latin typeface="Courier New" pitchFamily="49" charset="0"/>
            </a:endParaRPr>
          </a:p>
          <a:p>
            <a:pPr marL="342900" indent="-342900" eaLnBrk="1" hangingPunct="1">
              <a:lnSpc>
                <a:spcPct val="110000"/>
              </a:lnSpc>
              <a:tabLst>
                <a:tab pos="3205163" algn="l"/>
              </a:tabLst>
            </a:pPr>
            <a:r>
              <a:rPr lang="en-US" sz="2400" smtClean="0"/>
              <a:t>Use </a:t>
            </a:r>
            <a:r>
              <a:rPr lang="en-US" sz="2400" smtClean="0">
                <a:latin typeface="Courier New" pitchFamily="49" charset="0"/>
              </a:rPr>
              <a:t>+</a:t>
            </a:r>
            <a:r>
              <a:rPr lang="en-US" sz="2400" smtClean="0"/>
              <a:t> to print a string and an expression's value together.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3205163" algn="l"/>
              </a:tabLst>
            </a:pPr>
            <a:endParaRPr lang="en-US" sz="900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3205163" algn="l"/>
              </a:tabLst>
            </a:pPr>
            <a:r>
              <a:rPr lang="en-US" sz="2000" smtClean="0">
                <a:latin typeface="Courier New" pitchFamily="49" charset="0"/>
              </a:rPr>
              <a:t>System.out.println(</a:t>
            </a:r>
            <a:r>
              <a:rPr lang="en-US" sz="2000" b="1" smtClean="0">
                <a:latin typeface="Courier New" pitchFamily="49" charset="0"/>
              </a:rPr>
              <a:t>"Grade: " + </a:t>
            </a:r>
            <a:r>
              <a:rPr lang="en-US" sz="2000" smtClean="0">
                <a:latin typeface="Courier New" pitchFamily="49" charset="0"/>
              </a:rPr>
              <a:t>(95.1 + 71.9) / 2);</a:t>
            </a:r>
            <a:endParaRPr lang="en-US" sz="900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110000"/>
              </a:lnSpc>
              <a:buFontTx/>
              <a:buChar char="•"/>
              <a:tabLst>
                <a:tab pos="3205163" algn="l"/>
              </a:tabLst>
            </a:pPr>
            <a:r>
              <a:rPr lang="en-US" smtClean="0"/>
              <a:t>Output:  </a:t>
            </a:r>
            <a:r>
              <a:rPr lang="en-US" smtClean="0">
                <a:latin typeface="Courier New" pitchFamily="49" charset="0"/>
              </a:rPr>
              <a:t>Grade: 83.5</a:t>
            </a:r>
            <a:endParaRPr lang="en-US" smtClean="0"/>
          </a:p>
        </p:txBody>
      </p:sp>
      <p:sp>
        <p:nvSpPr>
          <p:cNvPr id="2867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FDAB09-D9A4-4731-B301-645BDDED40DA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867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Expression Exercise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 eaLnBrk="1" hangingPunct="1"/>
            <a:r>
              <a:rPr lang="en-US" smtClean="0"/>
              <a:t>#1 - #10: What values result from the following expressions?</a:t>
            </a:r>
          </a:p>
          <a:p>
            <a:pPr marL="3937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1:  9 / 5</a:t>
            </a:r>
          </a:p>
          <a:p>
            <a:pPr marL="3937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2:  (5 – 7) * 4</a:t>
            </a:r>
          </a:p>
          <a:p>
            <a:pPr marL="3937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3:  248 % 100 / 5</a:t>
            </a:r>
          </a:p>
          <a:p>
            <a:pPr marL="3937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4:  6 + 18 % (17 - 12)</a:t>
            </a:r>
          </a:p>
          <a:p>
            <a:pPr marL="3937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5:  89 % 10 / 4 * 2.0 / 5</a:t>
            </a:r>
          </a:p>
          <a:p>
            <a:pPr marL="3937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6:  23 / 5 * 2.5 + 3</a:t>
            </a:r>
          </a:p>
          <a:p>
            <a:pPr marL="3937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7:  23 / 5 * (int) 2.5 + 3</a:t>
            </a:r>
          </a:p>
          <a:p>
            <a:pPr marL="3937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8:  “welcome ” + 6 / 3 + “ CS 210”</a:t>
            </a:r>
          </a:p>
          <a:p>
            <a:pPr marL="3937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9:  “1” + 8 / 3 + 3</a:t>
            </a:r>
          </a:p>
          <a:p>
            <a:pPr marL="3937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10: 37 % 4 + “2” + 3 + 4 </a:t>
            </a:r>
          </a:p>
        </p:txBody>
      </p:sp>
      <p:sp>
        <p:nvSpPr>
          <p:cNvPr id="2970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5732D0-5860-4469-96D9-4D7C5299F560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970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Declaration</a:t>
            </a:r>
          </a:p>
          <a:p>
            <a:pPr eaLnBrk="1" hangingPunct="1">
              <a:defRPr/>
            </a:pPr>
            <a:r>
              <a:rPr lang="en-US" dirty="0" smtClean="0"/>
              <a:t>Initialization</a:t>
            </a:r>
          </a:p>
          <a:p>
            <a:pPr eaLnBrk="1" hangingPunct="1">
              <a:defRPr/>
            </a:pPr>
            <a:r>
              <a:rPr lang="en-US" dirty="0" smtClean="0"/>
              <a:t>Assignment</a:t>
            </a:r>
          </a:p>
          <a:p>
            <a:pPr eaLnBrk="1" hangingPunct="1">
              <a:defRPr/>
            </a:pPr>
            <a:r>
              <a:rPr lang="en-US" dirty="0" smtClean="0"/>
              <a:t>Receipt Example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/>
        <p:txBody>
          <a:bodyPr lIns="0" rIns="0" bIns="0"/>
          <a:lstStyle/>
          <a:p>
            <a:pPr eaLnBrk="1" hangingPunct="1"/>
            <a:r>
              <a:rPr lang="en-US" sz="4800" smtClean="0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30724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27A15F-3AAB-419F-BD61-FF760D1A346A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07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Receipt example</a:t>
            </a:r>
          </a:p>
        </p:txBody>
      </p:sp>
      <p:sp>
        <p:nvSpPr>
          <p:cNvPr id="395274" name="Rectangle 10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500" smtClean="0">
                <a:cs typeface="Courier New" pitchFamily="49" charset="0"/>
              </a:rPr>
              <a:t>What's bad about the following code?</a:t>
            </a:r>
            <a:endParaRPr lang="en-US" sz="220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class Receipt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public static void main(String[] args)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</a:t>
            </a:r>
            <a:r>
              <a:rPr lang="en-US" sz="1800" b="1" smtClean="0">
                <a:solidFill>
                  <a:srgbClr val="009900"/>
                </a:solidFill>
                <a:latin typeface="Courier New" pitchFamily="49" charset="0"/>
              </a:rPr>
              <a:t>// Calculate total owed, assuming 8% tax / 15% tip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System.out.println("Subtotal:");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System.out.println(38 + 40 + 30);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System.out.println("Tax:");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System.out.println((38 + 40 + 30) * .08);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System.out.println("Tip:");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System.out.println((38 + 40 + 30) * .15);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System.out.println("Total:");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System.out.println(38 + 40 + 30 +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               (38 + 40 + 30) * .08 +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               (38 + 40 + 30) * .15);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sz="800" smtClean="0"/>
          </a:p>
          <a:p>
            <a:pPr lvl="1" eaLnBrk="1" hangingPunct="1"/>
            <a:r>
              <a:rPr lang="en-US" smtClean="0"/>
              <a:t>The subtotal expression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(38 + 40 + 30)</a:t>
            </a:r>
            <a:r>
              <a:rPr lang="en-US" smtClean="0">
                <a:cs typeface="Courier New" pitchFamily="49" charset="0"/>
              </a:rPr>
              <a:t> is repeated</a:t>
            </a:r>
          </a:p>
          <a:p>
            <a:pPr lvl="1" eaLnBrk="1" hangingPunct="1"/>
            <a:r>
              <a:rPr lang="en-US" smtClean="0"/>
              <a:t>So many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mtClean="0"/>
              <a:t> statements</a:t>
            </a:r>
          </a:p>
        </p:txBody>
      </p:sp>
      <p:sp>
        <p:nvSpPr>
          <p:cNvPr id="3174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39CC40-9302-450D-AE6A-2D9453F1ACD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174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2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52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212725" y="1444625"/>
            <a:ext cx="8504238" cy="4803775"/>
          </a:xfrm>
        </p:spPr>
        <p:txBody>
          <a:bodyPr/>
          <a:lstStyle/>
          <a:p>
            <a:pPr eaLnBrk="1" hangingPunct="1"/>
            <a:r>
              <a:rPr lang="en-US" smtClean="0"/>
              <a:t>Data and Expressions</a:t>
            </a:r>
          </a:p>
          <a:p>
            <a:pPr eaLnBrk="1" hangingPunct="1"/>
            <a:r>
              <a:rPr lang="en-US" smtClean="0"/>
              <a:t>Variables</a:t>
            </a:r>
          </a:p>
          <a:p>
            <a:pPr eaLnBrk="1" hangingPunct="1"/>
            <a:r>
              <a:rPr lang="en-US" smtClean="0"/>
              <a:t>The for loop</a:t>
            </a:r>
          </a:p>
          <a:p>
            <a:pPr eaLnBrk="1" hangingPunct="1"/>
            <a:r>
              <a:rPr lang="en-US" smtClean="0"/>
              <a:t>Nested for loops</a:t>
            </a:r>
          </a:p>
          <a:p>
            <a:pPr eaLnBrk="1" hangingPunct="1"/>
            <a:r>
              <a:rPr lang="en-US" smtClean="0"/>
              <a:t>Class constants and scope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C79D84-3BC5-48B0-BBBC-AA39CDE6A27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Variables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tabLst>
                <a:tab pos="2514600" algn="l"/>
              </a:tabLst>
            </a:pPr>
            <a:r>
              <a:rPr lang="en-US" b="1" smtClean="0"/>
              <a:t>variable</a:t>
            </a:r>
            <a:r>
              <a:rPr lang="en-US" smtClean="0"/>
              <a:t>: A piece of the computer's memory that is given a name and type, and can store a value.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2514600" algn="l"/>
              </a:tabLst>
            </a:pPr>
            <a:r>
              <a:rPr lang="en-US" smtClean="0"/>
              <a:t>Like preset stations on a car stereo, or cell phone speed dial:</a:t>
            </a:r>
          </a:p>
          <a:p>
            <a:pPr marL="639763" lvl="1" indent="-246063" eaLnBrk="1" hangingPunct="1">
              <a:tabLst>
                <a:tab pos="2514600" algn="l"/>
              </a:tabLst>
            </a:pPr>
            <a:endParaRPr lang="en-US" smtClean="0"/>
          </a:p>
          <a:p>
            <a:pPr marL="639763" lvl="1" indent="-246063" eaLnBrk="1" hangingPunct="1">
              <a:tabLst>
                <a:tab pos="2514600" algn="l"/>
              </a:tabLst>
            </a:pPr>
            <a:endParaRPr lang="en-US" smtClean="0"/>
          </a:p>
          <a:p>
            <a:pPr marL="639763" lvl="1" indent="-246063" eaLnBrk="1" hangingPunct="1">
              <a:tabLst>
                <a:tab pos="2514600" algn="l"/>
              </a:tabLst>
            </a:pPr>
            <a:endParaRPr lang="en-US" smtClean="0"/>
          </a:p>
          <a:p>
            <a:pPr marL="639763" lvl="1" indent="-246063" eaLnBrk="1" hangingPunct="1">
              <a:tabLst>
                <a:tab pos="2514600" algn="l"/>
              </a:tabLst>
            </a:pPr>
            <a:endParaRPr lang="en-US" smtClean="0"/>
          </a:p>
          <a:p>
            <a:pPr marL="639763" lvl="1" indent="-246063" eaLnBrk="1" hangingPunct="1">
              <a:tabLst>
                <a:tab pos="2514600" algn="l"/>
              </a:tabLst>
            </a:pPr>
            <a:endParaRPr lang="en-US" sz="1200" smtClean="0"/>
          </a:p>
          <a:p>
            <a:pPr marL="639763" lvl="1" indent="-246063" eaLnBrk="1" hangingPunct="1">
              <a:lnSpc>
                <a:spcPct val="110000"/>
              </a:lnSpc>
              <a:tabLst>
                <a:tab pos="2514600" algn="l"/>
              </a:tabLst>
            </a:pPr>
            <a:r>
              <a:rPr lang="en-US" smtClean="0"/>
              <a:t>Steps for using a variable:</a:t>
            </a:r>
          </a:p>
          <a:p>
            <a:pPr lvl="2" indent="-246063" eaLnBrk="1" hangingPunct="1">
              <a:lnSpc>
                <a:spcPct val="110000"/>
              </a:lnSpc>
              <a:tabLst>
                <a:tab pos="2514600" algn="l"/>
              </a:tabLst>
            </a:pPr>
            <a:r>
              <a:rPr lang="en-US" i="1" smtClean="0"/>
              <a:t>Declare</a:t>
            </a:r>
            <a:r>
              <a:rPr lang="en-US" smtClean="0"/>
              <a:t> it	- state its name and type</a:t>
            </a:r>
          </a:p>
          <a:p>
            <a:pPr lvl="2" indent="-246063" eaLnBrk="1" hangingPunct="1">
              <a:lnSpc>
                <a:spcPct val="110000"/>
              </a:lnSpc>
              <a:tabLst>
                <a:tab pos="2514600" algn="l"/>
              </a:tabLst>
            </a:pPr>
            <a:r>
              <a:rPr lang="en-US" i="1" smtClean="0"/>
              <a:t>Initialize </a:t>
            </a:r>
            <a:r>
              <a:rPr lang="en-US" smtClean="0"/>
              <a:t>it	- store a value into it</a:t>
            </a:r>
          </a:p>
          <a:p>
            <a:pPr lvl="2" indent="-246063" eaLnBrk="1" hangingPunct="1">
              <a:lnSpc>
                <a:spcPct val="110000"/>
              </a:lnSpc>
              <a:tabLst>
                <a:tab pos="2514600" algn="l"/>
              </a:tabLst>
            </a:pPr>
            <a:r>
              <a:rPr lang="en-US" i="1" smtClean="0"/>
              <a:t>Use </a:t>
            </a:r>
            <a:r>
              <a:rPr lang="en-US" smtClean="0"/>
              <a:t>it	- print it or use it as part of an expression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1066800" y="2921000"/>
            <a:ext cx="4826000" cy="1181100"/>
            <a:chOff x="1584" y="2784"/>
            <a:chExt cx="4000" cy="1256"/>
          </a:xfrm>
        </p:grpSpPr>
        <p:pic>
          <p:nvPicPr>
            <p:cNvPr id="32777" name="Picture 5" descr="car_stere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5400"/>
            <a:stretch>
              <a:fillRect/>
            </a:stretch>
          </p:blipFill>
          <p:spPr bwMode="auto">
            <a:xfrm>
              <a:off x="1584" y="2784"/>
              <a:ext cx="4000" cy="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8" name="Oval 6"/>
            <p:cNvSpPr>
              <a:spLocks noChangeArrowheads="1"/>
            </p:cNvSpPr>
            <p:nvPr/>
          </p:nvSpPr>
          <p:spPr bwMode="auto">
            <a:xfrm>
              <a:off x="2736" y="3600"/>
              <a:ext cx="1872" cy="384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endParaRPr lang="en-US" sz="2000">
                <a:latin typeface="Verdana" pitchFamily="34" charset="0"/>
                <a:cs typeface="Times New Roman" pitchFamily="18" charset="0"/>
              </a:endParaRPr>
            </a:p>
          </p:txBody>
        </p:sp>
      </p:grp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6"/>
          <a:stretch>
            <a:fillRect/>
          </a:stretch>
        </p:blipFill>
        <p:spPr bwMode="auto">
          <a:xfrm>
            <a:off x="6705600" y="2743200"/>
            <a:ext cx="15049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D4A283-2AE1-4CE8-BC23-E765D23F580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277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Declaration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variable declaration</a:t>
            </a:r>
            <a:r>
              <a:rPr lang="en-US" sz="2400" smtClean="0"/>
              <a:t>: </a:t>
            </a:r>
            <a:r>
              <a:rPr lang="en-US" sz="2200" smtClean="0"/>
              <a:t>Sets aside memory for storing a value.</a:t>
            </a:r>
          </a:p>
          <a:p>
            <a:pPr marL="639763" lvl="1" indent="-246063" eaLnBrk="1" hangingPunct="1"/>
            <a:r>
              <a:rPr lang="en-US" smtClean="0"/>
              <a:t>Variables must be declared</a:t>
            </a:r>
            <a:r>
              <a:rPr lang="en-US" i="1" smtClean="0"/>
              <a:t> </a:t>
            </a:r>
            <a:r>
              <a:rPr lang="en-US" smtClean="0"/>
              <a:t>before they can be used.</a:t>
            </a:r>
          </a:p>
          <a:p>
            <a:pPr marL="639763" lvl="1" indent="-246063" eaLnBrk="1" hangingPunct="1"/>
            <a:endParaRPr lang="en-US" sz="1200" smtClean="0"/>
          </a:p>
          <a:p>
            <a:pPr eaLnBrk="1" hangingPunct="1"/>
            <a:r>
              <a:rPr lang="en-US" smtClean="0"/>
              <a:t>Syntax:</a:t>
            </a:r>
          </a:p>
          <a:p>
            <a:pPr marL="639763" lvl="1" indent="-246063" eaLnBrk="1" hangingPunct="1">
              <a:buFontTx/>
              <a:buNone/>
            </a:pPr>
            <a:endParaRPr lang="en-US" sz="900" smtClean="0"/>
          </a:p>
          <a:p>
            <a:pPr marL="639763" lvl="1" indent="-246063" eaLnBrk="1" hangingPunct="1">
              <a:buFontTx/>
              <a:buNone/>
            </a:pPr>
            <a:r>
              <a:rPr lang="en-US" b="1" smtClean="0"/>
              <a:t>	type</a:t>
            </a:r>
            <a:r>
              <a:rPr lang="en-US" b="1" i="1" smtClean="0">
                <a:latin typeface="Courier New" pitchFamily="49" charset="0"/>
              </a:rPr>
              <a:t> </a:t>
            </a:r>
            <a:r>
              <a:rPr lang="en-US" b="1" smtClean="0"/>
              <a:t>name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marL="639763" lvl="1" indent="-246063" eaLnBrk="1" hangingPunct="1">
              <a:buFontTx/>
              <a:buNone/>
            </a:pPr>
            <a:endParaRPr lang="en-US" sz="900" smtClean="0"/>
          </a:p>
          <a:p>
            <a:pPr marL="1143000" lvl="2" eaLnBrk="1" hangingPunct="1"/>
            <a:r>
              <a:rPr lang="en-US" smtClean="0"/>
              <a:t>The name is an </a:t>
            </a:r>
            <a:r>
              <a:rPr lang="en-US" i="1" smtClean="0"/>
              <a:t>identifier</a:t>
            </a:r>
            <a:r>
              <a:rPr lang="en-US" smtClean="0"/>
              <a:t>.</a:t>
            </a:r>
          </a:p>
          <a:p>
            <a:pPr marL="639763" lvl="1" indent="-246063" eaLnBrk="1" hangingPunct="1"/>
            <a:endParaRPr lang="en-US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>
                <a:latin typeface="Courier New" pitchFamily="49" charset="0"/>
              </a:rPr>
              <a:t>int zipcode;</a:t>
            </a:r>
            <a:br>
              <a:rPr lang="en-US" smtClean="0">
                <a:latin typeface="Courier New" pitchFamily="49" charset="0"/>
              </a:rPr>
            </a:b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/>
            <a:endParaRPr lang="en-US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>
                <a:latin typeface="Courier New" pitchFamily="49" charset="0"/>
              </a:rPr>
              <a:t>double myGPA;</a:t>
            </a:r>
          </a:p>
          <a:p>
            <a:pPr marL="639763" lvl="1" indent="-246063" eaLnBrk="1" hangingPunct="1"/>
            <a:endParaRPr lang="en-US" smtClean="0"/>
          </a:p>
        </p:txBody>
      </p:sp>
      <p:graphicFrame>
        <p:nvGraphicFramePr>
          <p:cNvPr id="398340" name="Group 4"/>
          <p:cNvGraphicFramePr>
            <a:graphicFrameLocks noGrp="1"/>
          </p:cNvGraphicFramePr>
          <p:nvPr/>
        </p:nvGraphicFramePr>
        <p:xfrm>
          <a:off x="5562600" y="4114800"/>
          <a:ext cx="3048000" cy="6858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zipcode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8348" name="Group 12"/>
          <p:cNvGraphicFramePr>
            <a:graphicFrameLocks noGrp="1"/>
          </p:cNvGraphicFramePr>
          <p:nvPr/>
        </p:nvGraphicFramePr>
        <p:xfrm>
          <a:off x="5562600" y="5384800"/>
          <a:ext cx="3048000" cy="6604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myGPA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1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AB9175-F837-48B6-B4D7-394C2888E712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81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Assignment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assignment</a:t>
            </a:r>
            <a:r>
              <a:rPr lang="en-US" sz="2400" smtClean="0"/>
              <a:t>: Stores a value into a variable.</a:t>
            </a:r>
          </a:p>
          <a:p>
            <a:pPr marL="639763" lvl="1" indent="-246063" eaLnBrk="1" hangingPunct="1"/>
            <a:r>
              <a:rPr lang="en-US" smtClean="0"/>
              <a:t>The value can be an expression; the variable stores its result.</a:t>
            </a:r>
          </a:p>
          <a:p>
            <a:pPr marL="639763" lvl="1" indent="-246063" eaLnBrk="1" hangingPunct="1"/>
            <a:endParaRPr lang="en-US" smtClean="0"/>
          </a:p>
          <a:p>
            <a:pPr eaLnBrk="1" hangingPunct="1"/>
            <a:r>
              <a:rPr lang="en-US" smtClean="0"/>
              <a:t>Syntax:</a:t>
            </a:r>
          </a:p>
          <a:p>
            <a:pPr marL="639763" lvl="1" indent="-246063" eaLnBrk="1" hangingPunct="1">
              <a:buFontTx/>
              <a:buNone/>
            </a:pPr>
            <a:endParaRPr lang="en-US" sz="900" smtClean="0"/>
          </a:p>
          <a:p>
            <a:pPr marL="639763" lvl="1" indent="-246063" eaLnBrk="1" hangingPunct="1">
              <a:buFontTx/>
              <a:buNone/>
            </a:pPr>
            <a:r>
              <a:rPr lang="en-US" b="1" i="1" smtClean="0"/>
              <a:t>	</a:t>
            </a:r>
            <a:r>
              <a:rPr lang="en-US" b="1" smtClean="0"/>
              <a:t>name</a:t>
            </a:r>
            <a:r>
              <a:rPr lang="en-US" smtClean="0">
                <a:latin typeface="Courier New" pitchFamily="49" charset="0"/>
              </a:rPr>
              <a:t> = </a:t>
            </a:r>
            <a:r>
              <a:rPr lang="en-US" b="1" smtClean="0"/>
              <a:t>expression</a:t>
            </a:r>
            <a:r>
              <a:rPr lang="en-US" smtClean="0">
                <a:latin typeface="Courier New" pitchFamily="49" charset="0"/>
              </a:rPr>
              <a:t>;</a:t>
            </a:r>
            <a:endParaRPr lang="en-US" sz="900" smtClean="0">
              <a:latin typeface="Courier New" pitchFamily="49" charset="0"/>
              <a:cs typeface="Courier New" pitchFamily="49" charset="0"/>
            </a:endParaRPr>
          </a:p>
          <a:p>
            <a:pPr marL="639763" lvl="1" indent="-246063" eaLnBrk="1" hangingPunct="1">
              <a:buFontTx/>
              <a:buNone/>
            </a:pPr>
            <a:endParaRPr lang="en-US" sz="900" smtClean="0"/>
          </a:p>
          <a:p>
            <a:pPr marL="639763" lvl="1" indent="-246063" eaLnBrk="1" hangingPunct="1"/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639763" lvl="1" indent="-246063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int zipcode;</a:t>
            </a:r>
            <a:br>
              <a:rPr lang="en-US" smtClean="0">
                <a:latin typeface="Courier New" pitchFamily="49" charset="0"/>
                <a:cs typeface="Courier New" pitchFamily="49" charset="0"/>
              </a:rPr>
            </a:br>
            <a:r>
              <a:rPr lang="en-US" b="1" smtClean="0">
                <a:latin typeface="Courier New" pitchFamily="49" charset="0"/>
                <a:cs typeface="Courier New" pitchFamily="49" charset="0"/>
              </a:rPr>
              <a:t>zipcode = 98007;</a:t>
            </a:r>
          </a:p>
          <a:p>
            <a:pPr marL="639763" lvl="1" indent="-246063" eaLnBrk="1" hangingPunct="1"/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639763" lvl="1" indent="-246063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double myGPA;</a:t>
            </a:r>
            <a:br>
              <a:rPr lang="en-US" smtClean="0">
                <a:latin typeface="Courier New" pitchFamily="49" charset="0"/>
                <a:cs typeface="Courier New" pitchFamily="49" charset="0"/>
              </a:rPr>
            </a:br>
            <a:r>
              <a:rPr lang="en-US" b="1" smtClean="0">
                <a:latin typeface="Courier New" pitchFamily="49" charset="0"/>
                <a:cs typeface="Courier New" pitchFamily="49" charset="0"/>
              </a:rPr>
              <a:t>myGPA = 1.0 + 2.25;</a:t>
            </a:r>
          </a:p>
        </p:txBody>
      </p:sp>
      <p:graphicFrame>
        <p:nvGraphicFramePr>
          <p:cNvPr id="399366" name="Group 6"/>
          <p:cNvGraphicFramePr>
            <a:graphicFrameLocks noGrp="1"/>
          </p:cNvGraphicFramePr>
          <p:nvPr/>
        </p:nvGraphicFramePr>
        <p:xfrm>
          <a:off x="5562600" y="4114800"/>
          <a:ext cx="3048000" cy="6858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zipcode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98007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374" name="Group 14"/>
          <p:cNvGraphicFramePr>
            <a:graphicFrameLocks noGrp="1"/>
          </p:cNvGraphicFramePr>
          <p:nvPr/>
        </p:nvGraphicFramePr>
        <p:xfrm>
          <a:off x="5562600" y="5410200"/>
          <a:ext cx="3048000" cy="6604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myGPA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3.25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3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DF09F0-8339-4940-846E-9CE97C575455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83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Using variables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Once given a value, a variable can be used in expressions: </a:t>
            </a:r>
            <a:endParaRPr lang="en-US" sz="24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int x;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x = 3;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System.out.println("x is " + </a:t>
            </a:r>
            <a:r>
              <a:rPr lang="en-US" sz="2000" b="1" smtClean="0">
                <a:latin typeface="Courier New" pitchFamily="49" charset="0"/>
              </a:rPr>
              <a:t>x</a:t>
            </a:r>
            <a:r>
              <a:rPr lang="en-US" sz="2000" smtClean="0">
                <a:latin typeface="Courier New" pitchFamily="49" charset="0"/>
              </a:rPr>
              <a:t>); 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x is 3</a:t>
            </a:r>
            <a:endParaRPr lang="en-US" sz="2000" b="1" smtClean="0">
              <a:solidFill>
                <a:srgbClr val="008080"/>
              </a:solidFill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System.out.println(5 * </a:t>
            </a:r>
            <a:r>
              <a:rPr lang="en-US" sz="2000" b="1" smtClean="0">
                <a:latin typeface="Courier New" pitchFamily="49" charset="0"/>
              </a:rPr>
              <a:t>x</a:t>
            </a:r>
            <a:r>
              <a:rPr lang="en-US" sz="2000" smtClean="0">
                <a:latin typeface="Courier New" pitchFamily="49" charset="0"/>
              </a:rPr>
              <a:t> - 1);   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5 * 3 - 1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You can assign a value more than once:</a:t>
            </a:r>
          </a:p>
          <a:p>
            <a:pPr marL="639763" lvl="1" indent="-246063" eaLnBrk="1" hangingPunct="1">
              <a:buFontTx/>
              <a:buNone/>
            </a:pPr>
            <a:r>
              <a:rPr lang="en-US" sz="800" smtClean="0"/>
              <a:t/>
            </a:r>
            <a:br>
              <a:rPr lang="en-US" sz="800" smtClean="0"/>
            </a:br>
            <a:r>
              <a:rPr lang="en-US" sz="2000" smtClean="0">
                <a:latin typeface="Courier New" pitchFamily="49" charset="0"/>
              </a:rPr>
              <a:t>int x;</a:t>
            </a:r>
            <a:br>
              <a:rPr lang="en-US" sz="2000" smtClean="0">
                <a:latin typeface="Courier New" pitchFamily="49" charset="0"/>
              </a:rPr>
            </a:br>
            <a:r>
              <a:rPr lang="en-US" sz="2000" smtClean="0">
                <a:latin typeface="Courier New" pitchFamily="49" charset="0"/>
              </a:rPr>
              <a:t>x = 3;</a:t>
            </a:r>
            <a:br>
              <a:rPr lang="en-US" sz="2000" smtClean="0">
                <a:latin typeface="Courier New" pitchFamily="49" charset="0"/>
              </a:rPr>
            </a:br>
            <a:r>
              <a:rPr lang="en-US" sz="2000" smtClean="0">
                <a:latin typeface="Courier New" pitchFamily="49" charset="0"/>
              </a:rPr>
              <a:t>System.out.println(x + " here"); 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3 here</a:t>
            </a:r>
            <a:b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</a:br>
            <a:r>
              <a:rPr lang="en-US" sz="2000" smtClean="0">
                <a:latin typeface="Courier New" pitchFamily="49" charset="0"/>
              </a:rPr>
              <a:t/>
            </a:r>
            <a:br>
              <a:rPr lang="en-US" sz="2000" smtClean="0">
                <a:latin typeface="Courier New" pitchFamily="49" charset="0"/>
              </a:rPr>
            </a:br>
            <a:r>
              <a:rPr lang="en-US" sz="2000" b="1" smtClean="0">
                <a:latin typeface="Courier New" pitchFamily="49" charset="0"/>
              </a:rPr>
              <a:t>x = 4 + 7;</a:t>
            </a:r>
            <a:r>
              <a:rPr lang="en-US" sz="2000" smtClean="0">
                <a:latin typeface="Courier New" pitchFamily="49" charset="0"/>
              </a:rPr>
              <a:t/>
            </a:r>
            <a:br>
              <a:rPr lang="en-US" sz="2000" smtClean="0">
                <a:latin typeface="Courier New" pitchFamily="49" charset="0"/>
              </a:rPr>
            </a:br>
            <a:r>
              <a:rPr lang="en-US" sz="2000" smtClean="0">
                <a:latin typeface="Courier New" pitchFamily="49" charset="0"/>
              </a:rPr>
              <a:t>System.out.println("now x is " + x);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now x is 11</a:t>
            </a:r>
          </a:p>
        </p:txBody>
      </p:sp>
      <p:graphicFrame>
        <p:nvGraphicFramePr>
          <p:cNvPr id="400391" name="Group 7"/>
          <p:cNvGraphicFramePr>
            <a:graphicFrameLocks noGrp="1"/>
          </p:cNvGraphicFramePr>
          <p:nvPr/>
        </p:nvGraphicFramePr>
        <p:xfrm>
          <a:off x="6705600" y="3962400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0399" name="Group 15"/>
          <p:cNvGraphicFramePr>
            <a:graphicFrameLocks noGrp="1"/>
          </p:cNvGraphicFramePr>
          <p:nvPr/>
        </p:nvGraphicFramePr>
        <p:xfrm>
          <a:off x="6705600" y="3962400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86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0259FB-CC10-4EB7-AA95-204CD42CAD4B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586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Declaration/initialization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 variable can be declared/initialized in one statement.</a:t>
            </a:r>
          </a:p>
          <a:p>
            <a:pPr marL="639763" lvl="1" indent="-246063" eaLnBrk="1" hangingPunct="1"/>
            <a:endParaRPr lang="en-US" sz="2400" smtClean="0"/>
          </a:p>
          <a:p>
            <a:pPr marL="639763" lvl="1" indent="-246063" eaLnBrk="1" hangingPunct="1"/>
            <a:endParaRPr lang="en-US" sz="2400" smtClean="0"/>
          </a:p>
          <a:p>
            <a:pPr eaLnBrk="1" hangingPunct="1"/>
            <a:r>
              <a:rPr lang="en-US" sz="2400" smtClean="0"/>
              <a:t>Syntax:</a:t>
            </a:r>
          </a:p>
          <a:p>
            <a:pPr marL="639763" lvl="1" indent="-246063" eaLnBrk="1" hangingPunct="1">
              <a:buFontTx/>
              <a:buNone/>
            </a:pPr>
            <a:endParaRPr lang="en-US" sz="900" smtClean="0"/>
          </a:p>
          <a:p>
            <a:pPr marL="639763" lvl="1" indent="-246063" eaLnBrk="1" hangingPunct="1">
              <a:buFontTx/>
              <a:buNone/>
            </a:pPr>
            <a:r>
              <a:rPr lang="en-US" b="1" smtClean="0"/>
              <a:t>	type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b="1" smtClean="0"/>
              <a:t>name</a:t>
            </a:r>
            <a:r>
              <a:rPr lang="en-US" smtClean="0">
                <a:latin typeface="Courier New" pitchFamily="49" charset="0"/>
              </a:rPr>
              <a:t> = </a:t>
            </a:r>
            <a:r>
              <a:rPr lang="en-US" b="1" smtClean="0"/>
              <a:t>value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marL="639763" lvl="1" indent="-246063" eaLnBrk="1" hangingPunct="1">
              <a:buFontTx/>
              <a:buNone/>
            </a:pPr>
            <a:endParaRPr lang="en-US" sz="900" smtClean="0"/>
          </a:p>
          <a:p>
            <a:pPr marL="639763" lvl="1" indent="-246063" eaLnBrk="1" hangingPunct="1"/>
            <a:endParaRPr lang="en-US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>
                <a:latin typeface="Courier New" pitchFamily="49" charset="0"/>
              </a:rPr>
              <a:t>double myGPA = 3.95;</a:t>
            </a:r>
            <a:br>
              <a:rPr lang="en-US" smtClean="0">
                <a:latin typeface="Courier New" pitchFamily="49" charset="0"/>
              </a:rPr>
            </a:b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/>
            <a:endParaRPr lang="en-US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>
                <a:latin typeface="Courier New" pitchFamily="49" charset="0"/>
              </a:rPr>
              <a:t>int x = (11 % 3) + 12;</a:t>
            </a:r>
          </a:p>
          <a:p>
            <a:pPr marL="639763" lvl="1" indent="-246063" eaLnBrk="1" hangingPunct="1"/>
            <a:endParaRPr lang="en-US" smtClean="0"/>
          </a:p>
        </p:txBody>
      </p:sp>
      <p:graphicFrame>
        <p:nvGraphicFramePr>
          <p:cNvPr id="401412" name="Group 4"/>
          <p:cNvGraphicFramePr>
            <a:graphicFrameLocks noGrp="1"/>
          </p:cNvGraphicFramePr>
          <p:nvPr/>
        </p:nvGraphicFramePr>
        <p:xfrm>
          <a:off x="5562600" y="5387975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1420" name="Group 12"/>
          <p:cNvGraphicFramePr>
            <a:graphicFrameLocks noGrp="1"/>
          </p:cNvGraphicFramePr>
          <p:nvPr/>
        </p:nvGraphicFramePr>
        <p:xfrm>
          <a:off x="5562600" y="4114800"/>
          <a:ext cx="30480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20574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myGPA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3.95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B8F479-63C5-45D1-B473-83B0015D9C92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688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Assignment vs. algebra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tabLst>
                <a:tab pos="1828800" algn="l"/>
              </a:tabLst>
            </a:pPr>
            <a:r>
              <a:rPr lang="en-US" smtClean="0"/>
              <a:t>Assignment uses </a:t>
            </a:r>
            <a:r>
              <a:rPr lang="en-US" smtClean="0">
                <a:latin typeface="Courier New" pitchFamily="49" charset="0"/>
              </a:rPr>
              <a:t>=</a:t>
            </a:r>
            <a:r>
              <a:rPr lang="en-US" smtClean="0"/>
              <a:t> , but it is not an algebraic equation.</a:t>
            </a:r>
          </a:p>
          <a:p>
            <a:pPr marL="639763" lvl="1" indent="-246063" eaLnBrk="1" hangingPunct="1">
              <a:lnSpc>
                <a:spcPct val="110000"/>
              </a:lnSpc>
              <a:buFontTx/>
              <a:buNone/>
              <a:tabLst>
                <a:tab pos="1828800" algn="l"/>
              </a:tabLst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110000"/>
              </a:lnSpc>
              <a:tabLst>
                <a:tab pos="1828800" algn="l"/>
              </a:tabLst>
            </a:pPr>
            <a:r>
              <a:rPr lang="en-US" smtClean="0"/>
              <a:t>    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mtClean="0"/>
              <a:t>        means,  </a:t>
            </a:r>
            <a:r>
              <a:rPr lang="en-US" i="1" smtClean="0"/>
              <a:t>"store the value at right in variable at left"</a:t>
            </a:r>
            <a:r>
              <a:rPr lang="en-US" smtClean="0"/>
              <a:t> 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1828800" algn="l"/>
              </a:tabLst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x = 3 </a:t>
            </a:r>
            <a:r>
              <a:rPr lang="en-US" smtClean="0"/>
              <a:t>means, </a:t>
            </a:r>
            <a:r>
              <a:rPr lang="en-US" i="1" smtClean="0"/>
              <a:t>"</a:t>
            </a:r>
            <a:r>
              <a:rPr lang="en-US" i="1" smtClean="0">
                <a:latin typeface="Courier New" pitchFamily="49" charset="0"/>
              </a:rPr>
              <a:t>x</a:t>
            </a:r>
            <a:r>
              <a:rPr lang="en-US" i="1" smtClean="0"/>
              <a:t> becomes </a:t>
            </a:r>
            <a:r>
              <a:rPr lang="en-US" i="1" smtClean="0">
                <a:latin typeface="Courier New" pitchFamily="49" charset="0"/>
              </a:rPr>
              <a:t>3</a:t>
            </a:r>
            <a:r>
              <a:rPr lang="en-US" i="1" smtClean="0"/>
              <a:t>"</a:t>
            </a:r>
            <a:r>
              <a:rPr lang="en-US" smtClean="0"/>
              <a:t>  or  </a:t>
            </a:r>
            <a:r>
              <a:rPr lang="en-US" i="1" smtClean="0"/>
              <a:t>"</a:t>
            </a:r>
            <a:r>
              <a:rPr lang="en-US" i="1" smtClean="0">
                <a:latin typeface="Courier New" pitchFamily="49" charset="0"/>
              </a:rPr>
              <a:t>x</a:t>
            </a:r>
            <a:r>
              <a:rPr lang="en-US" i="1" smtClean="0"/>
              <a:t> should now store </a:t>
            </a:r>
            <a:r>
              <a:rPr lang="en-US" i="1" smtClean="0">
                <a:latin typeface="Courier New" pitchFamily="49" charset="0"/>
              </a:rPr>
              <a:t>3</a:t>
            </a:r>
            <a:r>
              <a:rPr lang="en-US" i="1" smtClean="0"/>
              <a:t>“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1828800" algn="l"/>
              </a:tabLst>
            </a:pPr>
            <a:r>
              <a:rPr lang="en-US" smtClean="0"/>
              <a:t>The right side expression is evaluated first,</a:t>
            </a:r>
            <a:br>
              <a:rPr lang="en-US" smtClean="0"/>
            </a:br>
            <a:r>
              <a:rPr lang="en-US" smtClean="0"/>
              <a:t>and then its result is stored in the variable at left.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1828800" algn="l"/>
              </a:tabLst>
            </a:pPr>
            <a:endParaRPr lang="en-US" smtClean="0"/>
          </a:p>
          <a:p>
            <a:pPr eaLnBrk="1" hangingPunct="1">
              <a:lnSpc>
                <a:spcPct val="110000"/>
              </a:lnSpc>
              <a:tabLst>
                <a:tab pos="1828800" algn="l"/>
              </a:tabLst>
            </a:pPr>
            <a:r>
              <a:rPr lang="en-US" smtClean="0"/>
              <a:t>What happens here?</a:t>
            </a:r>
          </a:p>
          <a:p>
            <a:pPr marL="639763" lvl="1" indent="-246063" eaLnBrk="1" hangingPunct="1">
              <a:lnSpc>
                <a:spcPct val="110000"/>
              </a:lnSpc>
              <a:buFontTx/>
              <a:buNone/>
              <a:tabLst>
                <a:tab pos="1828800" algn="l"/>
              </a:tabLst>
            </a:pPr>
            <a:endParaRPr lang="en-US" sz="900" smtClean="0">
              <a:latin typeface="Courier New" pitchFamily="49" charset="0"/>
              <a:cs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int x = 3;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x = x + 2;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// ???</a:t>
            </a:r>
          </a:p>
        </p:txBody>
      </p:sp>
      <p:graphicFrame>
        <p:nvGraphicFramePr>
          <p:cNvPr id="402437" name="Group 5"/>
          <p:cNvGraphicFramePr>
            <a:graphicFrameLocks noGrp="1"/>
          </p:cNvGraphicFramePr>
          <p:nvPr/>
        </p:nvGraphicFramePr>
        <p:xfrm>
          <a:off x="5791200" y="4638675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2445" name="Group 13"/>
          <p:cNvGraphicFramePr>
            <a:graphicFrameLocks noGrp="1"/>
          </p:cNvGraphicFramePr>
          <p:nvPr/>
        </p:nvGraphicFramePr>
        <p:xfrm>
          <a:off x="5791200" y="4638675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9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411810-2074-425B-A780-F709242829EC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790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What is the output of the following Java code?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int x;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x = 3;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int y = x;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x = 5;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y = y + x;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System.out.println(x);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System.out.println(y);</a:t>
            </a: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C09228-A770-44FB-A31E-C821A9058F3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graphicFrame>
        <p:nvGraphicFramePr>
          <p:cNvPr id="7" name="Group 13"/>
          <p:cNvGraphicFramePr>
            <a:graphicFrameLocks noGrp="1"/>
          </p:cNvGraphicFramePr>
          <p:nvPr/>
        </p:nvGraphicFramePr>
        <p:xfrm>
          <a:off x="5791200" y="3352800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13"/>
          <p:cNvGraphicFramePr>
            <a:graphicFrameLocks noGrp="1"/>
          </p:cNvGraphicFramePr>
          <p:nvPr/>
        </p:nvGraphicFramePr>
        <p:xfrm>
          <a:off x="5791200" y="4368800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13"/>
          <p:cNvGraphicFramePr>
            <a:graphicFrameLocks noGrp="1"/>
          </p:cNvGraphicFramePr>
          <p:nvPr/>
        </p:nvGraphicFramePr>
        <p:xfrm>
          <a:off x="5791200" y="3352800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13"/>
          <p:cNvGraphicFramePr>
            <a:graphicFrameLocks noGrp="1"/>
          </p:cNvGraphicFramePr>
          <p:nvPr/>
        </p:nvGraphicFramePr>
        <p:xfrm>
          <a:off x="5791200" y="4368800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Assignment and types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42900" indent="-342900" eaLnBrk="1" hangingPunct="1">
              <a:tabLst>
                <a:tab pos="2290763" algn="l"/>
              </a:tabLst>
            </a:pPr>
            <a:r>
              <a:rPr lang="en-US" smtClean="0"/>
              <a:t>A variable can only store a value of its own type.</a:t>
            </a:r>
          </a:p>
          <a:p>
            <a:pPr marL="742950" lvl="1" indent="-285750" eaLnBrk="1" hangingPunct="1">
              <a:buFontTx/>
              <a:buNone/>
              <a:tabLst>
                <a:tab pos="2290763" algn="l"/>
              </a:tabLst>
            </a:pPr>
            <a:endParaRPr lang="en-US" sz="900" smtClean="0">
              <a:solidFill>
                <a:srgbClr val="800000"/>
              </a:solidFill>
              <a:latin typeface="Courier New" pitchFamily="49" charset="0"/>
            </a:endParaRPr>
          </a:p>
          <a:p>
            <a:pPr marL="742950" lvl="1" indent="-285750" eaLnBrk="1" hangingPunct="1">
              <a:tabLst>
                <a:tab pos="2290763" algn="l"/>
              </a:tabLst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int x = 2.5;   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// ERROR: incompatible types</a:t>
            </a:r>
            <a:endParaRPr lang="en-US" b="1" smtClean="0">
              <a:solidFill>
                <a:srgbClr val="FF0000"/>
              </a:solidFill>
            </a:endParaRPr>
          </a:p>
          <a:p>
            <a:pPr marL="742950" lvl="1" indent="-285750" eaLnBrk="1" hangingPunct="1">
              <a:tabLst>
                <a:tab pos="2290763" algn="l"/>
              </a:tabLst>
            </a:pPr>
            <a:endParaRPr lang="en-US" b="1" smtClean="0">
              <a:solidFill>
                <a:srgbClr val="800000"/>
              </a:solidFill>
            </a:endParaRPr>
          </a:p>
          <a:p>
            <a:pPr marL="342900" indent="-342900" eaLnBrk="1" hangingPunct="1">
              <a:tabLst>
                <a:tab pos="2290763" algn="l"/>
              </a:tabLst>
            </a:pPr>
            <a:r>
              <a:rPr lang="en-US" smtClean="0"/>
              <a:t>An </a:t>
            </a:r>
            <a:r>
              <a:rPr lang="en-US" smtClean="0">
                <a:latin typeface="Courier New" pitchFamily="49" charset="0"/>
              </a:rPr>
              <a:t>int</a:t>
            </a:r>
            <a:r>
              <a:rPr lang="en-US" smtClean="0"/>
              <a:t> value can be stored in a </a:t>
            </a:r>
            <a:r>
              <a:rPr lang="en-US" smtClean="0">
                <a:latin typeface="Courier New" pitchFamily="49" charset="0"/>
              </a:rPr>
              <a:t>double</a:t>
            </a:r>
            <a:r>
              <a:rPr lang="en-US" smtClean="0"/>
              <a:t> variable.</a:t>
            </a:r>
            <a:endParaRPr lang="en-US" sz="900" smtClean="0"/>
          </a:p>
          <a:p>
            <a:pPr marL="742950" lvl="1" indent="-285750" eaLnBrk="1" hangingPunct="1">
              <a:tabLst>
                <a:tab pos="2290763" algn="l"/>
              </a:tabLst>
            </a:pPr>
            <a:r>
              <a:rPr lang="en-US" smtClean="0"/>
              <a:t>The value is converted into the equivalent real number.</a:t>
            </a:r>
          </a:p>
          <a:p>
            <a:pPr marL="742950" lvl="1" indent="-285750" eaLnBrk="1" hangingPunct="1">
              <a:buFontTx/>
              <a:buNone/>
              <a:tabLst>
                <a:tab pos="2290763" algn="l"/>
              </a:tabLst>
            </a:pPr>
            <a:endParaRPr lang="en-US" smtClean="0"/>
          </a:p>
          <a:p>
            <a:pPr marL="742950" lvl="1" indent="-285750" eaLnBrk="1" hangingPunct="1">
              <a:tabLst>
                <a:tab pos="2290763" algn="l"/>
              </a:tabLst>
            </a:pPr>
            <a:r>
              <a:rPr lang="en-US" smtClean="0">
                <a:latin typeface="Courier New" pitchFamily="49" charset="0"/>
              </a:rPr>
              <a:t>double myGPA = 4;</a:t>
            </a:r>
          </a:p>
          <a:p>
            <a:pPr marL="742950" lvl="1" indent="-285750" eaLnBrk="1" hangingPunct="1">
              <a:lnSpc>
                <a:spcPct val="70000"/>
              </a:lnSpc>
              <a:tabLst>
                <a:tab pos="2290763" algn="l"/>
              </a:tabLst>
            </a:pPr>
            <a:endParaRPr lang="en-US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70000"/>
              </a:lnSpc>
              <a:tabLst>
                <a:tab pos="2290763" algn="l"/>
              </a:tabLst>
            </a:pPr>
            <a:endParaRPr lang="en-US" smtClean="0">
              <a:latin typeface="Courier New" pitchFamily="49" charset="0"/>
            </a:endParaRPr>
          </a:p>
          <a:p>
            <a:pPr marL="742950" lvl="1" indent="-285750" eaLnBrk="1" hangingPunct="1">
              <a:tabLst>
                <a:tab pos="2290763" algn="l"/>
              </a:tabLst>
            </a:pPr>
            <a:r>
              <a:rPr lang="en-US" smtClean="0">
                <a:latin typeface="Courier New" pitchFamily="49" charset="0"/>
              </a:rPr>
              <a:t>double avg = </a:t>
            </a:r>
            <a:r>
              <a:rPr lang="en-US" b="1" smtClean="0">
                <a:latin typeface="Courier New" pitchFamily="49" charset="0"/>
              </a:rPr>
              <a:t>11 / 2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marL="1143000" lvl="2" eaLnBrk="1" hangingPunct="1">
              <a:tabLst>
                <a:tab pos="2290763" algn="l"/>
              </a:tabLst>
            </a:pPr>
            <a:endParaRPr lang="en-US" sz="900" smtClean="0"/>
          </a:p>
          <a:p>
            <a:pPr marL="1143000" lvl="2" eaLnBrk="1" hangingPunct="1">
              <a:tabLst>
                <a:tab pos="2290763" algn="l"/>
              </a:tabLst>
            </a:pPr>
            <a:r>
              <a:rPr lang="en-US" smtClean="0"/>
              <a:t>Why does </a:t>
            </a:r>
            <a:r>
              <a:rPr lang="en-US" smtClean="0">
                <a:latin typeface="Courier New" pitchFamily="49" charset="0"/>
              </a:rPr>
              <a:t>avg</a:t>
            </a:r>
            <a:r>
              <a:rPr lang="en-US" smtClean="0"/>
              <a:t> store </a:t>
            </a:r>
            <a:r>
              <a:rPr lang="en-US" smtClean="0">
                <a:latin typeface="Courier New" pitchFamily="49" charset="0"/>
              </a:rPr>
              <a:t>5.0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 not </a:t>
            </a:r>
            <a:r>
              <a:rPr lang="en-US" smtClean="0">
                <a:latin typeface="Courier New" pitchFamily="49" charset="0"/>
              </a:rPr>
              <a:t>5.5</a:t>
            </a:r>
            <a:r>
              <a:rPr lang="en-US" smtClean="0"/>
              <a:t> ?</a:t>
            </a:r>
          </a:p>
        </p:txBody>
      </p:sp>
      <p:graphicFrame>
        <p:nvGraphicFramePr>
          <p:cNvPr id="404484" name="Group 4"/>
          <p:cNvGraphicFramePr>
            <a:graphicFrameLocks noGrp="1"/>
          </p:cNvGraphicFramePr>
          <p:nvPr/>
        </p:nvGraphicFramePr>
        <p:xfrm>
          <a:off x="5486400" y="3759200"/>
          <a:ext cx="30480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20574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myGPA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4.0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4492" name="Group 12"/>
          <p:cNvGraphicFramePr>
            <a:graphicFrameLocks noGrp="1"/>
          </p:cNvGraphicFramePr>
          <p:nvPr/>
        </p:nvGraphicFramePr>
        <p:xfrm>
          <a:off x="5486400" y="5054600"/>
          <a:ext cx="30480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20574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avg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5.0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5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5A15B0-5955-49A7-AB3F-BE5513E9BBD4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995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Compiler errors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variable can't be used until it is assigned a value.</a:t>
            </a:r>
          </a:p>
          <a:p>
            <a:pPr marL="639763" lvl="1" indent="-246063" eaLnBrk="1" hangingPunct="1"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z="2000" smtClean="0">
                <a:latin typeface="Courier New" pitchFamily="49" charset="0"/>
              </a:rPr>
              <a:t>int x;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Courier New" pitchFamily="49" charset="0"/>
              </a:rPr>
              <a:t>System.out.println(x);  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// ERROR: x has no value</a:t>
            </a:r>
            <a:endParaRPr lang="en-US" sz="2000" i="1" smtClean="0">
              <a:solidFill>
                <a:srgbClr val="FF0000"/>
              </a:solidFill>
              <a:cs typeface="Times New Roman" pitchFamily="18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You may not declare the same variable twice.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</a:pPr>
            <a:r>
              <a:rPr lang="en-US" sz="2000" smtClean="0">
                <a:latin typeface="Courier New" pitchFamily="49" charset="0"/>
              </a:rPr>
              <a:t>int x;</a:t>
            </a:r>
            <a:br>
              <a:rPr lang="en-US" sz="2000" smtClean="0">
                <a:latin typeface="Courier New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urier New" pitchFamily="49" charset="0"/>
              </a:rPr>
              <a:t>int x;                  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// ERROR: x already exists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marL="639763" lvl="1" indent="-246063" eaLnBrk="1" hangingPunct="1"/>
            <a:r>
              <a:rPr lang="en-US" sz="2000" smtClean="0">
                <a:latin typeface="Courier New" pitchFamily="49" charset="0"/>
              </a:rPr>
              <a:t>int x = 3;</a:t>
            </a:r>
            <a:br>
              <a:rPr lang="en-US" sz="2000" smtClean="0">
                <a:latin typeface="Courier New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urier New" pitchFamily="49" charset="0"/>
              </a:rPr>
              <a:t>int x = 5;              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// ERROR: x already exists</a:t>
            </a:r>
            <a:endParaRPr lang="en-US" sz="2000" smtClean="0">
              <a:solidFill>
                <a:srgbClr val="FF0000"/>
              </a:solidFill>
            </a:endParaRPr>
          </a:p>
          <a:p>
            <a:pPr marL="1143000" lvl="2" eaLnBrk="1" hangingPunct="1"/>
            <a:endParaRPr lang="en-US" sz="800" smtClean="0"/>
          </a:p>
          <a:p>
            <a:pPr marL="1143000" lvl="2" eaLnBrk="1" hangingPunct="1"/>
            <a:r>
              <a:rPr lang="en-US" smtClean="0"/>
              <a:t>How can this code be fixed?</a:t>
            </a:r>
          </a:p>
        </p:txBody>
      </p:sp>
      <p:sp>
        <p:nvSpPr>
          <p:cNvPr id="409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35BD8F-20EF-4811-A346-2EF30C998A7F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096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Printing a variable's value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Use </a:t>
            </a:r>
            <a:r>
              <a:rPr lang="en-US" sz="2400" smtClean="0">
                <a:latin typeface="Courier New" pitchFamily="49" charset="0"/>
              </a:rPr>
              <a:t>+</a:t>
            </a:r>
            <a:r>
              <a:rPr lang="en-US" sz="2400" smtClean="0"/>
              <a:t> to print a string and a variable's value on one line.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</a:pPr>
            <a:r>
              <a:rPr lang="en-US" sz="2000" smtClean="0">
                <a:latin typeface="Courier New" pitchFamily="49" charset="0"/>
              </a:rPr>
              <a:t>double grade = (95.1 + 71.9 + 82.6) / 3.0;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System.out.println(</a:t>
            </a:r>
            <a:r>
              <a:rPr lang="en-US" sz="2000" b="1" smtClean="0">
                <a:latin typeface="Courier New" pitchFamily="49" charset="0"/>
              </a:rPr>
              <a:t>"Your grade was " + grade</a:t>
            </a:r>
            <a:r>
              <a:rPr lang="en-US" sz="2000" smtClean="0">
                <a:latin typeface="Courier New" pitchFamily="49" charset="0"/>
              </a:rPr>
              <a:t>);</a:t>
            </a:r>
          </a:p>
          <a:p>
            <a:pPr marL="639763" lvl="1" indent="-246063" eaLnBrk="1" hangingPunct="1">
              <a:lnSpc>
                <a:spcPct val="90000"/>
              </a:lnSpc>
            </a:pPr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int students = 11 + 17 + 4 + 19 + 14;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System.out.println(</a:t>
            </a:r>
            <a:r>
              <a:rPr lang="en-US" sz="2000" b="1" smtClean="0">
                <a:latin typeface="Courier New" pitchFamily="49" charset="0"/>
              </a:rPr>
              <a:t>"There are " + students +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                 " students in the course."</a:t>
            </a:r>
            <a:r>
              <a:rPr lang="en-US" sz="2000" smtClean="0">
                <a:latin typeface="Courier New" pitchFamily="49" charset="0"/>
              </a:rPr>
              <a:t>);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110000"/>
              </a:lnSpc>
              <a:buFontTx/>
              <a:buChar char="•"/>
            </a:pPr>
            <a:r>
              <a:rPr lang="en-US" sz="2000" smtClean="0"/>
              <a:t>Output: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Your grade was 83.2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There are 65 students in the course.</a:t>
            </a:r>
          </a:p>
        </p:txBody>
      </p:sp>
      <p:sp>
        <p:nvSpPr>
          <p:cNvPr id="4198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25D586-985D-4A72-96EB-F80101C93BCC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198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cap="none" smtClean="0"/>
              <a:t>DATA TYPES</a:t>
            </a:r>
          </a:p>
          <a:p>
            <a:pPr eaLnBrk="1" hangingPunct="1"/>
            <a:r>
              <a:rPr lang="en-US" cap="none" smtClean="0"/>
              <a:t>EXPRESSIONS</a:t>
            </a:r>
          </a:p>
          <a:p>
            <a:pPr eaLnBrk="1" hangingPunct="1"/>
            <a:r>
              <a:rPr lang="en-US" cap="none" smtClean="0"/>
              <a:t>PRECEDENCE</a:t>
            </a:r>
          </a:p>
          <a:p>
            <a:pPr eaLnBrk="1" hangingPunct="1"/>
            <a:r>
              <a:rPr lang="en-US" cap="none" smtClean="0"/>
              <a:t>STRING CONCATENATION</a:t>
            </a:r>
          </a:p>
          <a:p>
            <a:pPr eaLnBrk="1" hangingPunct="1"/>
            <a:endParaRPr lang="en-US" cap="none" smtClean="0"/>
          </a:p>
          <a:p>
            <a:pPr eaLnBrk="1" hangingPunct="1"/>
            <a:endParaRPr lang="en-US" cap="none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/>
        <p:txBody>
          <a:bodyPr lIns="0" rIns="0" bIns="0"/>
          <a:lstStyle/>
          <a:p>
            <a:pPr eaLnBrk="1" hangingPunct="1"/>
            <a:r>
              <a:rPr lang="en-US" sz="4800" smtClean="0">
                <a:solidFill>
                  <a:srgbClr val="C00000"/>
                </a:solidFill>
              </a:rPr>
              <a:t>Data and Expression</a:t>
            </a:r>
          </a:p>
        </p:txBody>
      </p:sp>
      <p:sp>
        <p:nvSpPr>
          <p:cNvPr id="15364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71A385-269F-40DA-BE99-23A16286BBB7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36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Receipt question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cs typeface="Courier New" pitchFamily="49" charset="0"/>
              </a:rPr>
              <a:t>Improve the receipt program using variables.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mtClean="0"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public class Receipt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      // Calculate total owed, assuming 8% tax / 15% tip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System.out.println("Subtotal:");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System.out.println(38 + 40 + 30);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System.out.println("Tax:");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System.out.println((38 + 40 + 30) * .08);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System.out.println("Tip:");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System.out.println((38 + 40 + 30) * .15);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System.out.println("Total:");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System.out.println(38 + 40 + 30 +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                   (38 + 40 + 30) * .15 +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                   (38 + 40 + 30) * .08);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mtClean="0"/>
          </a:p>
        </p:txBody>
      </p:sp>
      <p:sp>
        <p:nvSpPr>
          <p:cNvPr id="4301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FF051D-1E25-4502-A7D7-6EF3646BDB38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301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Receipt answer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public class Receipt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      // Calculate total owed, assuming 8% tax / 15% tip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    int subtotal = 38 + 40 + 30;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    double tax = subtotal * .08;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    double tip = subtotal * .15;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    double total = subtotal + tax + tip;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System.out.println("Subtotal: "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+ subtotal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System.out.println("Tax: "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+ tax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System.out.println("Tip: "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+ tip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System.out.println("Total: "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+ total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B52C50-D84D-4CC9-A7C1-2E4B929D25AC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403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cap="none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ctr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The </a:t>
            </a:r>
            <a:r>
              <a:rPr lang="en-US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mtClean="0">
                <a:solidFill>
                  <a:srgbClr val="C00000"/>
                </a:solidFill>
              </a:rPr>
              <a:t> loop</a:t>
            </a:r>
          </a:p>
        </p:txBody>
      </p:sp>
      <p:sp>
        <p:nvSpPr>
          <p:cNvPr id="45060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C604CB-8A20-47BC-971B-BDFB95DDE62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506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Repetition with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So far, repeating a statement is redundant:</a:t>
            </a:r>
          </a:p>
          <a:p>
            <a:pPr lvl="1" eaLnBrk="1" hangingPunct="1">
              <a:lnSpc>
                <a:spcPct val="80000"/>
              </a:lnSpc>
            </a:pPr>
            <a:endParaRPr lang="en-US" sz="800" smtClean="0"/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	System.out.println("Homer says:");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	System.out.println("I am so smart");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	System.out.println("I am so smart");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	System.out.println("I am so smart");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	System.out.println("I am so smart");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System.out.println("S-M-R-T... I mean S-M-A-R-T");</a:t>
            </a: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Java's </a:t>
            </a:r>
            <a:r>
              <a:rPr lang="en-US" b="1" smtClean="0">
                <a:latin typeface="Courier New" pitchFamily="49" charset="0"/>
              </a:rPr>
              <a:t>for</a:t>
            </a:r>
            <a:r>
              <a:rPr lang="en-US" b="1" smtClean="0"/>
              <a:t> loop</a:t>
            </a:r>
            <a:r>
              <a:rPr lang="en-US" smtClean="0"/>
              <a:t> statement performs a task many times.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System.out.println("Homer says:");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sz="800" b="1" smtClean="0">
              <a:latin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</a:rPr>
              <a:t>for (int i = 1; i &lt;= 4; i++) {</a:t>
            </a:r>
            <a:r>
              <a:rPr lang="en-US" sz="2000" b="1" smtClean="0">
                <a:latin typeface="Courier New" pitchFamily="49" charset="0"/>
              </a:rPr>
              <a:t>   </a:t>
            </a:r>
            <a:r>
              <a:rPr lang="en-US" sz="2000" b="1" smtClean="0">
                <a:solidFill>
                  <a:srgbClr val="008000"/>
                </a:solidFill>
                <a:latin typeface="Courier New" pitchFamily="49" charset="0"/>
              </a:rPr>
              <a:t>// repeat 4 times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</a:rPr>
              <a:t>	    System.out.println("I am so smart");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System.out.println("S-M-R-T... I mean S-M-A-R-T");</a:t>
            </a:r>
          </a:p>
        </p:txBody>
      </p:sp>
      <p:sp>
        <p:nvSpPr>
          <p:cNvPr id="460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70C1E5-4133-4596-8CDE-F17078D6BCC6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608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1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1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1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1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16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syntax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for (</a:t>
            </a:r>
            <a:r>
              <a:rPr lang="en-US" b="1" smtClean="0"/>
              <a:t>initialization</a:t>
            </a:r>
            <a:r>
              <a:rPr lang="en-US" smtClean="0">
                <a:latin typeface="Courier New" pitchFamily="49" charset="0"/>
              </a:rPr>
              <a:t>; </a:t>
            </a:r>
            <a:r>
              <a:rPr lang="en-US" b="1" smtClean="0"/>
              <a:t>test</a:t>
            </a:r>
            <a:r>
              <a:rPr lang="en-US" smtClean="0">
                <a:latin typeface="Courier New" pitchFamily="49" charset="0"/>
              </a:rPr>
              <a:t>; </a:t>
            </a:r>
            <a:r>
              <a:rPr lang="en-US" b="1" smtClean="0"/>
              <a:t>update</a:t>
            </a:r>
            <a:r>
              <a:rPr lang="en-US" smtClean="0">
                <a:latin typeface="Courier New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b="1" smtClean="0"/>
              <a:t>statement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b="1" smtClean="0"/>
              <a:t>statement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smtClean="0"/>
              <a:t>...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b="1" smtClean="0"/>
              <a:t>statement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110000"/>
              </a:lnSpc>
            </a:pPr>
            <a:r>
              <a:rPr lang="en-US" smtClean="0"/>
              <a:t>Perform </a:t>
            </a:r>
            <a:r>
              <a:rPr lang="en-US" b="1" smtClean="0"/>
              <a:t>initialization</a:t>
            </a:r>
            <a:r>
              <a:rPr lang="en-US" smtClean="0"/>
              <a:t> once.</a:t>
            </a:r>
          </a:p>
          <a:p>
            <a:pPr marL="639763" lvl="1" indent="-246063" eaLnBrk="1" hangingPunct="1">
              <a:lnSpc>
                <a:spcPct val="110000"/>
              </a:lnSpc>
            </a:pPr>
            <a:r>
              <a:rPr lang="en-US" smtClean="0"/>
              <a:t>Repeat the following:</a:t>
            </a:r>
          </a:p>
          <a:p>
            <a:pPr marL="1143000" lvl="2" eaLnBrk="1" hangingPunct="1">
              <a:lnSpc>
                <a:spcPct val="110000"/>
              </a:lnSpc>
            </a:pPr>
            <a:r>
              <a:rPr lang="en-US" smtClean="0"/>
              <a:t>Check if the </a:t>
            </a:r>
            <a:r>
              <a:rPr lang="en-US" b="1" smtClean="0"/>
              <a:t>test</a:t>
            </a:r>
            <a:r>
              <a:rPr lang="en-US" smtClean="0"/>
              <a:t> is true.  If not, stop.</a:t>
            </a:r>
          </a:p>
          <a:p>
            <a:pPr marL="1143000" lvl="2" eaLnBrk="1" hangingPunct="1">
              <a:lnSpc>
                <a:spcPct val="110000"/>
              </a:lnSpc>
            </a:pPr>
            <a:r>
              <a:rPr lang="en-US" smtClean="0"/>
              <a:t>Execute the </a:t>
            </a:r>
            <a:r>
              <a:rPr lang="en-US" b="1" smtClean="0"/>
              <a:t>statement</a:t>
            </a:r>
            <a:r>
              <a:rPr lang="en-US" smtClean="0"/>
              <a:t>s.</a:t>
            </a:r>
          </a:p>
          <a:p>
            <a:pPr marL="1143000" lvl="2" eaLnBrk="1" hangingPunct="1">
              <a:lnSpc>
                <a:spcPct val="110000"/>
              </a:lnSpc>
            </a:pPr>
            <a:r>
              <a:rPr lang="en-US" smtClean="0"/>
              <a:t>Perform the </a:t>
            </a:r>
            <a:r>
              <a:rPr lang="en-US" b="1" smtClean="0"/>
              <a:t>update</a:t>
            </a:r>
            <a:r>
              <a:rPr lang="en-US" smtClean="0"/>
              <a:t>.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6781800" y="1219200"/>
            <a:ext cx="457200" cy="1905000"/>
            <a:chOff x="4512" y="1632"/>
            <a:chExt cx="288" cy="1056"/>
          </a:xfrm>
        </p:grpSpPr>
        <p:sp>
          <p:nvSpPr>
            <p:cNvPr id="47112" name="AutoShape 5"/>
            <p:cNvSpPr>
              <a:spLocks/>
            </p:cNvSpPr>
            <p:nvPr/>
          </p:nvSpPr>
          <p:spPr bwMode="auto">
            <a:xfrm>
              <a:off x="4512" y="1920"/>
              <a:ext cx="288" cy="768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r>
                <a:rPr lang="en-US" sz="2000">
                  <a:latin typeface="Tahoma" pitchFamily="34" charset="0"/>
                  <a:cs typeface="Times New Roman" pitchFamily="18" charset="0"/>
                </a:rPr>
                <a:t>      body</a:t>
              </a:r>
            </a:p>
          </p:txBody>
        </p:sp>
        <p:sp>
          <p:nvSpPr>
            <p:cNvPr id="47113" name="AutoShape 6"/>
            <p:cNvSpPr>
              <a:spLocks/>
            </p:cNvSpPr>
            <p:nvPr/>
          </p:nvSpPr>
          <p:spPr bwMode="auto">
            <a:xfrm>
              <a:off x="4512" y="1632"/>
              <a:ext cx="288" cy="24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r>
                <a:rPr lang="en-US" sz="2000">
                  <a:latin typeface="Tahoma" pitchFamily="34" charset="0"/>
                  <a:cs typeface="Times New Roman" pitchFamily="18" charset="0"/>
                </a:rPr>
                <a:t>      header</a:t>
              </a:r>
            </a:p>
          </p:txBody>
        </p:sp>
      </p:grpSp>
      <p:sp>
        <p:nvSpPr>
          <p:cNvPr id="4710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AE9B62-78AF-452E-8F0A-31AE195E1BCF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71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Initialization	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438400"/>
            <a:ext cx="8686800" cy="3505200"/>
          </a:xfrm>
        </p:spPr>
        <p:txBody>
          <a:bodyPr/>
          <a:lstStyle/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</a:t>
            </a:r>
            <a:endParaRPr lang="en-US" smtClean="0">
              <a:solidFill>
                <a:srgbClr val="800000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/>
              <a:t>Tells Java what variable to use in the loop</a:t>
            </a:r>
          </a:p>
          <a:p>
            <a:pPr marL="639763" lvl="1" indent="-246063" eaLnBrk="1" hangingPunct="1"/>
            <a:endParaRPr lang="en-US" sz="900" smtClean="0"/>
          </a:p>
          <a:p>
            <a:pPr marL="639763" lvl="1" indent="-246063" eaLnBrk="1" hangingPunct="1"/>
            <a:r>
              <a:rPr lang="en-US" smtClean="0"/>
              <a:t>Performed once as the loop begins</a:t>
            </a:r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r>
              <a:rPr lang="en-US" smtClean="0"/>
              <a:t>The variable is called a </a:t>
            </a:r>
            <a:r>
              <a:rPr lang="en-US" i="1" smtClean="0"/>
              <a:t>loop counter</a:t>
            </a:r>
            <a:endParaRPr lang="en-US" smtClean="0"/>
          </a:p>
          <a:p>
            <a:pPr marL="1143000" lvl="2" eaLnBrk="1" hangingPunct="1"/>
            <a:endParaRPr lang="en-US" sz="900" smtClean="0"/>
          </a:p>
          <a:p>
            <a:pPr marL="1143000" lvl="2" eaLnBrk="1" hangingPunct="1"/>
            <a:r>
              <a:rPr lang="en-US" smtClean="0"/>
              <a:t>can use any name, not just </a:t>
            </a:r>
            <a:r>
              <a:rPr lang="en-US" smtClean="0">
                <a:latin typeface="Courier New" pitchFamily="49" charset="0"/>
              </a:rPr>
              <a:t>i</a:t>
            </a:r>
          </a:p>
          <a:p>
            <a:pPr marL="1143000" lvl="2" eaLnBrk="1" hangingPunct="1"/>
            <a:r>
              <a:rPr lang="en-US" smtClean="0"/>
              <a:t>can start at any value, not just </a:t>
            </a:r>
            <a:r>
              <a:rPr lang="en-US" smtClean="0">
                <a:latin typeface="Courier New" pitchFamily="49" charset="0"/>
              </a:rPr>
              <a:t>1</a:t>
            </a:r>
          </a:p>
        </p:txBody>
      </p:sp>
      <p:sp>
        <p:nvSpPr>
          <p:cNvPr id="481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F5E86F-5F6E-443A-93B1-E17B1EACAAA9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813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48135" name="Rectangle 1"/>
          <p:cNvSpPr>
            <a:spLocks noChangeArrowheads="1"/>
          </p:cNvSpPr>
          <p:nvPr/>
        </p:nvSpPr>
        <p:spPr bwMode="auto">
          <a:xfrm>
            <a:off x="533400" y="1295400"/>
            <a:ext cx="6629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39763" lvl="1" indent="-246063" algn="l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for (</a:t>
            </a:r>
            <a:r>
              <a:rPr lang="en-US" b="1">
                <a:latin typeface="Courier New" pitchFamily="49" charset="0"/>
              </a:rPr>
              <a:t>int i = 1</a:t>
            </a:r>
            <a:r>
              <a:rPr lang="en-US">
                <a:latin typeface="Courier New" pitchFamily="49" charset="0"/>
              </a:rPr>
              <a:t>; i &lt;= 6; i++) {</a:t>
            </a:r>
          </a:p>
          <a:p>
            <a:pPr marL="639763" lvl="1" indent="-246063" algn="l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    System.out.println("I am so smart");</a:t>
            </a:r>
          </a:p>
          <a:p>
            <a:pPr marL="639763" lvl="1" indent="-246063" algn="l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}</a:t>
            </a: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1447800" y="1285875"/>
            <a:ext cx="1752600" cy="314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82563" indent="-246063" algn="l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int i = 1</a:t>
            </a:r>
            <a:r>
              <a:rPr lang="en-US">
                <a:latin typeface="Courier New" pitchFamily="49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Test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819400"/>
            <a:ext cx="8686800" cy="3505200"/>
          </a:xfrm>
        </p:spPr>
        <p:txBody>
          <a:bodyPr/>
          <a:lstStyle/>
          <a:p>
            <a:pPr eaLnBrk="1" hangingPunct="1">
              <a:tabLst>
                <a:tab pos="1371600" algn="l"/>
              </a:tabLst>
            </a:pPr>
            <a:r>
              <a:rPr lang="en-US" smtClean="0"/>
              <a:t>Tests the loop counter variable against a limit</a:t>
            </a:r>
          </a:p>
          <a:p>
            <a:pPr marL="639763" lvl="1" indent="-246063" eaLnBrk="1" hangingPunct="1">
              <a:tabLst>
                <a:tab pos="1371600" algn="l"/>
              </a:tabLst>
            </a:pPr>
            <a:endParaRPr lang="en-US" sz="900" smtClean="0"/>
          </a:p>
          <a:p>
            <a:pPr marL="639763" lvl="1" indent="-246063" eaLnBrk="1" hangingPunct="1">
              <a:tabLst>
                <a:tab pos="1371600" algn="l"/>
              </a:tabLst>
            </a:pPr>
            <a:r>
              <a:rPr lang="en-US" smtClean="0"/>
              <a:t>Uses comparison operators:</a:t>
            </a:r>
          </a:p>
          <a:p>
            <a:pPr marL="639763" lvl="1" indent="-246063" eaLnBrk="1" hangingPunct="1">
              <a:buFontTx/>
              <a:buNone/>
              <a:tabLst>
                <a:tab pos="1371600" algn="l"/>
              </a:tabLst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&lt;	</a:t>
            </a:r>
            <a:r>
              <a:rPr lang="en-US" smtClean="0">
                <a:cs typeface="Courier New" pitchFamily="49" charset="0"/>
              </a:rPr>
              <a:t>less than</a:t>
            </a:r>
          </a:p>
          <a:p>
            <a:pPr marL="639763" lvl="1" indent="-246063" eaLnBrk="1" hangingPunct="1">
              <a:buFontTx/>
              <a:buNone/>
              <a:tabLst>
                <a:tab pos="1371600" algn="l"/>
              </a:tabLst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&lt;=	</a:t>
            </a:r>
            <a:r>
              <a:rPr lang="en-US" smtClean="0">
                <a:cs typeface="Courier New" pitchFamily="49" charset="0"/>
              </a:rPr>
              <a:t>less than or equal to</a:t>
            </a:r>
          </a:p>
          <a:p>
            <a:pPr marL="639763" lvl="1" indent="-246063" eaLnBrk="1" hangingPunct="1">
              <a:buFontTx/>
              <a:buNone/>
              <a:tabLst>
                <a:tab pos="1371600" algn="l"/>
              </a:tabLst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&gt;	</a:t>
            </a:r>
            <a:r>
              <a:rPr lang="en-US" smtClean="0">
                <a:cs typeface="Courier New" pitchFamily="49" charset="0"/>
              </a:rPr>
              <a:t>greater than</a:t>
            </a:r>
          </a:p>
          <a:p>
            <a:pPr marL="639763" lvl="1" indent="-246063" eaLnBrk="1" hangingPunct="1">
              <a:buFontTx/>
              <a:buNone/>
              <a:tabLst>
                <a:tab pos="1371600" algn="l"/>
              </a:tabLst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&gt;=	</a:t>
            </a:r>
            <a:r>
              <a:rPr lang="en-US" smtClean="0">
                <a:cs typeface="Courier New" pitchFamily="49" charset="0"/>
              </a:rPr>
              <a:t>greater than or equal to</a:t>
            </a:r>
          </a:p>
        </p:txBody>
      </p:sp>
      <p:sp>
        <p:nvSpPr>
          <p:cNvPr id="4915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3CDE73-50FC-4E83-B660-4012BE66C2A7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915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533400" y="1295400"/>
            <a:ext cx="6629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39763" lvl="1" indent="-246063" algn="l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for (</a:t>
            </a:r>
            <a:r>
              <a:rPr lang="en-US" b="1">
                <a:latin typeface="Courier New" pitchFamily="49" charset="0"/>
              </a:rPr>
              <a:t>int i = 1</a:t>
            </a:r>
            <a:r>
              <a:rPr lang="en-US">
                <a:latin typeface="Courier New" pitchFamily="49" charset="0"/>
              </a:rPr>
              <a:t>; i &lt;= 6; i++) {</a:t>
            </a:r>
          </a:p>
          <a:p>
            <a:pPr marL="639763" lvl="1" indent="-246063" algn="l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    System.out.println("I am so smart");</a:t>
            </a:r>
          </a:p>
          <a:p>
            <a:pPr marL="639763" lvl="1" indent="-246063" algn="l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}</a:t>
            </a:r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3124200" y="1295400"/>
            <a:ext cx="1143000" cy="314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82563" indent="-246063" algn="l"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i &lt;= 6</a:t>
            </a:r>
            <a:r>
              <a:rPr lang="en-US">
                <a:latin typeface="Courier New" pitchFamily="49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Increment and decrement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2133600"/>
            <a:ext cx="8686800" cy="4267200"/>
          </a:xfrm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FontTx/>
              <a:buNone/>
              <a:tabLst>
                <a:tab pos="4113213" algn="l"/>
              </a:tabLst>
            </a:pPr>
            <a:r>
              <a:rPr lang="en-US" sz="2600" i="1" smtClean="0"/>
              <a:t>shortcuts to increase or decrease a variable's value by 1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  <a:tabLst>
                <a:tab pos="4113213" algn="l"/>
              </a:tabLst>
            </a:pPr>
            <a:endParaRPr lang="en-US" sz="1200" smtClean="0"/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u="sng" smtClean="0"/>
              <a:t>Shorthand</a:t>
            </a:r>
            <a:r>
              <a:rPr lang="en-US" b="1" i="1" smtClean="0"/>
              <a:t>	</a:t>
            </a:r>
            <a:r>
              <a:rPr lang="en-US" u="sng" smtClean="0"/>
              <a:t>Equivalent longer version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++;	</a:t>
            </a: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= </a:t>
            </a: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+ 1;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--;	</a:t>
            </a: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= </a:t>
            </a: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- 1;</a:t>
            </a:r>
            <a:endParaRPr lang="en-US" sz="3100" smtClean="0"/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4113213" algn="l"/>
              </a:tabLst>
            </a:pPr>
            <a:endParaRPr lang="en-US" sz="2000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smtClean="0">
                <a:latin typeface="Courier New" pitchFamily="49" charset="0"/>
              </a:rPr>
              <a:t>int x = 2;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b="1" smtClean="0">
                <a:latin typeface="Courier New" pitchFamily="49" charset="0"/>
              </a:rPr>
              <a:t>x++;</a:t>
            </a:r>
            <a:r>
              <a:rPr lang="en-US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x = x + 1;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smtClean="0">
                <a:latin typeface="Courier New" pitchFamily="49" charset="0"/>
              </a:rPr>
              <a:t>		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x now stores 3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4113213" algn="l"/>
              </a:tabLst>
            </a:pPr>
            <a:endParaRPr lang="en-US" sz="9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smtClean="0">
                <a:latin typeface="Courier New" pitchFamily="49" charset="0"/>
              </a:rPr>
              <a:t>double gpa = 2.5;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b="1" smtClean="0">
                <a:latin typeface="Courier New" pitchFamily="49" charset="0"/>
              </a:rPr>
              <a:t>gpa--;</a:t>
            </a:r>
            <a:r>
              <a:rPr lang="en-US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gpa = gpa - 1;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smtClean="0">
                <a:latin typeface="Courier New" pitchFamily="49" charset="0"/>
              </a:rPr>
              <a:t>		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gpa now stores 1.5</a:t>
            </a:r>
            <a:endParaRPr lang="en-US" b="1" smtClean="0">
              <a:solidFill>
                <a:srgbClr val="008080"/>
              </a:solidFill>
            </a:endParaRPr>
          </a:p>
        </p:txBody>
      </p:sp>
      <p:sp>
        <p:nvSpPr>
          <p:cNvPr id="5018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5B2B5F-A25D-4D34-936A-C07D1246351E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018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533400" y="1295400"/>
            <a:ext cx="6629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39763" lvl="1" indent="-246063" algn="l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for (</a:t>
            </a:r>
            <a:r>
              <a:rPr lang="en-US" b="1">
                <a:latin typeface="Courier New" pitchFamily="49" charset="0"/>
              </a:rPr>
              <a:t>int i = 1</a:t>
            </a:r>
            <a:r>
              <a:rPr lang="en-US">
                <a:latin typeface="Courier New" pitchFamily="49" charset="0"/>
              </a:rPr>
              <a:t>; i &lt;= 6; i++) {</a:t>
            </a:r>
          </a:p>
          <a:p>
            <a:pPr marL="639763" lvl="1" indent="-246063" algn="l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    System.out.println("I am so smart");</a:t>
            </a:r>
          </a:p>
          <a:p>
            <a:pPr marL="639763" lvl="1" indent="-246063" algn="l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}</a:t>
            </a:r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4191000" y="1285875"/>
            <a:ext cx="838200" cy="314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82563" indent="-246063" algn="l"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i++)</a:t>
            </a:r>
            <a:r>
              <a:rPr lang="en-US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Modify-and-assign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  <a:tabLst>
                <a:tab pos="4113213" algn="l"/>
              </a:tabLst>
            </a:pPr>
            <a:r>
              <a:rPr lang="en-US" sz="2500" i="1" smtClean="0"/>
              <a:t>shortcuts to modify a variable's value</a:t>
            </a:r>
          </a:p>
          <a:p>
            <a:pPr marL="742950" lvl="1" indent="-285750" eaLnBrk="1" hangingPunct="1">
              <a:buFontTx/>
              <a:buNone/>
              <a:tabLst>
                <a:tab pos="4113213" algn="l"/>
              </a:tabLst>
            </a:pPr>
            <a:endParaRPr lang="en-US" sz="1800" b="1" i="1" smtClean="0"/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u="sng" smtClean="0"/>
              <a:t>Shorthand</a:t>
            </a:r>
            <a:r>
              <a:rPr lang="en-US" b="1" i="1" smtClean="0"/>
              <a:t>	</a:t>
            </a:r>
            <a:r>
              <a:rPr lang="en-US" u="sng" smtClean="0"/>
              <a:t>Equivalent longer version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+= </a:t>
            </a:r>
            <a:r>
              <a:rPr lang="en-US" b="1" smtClean="0"/>
              <a:t>value</a:t>
            </a:r>
            <a:r>
              <a:rPr lang="en-US" smtClean="0">
                <a:latin typeface="Courier New" pitchFamily="49" charset="0"/>
              </a:rPr>
              <a:t>;	</a:t>
            </a: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= </a:t>
            </a: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+ </a:t>
            </a:r>
            <a:r>
              <a:rPr lang="en-US" b="1" smtClean="0"/>
              <a:t>value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-= </a:t>
            </a:r>
            <a:r>
              <a:rPr lang="en-US" b="1" smtClean="0"/>
              <a:t>value</a:t>
            </a:r>
            <a:r>
              <a:rPr lang="en-US" smtClean="0">
                <a:latin typeface="Courier New" pitchFamily="49" charset="0"/>
              </a:rPr>
              <a:t>;	</a:t>
            </a: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= </a:t>
            </a: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- </a:t>
            </a:r>
            <a:r>
              <a:rPr lang="en-US" b="1" smtClean="0"/>
              <a:t>value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*= </a:t>
            </a:r>
            <a:r>
              <a:rPr lang="en-US" b="1" smtClean="0"/>
              <a:t>value</a:t>
            </a:r>
            <a:r>
              <a:rPr lang="en-US" smtClean="0">
                <a:latin typeface="Courier New" pitchFamily="49" charset="0"/>
              </a:rPr>
              <a:t>;	</a:t>
            </a: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= </a:t>
            </a: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* </a:t>
            </a:r>
            <a:r>
              <a:rPr lang="en-US" b="1" smtClean="0"/>
              <a:t>value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/= </a:t>
            </a:r>
            <a:r>
              <a:rPr lang="en-US" b="1" smtClean="0"/>
              <a:t>value</a:t>
            </a:r>
            <a:r>
              <a:rPr lang="en-US" smtClean="0">
                <a:latin typeface="Courier New" pitchFamily="49" charset="0"/>
              </a:rPr>
              <a:t>;	</a:t>
            </a: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= </a:t>
            </a: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/ </a:t>
            </a:r>
            <a:r>
              <a:rPr lang="en-US" b="1" smtClean="0"/>
              <a:t>value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%= </a:t>
            </a:r>
            <a:r>
              <a:rPr lang="en-US" b="1" smtClean="0"/>
              <a:t>value</a:t>
            </a:r>
            <a:r>
              <a:rPr lang="en-US" smtClean="0">
                <a:latin typeface="Courier New" pitchFamily="49" charset="0"/>
              </a:rPr>
              <a:t>;	</a:t>
            </a: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= </a:t>
            </a:r>
            <a:r>
              <a:rPr lang="en-US" b="1" smtClean="0"/>
              <a:t>variable</a:t>
            </a:r>
            <a:r>
              <a:rPr lang="en-US" smtClean="0">
                <a:latin typeface="Courier New" pitchFamily="49" charset="0"/>
              </a:rPr>
              <a:t> % </a:t>
            </a:r>
            <a:r>
              <a:rPr lang="en-US" b="1" smtClean="0"/>
              <a:t>value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  <a:tabLst>
                <a:tab pos="4113213" algn="l"/>
              </a:tabLst>
            </a:pPr>
            <a:endParaRPr lang="en-US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  <a:tabLst>
                <a:tab pos="4113213" algn="l"/>
              </a:tabLst>
            </a:pPr>
            <a:endParaRPr lang="en-US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4113213" algn="l"/>
              </a:tabLst>
            </a:pPr>
            <a:r>
              <a:rPr lang="en-US" smtClean="0">
                <a:latin typeface="Courier New" pitchFamily="49" charset="0"/>
              </a:rPr>
              <a:t>x += 3;	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x = x + 3;</a:t>
            </a:r>
          </a:p>
          <a:p>
            <a:pPr marL="742950" lvl="1" indent="-285750" eaLnBrk="1" hangingPunct="1">
              <a:lnSpc>
                <a:spcPct val="90000"/>
              </a:lnSpc>
              <a:buFontTx/>
              <a:buNone/>
              <a:tabLst>
                <a:tab pos="4113213" algn="l"/>
              </a:tabLst>
            </a:pPr>
            <a:endParaRPr lang="en-US" sz="900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buFontTx/>
              <a:buNone/>
              <a:tabLst>
                <a:tab pos="4113213" algn="l"/>
              </a:tabLst>
            </a:pPr>
            <a:r>
              <a:rPr lang="en-US" smtClean="0">
                <a:latin typeface="Courier New" pitchFamily="49" charset="0"/>
              </a:rPr>
              <a:t>gpa -= 0.5;	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gpa = gpa - 0.5;</a:t>
            </a:r>
          </a:p>
          <a:p>
            <a:pPr marL="742950" lvl="1" indent="-285750" eaLnBrk="1" hangingPunct="1">
              <a:lnSpc>
                <a:spcPct val="90000"/>
              </a:lnSpc>
              <a:buFontTx/>
              <a:buNone/>
              <a:tabLst>
                <a:tab pos="4113213" algn="l"/>
              </a:tabLst>
            </a:pPr>
            <a:endParaRPr lang="en-US" sz="9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90000"/>
              </a:lnSpc>
              <a:buFontTx/>
              <a:buNone/>
              <a:tabLst>
                <a:tab pos="4113213" algn="l"/>
              </a:tabLst>
            </a:pPr>
            <a:r>
              <a:rPr lang="en-US" smtClean="0">
                <a:latin typeface="Courier New" pitchFamily="49" charset="0"/>
              </a:rPr>
              <a:t>number *= 2;	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number = number * 2;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3886200" y="2133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0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0564B5-E7E5-41BC-B037-99B7E2C3F304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12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is NOT a method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is a </a:t>
            </a:r>
            <a:r>
              <a:rPr lang="en-US" b="1" i="1" smtClean="0"/>
              <a:t>control structure </a:t>
            </a:r>
            <a:r>
              <a:rPr lang="en-US" smtClean="0"/>
              <a:t>– a syntactic structure that </a:t>
            </a:r>
            <a:r>
              <a:rPr lang="en-US" i="1" smtClean="0"/>
              <a:t>controls</a:t>
            </a:r>
            <a:r>
              <a:rPr lang="en-US" smtClean="0"/>
              <a:t> the execution of other statements.</a:t>
            </a:r>
          </a:p>
          <a:p>
            <a:endParaRPr lang="en-US" smtClean="0"/>
          </a:p>
          <a:p>
            <a:r>
              <a:rPr lang="en-US" smtClean="0"/>
              <a:t>Example:</a:t>
            </a:r>
          </a:p>
          <a:p>
            <a:pPr lvl="1"/>
            <a:r>
              <a:rPr lang="en-US" smtClean="0"/>
              <a:t>“Shampoo hair. Rinse. </a:t>
            </a:r>
            <a:r>
              <a:rPr lang="en-US" b="1" smtClean="0"/>
              <a:t>Repeat</a:t>
            </a:r>
            <a:r>
              <a:rPr lang="en-US" smtClean="0"/>
              <a:t>.”</a:t>
            </a: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AEF3BA-93BB-4134-94AE-48FD2DF27A6D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Data types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type</a:t>
            </a:r>
            <a:r>
              <a:rPr lang="en-US" smtClean="0"/>
              <a:t>: A category or set of data values.</a:t>
            </a:r>
          </a:p>
          <a:p>
            <a:pPr marL="639763" lvl="1" indent="-246063" eaLnBrk="1" hangingPunct="1"/>
            <a:r>
              <a:rPr lang="en-US" smtClean="0"/>
              <a:t>Constrains the operations that can be performed on data</a:t>
            </a:r>
          </a:p>
          <a:p>
            <a:pPr marL="639763" lvl="1" indent="-246063" eaLnBrk="1" hangingPunct="1"/>
            <a:r>
              <a:rPr lang="en-US" smtClean="0"/>
              <a:t>Many languages ask the programmer to specify types</a:t>
            </a:r>
            <a:endParaRPr lang="en-US" b="1" smtClean="0"/>
          </a:p>
          <a:p>
            <a:pPr marL="639763" lvl="1" indent="-246063" eaLnBrk="1" hangingPunct="1"/>
            <a:r>
              <a:rPr lang="en-US" smtClean="0"/>
              <a:t>Examples: integer, real number, string</a:t>
            </a:r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eaLnBrk="1" hangingPunct="1"/>
            <a:r>
              <a:rPr lang="en-US" smtClean="0"/>
              <a:t>Internally, computers store everything as 1s and 0s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mtClean="0"/>
              <a:t>		</a:t>
            </a:r>
            <a:r>
              <a:rPr lang="en-US" smtClean="0">
                <a:latin typeface="Courier New" pitchFamily="49" charset="0"/>
              </a:rPr>
              <a:t>104</a:t>
            </a: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>
                <a:latin typeface="Courier New" pitchFamily="49" charset="0"/>
              </a:rPr>
              <a:t>01101000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	h	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>
                <a:latin typeface="Courier New" pitchFamily="49" charset="0"/>
              </a:rPr>
              <a:t>011010</a:t>
            </a:r>
            <a:endParaRPr lang="en-US" smtClean="0"/>
          </a:p>
          <a:p>
            <a:pPr marL="639763" lvl="1" indent="-246063" eaLnBrk="1" hangingPunct="1">
              <a:buFontTx/>
              <a:buNone/>
            </a:pPr>
            <a:r>
              <a:rPr lang="en-US" smtClean="0"/>
              <a:t>		</a:t>
            </a:r>
            <a:r>
              <a:rPr lang="en-US" smtClean="0">
                <a:latin typeface="Courier New" pitchFamily="49" charset="0"/>
              </a:rPr>
              <a:t>"hi"</a:t>
            </a: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>
                <a:latin typeface="Courier New" pitchFamily="49" charset="0"/>
              </a:rPr>
              <a:t>01101000110101</a:t>
            </a:r>
          </a:p>
        </p:txBody>
      </p:sp>
      <p:sp>
        <p:nvSpPr>
          <p:cNvPr id="1638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807ECD-E1BC-42DA-81FC-E0BF7843D37C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38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5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Repetition over a range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System.out.println("1 squared = " + 1 * 1);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System.out.println("2 squared = " + 2 * 2);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System.out.println("3 squared = " + 3 * 3);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System.out.println("4 squared = " + 4 * 4);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System.out.println("5 squared = " + 5 * 5);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System.out.println("6 squared = " + 6 * 6);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900" smtClean="0">
              <a:latin typeface="Courier New" pitchFamily="49" charset="0"/>
              <a:cs typeface="Courier New" pitchFamily="49" charset="0"/>
            </a:endParaRPr>
          </a:p>
          <a:p>
            <a:pPr marL="639763" lvl="1" indent="-246063" eaLnBrk="1" hangingPunct="1">
              <a:spcBef>
                <a:spcPct val="0"/>
              </a:spcBef>
            </a:pPr>
            <a:r>
              <a:rPr lang="en-US" smtClean="0">
                <a:cs typeface="Courier New" pitchFamily="49" charset="0"/>
              </a:rPr>
              <a:t>Intuition: "I want to print a line for each number from 1 to 6"</a:t>
            </a:r>
          </a:p>
          <a:p>
            <a:pPr marL="639763" lvl="1" indent="-246063" eaLnBrk="1" hangingPunct="1">
              <a:lnSpc>
                <a:spcPct val="160000"/>
              </a:lnSpc>
              <a:spcBef>
                <a:spcPct val="0"/>
              </a:spcBef>
            </a:pPr>
            <a:endParaRPr lang="en-US" sz="1200" smtClean="0">
              <a:cs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smtClean="0">
                <a:cs typeface="Courier New" pitchFamily="49" charset="0"/>
              </a:rPr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mtClean="0">
                <a:cs typeface="Courier New" pitchFamily="49" charset="0"/>
              </a:rPr>
              <a:t> loop does exactly that!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</a:rPr>
              <a:t>for (int i = 1; i &lt;= 6; i++)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	   System.out.println(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2000" smtClean="0">
                <a:latin typeface="Courier New" pitchFamily="49" charset="0"/>
              </a:rPr>
              <a:t> + " squared = " + 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</a:rPr>
              <a:t>(i * i)</a:t>
            </a:r>
            <a:r>
              <a:rPr lang="en-US" sz="2000" smtClean="0">
                <a:latin typeface="Courier New" pitchFamily="49" charset="0"/>
              </a:rPr>
              <a:t>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</a:rPr>
              <a:t>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marL="639763" lvl="1" indent="-246063" eaLnBrk="1" hangingPunct="1"/>
            <a:r>
              <a:rPr lang="en-US" smtClean="0"/>
              <a:t>"For each integer </a:t>
            </a:r>
            <a:r>
              <a:rPr lang="en-US" b="1" smtClean="0"/>
              <a:t>i</a:t>
            </a:r>
            <a:r>
              <a:rPr lang="en-US" smtClean="0"/>
              <a:t> from 1 through 6, print ..."</a:t>
            </a:r>
          </a:p>
        </p:txBody>
      </p:sp>
      <p:sp>
        <p:nvSpPr>
          <p:cNvPr id="532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45700B-94E0-45DF-991E-E17A6DB07759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25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for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44763"/>
            <a:ext cx="472440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15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Loop walkthrough</a:t>
            </a:r>
          </a:p>
        </p:txBody>
      </p:sp>
      <p:sp>
        <p:nvSpPr>
          <p:cNvPr id="1459204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000" smtClean="0">
                <a:latin typeface="Courier New" pitchFamily="49" charset="0"/>
              </a:rPr>
              <a:t>for (int i = 1; i &lt;= 4; i++) {</a:t>
            </a:r>
          </a:p>
          <a:p>
            <a:pPr marL="742950" lvl="1" indent="-28575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000" smtClean="0">
                <a:latin typeface="Courier New" pitchFamily="49" charset="0"/>
              </a:rPr>
              <a:t>    System.out.println(i + " squared = " + (i * i));</a:t>
            </a:r>
          </a:p>
          <a:p>
            <a:pPr marL="742950" lvl="1" indent="-28575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marL="742950" lvl="1" indent="-28575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000" smtClean="0">
                <a:latin typeface="Courier New" pitchFamily="49" charset="0"/>
              </a:rPr>
              <a:t>System.out.println("Whoo!");</a:t>
            </a:r>
            <a:endParaRPr lang="en-US" sz="900" smtClean="0"/>
          </a:p>
          <a:p>
            <a:pPr marL="742950" lvl="1" indent="-28575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endParaRPr lang="en-US" sz="2000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endParaRPr lang="en-US" smtClean="0">
              <a:latin typeface="Courier New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200" smtClean="0"/>
              <a:t>	Output:</a:t>
            </a:r>
            <a:br>
              <a:rPr lang="en-US" sz="2200" smtClean="0"/>
            </a:br>
            <a:endParaRPr lang="en-US" sz="800" smtClean="0"/>
          </a:p>
          <a:p>
            <a:pPr marL="342900" indent="-34290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200" smtClean="0">
                <a:latin typeface="Courier New" pitchFamily="49" charset="0"/>
              </a:rPr>
              <a:t>	1 squared = 1</a:t>
            </a:r>
          </a:p>
          <a:p>
            <a:pPr marL="342900" indent="-34290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200" smtClean="0">
                <a:latin typeface="Courier New" pitchFamily="49" charset="0"/>
              </a:rPr>
              <a:t>	2 squared = 4</a:t>
            </a:r>
          </a:p>
          <a:p>
            <a:pPr marL="342900" indent="-34290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200" smtClean="0">
                <a:latin typeface="Courier New" pitchFamily="49" charset="0"/>
              </a:rPr>
              <a:t>	3 squared = 9</a:t>
            </a:r>
          </a:p>
          <a:p>
            <a:pPr marL="342900" indent="-34290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200" smtClean="0">
                <a:latin typeface="Courier New" pitchFamily="49" charset="0"/>
              </a:rPr>
              <a:t>	4 squared = 16</a:t>
            </a:r>
          </a:p>
          <a:p>
            <a:pPr marL="342900" indent="-342900" eaLnBrk="1" hangingPunct="1">
              <a:lnSpc>
                <a:spcPct val="70000"/>
              </a:lnSpc>
              <a:buFont typeface="Wingdings" pitchFamily="2" charset="2"/>
              <a:buNone/>
              <a:tabLst>
                <a:tab pos="5943600" algn="l"/>
              </a:tabLst>
            </a:pPr>
            <a:r>
              <a:rPr lang="en-US" sz="2200" smtClean="0">
                <a:latin typeface="Courier New" pitchFamily="49" charset="0"/>
              </a:rPr>
              <a:t>	Whoo!</a:t>
            </a:r>
            <a:endParaRPr lang="en-US" sz="2200" smtClean="0"/>
          </a:p>
        </p:txBody>
      </p:sp>
      <p:sp>
        <p:nvSpPr>
          <p:cNvPr id="49157" name="TextBox 5"/>
          <p:cNvSpPr txBox="1">
            <a:spLocks noChangeArrowheads="1"/>
          </p:cNvSpPr>
          <p:nvPr/>
        </p:nvSpPr>
        <p:spPr bwMode="auto">
          <a:xfrm>
            <a:off x="2190750" y="109537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 b="1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49158" name="TextBox 6"/>
          <p:cNvSpPr txBox="1">
            <a:spLocks noChangeArrowheads="1"/>
          </p:cNvSpPr>
          <p:nvPr/>
        </p:nvSpPr>
        <p:spPr bwMode="auto">
          <a:xfrm>
            <a:off x="4762500" y="2743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 b="1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49159" name="TextBox 7"/>
          <p:cNvSpPr txBox="1">
            <a:spLocks noChangeArrowheads="1"/>
          </p:cNvSpPr>
          <p:nvPr/>
        </p:nvSpPr>
        <p:spPr bwMode="auto">
          <a:xfrm>
            <a:off x="3276600" y="10509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49160" name="TextBox 8"/>
          <p:cNvSpPr txBox="1">
            <a:spLocks noChangeArrowheads="1"/>
          </p:cNvSpPr>
          <p:nvPr/>
        </p:nvSpPr>
        <p:spPr bwMode="auto">
          <a:xfrm>
            <a:off x="5765800" y="3417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6950" y="1492250"/>
            <a:ext cx="228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6"/>
                </a:solidFill>
                <a:latin typeface="Verdana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1800" y="4114800"/>
            <a:ext cx="228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6"/>
                </a:solidFill>
                <a:latin typeface="Verdana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1095375"/>
            <a:ext cx="228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3"/>
                </a:solidFill>
                <a:latin typeface="Verdana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1800" y="4800600"/>
            <a:ext cx="228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3"/>
                </a:solidFill>
                <a:latin typeface="Verdana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49165" name="TextBox 13"/>
          <p:cNvSpPr txBox="1">
            <a:spLocks noChangeArrowheads="1"/>
          </p:cNvSpPr>
          <p:nvPr/>
        </p:nvSpPr>
        <p:spPr bwMode="auto">
          <a:xfrm>
            <a:off x="381000" y="2057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 b="1">
                <a:solidFill>
                  <a:srgbClr val="00B050"/>
                </a:solidFill>
                <a:latin typeface="Verdana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49166" name="TextBox 15"/>
          <p:cNvSpPr txBox="1">
            <a:spLocks noChangeArrowheads="1"/>
          </p:cNvSpPr>
          <p:nvPr/>
        </p:nvSpPr>
        <p:spPr bwMode="auto">
          <a:xfrm>
            <a:off x="5334000" y="542925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 b="1">
                <a:solidFill>
                  <a:srgbClr val="00B050"/>
                </a:solidFill>
                <a:latin typeface="Verdana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5428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DA0570-7B66-4CDE-8C8E-AAED75FE936D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428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204" grpId="0" build="p" autoUpdateAnimBg="0"/>
      <p:bldP spid="49157" grpId="0"/>
      <p:bldP spid="49158" grpId="0"/>
      <p:bldP spid="49159" grpId="0"/>
      <p:bldP spid="49160" grpId="0"/>
      <p:bldP spid="10" grpId="0"/>
      <p:bldP spid="11" grpId="0"/>
      <p:bldP spid="12" grpId="0"/>
      <p:bldP spid="13" grpId="0"/>
      <p:bldP spid="49165" grpId="0"/>
      <p:bldP spid="4916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Multi-line loop body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System.out.println("+----+");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for (int i = 1; i &lt;= 3; i++)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    System.out.println("\\    /");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    System.out.println("/    \\");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System.out.println("+----+");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/>
              <a:t>Output:</a:t>
            </a:r>
          </a:p>
          <a:p>
            <a:pPr marL="639763" lvl="1" indent="-246063"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+----+</a:t>
            </a:r>
          </a:p>
          <a:p>
            <a:pPr marL="639763" lvl="1" indent="-246063"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\    /</a:t>
            </a:r>
          </a:p>
          <a:p>
            <a:pPr marL="639763" lvl="1" indent="-246063"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/    \</a:t>
            </a:r>
          </a:p>
          <a:p>
            <a:pPr marL="639763" lvl="1" indent="-246063"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\    /</a:t>
            </a:r>
          </a:p>
          <a:p>
            <a:pPr marL="639763" lvl="1" indent="-246063"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/    \</a:t>
            </a:r>
          </a:p>
          <a:p>
            <a:pPr marL="639763" lvl="1" indent="-246063"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\    /</a:t>
            </a:r>
          </a:p>
          <a:p>
            <a:pPr marL="639763" lvl="1" indent="-246063"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/    \</a:t>
            </a:r>
          </a:p>
          <a:p>
            <a:pPr marL="639763" lvl="1" indent="-246063"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+----+</a:t>
            </a:r>
          </a:p>
        </p:txBody>
      </p:sp>
      <p:sp>
        <p:nvSpPr>
          <p:cNvPr id="5530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0DA51E-8BFF-46D2-9C29-6B6E6BCD6168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530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Expressions for counter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int highTemp = 5;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for (int i = </a:t>
            </a:r>
            <a:r>
              <a:rPr lang="en-US" b="1" smtClean="0">
                <a:latin typeface="Courier New" pitchFamily="49" charset="0"/>
              </a:rPr>
              <a:t>-3</a:t>
            </a:r>
            <a:r>
              <a:rPr lang="en-US" smtClean="0">
                <a:latin typeface="Courier New" pitchFamily="49" charset="0"/>
              </a:rPr>
              <a:t>; i &lt;= </a:t>
            </a:r>
            <a:r>
              <a:rPr lang="en-US" b="1" smtClean="0">
                <a:latin typeface="Courier New" pitchFamily="49" charset="0"/>
              </a:rPr>
              <a:t>highTemp / 2</a:t>
            </a:r>
            <a:r>
              <a:rPr lang="en-US" smtClean="0">
                <a:latin typeface="Courier New" pitchFamily="49" charset="0"/>
              </a:rPr>
              <a:t>; i++) {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    System.out.println(i * 1.8 + 32);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/>
              <a:t>Output: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26.6</a:t>
            </a:r>
            <a:br>
              <a:rPr lang="en-US" smtClean="0">
                <a:latin typeface="Courier New" pitchFamily="49" charset="0"/>
                <a:cs typeface="Courier New" pitchFamily="49" charset="0"/>
              </a:rPr>
            </a:br>
            <a:r>
              <a:rPr lang="en-US" smtClean="0">
                <a:latin typeface="Courier New" pitchFamily="49" charset="0"/>
                <a:cs typeface="Courier New" pitchFamily="49" charset="0"/>
              </a:rPr>
              <a:t>28.4</a:t>
            </a:r>
            <a:br>
              <a:rPr lang="en-US" smtClean="0">
                <a:latin typeface="Courier New" pitchFamily="49" charset="0"/>
                <a:cs typeface="Courier New" pitchFamily="49" charset="0"/>
              </a:rPr>
            </a:br>
            <a:r>
              <a:rPr lang="en-US" smtClean="0">
                <a:latin typeface="Courier New" pitchFamily="49" charset="0"/>
                <a:cs typeface="Courier New" pitchFamily="49" charset="0"/>
              </a:rPr>
              <a:t>30.2</a:t>
            </a:r>
            <a:br>
              <a:rPr lang="en-US" smtClean="0">
                <a:latin typeface="Courier New" pitchFamily="49" charset="0"/>
                <a:cs typeface="Courier New" pitchFamily="49" charset="0"/>
              </a:rPr>
            </a:br>
            <a:r>
              <a:rPr lang="en-US" smtClean="0">
                <a:latin typeface="Courier New" pitchFamily="49" charset="0"/>
                <a:cs typeface="Courier New" pitchFamily="49" charset="0"/>
              </a:rPr>
              <a:t>32.0</a:t>
            </a:r>
            <a:br>
              <a:rPr lang="en-US" smtClean="0">
                <a:latin typeface="Courier New" pitchFamily="49" charset="0"/>
                <a:cs typeface="Courier New" pitchFamily="49" charset="0"/>
              </a:rPr>
            </a:br>
            <a:r>
              <a:rPr lang="en-US" smtClean="0">
                <a:latin typeface="Courier New" pitchFamily="49" charset="0"/>
                <a:cs typeface="Courier New" pitchFamily="49" charset="0"/>
              </a:rPr>
              <a:t>33.8</a:t>
            </a:r>
            <a:br>
              <a:rPr lang="en-US" smtClean="0">
                <a:latin typeface="Courier New" pitchFamily="49" charset="0"/>
                <a:cs typeface="Courier New" pitchFamily="49" charset="0"/>
              </a:rPr>
            </a:br>
            <a:r>
              <a:rPr lang="en-US" smtClean="0">
                <a:latin typeface="Courier New" pitchFamily="49" charset="0"/>
                <a:cs typeface="Courier New" pitchFamily="49" charset="0"/>
              </a:rPr>
              <a:t>35.6</a:t>
            </a:r>
            <a:endParaRPr lang="en-US" smtClean="0"/>
          </a:p>
        </p:txBody>
      </p:sp>
      <p:sp>
        <p:nvSpPr>
          <p:cNvPr id="563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4EECE9-89CD-4C8D-B151-65E8C3AE646D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632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System.out.print</a:t>
            </a:r>
            <a:r>
              <a:rPr lang="en-US" smtClean="0"/>
              <a:t>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Prints without moving to a new line</a:t>
            </a:r>
          </a:p>
          <a:p>
            <a:pPr marL="639763" lvl="1" indent="-246063" eaLnBrk="1" hangingPunct="1">
              <a:lnSpc>
                <a:spcPct val="90000"/>
              </a:lnSpc>
            </a:pPr>
            <a:r>
              <a:rPr lang="en-US" smtClean="0"/>
              <a:t>allows you to print partial messages on the same line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int highestTemp = 5;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for (int i = -3; i &lt;= highestTemp / 2; i++)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b="1" smtClean="0">
                <a:latin typeface="Courier New" pitchFamily="49" charset="0"/>
              </a:rPr>
              <a:t>System.out.print</a:t>
            </a:r>
            <a:r>
              <a:rPr lang="en-US" smtClean="0">
                <a:latin typeface="Courier New" pitchFamily="49" charset="0"/>
              </a:rPr>
              <a:t>((i * 1.8 + 32) + "  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/>
              <a:t>Output: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26.6  28.4  30.2  32.0  33.8  35.6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1143000" lvl="2" eaLnBrk="1" hangingPunct="1"/>
            <a:r>
              <a:rPr lang="en-US" smtClean="0"/>
              <a:t>Concatenate  </a:t>
            </a:r>
            <a:r>
              <a:rPr lang="en-US" smtClean="0">
                <a:latin typeface="Courier New" pitchFamily="49" charset="0"/>
              </a:rPr>
              <a:t>"  "</a:t>
            </a:r>
            <a:r>
              <a:rPr lang="en-US" smtClean="0"/>
              <a:t>  to separate the numbers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4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2F551D-2CA2-4EFA-9DAB-D51C6A02BEE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34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Counting down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update</a:t>
            </a:r>
            <a:r>
              <a:rPr lang="en-US" smtClean="0"/>
              <a:t> can use </a:t>
            </a:r>
            <a:r>
              <a:rPr lang="en-US" smtClean="0">
                <a:latin typeface="Courier New" pitchFamily="49" charset="0"/>
              </a:rPr>
              <a:t>--</a:t>
            </a:r>
            <a:r>
              <a:rPr lang="en-US" smtClean="0"/>
              <a:t> to make the loop count down.</a:t>
            </a:r>
          </a:p>
          <a:p>
            <a:pPr marL="639763" lvl="1" indent="-246063" eaLnBrk="1" hangingPunct="1"/>
            <a:r>
              <a:rPr lang="en-US" smtClean="0"/>
              <a:t>The </a:t>
            </a:r>
            <a:r>
              <a:rPr lang="en-US" b="1" smtClean="0"/>
              <a:t>test</a:t>
            </a:r>
            <a:r>
              <a:rPr lang="en-US" smtClean="0"/>
              <a:t> must say </a:t>
            </a:r>
            <a:r>
              <a:rPr lang="en-US" smtClean="0">
                <a:latin typeface="Courier New" pitchFamily="49" charset="0"/>
              </a:rPr>
              <a:t>&gt;</a:t>
            </a:r>
            <a:r>
              <a:rPr lang="en-US" smtClean="0"/>
              <a:t> instead of </a:t>
            </a:r>
            <a:r>
              <a:rPr lang="en-US" smtClean="0">
                <a:latin typeface="Courier New" pitchFamily="49" charset="0"/>
              </a:rPr>
              <a:t>&lt;</a:t>
            </a:r>
            <a:endParaRPr lang="en-US" smtClean="0"/>
          </a:p>
          <a:p>
            <a:pPr marL="639763" lvl="1" indent="-246063" eaLnBrk="1" hangingPunct="1">
              <a:buFont typeface="Wingdings" pitchFamily="2" charset="2"/>
              <a:buNone/>
            </a:pPr>
            <a:endParaRPr lang="en-US" smtClean="0"/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System.out.print("T-minus ");</a:t>
            </a:r>
            <a:endParaRPr lang="en-US" smtClean="0"/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for (int i = 10; i </a:t>
            </a:r>
            <a:r>
              <a:rPr lang="en-US" b="1" smtClean="0">
                <a:latin typeface="Courier New" pitchFamily="49" charset="0"/>
              </a:rPr>
              <a:t>&gt;=</a:t>
            </a:r>
            <a:r>
              <a:rPr lang="en-US" smtClean="0">
                <a:latin typeface="Courier New" pitchFamily="49" charset="0"/>
              </a:rPr>
              <a:t> 1; i</a:t>
            </a:r>
            <a:r>
              <a:rPr lang="en-US" b="1" smtClean="0">
                <a:latin typeface="Courier New" pitchFamily="49" charset="0"/>
              </a:rPr>
              <a:t>--</a:t>
            </a:r>
            <a:r>
              <a:rPr lang="en-US" smtClean="0">
                <a:latin typeface="Courier New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     System.out.print(i + ", 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System.out.println("blastoff!");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System.out.println("The end.");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/>
              <a:t>Output: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T-minus 10, 9, 8, 7, 6, 5, 4, 3, 2, 1, blastoff!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The end.</a:t>
            </a:r>
          </a:p>
        </p:txBody>
      </p:sp>
      <p:sp>
        <p:nvSpPr>
          <p:cNvPr id="583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C4B1AE-5C5C-494A-A43A-05D602EA85B2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837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cap="none" smtClean="0"/>
          </a:p>
        </p:txBody>
      </p:sp>
      <p:sp>
        <p:nvSpPr>
          <p:cNvPr id="59395" name="Title 4"/>
          <p:cNvSpPr>
            <a:spLocks noGrp="1"/>
          </p:cNvSpPr>
          <p:nvPr>
            <p:ph type="ctr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Nested </a:t>
            </a:r>
            <a:r>
              <a:rPr lang="en-US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mtClean="0">
                <a:solidFill>
                  <a:srgbClr val="C00000"/>
                </a:solidFill>
              </a:rPr>
              <a:t> loops</a:t>
            </a:r>
          </a:p>
        </p:txBody>
      </p:sp>
      <p:sp>
        <p:nvSpPr>
          <p:cNvPr id="59396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AB9BB2-A600-4A96-90EF-E78C4A9AD864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939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Nested loops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nested loop</a:t>
            </a:r>
            <a:r>
              <a:rPr lang="en-US" sz="2400" smtClean="0"/>
              <a:t>: A loop placed inside another loop.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z="900" smtClean="0"/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for (int i = 1; i &lt;= 5; i++)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  for (int j = 1; j &lt;= 10; j++)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      System.out.print("*");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  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System.out.println();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to end the line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  <a:endParaRPr lang="en-US" sz="900" smtClean="0"/>
          </a:p>
          <a:p>
            <a:pPr eaLnBrk="1" hangingPunct="1"/>
            <a:r>
              <a:rPr lang="en-US" sz="2400" smtClean="0"/>
              <a:t>Output:</a:t>
            </a:r>
          </a:p>
          <a:p>
            <a:pPr marL="639763" lvl="1" indent="-246063" eaLnBrk="1" hangingPunct="1">
              <a:lnSpc>
                <a:spcPct val="70000"/>
              </a:lnSpc>
              <a:buFontTx/>
              <a:buNone/>
            </a:pPr>
            <a:r>
              <a:rPr lang="en-US" sz="9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639763" lvl="1" indent="-246063" eaLnBrk="1" hangingPunct="1">
              <a:lnSpc>
                <a:spcPct val="6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**********</a:t>
            </a:r>
          </a:p>
          <a:p>
            <a:pPr marL="639763" lvl="1" indent="-246063" eaLnBrk="1" hangingPunct="1">
              <a:lnSpc>
                <a:spcPct val="6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**********</a:t>
            </a:r>
          </a:p>
          <a:p>
            <a:pPr marL="639763" lvl="1" indent="-246063" eaLnBrk="1" hangingPunct="1">
              <a:lnSpc>
                <a:spcPct val="6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**********</a:t>
            </a:r>
          </a:p>
          <a:p>
            <a:pPr marL="639763" lvl="1" indent="-246063" eaLnBrk="1" hangingPunct="1">
              <a:lnSpc>
                <a:spcPct val="6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**********</a:t>
            </a:r>
          </a:p>
          <a:p>
            <a:pPr marL="639763" lvl="1" indent="-246063" eaLnBrk="1" hangingPunct="1">
              <a:lnSpc>
                <a:spcPct val="6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**********</a:t>
            </a:r>
          </a:p>
          <a:p>
            <a:pPr eaLnBrk="1" hangingPunct="1"/>
            <a:r>
              <a:rPr lang="en-US" sz="2400" smtClean="0"/>
              <a:t>The outer loop repeats 5 times; the inner one 10 times.</a:t>
            </a:r>
          </a:p>
          <a:p>
            <a:pPr marL="639763" lvl="1" indent="-246063" eaLnBrk="1" hangingPunct="1"/>
            <a:r>
              <a:rPr lang="en-US" sz="2000" smtClean="0"/>
              <a:t>"sets and reps" exercise analogy</a:t>
            </a:r>
          </a:p>
        </p:txBody>
      </p:sp>
      <p:sp>
        <p:nvSpPr>
          <p:cNvPr id="6042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B605E6-9A71-4A10-BED0-3F8FC824A1BA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042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exercise 1</a:t>
            </a:r>
          </a:p>
        </p:txBody>
      </p:sp>
      <p:sp>
        <p:nvSpPr>
          <p:cNvPr id="1473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output of the following nested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loops?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/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for (int i = 1; i &lt;= 5; i++)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for (int j = 1; j &lt;= </a:t>
            </a:r>
            <a:r>
              <a:rPr lang="en-US" sz="2000" b="1" smtClean="0">
                <a:latin typeface="Courier New" pitchFamily="49" charset="0"/>
              </a:rPr>
              <a:t>i</a:t>
            </a:r>
            <a:r>
              <a:rPr lang="en-US" sz="2000" smtClean="0">
                <a:latin typeface="Courier New" pitchFamily="49" charset="0"/>
              </a:rPr>
              <a:t>; j++)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    System.out.print(</a:t>
            </a:r>
            <a:r>
              <a:rPr lang="en-US" sz="2000" b="1" smtClean="0">
                <a:latin typeface="Courier New" pitchFamily="49" charset="0"/>
              </a:rPr>
              <a:t>"*"</a:t>
            </a:r>
            <a:r>
              <a:rPr lang="en-US" sz="2000" smtClean="0">
                <a:latin typeface="Courier New" pitchFamily="49" charset="0"/>
              </a:rPr>
              <a:t>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System.out.println();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/>
            <a:r>
              <a:rPr lang="en-US" smtClean="0"/>
              <a:t>Output: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*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**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***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****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*****</a:t>
            </a:r>
          </a:p>
        </p:txBody>
      </p:sp>
      <p:sp>
        <p:nvSpPr>
          <p:cNvPr id="6144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4E6F37-C1C8-4AC1-A374-C106857C51D6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144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7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73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73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73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3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exercise 2</a:t>
            </a:r>
          </a:p>
        </p:txBody>
      </p:sp>
      <p:sp>
        <p:nvSpPr>
          <p:cNvPr id="1473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the output of the following nested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loops?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 smtClean="0"/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for 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= 1;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&lt;= 5;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    for 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j = 1; j &lt;=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; j++)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        </a:t>
            </a:r>
            <a:r>
              <a:rPr lang="en-US" sz="2000" dirty="0" err="1" smtClean="0">
                <a:latin typeface="Courier New" pitchFamily="49" charset="0"/>
              </a:rPr>
              <a:t>System.out.print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    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    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/>
            <a:r>
              <a:rPr lang="en-US" dirty="0" smtClean="0"/>
              <a:t>Output: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900" dirty="0" smtClean="0">
              <a:latin typeface="Courier New" pitchFamily="49" charset="0"/>
            </a:endParaRPr>
          </a:p>
        </p:txBody>
      </p:sp>
      <p:sp>
        <p:nvSpPr>
          <p:cNvPr id="624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4FF64D-038B-4C24-813F-1E172A6B00C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246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Java's primitive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120000"/>
              </a:lnSpc>
              <a:tabLst>
                <a:tab pos="2286000" algn="l"/>
                <a:tab pos="4114800" algn="l"/>
                <a:tab pos="5834063" algn="l"/>
              </a:tabLst>
            </a:pPr>
            <a:r>
              <a:rPr lang="en-US" b="1" smtClean="0"/>
              <a:t>primitive types</a:t>
            </a:r>
            <a:r>
              <a:rPr lang="en-US" smtClean="0"/>
              <a:t>: 8 simple types for numbers, text, etc.</a:t>
            </a:r>
          </a:p>
          <a:p>
            <a:pPr marL="742950" lvl="1" indent="-285750" eaLnBrk="1" hangingPunct="1">
              <a:lnSpc>
                <a:spcPct val="120000"/>
              </a:lnSpc>
              <a:tabLst>
                <a:tab pos="2286000" algn="l"/>
                <a:tab pos="4114800" algn="l"/>
                <a:tab pos="5834063" algn="l"/>
              </a:tabLst>
            </a:pPr>
            <a:r>
              <a:rPr lang="en-US" smtClean="0"/>
              <a:t>Java also has </a:t>
            </a:r>
            <a:r>
              <a:rPr lang="en-US" b="1" smtClean="0"/>
              <a:t>object types</a:t>
            </a:r>
            <a:r>
              <a:rPr lang="en-US" smtClean="0"/>
              <a:t>, which we'll talk about later</a:t>
            </a:r>
          </a:p>
          <a:p>
            <a:pPr marL="742950" lvl="1" indent="-285750" eaLnBrk="1" hangingPunct="1">
              <a:lnSpc>
                <a:spcPct val="120000"/>
              </a:lnSpc>
              <a:buFontTx/>
              <a:buNone/>
              <a:tabLst>
                <a:tab pos="2286000" algn="l"/>
                <a:tab pos="4114800" algn="l"/>
                <a:tab pos="5834063" algn="l"/>
              </a:tabLst>
            </a:pPr>
            <a:endParaRPr lang="en-US" smtClean="0"/>
          </a:p>
          <a:p>
            <a:pPr marL="742950" lvl="1" indent="-285750" eaLnBrk="1" hangingPunct="1">
              <a:lnSpc>
                <a:spcPct val="120000"/>
              </a:lnSpc>
              <a:buFont typeface="Wingdings" pitchFamily="2" charset="2"/>
              <a:buNone/>
              <a:tabLst>
                <a:tab pos="2286000" algn="l"/>
                <a:tab pos="4114800" algn="l"/>
                <a:tab pos="5834063" algn="l"/>
              </a:tabLst>
            </a:pPr>
            <a:r>
              <a:rPr lang="en-US" sz="2000" b="1" smtClean="0"/>
              <a:t>	Name	Description		Examples</a:t>
            </a:r>
          </a:p>
          <a:p>
            <a:pPr marL="742950" lvl="1" indent="-285750" eaLnBrk="1" hangingPunct="1">
              <a:lnSpc>
                <a:spcPct val="120000"/>
              </a:lnSpc>
              <a:buClr>
                <a:schemeClr val="bg1"/>
              </a:buClr>
              <a:tabLst>
                <a:tab pos="2286000" algn="l"/>
                <a:tab pos="4114800" algn="l"/>
                <a:tab pos="5834063" algn="l"/>
              </a:tabLst>
            </a:pPr>
            <a:r>
              <a:rPr lang="en-US" sz="2000" smtClean="0">
                <a:latin typeface="Courier New" pitchFamily="49" charset="0"/>
              </a:rPr>
              <a:t>int</a:t>
            </a:r>
            <a:r>
              <a:rPr lang="en-US" sz="2000" smtClean="0"/>
              <a:t>	integers	</a:t>
            </a:r>
            <a:r>
              <a:rPr lang="en-US" sz="1100" smtClean="0"/>
              <a:t>(up to 2</a:t>
            </a:r>
            <a:r>
              <a:rPr lang="en-US" sz="1100" baseline="30000" smtClean="0"/>
              <a:t>31</a:t>
            </a:r>
            <a:r>
              <a:rPr lang="en-US" sz="1100" smtClean="0"/>
              <a:t> - 1)</a:t>
            </a:r>
            <a:r>
              <a:rPr lang="en-US" sz="2000" smtClean="0"/>
              <a:t>	</a:t>
            </a:r>
            <a:r>
              <a:rPr lang="en-US" sz="2000" smtClean="0">
                <a:latin typeface="Courier New" pitchFamily="49" charset="0"/>
              </a:rPr>
              <a:t>42</a:t>
            </a:r>
            <a:r>
              <a:rPr lang="en-US" sz="2000" smtClean="0"/>
              <a:t>,  </a:t>
            </a:r>
            <a:r>
              <a:rPr lang="en-US" sz="2000" smtClean="0">
                <a:latin typeface="Courier New" pitchFamily="49" charset="0"/>
              </a:rPr>
              <a:t>-3</a:t>
            </a:r>
            <a:r>
              <a:rPr lang="en-US" sz="2000" smtClean="0"/>
              <a:t>,  </a:t>
            </a:r>
            <a:r>
              <a:rPr lang="en-US" sz="2000" smtClean="0">
                <a:latin typeface="Courier New" pitchFamily="49" charset="0"/>
              </a:rPr>
              <a:t>0</a:t>
            </a:r>
            <a:r>
              <a:rPr lang="en-US" sz="2000" smtClean="0"/>
              <a:t>,  </a:t>
            </a:r>
            <a:r>
              <a:rPr lang="en-US" sz="2000" smtClean="0">
                <a:latin typeface="Courier New" pitchFamily="49" charset="0"/>
              </a:rPr>
              <a:t>926394</a:t>
            </a:r>
          </a:p>
          <a:p>
            <a:pPr marL="742950" lvl="1" indent="-285750" eaLnBrk="1" hangingPunct="1">
              <a:lnSpc>
                <a:spcPct val="120000"/>
              </a:lnSpc>
              <a:buClr>
                <a:schemeClr val="bg1"/>
              </a:buClr>
              <a:tabLst>
                <a:tab pos="2286000" algn="l"/>
                <a:tab pos="4114800" algn="l"/>
                <a:tab pos="5834063" algn="l"/>
              </a:tabLst>
            </a:pPr>
            <a:r>
              <a:rPr lang="en-US" sz="2000" smtClean="0">
                <a:latin typeface="Courier New" pitchFamily="49" charset="0"/>
              </a:rPr>
              <a:t>double</a:t>
            </a:r>
            <a:r>
              <a:rPr lang="en-US" sz="2000" smtClean="0"/>
              <a:t>	real numbers	</a:t>
            </a:r>
            <a:r>
              <a:rPr lang="en-US" sz="1100" smtClean="0"/>
              <a:t>(up to 10</a:t>
            </a:r>
            <a:r>
              <a:rPr lang="en-US" sz="1100" baseline="30000" smtClean="0"/>
              <a:t>308</a:t>
            </a:r>
            <a:r>
              <a:rPr lang="en-US" sz="1100" smtClean="0"/>
              <a:t>)</a:t>
            </a:r>
            <a:r>
              <a:rPr lang="en-US" sz="2000" smtClean="0"/>
              <a:t>	</a:t>
            </a:r>
            <a:r>
              <a:rPr lang="en-US" sz="2000" smtClean="0">
                <a:latin typeface="Courier New" pitchFamily="49" charset="0"/>
              </a:rPr>
              <a:t>3.1</a:t>
            </a:r>
            <a:r>
              <a:rPr lang="en-US" sz="2000" smtClean="0"/>
              <a:t>,  </a:t>
            </a:r>
            <a:r>
              <a:rPr lang="en-US" sz="2000" smtClean="0">
                <a:latin typeface="Courier New" pitchFamily="49" charset="0"/>
              </a:rPr>
              <a:t>-0.25</a:t>
            </a:r>
            <a:r>
              <a:rPr lang="en-US" sz="2000" smtClean="0"/>
              <a:t>,  </a:t>
            </a:r>
            <a:r>
              <a:rPr lang="en-US" sz="2000" smtClean="0">
                <a:latin typeface="Courier New" pitchFamily="49" charset="0"/>
              </a:rPr>
              <a:t>9.4e3</a:t>
            </a:r>
          </a:p>
          <a:p>
            <a:pPr marL="742950" lvl="1" indent="-285750" eaLnBrk="1" hangingPunct="1">
              <a:lnSpc>
                <a:spcPct val="120000"/>
              </a:lnSpc>
              <a:buClr>
                <a:schemeClr val="bg1"/>
              </a:buClr>
              <a:tabLst>
                <a:tab pos="2286000" algn="l"/>
                <a:tab pos="4114800" algn="l"/>
                <a:tab pos="5834063" algn="l"/>
              </a:tabLst>
            </a:pPr>
            <a:r>
              <a:rPr lang="en-US" sz="2000" smtClean="0">
                <a:solidFill>
                  <a:srgbClr val="909090"/>
                </a:solidFill>
                <a:latin typeface="Courier New" pitchFamily="49" charset="0"/>
              </a:rPr>
              <a:t>char</a:t>
            </a:r>
            <a:r>
              <a:rPr lang="en-US" sz="2000" smtClean="0">
                <a:solidFill>
                  <a:srgbClr val="909090"/>
                </a:solidFill>
              </a:rPr>
              <a:t>	single text characters	</a:t>
            </a:r>
            <a:r>
              <a:rPr lang="en-US" sz="2000" smtClean="0">
                <a:solidFill>
                  <a:srgbClr val="909090"/>
                </a:solidFill>
                <a:latin typeface="Courier New" pitchFamily="49" charset="0"/>
              </a:rPr>
              <a:t>'a'</a:t>
            </a:r>
            <a:r>
              <a:rPr lang="en-US" sz="2000" smtClean="0">
                <a:solidFill>
                  <a:srgbClr val="909090"/>
                </a:solidFill>
              </a:rPr>
              <a:t>,  </a:t>
            </a:r>
            <a:r>
              <a:rPr lang="en-US" sz="2000" smtClean="0">
                <a:solidFill>
                  <a:srgbClr val="909090"/>
                </a:solidFill>
                <a:latin typeface="Courier New" pitchFamily="49" charset="0"/>
              </a:rPr>
              <a:t>'X'</a:t>
            </a:r>
            <a:r>
              <a:rPr lang="en-US" sz="2000" smtClean="0">
                <a:solidFill>
                  <a:srgbClr val="909090"/>
                </a:solidFill>
              </a:rPr>
              <a:t>,  </a:t>
            </a:r>
            <a:r>
              <a:rPr lang="en-US" sz="2000" smtClean="0">
                <a:solidFill>
                  <a:srgbClr val="909090"/>
                </a:solidFill>
                <a:latin typeface="Courier New" pitchFamily="49" charset="0"/>
              </a:rPr>
              <a:t>'?'</a:t>
            </a:r>
            <a:r>
              <a:rPr lang="en-US" sz="2000" smtClean="0">
                <a:solidFill>
                  <a:srgbClr val="909090"/>
                </a:solidFill>
              </a:rPr>
              <a:t>,  </a:t>
            </a:r>
            <a:r>
              <a:rPr lang="en-US" sz="2000" smtClean="0">
                <a:solidFill>
                  <a:srgbClr val="909090"/>
                </a:solidFill>
                <a:latin typeface="Courier New" pitchFamily="49" charset="0"/>
              </a:rPr>
              <a:t>'\n'</a:t>
            </a:r>
          </a:p>
          <a:p>
            <a:pPr marL="742950" lvl="1" indent="-285750" eaLnBrk="1" hangingPunct="1">
              <a:lnSpc>
                <a:spcPct val="120000"/>
              </a:lnSpc>
              <a:buClr>
                <a:schemeClr val="bg1"/>
              </a:buClr>
              <a:tabLst>
                <a:tab pos="2286000" algn="l"/>
                <a:tab pos="4114800" algn="l"/>
                <a:tab pos="5834063" algn="l"/>
              </a:tabLst>
            </a:pPr>
            <a:r>
              <a:rPr lang="en-US" sz="2000" smtClean="0">
                <a:solidFill>
                  <a:srgbClr val="909090"/>
                </a:solidFill>
                <a:latin typeface="Courier New" pitchFamily="49" charset="0"/>
              </a:rPr>
              <a:t>boolean</a:t>
            </a:r>
            <a:r>
              <a:rPr lang="en-US" sz="2000" smtClean="0">
                <a:solidFill>
                  <a:srgbClr val="909090"/>
                </a:solidFill>
              </a:rPr>
              <a:t>	logical values		</a:t>
            </a:r>
            <a:r>
              <a:rPr lang="en-US" sz="2000" smtClean="0">
                <a:solidFill>
                  <a:srgbClr val="909090"/>
                </a:solidFill>
                <a:latin typeface="Courier New" pitchFamily="49" charset="0"/>
              </a:rPr>
              <a:t>true</a:t>
            </a:r>
            <a:r>
              <a:rPr lang="en-US" sz="2000" smtClean="0">
                <a:solidFill>
                  <a:srgbClr val="909090"/>
                </a:solidFill>
              </a:rPr>
              <a:t>,  </a:t>
            </a:r>
            <a:r>
              <a:rPr lang="en-US" sz="2000" smtClean="0">
                <a:solidFill>
                  <a:srgbClr val="909090"/>
                </a:solidFill>
                <a:latin typeface="Courier New" pitchFamily="49" charset="0"/>
              </a:rPr>
              <a:t>false</a:t>
            </a:r>
          </a:p>
          <a:p>
            <a:pPr marL="742950" lvl="1" indent="-285750" eaLnBrk="1" hangingPunct="1">
              <a:buClr>
                <a:schemeClr val="bg1"/>
              </a:buClr>
              <a:buFontTx/>
              <a:buNone/>
              <a:tabLst>
                <a:tab pos="2286000" algn="l"/>
                <a:tab pos="4114800" algn="l"/>
                <a:tab pos="5834063" algn="l"/>
              </a:tabLst>
            </a:pPr>
            <a:endParaRPr lang="en-US" sz="2000" smtClean="0">
              <a:solidFill>
                <a:srgbClr val="909090"/>
              </a:solidFill>
              <a:latin typeface="Courier New" pitchFamily="49" charset="0"/>
            </a:endParaRPr>
          </a:p>
          <a:p>
            <a:pPr marL="742950" lvl="1" indent="-285750" eaLnBrk="1" hangingPunct="1">
              <a:buClr>
                <a:schemeClr val="tx1"/>
              </a:buClr>
              <a:buFontTx/>
              <a:buChar char="•"/>
              <a:tabLst>
                <a:tab pos="2286000" algn="l"/>
                <a:tab pos="4114800" algn="l"/>
                <a:tab pos="5834063" algn="l"/>
              </a:tabLst>
            </a:pPr>
            <a:r>
              <a:rPr lang="en-US" smtClean="0"/>
              <a:t>Why does Java distinguish integers vs. real numbers?</a:t>
            </a:r>
          </a:p>
        </p:txBody>
      </p:sp>
      <p:sp>
        <p:nvSpPr>
          <p:cNvPr id="1741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4567C5-E17F-426F-A4B0-B178BB5D7A6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741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Common errors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Both of the following sets of code produce </a:t>
            </a:r>
            <a:r>
              <a:rPr lang="en-US" i="1" smtClean="0"/>
              <a:t>infinite loops</a:t>
            </a:r>
            <a:r>
              <a:rPr lang="en-US" smtClean="0"/>
              <a:t>:</a:t>
            </a:r>
          </a:p>
          <a:p>
            <a:pPr marL="639763" lvl="1" indent="-246063" eaLnBrk="1" hangingPunct="1">
              <a:spcBef>
                <a:spcPts val="200"/>
              </a:spcBef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for (int i = 1; i &lt;= 5; i++) {</a:t>
            </a:r>
          </a:p>
          <a:p>
            <a:pPr marL="639763" lvl="1" indent="-246063"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for (int j = 1;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i &lt;= 10</a:t>
            </a:r>
            <a:r>
              <a:rPr lang="en-US" sz="2000" smtClean="0">
                <a:latin typeface="Courier New" pitchFamily="49" charset="0"/>
              </a:rPr>
              <a:t>; j++) {</a:t>
            </a:r>
          </a:p>
          <a:p>
            <a:pPr marL="639763" lvl="1" indent="-246063"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    System.out.print("*");</a:t>
            </a:r>
          </a:p>
          <a:p>
            <a:pPr marL="639763" lvl="1" indent="-246063"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}</a:t>
            </a:r>
          </a:p>
          <a:p>
            <a:pPr marL="639763" lvl="1" indent="-246063"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System.out.println();</a:t>
            </a:r>
          </a:p>
          <a:p>
            <a:pPr marL="639763" lvl="1" indent="-246063"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for (int i = 1; i &lt;= 5; i++) {</a:t>
            </a:r>
          </a:p>
          <a:p>
            <a:pPr marL="639763" lvl="1" indent="-246063"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for (int j = 1; j &lt;= 10;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i++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    System.out.print("*");</a:t>
            </a:r>
          </a:p>
          <a:p>
            <a:pPr marL="639763" lvl="1" indent="-246063"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}</a:t>
            </a:r>
          </a:p>
          <a:p>
            <a:pPr marL="639763" lvl="1" indent="-246063"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System.out.println();</a:t>
            </a:r>
          </a:p>
          <a:p>
            <a:pPr marL="639763" lvl="1" indent="-246063"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</p:txBody>
      </p:sp>
      <p:sp>
        <p:nvSpPr>
          <p:cNvPr id="6349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31B177-D5E9-4214-9745-720CD3FEA73F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349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Complex lines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nested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 produce the following output?</a:t>
            </a:r>
            <a:br>
              <a:rPr lang="en-US" smtClean="0"/>
            </a:br>
            <a:r>
              <a:rPr lang="en-US" sz="800" smtClean="0"/>
              <a:t/>
            </a:r>
            <a:br>
              <a:rPr lang="en-US" sz="800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....1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...2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..3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.4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5</a:t>
            </a:r>
          </a:p>
          <a:p>
            <a:pPr eaLnBrk="1" hangingPunct="1"/>
            <a:r>
              <a:rPr lang="en-US" smtClean="0"/>
              <a:t>We must build multiple complex lines of output using:</a:t>
            </a:r>
          </a:p>
          <a:p>
            <a:pPr marL="639763" lvl="1" indent="-246063" eaLnBrk="1" hangingPunct="1"/>
            <a:r>
              <a:rPr lang="en-US" smtClean="0"/>
              <a:t>an </a:t>
            </a:r>
            <a:r>
              <a:rPr lang="en-US" i="1" smtClean="0"/>
              <a:t>outer "vertical" loop</a:t>
            </a:r>
            <a:r>
              <a:rPr lang="en-US" smtClean="0"/>
              <a:t> for each of the lines</a:t>
            </a:r>
          </a:p>
          <a:p>
            <a:pPr marL="639763" lvl="1" indent="-246063" eaLnBrk="1" hangingPunct="1"/>
            <a:r>
              <a:rPr lang="en-US" i="1" smtClean="0"/>
              <a:t>inner "horizontal" loop(s)</a:t>
            </a:r>
            <a:r>
              <a:rPr lang="en-US" smtClean="0"/>
              <a:t> for the patterns within each line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4375" y="2209800"/>
            <a:ext cx="1524000" cy="2333625"/>
            <a:chOff x="336" y="1488"/>
            <a:chExt cx="960" cy="1440"/>
          </a:xfrm>
        </p:grpSpPr>
        <p:sp>
          <p:nvSpPr>
            <p:cNvPr id="64520" name="AutoShape 5"/>
            <p:cNvSpPr>
              <a:spLocks/>
            </p:cNvSpPr>
            <p:nvPr/>
          </p:nvSpPr>
          <p:spPr bwMode="auto">
            <a:xfrm>
              <a:off x="960" y="2016"/>
              <a:ext cx="336" cy="912"/>
            </a:xfrm>
            <a:prstGeom prst="rightBrace">
              <a:avLst>
                <a:gd name="adj1" fmla="val 22619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r>
                <a:rPr lang="en-US" i="1">
                  <a:solidFill>
                    <a:srgbClr val="808080"/>
                  </a:solidFill>
                  <a:latin typeface="Verdana" pitchFamily="34" charset="0"/>
                  <a:cs typeface="Times New Roman" pitchFamily="18" charset="0"/>
                </a:rPr>
                <a:t>        outer loop (loops 5 times because there are 5 lines)</a:t>
              </a:r>
            </a:p>
          </p:txBody>
        </p:sp>
        <p:sp>
          <p:nvSpPr>
            <p:cNvPr id="64521" name="AutoShape 6"/>
            <p:cNvSpPr>
              <a:spLocks/>
            </p:cNvSpPr>
            <p:nvPr/>
          </p:nvSpPr>
          <p:spPr bwMode="auto">
            <a:xfrm rot="-5400000">
              <a:off x="408" y="1416"/>
              <a:ext cx="336" cy="480"/>
            </a:xfrm>
            <a:prstGeom prst="rightBrace">
              <a:avLst>
                <a:gd name="adj1" fmla="val 11905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l"/>
              <a:r>
                <a:rPr lang="en-US" i="1">
                  <a:solidFill>
                    <a:srgbClr val="808080"/>
                  </a:solidFill>
                  <a:latin typeface="Verdana" pitchFamily="34" charset="0"/>
                  <a:cs typeface="Times New Roman" pitchFamily="18" charset="0"/>
                </a:rPr>
                <a:t>inner loop (repeated characters on each line)</a:t>
              </a:r>
            </a:p>
            <a:p>
              <a:pPr algn="l"/>
              <a:endParaRPr lang="en-US" i="1">
                <a:solidFill>
                  <a:srgbClr val="808080"/>
                </a:solidFill>
                <a:latin typeface="Verdana" pitchFamily="34" charset="0"/>
                <a:cs typeface="Times New Roman" pitchFamily="18" charset="0"/>
              </a:endParaRPr>
            </a:p>
            <a:p>
              <a:pPr algn="l"/>
              <a:endParaRPr lang="en-US" sz="2000">
                <a:latin typeface="Tahoma" pitchFamily="34" charset="0"/>
                <a:cs typeface="Times New Roman" pitchFamily="18" charset="0"/>
              </a:endParaRPr>
            </a:p>
            <a:p>
              <a:pPr algn="l"/>
              <a:endParaRPr lang="en-US" sz="2000">
                <a:latin typeface="Tahoma" pitchFamily="34" charset="0"/>
                <a:cs typeface="Times New Roman" pitchFamily="18" charset="0"/>
              </a:endParaRPr>
            </a:p>
            <a:p>
              <a:pPr algn="l"/>
              <a:endParaRPr lang="en-US" sz="2000">
                <a:latin typeface="Tahoma" pitchFamily="34" charset="0"/>
                <a:cs typeface="Times New Roman" pitchFamily="18" charset="0"/>
              </a:endParaRPr>
            </a:p>
          </p:txBody>
        </p:sp>
      </p:grpSp>
      <p:sp>
        <p:nvSpPr>
          <p:cNvPr id="64517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A1A115-FB00-450C-9758-869F0F1B94E5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45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Outer and inner loop</a:t>
            </a:r>
          </a:p>
        </p:txBody>
      </p:sp>
      <p:sp>
        <p:nvSpPr>
          <p:cNvPr id="433155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First write the outer loop, from 1 to the number of lines.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for (int line = 1; line &lt;= 5; line++) {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</a:t>
            </a:r>
            <a:r>
              <a:rPr lang="en-US" b="1" smtClean="0"/>
              <a:t>...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Now look at the line contents.  Each line has a pattern:</a:t>
            </a:r>
          </a:p>
          <a:p>
            <a:pPr marL="639763" lvl="1" indent="-246063" eaLnBrk="1" hangingPunct="1">
              <a:lnSpc>
                <a:spcPct val="90000"/>
              </a:lnSpc>
            </a:pPr>
            <a:r>
              <a:rPr lang="en-US" smtClean="0"/>
              <a:t>some dots (0 dots on the last line),  then a number</a:t>
            </a:r>
          </a:p>
          <a:p>
            <a:pPr marL="639763" lvl="1" indent="-246063" eaLnBrk="1" hangingPunct="1">
              <a:lnSpc>
                <a:spcPct val="90000"/>
              </a:lnSpc>
            </a:pPr>
            <a:endParaRPr lang="en-US" sz="900" smtClean="0"/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....1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...2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..3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.4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5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</a:pPr>
            <a:r>
              <a:rPr lang="en-US" smtClean="0"/>
              <a:t>Observation: the number of dots is related to the line number.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655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F97098-E390-4496-9E56-E0C3E4C30D74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554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3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3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3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3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3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3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Mapping loops to numbers</a:t>
            </a:r>
          </a:p>
        </p:txBody>
      </p:sp>
      <p:sp>
        <p:nvSpPr>
          <p:cNvPr id="1466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for (int count = 1; count &lt;= 5; count++)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System.out.print( </a:t>
            </a:r>
            <a:r>
              <a:rPr lang="en-US" b="1" smtClean="0"/>
              <a:t>...</a:t>
            </a:r>
            <a:r>
              <a:rPr lang="en-US" smtClean="0">
                <a:latin typeface="Courier New" pitchFamily="49" charset="0"/>
              </a:rPr>
              <a:t> );</a:t>
            </a:r>
            <a:endParaRPr lang="en-US" b="1" smtClean="0"/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/>
              <a:t>What statement in the body would cause the loop to print:</a:t>
            </a: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4 7 10 13 16</a:t>
            </a:r>
            <a:br>
              <a:rPr lang="en-US" smtClean="0">
                <a:latin typeface="Courier New" pitchFamily="49" charset="0"/>
              </a:rPr>
            </a:b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800" smtClean="0"/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for (int count = 1; count &lt;= 5; count++) {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System.out.print(</a:t>
            </a: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3 * count + 1</a:t>
            </a:r>
            <a:r>
              <a:rPr lang="en-US" smtClean="0">
                <a:latin typeface="Courier New" pitchFamily="49" charset="0"/>
              </a:rPr>
              <a:t> + " ");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</p:txBody>
      </p:sp>
      <p:sp>
        <p:nvSpPr>
          <p:cNvPr id="665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6B1B5F-68E9-4703-B6ED-EDB6A84157DC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656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Loop tables exercise 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What statement in the body would cause the loop to print: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2 7 12 17 22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smtClean="0"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To see patterns, make a table of </a:t>
            </a:r>
            <a:r>
              <a:rPr lang="en-US" sz="2400" smtClean="0">
                <a:latin typeface="Courier New" pitchFamily="49" charset="0"/>
              </a:rPr>
              <a:t>count</a:t>
            </a:r>
            <a:r>
              <a:rPr lang="en-US" sz="2400" smtClean="0"/>
              <a:t> and the numbers.</a:t>
            </a:r>
          </a:p>
          <a:p>
            <a:pPr marL="639763" lvl="1" indent="-246063" eaLnBrk="1" hangingPunct="1"/>
            <a:r>
              <a:rPr lang="en-US" smtClean="0"/>
              <a:t>Each time count goes up by 1, the number should go up by 5.</a:t>
            </a:r>
          </a:p>
          <a:p>
            <a:pPr marL="639763" lvl="1" indent="-246063" eaLnBrk="1" hangingPunct="1"/>
            <a:r>
              <a:rPr lang="en-US" smtClean="0"/>
              <a:t>But </a:t>
            </a:r>
            <a:r>
              <a:rPr lang="en-US" smtClean="0">
                <a:latin typeface="Courier New" pitchFamily="49" charset="0"/>
              </a:rPr>
              <a:t>count * 5</a:t>
            </a:r>
            <a:r>
              <a:rPr lang="en-US" smtClean="0"/>
              <a:t> is too great by 3, so we subtract 3.</a:t>
            </a:r>
          </a:p>
        </p:txBody>
      </p:sp>
      <p:graphicFrame>
        <p:nvGraphicFramePr>
          <p:cNvPr id="435204" name="Group 4"/>
          <p:cNvGraphicFramePr>
            <a:graphicFrameLocks noGrp="1"/>
          </p:cNvGraphicFramePr>
          <p:nvPr/>
        </p:nvGraphicFramePr>
        <p:xfrm>
          <a:off x="1066800" y="3733800"/>
          <a:ext cx="4279900" cy="2362200"/>
        </p:xfrm>
        <a:graphic>
          <a:graphicData uri="http://schemas.openxmlformats.org/drawingml/2006/table">
            <a:tbl>
              <a:tblPr/>
              <a:tblGrid>
                <a:gridCol w="866775"/>
                <a:gridCol w="2000250"/>
                <a:gridCol w="1412875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number to print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5 * count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5234" name="Group 34"/>
          <p:cNvGraphicFramePr>
            <a:graphicFrameLocks noGrp="1"/>
          </p:cNvGraphicFramePr>
          <p:nvPr/>
        </p:nvGraphicFramePr>
        <p:xfrm>
          <a:off x="5354638" y="3736975"/>
          <a:ext cx="1958975" cy="2359026"/>
        </p:xfrm>
        <a:graphic>
          <a:graphicData uri="http://schemas.openxmlformats.org/drawingml/2006/table">
            <a:tbl>
              <a:tblPr/>
              <a:tblGrid>
                <a:gridCol w="1958975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5 * count - 3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3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A078F7-4A9A-4706-B49C-06F7CAA6848B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763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Loop tables exercise 2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What statement in the body would cause the loop to print: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17 13 9 5 1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smtClean="0"/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Let's create the loop table together.</a:t>
            </a:r>
          </a:p>
          <a:p>
            <a:pPr marL="639763" lvl="1" indent="-246063" eaLnBrk="1" hangingPunct="1"/>
            <a:r>
              <a:rPr lang="en-US" smtClean="0"/>
              <a:t>Each time </a:t>
            </a:r>
            <a:r>
              <a:rPr lang="en-US" smtClean="0">
                <a:latin typeface="Courier New" pitchFamily="49" charset="0"/>
              </a:rPr>
              <a:t>count</a:t>
            </a:r>
            <a:r>
              <a:rPr lang="en-US" smtClean="0"/>
              <a:t> goes up 1, the number printed should ...</a:t>
            </a:r>
          </a:p>
          <a:p>
            <a:pPr marL="639763" lvl="1" indent="-246063" eaLnBrk="1" hangingPunct="1"/>
            <a:r>
              <a:rPr lang="en-US" smtClean="0"/>
              <a:t>But this multiple is off by a margin of ...</a:t>
            </a:r>
          </a:p>
        </p:txBody>
      </p:sp>
      <p:graphicFrame>
        <p:nvGraphicFramePr>
          <p:cNvPr id="436228" name="Group 4"/>
          <p:cNvGraphicFramePr>
            <a:graphicFrameLocks noGrp="1"/>
          </p:cNvGraphicFramePr>
          <p:nvPr/>
        </p:nvGraphicFramePr>
        <p:xfrm>
          <a:off x="1095375" y="3657600"/>
          <a:ext cx="2867025" cy="2362200"/>
        </p:xfrm>
        <a:graphic>
          <a:graphicData uri="http://schemas.openxmlformats.org/drawingml/2006/table">
            <a:tbl>
              <a:tblPr/>
              <a:tblGrid>
                <a:gridCol w="866775"/>
                <a:gridCol w="200025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number to print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6251" name="Group 27"/>
          <p:cNvGraphicFramePr>
            <a:graphicFrameLocks noGrp="1"/>
          </p:cNvGraphicFramePr>
          <p:nvPr/>
        </p:nvGraphicFramePr>
        <p:xfrm>
          <a:off x="3962400" y="3657600"/>
          <a:ext cx="4495800" cy="2362200"/>
        </p:xfrm>
        <a:graphic>
          <a:graphicData uri="http://schemas.openxmlformats.org/drawingml/2006/table">
            <a:tbl>
              <a:tblPr/>
              <a:tblGrid>
                <a:gridCol w="2057400"/>
                <a:gridCol w="24384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-4 *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-4 * count + 21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6274" name="Group 50"/>
          <p:cNvGraphicFramePr>
            <a:graphicFrameLocks noGrp="1"/>
          </p:cNvGraphicFramePr>
          <p:nvPr/>
        </p:nvGraphicFramePr>
        <p:xfrm>
          <a:off x="3962400" y="3657600"/>
          <a:ext cx="4495800" cy="2362200"/>
        </p:xfrm>
        <a:graphic>
          <a:graphicData uri="http://schemas.openxmlformats.org/drawingml/2006/table">
            <a:tbl>
              <a:tblPr/>
              <a:tblGrid>
                <a:gridCol w="2057400"/>
                <a:gridCol w="24384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-4 *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6297" name="Group 73"/>
          <p:cNvGraphicFramePr>
            <a:graphicFrameLocks noGrp="1"/>
          </p:cNvGraphicFramePr>
          <p:nvPr/>
        </p:nvGraphicFramePr>
        <p:xfrm>
          <a:off x="3962400" y="3657600"/>
          <a:ext cx="4495800" cy="2362200"/>
        </p:xfrm>
        <a:graphic>
          <a:graphicData uri="http://schemas.openxmlformats.org/drawingml/2006/table">
            <a:tbl>
              <a:tblPr/>
              <a:tblGrid>
                <a:gridCol w="2057400"/>
                <a:gridCol w="24384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70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4F95E0-32F2-478B-AED5-45F1690E90D7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870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exercise</a:t>
            </a:r>
          </a:p>
        </p:txBody>
      </p:sp>
      <p:sp>
        <p:nvSpPr>
          <p:cNvPr id="1478658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Make a table to represent any patterns on each line.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....1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...2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..3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.4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5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To print a character multiple times, use a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loop.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for (int j = 1; j &lt;= 4; j++) {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System.out.print(".");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4 dots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437252" name="Group 4"/>
          <p:cNvGraphicFramePr>
            <a:graphicFrameLocks noGrp="1"/>
          </p:cNvGraphicFramePr>
          <p:nvPr/>
        </p:nvGraphicFramePr>
        <p:xfrm>
          <a:off x="2362200" y="1997075"/>
          <a:ext cx="1973263" cy="2197102"/>
        </p:xfrm>
        <a:graphic>
          <a:graphicData uri="http://schemas.openxmlformats.org/drawingml/2006/table">
            <a:tbl>
              <a:tblPr/>
              <a:tblGrid>
                <a:gridCol w="730250"/>
                <a:gridCol w="1243013"/>
              </a:tblGrid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# of dots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8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8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7275" name="Group 27"/>
          <p:cNvGraphicFramePr>
            <a:graphicFrameLocks noGrp="1"/>
          </p:cNvGraphicFramePr>
          <p:nvPr/>
        </p:nvGraphicFramePr>
        <p:xfrm>
          <a:off x="4343400" y="2000250"/>
          <a:ext cx="2019300" cy="2193948"/>
        </p:xfrm>
        <a:graphic>
          <a:graphicData uri="http://schemas.openxmlformats.org/drawingml/2006/table">
            <a:tbl>
              <a:tblPr/>
              <a:tblGrid>
                <a:gridCol w="20193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-1 * line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7291" name="Group 43"/>
          <p:cNvGraphicFramePr>
            <a:graphicFrameLocks noGrp="1"/>
          </p:cNvGraphicFramePr>
          <p:nvPr/>
        </p:nvGraphicFramePr>
        <p:xfrm>
          <a:off x="6375400" y="2000250"/>
          <a:ext cx="2019300" cy="2193948"/>
        </p:xfrm>
        <a:graphic>
          <a:graphicData uri="http://schemas.openxmlformats.org/drawingml/2006/table">
            <a:tbl>
              <a:tblPr/>
              <a:tblGrid>
                <a:gridCol w="20193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-1 * line + 5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7307" name="Group 59"/>
          <p:cNvGraphicFramePr>
            <a:graphicFrameLocks noGrp="1"/>
          </p:cNvGraphicFramePr>
          <p:nvPr/>
        </p:nvGraphicFramePr>
        <p:xfrm>
          <a:off x="4343400" y="2000250"/>
          <a:ext cx="2019300" cy="2193960"/>
        </p:xfrm>
        <a:graphic>
          <a:graphicData uri="http://schemas.openxmlformats.org/drawingml/2006/table">
            <a:tbl>
              <a:tblPr/>
              <a:tblGrid>
                <a:gridCol w="20193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7323" name="Group 75"/>
          <p:cNvGraphicFramePr>
            <a:graphicFrameLocks noGrp="1"/>
          </p:cNvGraphicFramePr>
          <p:nvPr/>
        </p:nvGraphicFramePr>
        <p:xfrm>
          <a:off x="6362700" y="2000250"/>
          <a:ext cx="2019300" cy="2193960"/>
        </p:xfrm>
        <a:graphic>
          <a:graphicData uri="http://schemas.openxmlformats.org/drawingml/2006/table">
            <a:tbl>
              <a:tblPr/>
              <a:tblGrid>
                <a:gridCol w="20193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2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1F1FE3-AE69-46F5-BC3C-490D38D36453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972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8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8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86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86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86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86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86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86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solution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Answer: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for (int line = 1; line &lt;= 5; line++)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for (int j = 1; j &lt;= </a:t>
            </a:r>
            <a:r>
              <a:rPr lang="en-US" b="1" smtClean="0">
                <a:latin typeface="Courier New" pitchFamily="49" charset="0"/>
              </a:rPr>
              <a:t>(-1 * line + 5)</a:t>
            </a:r>
            <a:r>
              <a:rPr lang="en-US" smtClean="0">
                <a:latin typeface="Courier New" pitchFamily="49" charset="0"/>
              </a:rPr>
              <a:t>; j++)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    System.out.print(".");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System.out.println(</a:t>
            </a:r>
            <a:r>
              <a:rPr lang="en-US" b="1" smtClean="0">
                <a:latin typeface="Courier New" pitchFamily="49" charset="0"/>
              </a:rPr>
              <a:t>line</a:t>
            </a:r>
            <a:r>
              <a:rPr lang="en-US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Output:</a:t>
            </a: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....1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...2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..3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.4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5</a:t>
            </a:r>
            <a:endParaRPr lang="en-US" smtClean="0"/>
          </a:p>
        </p:txBody>
      </p:sp>
      <p:sp>
        <p:nvSpPr>
          <p:cNvPr id="7066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B39394-91F9-4820-941C-491610649ED4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066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exercise 1</a:t>
            </a:r>
          </a:p>
        </p:txBody>
      </p:sp>
      <p:sp>
        <p:nvSpPr>
          <p:cNvPr id="1479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What is the output of the following nested </a:t>
            </a:r>
            <a:r>
              <a:rPr lang="en-US" sz="2400" dirty="0" smtClean="0">
                <a:latin typeface="Courier New" pitchFamily="49" charset="0"/>
              </a:rPr>
              <a:t>for</a:t>
            </a:r>
            <a:r>
              <a:rPr lang="en-US" sz="2400" dirty="0" smtClean="0"/>
              <a:t> loops?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for 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line = 1; line &lt;= 5; line++)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for 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j = 1; j &lt;= (-1 * line + 5); j++)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</a:rPr>
              <a:t>System.out.print</a:t>
            </a:r>
            <a:r>
              <a:rPr lang="en-US" sz="2000" dirty="0" smtClean="0">
                <a:latin typeface="Courier New" pitchFamily="49" charset="0"/>
              </a:rPr>
              <a:t>(".");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for 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k = 1; k &lt;= line; k++)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System.out.print</a:t>
            </a:r>
            <a:r>
              <a:rPr lang="en-US" sz="2000" b="1" dirty="0" smtClean="0">
                <a:latin typeface="Courier New" pitchFamily="49" charset="0"/>
              </a:rPr>
              <a:t>(line);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Output:</a:t>
            </a:r>
          </a:p>
        </p:txBody>
      </p:sp>
      <p:sp>
        <p:nvSpPr>
          <p:cNvPr id="716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D83D27-4335-4CBF-9A7A-EB90AEAB915F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168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683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Nested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exercise 2</a:t>
            </a:r>
          </a:p>
        </p:txBody>
      </p:sp>
      <p:sp>
        <p:nvSpPr>
          <p:cNvPr id="15206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Modify the previous code to produce this output:</a:t>
            </a:r>
            <a:endParaRPr lang="en-US" sz="24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....1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...2.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..3..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.4...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5....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Answer: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for (int line = 1; line &lt;= 5; line++)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for (int j = 1; j &lt;= (-1 * line + 5); j++)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System.out.print(".");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System.out.print(line);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for (int j = 1; j &lt;= (line - 1); j++)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System.out.print(".");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System.out.println();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727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8383E9-93BA-4613-8CF9-7960E1DB7429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270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64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Integer or Real number?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318EC5-3071-4D25-9E94-74F2DEE717F8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8438" name="Rectangle 8"/>
          <p:cNvSpPr>
            <a:spLocks noGrp="1" noChangeArrowheads="1"/>
          </p:cNvSpPr>
          <p:nvPr/>
        </p:nvSpPr>
        <p:spPr bwMode="auto">
          <a:xfrm>
            <a:off x="228600" y="1143000"/>
            <a:ext cx="8915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 2" pitchFamily="18" charset="2"/>
              <a:buChar char=""/>
            </a:pPr>
            <a:r>
              <a:rPr lang="en-US" sz="2000">
                <a:latin typeface="Georgia" pitchFamily="18" charset="0"/>
                <a:ea typeface="ＭＳ Ｐゴシック" pitchFamily="34" charset="-128"/>
              </a:rPr>
              <a:t>Which category is more appropriate?</a:t>
            </a:r>
          </a:p>
          <a:p>
            <a:pPr marL="273050" indent="-273050" algn="l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 2" pitchFamily="18" charset="2"/>
              <a:buChar char=""/>
            </a:pPr>
            <a:endParaRPr lang="en-US" sz="2000">
              <a:latin typeface="Georgia" pitchFamily="18" charset="0"/>
              <a:ea typeface="ＭＳ Ｐゴシック" pitchFamily="34" charset="-128"/>
            </a:endParaRPr>
          </a:p>
          <a:p>
            <a:pPr marL="273050" indent="-273050" algn="l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 2" pitchFamily="18" charset="2"/>
              <a:buChar char=""/>
            </a:pPr>
            <a:endParaRPr lang="en-US" sz="1700">
              <a:latin typeface="Georgia" pitchFamily="18" charset="0"/>
              <a:ea typeface="ＭＳ Ｐゴシック" pitchFamily="34" charset="-128"/>
            </a:endParaRPr>
          </a:p>
          <a:p>
            <a:pPr marL="273050" indent="-273050" algn="l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 2" pitchFamily="18" charset="2"/>
              <a:buChar char=""/>
            </a:pPr>
            <a:endParaRPr lang="en-US" sz="1700">
              <a:latin typeface="Georgia" pitchFamily="18" charset="0"/>
              <a:ea typeface="ＭＳ Ｐゴシック" pitchFamily="34" charset="-128"/>
            </a:endParaRPr>
          </a:p>
          <a:p>
            <a:pPr marL="273050" indent="-273050" algn="l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 2" pitchFamily="18" charset="2"/>
              <a:buChar char=""/>
            </a:pPr>
            <a:endParaRPr lang="en-US" sz="1700">
              <a:latin typeface="Georgia" pitchFamily="18" charset="0"/>
              <a:ea typeface="ＭＳ Ｐゴシック" pitchFamily="34" charset="-128"/>
            </a:endParaRPr>
          </a:p>
          <a:p>
            <a:pPr marL="273050" indent="-273050" algn="l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 2" pitchFamily="18" charset="2"/>
              <a:buChar char=""/>
            </a:pPr>
            <a:endParaRPr lang="en-US" sz="1700">
              <a:latin typeface="Georgia" pitchFamily="18" charset="0"/>
              <a:ea typeface="ＭＳ Ｐゴシック" pitchFamily="34" charset="-128"/>
            </a:endParaRPr>
          </a:p>
          <a:p>
            <a:pPr marL="273050" indent="-273050" algn="l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 2" pitchFamily="18" charset="2"/>
              <a:buChar char=""/>
            </a:pPr>
            <a:endParaRPr lang="en-US" sz="1700">
              <a:latin typeface="Georgia" pitchFamily="18" charset="0"/>
              <a:ea typeface="ＭＳ Ｐゴシック" pitchFamily="34" charset="-128"/>
            </a:endParaRPr>
          </a:p>
          <a:p>
            <a:pPr marL="273050" indent="-273050" algn="l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 2" pitchFamily="18" charset="2"/>
              <a:buChar char=""/>
            </a:pPr>
            <a:endParaRPr lang="en-US" sz="1700">
              <a:latin typeface="Georgia" pitchFamily="18" charset="0"/>
              <a:ea typeface="ＭＳ Ｐゴシック" pitchFamily="34" charset="-128"/>
            </a:endParaRPr>
          </a:p>
          <a:p>
            <a:pPr marL="273050" indent="-273050" algn="l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 2" pitchFamily="18" charset="2"/>
              <a:buChar char=""/>
            </a:pPr>
            <a:endParaRPr lang="en-US" sz="1700">
              <a:latin typeface="Georgia" pitchFamily="18" charset="0"/>
              <a:ea typeface="ＭＳ Ｐゴシック" pitchFamily="34" charset="-128"/>
            </a:endParaRPr>
          </a:p>
          <a:p>
            <a:pPr marL="273050" indent="-273050" algn="l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 2" pitchFamily="18" charset="2"/>
              <a:buChar char=""/>
            </a:pPr>
            <a:endParaRPr lang="en-US" sz="1700">
              <a:latin typeface="Georgia" pitchFamily="18" charset="0"/>
              <a:ea typeface="ＭＳ Ｐゴシック" pitchFamily="34" charset="-128"/>
            </a:endParaRPr>
          </a:p>
          <a:p>
            <a:pPr marL="273050" indent="-273050" algn="l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 2" pitchFamily="18" charset="2"/>
              <a:buChar char=""/>
            </a:pPr>
            <a:endParaRPr lang="en-US" sz="1700">
              <a:latin typeface="Georgia" pitchFamily="18" charset="0"/>
              <a:ea typeface="ＭＳ Ｐゴシック" pitchFamily="34" charset="-128"/>
            </a:endParaRPr>
          </a:p>
          <a:p>
            <a:pPr marL="639763" lvl="1" indent="-246063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sz="1500">
              <a:latin typeface="Georgia" pitchFamily="18" charset="0"/>
              <a:ea typeface="ＭＳ Ｐゴシック" pitchFamily="34" charset="-128"/>
            </a:endParaRPr>
          </a:p>
          <a:p>
            <a:pPr marL="639763" lvl="1" indent="-246063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sz="1500">
              <a:latin typeface="Georgia" pitchFamily="18" charset="0"/>
              <a:ea typeface="ＭＳ Ｐゴシック" pitchFamily="34" charset="-128"/>
            </a:endParaRPr>
          </a:p>
          <a:p>
            <a:pPr marL="639763" lvl="1" indent="-246063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sz="1500">
              <a:latin typeface="Georgia" pitchFamily="18" charset="0"/>
              <a:ea typeface="ＭＳ Ｐゴシック" pitchFamily="34" charset="-128"/>
            </a:endParaRPr>
          </a:p>
          <a:p>
            <a:pPr marL="639763" lvl="1" indent="-246063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sz="1500">
              <a:latin typeface="Georgia" pitchFamily="18" charset="0"/>
              <a:ea typeface="ＭＳ Ｐゴシック" pitchFamily="34" charset="-128"/>
            </a:endParaRPr>
          </a:p>
          <a:p>
            <a:pPr marL="639763" lvl="1" indent="-246063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sz="1500">
              <a:latin typeface="Georgia" pitchFamily="18" charset="0"/>
              <a:ea typeface="ＭＳ Ｐゴシック" pitchFamily="34" charset="-128"/>
            </a:endParaRPr>
          </a:p>
          <a:p>
            <a:pPr marL="639763" lvl="1" indent="-246063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sz="1500">
              <a:latin typeface="Georgia" pitchFamily="18" charset="0"/>
              <a:ea typeface="ＭＳ Ｐゴシック" pitchFamily="34" charset="-128"/>
            </a:endParaRPr>
          </a:p>
          <a:p>
            <a:pPr marL="639763" lvl="1" indent="-246063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sz="1500">
              <a:latin typeface="Georgia" pitchFamily="18" charset="0"/>
              <a:ea typeface="ＭＳ Ｐゴシック" pitchFamily="34" charset="-128"/>
            </a:endParaRPr>
          </a:p>
          <a:p>
            <a:pPr marL="273050" indent="-273050" algn="l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 2" pitchFamily="18" charset="2"/>
              <a:buChar char=""/>
            </a:pPr>
            <a:endParaRPr lang="en-US" sz="1700">
              <a:latin typeface="Georgia" pitchFamily="18" charset="0"/>
              <a:ea typeface="ＭＳ Ｐゴシック" pitchFamily="34" charset="-128"/>
            </a:endParaRPr>
          </a:p>
          <a:p>
            <a:pPr marL="273050" indent="-273050" algn="l"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 2" pitchFamily="18" charset="2"/>
              <a:buChar char=""/>
            </a:pPr>
            <a:r>
              <a:rPr lang="en-US" sz="1700">
                <a:latin typeface="Georgia" pitchFamily="18" charset="0"/>
                <a:ea typeface="ＭＳ Ｐゴシック" pitchFamily="34" charset="-128"/>
              </a:rPr>
              <a:t>credit: Kate Deibel, </a:t>
            </a:r>
            <a:r>
              <a:rPr lang="en-US" sz="1700">
                <a:latin typeface="Georgia" pitchFamily="18" charset="0"/>
                <a:ea typeface="ＭＳ Ｐゴシック" pitchFamily="34" charset="-128"/>
                <a:hlinkClick r:id="rId2"/>
              </a:rPr>
              <a:t>http://www.cs.washington.edu/homes/deibel/CATs/</a:t>
            </a:r>
            <a:endParaRPr lang="en-US" sz="1700">
              <a:latin typeface="Georgia" pitchFamily="18" charset="0"/>
              <a:ea typeface="ＭＳ Ｐゴシック" pitchFamily="34" charset="-128"/>
            </a:endParaRPr>
          </a:p>
        </p:txBody>
      </p:sp>
      <p:pic>
        <p:nvPicPr>
          <p:cNvPr id="18439" name="tab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93420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40" name="Group 10"/>
          <p:cNvGrpSpPr>
            <a:grpSpLocks/>
          </p:cNvGrpSpPr>
          <p:nvPr/>
        </p:nvGrpSpPr>
        <p:grpSpPr bwMode="auto">
          <a:xfrm>
            <a:off x="-228600" y="3948113"/>
            <a:ext cx="9448800" cy="1766887"/>
            <a:chOff x="-144" y="3111"/>
            <a:chExt cx="5952" cy="1113"/>
          </a:xfrm>
        </p:grpSpPr>
        <p:sp>
          <p:nvSpPr>
            <p:cNvPr id="18444" name="Text Box 16"/>
            <p:cNvSpPr txBox="1">
              <a:spLocks noChangeArrowheads="1"/>
            </p:cNvSpPr>
            <p:nvPr/>
          </p:nvSpPr>
          <p:spPr bwMode="auto">
            <a:xfrm>
              <a:off x="-144" y="3119"/>
              <a:ext cx="3024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1700">
                  <a:latin typeface="Verdana" pitchFamily="34" charset="0"/>
                  <a:cs typeface="Times New Roman" pitchFamily="18" charset="0"/>
                </a:rPr>
                <a:t>1. Temperature in degrees Celsius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1700">
                  <a:latin typeface="Verdana" pitchFamily="34" charset="0"/>
                  <a:cs typeface="Times New Roman" pitchFamily="18" charset="0"/>
                </a:rPr>
                <a:t>2. The population of lemmings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1700">
                  <a:latin typeface="Verdana" pitchFamily="34" charset="0"/>
                  <a:cs typeface="Times New Roman" pitchFamily="18" charset="0"/>
                </a:rPr>
                <a:t>3. Your grade point average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1700">
                  <a:latin typeface="Verdana" pitchFamily="34" charset="0"/>
                  <a:cs typeface="Times New Roman" pitchFamily="18" charset="0"/>
                </a:rPr>
                <a:t>4. A person's age in years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1700">
                  <a:latin typeface="Verdana" pitchFamily="34" charset="0"/>
                  <a:cs typeface="Times New Roman" pitchFamily="18" charset="0"/>
                </a:rPr>
                <a:t>5. A person's weight in pounds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1700">
                  <a:latin typeface="Verdana" pitchFamily="34" charset="0"/>
                  <a:cs typeface="Times New Roman" pitchFamily="18" charset="0"/>
                </a:rPr>
                <a:t>6. A person's height in meters</a:t>
              </a:r>
            </a:p>
          </p:txBody>
        </p:sp>
        <p:sp>
          <p:nvSpPr>
            <p:cNvPr id="18445" name="Text Box 17"/>
            <p:cNvSpPr txBox="1">
              <a:spLocks noChangeArrowheads="1"/>
            </p:cNvSpPr>
            <p:nvPr/>
          </p:nvSpPr>
          <p:spPr bwMode="auto">
            <a:xfrm>
              <a:off x="2352" y="3111"/>
              <a:ext cx="3456" cy="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1700">
                  <a:latin typeface="Verdana" pitchFamily="34" charset="0"/>
                  <a:cs typeface="Times New Roman" pitchFamily="18" charset="0"/>
                </a:rPr>
                <a:t>  7. Number of miles traveled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1700">
                  <a:latin typeface="Verdana" pitchFamily="34" charset="0"/>
                  <a:cs typeface="Times New Roman" pitchFamily="18" charset="0"/>
                </a:rPr>
                <a:t>  8. Number of dry days in the past month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1700">
                  <a:latin typeface="Verdana" pitchFamily="34" charset="0"/>
                  <a:cs typeface="Times New Roman" pitchFamily="18" charset="0"/>
                </a:rPr>
                <a:t>  9. Your locker number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1700">
                  <a:latin typeface="Verdana" pitchFamily="34" charset="0"/>
                  <a:cs typeface="Times New Roman" pitchFamily="18" charset="0"/>
                </a:rPr>
                <a:t>10. Number of seconds left in a game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1700">
                  <a:latin typeface="Verdana" pitchFamily="34" charset="0"/>
                  <a:cs typeface="Times New Roman" pitchFamily="18" charset="0"/>
                </a:rPr>
                <a:t>11. The sum of a group of integers</a:t>
              </a:r>
            </a:p>
            <a:p>
              <a:pPr lvl="1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1700">
                  <a:latin typeface="Verdana" pitchFamily="34" charset="0"/>
                  <a:cs typeface="Times New Roman" pitchFamily="18" charset="0"/>
                </a:rPr>
                <a:t>12. The average of a group of integers</a:t>
              </a:r>
              <a:endParaRPr lang="en-US" sz="1700">
                <a:latin typeface="Tahoma" pitchFamily="34" charset="0"/>
                <a:cs typeface="Times New Roman" pitchFamily="18" charset="0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066800" y="2633663"/>
            <a:ext cx="6629400" cy="414337"/>
            <a:chOff x="1066800" y="2633663"/>
            <a:chExt cx="6629400" cy="414337"/>
          </a:xfrm>
        </p:grpSpPr>
        <p:sp>
          <p:nvSpPr>
            <p:cNvPr id="18442" name="TextBox 13"/>
            <p:cNvSpPr txBox="1">
              <a:spLocks noChangeArrowheads="1"/>
            </p:cNvSpPr>
            <p:nvPr/>
          </p:nvSpPr>
          <p:spPr bwMode="auto">
            <a:xfrm>
              <a:off x="1066800" y="2633663"/>
              <a:ext cx="3124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/>
                <a:t>2, 4, 8, 9, 11</a:t>
              </a:r>
            </a:p>
          </p:txBody>
        </p:sp>
        <p:sp>
          <p:nvSpPr>
            <p:cNvPr id="18443" name="TextBox 14"/>
            <p:cNvSpPr txBox="1">
              <a:spLocks noChangeArrowheads="1"/>
            </p:cNvSpPr>
            <p:nvPr/>
          </p:nvSpPr>
          <p:spPr bwMode="auto">
            <a:xfrm>
              <a:off x="4572000" y="2678113"/>
              <a:ext cx="3124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/>
                <a:t>1, 3, 5, 6, 7, 10, 12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Drawing complex figures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nested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 to produce the following output.</a:t>
            </a:r>
          </a:p>
          <a:p>
            <a:pPr marL="639763" lvl="1" indent="-246063" eaLnBrk="1" hangingPunct="1"/>
            <a:endParaRPr lang="en-US" smtClean="0"/>
          </a:p>
          <a:p>
            <a:pPr eaLnBrk="1" hangingPunct="1"/>
            <a:r>
              <a:rPr lang="en-US" smtClean="0"/>
              <a:t>Why draw ASCII art?</a:t>
            </a:r>
          </a:p>
          <a:p>
            <a:pPr marL="639763" lvl="1" indent="-246063" eaLnBrk="1" hangingPunct="1"/>
            <a:r>
              <a:rPr lang="en-US" smtClean="0"/>
              <a:t>Real graphics require a lot of finesse</a:t>
            </a:r>
          </a:p>
          <a:p>
            <a:pPr marL="639763" lvl="1" indent="-246063" eaLnBrk="1" hangingPunct="1"/>
            <a:r>
              <a:rPr lang="en-US" smtClean="0"/>
              <a:t>ASCII art has complex patterns</a:t>
            </a:r>
          </a:p>
          <a:p>
            <a:pPr marL="639763" lvl="1" indent="-246063" eaLnBrk="1" hangingPunct="1"/>
            <a:r>
              <a:rPr lang="en-US" smtClean="0"/>
              <a:t>Can focus on the algorithms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715000" y="2743200"/>
            <a:ext cx="30416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14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#================#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  &lt;&gt;&lt;&gt;  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&lt;&gt;....&lt;&gt;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&lt;&gt;........&lt;&gt;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|&lt;&gt;............&lt;&gt;|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|&lt;&gt;............&lt;&gt;|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&lt;&gt;........&lt;&gt;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&lt;&gt;....&lt;&gt;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  &lt;&gt;&lt;&gt;  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#================#</a:t>
            </a:r>
          </a:p>
        </p:txBody>
      </p:sp>
      <p:sp>
        <p:nvSpPr>
          <p:cNvPr id="7373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E38595-D112-4E1A-AA34-EB39094E6263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373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Development strategy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Recommendations for managing complexity:</a:t>
            </a:r>
          </a:p>
          <a:p>
            <a:pPr marL="639763" lvl="1" indent="-246063"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1. Design the program  (think about steps or methods needed).</a:t>
            </a:r>
          </a:p>
          <a:p>
            <a:pPr marL="1143000" lvl="2" eaLnBrk="1" hangingPunct="1">
              <a:lnSpc>
                <a:spcPct val="110000"/>
              </a:lnSpc>
            </a:pPr>
            <a:r>
              <a:rPr lang="en-US" smtClean="0"/>
              <a:t>write an English description of steps required</a:t>
            </a:r>
          </a:p>
          <a:p>
            <a:pPr marL="1143000" lvl="2" eaLnBrk="1" hangingPunct="1">
              <a:lnSpc>
                <a:spcPct val="110000"/>
              </a:lnSpc>
            </a:pPr>
            <a:r>
              <a:rPr lang="en-US" smtClean="0"/>
              <a:t>use this description to decide the methods</a:t>
            </a:r>
          </a:p>
          <a:p>
            <a:pPr marL="1143000" lvl="2" eaLnBrk="1" hangingPunct="1">
              <a:lnSpc>
                <a:spcPct val="110000"/>
              </a:lnSpc>
            </a:pPr>
            <a:endParaRPr lang="en-US" smtClean="0"/>
          </a:p>
          <a:p>
            <a:pPr marL="639763" lvl="1" indent="-246063"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2. Create a table of patterns of characters</a:t>
            </a:r>
          </a:p>
          <a:p>
            <a:pPr marL="1143000" lvl="2" eaLnBrk="1" hangingPunct="1">
              <a:lnSpc>
                <a:spcPct val="110000"/>
              </a:lnSpc>
            </a:pPr>
            <a:r>
              <a:rPr lang="en-US" smtClean="0"/>
              <a:t>use table to write your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791200" y="2895600"/>
            <a:ext cx="30416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14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#================#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  &lt;&gt;&lt;&gt;  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&lt;&gt;....&lt;&gt;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&lt;&gt;........&lt;&gt;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|&lt;&gt;............&lt;&gt;|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|&lt;&gt;............&lt;&gt;|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&lt;&gt;........&lt;&gt;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&lt;&gt;....&lt;&gt;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  &lt;&gt;&lt;&gt;  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#================#</a:t>
            </a:r>
          </a:p>
        </p:txBody>
      </p:sp>
      <p:sp>
        <p:nvSpPr>
          <p:cNvPr id="7475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D4527A-342D-49E4-B28A-BF3182BFCB3E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475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Step 1. Pseudo-code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pseudo-code</a:t>
            </a:r>
            <a:r>
              <a:rPr lang="en-US" smtClean="0"/>
              <a:t>: An English description of an algorithm.</a:t>
            </a:r>
          </a:p>
          <a:p>
            <a:pPr marL="639763" lvl="1" indent="-246063" eaLnBrk="1" hangingPunct="1"/>
            <a:endParaRPr lang="en-US" smtClean="0"/>
          </a:p>
          <a:p>
            <a:pPr eaLnBrk="1" hangingPunct="1"/>
            <a:r>
              <a:rPr lang="en-US" smtClean="0"/>
              <a:t>Example: Drawing a 12 wide by 7 tall box of stars</a:t>
            </a:r>
            <a:br>
              <a:rPr lang="en-US" smtClean="0"/>
            </a:b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i="1" smtClean="0"/>
              <a:t>	</a:t>
            </a:r>
            <a:r>
              <a:rPr lang="en-US" sz="2000" i="1" smtClean="0"/>
              <a:t>print 12 stars.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2000" i="1" smtClean="0"/>
              <a:t>	for (each of 5 lines) {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2000" i="1" smtClean="0"/>
              <a:t>	    print a star.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2000" i="1" smtClean="0"/>
              <a:t>	    print 10 spaces.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2000" i="1" smtClean="0"/>
              <a:t>	    print a star.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2000" i="1" smtClean="0"/>
              <a:t>	}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2000" i="1" smtClean="0"/>
              <a:t>	print 12 stars.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715000" y="3505200"/>
            <a:ext cx="21336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************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*          *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*          *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*          *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*          *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*          *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************</a:t>
            </a:r>
          </a:p>
        </p:txBody>
      </p:sp>
      <p:sp>
        <p:nvSpPr>
          <p:cNvPr id="7578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7F4AF4-546D-46BF-B8FF-DB185FD38E78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578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Pseudo-code algorithm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1. Line</a:t>
            </a:r>
          </a:p>
          <a:p>
            <a:pPr lvl="2" indent="-246063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#</a:t>
            </a:r>
            <a:r>
              <a:rPr lang="en-US" smtClean="0"/>
              <a:t> , 16 </a:t>
            </a:r>
            <a:r>
              <a:rPr lang="en-US" smtClean="0">
                <a:latin typeface="Courier New" pitchFamily="49" charset="0"/>
              </a:rPr>
              <a:t>=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#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3399"/>
                </a:solidFill>
              </a:rPr>
              <a:t>2. Top half</a:t>
            </a:r>
          </a:p>
          <a:p>
            <a:pPr lvl="2" indent="-246063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003399"/>
                </a:solidFill>
                <a:latin typeface="Courier New" pitchFamily="49" charset="0"/>
              </a:rPr>
              <a:t>|</a:t>
            </a:r>
          </a:p>
          <a:p>
            <a:pPr lvl="2" indent="-246063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003399"/>
                </a:solidFill>
              </a:rPr>
              <a:t>spaces (decreasing)</a:t>
            </a:r>
          </a:p>
          <a:p>
            <a:pPr lvl="2" indent="-246063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003399"/>
                </a:solidFill>
                <a:latin typeface="Courier New" pitchFamily="49" charset="0"/>
              </a:rPr>
              <a:t>&lt;&gt;</a:t>
            </a:r>
          </a:p>
          <a:p>
            <a:pPr lvl="2" indent="-246063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003399"/>
                </a:solidFill>
              </a:rPr>
              <a:t>dots (increasing)</a:t>
            </a:r>
          </a:p>
          <a:p>
            <a:pPr lvl="2" indent="-246063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003399"/>
                </a:solidFill>
                <a:latin typeface="Courier New" pitchFamily="49" charset="0"/>
              </a:rPr>
              <a:t>&lt;&gt;</a:t>
            </a:r>
          </a:p>
          <a:p>
            <a:pPr lvl="2" indent="-246063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003399"/>
                </a:solidFill>
              </a:rPr>
              <a:t>spaces (same as above)</a:t>
            </a:r>
          </a:p>
          <a:p>
            <a:pPr lvl="2" indent="-246063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003399"/>
                </a:solidFill>
                <a:latin typeface="Courier New" pitchFamily="49" charset="0"/>
              </a:rPr>
              <a:t>|</a:t>
            </a:r>
          </a:p>
          <a:p>
            <a:pPr lvl="2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smtClean="0">
              <a:solidFill>
                <a:srgbClr val="003399"/>
              </a:solidFill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3. Bottom half (top half upside-down)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smtClean="0"/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4. Line</a:t>
            </a:r>
          </a:p>
          <a:p>
            <a:pPr lvl="2" indent="-246063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#</a:t>
            </a:r>
            <a:r>
              <a:rPr lang="en-US" smtClean="0"/>
              <a:t> , 16 </a:t>
            </a:r>
            <a:r>
              <a:rPr lang="en-US" smtClean="0">
                <a:latin typeface="Courier New" pitchFamily="49" charset="0"/>
              </a:rPr>
              <a:t>=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#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5791200" y="2895600"/>
            <a:ext cx="30416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14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#================#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solidFill>
                  <a:srgbClr val="003399"/>
                </a:solidFill>
                <a:latin typeface="Courier New" pitchFamily="49" charset="0"/>
                <a:cs typeface="Times New Roman" pitchFamily="18" charset="0"/>
              </a:rPr>
              <a:t>|      &lt;&gt;&lt;&gt;  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solidFill>
                  <a:srgbClr val="003399"/>
                </a:solidFill>
                <a:latin typeface="Courier New" pitchFamily="49" charset="0"/>
                <a:cs typeface="Times New Roman" pitchFamily="18" charset="0"/>
              </a:rPr>
              <a:t>|    &lt;&gt;....&lt;&gt;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solidFill>
                  <a:srgbClr val="003399"/>
                </a:solidFill>
                <a:latin typeface="Courier New" pitchFamily="49" charset="0"/>
                <a:cs typeface="Times New Roman" pitchFamily="18" charset="0"/>
              </a:rPr>
              <a:t>|  &lt;&gt;........&lt;&gt;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solidFill>
                  <a:srgbClr val="003399"/>
                </a:solidFill>
                <a:latin typeface="Courier New" pitchFamily="49" charset="0"/>
                <a:cs typeface="Times New Roman" pitchFamily="18" charset="0"/>
              </a:rPr>
              <a:t>|&lt;&gt;............&lt;&gt;|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|&lt;&gt;............&lt;&gt;|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&lt;&gt;........&lt;&gt;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&lt;&gt;....&lt;&gt;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  &lt;&gt;&lt;&gt;  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#================#</a:t>
            </a:r>
          </a:p>
        </p:txBody>
      </p:sp>
      <p:sp>
        <p:nvSpPr>
          <p:cNvPr id="7680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CA473D-2AD6-48A1-919A-B78B8F9A659D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68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Methods from pseudocode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class Mirror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line();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topHalf();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bottomHalf();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line();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topHalf()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line = 1; line &lt;= 4; line++)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contents of each line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bottomHalf()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line = 1; line &lt;= 4; line++)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contents of each line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line()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...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778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44E101-5179-49D4-936D-597092DA3160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782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 Step 2. Tables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table for the top half:</a:t>
            </a:r>
          </a:p>
          <a:p>
            <a:pPr marL="639763" lvl="1" indent="-246063" eaLnBrk="1" hangingPunct="1"/>
            <a:r>
              <a:rPr lang="en-US" smtClean="0"/>
              <a:t>Compute spaces and dots expressions from line number</a:t>
            </a:r>
          </a:p>
        </p:txBody>
      </p:sp>
      <p:graphicFrame>
        <p:nvGraphicFramePr>
          <p:cNvPr id="1490948" name="Group 4"/>
          <p:cNvGraphicFramePr>
            <a:graphicFrameLocks noGrp="1"/>
          </p:cNvGraphicFramePr>
          <p:nvPr/>
        </p:nvGraphicFramePr>
        <p:xfrm>
          <a:off x="152400" y="2590800"/>
          <a:ext cx="5105400" cy="2514601"/>
        </p:xfrm>
        <a:graphic>
          <a:graphicData uri="http://schemas.openxmlformats.org/drawingml/2006/table">
            <a:tbl>
              <a:tblPr/>
              <a:tblGrid>
                <a:gridCol w="728663"/>
                <a:gridCol w="947737"/>
                <a:gridCol w="1371600"/>
                <a:gridCol w="685800"/>
                <a:gridCol w="13716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spaces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dots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0987" name="Group 43"/>
          <p:cNvGraphicFramePr>
            <a:graphicFrameLocks noGrp="1"/>
          </p:cNvGraphicFramePr>
          <p:nvPr/>
        </p:nvGraphicFramePr>
        <p:xfrm>
          <a:off x="152400" y="2590800"/>
          <a:ext cx="5105400" cy="2514601"/>
        </p:xfrm>
        <a:graphic>
          <a:graphicData uri="http://schemas.openxmlformats.org/drawingml/2006/table">
            <a:tbl>
              <a:tblPr/>
              <a:tblGrid>
                <a:gridCol w="728663"/>
                <a:gridCol w="947737"/>
                <a:gridCol w="1371600"/>
                <a:gridCol w="685800"/>
                <a:gridCol w="13716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spaces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line * -2 + 8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dots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 * line - 4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928" name="Text Box 4"/>
          <p:cNvSpPr txBox="1">
            <a:spLocks noChangeArrowheads="1"/>
          </p:cNvSpPr>
          <p:nvPr/>
        </p:nvSpPr>
        <p:spPr bwMode="auto">
          <a:xfrm>
            <a:off x="5715000" y="2714625"/>
            <a:ext cx="30416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14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#================#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 b="1">
                <a:solidFill>
                  <a:srgbClr val="003399"/>
                </a:solidFill>
                <a:latin typeface="Courier New" pitchFamily="49" charset="0"/>
                <a:cs typeface="Times New Roman" pitchFamily="18" charset="0"/>
              </a:rPr>
              <a:t>|      &lt;&gt;&lt;&gt;  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 b="1">
                <a:solidFill>
                  <a:srgbClr val="003399"/>
                </a:solidFill>
                <a:latin typeface="Courier New" pitchFamily="49" charset="0"/>
                <a:cs typeface="Times New Roman" pitchFamily="18" charset="0"/>
              </a:rPr>
              <a:t>|    &lt;&gt;....&lt;&gt;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 b="1">
                <a:solidFill>
                  <a:srgbClr val="003399"/>
                </a:solidFill>
                <a:latin typeface="Courier New" pitchFamily="49" charset="0"/>
                <a:cs typeface="Times New Roman" pitchFamily="18" charset="0"/>
              </a:rPr>
              <a:t>|  &lt;&gt;........&lt;&gt;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 b="1">
                <a:solidFill>
                  <a:srgbClr val="003399"/>
                </a:solidFill>
                <a:latin typeface="Courier New" pitchFamily="49" charset="0"/>
                <a:cs typeface="Times New Roman" pitchFamily="18" charset="0"/>
              </a:rPr>
              <a:t>|&lt;&gt;............&lt;&gt;|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|&lt;&gt;............&lt;&gt;|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&lt;&gt;........&lt;&gt;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&lt;&gt;....&lt;&gt;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  &lt;&gt;&lt;&gt;  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#================#</a:t>
            </a:r>
          </a:p>
        </p:txBody>
      </p:sp>
      <p:sp>
        <p:nvSpPr>
          <p:cNvPr id="7892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2B58B3-0D15-41D7-BA4A-2E94A3BEDBA4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893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Step 3. Writing the code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Useful questions about the top half:</a:t>
            </a:r>
          </a:p>
          <a:p>
            <a:pPr marL="639763" lvl="1" indent="-246063" eaLnBrk="1" hangingPunct="1"/>
            <a:r>
              <a:rPr lang="en-US" smtClean="0"/>
              <a:t>What methods? (think structure and redundancy)</a:t>
            </a:r>
          </a:p>
          <a:p>
            <a:pPr marL="639763" lvl="1" indent="-246063" eaLnBrk="1" hangingPunct="1"/>
            <a:r>
              <a:rPr lang="en-US" smtClean="0"/>
              <a:t>Number of (nested) loops per line?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5791200" y="2790825"/>
            <a:ext cx="30416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14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#================#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  &lt;&gt;&lt;&gt;  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&lt;&gt;....&lt;&gt;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&lt;&gt;........&lt;&gt;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|&lt;&gt;............&lt;&gt;|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|&lt;&gt;............&lt;&gt;|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&lt;&gt;........&lt;&gt;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&lt;&gt;....&lt;&gt;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  &lt;&gt;&lt;&gt;  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#================#</a:t>
            </a:r>
          </a:p>
        </p:txBody>
      </p:sp>
      <p:sp>
        <p:nvSpPr>
          <p:cNvPr id="7987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E65242-AD0B-487D-B988-FD11BF84391B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987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Partial solution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Prints the expanding pattern of &lt;&gt; for the top half of the figure.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static void topHalf()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for (int line = 1; line &lt;= 4; line++)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System.out.print("|");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space = 1; space &lt;= </a:t>
            </a: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</a:rPr>
              <a:t>(line * -2 + 8)</a:t>
            </a:r>
            <a:r>
              <a:rPr lang="en-US" sz="1600" smtClean="0">
                <a:latin typeface="Courier New" pitchFamily="49" charset="0"/>
              </a:rPr>
              <a:t>; space++)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 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System.out.print("&lt;&gt;");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dot = 1; dot &lt;= </a:t>
            </a: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</a:rPr>
              <a:t>(line * 4 - 4)</a:t>
            </a:r>
            <a:r>
              <a:rPr lang="en-US" sz="1600" smtClean="0">
                <a:latin typeface="Courier New" pitchFamily="49" charset="0"/>
              </a:rPr>
              <a:t>; dot++)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System.out.print(".");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System.out.print("&lt;&gt;");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space = 1; space &lt;= </a:t>
            </a: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</a:rPr>
              <a:t>(line * -2 + 8)</a:t>
            </a:r>
            <a:r>
              <a:rPr lang="en-US" sz="1600" smtClean="0">
                <a:latin typeface="Courier New" pitchFamily="49" charset="0"/>
              </a:rPr>
              <a:t>; space++)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 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System.out.println("|");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8090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DFBD3F-8801-40DA-A7E6-C6BA3BE918CB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090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cap="none" smtClean="0"/>
          </a:p>
        </p:txBody>
      </p:sp>
      <p:sp>
        <p:nvSpPr>
          <p:cNvPr id="8192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752600"/>
          </a:xfrm>
        </p:spPr>
        <p:txBody>
          <a:bodyPr lIns="0" rIns="0" bIns="0"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Class constants and scope</a:t>
            </a:r>
          </a:p>
        </p:txBody>
      </p:sp>
      <p:sp>
        <p:nvSpPr>
          <p:cNvPr id="81924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7F8E46-63F2-4983-AD33-68DE3C3A4089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19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5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Scaling the mirror</a:t>
            </a:r>
          </a:p>
        </p:txBody>
      </p:sp>
      <p:sp>
        <p:nvSpPr>
          <p:cNvPr id="8294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sz="2400" smtClean="0"/>
              <a:t>Let's modify our Mirror program so that it can scale.</a:t>
            </a:r>
          </a:p>
          <a:p>
            <a:pPr marL="639763" lvl="1" indent="-246063" eaLnBrk="1" hangingPunct="1"/>
            <a:r>
              <a:rPr lang="en-US" smtClean="0"/>
              <a:t>The current mirror (left) is at size 4; the right is at size 3.</a:t>
            </a:r>
          </a:p>
          <a:p>
            <a:pPr marL="639763" lvl="1" indent="-246063" eaLnBrk="1" hangingPunct="1"/>
            <a:endParaRPr lang="en-US" sz="900" smtClean="0"/>
          </a:p>
          <a:p>
            <a:pPr eaLnBrk="1" hangingPunct="1"/>
            <a:r>
              <a:rPr lang="en-US" sz="2400" smtClean="0"/>
              <a:t>We'd like to structure the code so we can scale the figure by changing the code in just one place.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844550" y="2971800"/>
            <a:ext cx="30416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14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#================#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  &lt;&gt;&lt;&gt;  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&lt;&gt;....&lt;&gt;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&lt;&gt;........&lt;&gt;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|&lt;&gt;............&lt;&gt;|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|&lt;&gt;............&lt;&gt;|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&lt;&gt;........&lt;&gt;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&lt;&gt;....&lt;&gt;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  &lt;&gt;&lt;&gt;  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#================#</a:t>
            </a: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5802313" y="3200400"/>
            <a:ext cx="2579687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14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#============#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&lt;&gt;&lt;&gt;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&lt;&gt;....&lt;&gt;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|&lt;&gt;........&lt;&gt;|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|&lt;&gt;........&lt;&gt;|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&lt;&gt;....&lt;&gt;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&lt;&gt;&lt;&gt;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#============#</a:t>
            </a:r>
          </a:p>
        </p:txBody>
      </p:sp>
      <p:sp>
        <p:nvSpPr>
          <p:cNvPr id="8295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5B2AAC-125F-441B-9EE3-F6C18995C338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295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Expressions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1376363" algn="l"/>
                <a:tab pos="2514600" algn="l"/>
              </a:tabLst>
            </a:pPr>
            <a:r>
              <a:rPr lang="en-US" b="1" smtClean="0"/>
              <a:t>expression</a:t>
            </a:r>
            <a:r>
              <a:rPr lang="en-US" smtClean="0"/>
              <a:t>: A value or operation that computes a value.</a:t>
            </a:r>
          </a:p>
          <a:p>
            <a:pPr marL="639763" lvl="1" indent="-246063" eaLnBrk="1" hangingPunct="1">
              <a:tabLst>
                <a:tab pos="1376363" algn="l"/>
                <a:tab pos="2514600" algn="l"/>
              </a:tabLst>
            </a:pPr>
            <a:endParaRPr lang="en-US" sz="900" smtClean="0"/>
          </a:p>
          <a:p>
            <a:pPr marL="639763" lvl="1" indent="-246063" eaLnBrk="1" hangingPunct="1">
              <a:buFontTx/>
              <a:buChar char="•"/>
              <a:tabLst>
                <a:tab pos="1376363" algn="l"/>
                <a:tab pos="2514600" algn="l"/>
              </a:tabLst>
            </a:pPr>
            <a:r>
              <a:rPr lang="en-US" smtClean="0"/>
              <a:t>Examples:	</a:t>
            </a:r>
            <a:r>
              <a:rPr lang="en-US" smtClean="0">
                <a:latin typeface="Courier New" pitchFamily="49" charset="0"/>
              </a:rPr>
              <a:t>1 + 4 * 5</a:t>
            </a:r>
          </a:p>
          <a:p>
            <a:pPr marL="639763" lvl="1" indent="-246063" eaLnBrk="1" hangingPunct="1">
              <a:buFont typeface="Wingdings" pitchFamily="2" charset="2"/>
              <a:buNone/>
              <a:tabLst>
                <a:tab pos="1376363" algn="l"/>
                <a:tab pos="2514600" algn="l"/>
              </a:tabLst>
            </a:pPr>
            <a:r>
              <a:rPr lang="en-US" smtClean="0">
                <a:latin typeface="Courier New" pitchFamily="49" charset="0"/>
              </a:rPr>
              <a:t>			(7 + 2) * 6 / 3</a:t>
            </a:r>
          </a:p>
          <a:p>
            <a:pPr marL="639763" lvl="1" indent="-246063" eaLnBrk="1" hangingPunct="1">
              <a:buFont typeface="Wingdings" pitchFamily="2" charset="2"/>
              <a:buNone/>
              <a:tabLst>
                <a:tab pos="1376363" algn="l"/>
                <a:tab pos="2514600" algn="l"/>
              </a:tabLst>
            </a:pPr>
            <a:r>
              <a:rPr lang="en-US" smtClean="0">
                <a:latin typeface="Courier New" pitchFamily="49" charset="0"/>
              </a:rPr>
              <a:t>			42</a:t>
            </a:r>
          </a:p>
          <a:p>
            <a:pPr marL="639763" lvl="1" indent="-246063" eaLnBrk="1" hangingPunct="1">
              <a:tabLst>
                <a:tab pos="1376363" algn="l"/>
                <a:tab pos="2514600" algn="l"/>
              </a:tabLst>
            </a:pPr>
            <a:endParaRPr lang="en-US" sz="900" smtClean="0"/>
          </a:p>
          <a:p>
            <a:pPr marL="639763" lvl="1" indent="-246063" eaLnBrk="1" hangingPunct="1">
              <a:tabLst>
                <a:tab pos="1376363" algn="l"/>
                <a:tab pos="2514600" algn="l"/>
              </a:tabLst>
            </a:pPr>
            <a:r>
              <a:rPr lang="en-US" smtClean="0"/>
              <a:t>The simplest expression is a </a:t>
            </a:r>
            <a:r>
              <a:rPr lang="en-US" i="1" smtClean="0"/>
              <a:t>literal value</a:t>
            </a:r>
            <a:r>
              <a:rPr lang="en-US" smtClean="0"/>
              <a:t>.</a:t>
            </a:r>
          </a:p>
          <a:p>
            <a:pPr marL="639763" lvl="1" indent="-246063" eaLnBrk="1" hangingPunct="1">
              <a:tabLst>
                <a:tab pos="1376363" algn="l"/>
                <a:tab pos="2514600" algn="l"/>
              </a:tabLst>
            </a:pPr>
            <a:r>
              <a:rPr lang="en-US" smtClean="0"/>
              <a:t>A complex expression can use operators and parentheses.</a:t>
            </a:r>
          </a:p>
        </p:txBody>
      </p:sp>
      <p:sp>
        <p:nvSpPr>
          <p:cNvPr id="1946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DF4255-742C-4211-8EB3-73C68FA6C10B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46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Limitations of variables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Idea: Make a variable to represent the size.</a:t>
            </a:r>
          </a:p>
          <a:p>
            <a:pPr marL="639763" lvl="1" indent="-246063" eaLnBrk="1" hangingPunct="1">
              <a:lnSpc>
                <a:spcPct val="90000"/>
              </a:lnSpc>
            </a:pPr>
            <a:r>
              <a:rPr lang="en-US" smtClean="0"/>
              <a:t>Use the variable's value in the methods.</a:t>
            </a:r>
          </a:p>
          <a:p>
            <a:pPr marL="639763" lvl="1" indent="-246063" eaLnBrk="1" hangingPunct="1">
              <a:lnSpc>
                <a:spcPct val="90000"/>
              </a:lnSpc>
            </a:pPr>
            <a:endParaRPr lang="en-US" sz="12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Problem: A variable in one method can't be seen in others.</a:t>
            </a:r>
          </a:p>
          <a:p>
            <a:pPr marL="639763" lvl="1" indent="-246063" eaLnBrk="1" hangingPunct="1">
              <a:lnSpc>
                <a:spcPct val="80000"/>
              </a:lnSpc>
              <a:spcBef>
                <a:spcPts val="300"/>
              </a:spcBef>
              <a:spcAft>
                <a:spcPts val="100"/>
              </a:spcAft>
            </a:pPr>
            <a:endParaRPr lang="en-US" sz="800" smtClean="0"/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static void main(String[] args) {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    int size = 4;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topHalf();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printBottom();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static void topHalf() {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for (int i = 1; i &lt;= </a:t>
            </a: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</a:rPr>
              <a:t>size</a:t>
            </a:r>
            <a:r>
              <a:rPr lang="en-US" sz="1600" smtClean="0">
                <a:latin typeface="Courier New" pitchFamily="49" charset="0"/>
              </a:rPr>
              <a:t>; i++) {    </a:t>
            </a:r>
            <a:r>
              <a:rPr lang="en-US" sz="1600" b="1" smtClean="0">
                <a:solidFill>
                  <a:srgbClr val="A50021"/>
                </a:solidFill>
                <a:latin typeface="Courier New" pitchFamily="49" charset="0"/>
              </a:rPr>
              <a:t>// ERROR: size not found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...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static void bottomHalf() {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for (int i = </a:t>
            </a: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</a:rPr>
              <a:t>size</a:t>
            </a:r>
            <a:r>
              <a:rPr lang="en-US" sz="1600" smtClean="0">
                <a:latin typeface="Courier New" pitchFamily="49" charset="0"/>
              </a:rPr>
              <a:t>; i &gt;= 1; i--) {    </a:t>
            </a:r>
            <a:r>
              <a:rPr lang="en-US" sz="1600" b="1" smtClean="0">
                <a:solidFill>
                  <a:srgbClr val="A50021"/>
                </a:solidFill>
                <a:latin typeface="Courier New" pitchFamily="49" charset="0"/>
              </a:rPr>
              <a:t>// ERROR: size not found</a:t>
            </a:r>
            <a:endParaRPr lang="en-US" sz="16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...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  <a:endParaRPr lang="en-US" sz="1300" smtClean="0">
              <a:latin typeface="Courier New" pitchFamily="49" charset="0"/>
            </a:endParaRPr>
          </a:p>
        </p:txBody>
      </p:sp>
      <p:sp>
        <p:nvSpPr>
          <p:cNvPr id="839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7DC1EC-EF04-441F-96D5-2DE1216D9CE0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397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Scope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scope</a:t>
            </a:r>
            <a:r>
              <a:rPr lang="en-US" smtClean="0"/>
              <a:t>: The part of a program where a variable exists.</a:t>
            </a:r>
          </a:p>
          <a:p>
            <a:pPr marL="639763" lvl="1" indent="-246063" eaLnBrk="1" hangingPunct="1"/>
            <a:r>
              <a:rPr lang="en-US" smtClean="0"/>
              <a:t>From its declaration to the end of the </a:t>
            </a:r>
            <a:r>
              <a:rPr lang="en-US" smtClean="0">
                <a:latin typeface="Courier New" pitchFamily="49" charset="0"/>
              </a:rPr>
              <a:t>{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}</a:t>
            </a:r>
            <a:r>
              <a:rPr lang="en-US" smtClean="0"/>
              <a:t> braces</a:t>
            </a:r>
          </a:p>
          <a:p>
            <a:pPr lvl="2" indent="-246063" eaLnBrk="1" hangingPunct="1"/>
            <a:r>
              <a:rPr lang="en-US" smtClean="0"/>
              <a:t>A variable declared in a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exists only in that loop.</a:t>
            </a:r>
          </a:p>
          <a:p>
            <a:pPr lvl="2" indent="-246063" eaLnBrk="1" hangingPunct="1"/>
            <a:r>
              <a:rPr lang="en-US" smtClean="0"/>
              <a:t>A variable declared in a method exists only in that method.</a:t>
            </a:r>
          </a:p>
          <a:p>
            <a:pPr lvl="2" indent="-246063" eaLnBrk="1" hangingPunct="1"/>
            <a:endParaRPr lang="en-US" smtClean="0"/>
          </a:p>
          <a:p>
            <a:pPr lvl="2" indent="-246063" eaLnBrk="1" hangingPunct="1"/>
            <a:endParaRPr lang="en-US" smtClean="0"/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public static void example()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int x = 3;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for (int i = 1; i &lt;= 10; i++)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    System.out.println(x);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i no longer exists here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}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x ceases to exist here</a:t>
            </a:r>
            <a:endParaRPr lang="en-US" b="1" smtClean="0">
              <a:solidFill>
                <a:srgbClr val="008080"/>
              </a:solidFill>
            </a:endParaRPr>
          </a:p>
        </p:txBody>
      </p:sp>
      <p:sp>
        <p:nvSpPr>
          <p:cNvPr id="1495044" name="AutoShape 4"/>
          <p:cNvSpPr>
            <a:spLocks/>
          </p:cNvSpPr>
          <p:nvPr/>
        </p:nvSpPr>
        <p:spPr bwMode="auto">
          <a:xfrm>
            <a:off x="6096000" y="3733800"/>
            <a:ext cx="838200" cy="1447800"/>
          </a:xfrm>
          <a:prstGeom prst="rightBrace">
            <a:avLst>
              <a:gd name="adj1" fmla="val 1439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ahoma" pitchFamily="34" charset="0"/>
              <a:cs typeface="Times New Roman" pitchFamily="18" charset="0"/>
            </a:endParaRPr>
          </a:p>
          <a:p>
            <a:pPr algn="l"/>
            <a:r>
              <a:rPr lang="en-US" sz="2400">
                <a:latin typeface="Tahoma" pitchFamily="34" charset="0"/>
                <a:cs typeface="Times New Roman" pitchFamily="18" charset="0"/>
              </a:rPr>
              <a:t>	x's scope</a:t>
            </a:r>
          </a:p>
        </p:txBody>
      </p:sp>
      <p:sp>
        <p:nvSpPr>
          <p:cNvPr id="1495045" name="AutoShape 5"/>
          <p:cNvSpPr>
            <a:spLocks/>
          </p:cNvSpPr>
          <p:nvPr/>
        </p:nvSpPr>
        <p:spPr bwMode="auto">
          <a:xfrm flipH="1">
            <a:off x="600075" y="4349187"/>
            <a:ext cx="533400" cy="756213"/>
          </a:xfrm>
          <a:prstGeom prst="rightBrace">
            <a:avLst>
              <a:gd name="adj1" fmla="val 25000"/>
              <a:gd name="adj2" fmla="val 511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lIns="0" tIns="640080" rIns="2468880" bIns="0"/>
          <a:lstStyle/>
          <a:p>
            <a:pPr algn="l">
              <a:defRPr/>
            </a:pPr>
            <a:endParaRPr lang="en-US" sz="2400" dirty="0">
              <a:latin typeface="Tahoma" pitchFamily="34" charset="0"/>
              <a:cs typeface="Times New Roman" pitchFamily="18" charset="0"/>
            </a:endParaRPr>
          </a:p>
          <a:p>
            <a:pPr algn="l">
              <a:defRPr/>
            </a:pPr>
            <a:r>
              <a:rPr lang="en-US" sz="2400" dirty="0" err="1">
                <a:latin typeface="Tahoma" pitchFamily="34" charset="0"/>
                <a:cs typeface="Times New Roman" pitchFamily="18" charset="0"/>
              </a:rPr>
              <a:t>i's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scope</a:t>
            </a:r>
          </a:p>
        </p:txBody>
      </p:sp>
      <p:sp>
        <p:nvSpPr>
          <p:cNvPr id="8499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328FF3-0DCA-4D13-8892-85D5BC98CEEC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499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44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Scope implications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Variables without overlapping scope can have same name.</a:t>
            </a:r>
          </a:p>
          <a:p>
            <a:pPr marL="639763" lvl="1" indent="-246063" eaLnBrk="1" hangingPunct="1">
              <a:spcBef>
                <a:spcPct val="0"/>
              </a:spcBef>
              <a:buFontTx/>
              <a:buNone/>
            </a:pPr>
            <a:endParaRPr lang="en-US" sz="900" smtClean="0">
              <a:latin typeface="Courier New" pitchFamily="49" charset="0"/>
              <a:cs typeface="Courier New" pitchFamily="49" charset="0"/>
            </a:endParaRPr>
          </a:p>
          <a:p>
            <a:pPr marL="639763" lvl="1" indent="-246063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for (int i = 1; i &lt;= 100; i++) {</a:t>
            </a:r>
          </a:p>
          <a:p>
            <a:pPr marL="639763" lvl="1" indent="-246063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System.out.print("/");</a:t>
            </a:r>
          </a:p>
          <a:p>
            <a:pPr marL="639763" lvl="1" indent="-246063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39763" lvl="1" indent="-246063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 i = 1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; i &lt;= 100; i++) {   </a:t>
            </a: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// OK</a:t>
            </a:r>
          </a:p>
          <a:p>
            <a:pPr marL="639763" lvl="1" indent="-246063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System.out.print("\\");</a:t>
            </a:r>
          </a:p>
          <a:p>
            <a:pPr marL="639763" lvl="1" indent="-246063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39763" lvl="1" indent="-246063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 i = 5;                  // OK: outside of loop's scope</a:t>
            </a:r>
          </a:p>
          <a:p>
            <a:pPr marL="639763" lvl="1" indent="-246063" eaLnBrk="1" hangingPunct="1">
              <a:spcBef>
                <a:spcPct val="0"/>
              </a:spcBef>
              <a:buFontTx/>
              <a:buNone/>
            </a:pPr>
            <a:endParaRPr lang="en-US" sz="1800" b="1" smtClean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smtClean="0"/>
              <a:t>A variable can't be declared twice or used out of its scope.</a:t>
            </a: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 marL="639763" lvl="1" indent="-246063" eaLnBrk="1" hangingPunct="1">
              <a:spcBef>
                <a:spcPct val="0"/>
              </a:spcBef>
              <a:buFontTx/>
              <a:buNone/>
            </a:pPr>
            <a:endParaRPr lang="en-US" sz="900" smtClean="0">
              <a:latin typeface="Courier New" pitchFamily="49" charset="0"/>
              <a:cs typeface="Courier New" pitchFamily="49" charset="0"/>
            </a:endParaRPr>
          </a:p>
          <a:p>
            <a:pPr marL="639763" lvl="1" indent="-246063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int i = 1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; i &lt;= 100 * line; i++) {</a:t>
            </a:r>
          </a:p>
          <a:p>
            <a:pPr marL="639763" lvl="1" indent="-246063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i = 2;              // ERROR: overlapping scope</a:t>
            </a:r>
          </a:p>
          <a:p>
            <a:pPr marL="639763" lvl="1" indent="-246063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System.out.print("/");</a:t>
            </a:r>
          </a:p>
          <a:p>
            <a:pPr marL="639763" lvl="1" indent="-246063"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39763" lvl="1" indent="-246063" eaLnBrk="1" hangingPunct="1">
              <a:spcBef>
                <a:spcPct val="0"/>
              </a:spcBef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4;                      // ERROR: outside scope</a:t>
            </a:r>
          </a:p>
        </p:txBody>
      </p:sp>
      <p:sp>
        <p:nvSpPr>
          <p:cNvPr id="8602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1F0AB0-D00D-4434-A831-F6EA1B71DFF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602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constants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class constant</a:t>
            </a:r>
            <a:r>
              <a:rPr lang="en-US" smtClean="0"/>
              <a:t>: </a:t>
            </a:r>
            <a:r>
              <a:rPr lang="en-US" sz="2200" smtClean="0"/>
              <a:t>A fixed value visible to the whole program.</a:t>
            </a:r>
          </a:p>
          <a:p>
            <a:pPr lvl="1" eaLnBrk="1" hangingPunct="1"/>
            <a:r>
              <a:rPr lang="en-US" smtClean="0"/>
              <a:t>value can be set only at declaration;  cannot be reassigned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Syntax:</a:t>
            </a:r>
          </a:p>
          <a:p>
            <a:pPr eaLnBrk="1" hangingPunct="1">
              <a:buFontTx/>
              <a:buNone/>
            </a:pPr>
            <a:r>
              <a:rPr lang="en-US" sz="800" smtClean="0"/>
              <a:t>	</a:t>
            </a:r>
            <a:r>
              <a:rPr lang="en-US" sz="2500" smtClean="0">
                <a:latin typeface="Courier New" pitchFamily="49" charset="0"/>
              </a:rPr>
              <a:t>public static final </a:t>
            </a:r>
            <a:r>
              <a:rPr lang="en-US" sz="2500" b="1" smtClean="0"/>
              <a:t>type</a:t>
            </a:r>
            <a:r>
              <a:rPr lang="en-US" sz="2500" smtClean="0">
                <a:latin typeface="Courier New" pitchFamily="49" charset="0"/>
              </a:rPr>
              <a:t> </a:t>
            </a:r>
            <a:r>
              <a:rPr lang="en-US" sz="2500" b="1" smtClean="0"/>
              <a:t>name</a:t>
            </a:r>
            <a:r>
              <a:rPr lang="en-US" sz="2500" smtClean="0">
                <a:latin typeface="Courier New" pitchFamily="49" charset="0"/>
              </a:rPr>
              <a:t> = </a:t>
            </a:r>
            <a:r>
              <a:rPr lang="en-US" sz="2500" b="1" smtClean="0"/>
              <a:t>value</a:t>
            </a:r>
            <a:r>
              <a:rPr lang="en-US" sz="2500" smtClean="0">
                <a:latin typeface="Courier New" pitchFamily="49" charset="0"/>
              </a:rPr>
              <a:t>;</a:t>
            </a:r>
            <a:endParaRPr lang="en-US" smtClean="0">
              <a:latin typeface="Courier New" pitchFamily="49" charset="0"/>
            </a:endParaRPr>
          </a:p>
          <a:p>
            <a:pPr lvl="1" eaLnBrk="1" hangingPunct="1"/>
            <a:endParaRPr lang="en-US" sz="900" smtClean="0"/>
          </a:p>
          <a:p>
            <a:pPr lvl="1" eaLnBrk="1" hangingPunct="1"/>
            <a:r>
              <a:rPr lang="en-US" smtClean="0"/>
              <a:t>name is usually in ALL_UPPER_CASE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Examples:</a:t>
            </a:r>
          </a:p>
          <a:p>
            <a:pPr lvl="1"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public static final int DAYS_IN_WEEK = 7;</a:t>
            </a:r>
          </a:p>
          <a:p>
            <a:pPr lvl="1"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public static final double INTEREST_RATE = 3.5;</a:t>
            </a:r>
          </a:p>
          <a:p>
            <a:pPr lvl="1"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public static final int SSN = 658234569;</a:t>
            </a:r>
          </a:p>
        </p:txBody>
      </p:sp>
      <p:sp>
        <p:nvSpPr>
          <p:cNvPr id="8704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AC6B4F-2F48-43D2-A234-52D366E3276A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704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Constants and figures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4114800" algn="l"/>
              </a:tabLst>
            </a:pPr>
            <a:r>
              <a:rPr lang="en-US" smtClean="0"/>
              <a:t>Consider the task of drawing the following scalable figure: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114800" algn="l"/>
              </a:tabLst>
            </a:pPr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114800" algn="l"/>
              </a:tabLst>
            </a:pPr>
            <a:r>
              <a:rPr lang="en-US" sz="2000" smtClean="0">
                <a:latin typeface="Courier New" pitchFamily="49" charset="0"/>
              </a:rPr>
              <a:t>+/\/\/\/\/\/\/\/\/\/\+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114800" algn="l"/>
              </a:tabLst>
            </a:pPr>
            <a:r>
              <a:rPr lang="en-US" sz="2000" smtClean="0">
                <a:latin typeface="Courier New" pitchFamily="49" charset="0"/>
              </a:rPr>
              <a:t>|                    |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114800" algn="l"/>
              </a:tabLst>
            </a:pPr>
            <a:r>
              <a:rPr lang="en-US" sz="2000" smtClean="0">
                <a:latin typeface="Courier New" pitchFamily="49" charset="0"/>
              </a:rPr>
              <a:t>|                    |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114800" algn="l"/>
              </a:tabLst>
            </a:pPr>
            <a:r>
              <a:rPr lang="en-US" sz="2000" smtClean="0">
                <a:latin typeface="Courier New" pitchFamily="49" charset="0"/>
              </a:rPr>
              <a:t>|                    |	</a:t>
            </a:r>
            <a:r>
              <a:rPr lang="en-US" sz="2000" smtClean="0"/>
              <a:t>Multiples of 5 occur many times</a:t>
            </a:r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114800" algn="l"/>
              </a:tabLst>
            </a:pPr>
            <a:r>
              <a:rPr lang="en-US" sz="2000" smtClean="0">
                <a:latin typeface="Courier New" pitchFamily="49" charset="0"/>
              </a:rPr>
              <a:t>|                    |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114800" algn="l"/>
              </a:tabLst>
            </a:pPr>
            <a:r>
              <a:rPr lang="en-US" sz="2000" smtClean="0">
                <a:latin typeface="Courier New" pitchFamily="49" charset="0"/>
              </a:rPr>
              <a:t>|                    |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114800" algn="l"/>
              </a:tabLst>
            </a:pPr>
            <a:r>
              <a:rPr lang="en-US" sz="2000" smtClean="0">
                <a:latin typeface="Courier New" pitchFamily="49" charset="0"/>
              </a:rPr>
              <a:t>+/\/\/\/\/\/\/\/\/\/\+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114800" algn="l"/>
              </a:tabLst>
            </a:pPr>
            <a:endParaRPr lang="en-US" sz="32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114800" algn="l"/>
              </a:tabLst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+/\/\/\/\+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114800" algn="l"/>
              </a:tabLst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|        |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114800" algn="l"/>
              </a:tabLst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|        |	</a:t>
            </a:r>
            <a:r>
              <a:rPr lang="en-US" sz="2000" smtClean="0"/>
              <a:t>The same figure at size 2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114800" algn="l"/>
              </a:tabLst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+/\/\/\/\+</a:t>
            </a:r>
          </a:p>
        </p:txBody>
      </p:sp>
      <p:sp>
        <p:nvSpPr>
          <p:cNvPr id="880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15D294-9994-4B4A-B4C6-E847E68A1A69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806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Repetitive figure code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class Sign {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main(String[] args) {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drawLine();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drawBody();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drawLine();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drawLine() {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System.out.print("+");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i = 1; i &lt;= </a:t>
            </a:r>
            <a:r>
              <a:rPr lang="en-US" sz="1600" b="1" smtClean="0">
                <a:latin typeface="Courier New" pitchFamily="49" charset="0"/>
              </a:rPr>
              <a:t>10</a:t>
            </a:r>
            <a:r>
              <a:rPr lang="en-US" sz="1600" smtClean="0">
                <a:latin typeface="Courier New" pitchFamily="49" charset="0"/>
              </a:rPr>
              <a:t>; i++) {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System.out.print("/\\");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System.out.println("+");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drawBody() {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line = 1; line &lt;= </a:t>
            </a:r>
            <a:r>
              <a:rPr lang="en-US" sz="1600" b="1" smtClean="0">
                <a:latin typeface="Courier New" pitchFamily="49" charset="0"/>
              </a:rPr>
              <a:t>5</a:t>
            </a:r>
            <a:r>
              <a:rPr lang="en-US" sz="1600" smtClean="0">
                <a:latin typeface="Courier New" pitchFamily="49" charset="0"/>
              </a:rPr>
              <a:t>; line++) {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System.out.print("|");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for (int spaces = 1; spaces &lt;= </a:t>
            </a:r>
            <a:r>
              <a:rPr lang="en-US" sz="1600" b="1" smtClean="0">
                <a:latin typeface="Courier New" pitchFamily="49" charset="0"/>
              </a:rPr>
              <a:t>20</a:t>
            </a:r>
            <a:r>
              <a:rPr lang="en-US" sz="1600" smtClean="0">
                <a:latin typeface="Courier New" pitchFamily="49" charset="0"/>
              </a:rPr>
              <a:t>; spaces++) {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    System.out.print(" ");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}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System.out.println("|"); 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8909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D759E5-39B1-42B9-9745-7DF36B4D0FFB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909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Adding a constant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class Sign {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</a:rPr>
              <a:t>    public static final int HEIGHT = 5;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600" b="1" smtClean="0">
              <a:solidFill>
                <a:srgbClr val="003399"/>
              </a:solidFill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main(String[] args) {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drawLine();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drawBody();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drawLine();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drawLine() {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System.out.print("+");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i = 1; i &lt;= </a:t>
            </a: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</a:rPr>
              <a:t>HEIGHT * 2</a:t>
            </a:r>
            <a:r>
              <a:rPr lang="en-US" sz="1600" smtClean="0">
                <a:latin typeface="Courier New" pitchFamily="49" charset="0"/>
              </a:rPr>
              <a:t>; i++) {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System.out.print("/\\");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System.out.println("+");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public static void drawBody() {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line = 1; line &lt;= </a:t>
            </a: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</a:rPr>
              <a:t>HEIGHT</a:t>
            </a:r>
            <a:r>
              <a:rPr lang="en-US" sz="1600" smtClean="0">
                <a:latin typeface="Courier New" pitchFamily="49" charset="0"/>
              </a:rPr>
              <a:t>; line++) {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System.out.print("|");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for (int spaces = 1; spaces &lt;= </a:t>
            </a:r>
            <a:r>
              <a:rPr lang="en-US" sz="1600" b="1" smtClean="0">
                <a:solidFill>
                  <a:srgbClr val="003399"/>
                </a:solidFill>
                <a:latin typeface="Courier New" pitchFamily="49" charset="0"/>
              </a:rPr>
              <a:t>HEIGHT * 4</a:t>
            </a:r>
            <a:r>
              <a:rPr lang="en-US" sz="1600" smtClean="0">
                <a:latin typeface="Courier New" pitchFamily="49" charset="0"/>
              </a:rPr>
              <a:t>; spaces++) {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    System.out.print(" ");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}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System.out.println("|"); 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901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F976A0-1ACD-4D8D-A34E-0F33B084DA00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011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Complex figure w/ constant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Modify the Mirror code to be resizable using a constant.</a:t>
            </a:r>
          </a:p>
          <a:p>
            <a:pPr marL="639763" lvl="1" indent="-246063" eaLnBrk="1" hangingPunct="1"/>
            <a:endParaRPr lang="en-US" sz="600" smtClean="0"/>
          </a:p>
          <a:p>
            <a:pPr marL="639763" lvl="1" indent="-246063" eaLnBrk="1" hangingPunct="1">
              <a:buFontTx/>
              <a:buNone/>
            </a:pPr>
            <a:r>
              <a:rPr lang="en-US" smtClean="0"/>
              <a:t>A mirror of size 4: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#================#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  &lt;&gt;&lt;&gt;      |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&lt;&gt;....&lt;&gt;    |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&lt;&gt;........&lt;&gt;  |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|&lt;&gt;............&lt;&gt;|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|&lt;&gt;............&lt;&gt;|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&lt;&gt;........&lt;&gt;  |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&lt;&gt;....&lt;&gt;    |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|      &lt;&gt;&lt;&gt;      |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#================#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887913" y="2287588"/>
            <a:ext cx="2808287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143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cs typeface="Times New Roman" pitchFamily="18" charset="0"/>
              </a:rPr>
              <a:t>A mirror of size 3: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#============#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&lt;&gt;&lt;&gt;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&lt;&gt;....&lt;&gt;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|&lt;&gt;........&lt;&gt;|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|&lt;&gt;........&lt;&gt;|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&lt;&gt;....&lt;&gt;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|    &lt;&gt;&lt;&gt;    |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Times New Roman" pitchFamily="18" charset="0"/>
              </a:rPr>
              <a:t>#============#</a:t>
            </a:r>
          </a:p>
        </p:txBody>
      </p:sp>
      <p:sp>
        <p:nvSpPr>
          <p:cNvPr id="9114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D29C3D-231C-4C9F-84E0-F8355D07CA01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114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Using a constant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Constant allows many methods to refer to same value:</a:t>
            </a:r>
            <a:endParaRPr lang="en-US" sz="3100" smtClean="0"/>
          </a:p>
          <a:p>
            <a:pPr marL="639763" lvl="1" indent="-246063" eaLnBrk="1" hangingPunct="1">
              <a:lnSpc>
                <a:spcPct val="80000"/>
              </a:lnSpc>
              <a:spcBef>
                <a:spcPts val="300"/>
              </a:spcBef>
              <a:spcAft>
                <a:spcPts val="100"/>
              </a:spcAft>
              <a:buFontTx/>
              <a:buNone/>
            </a:pPr>
            <a:endParaRPr lang="en-US" sz="800" smtClean="0"/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public static final int SIZE = 4;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endParaRPr lang="en-US" sz="1800" b="1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public static void main(String[] args) {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topHalf();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printBottom();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public static void topHalf() {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for (int i = 1; i &lt;= </a:t>
            </a:r>
            <a:r>
              <a:rPr lang="en-US" sz="1800" b="1" smtClean="0">
                <a:latin typeface="Courier New" pitchFamily="49" charset="0"/>
              </a:rPr>
              <a:t>SIZE</a:t>
            </a:r>
            <a:r>
              <a:rPr lang="en-US" sz="1800" smtClean="0">
                <a:latin typeface="Courier New" pitchFamily="49" charset="0"/>
              </a:rPr>
              <a:t>; i++) {    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</a:rPr>
              <a:t>// OK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...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public static void bottomHalf() {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for (int i = </a:t>
            </a:r>
            <a:r>
              <a:rPr lang="en-US" sz="1800" b="1" smtClean="0">
                <a:latin typeface="Courier New" pitchFamily="49" charset="0"/>
              </a:rPr>
              <a:t>SIZE</a:t>
            </a:r>
            <a:r>
              <a:rPr lang="en-US" sz="1800" smtClean="0">
                <a:latin typeface="Courier New" pitchFamily="49" charset="0"/>
              </a:rPr>
              <a:t>; i &gt;= 1; i--) {    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</a:rPr>
              <a:t>// OK</a:t>
            </a:r>
            <a:endParaRPr lang="en-US" sz="1800" smtClean="0">
              <a:solidFill>
                <a:schemeClr val="accent1"/>
              </a:solidFill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    ...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marL="639763" lvl="1" indent="-246063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  <a:endParaRPr lang="en-US" sz="1500" smtClean="0">
              <a:latin typeface="Courier New" pitchFamily="49" charset="0"/>
            </a:endParaRPr>
          </a:p>
        </p:txBody>
      </p:sp>
      <p:sp>
        <p:nvSpPr>
          <p:cNvPr id="921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B6FA65-FD1F-499B-BB11-B31CC9C34516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216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Loop tables and constant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sz="2400" smtClean="0"/>
              <a:t>Let's modify our loop table to use </a:t>
            </a:r>
            <a:r>
              <a:rPr lang="en-US" sz="2400" smtClean="0">
                <a:latin typeface="Courier New" pitchFamily="49" charset="0"/>
              </a:rPr>
              <a:t>SIZE</a:t>
            </a:r>
            <a:endParaRPr lang="en-US" sz="2400" smtClean="0"/>
          </a:p>
          <a:p>
            <a:pPr marL="639763" lvl="1" indent="-246063" eaLnBrk="1" hangingPunct="1"/>
            <a:r>
              <a:rPr lang="en-US" smtClean="0"/>
              <a:t>This can change the amount added in the loop expression</a:t>
            </a:r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>
              <a:buFontTx/>
              <a:buNone/>
            </a:pPr>
            <a:endParaRPr lang="en-US" smtClean="0"/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2200" smtClean="0">
                <a:latin typeface="Courier New" pitchFamily="49" charset="0"/>
              </a:rPr>
              <a:t>#================#      #============#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2200" smtClean="0">
                <a:latin typeface="Courier New" pitchFamily="49" charset="0"/>
              </a:rPr>
              <a:t>|      &lt;&gt;&lt;&gt;      |      |    &lt;&gt;&lt;&gt;    |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2200" smtClean="0">
                <a:latin typeface="Courier New" pitchFamily="49" charset="0"/>
              </a:rPr>
              <a:t>|    &lt;&gt;....&lt;&gt;    |      |  &lt;&gt;....&lt;&gt;  |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2200" smtClean="0">
                <a:latin typeface="Courier New" pitchFamily="49" charset="0"/>
              </a:rPr>
              <a:t>|  &lt;&gt;........&lt;&gt;  |      |&lt;&gt;........&lt;&gt;|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2200" smtClean="0">
                <a:latin typeface="Courier New" pitchFamily="49" charset="0"/>
              </a:rPr>
              <a:t>|&lt;&gt;............&lt;&gt;|      |&lt;&gt;........&lt;&gt;|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2200" smtClean="0">
                <a:latin typeface="Courier New" pitchFamily="49" charset="0"/>
              </a:rPr>
              <a:t>|&lt;&gt;............&lt;&gt;|      |  &lt;&gt;....&lt;&gt;  |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2200" smtClean="0">
                <a:latin typeface="Courier New" pitchFamily="49" charset="0"/>
              </a:rPr>
              <a:t>|  &lt;&gt;........&lt;&gt;  |      |    &lt;&gt;&lt;&gt;    |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2200" smtClean="0">
                <a:latin typeface="Courier New" pitchFamily="49" charset="0"/>
              </a:rPr>
              <a:t>|    &lt;&gt;....&lt;&gt;    |      #============#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2200" smtClean="0">
                <a:latin typeface="Courier New" pitchFamily="49" charset="0"/>
              </a:rPr>
              <a:t>|      &lt;&gt;&lt;&gt;      |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2200" smtClean="0">
                <a:latin typeface="Courier New" pitchFamily="49" charset="0"/>
              </a:rPr>
              <a:t>#================#</a:t>
            </a:r>
          </a:p>
        </p:txBody>
      </p:sp>
      <p:graphicFrame>
        <p:nvGraphicFramePr>
          <p:cNvPr id="1521892" name="Group 228"/>
          <p:cNvGraphicFramePr>
            <a:graphicFrameLocks noGrp="1"/>
          </p:cNvGraphicFramePr>
          <p:nvPr/>
        </p:nvGraphicFramePr>
        <p:xfrm>
          <a:off x="533400" y="2286000"/>
          <a:ext cx="8029575" cy="1149350"/>
        </p:xfrm>
        <a:graphic>
          <a:graphicData uri="http://schemas.openxmlformats.org/drawingml/2006/table">
            <a:tbl>
              <a:tblPr/>
              <a:tblGrid>
                <a:gridCol w="738188"/>
                <a:gridCol w="1016000"/>
                <a:gridCol w="1179512"/>
                <a:gridCol w="2384425"/>
                <a:gridCol w="1162050"/>
                <a:gridCol w="1549400"/>
              </a:tblGrid>
              <a:tr h="365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SIZE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spaces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-2*line +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(2*SIZE)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dots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4*line -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1,2,3,4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6,4,2,0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-2*line +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0,4,8,12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4*line - 4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1,2,3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4,2,0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-2*line +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0,4,8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4*line - 4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Group 228"/>
          <p:cNvGraphicFramePr>
            <a:graphicFrameLocks noGrp="1"/>
          </p:cNvGraphicFramePr>
          <p:nvPr/>
        </p:nvGraphicFramePr>
        <p:xfrm>
          <a:off x="533400" y="2286000"/>
          <a:ext cx="8029575" cy="1149921"/>
        </p:xfrm>
        <a:graphic>
          <a:graphicData uri="http://schemas.openxmlformats.org/drawingml/2006/table">
            <a:tbl>
              <a:tblPr/>
              <a:tblGrid>
                <a:gridCol w="738188"/>
                <a:gridCol w="1016000"/>
                <a:gridCol w="1179512"/>
                <a:gridCol w="2384425"/>
                <a:gridCol w="1162050"/>
                <a:gridCol w="15494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SIZE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spaces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dots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1,2,3,4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6,4,2,0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0,4,8,12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1,2,3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4,2,0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0,4,8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Group 228"/>
          <p:cNvGraphicFramePr>
            <a:graphicFrameLocks noGrp="1"/>
          </p:cNvGraphicFramePr>
          <p:nvPr/>
        </p:nvGraphicFramePr>
        <p:xfrm>
          <a:off x="533400" y="2286000"/>
          <a:ext cx="8029575" cy="1149921"/>
        </p:xfrm>
        <a:graphic>
          <a:graphicData uri="http://schemas.openxmlformats.org/drawingml/2006/table">
            <a:tbl>
              <a:tblPr/>
              <a:tblGrid>
                <a:gridCol w="738188"/>
                <a:gridCol w="1016000"/>
                <a:gridCol w="1179512"/>
                <a:gridCol w="2384425"/>
                <a:gridCol w="1162050"/>
                <a:gridCol w="15494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SIZE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spaces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dots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1,2,3,4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6,4,2,0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-2*line +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0,4,8,12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4*line - 4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1,2,3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4,2,0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-2*line +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0,4,8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4*line - 4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7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2BDD31-4830-49D8-8330-C54461630FC7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327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Arithmetic operators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1376363" algn="l"/>
              </a:tabLst>
            </a:pPr>
            <a:r>
              <a:rPr lang="en-US" b="1" smtClean="0"/>
              <a:t>operator</a:t>
            </a:r>
            <a:r>
              <a:rPr lang="en-US" smtClean="0"/>
              <a:t>: Combines multiple values or expressions.</a:t>
            </a:r>
          </a:p>
          <a:p>
            <a:pPr marL="639763" lvl="1" indent="-246063" eaLnBrk="1" hangingPunct="1">
              <a:buFontTx/>
              <a:buNone/>
              <a:tabLst>
                <a:tab pos="1376363" algn="l"/>
              </a:tabLst>
            </a:pPr>
            <a:endParaRPr lang="en-US" sz="900" smtClean="0"/>
          </a:p>
          <a:p>
            <a:pPr marL="639763" lvl="1" indent="-246063" eaLnBrk="1" hangingPunct="1">
              <a:lnSpc>
                <a:spcPct val="90000"/>
              </a:lnSpc>
              <a:buClr>
                <a:schemeClr val="bg1"/>
              </a:buClr>
              <a:tabLst>
                <a:tab pos="1376363" algn="l"/>
              </a:tabLst>
            </a:pPr>
            <a:r>
              <a:rPr lang="en-US" smtClean="0">
                <a:latin typeface="Courier New" pitchFamily="49" charset="0"/>
              </a:rPr>
              <a:t>+</a:t>
            </a:r>
            <a:r>
              <a:rPr lang="en-US" smtClean="0"/>
              <a:t>	addition</a:t>
            </a:r>
          </a:p>
          <a:p>
            <a:pPr marL="639763" lvl="1" indent="-246063" eaLnBrk="1" hangingPunct="1">
              <a:lnSpc>
                <a:spcPct val="90000"/>
              </a:lnSpc>
              <a:buClr>
                <a:schemeClr val="bg1"/>
              </a:buClr>
              <a:tabLst>
                <a:tab pos="1376363" algn="l"/>
              </a:tabLst>
            </a:pPr>
            <a:r>
              <a:rPr lang="en-US" smtClean="0">
                <a:latin typeface="Courier New" pitchFamily="49" charset="0"/>
              </a:rPr>
              <a:t>-</a:t>
            </a:r>
            <a:r>
              <a:rPr lang="en-US" smtClean="0"/>
              <a:t> 	subtraction (or negation)</a:t>
            </a:r>
          </a:p>
          <a:p>
            <a:pPr marL="639763" lvl="1" indent="-246063" eaLnBrk="1" hangingPunct="1">
              <a:lnSpc>
                <a:spcPct val="90000"/>
              </a:lnSpc>
              <a:buClr>
                <a:schemeClr val="bg1"/>
              </a:buClr>
              <a:tabLst>
                <a:tab pos="1376363" algn="l"/>
              </a:tabLst>
            </a:pPr>
            <a:r>
              <a:rPr lang="en-US" smtClean="0">
                <a:latin typeface="Courier New" pitchFamily="49" charset="0"/>
              </a:rPr>
              <a:t>*</a:t>
            </a:r>
            <a:r>
              <a:rPr lang="en-US" smtClean="0"/>
              <a:t>	multiplication</a:t>
            </a:r>
          </a:p>
          <a:p>
            <a:pPr marL="639763" lvl="1" indent="-246063" eaLnBrk="1" hangingPunct="1">
              <a:lnSpc>
                <a:spcPct val="90000"/>
              </a:lnSpc>
              <a:buClr>
                <a:schemeClr val="bg1"/>
              </a:buClr>
              <a:tabLst>
                <a:tab pos="1376363" algn="l"/>
              </a:tabLst>
            </a:pPr>
            <a:r>
              <a:rPr lang="en-US" smtClean="0">
                <a:latin typeface="Courier New" pitchFamily="49" charset="0"/>
              </a:rPr>
              <a:t>/</a:t>
            </a:r>
            <a:r>
              <a:rPr lang="en-US" smtClean="0"/>
              <a:t> 	division</a:t>
            </a:r>
          </a:p>
          <a:p>
            <a:pPr marL="639763" lvl="1" indent="-246063" eaLnBrk="1" hangingPunct="1">
              <a:lnSpc>
                <a:spcPct val="90000"/>
              </a:lnSpc>
              <a:buClr>
                <a:schemeClr val="bg1"/>
              </a:buClr>
              <a:tabLst>
                <a:tab pos="1376363" algn="l"/>
              </a:tabLst>
            </a:pPr>
            <a:r>
              <a:rPr lang="en-US" smtClean="0">
                <a:latin typeface="Courier New" pitchFamily="49" charset="0"/>
              </a:rPr>
              <a:t>%</a:t>
            </a:r>
            <a:r>
              <a:rPr lang="en-US" smtClean="0"/>
              <a:t> 	modulus (a.k.a. remainder)</a:t>
            </a:r>
          </a:p>
          <a:p>
            <a:pPr marL="639763" lvl="1" indent="-246063" eaLnBrk="1" hangingPunct="1">
              <a:lnSpc>
                <a:spcPct val="90000"/>
              </a:lnSpc>
              <a:buClr>
                <a:schemeClr val="bg1"/>
              </a:buClr>
              <a:buFontTx/>
              <a:buNone/>
              <a:tabLst>
                <a:tab pos="1376363" algn="l"/>
              </a:tabLst>
            </a:pPr>
            <a:endParaRPr lang="en-US" smtClean="0"/>
          </a:p>
          <a:p>
            <a:pPr marL="639763" lvl="1" indent="-246063" eaLnBrk="1" hangingPunct="1">
              <a:lnSpc>
                <a:spcPct val="90000"/>
              </a:lnSpc>
              <a:buClr>
                <a:schemeClr val="bg1"/>
              </a:buClr>
              <a:buFontTx/>
              <a:buNone/>
              <a:tabLst>
                <a:tab pos="1376363" algn="l"/>
              </a:tabLst>
            </a:pPr>
            <a:endParaRPr lang="en-US" smtClean="0"/>
          </a:p>
          <a:p>
            <a:pPr eaLnBrk="1" hangingPunct="1">
              <a:lnSpc>
                <a:spcPct val="110000"/>
              </a:lnSpc>
              <a:tabLst>
                <a:tab pos="1376363" algn="l"/>
              </a:tabLst>
            </a:pPr>
            <a:r>
              <a:rPr lang="en-US" smtClean="0"/>
              <a:t>As a program runs, its expressions are </a:t>
            </a:r>
            <a:r>
              <a:rPr lang="en-US" i="1" smtClean="0"/>
              <a:t>evaluated</a:t>
            </a:r>
            <a:r>
              <a:rPr lang="en-US" smtClean="0"/>
              <a:t>.</a:t>
            </a:r>
          </a:p>
          <a:p>
            <a:pPr marL="639763" lvl="1" indent="-246063" eaLnBrk="1" hangingPunct="1">
              <a:lnSpc>
                <a:spcPct val="110000"/>
              </a:lnSpc>
              <a:tabLst>
                <a:tab pos="1376363" algn="l"/>
              </a:tabLst>
            </a:pPr>
            <a:r>
              <a:rPr lang="en-US" smtClean="0">
                <a:latin typeface="Courier New" pitchFamily="49" charset="0"/>
              </a:rPr>
              <a:t>1 + 1</a:t>
            </a:r>
            <a:r>
              <a:rPr lang="en-US" smtClean="0"/>
              <a:t> evaluates to </a:t>
            </a:r>
            <a:r>
              <a:rPr lang="en-US" smtClean="0">
                <a:latin typeface="Courier New" pitchFamily="49" charset="0"/>
              </a:rPr>
              <a:t>2</a:t>
            </a:r>
            <a:endParaRPr lang="en-US" sz="1000" smtClean="0"/>
          </a:p>
          <a:p>
            <a:pPr marL="639763" lvl="1" indent="-246063" eaLnBrk="1" hangingPunct="1">
              <a:tabLst>
                <a:tab pos="1376363" algn="l"/>
              </a:tabLst>
            </a:pPr>
            <a:r>
              <a:rPr lang="en-US" smtClean="0">
                <a:latin typeface="Courier New" pitchFamily="49" charset="0"/>
              </a:rPr>
              <a:t>System.out.println(3 * 4);</a:t>
            </a:r>
            <a:r>
              <a:rPr lang="en-US" smtClean="0"/>
              <a:t>  prints </a:t>
            </a:r>
            <a:r>
              <a:rPr lang="en-US" smtClean="0">
                <a:latin typeface="Courier New" pitchFamily="49" charset="0"/>
              </a:rPr>
              <a:t>12</a:t>
            </a:r>
            <a:endParaRPr lang="en-US" sz="900" smtClean="0"/>
          </a:p>
          <a:p>
            <a:pPr marL="1143000" lvl="2" eaLnBrk="1" hangingPunct="1">
              <a:lnSpc>
                <a:spcPct val="110000"/>
              </a:lnSpc>
              <a:tabLst>
                <a:tab pos="1376363" algn="l"/>
              </a:tabLst>
            </a:pPr>
            <a:r>
              <a:rPr lang="en-US" smtClean="0"/>
              <a:t>How would we print the text </a:t>
            </a:r>
            <a:r>
              <a:rPr lang="en-US" smtClean="0">
                <a:latin typeface="Courier New" pitchFamily="49" charset="0"/>
              </a:rPr>
              <a:t>3 * 4</a:t>
            </a:r>
            <a:r>
              <a:rPr lang="en-US" smtClean="0"/>
              <a:t> ?</a:t>
            </a:r>
          </a:p>
        </p:txBody>
      </p:sp>
      <p:sp>
        <p:nvSpPr>
          <p:cNvPr id="204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FA6B6B-9681-4910-B7AA-87AE45F00448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48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Partial solution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</a:rPr>
              <a:t>public static final int SIZE = 4;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Prints the expanding pattern of &lt;&gt; for the top half of the figure.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static void topHalf()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for (int line = 1; line &lt;= </a:t>
            </a:r>
            <a:r>
              <a:rPr lang="en-US" sz="1600" b="1" smtClean="0">
                <a:latin typeface="Courier New" pitchFamily="49" charset="0"/>
              </a:rPr>
              <a:t>SIZE</a:t>
            </a:r>
            <a:r>
              <a:rPr lang="en-US" sz="1600" smtClean="0">
                <a:latin typeface="Courier New" pitchFamily="49" charset="0"/>
              </a:rPr>
              <a:t>; line++)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System.out.print("|");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space = 1; space &lt;= (line * -2 + </a:t>
            </a:r>
            <a:r>
              <a:rPr lang="en-US" sz="1600" b="1" smtClean="0">
                <a:latin typeface="Courier New" pitchFamily="49" charset="0"/>
              </a:rPr>
              <a:t>(2*SIZE)</a:t>
            </a:r>
            <a:r>
              <a:rPr lang="en-US" sz="1600" smtClean="0">
                <a:latin typeface="Courier New" pitchFamily="49" charset="0"/>
              </a:rPr>
              <a:t>); space++)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 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System.out.print("&lt;&gt;");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dot = 1; dot &lt;= (line * 4 - </a:t>
            </a:r>
            <a:r>
              <a:rPr lang="en-US" sz="1600" b="1" smtClean="0">
                <a:latin typeface="Courier New" pitchFamily="49" charset="0"/>
              </a:rPr>
              <a:t>4</a:t>
            </a:r>
            <a:r>
              <a:rPr lang="en-US" sz="1600" smtClean="0">
                <a:latin typeface="Courier New" pitchFamily="49" charset="0"/>
              </a:rPr>
              <a:t>); dot++)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System.out.print(".");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System.out.print("&lt;&gt;");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for (int space = 1; space &lt;= (line * -2 + </a:t>
            </a:r>
            <a:r>
              <a:rPr lang="en-US" sz="1600" b="1" smtClean="0">
                <a:latin typeface="Courier New" pitchFamily="49" charset="0"/>
              </a:rPr>
              <a:t>(2*SIZE)</a:t>
            </a:r>
            <a:r>
              <a:rPr lang="en-US" sz="1600" smtClean="0">
                <a:latin typeface="Courier New" pitchFamily="49" charset="0"/>
              </a:rPr>
              <a:t>); space++)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    System.out.print(" 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System.out.println("|");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9421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17EB1F-F15E-4FB9-9A52-B4EF9039710C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421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Observations about constant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constant can change the "intercept" in an expression.</a:t>
            </a:r>
          </a:p>
          <a:p>
            <a:pPr marL="639763" lvl="1" indent="-246063" eaLnBrk="1" hangingPunct="1"/>
            <a:r>
              <a:rPr lang="en-US" smtClean="0"/>
              <a:t>Usually the "slope" is unchanged.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public static final int SIZE = 4;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for (int space = 1; space &lt;= (line * </a:t>
            </a:r>
            <a:r>
              <a:rPr lang="en-US" sz="1800" smtClean="0">
                <a:solidFill>
                  <a:srgbClr val="808080"/>
                </a:solidFill>
                <a:latin typeface="Courier New" pitchFamily="49" charset="0"/>
              </a:rPr>
              <a:t>-2</a:t>
            </a:r>
            <a:r>
              <a:rPr lang="en-US" sz="1800" smtClean="0">
                <a:latin typeface="Courier New" pitchFamily="49" charset="0"/>
              </a:rPr>
              <a:t> + </a:t>
            </a: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</a:rPr>
              <a:t>(2 * SIZE)</a:t>
            </a:r>
            <a:r>
              <a:rPr lang="en-US" sz="1800" smtClean="0">
                <a:latin typeface="Courier New" pitchFamily="49" charset="0"/>
              </a:rPr>
              <a:t>); space++) {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    System.out.print(" ");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marL="639763" lvl="1" indent="-246063" eaLnBrk="1" hangingPunct="1"/>
            <a:endParaRPr lang="en-US" sz="1900" smtClean="0"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It doesn't replace </a:t>
            </a:r>
            <a:r>
              <a:rPr lang="en-US" sz="2400" i="1" smtClean="0"/>
              <a:t>every </a:t>
            </a:r>
            <a:r>
              <a:rPr lang="en-US" sz="2400" smtClean="0"/>
              <a:t>occurrence of the original value.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for (int dot = 1; dot &lt;= (line * </a:t>
            </a:r>
            <a:r>
              <a:rPr lang="en-US" sz="2000" b="1" smtClean="0">
                <a:solidFill>
                  <a:srgbClr val="808080"/>
                </a:solidFill>
                <a:latin typeface="Courier New" pitchFamily="49" charset="0"/>
              </a:rPr>
              <a:t>4</a:t>
            </a:r>
            <a:r>
              <a:rPr lang="en-US" sz="2000" smtClean="0">
                <a:latin typeface="Courier New" pitchFamily="49" charset="0"/>
              </a:rPr>
              <a:t> - </a:t>
            </a:r>
            <a:r>
              <a:rPr lang="en-US" sz="2000" b="1" smtClean="0">
                <a:solidFill>
                  <a:srgbClr val="808080"/>
                </a:solidFill>
                <a:latin typeface="Courier New" pitchFamily="49" charset="0"/>
              </a:rPr>
              <a:t>4</a:t>
            </a:r>
            <a:r>
              <a:rPr lang="en-US" sz="2000" smtClean="0">
                <a:latin typeface="Courier New" pitchFamily="49" charset="0"/>
              </a:rPr>
              <a:t>); dot++) {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 System.out.print(".");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9523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D2DEDD-B16F-4CAC-9AB3-1A7E12887DEB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523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6863" y="2895600"/>
            <a:ext cx="6002337" cy="144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cap="none" smtClean="0"/>
              <a:t>CHAPTER 2</a:t>
            </a:r>
          </a:p>
          <a:p>
            <a:pPr eaLnBrk="1" hangingPunct="1">
              <a:lnSpc>
                <a:spcPct val="90000"/>
              </a:lnSpc>
            </a:pPr>
            <a:endParaRPr lang="en-US" sz="1800" cap="none" smtClean="0"/>
          </a:p>
          <a:p>
            <a:pPr eaLnBrk="1" hangingPunct="1">
              <a:lnSpc>
                <a:spcPct val="90000"/>
              </a:lnSpc>
            </a:pPr>
            <a:r>
              <a:rPr lang="en-US" sz="1900" cap="none" smtClean="0"/>
              <a:t>PRIMITIVE DATA AND 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cap="none" smtClean="0"/>
              <a:t>DEFINITE LOOPS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05150" y="533400"/>
            <a:ext cx="5657850" cy="1524000"/>
          </a:xfrm>
        </p:spPr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86200" y="5105400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96261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96262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1DA880-39E0-49CF-A506-C1C07EBDC64D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210</a:t>
            </a:r>
          </a:p>
        </p:txBody>
      </p:sp>
      <p:pic>
        <p:nvPicPr>
          <p:cNvPr id="9626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684463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Integer division with </a:t>
            </a:r>
            <a:r>
              <a:rPr lang="en-US" smtClean="0">
                <a:latin typeface="Courier New" pitchFamily="49" charset="0"/>
              </a:rPr>
              <a:t>/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>
              <a:tabLst>
                <a:tab pos="2286000" algn="l"/>
              </a:tabLst>
            </a:pPr>
            <a:r>
              <a:rPr lang="en-US" smtClean="0"/>
              <a:t>When we divide integers, the quotient is also an integer.</a:t>
            </a:r>
          </a:p>
          <a:p>
            <a:pPr marL="639763" lvl="1" indent="-246063" eaLnBrk="1" hangingPunct="1">
              <a:tabLst>
                <a:tab pos="2286000" algn="l"/>
              </a:tabLst>
            </a:pPr>
            <a:r>
              <a:rPr lang="en-US" smtClean="0">
                <a:latin typeface="Courier New" pitchFamily="49" charset="0"/>
              </a:rPr>
              <a:t>14 / 4</a:t>
            </a:r>
            <a:r>
              <a:rPr lang="en-US" smtClean="0"/>
              <a:t>  is  </a:t>
            </a:r>
            <a:r>
              <a:rPr lang="en-US" smtClean="0">
                <a:latin typeface="Courier New" pitchFamily="49" charset="0"/>
              </a:rPr>
              <a:t>3</a:t>
            </a:r>
            <a:r>
              <a:rPr lang="en-US" smtClean="0"/>
              <a:t>, not </a:t>
            </a:r>
            <a:r>
              <a:rPr lang="en-US" smtClean="0">
                <a:latin typeface="Courier New" pitchFamily="49" charset="0"/>
              </a:rPr>
              <a:t>3.5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2286000" algn="l"/>
              </a:tabLst>
            </a:pPr>
            <a:r>
              <a:rPr lang="en-US" sz="2200" b="1" smtClean="0">
                <a:latin typeface="Courier New" pitchFamily="49" charset="0"/>
              </a:rPr>
              <a:t>     </a:t>
            </a:r>
            <a:r>
              <a:rPr lang="en-US" sz="2200" b="1" u="sng" smtClean="0">
                <a:latin typeface="Courier New" pitchFamily="49" charset="0"/>
              </a:rPr>
              <a:t>   3</a:t>
            </a:r>
            <a:r>
              <a:rPr lang="en-US" sz="2200" b="1" smtClean="0">
                <a:latin typeface="Courier New" pitchFamily="49" charset="0"/>
              </a:rPr>
              <a:t>              </a:t>
            </a:r>
            <a:r>
              <a:rPr lang="en-US" sz="2200" b="1" u="sng" smtClean="0">
                <a:latin typeface="Courier New" pitchFamily="49" charset="0"/>
              </a:rPr>
              <a:t>   4</a:t>
            </a:r>
            <a:r>
              <a:rPr lang="en-US" sz="2200" b="1" smtClean="0">
                <a:latin typeface="Courier New" pitchFamily="49" charset="0"/>
              </a:rPr>
              <a:t>                </a:t>
            </a:r>
            <a:r>
              <a:rPr lang="en-US" sz="2200" b="1" u="sng" smtClean="0">
                <a:latin typeface="Courier New" pitchFamily="49" charset="0"/>
              </a:rPr>
              <a:t>    52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2286000" algn="l"/>
              </a:tabLst>
            </a:pPr>
            <a:r>
              <a:rPr lang="en-US" sz="2200" smtClean="0">
                <a:latin typeface="Courier New" pitchFamily="49" charset="0"/>
              </a:rPr>
              <a:t>   4 ) 14           10 ) 45             27 ) 1425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2286000" algn="l"/>
              </a:tabLst>
            </a:pPr>
            <a:r>
              <a:rPr lang="en-US" sz="2200" smtClean="0">
                <a:latin typeface="Courier New" pitchFamily="49" charset="0"/>
              </a:rPr>
              <a:t>       </a:t>
            </a:r>
            <a:r>
              <a:rPr lang="en-US" sz="2200" u="sng" smtClean="0">
                <a:latin typeface="Courier New" pitchFamily="49" charset="0"/>
              </a:rPr>
              <a:t>12</a:t>
            </a:r>
            <a:r>
              <a:rPr lang="en-US" sz="2200" smtClean="0">
                <a:latin typeface="Courier New" pitchFamily="49" charset="0"/>
              </a:rPr>
              <a:t>                </a:t>
            </a:r>
            <a:r>
              <a:rPr lang="en-US" sz="2200" u="sng" smtClean="0">
                <a:latin typeface="Courier New" pitchFamily="49" charset="0"/>
              </a:rPr>
              <a:t>40</a:t>
            </a:r>
            <a:r>
              <a:rPr lang="en-US" sz="2200" smtClean="0">
                <a:latin typeface="Courier New" pitchFamily="49" charset="0"/>
              </a:rPr>
              <a:t>                  </a:t>
            </a:r>
            <a:r>
              <a:rPr lang="en-US" sz="2200" u="sng" smtClean="0">
                <a:latin typeface="Courier New" pitchFamily="49" charset="0"/>
              </a:rPr>
              <a:t>135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2286000" algn="l"/>
              </a:tabLst>
            </a:pPr>
            <a:r>
              <a:rPr lang="en-US" sz="2200" smtClean="0">
                <a:latin typeface="Courier New" pitchFamily="49" charset="0"/>
              </a:rPr>
              <a:t>        2                 5                    75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2286000" algn="l"/>
              </a:tabLst>
            </a:pPr>
            <a:r>
              <a:rPr lang="en-US" sz="2200" smtClean="0">
                <a:latin typeface="Courier New" pitchFamily="49" charset="0"/>
              </a:rPr>
              <a:t>                                               </a:t>
            </a:r>
            <a:r>
              <a:rPr lang="en-US" sz="2200" u="sng" smtClean="0">
                <a:latin typeface="Courier New" pitchFamily="49" charset="0"/>
              </a:rPr>
              <a:t>54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tabLst>
                <a:tab pos="2286000" algn="l"/>
              </a:tabLst>
            </a:pPr>
            <a:r>
              <a:rPr lang="en-US" sz="2200" smtClean="0">
                <a:latin typeface="Courier New" pitchFamily="49" charset="0"/>
              </a:rPr>
              <a:t>                                               21</a:t>
            </a:r>
            <a:endParaRPr lang="en-US" sz="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tabLst>
                <a:tab pos="2286000" algn="l"/>
              </a:tabLst>
            </a:pPr>
            <a:r>
              <a:rPr lang="en-US" smtClean="0"/>
              <a:t>More examples:	</a:t>
            </a:r>
          </a:p>
          <a:p>
            <a:pPr marL="639763" lvl="1" indent="-246063" eaLnBrk="1" hangingPunct="1">
              <a:tabLst>
                <a:tab pos="2286000" algn="l"/>
              </a:tabLst>
            </a:pPr>
            <a:r>
              <a:rPr lang="en-US" smtClean="0">
                <a:latin typeface="Courier New" pitchFamily="49" charset="0"/>
              </a:rPr>
              <a:t>32 / 5</a:t>
            </a:r>
            <a:r>
              <a:rPr lang="en-US" smtClean="0"/>
              <a:t>	is  </a:t>
            </a:r>
            <a:r>
              <a:rPr lang="en-US" smtClean="0">
                <a:latin typeface="Courier New" pitchFamily="49" charset="0"/>
              </a:rPr>
              <a:t>6</a:t>
            </a:r>
          </a:p>
          <a:p>
            <a:pPr marL="639763" lvl="1" indent="-246063" eaLnBrk="1" hangingPunct="1">
              <a:tabLst>
                <a:tab pos="2286000" algn="l"/>
              </a:tabLst>
            </a:pPr>
            <a:r>
              <a:rPr lang="en-US" smtClean="0">
                <a:latin typeface="Courier New" pitchFamily="49" charset="0"/>
              </a:rPr>
              <a:t>84 / 10</a:t>
            </a:r>
            <a:r>
              <a:rPr lang="en-US" smtClean="0"/>
              <a:t>	is  </a:t>
            </a:r>
            <a:r>
              <a:rPr lang="en-US" smtClean="0">
                <a:latin typeface="Courier New" pitchFamily="49" charset="0"/>
              </a:rPr>
              <a:t>8</a:t>
            </a:r>
          </a:p>
          <a:p>
            <a:pPr marL="639763" lvl="1" indent="-246063" eaLnBrk="1" hangingPunct="1">
              <a:tabLst>
                <a:tab pos="2286000" algn="l"/>
              </a:tabLst>
            </a:pPr>
            <a:r>
              <a:rPr lang="en-US" smtClean="0">
                <a:latin typeface="Courier New" pitchFamily="49" charset="0"/>
              </a:rPr>
              <a:t>156 / 100</a:t>
            </a:r>
            <a:r>
              <a:rPr lang="en-US" smtClean="0"/>
              <a:t>	is  </a:t>
            </a:r>
            <a:r>
              <a:rPr lang="en-US" smtClean="0">
                <a:latin typeface="Courier New" pitchFamily="49" charset="0"/>
              </a:rPr>
              <a:t>1</a:t>
            </a:r>
          </a:p>
          <a:p>
            <a:pPr marL="639763" lvl="1" indent="-246063" eaLnBrk="1" hangingPunct="1">
              <a:tabLst>
                <a:tab pos="2286000" algn="l"/>
              </a:tabLst>
            </a:pPr>
            <a:r>
              <a:rPr lang="en-US" smtClean="0"/>
              <a:t>Dividing by </a:t>
            </a:r>
            <a:r>
              <a:rPr lang="en-US" smtClean="0">
                <a:latin typeface="Courier New" pitchFamily="49" charset="0"/>
              </a:rPr>
              <a:t>0</a:t>
            </a:r>
            <a:r>
              <a:rPr lang="en-US" smtClean="0"/>
              <a:t> causes an error when your program runs.</a:t>
            </a:r>
          </a:p>
        </p:txBody>
      </p:sp>
      <p:sp>
        <p:nvSpPr>
          <p:cNvPr id="215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3A00EA-5180-453E-9439-AD02C5651EBD}" type="datetime1">
              <a:rPr lang="en-US" smtClean="0">
                <a:solidFill>
                  <a:srgbClr val="FFFFFF"/>
                </a:solidFill>
              </a:rPr>
              <a:t>7/1/2018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150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210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36469A6-49FE-47C3-BEF3-A73D37C0E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302C43-B745-4988-AEF3-CC604494FC44}">
  <ds:schemaRefs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A3219F-98B7-4A22-B585-B4C2B26B3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CS210</Template>
  <TotalTime>4460</TotalTime>
  <Words>5065</Words>
  <Application>Microsoft Office PowerPoint</Application>
  <PresentationFormat>On-screen Show (4:3)</PresentationFormat>
  <Paragraphs>1696</Paragraphs>
  <Slides>82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ＭＳ Ｐゴシック</vt:lpstr>
      <vt:lpstr>Arial</vt:lpstr>
      <vt:lpstr>Courier New</vt:lpstr>
      <vt:lpstr>Georgia</vt:lpstr>
      <vt:lpstr>Tahoma</vt:lpstr>
      <vt:lpstr>Times New Roman</vt:lpstr>
      <vt:lpstr>Verdana</vt:lpstr>
      <vt:lpstr>Wingdings</vt:lpstr>
      <vt:lpstr>Wingdings 2</vt:lpstr>
      <vt:lpstr>CS210</vt:lpstr>
      <vt:lpstr>Building Java Programs A Back to Basics Approach</vt:lpstr>
      <vt:lpstr>Topics will be covered</vt:lpstr>
      <vt:lpstr>Data and Expression</vt:lpstr>
      <vt:lpstr>Data types</vt:lpstr>
      <vt:lpstr>Java's primitive types</vt:lpstr>
      <vt:lpstr>Integer or Real number?</vt:lpstr>
      <vt:lpstr>Expressions</vt:lpstr>
      <vt:lpstr>Arithmetic operators</vt:lpstr>
      <vt:lpstr>Integer division with /</vt:lpstr>
      <vt:lpstr>Integer remainder with %</vt:lpstr>
      <vt:lpstr>Precedence</vt:lpstr>
      <vt:lpstr>Precedence examples</vt:lpstr>
      <vt:lpstr>Real numbers (type double)</vt:lpstr>
      <vt:lpstr>Real number example</vt:lpstr>
      <vt:lpstr>Mixing types</vt:lpstr>
      <vt:lpstr>String concatenation</vt:lpstr>
      <vt:lpstr>Expression Exercise</vt:lpstr>
      <vt:lpstr>Variables</vt:lpstr>
      <vt:lpstr>Receipt example</vt:lpstr>
      <vt:lpstr>Variables</vt:lpstr>
      <vt:lpstr>Declaration</vt:lpstr>
      <vt:lpstr>Assignment</vt:lpstr>
      <vt:lpstr>Using variables</vt:lpstr>
      <vt:lpstr>Declaration/initialization</vt:lpstr>
      <vt:lpstr>Assignment vs. algebra</vt:lpstr>
      <vt:lpstr>Assignment Exercise</vt:lpstr>
      <vt:lpstr>Assignment and types</vt:lpstr>
      <vt:lpstr>Compiler errors</vt:lpstr>
      <vt:lpstr>Printing a variable's value</vt:lpstr>
      <vt:lpstr>Receipt question</vt:lpstr>
      <vt:lpstr>Receipt answer</vt:lpstr>
      <vt:lpstr>The for loop</vt:lpstr>
      <vt:lpstr>Repetition with for loops</vt:lpstr>
      <vt:lpstr>for loop syntax</vt:lpstr>
      <vt:lpstr>Initialization </vt:lpstr>
      <vt:lpstr>Test</vt:lpstr>
      <vt:lpstr>Increment and decrement</vt:lpstr>
      <vt:lpstr>Modify-and-assign</vt:lpstr>
      <vt:lpstr>for loop is NOT a method</vt:lpstr>
      <vt:lpstr>Repetition over a range</vt:lpstr>
      <vt:lpstr>Loop walkthrough</vt:lpstr>
      <vt:lpstr>Multi-line loop body</vt:lpstr>
      <vt:lpstr>Expressions for counter</vt:lpstr>
      <vt:lpstr>System.out.print </vt:lpstr>
      <vt:lpstr>Counting down</vt:lpstr>
      <vt:lpstr>Nested for loops</vt:lpstr>
      <vt:lpstr>Nested loops</vt:lpstr>
      <vt:lpstr>Nested for loop exercise 1</vt:lpstr>
      <vt:lpstr>Nested for loop exercise 2</vt:lpstr>
      <vt:lpstr>Common errors</vt:lpstr>
      <vt:lpstr>Complex lines</vt:lpstr>
      <vt:lpstr>Outer and inner loop</vt:lpstr>
      <vt:lpstr>Mapping loops to numbers</vt:lpstr>
      <vt:lpstr>Loop tables exercise 1</vt:lpstr>
      <vt:lpstr>Loop tables exercise 2</vt:lpstr>
      <vt:lpstr>Nested for loop exercise</vt:lpstr>
      <vt:lpstr>Nested for loop solution</vt:lpstr>
      <vt:lpstr>Nested for loop exercise 1</vt:lpstr>
      <vt:lpstr>Nested for loop exercise 2</vt:lpstr>
      <vt:lpstr>Drawing complex figures</vt:lpstr>
      <vt:lpstr>Development strategy</vt:lpstr>
      <vt:lpstr>Step 1. Pseudo-code</vt:lpstr>
      <vt:lpstr>Pseudo-code algorithm</vt:lpstr>
      <vt:lpstr>Methods from pseudocode</vt:lpstr>
      <vt:lpstr> Step 2. Tables</vt:lpstr>
      <vt:lpstr>Step 3. Writing the code</vt:lpstr>
      <vt:lpstr>Partial solution</vt:lpstr>
      <vt:lpstr>Class constants and scope</vt:lpstr>
      <vt:lpstr>Scaling the mirror</vt:lpstr>
      <vt:lpstr>Limitations of variables</vt:lpstr>
      <vt:lpstr>Scope</vt:lpstr>
      <vt:lpstr>Scope implications</vt:lpstr>
      <vt:lpstr>Class constants</vt:lpstr>
      <vt:lpstr>Constants and figures</vt:lpstr>
      <vt:lpstr>Repetitive figure code</vt:lpstr>
      <vt:lpstr>Adding a constant</vt:lpstr>
      <vt:lpstr>Complex figure w/ constant</vt:lpstr>
      <vt:lpstr>Using a constant</vt:lpstr>
      <vt:lpstr>Loop tables and constant</vt:lpstr>
      <vt:lpstr>Partial solution</vt:lpstr>
      <vt:lpstr>Observations about constant</vt:lpstr>
      <vt:lpstr>The End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210</dc:title>
  <dc:subject>Computer Science</dc:subject>
  <dc:creator>Marty Stepp</dc:creator>
  <cp:keywords>Java</cp:keywords>
  <dc:description/>
  <cp:lastModifiedBy>Winnie Li</cp:lastModifiedBy>
  <cp:revision>185</cp:revision>
  <dcterms:created xsi:type="dcterms:W3CDTF">2008-06-28T20:57:21Z</dcterms:created>
  <dcterms:modified xsi:type="dcterms:W3CDTF">2018-07-01T20:11:35Z</dcterms:modified>
</cp:coreProperties>
</file>