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3"/>
  </p:notesMasterIdLst>
  <p:sldIdLst>
    <p:sldId id="256" r:id="rId5"/>
    <p:sldId id="310" r:id="rId6"/>
    <p:sldId id="314" r:id="rId7"/>
    <p:sldId id="259" r:id="rId8"/>
    <p:sldId id="260" r:id="rId9"/>
    <p:sldId id="311" r:id="rId10"/>
    <p:sldId id="261" r:id="rId11"/>
    <p:sldId id="262" r:id="rId12"/>
    <p:sldId id="263" r:id="rId13"/>
    <p:sldId id="264" r:id="rId14"/>
    <p:sldId id="265" r:id="rId15"/>
    <p:sldId id="266" r:id="rId16"/>
    <p:sldId id="313" r:id="rId17"/>
    <p:sldId id="268" r:id="rId18"/>
    <p:sldId id="269" r:id="rId19"/>
    <p:sldId id="270" r:id="rId20"/>
    <p:sldId id="271" r:id="rId21"/>
    <p:sldId id="274" r:id="rId22"/>
    <p:sldId id="275" r:id="rId23"/>
    <p:sldId id="276" r:id="rId24"/>
    <p:sldId id="277" r:id="rId25"/>
    <p:sldId id="272" r:id="rId26"/>
    <p:sldId id="273" r:id="rId27"/>
    <p:sldId id="320" r:id="rId28"/>
    <p:sldId id="278" r:id="rId29"/>
    <p:sldId id="279" r:id="rId30"/>
    <p:sldId id="280" r:id="rId31"/>
    <p:sldId id="281" r:id="rId32"/>
    <p:sldId id="282" r:id="rId33"/>
    <p:sldId id="315" r:id="rId34"/>
    <p:sldId id="283" r:id="rId35"/>
    <p:sldId id="284" r:id="rId36"/>
    <p:sldId id="285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321" r:id="rId50"/>
    <p:sldId id="299" r:id="rId51"/>
    <p:sldId id="303" r:id="rId52"/>
    <p:sldId id="304" r:id="rId53"/>
    <p:sldId id="305" r:id="rId54"/>
    <p:sldId id="306" r:id="rId55"/>
    <p:sldId id="307" r:id="rId56"/>
    <p:sldId id="319" r:id="rId57"/>
    <p:sldId id="309" r:id="rId58"/>
    <p:sldId id="300" r:id="rId59"/>
    <p:sldId id="301" r:id="rId60"/>
    <p:sldId id="302" r:id="rId61"/>
    <p:sldId id="312" r:id="rId62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FFC0"/>
    <a:srgbClr val="FFFF80"/>
    <a:srgbClr val="008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84241" autoAdjust="0"/>
  </p:normalViewPr>
  <p:slideViewPr>
    <p:cSldViewPr>
      <p:cViewPr varScale="1">
        <p:scale>
          <a:sx n="61" d="100"/>
          <a:sy n="61" d="100"/>
        </p:scale>
        <p:origin x="-163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0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9D6D813E-5417-4A31-8552-F3D795B0B0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72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F9F3F2F-BF86-4B93-A131-4927A4A73837}" type="slidenum">
              <a:rPr lang="en-US"/>
              <a:pPr eaLnBrk="1" hangingPunct="1"/>
              <a:t>4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A82A0A0-E3D8-4076-8BC1-B671E34064EE}" type="slidenum">
              <a:rPr lang="en-US"/>
              <a:pPr eaLnBrk="1" hangingPunct="1"/>
              <a:t>22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9EB2FA-21F3-45DD-8AAD-EC2B4AB83433}" type="slidenum">
              <a:rPr lang="en-US"/>
              <a:pPr eaLnBrk="1" hangingPunct="1"/>
              <a:t>23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6C272F3-A906-46A4-872A-2AC7527EEC01}" type="slidenum">
              <a:rPr lang="en-US"/>
              <a:pPr eaLnBrk="1" hangingPunct="1"/>
              <a:t>26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49F171B-DFAA-4EF4-B38B-666CD04DD3B1}" type="slidenum">
              <a:rPr lang="en-US"/>
              <a:pPr eaLnBrk="1" hangingPunct="1"/>
              <a:t>28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1CFA837-DC1A-4FEC-8943-8B4F8CE7EAD9}" type="slidenum">
              <a:rPr lang="en-US"/>
              <a:pPr eaLnBrk="1" hangingPunct="1"/>
              <a:t>34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9FAB979-8B06-461F-9D72-EDE90E20C931}" type="slidenum">
              <a:rPr lang="en-US"/>
              <a:pPr eaLnBrk="1" hangingPunct="1"/>
              <a:t>35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82435B5-6502-474A-82E1-944CB7F8078B}" type="slidenum">
              <a:rPr lang="en-US"/>
              <a:pPr eaLnBrk="1" hangingPunct="1"/>
              <a:t>42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3DEE1E1-3E9C-475C-85D2-F53ED0ECA315}" type="slidenum">
              <a:rPr lang="en-US"/>
              <a:pPr eaLnBrk="1" hangingPunct="1"/>
              <a:t>43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3" tIns="45716" rIns="91433" bIns="45716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3596838-8188-4A06-8881-DE0C1382057C}" type="slidenum">
              <a:rPr lang="en-US"/>
              <a:pPr eaLnBrk="1" hangingPunct="1"/>
              <a:t>44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3" tIns="45716" rIns="91433" bIns="45716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28F101F-C413-419D-BD18-0BB67B1F4B16}" type="slidenum">
              <a:rPr lang="en-US"/>
              <a:pPr eaLnBrk="1" hangingPunct="1"/>
              <a:t>45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3" tIns="45716" rIns="91433" bIns="45716"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book.substring</a:t>
            </a:r>
            <a:r>
              <a:rPr lang="en-US" dirty="0" smtClean="0"/>
              <a:t>(9</a:t>
            </a:r>
            <a:r>
              <a:rPr lang="en-US" smtClean="0"/>
              <a:t>, </a:t>
            </a:r>
            <a:r>
              <a:rPr lang="en-US" smtClean="0"/>
              <a:t>13));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94F88F7-6652-4173-9E37-2DC1954EE747}" type="slidenum">
              <a:rPr lang="en-US"/>
              <a:pPr eaLnBrk="1" hangingPunct="1"/>
              <a:t>7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6A93F4D-E62D-44BA-87BF-791133C096D6}" type="slidenum">
              <a:rPr lang="en-US"/>
              <a:pPr eaLnBrk="1" hangingPunct="1"/>
              <a:t>49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CD90EFF-94B8-4658-8D74-526BD61918B1}" type="slidenum">
              <a:rPr lang="en-US"/>
              <a:pPr eaLnBrk="1" hangingPunct="1"/>
              <a:t>52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8F3F0B5-7C2E-437C-B01E-DF5E881A95E5}" type="slidenum">
              <a:rPr lang="en-US"/>
              <a:pPr eaLnBrk="1" hangingPunct="1"/>
              <a:t>53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It's also useful to write a program that prompts for multiple values, both on the same line or each on its own line.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270CF11-36B7-4D46-980B-FE045D59E354}" type="slidenum">
              <a:rPr lang="en-US"/>
              <a:pPr eaLnBrk="1" hangingPunct="1"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38A8C24-CE29-4951-A89B-9C41C526FB78}" type="slidenum">
              <a:rPr lang="en-US"/>
              <a:pPr eaLnBrk="1" hangingPunct="1"/>
              <a:t>8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B3414A7-423B-44C4-8451-AE6830F0547E}" type="slidenum">
              <a:rPr lang="en-US"/>
              <a:pPr eaLnBrk="1" hangingPunct="1"/>
              <a:t>9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134BB80-07CA-4C26-9FF3-C5D1C89B101E}" type="slidenum">
              <a:rPr lang="en-US"/>
              <a:pPr eaLnBrk="1" hangingPunct="1"/>
              <a:t>10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45A707B-76B6-422E-9647-0C8B6540C69C}" type="slidenum">
              <a:rPr lang="en-US"/>
              <a:pPr eaLnBrk="1" hangingPunct="1"/>
              <a:t>11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DC8A527-6620-44BB-A377-C3976748BF97}" type="slidenum">
              <a:rPr lang="en-US"/>
              <a:pPr eaLnBrk="1" hangingPunct="1"/>
              <a:t>12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79F5594-267C-47CA-AFBE-11C34F026BB7}" type="slidenum">
              <a:rPr lang="en-US"/>
              <a:pPr eaLnBrk="1" hangingPunct="1"/>
              <a:t>14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C0BF2BF-EFE2-4415-A2B4-9AEA7C224AEA}" type="slidenum">
              <a:rPr lang="en-US"/>
              <a:pPr eaLnBrk="1" hangingPunct="1"/>
              <a:t>18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114800" y="2133600"/>
            <a:ext cx="990600" cy="6096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20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4800" y="6410325"/>
            <a:ext cx="3505200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Portions Copyright 2008 by Pearson Education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>
          <a:xfrm>
            <a:off x="5337175" y="6416675"/>
            <a:ext cx="1520825" cy="365125"/>
          </a:xfrm>
        </p:spPr>
        <p:txBody>
          <a:bodyPr/>
          <a:lstStyle>
            <a:lvl1pPr>
              <a:defRPr/>
            </a:lvl1pPr>
          </a:lstStyle>
          <a:p>
            <a:fld id="{C6EC7D12-FC83-4B75-9DAA-B49DF83E6BD1}" type="datetime1">
              <a:rPr lang="en-US"/>
              <a:pPr/>
              <a:t>7/5/2013</a:t>
            </a:fld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14800" y="2206625"/>
            <a:ext cx="990600" cy="460375"/>
          </a:xfrm>
        </p:spPr>
        <p:txBody>
          <a:bodyPr/>
          <a:lstStyle>
            <a:lvl1pPr>
              <a:defRPr sz="2000" b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CS 210</a:t>
            </a:r>
          </a:p>
        </p:txBody>
      </p:sp>
    </p:spTree>
    <p:extLst>
      <p:ext uri="{BB962C8B-B14F-4D97-AF65-F5344CB8AC3E}">
        <p14:creationId xmlns:p14="http://schemas.microsoft.com/office/powerpoint/2010/main" val="1554160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FDA71D-B6FF-4DFD-A695-BB3E7F0FDB3A}" type="datetime1">
              <a:rPr lang="en-US"/>
              <a:pPr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Portions Copyright 2008 by Pearson Education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7B9899"/>
                </a:solidFill>
              </a:defRPr>
            </a:lvl1pPr>
          </a:lstStyle>
          <a:p>
            <a:fld id="{0A7F8053-2CA4-4FAB-A423-E067544C7A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531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7B9899"/>
                </a:solidFill>
              </a:defRPr>
            </a:lvl1pPr>
          </a:lstStyle>
          <a:p>
            <a:fld id="{82C23277-70F8-43A9-9901-FD8DC4CD21A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F6737653-B385-4688-9CE4-A7BA5F26B2A1}" type="datetime1">
              <a:rPr lang="en-US"/>
              <a:pPr/>
              <a:t>7/5/2013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Portions Copyright 2008 by Pearson Education</a:t>
            </a:r>
          </a:p>
        </p:txBody>
      </p:sp>
    </p:spTree>
    <p:extLst>
      <p:ext uri="{BB962C8B-B14F-4D97-AF65-F5344CB8AC3E}">
        <p14:creationId xmlns:p14="http://schemas.microsoft.com/office/powerpoint/2010/main" val="108467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white">
          <a:xfrm>
            <a:off x="0" y="0"/>
            <a:ext cx="9144000" cy="26304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267200" y="2209800"/>
            <a:ext cx="6096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20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4724400" y="6416675"/>
            <a:ext cx="1520825" cy="365125"/>
          </a:xfrm>
        </p:spPr>
        <p:txBody>
          <a:bodyPr/>
          <a:lstStyle>
            <a:lvl1pPr>
              <a:defRPr/>
            </a:lvl1pPr>
          </a:lstStyle>
          <a:p>
            <a:fld id="{50473B79-8C65-4368-BC01-C9DD33E8EB18}" type="datetime1">
              <a:rPr lang="en-US"/>
              <a:pPr/>
              <a:t>7/5/2013</a:t>
            </a:fld>
            <a:endParaRPr lang="en-US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Portions Copyright 2008 by Pearson Education</a:t>
            </a:r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267200" y="2198688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CS 210</a:t>
            </a:r>
          </a:p>
        </p:txBody>
      </p:sp>
    </p:spTree>
    <p:extLst>
      <p:ext uri="{BB962C8B-B14F-4D97-AF65-F5344CB8AC3E}">
        <p14:creationId xmlns:p14="http://schemas.microsoft.com/office/powerpoint/2010/main" val="4293169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of 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12852" y="1444752"/>
            <a:ext cx="8503920" cy="4803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5D9C40-59AF-4774-BB34-92A3C1FFE387}" type="datetime1">
              <a:rPr lang="en-US"/>
              <a:pPr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Portions Copyright 2008 by Pearson Education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05400" y="930275"/>
            <a:ext cx="6858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210</a:t>
            </a:r>
          </a:p>
        </p:txBody>
      </p:sp>
    </p:spTree>
    <p:extLst>
      <p:ext uri="{BB962C8B-B14F-4D97-AF65-F5344CB8AC3E}">
        <p14:creationId xmlns:p14="http://schemas.microsoft.com/office/powerpoint/2010/main" val="2747017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20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fld id="{01435B34-A377-450D-BB01-2F076734D900}" type="datetime1">
              <a:rPr lang="en-US"/>
              <a:pPr/>
              <a:t>7/5/2013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Portions Copyright 2008 by Pearson Education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7B9899"/>
                </a:solidFill>
              </a:defRPr>
            </a:lvl1pPr>
          </a:lstStyle>
          <a:p>
            <a:fld id="{93778C17-2B2E-4D06-AA65-16EEB069A3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382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20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2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B432D2-C1AE-4868-8FC5-9E33D1B83AC9}" type="datetime1">
              <a:rPr lang="en-US"/>
              <a:pPr/>
              <a:t>7/5/2013</a:t>
            </a:fld>
            <a:endParaRPr lang="en-US"/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Portions Copyright 2008 by Pearson Education</a:t>
            </a:r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7B9899"/>
                </a:solidFill>
              </a:defRPr>
            </a:lvl1pPr>
          </a:lstStyle>
          <a:p>
            <a:fld id="{04D2A2E7-547B-4103-A68A-D74A2CD5DF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07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5105400"/>
          </a:xfr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8431DC-E8A0-462E-A94E-F9FDD981EF82}" type="datetime1">
              <a:rPr lang="en-US"/>
              <a:pPr/>
              <a:t>7/5/2013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Portions Copyright 2008 by Pearson Education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114800" y="838200"/>
            <a:ext cx="838200" cy="304800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CS 210</a:t>
            </a:r>
          </a:p>
        </p:txBody>
      </p:sp>
    </p:spTree>
    <p:extLst>
      <p:ext uri="{BB962C8B-B14F-4D97-AF65-F5344CB8AC3E}">
        <p14:creationId xmlns:p14="http://schemas.microsoft.com/office/powerpoint/2010/main" val="334622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3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C2F8DC-287B-4BB8-AD68-1B29C70E3901}" type="datetime1">
              <a:rPr lang="en-US"/>
              <a:pPr/>
              <a:t>7/5/2013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Portions Copyright 2008 by Pearson Education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fld id="{2C0FAC07-4FA3-42AA-8472-0C4BDCAD29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8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7B9899"/>
                </a:solidFill>
              </a:defRPr>
            </a:lvl1pPr>
          </a:lstStyle>
          <a:p>
            <a:fld id="{ABBB19D9-0864-4691-9FF1-A0F3BBAD674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A934E7F8-67DB-4A24-818E-0A02762B0A4D}" type="datetime1">
              <a:rPr lang="en-US"/>
              <a:pPr/>
              <a:t>7/5/2013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Portions Copyright 2008 by Pearson Education</a:t>
            </a:r>
          </a:p>
        </p:txBody>
      </p:sp>
    </p:spTree>
    <p:extLst>
      <p:ext uri="{BB962C8B-B14F-4D97-AF65-F5344CB8AC3E}">
        <p14:creationId xmlns:p14="http://schemas.microsoft.com/office/powerpoint/2010/main" val="3251896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7B9899"/>
                </a:solidFill>
              </a:defRPr>
            </a:lvl1pPr>
          </a:lstStyle>
          <a:p>
            <a:fld id="{175EE6D6-B94B-436A-B9A5-D504E36A28C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fld id="{C37760B8-EE44-41EC-8B75-FAE10B023468}" type="datetime1">
              <a:rPr lang="en-US"/>
              <a:pPr/>
              <a:t>7/5/2013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Portions Copyright 2008 by Pearson Education</a:t>
            </a:r>
          </a:p>
        </p:txBody>
      </p:sp>
    </p:spTree>
    <p:extLst>
      <p:ext uri="{BB962C8B-B14F-4D97-AF65-F5344CB8AC3E}">
        <p14:creationId xmlns:p14="http://schemas.microsoft.com/office/powerpoint/2010/main" val="3514054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108575" y="6416675"/>
            <a:ext cx="15208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3BE16B7-8D02-4166-8C5E-07AD233301E6}" type="datetime1">
              <a:rPr lang="en-US"/>
              <a:pPr/>
              <a:t>7/5/2013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7338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Portions Copyright 2008 by Pearson Education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8750" y="960438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191000" y="838200"/>
            <a:ext cx="685800" cy="309563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210050" y="838200"/>
            <a:ext cx="666750" cy="3048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2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CS 210</a:t>
            </a:r>
          </a:p>
        </p:txBody>
      </p:sp>
      <p:sp>
        <p:nvSpPr>
          <p:cNvPr id="1038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1625" y="1147763"/>
            <a:ext cx="8534400" cy="510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0" name="Slide Number Placeholder 3"/>
          <p:cNvSpPr txBox="1">
            <a:spLocks noGrp="1"/>
          </p:cNvSpPr>
          <p:nvPr/>
        </p:nvSpPr>
        <p:spPr bwMode="auto">
          <a:xfrm>
            <a:off x="82296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500"/>
              </a:spcBef>
            </a:pPr>
            <a:fld id="{66D9867F-503C-4BC0-A3D1-4DD73EEB12BA}" type="slidenum">
              <a:rPr lang="en-US" sz="1200">
                <a:solidFill>
                  <a:srgbClr val="424242"/>
                </a:solidFill>
                <a:latin typeface="Verdana" pitchFamily="34" charset="0"/>
              </a:rPr>
              <a:pPr eaLnBrk="1" hangingPunct="1">
                <a:spcBef>
                  <a:spcPts val="500"/>
                </a:spcBef>
              </a:pPr>
              <a:t>‹#›</a:t>
            </a:fld>
            <a:endParaRPr lang="en-US"/>
          </a:p>
        </p:txBody>
      </p:sp>
      <p:sp>
        <p:nvSpPr>
          <p:cNvPr id="17" name="Slide Number Placeholder 3"/>
          <p:cNvSpPr txBox="1">
            <a:spLocks noGrp="1"/>
          </p:cNvSpPr>
          <p:nvPr userDrawn="1"/>
        </p:nvSpPr>
        <p:spPr bwMode="auto">
          <a:xfrm>
            <a:off x="82296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500"/>
              </a:spcBef>
            </a:pPr>
            <a:fld id="{968FD43F-8121-4B4D-B608-33AAD5294770}" type="slidenum">
              <a:rPr lang="en-US" sz="1200">
                <a:solidFill>
                  <a:srgbClr val="424242"/>
                </a:solidFill>
                <a:latin typeface="Verdana" pitchFamily="34" charset="0"/>
              </a:rPr>
              <a:pPr eaLnBrk="1" hangingPunct="1">
                <a:spcBef>
                  <a:spcPts val="500"/>
                </a:spcBef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8425" y="3051175"/>
            <a:ext cx="6480175" cy="1673225"/>
          </a:xfrm>
        </p:spPr>
        <p:txBody>
          <a:bodyPr/>
          <a:lstStyle/>
          <a:p>
            <a:pPr eaLnBrk="1" hangingPunct="1"/>
            <a:r>
              <a:rPr lang="en-US" cap="none" smtClean="0"/>
              <a:t>CHAPTER 3</a:t>
            </a:r>
          </a:p>
          <a:p>
            <a:pPr eaLnBrk="1" hangingPunct="1"/>
            <a:endParaRPr lang="en-US" cap="none" smtClean="0"/>
          </a:p>
          <a:p>
            <a:pPr eaLnBrk="1" hangingPunct="1"/>
            <a:r>
              <a:rPr lang="en-US" sz="1900" cap="none" smtClean="0"/>
              <a:t>INTRODUCTION TO </a:t>
            </a:r>
          </a:p>
          <a:p>
            <a:pPr eaLnBrk="1" hangingPunct="1"/>
            <a:r>
              <a:rPr lang="en-US" sz="1900" cap="none" smtClean="0"/>
              <a:t>PARAMETERS AND OBJECTS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33500" y="5105400"/>
            <a:ext cx="6480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defRPr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2800" i="1" cap="none" dirty="0" smtClean="0"/>
              <a:t>Winnie </a:t>
            </a:r>
            <a:r>
              <a:rPr lang="en-US" sz="2800" i="1" dirty="0"/>
              <a:t>L</a:t>
            </a:r>
            <a:r>
              <a:rPr lang="en-US" sz="2800" i="1" cap="none" dirty="0"/>
              <a:t>i </a:t>
            </a:r>
            <a:endParaRPr lang="en-US" sz="2800" i="1" cap="none" dirty="0" smtClean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smtClean="0"/>
              <a:t>Building Java Programs</a:t>
            </a:r>
            <a:r>
              <a:rPr lang="en-US" smtClean="0"/>
              <a:t/>
            </a:r>
            <a:br>
              <a:rPr lang="en-US" smtClean="0"/>
            </a:br>
            <a:r>
              <a:rPr lang="en-US" sz="2800" smtClean="0"/>
              <a:t>A Back to Basics Approach</a:t>
            </a:r>
          </a:p>
        </p:txBody>
      </p:sp>
      <p:sp>
        <p:nvSpPr>
          <p:cNvPr id="13317" name="Date Placeholder 2"/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4AF1DF8-BB0F-462B-AED2-76F1788F5F3F}" type="datetime1">
              <a:rPr lang="en-US">
                <a:solidFill>
                  <a:srgbClr val="FFFFFF"/>
                </a:solidFill>
              </a:rPr>
              <a:pPr eaLnBrk="1" hangingPunct="1"/>
              <a:t>7/5/2013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3318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Parameters and loops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sz="quarter" idx="1"/>
          </p:nvPr>
        </p:nvSpPr>
        <p:spPr>
          <a:xfrm>
            <a:off x="152400" y="1143000"/>
            <a:ext cx="8991600" cy="5105400"/>
          </a:xfrm>
        </p:spPr>
        <p:txBody>
          <a:bodyPr/>
          <a:lstStyle/>
          <a:p>
            <a:pPr eaLnBrk="1" hangingPunct="1"/>
            <a:r>
              <a:rPr lang="en-US" smtClean="0"/>
              <a:t>A parameter can guide the number of repetitions of a loop.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public static void main(String[] args)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</a:t>
            </a:r>
            <a:r>
              <a:rPr lang="en-US" sz="2000" b="1" smtClean="0">
                <a:latin typeface="Courier New" pitchFamily="49" charset="0"/>
              </a:rPr>
              <a:t>chant(3);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public static void chant(</a:t>
            </a:r>
            <a:r>
              <a:rPr lang="en-US" sz="2000" b="1" smtClean="0">
                <a:latin typeface="Courier New" pitchFamily="49" charset="0"/>
              </a:rPr>
              <a:t>int times</a:t>
            </a:r>
            <a:r>
              <a:rPr lang="en-US" sz="2000" smtClean="0">
                <a:latin typeface="Courier New" pitchFamily="49" charset="0"/>
              </a:rPr>
              <a:t>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for (int i = 1; i &lt;= </a:t>
            </a:r>
            <a:r>
              <a:rPr lang="en-US" sz="2000" b="1" smtClean="0">
                <a:latin typeface="Courier New" pitchFamily="49" charset="0"/>
              </a:rPr>
              <a:t>times</a:t>
            </a:r>
            <a:r>
              <a:rPr lang="en-US" sz="2000" smtClean="0">
                <a:latin typeface="Courier New" pitchFamily="49" charset="0"/>
              </a:rPr>
              <a:t>; i++)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    System.out.println(“Study Hard!!!");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}</a:t>
            </a:r>
            <a:endParaRPr lang="en-US" sz="20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/>
              <a:t>Output:</a:t>
            </a:r>
          </a:p>
        </p:txBody>
      </p:sp>
      <p:sp>
        <p:nvSpPr>
          <p:cNvPr id="2253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CE4FC49-D735-412E-A486-E108755EC3D5}" type="datetime1">
              <a:rPr lang="en-US">
                <a:solidFill>
                  <a:srgbClr val="FFFFFF"/>
                </a:solidFill>
              </a:rPr>
              <a:pPr eaLnBrk="1" hangingPunct="1"/>
              <a:t>7/5/2013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2533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parameters are passed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When the method is called: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value is stored into the parameter variable.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method's code executes using that value.</a:t>
            </a: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public static void main(String[] args)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    chant(3);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    chant(7);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public static void chant(int times)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    for (int i = 1; i &lt;= times; i++)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        System.out.println(“Study Hard!!!");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    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}</a:t>
            </a:r>
          </a:p>
        </p:txBody>
      </p:sp>
      <p:grpSp>
        <p:nvGrpSpPr>
          <p:cNvPr id="486404" name="Group 4"/>
          <p:cNvGrpSpPr>
            <a:grpSpLocks/>
          </p:cNvGrpSpPr>
          <p:nvPr/>
        </p:nvGrpSpPr>
        <p:grpSpPr bwMode="auto">
          <a:xfrm>
            <a:off x="2835275" y="3352800"/>
            <a:ext cx="3200400" cy="1066800"/>
            <a:chOff x="2064" y="2112"/>
            <a:chExt cx="2106" cy="624"/>
          </a:xfrm>
        </p:grpSpPr>
        <p:sp>
          <p:nvSpPr>
            <p:cNvPr id="23563" name="Line 5"/>
            <p:cNvSpPr>
              <a:spLocks noChangeShapeType="1"/>
            </p:cNvSpPr>
            <p:nvPr/>
          </p:nvSpPr>
          <p:spPr bwMode="auto">
            <a:xfrm>
              <a:off x="2064" y="2112"/>
              <a:ext cx="16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64" name="Rectangle 6"/>
            <p:cNvSpPr>
              <a:spLocks noChangeArrowheads="1"/>
            </p:cNvSpPr>
            <p:nvPr/>
          </p:nvSpPr>
          <p:spPr bwMode="auto">
            <a:xfrm>
              <a:off x="3786" y="2352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Tahoma" pitchFamily="34" charset="0"/>
                  <a:cs typeface="Times New Roman" pitchFamily="18" charset="0"/>
                </a:rPr>
                <a:t>3</a:t>
              </a:r>
            </a:p>
          </p:txBody>
        </p:sp>
      </p:grpSp>
      <p:grpSp>
        <p:nvGrpSpPr>
          <p:cNvPr id="486407" name="Group 7"/>
          <p:cNvGrpSpPr>
            <a:grpSpLocks/>
          </p:cNvGrpSpPr>
          <p:nvPr/>
        </p:nvGrpSpPr>
        <p:grpSpPr bwMode="auto">
          <a:xfrm>
            <a:off x="2819400" y="3681413"/>
            <a:ext cx="3209925" cy="738187"/>
            <a:chOff x="2064" y="2304"/>
            <a:chExt cx="2112" cy="432"/>
          </a:xfrm>
        </p:grpSpPr>
        <p:sp>
          <p:nvSpPr>
            <p:cNvPr id="23561" name="Rectangle 8"/>
            <p:cNvSpPr>
              <a:spLocks noChangeArrowheads="1"/>
            </p:cNvSpPr>
            <p:nvPr/>
          </p:nvSpPr>
          <p:spPr bwMode="auto">
            <a:xfrm>
              <a:off x="3792" y="2352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Tahoma" pitchFamily="34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23562" name="Line 9"/>
            <p:cNvSpPr>
              <a:spLocks noChangeShapeType="1"/>
            </p:cNvSpPr>
            <p:nvPr/>
          </p:nvSpPr>
          <p:spPr bwMode="auto">
            <a:xfrm>
              <a:off x="2064" y="2304"/>
              <a:ext cx="16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355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CB29D18-E98F-41F1-AF81-B6B5B53EBC2D}" type="datetime1">
              <a:rPr lang="en-US">
                <a:solidFill>
                  <a:srgbClr val="FFFFFF"/>
                </a:solidFill>
              </a:rPr>
              <a:pPr eaLnBrk="1" hangingPunct="1"/>
              <a:t>7/5/2013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3559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6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6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8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Common errors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219200"/>
            <a:ext cx="8839200" cy="5105400"/>
          </a:xfrm>
        </p:spPr>
        <p:txBody>
          <a:bodyPr/>
          <a:lstStyle/>
          <a:p>
            <a:pPr eaLnBrk="1" hangingPunct="1"/>
            <a:r>
              <a:rPr lang="en-US" smtClean="0"/>
              <a:t>If a method accepts a parameter, it is illegal to call it without passing any value for that parameter.</a:t>
            </a:r>
          </a:p>
          <a:p>
            <a:pPr lvl="1" eaLnBrk="1" hangingPunct="1">
              <a:buFontTx/>
              <a:buNone/>
            </a:pPr>
            <a:r>
              <a:rPr lang="en-US" smtClean="0">
                <a:solidFill>
                  <a:srgbClr val="A50021"/>
                </a:solidFill>
                <a:latin typeface="Courier New" pitchFamily="49" charset="0"/>
              </a:rPr>
              <a:t>	</a:t>
            </a:r>
            <a:r>
              <a:rPr lang="en-US" smtClean="0">
                <a:solidFill>
                  <a:srgbClr val="FF0000"/>
                </a:solidFill>
                <a:latin typeface="Courier New" pitchFamily="49" charset="0"/>
              </a:rPr>
              <a:t>chant();      </a:t>
            </a:r>
            <a:r>
              <a:rPr lang="en-US" b="1" smtClean="0">
                <a:solidFill>
                  <a:srgbClr val="FF0000"/>
                </a:solidFill>
                <a:latin typeface="Courier New" pitchFamily="49" charset="0"/>
              </a:rPr>
              <a:t>// ERROR: parameter value required</a:t>
            </a:r>
          </a:p>
          <a:p>
            <a:pPr lvl="1" eaLnBrk="1" hangingPunct="1"/>
            <a:endParaRPr lang="en-US" b="1" smtClean="0">
              <a:solidFill>
                <a:srgbClr val="A50021"/>
              </a:solidFill>
              <a:latin typeface="Courier New" pitchFamily="49" charset="0"/>
            </a:endParaRPr>
          </a:p>
          <a:p>
            <a:pPr eaLnBrk="1" hangingPunct="1"/>
            <a:r>
              <a:rPr lang="en-US" smtClean="0"/>
              <a:t>The value passed to a method must be of the correct type.</a:t>
            </a:r>
          </a:p>
          <a:p>
            <a:pPr lvl="1" eaLnBrk="1" hangingPunct="1">
              <a:buFontTx/>
              <a:buNone/>
            </a:pPr>
            <a:r>
              <a:rPr lang="en-US" smtClean="0">
                <a:solidFill>
                  <a:srgbClr val="FF0000"/>
                </a:solidFill>
                <a:latin typeface="Courier New" pitchFamily="49" charset="0"/>
              </a:rPr>
              <a:t>	chant(3.7);   </a:t>
            </a:r>
            <a:r>
              <a:rPr lang="en-US" b="1" smtClean="0">
                <a:solidFill>
                  <a:srgbClr val="FF0000"/>
                </a:solidFill>
                <a:latin typeface="Courier New" pitchFamily="49" charset="0"/>
              </a:rPr>
              <a:t>// ERROR: must be of type int</a:t>
            </a:r>
          </a:p>
        </p:txBody>
      </p:sp>
      <p:sp>
        <p:nvSpPr>
          <p:cNvPr id="2458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CAF216A-8DA0-497E-B987-7C0916B9340B}" type="datetime1">
              <a:rPr lang="en-US">
                <a:solidFill>
                  <a:srgbClr val="FFFFFF"/>
                </a:solidFill>
              </a:rPr>
              <a:pPr eaLnBrk="1" hangingPunct="1"/>
              <a:t>7/5/2013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4581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FB3D801-4E59-49C2-B81E-F25D89C82BA9}" type="datetime1">
              <a:rPr lang="en-US">
                <a:solidFill>
                  <a:srgbClr val="FFFFFF"/>
                </a:solidFill>
              </a:rPr>
              <a:pPr eaLnBrk="1" hangingPunct="1"/>
              <a:t>7/5/2013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25605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991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b="1">
                <a:solidFill>
                  <a:srgbClr val="008080"/>
                </a:solidFill>
                <a:latin typeface="Courier New" pitchFamily="49" charset="0"/>
              </a:rPr>
              <a:t>// Prints several lines of stars.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b="1">
                <a:solidFill>
                  <a:srgbClr val="008080"/>
                </a:solidFill>
                <a:latin typeface="Courier New" pitchFamily="49" charset="0"/>
              </a:rPr>
              <a:t>// Uses a parameterized method to remove redundancy.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>
                <a:latin typeface="Courier New" pitchFamily="49" charset="0"/>
              </a:rPr>
              <a:t>public class Stars2 {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>
                <a:latin typeface="Courier New" pitchFamily="49" charset="0"/>
              </a:rPr>
              <a:t>    public static void main(String[] args) {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b="1">
                <a:latin typeface="Courier New" pitchFamily="49" charset="0"/>
              </a:rPr>
              <a:t>        line(13);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b="1">
                <a:latin typeface="Courier New" pitchFamily="49" charset="0"/>
              </a:rPr>
              <a:t>        line(7);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b="1">
                <a:latin typeface="Courier New" pitchFamily="49" charset="0"/>
              </a:rPr>
              <a:t>        line(35);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>
                <a:latin typeface="Courier New" pitchFamily="49" charset="0"/>
              </a:rPr>
              <a:t>    }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>
                <a:latin typeface="Courier New" pitchFamily="49" charset="0"/>
              </a:rPr>
              <a:t>    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b="1">
                <a:solidFill>
                  <a:srgbClr val="008080"/>
                </a:solidFill>
                <a:latin typeface="Courier New" pitchFamily="49" charset="0"/>
              </a:rPr>
              <a:t>    // Prints the given number of stars plus a line break.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b="1">
                <a:latin typeface="Courier New" pitchFamily="49" charset="0"/>
              </a:rPr>
              <a:t>    public static void line(int count) {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>
                <a:latin typeface="Courier New" pitchFamily="49" charset="0"/>
              </a:rPr>
              <a:t>        for (int i = 1; i &lt;= </a:t>
            </a:r>
            <a:r>
              <a:rPr lang="en-US" b="1">
                <a:latin typeface="Courier New" pitchFamily="49" charset="0"/>
              </a:rPr>
              <a:t>count</a:t>
            </a:r>
            <a:r>
              <a:rPr lang="en-US">
                <a:latin typeface="Courier New" pitchFamily="49" charset="0"/>
              </a:rPr>
              <a:t>; i++) {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>
                <a:latin typeface="Courier New" pitchFamily="49" charset="0"/>
              </a:rPr>
              <a:t>            System.out.print("*");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>
                <a:latin typeface="Courier New" pitchFamily="49" charset="0"/>
              </a:rPr>
              <a:t>        }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>
                <a:latin typeface="Courier New" pitchFamily="49" charset="0"/>
              </a:rPr>
              <a:t>        System.out.println();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b="1">
                <a:latin typeface="Courier New" pitchFamily="49" charset="0"/>
              </a:rPr>
              <a:t>    }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256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Stars solution 2 – using 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Multiple parameters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219200"/>
            <a:ext cx="8839200" cy="5105400"/>
          </a:xfrm>
        </p:spPr>
        <p:txBody>
          <a:bodyPr/>
          <a:lstStyle/>
          <a:p>
            <a:pPr eaLnBrk="1" hangingPunct="1"/>
            <a:r>
              <a:rPr lang="en-US" smtClean="0"/>
              <a:t>A method can accept multiple parameters. </a:t>
            </a:r>
          </a:p>
          <a:p>
            <a:pPr lvl="1" eaLnBrk="1" hangingPunct="1"/>
            <a:r>
              <a:rPr lang="en-US" smtClean="0"/>
              <a:t>Parameters can be separated by “,”.</a:t>
            </a:r>
          </a:p>
          <a:p>
            <a:pPr lvl="1" eaLnBrk="1" hangingPunct="1"/>
            <a:r>
              <a:rPr lang="en-US" smtClean="0"/>
              <a:t>When calling it, you must pass values for each parameter.</a:t>
            </a:r>
          </a:p>
          <a:p>
            <a:pPr lvl="1" eaLnBrk="1" hangingPunct="1"/>
            <a:endParaRPr lang="en-US" sz="1600" smtClean="0"/>
          </a:p>
          <a:p>
            <a:pPr eaLnBrk="1" hangingPunct="1"/>
            <a:r>
              <a:rPr lang="en-US" smtClean="0"/>
              <a:t>Declaration:</a:t>
            </a:r>
            <a:endParaRPr lang="en-US" sz="900" smtClean="0">
              <a:latin typeface="Courier New" pitchFamily="49" charset="0"/>
            </a:endParaRP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public static void </a:t>
            </a:r>
            <a:r>
              <a:rPr lang="en-US" b="1" smtClean="0"/>
              <a:t>name</a:t>
            </a:r>
            <a:r>
              <a:rPr lang="en-US" smtClean="0"/>
              <a:t> </a:t>
            </a:r>
            <a:r>
              <a:rPr lang="en-US" smtClean="0">
                <a:latin typeface="Courier New" pitchFamily="49" charset="0"/>
              </a:rPr>
              <a:t>(</a:t>
            </a:r>
            <a:r>
              <a:rPr lang="en-US" sz="2000" b="1" smtClean="0">
                <a:solidFill>
                  <a:srgbClr val="003399"/>
                </a:solidFill>
              </a:rPr>
              <a:t>type</a:t>
            </a:r>
            <a:r>
              <a:rPr lang="en-US" sz="2000" smtClean="0">
                <a:solidFill>
                  <a:srgbClr val="003399"/>
                </a:solidFill>
                <a:latin typeface="Courier New" pitchFamily="49" charset="0"/>
              </a:rPr>
              <a:t> </a:t>
            </a:r>
            <a:r>
              <a:rPr lang="en-US" sz="2000" b="1" smtClean="0">
                <a:solidFill>
                  <a:srgbClr val="003399"/>
                </a:solidFill>
              </a:rPr>
              <a:t>name</a:t>
            </a:r>
            <a:r>
              <a:rPr lang="en-US" sz="2000" smtClean="0">
                <a:latin typeface="Courier New" pitchFamily="49" charset="0"/>
              </a:rPr>
              <a:t>, </a:t>
            </a:r>
            <a:r>
              <a:rPr lang="en-US" sz="2000" b="1" smtClean="0"/>
              <a:t>...</a:t>
            </a:r>
            <a:r>
              <a:rPr lang="en-US" sz="2000" smtClean="0">
                <a:latin typeface="Courier New" pitchFamily="49" charset="0"/>
              </a:rPr>
              <a:t>,</a:t>
            </a:r>
            <a:r>
              <a:rPr lang="en-US" sz="2000" smtClean="0"/>
              <a:t> </a:t>
            </a:r>
            <a:r>
              <a:rPr lang="en-US" sz="2000" b="1" smtClean="0">
                <a:solidFill>
                  <a:srgbClr val="003399"/>
                </a:solidFill>
              </a:rPr>
              <a:t>type</a:t>
            </a:r>
            <a:r>
              <a:rPr lang="en-US" sz="2000" smtClean="0">
                <a:solidFill>
                  <a:srgbClr val="003399"/>
                </a:solidFill>
                <a:latin typeface="Courier New" pitchFamily="49" charset="0"/>
              </a:rPr>
              <a:t> </a:t>
            </a:r>
            <a:r>
              <a:rPr lang="en-US" sz="2000" b="1" smtClean="0">
                <a:solidFill>
                  <a:srgbClr val="003399"/>
                </a:solidFill>
              </a:rPr>
              <a:t>name</a:t>
            </a:r>
            <a:r>
              <a:rPr lang="en-US" smtClean="0">
                <a:latin typeface="Courier New" pitchFamily="49" charset="0"/>
              </a:rPr>
              <a:t>) {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    </a:t>
            </a:r>
            <a:r>
              <a:rPr lang="en-US" b="1" smtClean="0"/>
              <a:t>statement(s)</a:t>
            </a:r>
            <a:r>
              <a:rPr lang="en-US" smtClean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endParaRPr lang="en-US" sz="1600" smtClean="0">
              <a:latin typeface="Courier New" pitchFamily="49" charset="0"/>
            </a:endParaRPr>
          </a:p>
          <a:p>
            <a:pPr eaLnBrk="1" hangingPunct="1"/>
            <a:r>
              <a:rPr lang="en-US" smtClean="0"/>
              <a:t>Call: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smtClean="0"/>
              <a:t>name</a:t>
            </a:r>
            <a:r>
              <a:rPr lang="en-US" b="1" i="1" smtClean="0"/>
              <a:t> </a:t>
            </a:r>
            <a:r>
              <a:rPr lang="en-US" smtClean="0">
                <a:latin typeface="Courier New" pitchFamily="49" charset="0"/>
              </a:rPr>
              <a:t>(</a:t>
            </a:r>
            <a:r>
              <a:rPr lang="en-US" b="1" smtClean="0">
                <a:solidFill>
                  <a:srgbClr val="003399"/>
                </a:solidFill>
              </a:rPr>
              <a:t>value</a:t>
            </a:r>
            <a:r>
              <a:rPr lang="en-US" smtClean="0">
                <a:latin typeface="Courier New" pitchFamily="49" charset="0"/>
              </a:rPr>
              <a:t>, </a:t>
            </a:r>
            <a:r>
              <a:rPr lang="en-US" b="1" smtClean="0">
                <a:solidFill>
                  <a:srgbClr val="003399"/>
                </a:solidFill>
              </a:rPr>
              <a:t>value</a:t>
            </a:r>
            <a:r>
              <a:rPr lang="en-US" smtClean="0">
                <a:latin typeface="Courier New" pitchFamily="49" charset="0"/>
              </a:rPr>
              <a:t>, </a:t>
            </a:r>
            <a:r>
              <a:rPr lang="en-US" b="1" smtClean="0"/>
              <a:t>...</a:t>
            </a:r>
            <a:r>
              <a:rPr lang="en-US" smtClean="0">
                <a:latin typeface="Courier New" pitchFamily="49" charset="0"/>
              </a:rPr>
              <a:t>, </a:t>
            </a:r>
            <a:r>
              <a:rPr lang="en-US" b="1" smtClean="0">
                <a:solidFill>
                  <a:srgbClr val="003399"/>
                </a:solidFill>
              </a:rPr>
              <a:t>value</a:t>
            </a:r>
            <a:r>
              <a:rPr lang="en-US" smtClean="0">
                <a:latin typeface="Courier New" pitchFamily="49" charset="0"/>
              </a:rPr>
              <a:t>);</a:t>
            </a:r>
          </a:p>
        </p:txBody>
      </p:sp>
      <p:sp>
        <p:nvSpPr>
          <p:cNvPr id="2662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2B63911-2D6E-49EF-8F44-DD5942E387C7}" type="datetime1">
              <a:rPr lang="en-US">
                <a:solidFill>
                  <a:srgbClr val="FFFFFF"/>
                </a:solidFill>
              </a:rPr>
              <a:pPr eaLnBrk="1" hangingPunct="1"/>
              <a:t>7/5/2013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6629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Multiple parameters example</a:t>
            </a:r>
          </a:p>
        </p:txBody>
      </p:sp>
      <p:sp>
        <p:nvSpPr>
          <p:cNvPr id="493572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228600" y="1295400"/>
            <a:ext cx="8686800" cy="5105400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public static void main(String[] args)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printNumber(4, 9);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printNumber(17, 6);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printNumber(8, 0);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printNumber(0, 8);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z="800" smtClean="0"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public static void printNumber(</a:t>
            </a:r>
            <a:r>
              <a:rPr lang="en-US" sz="1800" b="1" smtClean="0">
                <a:latin typeface="Courier New" pitchFamily="49" charset="0"/>
              </a:rPr>
              <a:t>int number</a:t>
            </a:r>
            <a:r>
              <a:rPr lang="en-US" sz="1800" smtClean="0">
                <a:latin typeface="Courier New" pitchFamily="49" charset="0"/>
              </a:rPr>
              <a:t>, </a:t>
            </a:r>
            <a:r>
              <a:rPr lang="en-US" sz="1800" b="1" smtClean="0">
                <a:latin typeface="Courier New" pitchFamily="49" charset="0"/>
              </a:rPr>
              <a:t>int count</a:t>
            </a:r>
            <a:r>
              <a:rPr lang="en-US" sz="1800" smtClean="0">
                <a:latin typeface="Courier New" pitchFamily="49" charset="0"/>
              </a:rPr>
              <a:t>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for (int i = 1; i &lt;= </a:t>
            </a:r>
            <a:r>
              <a:rPr lang="en-US" sz="1800" b="1" smtClean="0">
                <a:latin typeface="Courier New" pitchFamily="49" charset="0"/>
              </a:rPr>
              <a:t>count</a:t>
            </a:r>
            <a:r>
              <a:rPr lang="en-US" sz="1800" smtClean="0">
                <a:latin typeface="Courier New" pitchFamily="49" charset="0"/>
              </a:rPr>
              <a:t>; i++)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System.out.print(</a:t>
            </a:r>
            <a:r>
              <a:rPr lang="en-US" sz="1800" b="1" smtClean="0">
                <a:latin typeface="Courier New" pitchFamily="49" charset="0"/>
              </a:rPr>
              <a:t>number</a:t>
            </a:r>
            <a:r>
              <a:rPr lang="en-US" sz="1800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System.out.println();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z="800" smtClean="0"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z="1800" smtClean="0"/>
          </a:p>
          <a:p>
            <a:pPr eaLnBrk="1" hangingPunct="1">
              <a:lnSpc>
                <a:spcPct val="70000"/>
              </a:lnSpc>
            </a:pPr>
            <a:r>
              <a:rPr lang="en-US" sz="1800" smtClean="0"/>
              <a:t>Output: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z="800" smtClean="0"/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444444444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171717171717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sz="1800" smtClean="0"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00000000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z="800" smtClean="0">
              <a:latin typeface="Courier New" pitchFamily="49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en-US" sz="1600" smtClean="0">
              <a:latin typeface="Courier New" pitchFamily="49" charset="0"/>
            </a:endParaRPr>
          </a:p>
        </p:txBody>
      </p:sp>
      <p:sp>
        <p:nvSpPr>
          <p:cNvPr id="2765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0AFB70E-7585-4D7E-9DAD-4F9E5150A991}" type="datetime1">
              <a:rPr lang="en-US">
                <a:solidFill>
                  <a:srgbClr val="FFFFFF"/>
                </a:solidFill>
              </a:rPr>
              <a:pPr eaLnBrk="1" hangingPunct="1"/>
              <a:t>7/5/2013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7653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Stars solution 3 – using parameters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</a:rPr>
              <a:t>// Prints several lines and boxes made of stars.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</a:rPr>
              <a:t>// Third version with multiple parameterized methods.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z="800" b="1" smtClean="0">
              <a:solidFill>
                <a:srgbClr val="008080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public class Stars3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public static void main(String[] args)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line(13);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line(7);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line(35);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System.out.println();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  box(10, 3);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  box(5, 4);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  box(20, 7);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800" smtClean="0">
                <a:latin typeface="Courier New" pitchFamily="49" charset="0"/>
              </a:rPr>
              <a:t>   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</a:rPr>
              <a:t>    // Prints the given number of stars plus a line break.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public static void line(int count)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for (int i = 1; i &lt;= count; i++)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    System.out.print("*");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System.out.println();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...</a:t>
            </a:r>
          </a:p>
        </p:txBody>
      </p:sp>
      <p:sp>
        <p:nvSpPr>
          <p:cNvPr id="28676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7CC9E97-E255-48D9-BEF7-AA9A7C82E227}" type="datetime1">
              <a:rPr lang="en-US">
                <a:solidFill>
                  <a:srgbClr val="FFFFFF"/>
                </a:solidFill>
              </a:rPr>
              <a:pPr eaLnBrk="1" hangingPunct="1"/>
              <a:t>7/5/2013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8677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Stars solution 3, cont'd.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</a:rPr>
              <a:t>    // Prints a box of stars of the given size.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public static void box(int width, int height)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  line(width);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800" smtClean="0">
                <a:latin typeface="Courier New" pitchFamily="49" charset="0"/>
              </a:rPr>
              <a:t>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for (int line = 1; line &lt;= </a:t>
            </a:r>
            <a:r>
              <a:rPr lang="en-US" sz="1800" b="1" smtClean="0">
                <a:latin typeface="Courier New" pitchFamily="49" charset="0"/>
              </a:rPr>
              <a:t>height</a:t>
            </a:r>
            <a:r>
              <a:rPr lang="en-US" sz="1800" smtClean="0">
                <a:latin typeface="Courier New" pitchFamily="49" charset="0"/>
              </a:rPr>
              <a:t> - 2; line++)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    System.out.print("*");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    for (int space = 1; space &lt;= </a:t>
            </a:r>
            <a:r>
              <a:rPr lang="en-US" sz="1800" b="1" smtClean="0">
                <a:latin typeface="Courier New" pitchFamily="49" charset="0"/>
              </a:rPr>
              <a:t>width</a:t>
            </a:r>
            <a:r>
              <a:rPr lang="en-US" sz="1800" smtClean="0">
                <a:latin typeface="Courier New" pitchFamily="49" charset="0"/>
              </a:rPr>
              <a:t> - 2; space++)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        System.out.print(" 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    System.out.println("*");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800" smtClean="0">
                <a:latin typeface="Courier New" pitchFamily="49" charset="0"/>
              </a:rPr>
              <a:t>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  line(width);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</a:t>
            </a:r>
            <a:r>
              <a:rPr lang="en-US" sz="18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}</a:t>
            </a:r>
          </a:p>
        </p:txBody>
      </p:sp>
      <p:sp>
        <p:nvSpPr>
          <p:cNvPr id="2970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7E5B8F5-AD23-4C3C-BDFD-219BD57C88B7}" type="datetime1">
              <a:rPr lang="en-US">
                <a:solidFill>
                  <a:srgbClr val="FFFFFF"/>
                </a:solidFill>
              </a:rPr>
              <a:pPr eaLnBrk="1" hangingPunct="1"/>
              <a:t>7/5/2013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9701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Strings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string</a:t>
            </a:r>
            <a:r>
              <a:rPr lang="en-US" smtClean="0"/>
              <a:t>: A sequence of text characters.</a:t>
            </a:r>
          </a:p>
          <a:p>
            <a:pPr lvl="1" eaLnBrk="1" hangingPunct="1"/>
            <a:endParaRPr lang="en-US" sz="900" smtClean="0"/>
          </a:p>
          <a:p>
            <a:pPr lvl="1" eaLnBrk="1" hangingPunct="1">
              <a:buFontTx/>
              <a:buNone/>
            </a:pPr>
            <a:r>
              <a:rPr lang="en-US" smtClean="0">
                <a:latin typeface="Courier New" pitchFamily="49" charset="0"/>
              </a:rPr>
              <a:t>	String </a:t>
            </a:r>
            <a:r>
              <a:rPr lang="en-US" b="1" smtClean="0"/>
              <a:t>name</a:t>
            </a:r>
            <a:r>
              <a:rPr lang="en-US" smtClean="0">
                <a:latin typeface="Courier New" pitchFamily="49" charset="0"/>
              </a:rPr>
              <a:t> = "</a:t>
            </a:r>
            <a:r>
              <a:rPr lang="en-US" b="1" smtClean="0"/>
              <a:t>text</a:t>
            </a:r>
            <a:r>
              <a:rPr lang="en-US" smtClean="0">
                <a:latin typeface="Courier New" pitchFamily="49" charset="0"/>
              </a:rPr>
              <a:t>";</a:t>
            </a:r>
          </a:p>
          <a:p>
            <a:pPr lvl="1" eaLnBrk="1" hangingPunct="1">
              <a:buFontTx/>
              <a:buNone/>
            </a:pPr>
            <a:r>
              <a:rPr lang="en-US" smtClean="0">
                <a:latin typeface="Courier New" pitchFamily="49" charset="0"/>
              </a:rPr>
              <a:t>	String </a:t>
            </a:r>
            <a:r>
              <a:rPr lang="en-US" b="1" smtClean="0"/>
              <a:t>name</a:t>
            </a:r>
            <a:r>
              <a:rPr lang="en-US" smtClean="0">
                <a:latin typeface="Courier New" pitchFamily="49" charset="0"/>
              </a:rPr>
              <a:t> = </a:t>
            </a:r>
            <a:r>
              <a:rPr lang="en-US" b="1" smtClean="0"/>
              <a:t>expression</a:t>
            </a:r>
            <a:r>
              <a:rPr lang="en-US" smtClean="0">
                <a:latin typeface="Courier New" pitchFamily="49" charset="0"/>
              </a:rPr>
              <a:t>;</a:t>
            </a:r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Examples:</a:t>
            </a:r>
            <a:br>
              <a:rPr lang="en-US" smtClean="0"/>
            </a:br>
            <a:r>
              <a:rPr lang="en-US" sz="900" smtClean="0"/>
              <a:t/>
            </a:r>
            <a:br>
              <a:rPr lang="en-US" sz="900" smtClean="0"/>
            </a:br>
            <a:r>
              <a:rPr lang="en-US" b="1" smtClean="0">
                <a:latin typeface="Courier New" pitchFamily="49" charset="0"/>
              </a:rPr>
              <a:t>String name = "Marla Singer";</a:t>
            </a:r>
            <a:br>
              <a:rPr lang="en-US" b="1" smtClean="0">
                <a:latin typeface="Courier New" pitchFamily="49" charset="0"/>
              </a:rPr>
            </a:br>
            <a:r>
              <a:rPr lang="en-US" sz="900" smtClean="0">
                <a:latin typeface="Courier New" pitchFamily="49" charset="0"/>
              </a:rPr>
              <a:t/>
            </a:r>
            <a:br>
              <a:rPr lang="en-US" sz="900" smtClean="0">
                <a:latin typeface="Courier New" pitchFamily="49" charset="0"/>
              </a:rPr>
            </a:br>
            <a:r>
              <a:rPr lang="en-US" smtClean="0">
                <a:latin typeface="Courier New" pitchFamily="49" charset="0"/>
              </a:rPr>
              <a:t>int x = 3;</a:t>
            </a:r>
            <a:br>
              <a:rPr lang="en-US" smtClean="0">
                <a:latin typeface="Courier New" pitchFamily="49" charset="0"/>
              </a:rPr>
            </a:br>
            <a:r>
              <a:rPr lang="en-US" smtClean="0">
                <a:latin typeface="Courier New" pitchFamily="49" charset="0"/>
              </a:rPr>
              <a:t>int y = 5;</a:t>
            </a:r>
            <a:br>
              <a:rPr lang="en-US" smtClean="0">
                <a:latin typeface="Courier New" pitchFamily="49" charset="0"/>
              </a:rPr>
            </a:br>
            <a:r>
              <a:rPr lang="en-US" b="1" smtClean="0">
                <a:latin typeface="Courier New" pitchFamily="49" charset="0"/>
              </a:rPr>
              <a:t>String point = "(" + x + ", " + y + ")";</a:t>
            </a:r>
          </a:p>
        </p:txBody>
      </p:sp>
      <p:sp>
        <p:nvSpPr>
          <p:cNvPr id="3072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E9E2B7D-3185-44FA-87D7-0DA47556BF54}" type="datetime1">
              <a:rPr lang="en-US">
                <a:solidFill>
                  <a:srgbClr val="FFFFFF"/>
                </a:solidFill>
              </a:rPr>
              <a:pPr eaLnBrk="1" hangingPunct="1"/>
              <a:t>7/5/2013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0725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Strings as parameters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200" smtClean="0">
                <a:latin typeface="Courier New" pitchFamily="49" charset="0"/>
              </a:rPr>
              <a:t>	public class StringParameters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200" smtClean="0">
                <a:latin typeface="Courier New" pitchFamily="49" charset="0"/>
              </a:rPr>
              <a:t>	    public static void main(String[] args)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200" b="1" smtClean="0">
                <a:latin typeface="Courier New" pitchFamily="49" charset="0"/>
              </a:rPr>
              <a:t>	        sayHello(“Bill");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z="800" smtClean="0"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200" smtClean="0">
                <a:latin typeface="Courier New" pitchFamily="49" charset="0"/>
              </a:rPr>
              <a:t>	        String teacher = “Winnie";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200" b="1" smtClean="0">
                <a:latin typeface="Courier New" pitchFamily="49" charset="0"/>
              </a:rPr>
              <a:t>	        sayHello(teacher);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200" smtClean="0">
                <a:latin typeface="Courier New" pitchFamily="49" charset="0"/>
              </a:rPr>
              <a:t>	   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z="800" smtClean="0"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200" smtClean="0">
                <a:latin typeface="Courier New" pitchFamily="49" charset="0"/>
              </a:rPr>
              <a:t>	    public static void sayHello(</a:t>
            </a:r>
            <a:r>
              <a:rPr lang="en-US" sz="2200" b="1" smtClean="0">
                <a:latin typeface="Courier New" pitchFamily="49" charset="0"/>
              </a:rPr>
              <a:t>String name</a:t>
            </a:r>
            <a:r>
              <a:rPr lang="en-US" sz="2200" smtClean="0">
                <a:latin typeface="Courier New" pitchFamily="49" charset="0"/>
              </a:rPr>
              <a:t>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200" smtClean="0">
                <a:latin typeface="Courier New" pitchFamily="49" charset="0"/>
              </a:rPr>
              <a:t>	        System.out.println("Welcome, " + name);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200" smtClean="0">
                <a:latin typeface="Courier New" pitchFamily="49" charset="0"/>
              </a:rPr>
              <a:t>	   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200" smtClean="0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z="8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mtClean="0"/>
              <a:t>	Output: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z="800" smtClean="0"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200" smtClean="0">
                <a:latin typeface="Courier New" pitchFamily="49" charset="0"/>
              </a:rPr>
              <a:t>	Welcome, Bill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200" smtClean="0">
                <a:latin typeface="Courier New" pitchFamily="49" charset="0"/>
              </a:rPr>
              <a:t>	Welcome, Winnie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z="2200" smtClean="0">
              <a:latin typeface="Courier New" pitchFamily="49" charset="0"/>
            </a:endParaRPr>
          </a:p>
        </p:txBody>
      </p:sp>
      <p:sp>
        <p:nvSpPr>
          <p:cNvPr id="3174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11B1DDB-1392-459C-A844-EBD90E5DF4A2}" type="datetime1">
              <a:rPr lang="en-US">
                <a:solidFill>
                  <a:srgbClr val="FFFFFF"/>
                </a:solidFill>
              </a:rPr>
              <a:pPr eaLnBrk="1" hangingPunct="1"/>
              <a:t>7/5/2013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1749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Topics will be covered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212725" y="1444625"/>
            <a:ext cx="8504238" cy="4803775"/>
          </a:xfrm>
        </p:spPr>
        <p:txBody>
          <a:bodyPr/>
          <a:lstStyle/>
          <a:p>
            <a:pPr eaLnBrk="1" hangingPunct="1"/>
            <a:r>
              <a:rPr lang="en-US" smtClean="0"/>
              <a:t>Parameters</a:t>
            </a:r>
          </a:p>
          <a:p>
            <a:pPr eaLnBrk="1" hangingPunct="1"/>
            <a:r>
              <a:rPr lang="en-US" smtClean="0"/>
              <a:t>Return Values</a:t>
            </a:r>
          </a:p>
          <a:p>
            <a:pPr eaLnBrk="1" hangingPunct="1"/>
            <a:r>
              <a:rPr lang="en-US" smtClean="0"/>
              <a:t>Objects and Classes</a:t>
            </a:r>
          </a:p>
          <a:p>
            <a:pPr eaLnBrk="1" hangingPunct="1"/>
            <a:r>
              <a:rPr lang="en-US" smtClean="0"/>
              <a:t>String</a:t>
            </a:r>
          </a:p>
          <a:p>
            <a:pPr eaLnBrk="1" hangingPunct="1"/>
            <a:r>
              <a:rPr lang="en-US" smtClean="0"/>
              <a:t>Interactive Programs with scanner </a:t>
            </a:r>
          </a:p>
          <a:p>
            <a:pPr eaLnBrk="1" hangingPunct="1"/>
            <a:endParaRPr lang="en-US" smtClean="0"/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7EFF83A-A8EC-4E43-8F3E-1954B6F0BB82}" type="datetime1">
              <a:rPr lang="en-US">
                <a:solidFill>
                  <a:srgbClr val="FFFFFF"/>
                </a:solidFill>
              </a:rPr>
              <a:pPr eaLnBrk="1" hangingPunct="1"/>
              <a:t>7/5/2013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434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854075"/>
            <a:ext cx="685800" cy="2889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 210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Stars solution 4 – using string parameters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</a:rPr>
              <a:t>// Prints several lines and boxes made of stars.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</a:rPr>
              <a:t>// Fourth version with String parameters.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z="800" b="1" smtClean="0">
              <a:solidFill>
                <a:srgbClr val="008080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public class Stars4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public static void main(String[] args)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line(13);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line(7);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line(35);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System.out.println();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box(10, 3);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box(5, 4);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box(20, 7);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800" smtClean="0">
                <a:latin typeface="Courier New" pitchFamily="49" charset="0"/>
              </a:rPr>
              <a:t>   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</a:rPr>
              <a:t>    // Prints the given number of stars plus a line break.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public static void line(int count)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  repeat("*", count);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System.out.println();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z="1800" smtClean="0"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...</a:t>
            </a:r>
          </a:p>
        </p:txBody>
      </p:sp>
      <p:sp>
        <p:nvSpPr>
          <p:cNvPr id="3277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7182E9E-30F0-4053-AC36-0F5337A1AD2B}" type="datetime1">
              <a:rPr lang="en-US">
                <a:solidFill>
                  <a:srgbClr val="FFFFFF"/>
                </a:solidFill>
              </a:rPr>
              <a:pPr eaLnBrk="1" hangingPunct="1"/>
              <a:t>7/5/2013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2773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Stars solution, cont'd.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...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z="1800" smtClean="0"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</a:rPr>
              <a:t>    // Prints a box of stars of the given size.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public static void box(int width, int height)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line(width);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800" smtClean="0">
                <a:latin typeface="Courier New" pitchFamily="49" charset="0"/>
              </a:rPr>
              <a:t>       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for (int line = 1; line &lt;= height - 2; line++)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    System.out.print("*");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      repeat(" ", width - 2);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    System.out.println("*");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800" smtClean="0">
                <a:latin typeface="Courier New" pitchFamily="49" charset="0"/>
              </a:rPr>
              <a:t>       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line(width);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800" smtClean="0">
                <a:latin typeface="Courier New" pitchFamily="49" charset="0"/>
              </a:rPr>
              <a:t>   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</a:rPr>
              <a:t>    // Prints the given String the given number of times.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public static void repeat(String s, int times)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  for (int i = 1; i &lt;= times; i++)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      System.out.print(s);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 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}   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}</a:t>
            </a:r>
          </a:p>
        </p:txBody>
      </p:sp>
      <p:sp>
        <p:nvSpPr>
          <p:cNvPr id="33796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4A410AC-6EE2-47C4-AB1B-CFF08C3869B8}" type="datetime1">
              <a:rPr lang="en-US">
                <a:solidFill>
                  <a:srgbClr val="FFFFFF"/>
                </a:solidFill>
              </a:rPr>
              <a:pPr eaLnBrk="1" hangingPunct="1"/>
              <a:t>7/5/2013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3797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Value semantics</a:t>
            </a:r>
            <a:endParaRPr lang="en-US" i="1" u="sng" smtClean="0"/>
          </a:p>
        </p:txBody>
      </p:sp>
      <p:sp>
        <p:nvSpPr>
          <p:cNvPr id="34819" name="Rectangle 6"/>
          <p:cNvSpPr>
            <a:spLocks noGrp="1" noChangeArrowheads="1"/>
          </p:cNvSpPr>
          <p:nvPr>
            <p:ph sz="quarter" idx="1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b="1" smtClean="0"/>
              <a:t>value semantics</a:t>
            </a:r>
            <a:r>
              <a:rPr lang="en-US" smtClean="0"/>
              <a:t>: When primitive variables (</a:t>
            </a:r>
            <a:r>
              <a:rPr lang="en-US" smtClean="0">
                <a:latin typeface="Courier New" pitchFamily="49" charset="0"/>
              </a:rPr>
              <a:t>int</a:t>
            </a:r>
            <a:r>
              <a:rPr lang="en-US" smtClean="0"/>
              <a:t>, </a:t>
            </a:r>
            <a:r>
              <a:rPr lang="en-US" smtClean="0">
                <a:latin typeface="Courier New" pitchFamily="49" charset="0"/>
              </a:rPr>
              <a:t>double</a:t>
            </a:r>
            <a:r>
              <a:rPr lang="en-US" smtClean="0"/>
              <a:t>) are passed as parameters, their values are copied.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mtClean="0"/>
              <a:t>Modifying the parameter will not affect the variable passed in.</a:t>
            </a:r>
            <a:endParaRPr lang="en-US" sz="90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120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public static void main(String[] args)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int x = 23;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strange(x);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System.out.println("2. x = " + </a:t>
            </a:r>
            <a:r>
              <a:rPr lang="en-US" sz="2000" b="1" smtClean="0">
                <a:latin typeface="Courier New" pitchFamily="49" charset="0"/>
              </a:rPr>
              <a:t>x</a:t>
            </a:r>
            <a:r>
              <a:rPr lang="en-US" sz="2000" smtClean="0">
                <a:latin typeface="Courier New" pitchFamily="49" charset="0"/>
              </a:rPr>
              <a:t>);</a:t>
            </a:r>
            <a:endParaRPr lang="en-US" sz="2000" b="1" smtClean="0">
              <a:solidFill>
                <a:srgbClr val="008080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...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public static void strange(</a:t>
            </a:r>
            <a:r>
              <a:rPr lang="en-US" sz="2000" b="1" smtClean="0">
                <a:latin typeface="Courier New" pitchFamily="49" charset="0"/>
              </a:rPr>
              <a:t>int x</a:t>
            </a:r>
            <a:r>
              <a:rPr lang="en-US" sz="2000" smtClean="0">
                <a:latin typeface="Courier New" pitchFamily="49" charset="0"/>
              </a:rPr>
              <a:t>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x = x + 1;</a:t>
            </a:r>
            <a:endParaRPr lang="en-US" sz="200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System.out.println("1. x = " + </a:t>
            </a:r>
            <a:r>
              <a:rPr lang="en-US" sz="2000" b="1" smtClean="0">
                <a:latin typeface="Courier New" pitchFamily="49" charset="0"/>
              </a:rPr>
              <a:t>x</a:t>
            </a:r>
            <a:r>
              <a:rPr lang="en-US" sz="2000" smtClean="0">
                <a:latin typeface="Courier New" pitchFamily="49" charset="0"/>
              </a:rPr>
              <a:t>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smtClean="0"/>
          </a:p>
        </p:txBody>
      </p:sp>
      <p:sp>
        <p:nvSpPr>
          <p:cNvPr id="3482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D63AB79-08BA-469B-BB7F-02653DB17522}" type="datetime1">
              <a:rPr lang="en-US">
                <a:solidFill>
                  <a:srgbClr val="FFFFFF"/>
                </a:solidFill>
              </a:rPr>
              <a:pPr eaLnBrk="1" hangingPunct="1"/>
              <a:t>7/5/2013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4821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"Parameter Mystery" problem</a:t>
            </a:r>
          </a:p>
        </p:txBody>
      </p:sp>
      <p:sp>
        <p:nvSpPr>
          <p:cNvPr id="35843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public class ParameterMystery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public static void main(String[] args)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    int x = 9;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    int y = 2;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    int z = 5;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    mystery(z, y, x);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    mystery(y, x, z);</a:t>
            </a:r>
            <a:endParaRPr lang="en-US" sz="20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public static void mystery(int </a:t>
            </a:r>
            <a:r>
              <a:rPr lang="en-US" sz="2000" b="1" smtClean="0">
                <a:latin typeface="Courier New" pitchFamily="49" charset="0"/>
              </a:rPr>
              <a:t>x</a:t>
            </a:r>
            <a:r>
              <a:rPr lang="en-US" sz="2000" smtClean="0">
                <a:latin typeface="Courier New" pitchFamily="49" charset="0"/>
              </a:rPr>
              <a:t>, int </a:t>
            </a:r>
            <a:r>
              <a:rPr lang="en-US" sz="2000" b="1" smtClean="0">
                <a:latin typeface="Courier New" pitchFamily="49" charset="0"/>
              </a:rPr>
              <a:t>z</a:t>
            </a:r>
            <a:r>
              <a:rPr lang="en-US" sz="2000" smtClean="0">
                <a:latin typeface="Courier New" pitchFamily="49" charset="0"/>
              </a:rPr>
              <a:t>, int </a:t>
            </a:r>
            <a:r>
              <a:rPr lang="en-US" sz="2000" b="1" smtClean="0">
                <a:latin typeface="Courier New" pitchFamily="49" charset="0"/>
              </a:rPr>
              <a:t>y</a:t>
            </a:r>
            <a:r>
              <a:rPr lang="en-US" sz="2000" smtClean="0">
                <a:latin typeface="Courier New" pitchFamily="49" charset="0"/>
              </a:rPr>
              <a:t>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    System.out.println(</a:t>
            </a:r>
            <a:r>
              <a:rPr lang="en-US" sz="2000" b="1" smtClean="0">
                <a:latin typeface="Courier New" pitchFamily="49" charset="0"/>
              </a:rPr>
              <a:t>z</a:t>
            </a:r>
            <a:r>
              <a:rPr lang="en-US" sz="2000" smtClean="0">
                <a:latin typeface="Courier New" pitchFamily="49" charset="0"/>
              </a:rPr>
              <a:t> + " and " + (</a:t>
            </a:r>
            <a:r>
              <a:rPr lang="en-US" sz="2000" b="1" smtClean="0">
                <a:latin typeface="Courier New" pitchFamily="49" charset="0"/>
              </a:rPr>
              <a:t>y</a:t>
            </a:r>
            <a:r>
              <a:rPr lang="en-US" sz="2000" smtClean="0">
                <a:latin typeface="Courier New" pitchFamily="49" charset="0"/>
              </a:rPr>
              <a:t> - </a:t>
            </a:r>
            <a:r>
              <a:rPr lang="en-US" sz="2000" b="1" smtClean="0">
                <a:latin typeface="Courier New" pitchFamily="49" charset="0"/>
              </a:rPr>
              <a:t>x</a:t>
            </a:r>
            <a:r>
              <a:rPr lang="en-US" sz="2000" smtClean="0">
                <a:latin typeface="Courier New" pitchFamily="49" charset="0"/>
              </a:rPr>
              <a:t>));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}</a:t>
            </a:r>
          </a:p>
        </p:txBody>
      </p:sp>
      <p:grpSp>
        <p:nvGrpSpPr>
          <p:cNvPr id="498694" name="Group 6"/>
          <p:cNvGrpSpPr>
            <a:grpSpLocks/>
          </p:cNvGrpSpPr>
          <p:nvPr/>
        </p:nvGrpSpPr>
        <p:grpSpPr bwMode="auto">
          <a:xfrm>
            <a:off x="5486400" y="4038600"/>
            <a:ext cx="2590800" cy="609600"/>
            <a:chOff x="3024" y="2448"/>
            <a:chExt cx="1632" cy="384"/>
          </a:xfrm>
        </p:grpSpPr>
        <p:sp>
          <p:nvSpPr>
            <p:cNvPr id="35863" name="Rectangle 7"/>
            <p:cNvSpPr>
              <a:spLocks noChangeArrowheads="1"/>
            </p:cNvSpPr>
            <p:nvPr/>
          </p:nvSpPr>
          <p:spPr bwMode="auto">
            <a:xfrm>
              <a:off x="3024" y="2448"/>
              <a:ext cx="3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4" name="Rectangle 8"/>
            <p:cNvSpPr>
              <a:spLocks noChangeArrowheads="1"/>
            </p:cNvSpPr>
            <p:nvPr/>
          </p:nvSpPr>
          <p:spPr bwMode="auto">
            <a:xfrm>
              <a:off x="3648" y="2448"/>
              <a:ext cx="3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5" name="Rectangle 9"/>
            <p:cNvSpPr>
              <a:spLocks noChangeArrowheads="1"/>
            </p:cNvSpPr>
            <p:nvPr/>
          </p:nvSpPr>
          <p:spPr bwMode="auto">
            <a:xfrm>
              <a:off x="4272" y="2448"/>
              <a:ext cx="3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45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FE88CF-9F55-4E64-BCB5-6EA303E550F0}" type="datetime1">
              <a:rPr lang="en-US">
                <a:solidFill>
                  <a:srgbClr val="FFFFFF"/>
                </a:solidFill>
              </a:rPr>
              <a:pPr eaLnBrk="1" hangingPunct="1"/>
              <a:t>7/5/2013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5846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514600" y="4278313"/>
            <a:ext cx="27432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Values Passed in: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95600" y="5726113"/>
            <a:ext cx="23622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Output: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10200" y="4171950"/>
            <a:ext cx="2667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5      2     9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86400" y="5683250"/>
            <a:ext cx="1905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2 and 4 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86400" y="6076950"/>
            <a:ext cx="1905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9 and 3 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10200" y="4171950"/>
            <a:ext cx="2667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2      9     5</a:t>
            </a:r>
          </a:p>
        </p:txBody>
      </p:sp>
      <p:cxnSp>
        <p:nvCxnSpPr>
          <p:cNvPr id="7" name="Curved Connector 6"/>
          <p:cNvCxnSpPr/>
          <p:nvPr/>
        </p:nvCxnSpPr>
        <p:spPr>
          <a:xfrm rot="5400000">
            <a:off x="3009900" y="2781300"/>
            <a:ext cx="381000" cy="1524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16200000" flipH="1">
            <a:off x="3048000" y="2590800"/>
            <a:ext cx="762000" cy="1524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40" name="Curved Connector 35839"/>
          <p:cNvCxnSpPr/>
          <p:nvPr/>
        </p:nvCxnSpPr>
        <p:spPr>
          <a:xfrm rot="16200000" flipH="1">
            <a:off x="3162300" y="2247900"/>
            <a:ext cx="990600" cy="6096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/>
          <p:nvPr/>
        </p:nvCxnSpPr>
        <p:spPr>
          <a:xfrm rot="5400000">
            <a:off x="2576513" y="2903537"/>
            <a:ext cx="1301750" cy="20637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/>
          <p:nvPr/>
        </p:nvCxnSpPr>
        <p:spPr>
          <a:xfrm rot="16200000" flipH="1">
            <a:off x="2621757" y="2751931"/>
            <a:ext cx="1636712" cy="17462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 rot="16200000" flipH="1">
            <a:off x="3088482" y="2783681"/>
            <a:ext cx="1028700" cy="71913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56" name="Straight Arrow Connector 35855"/>
          <p:cNvCxnSpPr/>
          <p:nvPr/>
        </p:nvCxnSpPr>
        <p:spPr>
          <a:xfrm>
            <a:off x="5791200" y="4648200"/>
            <a:ext cx="152400" cy="228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858000" y="4648200"/>
            <a:ext cx="152400" cy="228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848600" y="4648200"/>
            <a:ext cx="152400" cy="228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5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8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98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21" grpId="0"/>
      <p:bldP spid="21" grpId="1"/>
      <p:bldP spid="22" grpId="0"/>
      <p:bldP spid="27" grpId="0"/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066800"/>
            <a:ext cx="9144000" cy="52578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smtClean="0"/>
              <a:t>  What output is produced by the following program?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1600" smtClean="0">
              <a:latin typeface="Courier New" pitchFamily="49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public class MysterySoda {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public static void main(String[] args) {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  String soda = “coke”;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  String pop = “pepsi”; </a:t>
            </a:r>
          </a:p>
          <a:p>
            <a:pPr marL="0" indent="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</a:rPr>
              <a:t>          String coke = “pop”;</a:t>
            </a:r>
          </a:p>
          <a:p>
            <a:pPr marL="0" indent="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</a:rPr>
              <a:t>          String pepsi = “soda”;</a:t>
            </a:r>
          </a:p>
          <a:p>
            <a:pPr marL="0" indent="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</a:rPr>
              <a:t>          String say = pop;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1600" smtClean="0">
              <a:latin typeface="Courier New" pitchFamily="49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  carbonated(coke, soda, pop);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  carbonated(pop, pepsi, pepsi);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  carbonated(“pop”, pop, “koolaid”);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  carbonated(say, “say”, pop);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public static void carbonated(String coke, String soda, String pop){       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System.out.println(“say “ + soda + “ not “ + pop + “ or “ + coke);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}</a:t>
            </a:r>
          </a:p>
          <a:p>
            <a:pPr lvl="1" eaLnBrk="1" hangingPunct="1">
              <a:lnSpc>
                <a:spcPct val="90000"/>
              </a:lnSpc>
            </a:pPr>
            <a:endParaRPr lang="en-US" sz="900" smtClean="0">
              <a:latin typeface="Courier New" pitchFamily="49" charset="0"/>
            </a:endParaRPr>
          </a:p>
        </p:txBody>
      </p:sp>
      <p:sp>
        <p:nvSpPr>
          <p:cNvPr id="69636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50D1AD-28E7-48D8-B227-F14A937ACA23}" type="datetime1">
              <a:rPr lang="en-US">
                <a:solidFill>
                  <a:srgbClr val="FFFFFF"/>
                </a:solidFill>
              </a:rPr>
              <a:pPr eaLnBrk="1" hangingPunct="1"/>
              <a:t>7/5/2013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9637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Value Semantics Exercise</a:t>
            </a:r>
          </a:p>
        </p:txBody>
      </p:sp>
    </p:spTree>
    <p:extLst>
      <p:ext uri="{BB962C8B-B14F-4D97-AF65-F5344CB8AC3E}">
        <p14:creationId xmlns:p14="http://schemas.microsoft.com/office/powerpoint/2010/main" val="33991337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cap="none" smtClean="0"/>
              <a:t>MATH CLASS</a:t>
            </a:r>
          </a:p>
          <a:p>
            <a:pPr eaLnBrk="1" hangingPunct="1"/>
            <a:r>
              <a:rPr lang="en-US" cap="none" smtClean="0"/>
              <a:t>RETURN </a:t>
            </a:r>
          </a:p>
          <a:p>
            <a:pPr eaLnBrk="1" hangingPunct="1"/>
            <a:r>
              <a:rPr lang="en-US" cap="none" smtClean="0"/>
              <a:t>TYPE CASTING</a:t>
            </a:r>
          </a:p>
          <a:p>
            <a:pPr eaLnBrk="1" hangingPunct="1"/>
            <a:r>
              <a:rPr lang="en-US" cap="none" smtClean="0"/>
              <a:t>COMMON ERROR</a:t>
            </a:r>
          </a:p>
          <a:p>
            <a:pPr eaLnBrk="1" hangingPunct="1"/>
            <a:endParaRPr lang="en-US" cap="none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Return values</a:t>
            </a:r>
          </a:p>
        </p:txBody>
      </p:sp>
      <p:sp>
        <p:nvSpPr>
          <p:cNvPr id="36868" name="Date Placeholder 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8D2A786-2D64-4988-A924-C9636629974F}" type="datetime1">
              <a:rPr lang="en-US">
                <a:solidFill>
                  <a:srgbClr val="FFFFFF"/>
                </a:solidFill>
              </a:rPr>
              <a:pPr eaLnBrk="1" hangingPunct="1"/>
              <a:t>7/5/2013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686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Java's </a:t>
            </a:r>
            <a:r>
              <a:rPr lang="en-US" smtClean="0">
                <a:latin typeface="Courier New" pitchFamily="49" charset="0"/>
              </a:rPr>
              <a:t>Math</a:t>
            </a:r>
            <a:r>
              <a:rPr lang="en-US" smtClean="0"/>
              <a:t> class</a:t>
            </a:r>
          </a:p>
        </p:txBody>
      </p:sp>
      <p:graphicFrame>
        <p:nvGraphicFramePr>
          <p:cNvPr id="50688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333650"/>
              </p:ext>
            </p:extLst>
          </p:nvPr>
        </p:nvGraphicFramePr>
        <p:xfrm>
          <a:off x="290513" y="1163638"/>
          <a:ext cx="6381750" cy="5237164"/>
        </p:xfrm>
        <a:graphic>
          <a:graphicData uri="http://schemas.openxmlformats.org/drawingml/2006/table">
            <a:tbl>
              <a:tblPr/>
              <a:tblGrid>
                <a:gridCol w="3082925"/>
                <a:gridCol w="3298825"/>
              </a:tblGrid>
              <a:tr h="33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Method name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Description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Math.abs(</a:t>
                      </a: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absolute value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Math.ceil(</a:t>
                      </a: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rounds up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Math.floor(</a:t>
                      </a: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rounds down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Math.log10(</a:t>
                      </a: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logarithm, base 10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Math.max(</a:t>
                      </a: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value1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,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value2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larger of two values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Math.min(</a:t>
                      </a: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value1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,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value2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smaller of two values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Math.pow(</a:t>
                      </a: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base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,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exp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base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to the </a:t>
                      </a: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exp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power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Math.random()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random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double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between 0 and 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Math.round(</a:t>
                      </a: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nearest whole number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Math.sqrt(</a:t>
                      </a: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square root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206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Math.sin(</a:t>
                      </a: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Math.cos(</a:t>
                      </a: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Math.tan(</a:t>
                      </a: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sine/cosine/tangent of</a:t>
                      </a:r>
                      <a:b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</a:b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an angle in radians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279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Math.toDegrees(</a:t>
                      </a: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Math.toRadians(</a:t>
                      </a: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convert degrees to</a:t>
                      </a:r>
                      <a:b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</a:b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radians and back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6927" name="Group 47"/>
          <p:cNvGraphicFramePr>
            <a:graphicFrameLocks noGrp="1"/>
          </p:cNvGraphicFramePr>
          <p:nvPr/>
        </p:nvGraphicFramePr>
        <p:xfrm>
          <a:off x="6143625" y="5105400"/>
          <a:ext cx="2771775" cy="1006476"/>
        </p:xfrm>
        <a:graphic>
          <a:graphicData uri="http://schemas.openxmlformats.org/drawingml/2006/table">
            <a:tbl>
              <a:tblPr/>
              <a:tblGrid>
                <a:gridCol w="1219200"/>
                <a:gridCol w="1552575"/>
              </a:tblGrid>
              <a:tr h="3354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Constant 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Description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4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Math.E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2.7182818...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4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Math.PI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3.1415926...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7949" name="Date Placeholder 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B077C39-44F5-4BEF-B7AB-6D37C15E1CCB}" type="datetime1">
              <a:rPr lang="en-US">
                <a:solidFill>
                  <a:srgbClr val="FFFFFF"/>
                </a:solidFill>
              </a:rPr>
              <a:pPr eaLnBrk="1" hangingPunct="1"/>
              <a:t>7/5/2013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795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695117"/>
              </p:ext>
            </p:extLst>
          </p:nvPr>
        </p:nvGraphicFramePr>
        <p:xfrm>
          <a:off x="6096000" y="1295400"/>
          <a:ext cx="2819399" cy="33985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861483"/>
                <a:gridCol w="1043517"/>
                <a:gridCol w="914399"/>
              </a:tblGrid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Input Type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Output Type</a:t>
                      </a:r>
                      <a:endParaRPr lang="en-US" sz="1500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abs</a:t>
                      </a:r>
                    </a:p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min</a:t>
                      </a:r>
                    </a:p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max</a:t>
                      </a:r>
                      <a:endParaRPr kumimoji="0" lang="en-US" sz="1400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 </a:t>
                      </a:r>
                    </a:p>
                    <a:p>
                      <a:r>
                        <a:rPr kumimoji="0" lang="en-US" sz="1400" kern="1200" dirty="0" smtClean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double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 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endParaRPr kumimoji="0" lang="en-US" sz="1400" kern="12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double</a:t>
                      </a:r>
                      <a:endParaRPr kumimoji="0" lang="en-US" sz="1400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round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400" baseline="0" dirty="0" smtClean="0"/>
                        <a:t>or </a:t>
                      </a: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double</a:t>
                      </a:r>
                      <a:endParaRPr kumimoji="0" lang="en-US" sz="1400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kern="12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1400" kern="12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ONLY!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ceil</a:t>
                      </a:r>
                    </a:p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floor</a:t>
                      </a:r>
                    </a:p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log10</a:t>
                      </a:r>
                    </a:p>
                    <a:p>
                      <a:r>
                        <a:rPr lang="en-US" sz="1400" dirty="0" err="1" smtClean="0">
                          <a:latin typeface="Courier New" pitchFamily="49" charset="0"/>
                          <a:cs typeface="Courier New" pitchFamily="49" charset="0"/>
                        </a:rPr>
                        <a:t>pow</a:t>
                      </a:r>
                      <a:endParaRPr lang="en-US" sz="14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random</a:t>
                      </a:r>
                    </a:p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round</a:t>
                      </a:r>
                    </a:p>
                    <a:p>
                      <a:r>
                        <a:rPr lang="en-US" sz="1400" dirty="0" err="1" smtClean="0">
                          <a:latin typeface="Courier New" pitchFamily="49" charset="0"/>
                          <a:cs typeface="Courier New" pitchFamily="49" charset="0"/>
                        </a:rPr>
                        <a:t>sqrt</a:t>
                      </a:r>
                      <a:endParaRPr lang="en-US" sz="14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400" baseline="0" dirty="0" smtClean="0"/>
                        <a:t>or </a:t>
                      </a: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double</a:t>
                      </a:r>
                      <a:endParaRPr kumimoji="0" lang="en-US" sz="1400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kern="12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double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ONLY!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Calling </a:t>
            </a:r>
            <a:r>
              <a:rPr lang="en-US" smtClean="0">
                <a:latin typeface="Courier New" pitchFamily="49" charset="0"/>
              </a:rPr>
              <a:t>Math</a:t>
            </a:r>
            <a:r>
              <a:rPr lang="en-US" smtClean="0"/>
              <a:t> methods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143000"/>
            <a:ext cx="8686800" cy="51054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Math.</a:t>
            </a:r>
            <a:r>
              <a:rPr lang="en-US" b="1" smtClean="0"/>
              <a:t>methodName</a:t>
            </a:r>
            <a:r>
              <a:rPr lang="en-US" smtClean="0">
                <a:latin typeface="Courier New" pitchFamily="49" charset="0"/>
              </a:rPr>
              <a:t>(</a:t>
            </a:r>
            <a:r>
              <a:rPr lang="en-US" b="1" smtClean="0"/>
              <a:t>parameters</a:t>
            </a:r>
            <a:r>
              <a:rPr lang="en-US" smtClean="0">
                <a:latin typeface="Courier New" pitchFamily="49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Examples: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double squareRoot = </a:t>
            </a:r>
            <a:r>
              <a:rPr lang="en-US" sz="2000" b="1" smtClean="0">
                <a:latin typeface="Courier New" pitchFamily="49" charset="0"/>
              </a:rPr>
              <a:t>Math.sqrt(121.0)</a:t>
            </a:r>
            <a:r>
              <a:rPr lang="en-US" sz="2000" smtClean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System.out.println(squareRoot);           </a:t>
            </a:r>
            <a:r>
              <a:rPr lang="en-US" sz="2000" b="1" smtClean="0">
                <a:solidFill>
                  <a:srgbClr val="008080"/>
                </a:solidFill>
                <a:latin typeface="Courier New" pitchFamily="49" charset="0"/>
              </a:rPr>
              <a:t>// 11.0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int absoluteValue = </a:t>
            </a:r>
            <a:r>
              <a:rPr lang="en-US" sz="2000" b="1" smtClean="0">
                <a:latin typeface="Courier New" pitchFamily="49" charset="0"/>
              </a:rPr>
              <a:t>Math.abs(-50)</a:t>
            </a:r>
            <a:r>
              <a:rPr lang="en-US" sz="2000" smtClean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System.out.println(absoluteValue);        </a:t>
            </a:r>
            <a:r>
              <a:rPr lang="en-US" sz="2000" b="1" smtClean="0">
                <a:solidFill>
                  <a:srgbClr val="008080"/>
                </a:solidFill>
                <a:latin typeface="Courier New" pitchFamily="49" charset="0"/>
              </a:rPr>
              <a:t>// 50</a:t>
            </a:r>
            <a:endParaRPr lang="en-US" sz="900" b="1" smtClean="0">
              <a:solidFill>
                <a:srgbClr val="008080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System.out.println(</a:t>
            </a:r>
            <a:r>
              <a:rPr lang="en-US" sz="2000" b="1" smtClean="0">
                <a:latin typeface="Courier New" pitchFamily="49" charset="0"/>
              </a:rPr>
              <a:t>Math.min(3, 7)</a:t>
            </a:r>
            <a:r>
              <a:rPr lang="en-US" sz="2000" smtClean="0">
                <a:latin typeface="Courier New" pitchFamily="49" charset="0"/>
              </a:rPr>
              <a:t> + 2);   </a:t>
            </a:r>
            <a:r>
              <a:rPr lang="en-US" sz="2000" b="1" smtClean="0">
                <a:solidFill>
                  <a:srgbClr val="008080"/>
                </a:solidFill>
                <a:latin typeface="Courier New" pitchFamily="49" charset="0"/>
              </a:rPr>
              <a:t>// 5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smtClean="0">
              <a:latin typeface="Courier New" pitchFamily="49" charset="0"/>
            </a:endParaRPr>
          </a:p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Math</a:t>
            </a:r>
            <a:r>
              <a:rPr lang="en-US" smtClean="0"/>
              <a:t> methods do not print to the console.</a:t>
            </a:r>
          </a:p>
          <a:p>
            <a:pPr lvl="1" eaLnBrk="1" hangingPunct="1"/>
            <a:r>
              <a:rPr lang="en-US" smtClean="0"/>
              <a:t>Each method produces ("returns") a numeric result.</a:t>
            </a:r>
          </a:p>
          <a:p>
            <a:pPr lvl="1" eaLnBrk="1" hangingPunct="1"/>
            <a:r>
              <a:rPr lang="en-US" smtClean="0"/>
              <a:t>The results are used as expressions (printed, stored, etc.).</a:t>
            </a:r>
          </a:p>
        </p:txBody>
      </p:sp>
      <p:sp>
        <p:nvSpPr>
          <p:cNvPr id="38916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1F08048-0C80-431E-97C8-FAD59CAD5CC1}" type="datetime1">
              <a:rPr lang="en-US">
                <a:solidFill>
                  <a:srgbClr val="FFFFFF"/>
                </a:solidFill>
              </a:rPr>
              <a:pPr eaLnBrk="1" hangingPunct="1"/>
              <a:t>7/5/2013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8917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Return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b="1" smtClean="0"/>
              <a:t>return</a:t>
            </a:r>
            <a:r>
              <a:rPr lang="en-US" smtClean="0"/>
              <a:t>: To send out a value as the result of a method.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mtClean="0"/>
              <a:t>The opposite of a parameter: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mtClean="0"/>
              <a:t>Parameters send information </a:t>
            </a:r>
            <a:r>
              <a:rPr lang="en-US" i="1" smtClean="0"/>
              <a:t>in </a:t>
            </a:r>
            <a:r>
              <a:rPr lang="en-US" smtClean="0"/>
              <a:t>from the caller to the method.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mtClean="0"/>
              <a:t>Return values send information </a:t>
            </a:r>
            <a:r>
              <a:rPr lang="en-US" i="1" smtClean="0"/>
              <a:t>out </a:t>
            </a:r>
            <a:r>
              <a:rPr lang="en-US" smtClean="0"/>
              <a:t>from a method to its caller.</a:t>
            </a:r>
          </a:p>
          <a:p>
            <a:pPr lvl="3" eaLnBrk="1" hangingPunct="1">
              <a:lnSpc>
                <a:spcPct val="110000"/>
              </a:lnSpc>
            </a:pPr>
            <a:r>
              <a:rPr lang="en-US" smtClean="0"/>
              <a:t>A call to the method can be used as part of an expression.</a:t>
            </a:r>
          </a:p>
        </p:txBody>
      </p:sp>
      <p:grpSp>
        <p:nvGrpSpPr>
          <p:cNvPr id="39940" name="Group 4"/>
          <p:cNvGrpSpPr>
            <a:grpSpLocks/>
          </p:cNvGrpSpPr>
          <p:nvPr/>
        </p:nvGrpSpPr>
        <p:grpSpPr bwMode="auto">
          <a:xfrm>
            <a:off x="2133600" y="3581400"/>
            <a:ext cx="4927600" cy="2438400"/>
            <a:chOff x="1360" y="1968"/>
            <a:chExt cx="3104" cy="1536"/>
          </a:xfrm>
        </p:grpSpPr>
        <p:sp>
          <p:nvSpPr>
            <p:cNvPr id="39944" name="Text Box 5"/>
            <p:cNvSpPr txBox="1">
              <a:spLocks noChangeArrowheads="1"/>
            </p:cNvSpPr>
            <p:nvPr/>
          </p:nvSpPr>
          <p:spPr bwMode="auto">
            <a:xfrm>
              <a:off x="1360" y="2520"/>
              <a:ext cx="512" cy="2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indent="9525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pitchFamily="2" charset="2"/>
                <a:buNone/>
              </a:pPr>
              <a:r>
                <a:rPr lang="en-US" sz="2000">
                  <a:latin typeface="Courier New" pitchFamily="49" charset="0"/>
                  <a:cs typeface="Times New Roman" pitchFamily="18" charset="0"/>
                </a:rPr>
                <a:t>main</a:t>
              </a:r>
            </a:p>
          </p:txBody>
        </p:sp>
        <p:sp>
          <p:nvSpPr>
            <p:cNvPr id="39945" name="Line 6"/>
            <p:cNvSpPr>
              <a:spLocks noChangeShapeType="1"/>
            </p:cNvSpPr>
            <p:nvPr/>
          </p:nvSpPr>
          <p:spPr bwMode="auto">
            <a:xfrm flipV="1">
              <a:off x="1885" y="2018"/>
              <a:ext cx="912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9946" name="Text Box 7"/>
            <p:cNvSpPr txBox="1">
              <a:spLocks noChangeArrowheads="1"/>
            </p:cNvSpPr>
            <p:nvPr/>
          </p:nvSpPr>
          <p:spPr bwMode="auto">
            <a:xfrm>
              <a:off x="2800" y="1968"/>
              <a:ext cx="1376" cy="2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indent="9525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pitchFamily="2" charset="2"/>
                <a:buNone/>
              </a:pPr>
              <a:r>
                <a:rPr lang="en-US" sz="2000">
                  <a:latin typeface="Courier New" pitchFamily="49" charset="0"/>
                  <a:cs typeface="Times New Roman" pitchFamily="18" charset="0"/>
                </a:rPr>
                <a:t>Math.abs(-42)</a:t>
              </a:r>
            </a:p>
          </p:txBody>
        </p:sp>
        <p:sp>
          <p:nvSpPr>
            <p:cNvPr id="39947" name="Text Box 8"/>
            <p:cNvSpPr txBox="1">
              <a:spLocks noChangeArrowheads="1"/>
            </p:cNvSpPr>
            <p:nvPr/>
          </p:nvSpPr>
          <p:spPr bwMode="auto">
            <a:xfrm>
              <a:off x="2051" y="2008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indent="9525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pitchFamily="2" charset="2"/>
                <a:buNone/>
              </a:pPr>
              <a:r>
                <a:rPr lang="en-US" sz="2000">
                  <a:latin typeface="Courier New" pitchFamily="49" charset="0"/>
                  <a:cs typeface="Times New Roman" pitchFamily="18" charset="0"/>
                </a:rPr>
                <a:t>-42</a:t>
              </a:r>
            </a:p>
          </p:txBody>
        </p:sp>
        <p:sp>
          <p:nvSpPr>
            <p:cNvPr id="39948" name="Line 9"/>
            <p:cNvSpPr>
              <a:spLocks noChangeShapeType="1"/>
            </p:cNvSpPr>
            <p:nvPr/>
          </p:nvSpPr>
          <p:spPr bwMode="auto">
            <a:xfrm>
              <a:off x="1868" y="2771"/>
              <a:ext cx="929" cy="4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9949" name="Text Box 10"/>
            <p:cNvSpPr txBox="1">
              <a:spLocks noChangeArrowheads="1"/>
            </p:cNvSpPr>
            <p:nvPr/>
          </p:nvSpPr>
          <p:spPr bwMode="auto">
            <a:xfrm>
              <a:off x="2800" y="3248"/>
              <a:ext cx="1664" cy="2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indent="9525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pitchFamily="2" charset="2"/>
                <a:buNone/>
              </a:pPr>
              <a:r>
                <a:rPr lang="en-US" sz="2000">
                  <a:latin typeface="Courier New" pitchFamily="49" charset="0"/>
                  <a:cs typeface="Times New Roman" pitchFamily="18" charset="0"/>
                </a:rPr>
                <a:t>Math.round(2.71)</a:t>
              </a:r>
            </a:p>
          </p:txBody>
        </p:sp>
        <p:sp>
          <p:nvSpPr>
            <p:cNvPr id="39950" name="Line 11"/>
            <p:cNvSpPr>
              <a:spLocks noChangeShapeType="1"/>
            </p:cNvSpPr>
            <p:nvPr/>
          </p:nvSpPr>
          <p:spPr bwMode="auto">
            <a:xfrm flipH="1" flipV="1">
              <a:off x="1837" y="2832"/>
              <a:ext cx="96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9951" name="Text Box 12"/>
            <p:cNvSpPr txBox="1">
              <a:spLocks noChangeArrowheads="1"/>
            </p:cNvSpPr>
            <p:nvPr/>
          </p:nvSpPr>
          <p:spPr bwMode="auto">
            <a:xfrm>
              <a:off x="2326" y="2786"/>
              <a:ext cx="5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indent="9525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pitchFamily="2" charset="2"/>
                <a:buNone/>
              </a:pPr>
              <a:r>
                <a:rPr lang="en-US" sz="2000">
                  <a:latin typeface="Courier New" pitchFamily="49" charset="0"/>
                  <a:cs typeface="Times New Roman" pitchFamily="18" charset="0"/>
                </a:rPr>
                <a:t>2.71</a:t>
              </a:r>
            </a:p>
          </p:txBody>
        </p:sp>
        <p:sp>
          <p:nvSpPr>
            <p:cNvPr id="39952" name="Line 13"/>
            <p:cNvSpPr>
              <a:spLocks noChangeShapeType="1"/>
            </p:cNvSpPr>
            <p:nvPr/>
          </p:nvSpPr>
          <p:spPr bwMode="auto">
            <a:xfrm flipH="1">
              <a:off x="1981" y="2210"/>
              <a:ext cx="816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9953" name="Text Box 14"/>
            <p:cNvSpPr txBox="1">
              <a:spLocks noChangeArrowheads="1"/>
            </p:cNvSpPr>
            <p:nvPr/>
          </p:nvSpPr>
          <p:spPr bwMode="auto">
            <a:xfrm>
              <a:off x="2400" y="2344"/>
              <a:ext cx="3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indent="9525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pitchFamily="2" charset="2"/>
                <a:buNone/>
              </a:pPr>
              <a:r>
                <a:rPr lang="en-US" sz="2000" b="1">
                  <a:solidFill>
                    <a:srgbClr val="003399"/>
                  </a:solidFill>
                  <a:latin typeface="Courier New" pitchFamily="49" charset="0"/>
                  <a:cs typeface="Times New Roman" pitchFamily="18" charset="0"/>
                </a:rPr>
                <a:t>42</a:t>
              </a:r>
            </a:p>
          </p:txBody>
        </p:sp>
        <p:sp>
          <p:nvSpPr>
            <p:cNvPr id="39954" name="Text Box 15"/>
            <p:cNvSpPr txBox="1">
              <a:spLocks noChangeArrowheads="1"/>
            </p:cNvSpPr>
            <p:nvPr/>
          </p:nvSpPr>
          <p:spPr bwMode="auto">
            <a:xfrm>
              <a:off x="2160" y="3112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indent="9525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pitchFamily="2" charset="2"/>
                <a:buNone/>
              </a:pPr>
              <a:r>
                <a:rPr lang="en-US" sz="2000" b="1">
                  <a:solidFill>
                    <a:srgbClr val="003399"/>
                  </a:solidFill>
                  <a:latin typeface="Courier New" pitchFamily="49" charset="0"/>
                  <a:cs typeface="Times New Roman" pitchFamily="18" charset="0"/>
                </a:rPr>
                <a:t>3</a:t>
              </a:r>
            </a:p>
          </p:txBody>
        </p:sp>
      </p:grpSp>
      <p:sp>
        <p:nvSpPr>
          <p:cNvPr id="39941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1690A10-97CC-4CCC-96CE-554241C17283}" type="datetime1">
              <a:rPr lang="en-US">
                <a:solidFill>
                  <a:srgbClr val="FFFFFF"/>
                </a:solidFill>
              </a:rPr>
              <a:pPr eaLnBrk="1" hangingPunct="1"/>
              <a:t>7/5/2013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9942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Math</a:t>
            </a:r>
            <a:r>
              <a:rPr lang="en-US" smtClean="0"/>
              <a:t> exercise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066800"/>
            <a:ext cx="8915400" cy="5257800"/>
          </a:xfrm>
        </p:spPr>
        <p:txBody>
          <a:bodyPr/>
          <a:lstStyle/>
          <a:p>
            <a:pPr eaLnBrk="1" hangingPunct="1"/>
            <a:r>
              <a:rPr lang="en-US" smtClean="0"/>
              <a:t>#1 - #8: Evaluate the following expressions:</a:t>
            </a:r>
          </a:p>
          <a:p>
            <a:pPr lvl="1" eaLnBrk="1" hangingPunct="1">
              <a:lnSpc>
                <a:spcPct val="90000"/>
              </a:lnSpc>
            </a:pPr>
            <a:endParaRPr lang="en-US" sz="90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1.  Math.abs(-1.23)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2.  Math.pow(3, 2)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3.  Math.pow(10, -2)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4.  Math.sqrt(121.0) - Math.sqrt(256.0)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5.  Math.round(Math.PI) + Math.round(Math.E)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6.  Math.ceil(6.022) + Math.floor(15.9994)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7.  Math.abs(Math.min(-3, -5))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8.  Math.log10(100)</a:t>
            </a:r>
          </a:p>
          <a:p>
            <a:pPr eaLnBrk="1" hangingPunct="1"/>
            <a:r>
              <a:rPr lang="en-US" sz="2400" smtClean="0"/>
              <a:t>#9 - #10 </a:t>
            </a:r>
            <a:r>
              <a:rPr lang="en-US" sz="2200" smtClean="0">
                <a:latin typeface="Courier New" pitchFamily="49" charset="0"/>
              </a:rPr>
              <a:t>Math.max</a:t>
            </a:r>
            <a:r>
              <a:rPr lang="en-US" sz="2200" smtClean="0"/>
              <a:t> and </a:t>
            </a:r>
            <a:r>
              <a:rPr lang="en-US" sz="2200" smtClean="0">
                <a:latin typeface="Courier New" pitchFamily="49" charset="0"/>
              </a:rPr>
              <a:t>Math.min</a:t>
            </a:r>
            <a:r>
              <a:rPr lang="en-US" sz="2200" smtClean="0"/>
              <a:t> can be used to bound numbers.</a:t>
            </a:r>
          </a:p>
          <a:p>
            <a:pPr lvl="1" eaLnBrk="1" hangingPunct="1">
              <a:buFontTx/>
              <a:buNone/>
            </a:pPr>
            <a:r>
              <a:rPr lang="en-US" smtClean="0">
                <a:solidFill>
                  <a:schemeClr val="accent1"/>
                </a:solidFill>
              </a:rPr>
              <a:t>Consider an </a:t>
            </a:r>
            <a:r>
              <a:rPr lang="en-US" smtClean="0">
                <a:solidFill>
                  <a:schemeClr val="accent1"/>
                </a:solidFill>
                <a:latin typeface="Courier New" pitchFamily="49" charset="0"/>
              </a:rPr>
              <a:t>int</a:t>
            </a:r>
            <a:r>
              <a:rPr lang="en-US" smtClean="0">
                <a:solidFill>
                  <a:schemeClr val="accent1"/>
                </a:solidFill>
              </a:rPr>
              <a:t> variable named </a:t>
            </a:r>
            <a:r>
              <a:rPr lang="en-US" smtClean="0">
                <a:solidFill>
                  <a:schemeClr val="accent1"/>
                </a:solidFill>
                <a:latin typeface="Courier New" pitchFamily="49" charset="0"/>
              </a:rPr>
              <a:t>age</a:t>
            </a:r>
            <a:r>
              <a:rPr lang="en-US" smtClean="0"/>
              <a:t>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9.  </a:t>
            </a:r>
            <a:r>
              <a:rPr lang="en-US" smtClean="0"/>
              <a:t>What statement would replace negative ages with 0?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10. </a:t>
            </a:r>
            <a:r>
              <a:rPr lang="en-US" smtClean="0"/>
              <a:t>What statement would cap the maximum age to 40?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409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9D5A968-DB06-4F52-9837-0ABBA89E1D08}" type="datetime1">
              <a:rPr lang="en-US">
                <a:solidFill>
                  <a:srgbClr val="FFFFFF"/>
                </a:solidFill>
              </a:rPr>
              <a:pPr eaLnBrk="1" hangingPunct="1"/>
              <a:t>7/5/2013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0965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Parameters</a:t>
            </a:r>
          </a:p>
          <a:p>
            <a:pPr>
              <a:defRPr/>
            </a:pPr>
            <a:r>
              <a:rPr lang="en-US" dirty="0" smtClean="0"/>
              <a:t>Common error</a:t>
            </a:r>
          </a:p>
          <a:p>
            <a:pPr>
              <a:defRPr/>
            </a:pPr>
            <a:r>
              <a:rPr lang="en-US" dirty="0" smtClean="0"/>
              <a:t>Strings as parameters</a:t>
            </a:r>
          </a:p>
          <a:p>
            <a:pPr>
              <a:defRPr/>
            </a:pPr>
            <a:r>
              <a:rPr lang="en-US" dirty="0" smtClean="0"/>
              <a:t>Star example</a:t>
            </a:r>
          </a:p>
          <a:p>
            <a:pPr>
              <a:defRPr/>
            </a:pPr>
            <a:r>
              <a:rPr lang="en-US" dirty="0" smtClean="0"/>
              <a:t>Value semantics</a:t>
            </a:r>
            <a:endParaRPr lang="en-US" dirty="0"/>
          </a:p>
        </p:txBody>
      </p:sp>
      <p:sp>
        <p:nvSpPr>
          <p:cNvPr id="1536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Parameters</a:t>
            </a: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EEAD214-E625-4C3B-8BAB-900ECDF524A0}" type="datetime1">
              <a:rPr lang="en-US">
                <a:solidFill>
                  <a:srgbClr val="FFFFFF"/>
                </a:solidFill>
              </a:rPr>
              <a:pPr eaLnBrk="1" hangingPunct="1"/>
              <a:t>7/5/2013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536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Write down your answers…</a:t>
            </a:r>
            <a:endParaRPr lang="en-US" smtClean="0"/>
          </a:p>
        </p:txBody>
      </p:sp>
      <p:sp>
        <p:nvSpPr>
          <p:cNvPr id="41987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159F611-A433-4E40-8440-DB683078A8E7}" type="datetime1">
              <a:rPr lang="en-US">
                <a:solidFill>
                  <a:srgbClr val="FFFFFF"/>
                </a:solidFill>
              </a:rPr>
              <a:pPr eaLnBrk="1" hangingPunct="1"/>
              <a:t>7/5/2013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1988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Quirks of real numbers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</a:t>
            </a:r>
            <a:r>
              <a:rPr lang="en-US" smtClean="0">
                <a:latin typeface="Courier New" pitchFamily="49" charset="0"/>
              </a:rPr>
              <a:t>Math</a:t>
            </a:r>
            <a:r>
              <a:rPr lang="en-US" smtClean="0"/>
              <a:t> methods return </a:t>
            </a:r>
            <a:r>
              <a:rPr lang="en-US" smtClean="0">
                <a:latin typeface="Courier New" pitchFamily="49" charset="0"/>
              </a:rPr>
              <a:t>double</a:t>
            </a:r>
            <a:r>
              <a:rPr lang="en-US" smtClean="0"/>
              <a:t> or other non-</a:t>
            </a:r>
            <a:r>
              <a:rPr lang="en-US" smtClean="0">
                <a:latin typeface="Courier New" pitchFamily="49" charset="0"/>
              </a:rPr>
              <a:t>int</a:t>
            </a:r>
            <a:r>
              <a:rPr lang="en-US" smtClean="0"/>
              <a:t> types.</a:t>
            </a:r>
          </a:p>
          <a:p>
            <a:pPr lvl="1" eaLnBrk="1" hangingPunct="1">
              <a:buFontTx/>
              <a:buNone/>
            </a:pPr>
            <a:r>
              <a:rPr lang="en-US" sz="2000" smtClean="0">
                <a:solidFill>
                  <a:srgbClr val="800000"/>
                </a:solidFill>
                <a:latin typeface="Courier New" pitchFamily="49" charset="0"/>
              </a:rPr>
              <a:t>	int x = Math.pow(10, 3);   </a:t>
            </a:r>
            <a:r>
              <a:rPr lang="en-US" sz="2000" b="1" smtClean="0">
                <a:solidFill>
                  <a:srgbClr val="800000"/>
                </a:solidFill>
                <a:latin typeface="Courier New" pitchFamily="49" charset="0"/>
              </a:rPr>
              <a:t>// ERROR: incompat. types</a:t>
            </a:r>
          </a:p>
          <a:p>
            <a:pPr lvl="1" eaLnBrk="1" hangingPunct="1"/>
            <a:endParaRPr lang="en-US" sz="2000" smtClean="0"/>
          </a:p>
          <a:p>
            <a:pPr eaLnBrk="1" hangingPunct="1">
              <a:lnSpc>
                <a:spcPct val="110000"/>
              </a:lnSpc>
            </a:pPr>
            <a:r>
              <a:rPr lang="en-US" smtClean="0"/>
              <a:t>Some </a:t>
            </a:r>
            <a:r>
              <a:rPr lang="en-US" smtClean="0">
                <a:latin typeface="Courier New" pitchFamily="49" charset="0"/>
              </a:rPr>
              <a:t>double</a:t>
            </a:r>
            <a:r>
              <a:rPr lang="en-US" smtClean="0"/>
              <a:t> values print poorly (too many digits).</a:t>
            </a:r>
            <a:endParaRPr lang="en-US" sz="900" smtClean="0">
              <a:latin typeface="Courier New" pitchFamily="49" charset="0"/>
            </a:endParaRP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double result = 1.0 / 3.0;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System.out.println(result);    </a:t>
            </a:r>
            <a:r>
              <a:rPr lang="en-US" sz="2000" b="1" smtClean="0">
                <a:solidFill>
                  <a:srgbClr val="008080"/>
                </a:solidFill>
                <a:latin typeface="Courier New" pitchFamily="49" charset="0"/>
              </a:rPr>
              <a:t>// 0.3333333333333</a:t>
            </a:r>
            <a:endParaRPr lang="en-US" sz="2000" smtClean="0"/>
          </a:p>
          <a:p>
            <a:pPr lvl="1" eaLnBrk="1" hangingPunct="1"/>
            <a:endParaRPr lang="en-US" smtClean="0"/>
          </a:p>
          <a:p>
            <a:pPr eaLnBrk="1" hangingPunct="1">
              <a:lnSpc>
                <a:spcPct val="110000"/>
              </a:lnSpc>
            </a:pPr>
            <a:r>
              <a:rPr lang="en-US" smtClean="0"/>
              <a:t>The computer represents </a:t>
            </a:r>
            <a:r>
              <a:rPr lang="en-US" smtClean="0">
                <a:latin typeface="Courier New" pitchFamily="49" charset="0"/>
              </a:rPr>
              <a:t>double</a:t>
            </a:r>
            <a:r>
              <a:rPr lang="en-US" smtClean="0"/>
              <a:t>s in an imprecise way.</a:t>
            </a:r>
            <a:endParaRPr lang="en-US" sz="900" smtClean="0">
              <a:latin typeface="Courier New" pitchFamily="49" charset="0"/>
            </a:endParaRP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System.out.println(0.1 + 0.2);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endParaRPr lang="en-US" sz="800" smtClean="0">
              <a:latin typeface="Courier New" pitchFamily="49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smtClean="0"/>
              <a:t>Instead of 0.3, the output is </a:t>
            </a:r>
            <a:r>
              <a:rPr lang="en-US" smtClean="0">
                <a:latin typeface="Courier New" pitchFamily="49" charset="0"/>
              </a:rPr>
              <a:t>0.30000000000000004</a:t>
            </a:r>
            <a:endParaRPr lang="en-US" smtClean="0"/>
          </a:p>
        </p:txBody>
      </p:sp>
      <p:sp>
        <p:nvSpPr>
          <p:cNvPr id="4301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7731F2D-F034-41BF-B6BC-6A4B720D0204}" type="datetime1">
              <a:rPr lang="en-US">
                <a:solidFill>
                  <a:srgbClr val="FFFFFF"/>
                </a:solidFill>
              </a:rPr>
              <a:pPr eaLnBrk="1" hangingPunct="1"/>
              <a:t>7/5/2013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3013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 casting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type cast</a:t>
            </a:r>
            <a:r>
              <a:rPr lang="en-US" smtClean="0"/>
              <a:t>: A conversion from one type to another.</a:t>
            </a:r>
          </a:p>
          <a:p>
            <a:pPr lvl="1" eaLnBrk="1" hangingPunct="1"/>
            <a:r>
              <a:rPr lang="en-US" smtClean="0"/>
              <a:t>To promote an </a:t>
            </a:r>
            <a:r>
              <a:rPr lang="en-US" smtClean="0">
                <a:latin typeface="Courier New" pitchFamily="49" charset="0"/>
              </a:rPr>
              <a:t>int</a:t>
            </a:r>
            <a:r>
              <a:rPr lang="en-US" smtClean="0"/>
              <a:t> into a </a:t>
            </a:r>
            <a:r>
              <a:rPr lang="en-US" smtClean="0">
                <a:latin typeface="Courier New" pitchFamily="49" charset="0"/>
              </a:rPr>
              <a:t>double</a:t>
            </a:r>
            <a:r>
              <a:rPr lang="en-US" smtClean="0"/>
              <a:t> to get exact division from </a:t>
            </a:r>
            <a:r>
              <a:rPr lang="en-US" smtClean="0">
                <a:latin typeface="Courier New" pitchFamily="49" charset="0"/>
              </a:rPr>
              <a:t>/</a:t>
            </a:r>
          </a:p>
          <a:p>
            <a:pPr lvl="1" eaLnBrk="1" hangingPunct="1"/>
            <a:r>
              <a:rPr lang="en-US" smtClean="0"/>
              <a:t>To truncate a </a:t>
            </a:r>
            <a:r>
              <a:rPr lang="en-US" smtClean="0">
                <a:latin typeface="Courier New" pitchFamily="49" charset="0"/>
              </a:rPr>
              <a:t>double</a:t>
            </a:r>
            <a:r>
              <a:rPr lang="en-US" smtClean="0"/>
              <a:t> from a real number to an integer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Syntax:</a:t>
            </a:r>
          </a:p>
          <a:p>
            <a:pPr lvl="1" eaLnBrk="1" hangingPunct="1"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mtClean="0">
                <a:latin typeface="Courier New" pitchFamily="49" charset="0"/>
              </a:rPr>
              <a:t>	(</a:t>
            </a:r>
            <a:r>
              <a:rPr lang="en-US" b="1" smtClean="0"/>
              <a:t>type</a:t>
            </a:r>
            <a:r>
              <a:rPr lang="en-US" smtClean="0">
                <a:latin typeface="Courier New" pitchFamily="49" charset="0"/>
              </a:rPr>
              <a:t>)</a:t>
            </a:r>
            <a:r>
              <a:rPr lang="en-US" smtClean="0"/>
              <a:t> </a:t>
            </a:r>
            <a:r>
              <a:rPr lang="en-US" b="1" smtClean="0"/>
              <a:t>expression</a:t>
            </a:r>
            <a:endParaRPr lang="en-US" b="1" i="1" smtClean="0"/>
          </a:p>
          <a:p>
            <a:pPr lvl="1" eaLnBrk="1" hangingPunct="1">
              <a:buFontTx/>
              <a:buNone/>
            </a:pPr>
            <a:endParaRPr lang="en-US" smtClean="0"/>
          </a:p>
          <a:p>
            <a:pPr lvl="1" eaLnBrk="1" hangingPunct="1">
              <a:buFontTx/>
              <a:buNone/>
            </a:pPr>
            <a:r>
              <a:rPr lang="en-US" smtClean="0"/>
              <a:t>	Examples:</a:t>
            </a:r>
            <a:endParaRPr lang="en-US" sz="9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double result = </a:t>
            </a:r>
            <a:r>
              <a:rPr lang="en-US" b="1" smtClean="0">
                <a:latin typeface="Courier New" pitchFamily="49" charset="0"/>
              </a:rPr>
              <a:t>(double)</a:t>
            </a:r>
            <a:r>
              <a:rPr lang="en-US" smtClean="0">
                <a:latin typeface="Courier New" pitchFamily="49" charset="0"/>
              </a:rPr>
              <a:t> 19 / 5;     </a:t>
            </a:r>
            <a:r>
              <a:rPr lang="en-US" b="1" smtClean="0">
                <a:solidFill>
                  <a:srgbClr val="008080"/>
                </a:solidFill>
                <a:latin typeface="Courier New" pitchFamily="49" charset="0"/>
              </a:rPr>
              <a:t>// 3.8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int result2 = </a:t>
            </a:r>
            <a:r>
              <a:rPr lang="en-US" b="1" smtClean="0">
                <a:latin typeface="Courier New" pitchFamily="49" charset="0"/>
              </a:rPr>
              <a:t>(int)</a:t>
            </a:r>
            <a:r>
              <a:rPr lang="en-US" smtClean="0">
                <a:latin typeface="Courier New" pitchFamily="49" charset="0"/>
              </a:rPr>
              <a:t> result;          </a:t>
            </a:r>
            <a:r>
              <a:rPr lang="en-US" b="1" smtClean="0">
                <a:solidFill>
                  <a:srgbClr val="008080"/>
                </a:solidFill>
                <a:latin typeface="Courier New" pitchFamily="49" charset="0"/>
              </a:rPr>
              <a:t>// 3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int x = </a:t>
            </a:r>
            <a:r>
              <a:rPr lang="en-US" b="1" smtClean="0">
                <a:latin typeface="Courier New" pitchFamily="49" charset="0"/>
              </a:rPr>
              <a:t>(int)</a:t>
            </a:r>
            <a:r>
              <a:rPr lang="en-US" smtClean="0">
                <a:latin typeface="Courier New" pitchFamily="49" charset="0"/>
              </a:rPr>
              <a:t> Math.pow(10, 3);       </a:t>
            </a:r>
            <a:r>
              <a:rPr lang="en-US" b="1" smtClean="0">
                <a:solidFill>
                  <a:srgbClr val="008080"/>
                </a:solidFill>
                <a:latin typeface="Courier New" pitchFamily="49" charset="0"/>
              </a:rPr>
              <a:t>// 1000</a:t>
            </a:r>
            <a:endParaRPr lang="en-US" sz="900" b="1" smtClean="0">
              <a:solidFill>
                <a:srgbClr val="008080"/>
              </a:solidFill>
            </a:endParaRPr>
          </a:p>
        </p:txBody>
      </p:sp>
      <p:sp>
        <p:nvSpPr>
          <p:cNvPr id="44036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9026D56-6D8C-41B0-9ABA-44405346C572}" type="datetime1">
              <a:rPr lang="en-US">
                <a:solidFill>
                  <a:srgbClr val="FFFFFF"/>
                </a:solidFill>
              </a:rPr>
              <a:pPr eaLnBrk="1" hangingPunct="1"/>
              <a:t>7/5/2013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4037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about type casting</a:t>
            </a:r>
          </a:p>
        </p:txBody>
      </p:sp>
      <p:sp>
        <p:nvSpPr>
          <p:cNvPr id="45059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 casting has high precedence and only casts the item immediately next to it.</a:t>
            </a:r>
          </a:p>
          <a:p>
            <a:pPr lvl="1" eaLnBrk="1" hangingPunct="1">
              <a:buFontTx/>
              <a:buNone/>
            </a:pPr>
            <a:endParaRPr lang="en-US" sz="900" smtClean="0"/>
          </a:p>
          <a:p>
            <a:pPr lvl="1" eaLnBrk="1" hangingPunct="1"/>
            <a:r>
              <a:rPr lang="en-US" smtClean="0">
                <a:latin typeface="Courier New" pitchFamily="49" charset="0"/>
              </a:rPr>
              <a:t>double x = </a:t>
            </a:r>
            <a:r>
              <a:rPr lang="en-US" b="1" smtClean="0">
                <a:latin typeface="Courier New" pitchFamily="49" charset="0"/>
              </a:rPr>
              <a:t>(double)</a:t>
            </a:r>
            <a:r>
              <a:rPr lang="en-US" smtClean="0">
                <a:latin typeface="Courier New" pitchFamily="49" charset="0"/>
              </a:rPr>
              <a:t> 1 + 1 / 2;       </a:t>
            </a:r>
            <a:r>
              <a:rPr lang="en-US" b="1" smtClean="0">
                <a:solidFill>
                  <a:srgbClr val="008080"/>
                </a:solidFill>
                <a:latin typeface="Courier New" pitchFamily="49" charset="0"/>
              </a:rPr>
              <a:t>// 1</a:t>
            </a:r>
          </a:p>
          <a:p>
            <a:pPr lvl="1" eaLnBrk="1" hangingPunct="1"/>
            <a:r>
              <a:rPr lang="en-US" smtClean="0">
                <a:latin typeface="Courier New" pitchFamily="49" charset="0"/>
              </a:rPr>
              <a:t>double y = 1 + </a:t>
            </a:r>
            <a:r>
              <a:rPr lang="en-US" b="1" smtClean="0">
                <a:latin typeface="Courier New" pitchFamily="49" charset="0"/>
              </a:rPr>
              <a:t>(double)</a:t>
            </a:r>
            <a:r>
              <a:rPr lang="en-US" smtClean="0">
                <a:latin typeface="Courier New" pitchFamily="49" charset="0"/>
              </a:rPr>
              <a:t> 1 / 2;       </a:t>
            </a:r>
            <a:r>
              <a:rPr lang="en-US" b="1" smtClean="0">
                <a:solidFill>
                  <a:srgbClr val="008080"/>
                </a:solidFill>
                <a:latin typeface="Courier New" pitchFamily="49" charset="0"/>
              </a:rPr>
              <a:t>// 1.5</a:t>
            </a:r>
          </a:p>
          <a:p>
            <a:pPr lvl="1" eaLnBrk="1" hangingPunct="1"/>
            <a:endParaRPr lang="en-US" b="1" smtClean="0">
              <a:solidFill>
                <a:srgbClr val="008080"/>
              </a:solidFill>
            </a:endParaRPr>
          </a:p>
          <a:p>
            <a:pPr eaLnBrk="1" hangingPunct="1"/>
            <a:r>
              <a:rPr lang="en-US" smtClean="0"/>
              <a:t>You can use parentheses to force evaluation order.</a:t>
            </a:r>
          </a:p>
          <a:p>
            <a:pPr lvl="1" eaLnBrk="1" hangingPunct="1"/>
            <a:r>
              <a:rPr lang="en-US" smtClean="0">
                <a:latin typeface="Courier New" pitchFamily="49" charset="0"/>
              </a:rPr>
              <a:t>double average = </a:t>
            </a:r>
            <a:r>
              <a:rPr lang="en-US" b="1" smtClean="0">
                <a:latin typeface="Courier New" pitchFamily="49" charset="0"/>
              </a:rPr>
              <a:t>(double)</a:t>
            </a:r>
            <a:r>
              <a:rPr lang="en-US" smtClean="0">
                <a:latin typeface="Courier New" pitchFamily="49" charset="0"/>
              </a:rPr>
              <a:t> (a + b + c) / 3;</a:t>
            </a:r>
          </a:p>
          <a:p>
            <a:pPr lvl="1" eaLnBrk="1" hangingPunct="1"/>
            <a:endParaRPr lang="en-US" smtClean="0">
              <a:latin typeface="Courier New" pitchFamily="49" charset="0"/>
            </a:endParaRPr>
          </a:p>
          <a:p>
            <a:pPr eaLnBrk="1" hangingPunct="1"/>
            <a:r>
              <a:rPr lang="en-US" smtClean="0"/>
              <a:t>A conversion to </a:t>
            </a:r>
            <a:r>
              <a:rPr lang="en-US" smtClean="0">
                <a:latin typeface="Courier New" pitchFamily="49" charset="0"/>
              </a:rPr>
              <a:t>double</a:t>
            </a:r>
            <a:r>
              <a:rPr lang="en-US" smtClean="0"/>
              <a:t> can be achieved in other ways.</a:t>
            </a:r>
          </a:p>
          <a:p>
            <a:pPr lvl="1" eaLnBrk="1" hangingPunct="1"/>
            <a:r>
              <a:rPr lang="en-US" smtClean="0">
                <a:latin typeface="Courier New" pitchFamily="49" charset="0"/>
              </a:rPr>
              <a:t>double average = 1.0 * (a + b + c) / 3;</a:t>
            </a:r>
          </a:p>
        </p:txBody>
      </p:sp>
      <p:sp>
        <p:nvSpPr>
          <p:cNvPr id="4506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0AA5063-804A-472F-B7C4-DDE078617D31}" type="datetime1">
              <a:rPr lang="en-US">
                <a:solidFill>
                  <a:srgbClr val="FFFFFF"/>
                </a:solidFill>
              </a:rPr>
              <a:pPr eaLnBrk="1" hangingPunct="1"/>
              <a:t>7/5/2013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5061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Returning a value</a:t>
            </a:r>
          </a:p>
        </p:txBody>
      </p:sp>
      <p:sp>
        <p:nvSpPr>
          <p:cNvPr id="46083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smtClean="0">
                <a:latin typeface="Courier New" pitchFamily="49" charset="0"/>
              </a:rPr>
              <a:t>public static </a:t>
            </a:r>
            <a:r>
              <a:rPr lang="en-US" b="1" smtClean="0">
                <a:solidFill>
                  <a:srgbClr val="003399"/>
                </a:solidFill>
              </a:rPr>
              <a:t>type</a:t>
            </a:r>
            <a:r>
              <a:rPr lang="en-US" smtClean="0">
                <a:latin typeface="Courier New" pitchFamily="49" charset="0"/>
              </a:rPr>
              <a:t> </a:t>
            </a:r>
            <a:r>
              <a:rPr lang="en-US" b="1" smtClean="0"/>
              <a:t>name</a:t>
            </a:r>
            <a:r>
              <a:rPr lang="en-US" smtClean="0">
                <a:latin typeface="Courier New" pitchFamily="49" charset="0"/>
              </a:rPr>
              <a:t>(</a:t>
            </a:r>
            <a:r>
              <a:rPr lang="en-US" b="1" smtClean="0"/>
              <a:t>parameters</a:t>
            </a:r>
            <a:r>
              <a:rPr lang="en-US" smtClean="0">
                <a:latin typeface="Courier New" pitchFamily="49" charset="0"/>
              </a:rPr>
              <a:t>) {</a:t>
            </a:r>
          </a:p>
          <a:p>
            <a:pPr lvl="1" eaLnBrk="1" hangingPunct="1">
              <a:buFontTx/>
              <a:buNone/>
            </a:pPr>
            <a:r>
              <a:rPr lang="en-US" smtClean="0">
                <a:latin typeface="Courier New" pitchFamily="49" charset="0"/>
              </a:rPr>
              <a:t>    </a:t>
            </a:r>
            <a:r>
              <a:rPr lang="en-US" b="1" smtClean="0"/>
              <a:t>statements</a:t>
            </a:r>
            <a:r>
              <a:rPr lang="en-US" smtClean="0">
                <a:latin typeface="Courier New" pitchFamily="49" charset="0"/>
              </a:rPr>
              <a:t>;</a:t>
            </a:r>
          </a:p>
          <a:p>
            <a:pPr lvl="1" eaLnBrk="1" hangingPunct="1">
              <a:buFontTx/>
              <a:buNone/>
            </a:pPr>
            <a:r>
              <a:rPr lang="en-US" smtClean="0">
                <a:latin typeface="Courier New" pitchFamily="49" charset="0"/>
              </a:rPr>
              <a:t>    </a:t>
            </a:r>
            <a:r>
              <a:rPr lang="en-US" b="1" smtClean="0"/>
              <a:t>...</a:t>
            </a:r>
          </a:p>
          <a:p>
            <a:pPr lvl="1" eaLnBrk="1" hangingPunct="1">
              <a:buFontTx/>
              <a:buNone/>
            </a:pPr>
            <a:r>
              <a:rPr lang="en-US" smtClean="0">
                <a:solidFill>
                  <a:srgbClr val="003399"/>
                </a:solidFill>
                <a:latin typeface="Courier New" pitchFamily="49" charset="0"/>
              </a:rPr>
              <a:t>    return </a:t>
            </a:r>
            <a:r>
              <a:rPr lang="en-US" b="1" smtClean="0">
                <a:solidFill>
                  <a:srgbClr val="003399"/>
                </a:solidFill>
              </a:rPr>
              <a:t>expression</a:t>
            </a:r>
            <a:r>
              <a:rPr lang="en-US" smtClean="0">
                <a:solidFill>
                  <a:srgbClr val="003399"/>
                </a:solidFill>
                <a:latin typeface="Courier New" pitchFamily="49" charset="0"/>
              </a:rPr>
              <a:t>;</a:t>
            </a:r>
          </a:p>
          <a:p>
            <a:pPr lvl="1" eaLnBrk="1" hangingPunct="1">
              <a:buFontTx/>
              <a:buNone/>
            </a:pPr>
            <a:r>
              <a:rPr lang="en-US" smtClean="0">
                <a:latin typeface="Courier New" pitchFamily="49" charset="0"/>
              </a:rPr>
              <a:t>}</a:t>
            </a:r>
          </a:p>
          <a:p>
            <a:pPr lvl="1" eaLnBrk="1" hangingPunct="1">
              <a:buFontTx/>
              <a:buNone/>
            </a:pPr>
            <a:endParaRPr lang="en-US" smtClean="0">
              <a:latin typeface="Courier New" pitchFamily="49" charset="0"/>
            </a:endParaRPr>
          </a:p>
          <a:p>
            <a:pPr eaLnBrk="1" hangingPunct="1"/>
            <a:r>
              <a:rPr lang="en-US" smtClean="0"/>
              <a:t>Example: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9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</a:rPr>
              <a:t>// Returns the slope of the line between the given points.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public static </a:t>
            </a:r>
            <a:r>
              <a:rPr lang="en-US" sz="1800" b="1" smtClean="0">
                <a:latin typeface="Courier New" pitchFamily="49" charset="0"/>
              </a:rPr>
              <a:t>double</a:t>
            </a:r>
            <a:r>
              <a:rPr lang="en-US" sz="1800" smtClean="0">
                <a:latin typeface="Courier New" pitchFamily="49" charset="0"/>
              </a:rPr>
              <a:t> slope(int x1, int y1, int x2, int y2)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double dy = y2 - y1;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double dx = x2 - x1;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</a:t>
            </a:r>
            <a:r>
              <a:rPr lang="en-US" sz="1800" b="1" smtClean="0">
                <a:latin typeface="Courier New" pitchFamily="49" charset="0"/>
              </a:rPr>
              <a:t>return dy / dx;</a:t>
            </a:r>
            <a:endParaRPr lang="en-US" sz="18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>
                <a:latin typeface="Courier New" pitchFamily="49" charset="0"/>
              </a:rPr>
              <a:t>slope(1, 3, 5, 11)</a:t>
            </a:r>
            <a:r>
              <a:rPr lang="en-US" sz="2000" smtClean="0"/>
              <a:t> returns </a:t>
            </a:r>
            <a:r>
              <a:rPr lang="en-US" sz="2000" smtClean="0">
                <a:latin typeface="Courier New" pitchFamily="49" charset="0"/>
              </a:rPr>
              <a:t>2.0</a:t>
            </a:r>
          </a:p>
        </p:txBody>
      </p:sp>
      <p:sp>
        <p:nvSpPr>
          <p:cNvPr id="4608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94303C1-3D5D-4CFE-8341-229821E1D7C7}" type="datetime1">
              <a:rPr lang="en-US">
                <a:solidFill>
                  <a:srgbClr val="FFFFFF"/>
                </a:solidFill>
              </a:rPr>
              <a:pPr eaLnBrk="1" hangingPunct="1"/>
              <a:t>7/5/2013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6085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Return examples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</a:rPr>
              <a:t>// Converts degrees Fahrenheit to Celsius.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public static double fToC(double degreesF)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double degreesC = 5.0 / 9.0 * (degreesF - 32);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return degreesC;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</a:rPr>
              <a:t>// Computes triangle hypotenuse length given its side lengths.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public static double hypotenuse(int a, int b)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double c = Math.sqrt(a * a + b * b);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return c;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You can shorten the examples by returning an expression: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public static double fToC(double degreesF)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</a:t>
            </a:r>
            <a:r>
              <a:rPr lang="en-US" sz="2000" smtClean="0">
                <a:latin typeface="Courier New" pitchFamily="49" charset="0"/>
              </a:rPr>
              <a:t>return </a:t>
            </a:r>
            <a:r>
              <a:rPr lang="en-US" sz="2000" b="1" smtClean="0">
                <a:latin typeface="Courier New" pitchFamily="49" charset="0"/>
              </a:rPr>
              <a:t>5.0 / 9.0 * (degreesF - 32);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}</a:t>
            </a:r>
          </a:p>
        </p:txBody>
      </p:sp>
      <p:sp>
        <p:nvSpPr>
          <p:cNvPr id="4710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9B18F9C-2E61-4108-899D-9685F23CC3FB}" type="datetime1">
              <a:rPr lang="en-US">
                <a:solidFill>
                  <a:srgbClr val="FFFFFF"/>
                </a:solidFill>
              </a:rPr>
              <a:pPr eaLnBrk="1" hangingPunct="1"/>
              <a:t>7/5/2013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7109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9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9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191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1917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Common error: Not storing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Many students incorrectly think that a </a:t>
            </a:r>
            <a:r>
              <a:rPr lang="en-US" smtClean="0">
                <a:latin typeface="Courier New" pitchFamily="49" charset="0"/>
              </a:rPr>
              <a:t>return</a:t>
            </a:r>
            <a:r>
              <a:rPr lang="en-US" smtClean="0"/>
              <a:t> statement sends a variable's name back to the calling method.</a:t>
            </a:r>
          </a:p>
          <a:p>
            <a:pPr lvl="1" eaLnBrk="1" hangingPunct="1">
              <a:buFontTx/>
              <a:buNone/>
            </a:pPr>
            <a:endParaRPr lang="en-US" sz="160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public static void main(String[] args)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slope(0, 0, 6, 3);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System.out.println("The slope is " + </a:t>
            </a:r>
            <a:r>
              <a:rPr lang="en-US" sz="1800" b="1" smtClean="0">
                <a:solidFill>
                  <a:srgbClr val="FF0000"/>
                </a:solidFill>
                <a:latin typeface="Courier New" pitchFamily="49" charset="0"/>
              </a:rPr>
              <a:t>result</a:t>
            </a:r>
            <a:r>
              <a:rPr lang="en-US" sz="1800" smtClean="0">
                <a:latin typeface="Courier New" pitchFamily="49" charset="0"/>
              </a:rPr>
              <a:t>);  </a:t>
            </a:r>
            <a:r>
              <a:rPr lang="en-US" sz="1800" b="1" smtClean="0">
                <a:solidFill>
                  <a:srgbClr val="FF0000"/>
                </a:solidFill>
                <a:latin typeface="Courier New" pitchFamily="49" charset="0"/>
              </a:rPr>
              <a:t>// ERROR: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}</a:t>
            </a:r>
            <a:r>
              <a:rPr lang="en-US" sz="1800" b="1" smtClean="0">
                <a:solidFill>
                  <a:srgbClr val="FF0000"/>
                </a:solidFill>
                <a:latin typeface="Courier New" pitchFamily="49" charset="0"/>
              </a:rPr>
              <a:t>                                     // result not defined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180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public static double slope(int x1, int x2, int y1, int y2)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double dy = y2 - y1;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double dx = x2 - x1;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</a:t>
            </a:r>
            <a:r>
              <a:rPr lang="en-US" sz="1800" smtClean="0">
                <a:latin typeface="Courier New" pitchFamily="49" charset="0"/>
              </a:rPr>
              <a:t>double </a:t>
            </a:r>
            <a:r>
              <a:rPr lang="en-US" sz="1800" b="1" smtClean="0">
                <a:latin typeface="Courier New" pitchFamily="49" charset="0"/>
              </a:rPr>
              <a:t>result</a:t>
            </a:r>
            <a:r>
              <a:rPr lang="en-US" sz="1800" smtClean="0">
                <a:latin typeface="Courier New" pitchFamily="49" charset="0"/>
              </a:rPr>
              <a:t> = dy / dx;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return</a:t>
            </a:r>
            <a:r>
              <a:rPr lang="en-US" sz="1800" b="1" smtClean="0">
                <a:latin typeface="Courier New" pitchFamily="49" charset="0"/>
              </a:rPr>
              <a:t> result</a:t>
            </a:r>
            <a:r>
              <a:rPr lang="en-US" sz="1800" smtClean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}</a:t>
            </a:r>
          </a:p>
        </p:txBody>
      </p:sp>
      <p:sp>
        <p:nvSpPr>
          <p:cNvPr id="4813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4F3A553-5327-427C-937F-62FC8A83CEB8}" type="datetime1">
              <a:rPr lang="en-US">
                <a:solidFill>
                  <a:srgbClr val="FFFFFF"/>
                </a:solidFill>
              </a:rPr>
              <a:pPr eaLnBrk="1" hangingPunct="1"/>
              <a:t>7/5/2013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8133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Fixing the common error</a:t>
            </a:r>
          </a:p>
        </p:txBody>
      </p:sp>
      <p:sp>
        <p:nvSpPr>
          <p:cNvPr id="49155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Instead, returning sends the variable's </a:t>
            </a:r>
            <a:r>
              <a:rPr lang="en-US" i="1" smtClean="0"/>
              <a:t>value </a:t>
            </a:r>
            <a:r>
              <a:rPr lang="en-US" smtClean="0"/>
              <a:t>back.</a:t>
            </a:r>
          </a:p>
          <a:p>
            <a:pPr lvl="1" eaLnBrk="1" hangingPunct="1"/>
            <a:r>
              <a:rPr lang="en-US" smtClean="0"/>
              <a:t>The returned value must be stored into a variable or used in an expression to be useful to the caller.</a:t>
            </a:r>
          </a:p>
          <a:p>
            <a:pPr lvl="1" eaLnBrk="1" hangingPunct="1">
              <a:buFontTx/>
              <a:buNone/>
            </a:pPr>
            <a:endParaRPr lang="en-US" sz="180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public static void main(String[] args)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</a:t>
            </a:r>
            <a:r>
              <a:rPr lang="en-US" sz="1800" b="1" smtClean="0">
                <a:solidFill>
                  <a:srgbClr val="003399"/>
                </a:solidFill>
                <a:latin typeface="Courier New" pitchFamily="49" charset="0"/>
              </a:rPr>
              <a:t>double s = </a:t>
            </a:r>
            <a:r>
              <a:rPr lang="en-US" sz="1800" smtClean="0">
                <a:latin typeface="Courier New" pitchFamily="49" charset="0"/>
              </a:rPr>
              <a:t>slope(0, 0, 6, 3);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System.out.println("The slope is " + </a:t>
            </a:r>
            <a:r>
              <a:rPr lang="en-US" sz="1800" b="1" smtClean="0">
                <a:solidFill>
                  <a:srgbClr val="003399"/>
                </a:solidFill>
                <a:latin typeface="Courier New" pitchFamily="49" charset="0"/>
              </a:rPr>
              <a:t>s</a:t>
            </a:r>
            <a:r>
              <a:rPr lang="en-US" sz="1800" smtClean="0">
                <a:latin typeface="Courier New" pitchFamily="49" charset="0"/>
              </a:rPr>
              <a:t>);</a:t>
            </a:r>
            <a:endParaRPr lang="en-US" sz="1800" b="1" smtClean="0">
              <a:solidFill>
                <a:srgbClr val="008080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180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public static double slope(int x1, int x2, int y1, int y2)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double dy = y2 - y1;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double dx = x2 - x1;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double result = dy / dx;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return result;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}</a:t>
            </a:r>
          </a:p>
        </p:txBody>
      </p:sp>
      <p:sp>
        <p:nvSpPr>
          <p:cNvPr id="49156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72677F6-7EAC-45BE-A518-2D38937E6AD4}" type="datetime1">
              <a:rPr lang="en-US">
                <a:solidFill>
                  <a:srgbClr val="FFFFFF"/>
                </a:solidFill>
              </a:rPr>
              <a:pPr eaLnBrk="1" hangingPunct="1"/>
              <a:t>7/5/2013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9157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Classes</a:t>
            </a:r>
          </a:p>
          <a:p>
            <a:pPr eaLnBrk="1" hangingPunct="1">
              <a:defRPr/>
            </a:pPr>
            <a:r>
              <a:rPr lang="en-US" dirty="0" smtClean="0"/>
              <a:t>Objects</a:t>
            </a:r>
          </a:p>
          <a:p>
            <a:pPr eaLnBrk="1" hangingPunct="1">
              <a:defRPr/>
            </a:pPr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Objects, Classes and Strings</a:t>
            </a:r>
          </a:p>
        </p:txBody>
      </p:sp>
      <p:sp>
        <p:nvSpPr>
          <p:cNvPr id="50180" name="Date Placeholder 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387B1B-C02C-48EC-BC25-DE16E2AD011C}" type="datetime1">
              <a:rPr lang="en-US">
                <a:solidFill>
                  <a:srgbClr val="FFFFFF"/>
                </a:solidFill>
              </a:rPr>
              <a:pPr eaLnBrk="1" hangingPunct="1"/>
              <a:t>7/5/2013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018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Classes and objects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233363" indent="-233363" eaLnBrk="1" hangingPunct="1">
              <a:tabLst>
                <a:tab pos="1141413" algn="l"/>
                <a:tab pos="2173288" algn="l"/>
              </a:tabLst>
            </a:pPr>
            <a:r>
              <a:rPr lang="en-US" b="1" smtClean="0"/>
              <a:t>class</a:t>
            </a:r>
            <a:r>
              <a:rPr lang="en-US" smtClean="0"/>
              <a:t>: A program entity that represents either:</a:t>
            </a:r>
          </a:p>
          <a:p>
            <a:pPr marL="690563" lvl="1" indent="-233363" eaLnBrk="1" hangingPunct="1">
              <a:buFontTx/>
              <a:buNone/>
              <a:tabLst>
                <a:tab pos="1141413" algn="l"/>
                <a:tab pos="2173288" algn="l"/>
              </a:tabLst>
            </a:pPr>
            <a:r>
              <a:rPr lang="en-US" smtClean="0"/>
              <a:t>	1.	A program / module,  or</a:t>
            </a:r>
          </a:p>
          <a:p>
            <a:pPr marL="690563" lvl="1" indent="-233363" eaLnBrk="1" hangingPunct="1">
              <a:buFontTx/>
              <a:buNone/>
              <a:tabLst>
                <a:tab pos="1141413" algn="l"/>
                <a:tab pos="2173288" algn="l"/>
              </a:tabLst>
            </a:pPr>
            <a:r>
              <a:rPr lang="en-US" smtClean="0"/>
              <a:t>	2.	A type of objects.</a:t>
            </a:r>
          </a:p>
          <a:p>
            <a:pPr marL="690563" lvl="1" indent="-233363" eaLnBrk="1" hangingPunct="1">
              <a:buFontTx/>
              <a:buNone/>
              <a:tabLst>
                <a:tab pos="1141413" algn="l"/>
                <a:tab pos="2173288" algn="l"/>
              </a:tabLst>
            </a:pPr>
            <a:endParaRPr lang="en-US" sz="1300" smtClean="0"/>
          </a:p>
          <a:p>
            <a:pPr marL="690563" lvl="1" indent="-233363" eaLnBrk="1" hangingPunct="1">
              <a:tabLst>
                <a:tab pos="1141413" algn="l"/>
                <a:tab pos="2173288" algn="l"/>
              </a:tabLst>
            </a:pPr>
            <a:r>
              <a:rPr lang="en-US" smtClean="0"/>
              <a:t>A class is a blueprint or template for constructing objects.</a:t>
            </a:r>
          </a:p>
          <a:p>
            <a:pPr marL="690563" lvl="1" indent="-233363" eaLnBrk="1" hangingPunct="1">
              <a:tabLst>
                <a:tab pos="1141413" algn="l"/>
                <a:tab pos="2173288" algn="l"/>
              </a:tabLst>
            </a:pPr>
            <a:endParaRPr lang="en-US" sz="900" smtClean="0"/>
          </a:p>
          <a:p>
            <a:pPr marL="690563" lvl="1" indent="-233363" eaLnBrk="1" hangingPunct="1">
              <a:tabLst>
                <a:tab pos="1141413" algn="l"/>
                <a:tab pos="2173288" algn="l"/>
              </a:tabLst>
            </a:pPr>
            <a:r>
              <a:rPr lang="en-US" smtClean="0"/>
              <a:t>Example: The </a:t>
            </a:r>
            <a:r>
              <a:rPr lang="en-US" smtClean="0">
                <a:latin typeface="Courier New" pitchFamily="49" charset="0"/>
              </a:rPr>
              <a:t>DrawingPanel</a:t>
            </a:r>
            <a:r>
              <a:rPr lang="en-US" smtClean="0"/>
              <a:t> class (type) is a template for</a:t>
            </a:r>
            <a:br>
              <a:rPr lang="en-US" smtClean="0"/>
            </a:br>
            <a:r>
              <a:rPr lang="en-US" smtClean="0"/>
              <a:t>creating many </a:t>
            </a:r>
            <a:r>
              <a:rPr lang="en-US" smtClean="0">
                <a:latin typeface="Courier New" pitchFamily="49" charset="0"/>
              </a:rPr>
              <a:t>DrawingPanel</a:t>
            </a:r>
            <a:r>
              <a:rPr lang="en-US" smtClean="0"/>
              <a:t> objects (windows).</a:t>
            </a:r>
          </a:p>
          <a:p>
            <a:pPr marL="1084263" lvl="2" indent="-169863" eaLnBrk="1" hangingPunct="1">
              <a:tabLst>
                <a:tab pos="1141413" algn="l"/>
                <a:tab pos="2173288" algn="l"/>
              </a:tabLst>
            </a:pPr>
            <a:r>
              <a:rPr lang="en-US" smtClean="0"/>
              <a:t>Java has 1000s of classes.  Later (Ch.8) we will write our own.</a:t>
            </a:r>
          </a:p>
          <a:p>
            <a:pPr marL="1084263" lvl="2" indent="-169863" eaLnBrk="1" hangingPunct="1">
              <a:tabLst>
                <a:tab pos="1141413" algn="l"/>
                <a:tab pos="2173288" algn="l"/>
              </a:tabLst>
            </a:pPr>
            <a:endParaRPr lang="en-US" sz="2600" b="1" smtClean="0"/>
          </a:p>
          <a:p>
            <a:pPr marL="233363" indent="-233363" eaLnBrk="1" hangingPunct="1">
              <a:tabLst>
                <a:tab pos="1141413" algn="l"/>
                <a:tab pos="2173288" algn="l"/>
              </a:tabLst>
            </a:pPr>
            <a:r>
              <a:rPr lang="en-US" b="1" smtClean="0"/>
              <a:t>object</a:t>
            </a:r>
            <a:r>
              <a:rPr lang="en-US" smtClean="0"/>
              <a:t>: An entity that combines data and behavior.</a:t>
            </a:r>
          </a:p>
          <a:p>
            <a:pPr marL="690563" lvl="1" indent="-233363" eaLnBrk="1" hangingPunct="1">
              <a:tabLst>
                <a:tab pos="1141413" algn="l"/>
                <a:tab pos="2173288" algn="l"/>
              </a:tabLst>
            </a:pPr>
            <a:r>
              <a:rPr lang="en-US" b="1" smtClean="0"/>
              <a:t>object-oriented programming (OOP)</a:t>
            </a:r>
            <a:r>
              <a:rPr lang="en-US" smtClean="0"/>
              <a:t>: Programs that perform their behavior as interactions between objects.</a:t>
            </a:r>
          </a:p>
        </p:txBody>
      </p:sp>
      <p:sp>
        <p:nvSpPr>
          <p:cNvPr id="5120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2B337F5-6D3A-4077-85E8-C8D7D41A1E32}" type="datetime1">
              <a:rPr lang="en-US">
                <a:solidFill>
                  <a:srgbClr val="FFFFFF"/>
                </a:solidFill>
              </a:rPr>
              <a:pPr eaLnBrk="1" hangingPunct="1"/>
              <a:t>7/5/2013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1205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24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24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24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24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24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24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Redundant figures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Consider the task of printing the following lines/boxes: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smtClean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*************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smtClean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*******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smtClean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***********************************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smtClean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**********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*        *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**********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smtClean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*****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*   *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*   *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*****</a:t>
            </a:r>
          </a:p>
        </p:txBody>
      </p:sp>
      <p:sp>
        <p:nvSpPr>
          <p:cNvPr id="1638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B7352EB-EAA0-4B25-AE89-99853D291F8B}" type="datetime1">
              <a:rPr lang="en-US">
                <a:solidFill>
                  <a:srgbClr val="FFFFFF"/>
                </a:solidFill>
              </a:rPr>
              <a:pPr eaLnBrk="1" hangingPunct="1"/>
              <a:t>7/5/2013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6389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tabLst>
                <a:tab pos="1997075" algn="l"/>
              </a:tabLst>
            </a:pPr>
            <a:r>
              <a:rPr lang="en-US" b="1" smtClean="0"/>
              <a:t>object:</a:t>
            </a:r>
            <a:r>
              <a:rPr lang="en-US" smtClean="0"/>
              <a:t> An entity that contains data and behavior.</a:t>
            </a:r>
          </a:p>
          <a:p>
            <a:pPr marL="639763" lvl="1" indent="-246063" eaLnBrk="1" hangingPunct="1">
              <a:tabLst>
                <a:tab pos="1997075" algn="l"/>
              </a:tabLst>
            </a:pPr>
            <a:r>
              <a:rPr lang="en-US" i="1" smtClean="0"/>
              <a:t>data</a:t>
            </a:r>
            <a:r>
              <a:rPr lang="en-US" smtClean="0"/>
              <a:t>:	variables inside the object</a:t>
            </a:r>
          </a:p>
          <a:p>
            <a:pPr marL="639763" lvl="1" indent="-246063" eaLnBrk="1" hangingPunct="1">
              <a:tabLst>
                <a:tab pos="1997075" algn="l"/>
              </a:tabLst>
            </a:pPr>
            <a:r>
              <a:rPr lang="en-US" i="1" smtClean="0"/>
              <a:t>behavior</a:t>
            </a:r>
            <a:r>
              <a:rPr lang="en-US" smtClean="0"/>
              <a:t>:	methods inside the object</a:t>
            </a:r>
          </a:p>
          <a:p>
            <a:pPr lvl="2" indent="-246063" eaLnBrk="1" hangingPunct="1">
              <a:tabLst>
                <a:tab pos="1997075" algn="l"/>
              </a:tabLst>
            </a:pPr>
            <a:endParaRPr lang="en-US" sz="900" smtClean="0"/>
          </a:p>
          <a:p>
            <a:pPr lvl="2" indent="-246063" eaLnBrk="1" hangingPunct="1">
              <a:tabLst>
                <a:tab pos="1997075" algn="l"/>
              </a:tabLst>
            </a:pPr>
            <a:r>
              <a:rPr lang="en-US" smtClean="0"/>
              <a:t>You interact with the methods;</a:t>
            </a:r>
            <a:br>
              <a:rPr lang="en-US" smtClean="0"/>
            </a:br>
            <a:r>
              <a:rPr lang="en-US" smtClean="0"/>
              <a:t>the data is hidden in the object.</a:t>
            </a:r>
          </a:p>
          <a:p>
            <a:pPr lvl="2" indent="-246063" eaLnBrk="1" hangingPunct="1">
              <a:buFontTx/>
              <a:buNone/>
              <a:tabLst>
                <a:tab pos="1997075" algn="l"/>
              </a:tabLst>
            </a:pPr>
            <a:endParaRPr lang="en-US" smtClean="0"/>
          </a:p>
          <a:p>
            <a:pPr marL="639763" lvl="1" indent="-246063" eaLnBrk="1" hangingPunct="1">
              <a:tabLst>
                <a:tab pos="1997075" algn="l"/>
              </a:tabLst>
            </a:pPr>
            <a:endParaRPr lang="en-US" sz="1500" smtClean="0"/>
          </a:p>
          <a:p>
            <a:pPr marL="639763" lvl="1" indent="-246063" eaLnBrk="1" hangingPunct="1">
              <a:tabLst>
                <a:tab pos="1997075" algn="l"/>
              </a:tabLst>
            </a:pPr>
            <a:endParaRPr lang="en-US" sz="1500" smtClean="0"/>
          </a:p>
          <a:p>
            <a:pPr eaLnBrk="1" hangingPunct="1">
              <a:tabLst>
                <a:tab pos="1997075" algn="l"/>
              </a:tabLst>
            </a:pPr>
            <a:r>
              <a:rPr lang="en-US" smtClean="0"/>
              <a:t>Constructing (creating) an object:</a:t>
            </a:r>
          </a:p>
          <a:p>
            <a:pPr marL="639763" lvl="1" indent="-246063" eaLnBrk="1" hangingPunct="1">
              <a:buFontTx/>
              <a:buNone/>
              <a:tabLst>
                <a:tab pos="1997075" algn="l"/>
              </a:tabLst>
            </a:pPr>
            <a:r>
              <a:rPr lang="en-US" b="1" smtClean="0"/>
              <a:t>Type</a:t>
            </a:r>
            <a:r>
              <a:rPr lang="en-US" smtClean="0">
                <a:latin typeface="Courier New" pitchFamily="49" charset="0"/>
              </a:rPr>
              <a:t> </a:t>
            </a:r>
            <a:r>
              <a:rPr lang="en-US" b="1" smtClean="0"/>
              <a:t>objectName</a:t>
            </a:r>
            <a:r>
              <a:rPr lang="en-US" smtClean="0">
                <a:latin typeface="Courier New" pitchFamily="49" charset="0"/>
              </a:rPr>
              <a:t> = new </a:t>
            </a:r>
            <a:r>
              <a:rPr lang="en-US" b="1" smtClean="0"/>
              <a:t>Type</a:t>
            </a:r>
            <a:r>
              <a:rPr lang="en-US" smtClean="0">
                <a:latin typeface="Courier New" pitchFamily="49" charset="0"/>
              </a:rPr>
              <a:t>(</a:t>
            </a:r>
            <a:r>
              <a:rPr lang="en-US" b="1" smtClean="0"/>
              <a:t>parameters</a:t>
            </a:r>
            <a:r>
              <a:rPr lang="en-US" smtClean="0">
                <a:latin typeface="Courier New" pitchFamily="49" charset="0"/>
              </a:rPr>
              <a:t>);</a:t>
            </a:r>
          </a:p>
          <a:p>
            <a:pPr marL="639763" lvl="1" indent="-246063" eaLnBrk="1" hangingPunct="1">
              <a:buFontTx/>
              <a:buNone/>
              <a:tabLst>
                <a:tab pos="1997075" algn="l"/>
              </a:tabLst>
            </a:pPr>
            <a:endParaRPr lang="en-US" sz="900" smtClean="0">
              <a:latin typeface="Courier New" pitchFamily="49" charset="0"/>
            </a:endParaRPr>
          </a:p>
          <a:p>
            <a:pPr eaLnBrk="1" hangingPunct="1">
              <a:tabLst>
                <a:tab pos="1997075" algn="l"/>
              </a:tabLst>
            </a:pPr>
            <a:r>
              <a:rPr lang="en-US" smtClean="0"/>
              <a:t>Calling an object's method:</a:t>
            </a:r>
          </a:p>
          <a:p>
            <a:pPr marL="639763" lvl="1" indent="-246063" eaLnBrk="1" hangingPunct="1">
              <a:buFontTx/>
              <a:buNone/>
              <a:tabLst>
                <a:tab pos="1997075" algn="l"/>
              </a:tabLst>
            </a:pPr>
            <a:r>
              <a:rPr lang="en-US" b="1" smtClean="0"/>
              <a:t>objectName</a:t>
            </a:r>
            <a:r>
              <a:rPr lang="en-US" smtClean="0">
                <a:latin typeface="Courier New" pitchFamily="49" charset="0"/>
              </a:rPr>
              <a:t>.</a:t>
            </a:r>
            <a:r>
              <a:rPr lang="en-US" b="1" smtClean="0"/>
              <a:t>methodName</a:t>
            </a:r>
            <a:r>
              <a:rPr lang="en-US" smtClean="0">
                <a:latin typeface="Courier New" pitchFamily="49" charset="0"/>
              </a:rPr>
              <a:t>(</a:t>
            </a:r>
            <a:r>
              <a:rPr lang="en-US" b="1" smtClean="0"/>
              <a:t>parameters</a:t>
            </a:r>
            <a:r>
              <a:rPr lang="en-US" smtClean="0">
                <a:latin typeface="Courier New" pitchFamily="49" charset="0"/>
              </a:rPr>
              <a:t>);</a:t>
            </a:r>
          </a:p>
        </p:txBody>
      </p:sp>
      <p:pic>
        <p:nvPicPr>
          <p:cNvPr id="52228" name="Picture 4" descr="ob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133600"/>
            <a:ext cx="2819400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F6C0442-F0D0-4934-A54E-C8944608990C}" type="datetime1">
              <a:rPr lang="en-US">
                <a:solidFill>
                  <a:srgbClr val="FFFFFF"/>
                </a:solidFill>
              </a:rPr>
              <a:pPr eaLnBrk="1" hangingPunct="1"/>
              <a:t>7/5/2013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2230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Blueprint analogy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1600200" y="1206500"/>
            <a:ext cx="4876800" cy="2190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sz="1400" b="1" u="sng">
                <a:latin typeface="Verdana" pitchFamily="34" charset="0"/>
                <a:cs typeface="Times New Roman" pitchFamily="18" charset="0"/>
              </a:rPr>
              <a:t>iPod blueprint/factory</a:t>
            </a:r>
          </a:p>
          <a:p>
            <a:pPr algn="l" eaLnBrk="1" hangingPunct="1">
              <a:lnSpc>
                <a:spcPct val="90000"/>
              </a:lnSpc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1400" b="1" u="sng">
                <a:latin typeface="Verdana" pitchFamily="34" charset="0"/>
                <a:cs typeface="Times New Roman" pitchFamily="18" charset="0"/>
              </a:rPr>
              <a:t>state:</a:t>
            </a:r>
            <a:br>
              <a:rPr lang="en-US" sz="1400" b="1" u="sng">
                <a:latin typeface="Verdana" pitchFamily="34" charset="0"/>
                <a:cs typeface="Times New Roman" pitchFamily="18" charset="0"/>
              </a:rPr>
            </a:br>
            <a:r>
              <a:rPr lang="en-US" sz="1400" b="1">
                <a:latin typeface="Verdana" pitchFamily="34" charset="0"/>
                <a:cs typeface="Times New Roman" pitchFamily="18" charset="0"/>
              </a:rPr>
              <a:t>  </a:t>
            </a:r>
            <a:r>
              <a:rPr lang="en-US" sz="1400">
                <a:latin typeface="Verdana" pitchFamily="34" charset="0"/>
                <a:cs typeface="Times New Roman" pitchFamily="18" charset="0"/>
              </a:rPr>
              <a:t>current song</a:t>
            </a:r>
            <a:br>
              <a:rPr lang="en-US" sz="1400">
                <a:latin typeface="Verdana" pitchFamily="34" charset="0"/>
                <a:cs typeface="Times New Roman" pitchFamily="18" charset="0"/>
              </a:rPr>
            </a:br>
            <a:r>
              <a:rPr lang="en-US" sz="1400">
                <a:latin typeface="Verdana" pitchFamily="34" charset="0"/>
                <a:cs typeface="Times New Roman" pitchFamily="18" charset="0"/>
              </a:rPr>
              <a:t>  volume</a:t>
            </a:r>
            <a:br>
              <a:rPr lang="en-US" sz="1400">
                <a:latin typeface="Verdana" pitchFamily="34" charset="0"/>
                <a:cs typeface="Times New Roman" pitchFamily="18" charset="0"/>
              </a:rPr>
            </a:br>
            <a:r>
              <a:rPr lang="en-US" sz="1400">
                <a:latin typeface="Verdana" pitchFamily="34" charset="0"/>
                <a:cs typeface="Times New Roman" pitchFamily="18" charset="0"/>
              </a:rPr>
              <a:t>  battery life</a:t>
            </a:r>
          </a:p>
          <a:p>
            <a:pPr algn="l" eaLnBrk="1" hangingPunct="1">
              <a:lnSpc>
                <a:spcPct val="90000"/>
              </a:lnSpc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1400" b="1" u="sng">
                <a:latin typeface="Verdana" pitchFamily="34" charset="0"/>
                <a:cs typeface="Times New Roman" pitchFamily="18" charset="0"/>
              </a:rPr>
              <a:t>behavior:</a:t>
            </a:r>
            <a:br>
              <a:rPr lang="en-US" sz="1400" b="1" u="sng">
                <a:latin typeface="Verdana" pitchFamily="34" charset="0"/>
                <a:cs typeface="Times New Roman" pitchFamily="18" charset="0"/>
              </a:rPr>
            </a:br>
            <a:r>
              <a:rPr lang="en-US" sz="1400" b="1">
                <a:latin typeface="Verdana" pitchFamily="34" charset="0"/>
                <a:cs typeface="Times New Roman" pitchFamily="18" charset="0"/>
              </a:rPr>
              <a:t>  </a:t>
            </a:r>
            <a:r>
              <a:rPr lang="en-US" sz="1400">
                <a:latin typeface="Verdana" pitchFamily="34" charset="0"/>
                <a:cs typeface="Times New Roman" pitchFamily="18" charset="0"/>
              </a:rPr>
              <a:t>power on/off</a:t>
            </a:r>
            <a:br>
              <a:rPr lang="en-US" sz="1400">
                <a:latin typeface="Verdana" pitchFamily="34" charset="0"/>
                <a:cs typeface="Times New Roman" pitchFamily="18" charset="0"/>
              </a:rPr>
            </a:br>
            <a:r>
              <a:rPr lang="en-US" sz="1400">
                <a:latin typeface="Verdana" pitchFamily="34" charset="0"/>
                <a:cs typeface="Times New Roman" pitchFamily="18" charset="0"/>
              </a:rPr>
              <a:t>  change station/song</a:t>
            </a:r>
            <a:br>
              <a:rPr lang="en-US" sz="1400">
                <a:latin typeface="Verdana" pitchFamily="34" charset="0"/>
                <a:cs typeface="Times New Roman" pitchFamily="18" charset="0"/>
              </a:rPr>
            </a:br>
            <a:r>
              <a:rPr lang="en-US" sz="1400">
                <a:latin typeface="Verdana" pitchFamily="34" charset="0"/>
                <a:cs typeface="Times New Roman" pitchFamily="18" charset="0"/>
              </a:rPr>
              <a:t>  change volume</a:t>
            </a:r>
            <a:br>
              <a:rPr lang="en-US" sz="1400">
                <a:latin typeface="Verdana" pitchFamily="34" charset="0"/>
                <a:cs typeface="Times New Roman" pitchFamily="18" charset="0"/>
              </a:rPr>
            </a:br>
            <a:r>
              <a:rPr lang="en-US" sz="1400">
                <a:latin typeface="Verdana" pitchFamily="34" charset="0"/>
                <a:cs typeface="Times New Roman" pitchFamily="18" charset="0"/>
              </a:rPr>
              <a:t>  choose random song</a:t>
            </a:r>
          </a:p>
        </p:txBody>
      </p:sp>
      <p:grpSp>
        <p:nvGrpSpPr>
          <p:cNvPr id="53252" name="Group 4"/>
          <p:cNvGrpSpPr>
            <a:grpSpLocks/>
          </p:cNvGrpSpPr>
          <p:nvPr/>
        </p:nvGrpSpPr>
        <p:grpSpPr bwMode="auto">
          <a:xfrm>
            <a:off x="304800" y="4235450"/>
            <a:ext cx="8077200" cy="2012950"/>
            <a:chOff x="192" y="2967"/>
            <a:chExt cx="5088" cy="1268"/>
          </a:xfrm>
        </p:grpSpPr>
        <p:sp>
          <p:nvSpPr>
            <p:cNvPr id="53266" name="Text Box 5"/>
            <p:cNvSpPr txBox="1">
              <a:spLocks noChangeArrowheads="1"/>
            </p:cNvSpPr>
            <p:nvPr/>
          </p:nvSpPr>
          <p:spPr bwMode="auto">
            <a:xfrm>
              <a:off x="192" y="2967"/>
              <a:ext cx="1344" cy="12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sz="1400" b="1" u="sng">
                  <a:latin typeface="Tahoma" pitchFamily="34" charset="0"/>
                  <a:cs typeface="Times New Roman" pitchFamily="18" charset="0"/>
                </a:rPr>
                <a:t>iPod #1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sz="1400" b="1" u="sng">
                  <a:latin typeface="Tahoma" pitchFamily="34" charset="0"/>
                  <a:cs typeface="Times New Roman" pitchFamily="18" charset="0"/>
                </a:rPr>
                <a:t>state:</a:t>
              </a:r>
              <a:br>
                <a:rPr lang="en-US" sz="1400" b="1" u="sng">
                  <a:latin typeface="Tahoma" pitchFamily="34" charset="0"/>
                  <a:cs typeface="Times New Roman" pitchFamily="18" charset="0"/>
                </a:rPr>
              </a:br>
              <a:r>
                <a:rPr lang="en-US" sz="1400">
                  <a:solidFill>
                    <a:srgbClr val="003399"/>
                  </a:solidFill>
                  <a:latin typeface="Tahoma" pitchFamily="34" charset="0"/>
                  <a:cs typeface="Times New Roman" pitchFamily="18" charset="0"/>
                </a:rPr>
                <a:t>  song = "</a:t>
              </a:r>
              <a:r>
                <a:rPr lang="en-US" sz="1200">
                  <a:solidFill>
                    <a:srgbClr val="003399"/>
                  </a:solidFill>
                  <a:latin typeface="Tahoma" pitchFamily="34" charset="0"/>
                  <a:cs typeface="Times New Roman" pitchFamily="18" charset="0"/>
                </a:rPr>
                <a:t>1,000,000 Miles</a:t>
              </a:r>
              <a:r>
                <a:rPr lang="en-US" sz="1400">
                  <a:solidFill>
                    <a:srgbClr val="003399"/>
                  </a:solidFill>
                  <a:latin typeface="Tahoma" pitchFamily="34" charset="0"/>
                  <a:cs typeface="Times New Roman" pitchFamily="18" charset="0"/>
                </a:rPr>
                <a:t>"</a:t>
              </a:r>
              <a:br>
                <a:rPr lang="en-US" sz="1400">
                  <a:solidFill>
                    <a:srgbClr val="003399"/>
                  </a:solidFill>
                  <a:latin typeface="Tahoma" pitchFamily="34" charset="0"/>
                  <a:cs typeface="Times New Roman" pitchFamily="18" charset="0"/>
                </a:rPr>
              </a:br>
              <a:r>
                <a:rPr lang="en-US" sz="1400">
                  <a:solidFill>
                    <a:srgbClr val="003399"/>
                  </a:solidFill>
                  <a:latin typeface="Tahoma" pitchFamily="34" charset="0"/>
                  <a:cs typeface="Times New Roman" pitchFamily="18" charset="0"/>
                </a:rPr>
                <a:t>  volume = 17</a:t>
              </a:r>
              <a:br>
                <a:rPr lang="en-US" sz="1400">
                  <a:solidFill>
                    <a:srgbClr val="003399"/>
                  </a:solidFill>
                  <a:latin typeface="Tahoma" pitchFamily="34" charset="0"/>
                  <a:cs typeface="Times New Roman" pitchFamily="18" charset="0"/>
                </a:rPr>
              </a:br>
              <a:r>
                <a:rPr lang="en-US" sz="1400">
                  <a:solidFill>
                    <a:srgbClr val="003399"/>
                  </a:solidFill>
                  <a:latin typeface="Tahoma" pitchFamily="34" charset="0"/>
                  <a:cs typeface="Times New Roman" pitchFamily="18" charset="0"/>
                </a:rPr>
                <a:t>  battery life = 2.5 hrs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sz="1400" b="1" u="sng">
                  <a:latin typeface="Tahoma" pitchFamily="34" charset="0"/>
                  <a:cs typeface="Times New Roman" pitchFamily="18" charset="0"/>
                </a:rPr>
                <a:t>behavior:</a:t>
              </a:r>
              <a:br>
                <a:rPr lang="en-US" sz="1400" b="1" u="sng">
                  <a:latin typeface="Tahoma" pitchFamily="34" charset="0"/>
                  <a:cs typeface="Times New Roman" pitchFamily="18" charset="0"/>
                </a:rPr>
              </a:br>
              <a:r>
                <a:rPr lang="en-US" sz="1400">
                  <a:latin typeface="Tahoma" pitchFamily="34" charset="0"/>
                  <a:cs typeface="Times New Roman" pitchFamily="18" charset="0"/>
                </a:rPr>
                <a:t>  power on/off</a:t>
              </a:r>
              <a:br>
                <a:rPr lang="en-US" sz="1400">
                  <a:latin typeface="Tahoma" pitchFamily="34" charset="0"/>
                  <a:cs typeface="Times New Roman" pitchFamily="18" charset="0"/>
                </a:rPr>
              </a:br>
              <a:r>
                <a:rPr lang="en-US" sz="1400">
                  <a:latin typeface="Tahoma" pitchFamily="34" charset="0"/>
                  <a:cs typeface="Times New Roman" pitchFamily="18" charset="0"/>
                </a:rPr>
                <a:t>  change station/song</a:t>
              </a:r>
              <a:br>
                <a:rPr lang="en-US" sz="1400">
                  <a:latin typeface="Tahoma" pitchFamily="34" charset="0"/>
                  <a:cs typeface="Times New Roman" pitchFamily="18" charset="0"/>
                </a:rPr>
              </a:br>
              <a:r>
                <a:rPr lang="en-US" sz="1400">
                  <a:latin typeface="Tahoma" pitchFamily="34" charset="0"/>
                  <a:cs typeface="Times New Roman" pitchFamily="18" charset="0"/>
                </a:rPr>
                <a:t>  change volume</a:t>
              </a:r>
              <a:br>
                <a:rPr lang="en-US" sz="1400">
                  <a:latin typeface="Tahoma" pitchFamily="34" charset="0"/>
                  <a:cs typeface="Times New Roman" pitchFamily="18" charset="0"/>
                </a:rPr>
              </a:br>
              <a:r>
                <a:rPr lang="en-US" sz="1400">
                  <a:latin typeface="Tahoma" pitchFamily="34" charset="0"/>
                  <a:cs typeface="Times New Roman" pitchFamily="18" charset="0"/>
                </a:rPr>
                <a:t>  choose random song</a:t>
              </a:r>
            </a:p>
          </p:txBody>
        </p:sp>
        <p:sp>
          <p:nvSpPr>
            <p:cNvPr id="53267" name="Text Box 6"/>
            <p:cNvSpPr txBox="1">
              <a:spLocks noChangeArrowheads="1"/>
            </p:cNvSpPr>
            <p:nvPr/>
          </p:nvSpPr>
          <p:spPr bwMode="auto">
            <a:xfrm>
              <a:off x="2016" y="2967"/>
              <a:ext cx="1344" cy="12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sz="1400" b="1" u="sng">
                  <a:latin typeface="Tahoma" pitchFamily="34" charset="0"/>
                  <a:cs typeface="Times New Roman" pitchFamily="18" charset="0"/>
                </a:rPr>
                <a:t>iPod #2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sz="1400" b="1" u="sng">
                  <a:latin typeface="Tahoma" pitchFamily="34" charset="0"/>
                  <a:cs typeface="Times New Roman" pitchFamily="18" charset="0"/>
                </a:rPr>
                <a:t>state:</a:t>
              </a:r>
              <a:br>
                <a:rPr lang="en-US" sz="1400" b="1" u="sng">
                  <a:latin typeface="Tahoma" pitchFamily="34" charset="0"/>
                  <a:cs typeface="Times New Roman" pitchFamily="18" charset="0"/>
                </a:rPr>
              </a:br>
              <a:r>
                <a:rPr lang="en-US" sz="1400">
                  <a:solidFill>
                    <a:srgbClr val="003399"/>
                  </a:solidFill>
                  <a:latin typeface="Tahoma" pitchFamily="34" charset="0"/>
                  <a:cs typeface="Times New Roman" pitchFamily="18" charset="0"/>
                </a:rPr>
                <a:t>  song = "Letting You"</a:t>
              </a:r>
              <a:br>
                <a:rPr lang="en-US" sz="1400">
                  <a:solidFill>
                    <a:srgbClr val="003399"/>
                  </a:solidFill>
                  <a:latin typeface="Tahoma" pitchFamily="34" charset="0"/>
                  <a:cs typeface="Times New Roman" pitchFamily="18" charset="0"/>
                </a:rPr>
              </a:br>
              <a:r>
                <a:rPr lang="en-US" sz="1400">
                  <a:solidFill>
                    <a:srgbClr val="003399"/>
                  </a:solidFill>
                  <a:latin typeface="Tahoma" pitchFamily="34" charset="0"/>
                  <a:cs typeface="Times New Roman" pitchFamily="18" charset="0"/>
                </a:rPr>
                <a:t>  volume = 9</a:t>
              </a:r>
              <a:br>
                <a:rPr lang="en-US" sz="1400">
                  <a:solidFill>
                    <a:srgbClr val="003399"/>
                  </a:solidFill>
                  <a:latin typeface="Tahoma" pitchFamily="34" charset="0"/>
                  <a:cs typeface="Times New Roman" pitchFamily="18" charset="0"/>
                </a:rPr>
              </a:br>
              <a:r>
                <a:rPr lang="en-US" sz="1400">
                  <a:solidFill>
                    <a:srgbClr val="003399"/>
                  </a:solidFill>
                  <a:latin typeface="Tahoma" pitchFamily="34" charset="0"/>
                  <a:cs typeface="Times New Roman" pitchFamily="18" charset="0"/>
                </a:rPr>
                <a:t>  battery life = 3.41 hrs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sz="1400" b="1" u="sng">
                  <a:latin typeface="Tahoma" pitchFamily="34" charset="0"/>
                  <a:cs typeface="Times New Roman" pitchFamily="18" charset="0"/>
                </a:rPr>
                <a:t>behavior:</a:t>
              </a:r>
              <a:br>
                <a:rPr lang="en-US" sz="1400" b="1" u="sng">
                  <a:latin typeface="Tahoma" pitchFamily="34" charset="0"/>
                  <a:cs typeface="Times New Roman" pitchFamily="18" charset="0"/>
                </a:rPr>
              </a:br>
              <a:r>
                <a:rPr lang="en-US" sz="1400">
                  <a:latin typeface="Tahoma" pitchFamily="34" charset="0"/>
                  <a:cs typeface="Times New Roman" pitchFamily="18" charset="0"/>
                </a:rPr>
                <a:t>  power on/off</a:t>
              </a:r>
              <a:br>
                <a:rPr lang="en-US" sz="1400">
                  <a:latin typeface="Tahoma" pitchFamily="34" charset="0"/>
                  <a:cs typeface="Times New Roman" pitchFamily="18" charset="0"/>
                </a:rPr>
              </a:br>
              <a:r>
                <a:rPr lang="en-US" sz="1400">
                  <a:latin typeface="Tahoma" pitchFamily="34" charset="0"/>
                  <a:cs typeface="Times New Roman" pitchFamily="18" charset="0"/>
                </a:rPr>
                <a:t>  change station/song</a:t>
              </a:r>
              <a:br>
                <a:rPr lang="en-US" sz="1400">
                  <a:latin typeface="Tahoma" pitchFamily="34" charset="0"/>
                  <a:cs typeface="Times New Roman" pitchFamily="18" charset="0"/>
                </a:rPr>
              </a:br>
              <a:r>
                <a:rPr lang="en-US" sz="1400">
                  <a:latin typeface="Tahoma" pitchFamily="34" charset="0"/>
                  <a:cs typeface="Times New Roman" pitchFamily="18" charset="0"/>
                </a:rPr>
                <a:t>  change volume</a:t>
              </a:r>
              <a:br>
                <a:rPr lang="en-US" sz="1400">
                  <a:latin typeface="Tahoma" pitchFamily="34" charset="0"/>
                  <a:cs typeface="Times New Roman" pitchFamily="18" charset="0"/>
                </a:rPr>
              </a:br>
              <a:r>
                <a:rPr lang="en-US" sz="1400">
                  <a:latin typeface="Tahoma" pitchFamily="34" charset="0"/>
                  <a:cs typeface="Times New Roman" pitchFamily="18" charset="0"/>
                </a:rPr>
                <a:t>  choose random song</a:t>
              </a:r>
            </a:p>
          </p:txBody>
        </p:sp>
        <p:sp>
          <p:nvSpPr>
            <p:cNvPr id="53268" name="Text Box 7"/>
            <p:cNvSpPr txBox="1">
              <a:spLocks noChangeArrowheads="1"/>
            </p:cNvSpPr>
            <p:nvPr/>
          </p:nvSpPr>
          <p:spPr bwMode="auto">
            <a:xfrm>
              <a:off x="3936" y="2967"/>
              <a:ext cx="1344" cy="12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sz="1400" b="1" u="sng">
                  <a:latin typeface="Tahoma" pitchFamily="34" charset="0"/>
                  <a:cs typeface="Times New Roman" pitchFamily="18" charset="0"/>
                </a:rPr>
                <a:t>iPod #3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sz="1400" b="1" u="sng">
                  <a:latin typeface="Tahoma" pitchFamily="34" charset="0"/>
                  <a:cs typeface="Times New Roman" pitchFamily="18" charset="0"/>
                </a:rPr>
                <a:t>state:</a:t>
              </a:r>
              <a:br>
                <a:rPr lang="en-US" sz="1400" b="1" u="sng">
                  <a:latin typeface="Tahoma" pitchFamily="34" charset="0"/>
                  <a:cs typeface="Times New Roman" pitchFamily="18" charset="0"/>
                </a:rPr>
              </a:br>
              <a:r>
                <a:rPr lang="en-US" sz="1400">
                  <a:solidFill>
                    <a:srgbClr val="003399"/>
                  </a:solidFill>
                  <a:latin typeface="Tahoma" pitchFamily="34" charset="0"/>
                  <a:cs typeface="Times New Roman" pitchFamily="18" charset="0"/>
                </a:rPr>
                <a:t>  song = "Discipline"</a:t>
              </a:r>
              <a:br>
                <a:rPr lang="en-US" sz="1400">
                  <a:solidFill>
                    <a:srgbClr val="003399"/>
                  </a:solidFill>
                  <a:latin typeface="Tahoma" pitchFamily="34" charset="0"/>
                  <a:cs typeface="Times New Roman" pitchFamily="18" charset="0"/>
                </a:rPr>
              </a:br>
              <a:r>
                <a:rPr lang="en-US" sz="1400">
                  <a:solidFill>
                    <a:srgbClr val="003399"/>
                  </a:solidFill>
                  <a:latin typeface="Tahoma" pitchFamily="34" charset="0"/>
                  <a:cs typeface="Times New Roman" pitchFamily="18" charset="0"/>
                </a:rPr>
                <a:t>  volume = 24</a:t>
              </a:r>
              <a:br>
                <a:rPr lang="en-US" sz="1400">
                  <a:solidFill>
                    <a:srgbClr val="003399"/>
                  </a:solidFill>
                  <a:latin typeface="Tahoma" pitchFamily="34" charset="0"/>
                  <a:cs typeface="Times New Roman" pitchFamily="18" charset="0"/>
                </a:rPr>
              </a:br>
              <a:r>
                <a:rPr lang="en-US" sz="1400">
                  <a:solidFill>
                    <a:srgbClr val="003399"/>
                  </a:solidFill>
                  <a:latin typeface="Tahoma" pitchFamily="34" charset="0"/>
                  <a:cs typeface="Times New Roman" pitchFamily="18" charset="0"/>
                </a:rPr>
                <a:t>  battery life = 1.8 hrs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sz="1400" b="1" u="sng">
                  <a:latin typeface="Tahoma" pitchFamily="34" charset="0"/>
                  <a:cs typeface="Times New Roman" pitchFamily="18" charset="0"/>
                </a:rPr>
                <a:t>behavior:</a:t>
              </a:r>
              <a:br>
                <a:rPr lang="en-US" sz="1400" b="1" u="sng">
                  <a:latin typeface="Tahoma" pitchFamily="34" charset="0"/>
                  <a:cs typeface="Times New Roman" pitchFamily="18" charset="0"/>
                </a:rPr>
              </a:br>
              <a:r>
                <a:rPr lang="en-US" sz="1400">
                  <a:latin typeface="Tahoma" pitchFamily="34" charset="0"/>
                  <a:cs typeface="Times New Roman" pitchFamily="18" charset="0"/>
                </a:rPr>
                <a:t>  power on/off</a:t>
              </a:r>
              <a:br>
                <a:rPr lang="en-US" sz="1400">
                  <a:latin typeface="Tahoma" pitchFamily="34" charset="0"/>
                  <a:cs typeface="Times New Roman" pitchFamily="18" charset="0"/>
                </a:rPr>
              </a:br>
              <a:r>
                <a:rPr lang="en-US" sz="1400">
                  <a:latin typeface="Tahoma" pitchFamily="34" charset="0"/>
                  <a:cs typeface="Times New Roman" pitchFamily="18" charset="0"/>
                </a:rPr>
                <a:t>  change station/song</a:t>
              </a:r>
              <a:br>
                <a:rPr lang="en-US" sz="1400">
                  <a:latin typeface="Tahoma" pitchFamily="34" charset="0"/>
                  <a:cs typeface="Times New Roman" pitchFamily="18" charset="0"/>
                </a:rPr>
              </a:br>
              <a:r>
                <a:rPr lang="en-US" sz="1400">
                  <a:latin typeface="Tahoma" pitchFamily="34" charset="0"/>
                  <a:cs typeface="Times New Roman" pitchFamily="18" charset="0"/>
                </a:rPr>
                <a:t>  change volume</a:t>
              </a:r>
              <a:br>
                <a:rPr lang="en-US" sz="1400">
                  <a:latin typeface="Tahoma" pitchFamily="34" charset="0"/>
                  <a:cs typeface="Times New Roman" pitchFamily="18" charset="0"/>
                </a:rPr>
              </a:br>
              <a:r>
                <a:rPr lang="en-US" sz="1400">
                  <a:latin typeface="Tahoma" pitchFamily="34" charset="0"/>
                  <a:cs typeface="Times New Roman" pitchFamily="18" charset="0"/>
                </a:rPr>
                <a:t>  choose random song</a:t>
              </a:r>
            </a:p>
          </p:txBody>
        </p:sp>
      </p:grpSp>
      <p:grpSp>
        <p:nvGrpSpPr>
          <p:cNvPr id="53253" name="Group 8"/>
          <p:cNvGrpSpPr>
            <a:grpSpLocks/>
          </p:cNvGrpSpPr>
          <p:nvPr/>
        </p:nvGrpSpPr>
        <p:grpSpPr bwMode="auto">
          <a:xfrm>
            <a:off x="2286000" y="3411538"/>
            <a:ext cx="4419600" cy="823912"/>
            <a:chOff x="1440" y="2313"/>
            <a:chExt cx="2784" cy="519"/>
          </a:xfrm>
        </p:grpSpPr>
        <p:grpSp>
          <p:nvGrpSpPr>
            <p:cNvPr id="53261" name="Group 9"/>
            <p:cNvGrpSpPr>
              <a:grpSpLocks/>
            </p:cNvGrpSpPr>
            <p:nvPr/>
          </p:nvGrpSpPr>
          <p:grpSpPr bwMode="auto">
            <a:xfrm>
              <a:off x="1440" y="2313"/>
              <a:ext cx="2640" cy="519"/>
              <a:chOff x="1440" y="2304"/>
              <a:chExt cx="2640" cy="519"/>
            </a:xfrm>
          </p:grpSpPr>
          <p:sp>
            <p:nvSpPr>
              <p:cNvPr id="53263" name="Line 10"/>
              <p:cNvSpPr>
                <a:spLocks noChangeShapeType="1"/>
              </p:cNvSpPr>
              <p:nvPr/>
            </p:nvSpPr>
            <p:spPr bwMode="auto">
              <a:xfrm flipH="1">
                <a:off x="1440" y="2304"/>
                <a:ext cx="1152" cy="5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3264" name="Line 11"/>
              <p:cNvSpPr>
                <a:spLocks noChangeShapeType="1"/>
              </p:cNvSpPr>
              <p:nvPr/>
            </p:nvSpPr>
            <p:spPr bwMode="auto">
              <a:xfrm>
                <a:off x="2592" y="2304"/>
                <a:ext cx="96" cy="5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3265" name="Line 12"/>
              <p:cNvSpPr>
                <a:spLocks noChangeShapeType="1"/>
              </p:cNvSpPr>
              <p:nvPr/>
            </p:nvSpPr>
            <p:spPr bwMode="auto">
              <a:xfrm>
                <a:off x="2592" y="2304"/>
                <a:ext cx="1488" cy="5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53262" name="Text Box 13"/>
            <p:cNvSpPr txBox="1">
              <a:spLocks noChangeArrowheads="1"/>
            </p:cNvSpPr>
            <p:nvPr/>
          </p:nvSpPr>
          <p:spPr bwMode="auto">
            <a:xfrm>
              <a:off x="3590" y="2352"/>
              <a:ext cx="6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US" i="1">
                  <a:latin typeface="Tahoma" pitchFamily="34" charset="0"/>
                  <a:cs typeface="Times New Roman" pitchFamily="18" charset="0"/>
                </a:rPr>
                <a:t>creates</a:t>
              </a:r>
            </a:p>
          </p:txBody>
        </p:sp>
      </p:grpSp>
      <p:pic>
        <p:nvPicPr>
          <p:cNvPr id="53254" name="Picture 14" descr="bluepr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92250"/>
            <a:ext cx="2209800" cy="168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5" name="Picture 15" descr="video-ip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6" t="5927" r="10791" b="3210"/>
          <a:stretch>
            <a:fillRect/>
          </a:stretch>
        </p:blipFill>
        <p:spPr bwMode="auto">
          <a:xfrm>
            <a:off x="2209800" y="5334000"/>
            <a:ext cx="62388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6" name="Picture 16" descr="video-ip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6" t="5927" r="10791" b="3210"/>
          <a:stretch>
            <a:fillRect/>
          </a:stretch>
        </p:blipFill>
        <p:spPr bwMode="auto">
          <a:xfrm>
            <a:off x="5181600" y="5334000"/>
            <a:ext cx="62388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7" name="Picture 17" descr="video-ip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6" t="5927" r="10791" b="3210"/>
          <a:stretch>
            <a:fillRect/>
          </a:stretch>
        </p:blipFill>
        <p:spPr bwMode="auto">
          <a:xfrm>
            <a:off x="8229600" y="5334000"/>
            <a:ext cx="62388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8" name="Date Placeholder 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228045A-5DAE-44F3-98AD-95E2F2B1E9A1}" type="datetime1">
              <a:rPr lang="en-US">
                <a:solidFill>
                  <a:srgbClr val="FFFFFF"/>
                </a:solidFill>
              </a:rPr>
              <a:pPr eaLnBrk="1" hangingPunct="1"/>
              <a:t>7/5/2013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325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Strings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string</a:t>
            </a:r>
            <a:r>
              <a:rPr lang="en-US" smtClean="0"/>
              <a:t>: An object storing a sequence of text characters.</a:t>
            </a:r>
          </a:p>
          <a:p>
            <a:pPr lvl="1" eaLnBrk="1" hangingPunct="1"/>
            <a:r>
              <a:rPr lang="en-US" smtClean="0"/>
              <a:t>Unlike most other objects, a </a:t>
            </a:r>
            <a:r>
              <a:rPr lang="en-US" smtClean="0">
                <a:latin typeface="Courier New" pitchFamily="49" charset="0"/>
              </a:rPr>
              <a:t>String</a:t>
            </a:r>
            <a:r>
              <a:rPr lang="en-US" smtClean="0"/>
              <a:t> is not created with </a:t>
            </a:r>
            <a:r>
              <a:rPr lang="en-US" smtClean="0">
                <a:latin typeface="Courier New" pitchFamily="49" charset="0"/>
              </a:rPr>
              <a:t>new</a:t>
            </a:r>
            <a:r>
              <a:rPr lang="en-US" smtClean="0"/>
              <a:t>.</a:t>
            </a:r>
          </a:p>
          <a:p>
            <a:pPr lvl="1" eaLnBrk="1" hangingPunct="1"/>
            <a:endParaRPr lang="en-US" sz="900" smtClean="0"/>
          </a:p>
          <a:p>
            <a:pPr lvl="1" eaLnBrk="1" hangingPunct="1">
              <a:buFontTx/>
              <a:buNone/>
            </a:pPr>
            <a:r>
              <a:rPr lang="en-US" smtClean="0">
                <a:latin typeface="Courier New" pitchFamily="49" charset="0"/>
              </a:rPr>
              <a:t>	String </a:t>
            </a:r>
            <a:r>
              <a:rPr lang="en-US" b="1" smtClean="0"/>
              <a:t>name</a:t>
            </a:r>
            <a:r>
              <a:rPr lang="en-US" smtClean="0">
                <a:latin typeface="Courier New" pitchFamily="49" charset="0"/>
              </a:rPr>
              <a:t> = "</a:t>
            </a:r>
            <a:r>
              <a:rPr lang="en-US" b="1" smtClean="0"/>
              <a:t>text</a:t>
            </a:r>
            <a:r>
              <a:rPr lang="en-US" smtClean="0">
                <a:latin typeface="Courier New" pitchFamily="49" charset="0"/>
              </a:rPr>
              <a:t>";</a:t>
            </a:r>
          </a:p>
          <a:p>
            <a:pPr lvl="1" eaLnBrk="1" hangingPunct="1">
              <a:buFontTx/>
              <a:buNone/>
            </a:pPr>
            <a:r>
              <a:rPr lang="en-US" smtClean="0">
                <a:latin typeface="Courier New" pitchFamily="49" charset="0"/>
              </a:rPr>
              <a:t>	String </a:t>
            </a:r>
            <a:r>
              <a:rPr lang="en-US" b="1" smtClean="0"/>
              <a:t>name</a:t>
            </a:r>
            <a:r>
              <a:rPr lang="en-US" smtClean="0">
                <a:latin typeface="Courier New" pitchFamily="49" charset="0"/>
              </a:rPr>
              <a:t> = </a:t>
            </a:r>
            <a:r>
              <a:rPr lang="en-US" b="1" smtClean="0"/>
              <a:t>expression</a:t>
            </a:r>
            <a:r>
              <a:rPr lang="en-US" smtClean="0">
                <a:latin typeface="Courier New" pitchFamily="49" charset="0"/>
              </a:rPr>
              <a:t>;</a:t>
            </a:r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Examples:</a:t>
            </a:r>
            <a:br>
              <a:rPr lang="en-US" smtClean="0"/>
            </a:br>
            <a:r>
              <a:rPr lang="en-US" sz="900" smtClean="0"/>
              <a:t/>
            </a:r>
            <a:br>
              <a:rPr lang="en-US" sz="900" smtClean="0"/>
            </a:br>
            <a:r>
              <a:rPr lang="en-US" b="1" smtClean="0">
                <a:latin typeface="Courier New" pitchFamily="49" charset="0"/>
              </a:rPr>
              <a:t>String name = "Marla Singer";</a:t>
            </a:r>
            <a:br>
              <a:rPr lang="en-US" b="1" smtClean="0">
                <a:latin typeface="Courier New" pitchFamily="49" charset="0"/>
              </a:rPr>
            </a:br>
            <a:r>
              <a:rPr lang="en-US" sz="900" smtClean="0">
                <a:latin typeface="Courier New" pitchFamily="49" charset="0"/>
              </a:rPr>
              <a:t/>
            </a:r>
            <a:br>
              <a:rPr lang="en-US" sz="900" smtClean="0">
                <a:latin typeface="Courier New" pitchFamily="49" charset="0"/>
              </a:rPr>
            </a:br>
            <a:r>
              <a:rPr lang="en-US" smtClean="0">
                <a:latin typeface="Courier New" pitchFamily="49" charset="0"/>
              </a:rPr>
              <a:t>int x = 3;</a:t>
            </a:r>
            <a:br>
              <a:rPr lang="en-US" smtClean="0">
                <a:latin typeface="Courier New" pitchFamily="49" charset="0"/>
              </a:rPr>
            </a:br>
            <a:r>
              <a:rPr lang="en-US" smtClean="0">
                <a:latin typeface="Courier New" pitchFamily="49" charset="0"/>
              </a:rPr>
              <a:t>int y = 5;</a:t>
            </a:r>
            <a:br>
              <a:rPr lang="en-US" smtClean="0">
                <a:latin typeface="Courier New" pitchFamily="49" charset="0"/>
              </a:rPr>
            </a:br>
            <a:r>
              <a:rPr lang="en-US" smtClean="0">
                <a:latin typeface="Courier New" pitchFamily="49" charset="0"/>
              </a:rPr>
              <a:t>String point = </a:t>
            </a:r>
            <a:r>
              <a:rPr lang="en-US" b="1" smtClean="0">
                <a:latin typeface="Courier New" pitchFamily="49" charset="0"/>
              </a:rPr>
              <a:t>"(" + x + ", " + y + ")";</a:t>
            </a:r>
          </a:p>
        </p:txBody>
      </p:sp>
      <p:sp>
        <p:nvSpPr>
          <p:cNvPr id="54276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F33A69B-3388-44D9-AD7B-B746AD363636}" type="datetime1">
              <a:rPr lang="en-US">
                <a:solidFill>
                  <a:srgbClr val="FFFFFF"/>
                </a:solidFill>
              </a:rPr>
              <a:pPr eaLnBrk="1" hangingPunct="1"/>
              <a:t>7/5/2013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4277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Indexes</a:t>
            </a:r>
          </a:p>
        </p:txBody>
      </p:sp>
      <p:sp>
        <p:nvSpPr>
          <p:cNvPr id="55299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mtClean="0"/>
              <a:t>Characters of a string are numbered with 0-based </a:t>
            </a:r>
            <a:r>
              <a:rPr lang="en-US" i="1" smtClean="0"/>
              <a:t>indexes</a:t>
            </a:r>
            <a:r>
              <a:rPr lang="en-US" smtClean="0"/>
              <a:t>:</a:t>
            </a:r>
          </a:p>
          <a:p>
            <a:pPr marL="742950" lvl="1" indent="-285750" eaLnBrk="1" hangingPunct="1"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marL="742950" lvl="1" indent="-285750" eaLnBrk="1" hangingPunct="1">
              <a:buFontTx/>
              <a:buNone/>
            </a:pPr>
            <a:r>
              <a:rPr lang="en-US" smtClean="0">
                <a:latin typeface="Courier New" pitchFamily="49" charset="0"/>
              </a:rPr>
              <a:t>	String name = "R. Kelly";</a:t>
            </a:r>
          </a:p>
          <a:p>
            <a:pPr marL="742950" lvl="1" indent="-285750" eaLnBrk="1" hangingPunct="1"/>
            <a:endParaRPr lang="en-US" smtClean="0">
              <a:latin typeface="Courier New" pitchFamily="49" charset="0"/>
            </a:endParaRPr>
          </a:p>
          <a:p>
            <a:pPr marL="742950" lvl="1" indent="-285750" eaLnBrk="1" hangingPunct="1"/>
            <a:endParaRPr lang="en-US" smtClean="0">
              <a:latin typeface="Courier New" pitchFamily="49" charset="0"/>
            </a:endParaRPr>
          </a:p>
          <a:p>
            <a:pPr marL="742950" lvl="1" indent="-285750" eaLnBrk="1" hangingPunct="1"/>
            <a:endParaRPr lang="en-US" smtClean="0"/>
          </a:p>
          <a:p>
            <a:pPr marL="742950" lvl="1" indent="-285750" eaLnBrk="1" hangingPunct="1"/>
            <a:endParaRPr lang="en-US" smtClean="0"/>
          </a:p>
          <a:p>
            <a:pPr marL="742950" lvl="1" indent="-285750" eaLnBrk="1" hangingPunct="1"/>
            <a:r>
              <a:rPr lang="en-US" smtClean="0"/>
              <a:t>First character's index : 0</a:t>
            </a:r>
          </a:p>
          <a:p>
            <a:pPr marL="742950" lvl="1" indent="-285750" eaLnBrk="1" hangingPunct="1"/>
            <a:r>
              <a:rPr lang="en-US" smtClean="0"/>
              <a:t>Last character's index : 1 less than the string's length</a:t>
            </a:r>
          </a:p>
          <a:p>
            <a:pPr marL="742950" lvl="1" indent="-285750" eaLnBrk="1" hangingPunct="1"/>
            <a:endParaRPr lang="en-US" smtClean="0"/>
          </a:p>
          <a:p>
            <a:pPr marL="742950" lvl="1" indent="-285750" eaLnBrk="1" hangingPunct="1"/>
            <a:r>
              <a:rPr lang="en-US" smtClean="0"/>
              <a:t>The individual characters are values of type </a:t>
            </a:r>
            <a:r>
              <a:rPr lang="en-US" smtClean="0">
                <a:latin typeface="Courier New" pitchFamily="49" charset="0"/>
              </a:rPr>
              <a:t>char</a:t>
            </a:r>
            <a:r>
              <a:rPr lang="en-US" smtClean="0"/>
              <a:t> (seen later)</a:t>
            </a:r>
          </a:p>
        </p:txBody>
      </p:sp>
      <p:graphicFrame>
        <p:nvGraphicFramePr>
          <p:cNvPr id="529412" name="Group 4"/>
          <p:cNvGraphicFramePr>
            <a:graphicFrameLocks noGrp="1"/>
          </p:cNvGraphicFramePr>
          <p:nvPr/>
        </p:nvGraphicFramePr>
        <p:xfrm>
          <a:off x="1397000" y="2743200"/>
          <a:ext cx="6535738" cy="838200"/>
        </p:xfrm>
        <a:graphic>
          <a:graphicData uri="http://schemas.openxmlformats.org/drawingml/2006/table">
            <a:tbl>
              <a:tblPr/>
              <a:tblGrid>
                <a:gridCol w="1379538"/>
                <a:gridCol w="644525"/>
                <a:gridCol w="646112"/>
                <a:gridCol w="642938"/>
                <a:gridCol w="644525"/>
                <a:gridCol w="644525"/>
                <a:gridCol w="644525"/>
                <a:gridCol w="644525"/>
                <a:gridCol w="644525"/>
              </a:tblGrid>
              <a:tr h="4191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character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33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BAD569-1D37-4BE2-A839-5B9619CC8443}" type="datetime1">
              <a:rPr lang="en-US">
                <a:solidFill>
                  <a:srgbClr val="FFFFFF"/>
                </a:solidFill>
              </a:rPr>
              <a:pPr eaLnBrk="1" hangingPunct="1"/>
              <a:t>7/5/2013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5333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String</a:t>
            </a:r>
            <a:r>
              <a:rPr lang="en-US" smtClean="0"/>
              <a:t> methods</a:t>
            </a:r>
          </a:p>
        </p:txBody>
      </p:sp>
      <p:sp>
        <p:nvSpPr>
          <p:cNvPr id="56323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639763" lvl="1" indent="-246063" eaLnBrk="1" hangingPunct="1">
              <a:buFontTx/>
              <a:buNone/>
            </a:pPr>
            <a:endParaRPr lang="en-US" smtClean="0"/>
          </a:p>
          <a:p>
            <a:pPr marL="639763" lvl="1" indent="-246063" eaLnBrk="1" hangingPunct="1"/>
            <a:endParaRPr lang="en-US" smtClean="0"/>
          </a:p>
          <a:p>
            <a:pPr marL="639763" lvl="1" indent="-246063" eaLnBrk="1" hangingPunct="1"/>
            <a:endParaRPr lang="en-US" smtClean="0"/>
          </a:p>
          <a:p>
            <a:pPr marL="639763" lvl="1" indent="-246063" eaLnBrk="1" hangingPunct="1"/>
            <a:endParaRPr lang="en-US" smtClean="0"/>
          </a:p>
          <a:p>
            <a:pPr marL="639763" lvl="1" indent="-246063" eaLnBrk="1" hangingPunct="1"/>
            <a:endParaRPr lang="en-US" smtClean="0"/>
          </a:p>
          <a:p>
            <a:pPr marL="639763" lvl="1" indent="-246063" eaLnBrk="1" hangingPunct="1"/>
            <a:endParaRPr lang="en-US" smtClean="0"/>
          </a:p>
          <a:p>
            <a:pPr marL="639763" lvl="1" indent="-246063" eaLnBrk="1" hangingPunct="1"/>
            <a:endParaRPr lang="en-US" smtClean="0"/>
          </a:p>
          <a:p>
            <a:pPr marL="639763" lvl="1" indent="-246063" eaLnBrk="1" hangingPunct="1"/>
            <a:endParaRPr lang="en-US" smtClean="0"/>
          </a:p>
          <a:p>
            <a:pPr marL="639763" lvl="1" indent="-246063" eaLnBrk="1" hangingPunct="1"/>
            <a:endParaRPr lang="en-US" smtClean="0"/>
          </a:p>
          <a:p>
            <a:pPr marL="639763" lvl="1" indent="-246063" eaLnBrk="1" hangingPunct="1"/>
            <a:endParaRPr lang="en-US" sz="900" smtClean="0"/>
          </a:p>
          <a:p>
            <a:pPr eaLnBrk="1" hangingPunct="1"/>
            <a:r>
              <a:rPr lang="en-US" smtClean="0"/>
              <a:t>These methods are called using the dot notation:</a:t>
            </a:r>
          </a:p>
          <a:p>
            <a:pPr marL="639763" lvl="1" indent="-246063" eaLnBrk="1" hangingPunct="1"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String firstname = “Winnie";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System.out.println(</a:t>
            </a:r>
            <a:r>
              <a:rPr lang="en-US" b="1" smtClean="0">
                <a:latin typeface="Courier New" pitchFamily="49" charset="0"/>
              </a:rPr>
              <a:t>firstname.length()</a:t>
            </a:r>
            <a:r>
              <a:rPr lang="en-US" smtClean="0">
                <a:latin typeface="Courier New" pitchFamily="49" charset="0"/>
              </a:rPr>
              <a:t>);   </a:t>
            </a:r>
            <a:r>
              <a:rPr lang="en-US" b="1" smtClean="0">
                <a:solidFill>
                  <a:srgbClr val="008080"/>
                </a:solidFill>
                <a:latin typeface="Courier New" pitchFamily="49" charset="0"/>
              </a:rPr>
              <a:t>// 6</a:t>
            </a:r>
          </a:p>
        </p:txBody>
      </p:sp>
      <p:graphicFrame>
        <p:nvGraphicFramePr>
          <p:cNvPr id="531460" name="Group 4"/>
          <p:cNvGraphicFramePr>
            <a:graphicFrameLocks noGrp="1"/>
          </p:cNvGraphicFramePr>
          <p:nvPr/>
        </p:nvGraphicFramePr>
        <p:xfrm>
          <a:off x="152400" y="1371600"/>
          <a:ext cx="8839200" cy="3073410"/>
        </p:xfrm>
        <a:graphic>
          <a:graphicData uri="http://schemas.openxmlformats.org/drawingml/2006/table">
            <a:tbl>
              <a:tblPr/>
              <a:tblGrid>
                <a:gridCol w="3695700"/>
                <a:gridCol w="5143500"/>
              </a:tblGrid>
              <a:tr h="365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Method name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2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indexOf(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str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index where the start of the given string appears in this string (-1 if not found)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length()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number of characters in this string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9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substring(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index1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index2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substring(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index1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the characters in this string from 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index1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(inclusive) to 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index2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(</a:t>
                      </a:r>
                      <a:r>
                        <a:rPr kumimoji="0" lang="en-US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exclusive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if 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index2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is omitted, grabs till end of string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toLowerCase()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a new string with all lowercase letters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toUpperCase()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a new string with all uppercase letters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6347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61E0CAC-EBF9-4EB8-B316-1FBEBAFCB74F}" type="datetime1">
              <a:rPr lang="en-US">
                <a:solidFill>
                  <a:srgbClr val="FFFFFF"/>
                </a:solidFill>
              </a:rPr>
              <a:pPr eaLnBrk="1" hangingPunct="1"/>
              <a:t>7/5/2013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6348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String</a:t>
            </a:r>
            <a:r>
              <a:rPr lang="en-US" smtClean="0"/>
              <a:t> method examples</a:t>
            </a:r>
          </a:p>
        </p:txBody>
      </p:sp>
      <p:sp>
        <p:nvSpPr>
          <p:cNvPr id="369667" name="Rectangle 3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763000" cy="5105400"/>
          </a:xfrm>
        </p:spPr>
        <p:txBody>
          <a:bodyPr/>
          <a:lstStyle/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08080"/>
                </a:solidFill>
                <a:latin typeface="Courier New" pitchFamily="49" charset="0"/>
              </a:rPr>
              <a:t>	// index     012345678901</a:t>
            </a:r>
            <a:endParaRPr lang="en-US" sz="2000" b="1" dirty="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String s1 = "Stuart </a:t>
            </a:r>
            <a:r>
              <a:rPr lang="en-US" sz="2000" dirty="0" err="1" smtClean="0">
                <a:latin typeface="Courier New" pitchFamily="49" charset="0"/>
              </a:rPr>
              <a:t>Reges</a:t>
            </a:r>
            <a:r>
              <a:rPr lang="en-US" sz="2000" dirty="0" smtClean="0">
                <a:latin typeface="Courier New" pitchFamily="49" charset="0"/>
              </a:rPr>
              <a:t>";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String s2 = "Marty </a:t>
            </a:r>
            <a:r>
              <a:rPr lang="en-US" sz="2000" dirty="0" err="1" smtClean="0">
                <a:latin typeface="Courier New" pitchFamily="49" charset="0"/>
              </a:rPr>
              <a:t>Stepp</a:t>
            </a:r>
            <a:r>
              <a:rPr lang="en-US" sz="2000" dirty="0" smtClean="0">
                <a:latin typeface="Courier New" pitchFamily="49" charset="0"/>
              </a:rPr>
              <a:t>";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endParaRPr lang="en-US" sz="800" dirty="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</a:rPr>
              <a:t>(</a:t>
            </a:r>
            <a:r>
              <a:rPr lang="en-US" sz="2000" b="1" dirty="0" smtClean="0">
                <a:latin typeface="Courier New" pitchFamily="49" charset="0"/>
              </a:rPr>
              <a:t>s1.length()</a:t>
            </a:r>
            <a:r>
              <a:rPr lang="en-US" sz="2000" dirty="0" smtClean="0">
                <a:latin typeface="Courier New" pitchFamily="49" charset="0"/>
              </a:rPr>
              <a:t>);         </a:t>
            </a:r>
            <a:r>
              <a:rPr lang="en-US" sz="2000" b="1" dirty="0" smtClean="0">
                <a:solidFill>
                  <a:srgbClr val="008080"/>
                </a:solidFill>
                <a:latin typeface="Courier New" pitchFamily="49" charset="0"/>
              </a:rPr>
              <a:t>// 12</a:t>
            </a:r>
            <a:endParaRPr lang="en-US" sz="2000" b="1" dirty="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</a:rPr>
              <a:t>(</a:t>
            </a:r>
            <a:r>
              <a:rPr lang="en-US" sz="2000" b="1" dirty="0" smtClean="0">
                <a:latin typeface="Courier New" pitchFamily="49" charset="0"/>
              </a:rPr>
              <a:t>s1.indexOf("e")</a:t>
            </a:r>
            <a:r>
              <a:rPr lang="en-US" sz="2000" dirty="0" smtClean="0">
                <a:latin typeface="Courier New" pitchFamily="49" charset="0"/>
              </a:rPr>
              <a:t>);     </a:t>
            </a:r>
            <a:r>
              <a:rPr lang="en-US" sz="2000" b="1" dirty="0" smtClean="0">
                <a:solidFill>
                  <a:srgbClr val="008080"/>
                </a:solidFill>
                <a:latin typeface="Courier New" pitchFamily="49" charset="0"/>
              </a:rPr>
              <a:t>// 8</a:t>
            </a:r>
            <a:endParaRPr lang="en-US" sz="2000" b="1" dirty="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</a:rPr>
              <a:t>(</a:t>
            </a:r>
            <a:r>
              <a:rPr lang="en-US" sz="2000" b="1" dirty="0" smtClean="0">
                <a:latin typeface="Courier New" pitchFamily="49" charset="0"/>
              </a:rPr>
              <a:t>s1.substring(7, 10)</a:t>
            </a:r>
            <a:r>
              <a:rPr lang="en-US" sz="2000" dirty="0" smtClean="0">
                <a:latin typeface="Courier New" pitchFamily="49" charset="0"/>
              </a:rPr>
              <a:t>); </a:t>
            </a:r>
            <a:r>
              <a:rPr lang="en-US" sz="2000" b="1" dirty="0" smtClean="0">
                <a:solidFill>
                  <a:srgbClr val="008080"/>
                </a:solidFill>
                <a:latin typeface="Courier New" pitchFamily="49" charset="0"/>
              </a:rPr>
              <a:t>// "</a:t>
            </a:r>
            <a:r>
              <a:rPr lang="en-US" sz="2000" b="1" dirty="0" err="1" smtClean="0">
                <a:solidFill>
                  <a:srgbClr val="008080"/>
                </a:solidFill>
                <a:latin typeface="Courier New" pitchFamily="49" charset="0"/>
              </a:rPr>
              <a:t>Reg</a:t>
            </a:r>
            <a:r>
              <a:rPr lang="en-US" sz="2000" b="1" dirty="0" smtClean="0">
                <a:solidFill>
                  <a:srgbClr val="008080"/>
                </a:solidFill>
                <a:latin typeface="Courier New" pitchFamily="49" charset="0"/>
              </a:rPr>
              <a:t>"</a:t>
            </a:r>
            <a:endParaRPr lang="en-US" sz="2000" b="1" dirty="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endParaRPr lang="en-US" sz="900" b="1" dirty="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String s3 = </a:t>
            </a:r>
            <a:r>
              <a:rPr lang="en-US" sz="2000" b="1" dirty="0" smtClean="0">
                <a:latin typeface="Courier New" pitchFamily="49" charset="0"/>
              </a:rPr>
              <a:t>s2.substring(1, 7);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</a:rPr>
              <a:t>(</a:t>
            </a:r>
            <a:r>
              <a:rPr lang="en-US" sz="2000" b="1" dirty="0" smtClean="0">
                <a:latin typeface="Courier New" pitchFamily="49" charset="0"/>
              </a:rPr>
              <a:t>s3.toLowerCase()</a:t>
            </a:r>
            <a:r>
              <a:rPr lang="en-US" sz="2000" dirty="0" smtClean="0">
                <a:latin typeface="Courier New" pitchFamily="49" charset="0"/>
              </a:rPr>
              <a:t>);    </a:t>
            </a:r>
            <a:r>
              <a:rPr lang="en-US" sz="2000" b="1" dirty="0" smtClean="0">
                <a:solidFill>
                  <a:srgbClr val="008080"/>
                </a:solidFill>
                <a:latin typeface="Courier New" pitchFamily="49" charset="0"/>
              </a:rPr>
              <a:t>// "arty s"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endParaRPr lang="en-US" sz="2000" b="1" dirty="0" smtClean="0">
              <a:solidFill>
                <a:srgbClr val="008080"/>
              </a:solidFill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endParaRPr lang="en-US" b="1" dirty="0" smtClean="0">
              <a:solidFill>
                <a:srgbClr val="00808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Given the following string: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endParaRPr lang="en-US" sz="900" b="1" dirty="0" smtClean="0">
              <a:solidFill>
                <a:srgbClr val="008080"/>
              </a:solidFill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008080"/>
                </a:solidFill>
                <a:latin typeface="Courier New" pitchFamily="49" charset="0"/>
              </a:rPr>
              <a:t>	// index       0123456789012345678901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String book = "Building Java Programs";</a:t>
            </a:r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endParaRPr lang="en-US" sz="800" dirty="0" smtClean="0">
              <a:latin typeface="Courier New" pitchFamily="49" charset="0"/>
            </a:endParaRPr>
          </a:p>
          <a:p>
            <a:pPr marL="639763" lvl="1" indent="-246063" eaLnBrk="1" hangingPunct="1"/>
            <a:r>
              <a:rPr lang="en-US" dirty="0" smtClean="0"/>
              <a:t>How would you extract the word </a:t>
            </a:r>
            <a:r>
              <a:rPr lang="en-US" dirty="0" smtClean="0">
                <a:latin typeface="Courier New" pitchFamily="49" charset="0"/>
              </a:rPr>
              <a:t>"Java"</a:t>
            </a:r>
            <a:r>
              <a:rPr lang="en-US" dirty="0" smtClean="0"/>
              <a:t> ?</a:t>
            </a:r>
          </a:p>
          <a:p>
            <a:pPr marL="639763" lvl="1" indent="-246063" eaLnBrk="1" hangingPunct="1"/>
            <a:endParaRPr lang="en-US" dirty="0" smtClean="0"/>
          </a:p>
        </p:txBody>
      </p:sp>
      <p:sp>
        <p:nvSpPr>
          <p:cNvPr id="5734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DB3E6C6-DEE6-4975-8EFE-36E944B3E699}" type="datetime1">
              <a:rPr lang="en-US">
                <a:solidFill>
                  <a:srgbClr val="FFFFFF"/>
                </a:solidFill>
              </a:rPr>
              <a:pPr eaLnBrk="1" hangingPunct="1"/>
              <a:t>7/5/2013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7349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6000690"/>
            <a:ext cx="739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3700" lvl="1" indent="0" algn="l" eaLnBrk="1" hangingPunct="1">
              <a:buNone/>
            </a:pPr>
            <a:r>
              <a:rPr lang="en-US" sz="2000" dirty="0" err="1">
                <a:solidFill>
                  <a:schemeClr val="tx2"/>
                </a:solidFill>
                <a:latin typeface="Courier New" pitchFamily="49" charset="0"/>
              </a:rPr>
              <a:t>System.out.println</a:t>
            </a:r>
            <a:r>
              <a:rPr lang="en-US" sz="2000" dirty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Courier New" pitchFamily="49" charset="0"/>
              </a:rPr>
              <a:t>book.substring</a:t>
            </a:r>
            <a:r>
              <a:rPr lang="en-US" sz="2000" dirty="0">
                <a:solidFill>
                  <a:schemeClr val="tx2"/>
                </a:solidFill>
                <a:latin typeface="Courier New" pitchFamily="49" charset="0"/>
              </a:rPr>
              <a:t>(9, 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</a:rPr>
              <a:t>13));</a:t>
            </a:r>
            <a:endParaRPr lang="en-US" sz="2000" dirty="0">
              <a:solidFill>
                <a:schemeClr val="tx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96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96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696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96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 build="p" autoUpdateAnimBg="0"/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ourier New" pitchFamily="49" charset="0"/>
              </a:rPr>
              <a:t>string</a:t>
            </a:r>
            <a:r>
              <a:rPr lang="en-US" dirty="0" smtClean="0"/>
              <a:t> methods exercises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066800"/>
            <a:ext cx="8534400" cy="52578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dirty="0" smtClean="0"/>
              <a:t>  Assume that the following variables have been declared: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1200" dirty="0" smtClean="0">
              <a:latin typeface="Courier New" pitchFamily="49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 String str2 = “</a:t>
            </a:r>
            <a:r>
              <a:rPr lang="en-US" sz="1600" dirty="0" err="1" smtClean="0">
                <a:latin typeface="Courier New" pitchFamily="49" charset="0"/>
              </a:rPr>
              <a:t>Arcturan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Megadonkey</a:t>
            </a:r>
            <a:r>
              <a:rPr lang="en-US" sz="1600" dirty="0" smtClean="0">
                <a:latin typeface="Courier New" pitchFamily="49" charset="0"/>
              </a:rPr>
              <a:t>”;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 String str3 = “Sirius Cybernetics Corporation”;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         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dirty="0" smtClean="0"/>
              <a:t>  Evaluate the following expressions: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1200" dirty="0" smtClean="0">
              <a:latin typeface="Courier New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dirty="0" smtClean="0">
                <a:latin typeface="Courier New" pitchFamily="49" charset="0"/>
              </a:rPr>
              <a:t>#1. str2.substring(10, 14)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dirty="0" smtClean="0">
                <a:latin typeface="Courier New" pitchFamily="49" charset="0"/>
              </a:rPr>
              <a:t>#2. str3.indexOf(“C”)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dirty="0" smtClean="0">
                <a:latin typeface="Courier New" pitchFamily="49" charset="0"/>
              </a:rPr>
              <a:t>#3. str2 + str3.charAt(17)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dirty="0">
                <a:latin typeface="Courier New" pitchFamily="49" charset="0"/>
              </a:rPr>
              <a:t>#</a:t>
            </a:r>
            <a:r>
              <a:rPr lang="en-US" sz="2000" dirty="0" smtClean="0">
                <a:latin typeface="Courier New" pitchFamily="49" charset="0"/>
              </a:rPr>
              <a:t>4. str3.substring(9, str3.indexof(“e”))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dirty="0" smtClean="0">
                <a:latin typeface="Courier New" pitchFamily="49" charset="0"/>
              </a:rPr>
              <a:t>#5. str2.toLowerCase().substring(9, 13)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dirty="0" smtClean="0">
                <a:latin typeface="Courier New" pitchFamily="49" charset="0"/>
              </a:rPr>
              <a:t>#6. str3.substring(18, str3.length() – 7)  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Char char="•"/>
            </a:pPr>
            <a:endParaRPr lang="en-US" sz="1600" dirty="0" smtClean="0">
              <a:latin typeface="Courier New" pitchFamily="49" charset="0"/>
            </a:endParaRPr>
          </a:p>
          <a:p>
            <a:pPr marL="0" indent="0"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sz="900" dirty="0" smtClean="0">
              <a:latin typeface="Courier New" pitchFamily="49" charset="0"/>
            </a:endParaRPr>
          </a:p>
          <a:p>
            <a:pPr marL="0" indent="0"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7066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B594A81-ED48-458A-B5A6-EFC92D4851FE}" type="datetime1">
              <a:rPr lang="en-US">
                <a:solidFill>
                  <a:srgbClr val="FFFFFF"/>
                </a:solidFill>
              </a:rPr>
              <a:pPr eaLnBrk="1" hangingPunct="1"/>
              <a:t>7/5/2013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0661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498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Modifying strings</a:t>
            </a:r>
          </a:p>
        </p:txBody>
      </p:sp>
      <p:sp>
        <p:nvSpPr>
          <p:cNvPr id="58371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Methods like </a:t>
            </a:r>
            <a:r>
              <a:rPr lang="en-US" smtClean="0">
                <a:latin typeface="Courier New" pitchFamily="49" charset="0"/>
              </a:rPr>
              <a:t>substring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</a:rPr>
              <a:t>toLowerCase</a:t>
            </a:r>
            <a:r>
              <a:rPr lang="en-US" smtClean="0"/>
              <a:t> build and return a new string, rather than modifying the current string.</a:t>
            </a:r>
          </a:p>
          <a:p>
            <a:pPr marL="639763" lvl="1" indent="-246063" eaLnBrk="1" hangingPunct="1"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String s = "lil bow wow";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solidFill>
                  <a:srgbClr val="A50021"/>
                </a:solidFill>
                <a:latin typeface="Courier New" pitchFamily="49" charset="0"/>
              </a:rPr>
              <a:t>	s.toUpperCase();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System.out.println(s);   </a:t>
            </a:r>
            <a:r>
              <a:rPr lang="en-US" b="1" smtClean="0">
                <a:solidFill>
                  <a:srgbClr val="008080"/>
                </a:solidFill>
                <a:latin typeface="Courier New" pitchFamily="49" charset="0"/>
              </a:rPr>
              <a:t>// lil bow wow</a:t>
            </a:r>
          </a:p>
          <a:p>
            <a:pPr marL="639763" lvl="1" indent="-246063" eaLnBrk="1" hangingPunct="1">
              <a:buFontTx/>
              <a:buNone/>
            </a:pPr>
            <a:endParaRPr lang="en-US" b="1" smtClean="0">
              <a:solidFill>
                <a:srgbClr val="008080"/>
              </a:solidFill>
              <a:latin typeface="Courier New" pitchFamily="49" charset="0"/>
            </a:endParaRPr>
          </a:p>
          <a:p>
            <a:pPr marL="639763" lvl="1" indent="-246063" eaLnBrk="1" hangingPunct="1">
              <a:buFontTx/>
              <a:buNone/>
            </a:pPr>
            <a:endParaRPr lang="en-US" b="1" smtClean="0">
              <a:solidFill>
                <a:srgbClr val="008080"/>
              </a:solidFill>
              <a:latin typeface="Courier New" pitchFamily="49" charset="0"/>
            </a:endParaRPr>
          </a:p>
          <a:p>
            <a:pPr eaLnBrk="1" hangingPunct="1"/>
            <a:r>
              <a:rPr lang="en-US" smtClean="0"/>
              <a:t>To modify a variable's value, you must reassign it:</a:t>
            </a:r>
          </a:p>
          <a:p>
            <a:pPr marL="639763" lvl="1" indent="-246063" eaLnBrk="1" hangingPunct="1"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String s = "lil bow wow";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b="1" smtClean="0">
                <a:solidFill>
                  <a:srgbClr val="003399"/>
                </a:solidFill>
                <a:latin typeface="Courier New" pitchFamily="49" charset="0"/>
              </a:rPr>
              <a:t>	s = </a:t>
            </a:r>
            <a:r>
              <a:rPr lang="en-US" smtClean="0">
                <a:solidFill>
                  <a:srgbClr val="003399"/>
                </a:solidFill>
                <a:latin typeface="Courier New" pitchFamily="49" charset="0"/>
              </a:rPr>
              <a:t>s.toUpperCase();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System.out.println(s);   </a:t>
            </a:r>
            <a:r>
              <a:rPr lang="en-US" b="1" smtClean="0">
                <a:solidFill>
                  <a:srgbClr val="008080"/>
                </a:solidFill>
                <a:latin typeface="Courier New" pitchFamily="49" charset="0"/>
              </a:rPr>
              <a:t>// LIL BOW WOW</a:t>
            </a:r>
          </a:p>
        </p:txBody>
      </p:sp>
      <p:sp>
        <p:nvSpPr>
          <p:cNvPr id="5837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3B9EE5-E872-4845-B1E9-8E2667240B11}" type="datetime1">
              <a:rPr lang="en-US">
                <a:solidFill>
                  <a:srgbClr val="FFFFFF"/>
                </a:solidFill>
              </a:rPr>
              <a:pPr eaLnBrk="1" hangingPunct="1"/>
              <a:t>7/5/2013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8373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Scanner methods</a:t>
            </a:r>
          </a:p>
          <a:p>
            <a:pPr eaLnBrk="1" hangingPunct="1">
              <a:defRPr/>
            </a:pPr>
            <a:r>
              <a:rPr lang="en-US" dirty="0" smtClean="0"/>
              <a:t>Scanner examples</a:t>
            </a:r>
          </a:p>
          <a:p>
            <a:pPr eaLnBrk="1" hangingPunct="1">
              <a:defRPr/>
            </a:pPr>
            <a:r>
              <a:rPr lang="en-US" dirty="0" smtClean="0"/>
              <a:t>Input tokens</a:t>
            </a:r>
          </a:p>
          <a:p>
            <a:pPr eaLnBrk="1" hangingPunct="1">
              <a:defRPr/>
            </a:pPr>
            <a:r>
              <a:rPr lang="en-US" dirty="0" smtClean="0"/>
              <a:t>Strings as user input</a:t>
            </a:r>
            <a:endParaRPr lang="en-US" dirty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Interactive Programs with </a:t>
            </a:r>
            <a:r>
              <a:rPr lang="en-US" smtClean="0">
                <a:latin typeface="Courier New" pitchFamily="49" charset="0"/>
              </a:rPr>
              <a:t>Scanner</a:t>
            </a:r>
          </a:p>
        </p:txBody>
      </p:sp>
      <p:sp>
        <p:nvSpPr>
          <p:cNvPr id="59396" name="Date Placeholder 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5B5318B-F163-4EDC-B3AD-7C099CA540BB}" type="datetime1">
              <a:rPr lang="en-US">
                <a:solidFill>
                  <a:srgbClr val="FFFFFF"/>
                </a:solidFill>
              </a:rPr>
              <a:pPr eaLnBrk="1" hangingPunct="1"/>
              <a:t>7/5/2013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9397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Input and </a:t>
            </a:r>
            <a:r>
              <a:rPr lang="en-US" smtClean="0">
                <a:latin typeface="Courier New" pitchFamily="49" charset="0"/>
              </a:rPr>
              <a:t>System.in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19200"/>
            <a:ext cx="8763000" cy="5105400"/>
          </a:xfrm>
        </p:spPr>
        <p:txBody>
          <a:bodyPr/>
          <a:lstStyle/>
          <a:p>
            <a:pPr eaLnBrk="1" hangingPunct="1"/>
            <a:r>
              <a:rPr lang="en-US" b="1" smtClean="0"/>
              <a:t>interactive program</a:t>
            </a:r>
            <a:r>
              <a:rPr lang="en-US" smtClean="0"/>
              <a:t>: Reads input from the console.</a:t>
            </a:r>
          </a:p>
          <a:p>
            <a:pPr lvl="1" eaLnBrk="1" hangingPunct="1"/>
            <a:endParaRPr lang="en-US" sz="900" smtClean="0"/>
          </a:p>
          <a:p>
            <a:pPr lvl="1" eaLnBrk="1" hangingPunct="1"/>
            <a:r>
              <a:rPr lang="en-US" smtClean="0"/>
              <a:t>While the program runs, it asks the user to type input.</a:t>
            </a:r>
          </a:p>
          <a:p>
            <a:pPr lvl="1" eaLnBrk="1" hangingPunct="1"/>
            <a:r>
              <a:rPr lang="en-US" smtClean="0"/>
              <a:t>The input typed by the user is stored in variables in the code.</a:t>
            </a:r>
          </a:p>
          <a:p>
            <a:pPr lvl="1" eaLnBrk="1" hangingPunct="1"/>
            <a:endParaRPr lang="en-US" sz="900" smtClean="0"/>
          </a:p>
          <a:p>
            <a:pPr lvl="1" eaLnBrk="1" hangingPunct="1"/>
            <a:endParaRPr lang="en-US" sz="900" smtClean="0"/>
          </a:p>
          <a:p>
            <a:pPr lvl="1" eaLnBrk="1" hangingPunct="1"/>
            <a:r>
              <a:rPr lang="en-US" smtClean="0"/>
              <a:t>Can be tricky; users are unpredictable and misbehave.</a:t>
            </a:r>
          </a:p>
          <a:p>
            <a:pPr lvl="1" eaLnBrk="1" hangingPunct="1"/>
            <a:r>
              <a:rPr lang="en-US" smtClean="0"/>
              <a:t>But interactive programs have more interesting behavior.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b="1" smtClean="0">
                <a:latin typeface="Courier New" pitchFamily="49" charset="0"/>
              </a:rPr>
              <a:t>Scanner</a:t>
            </a:r>
            <a:r>
              <a:rPr lang="en-US" smtClean="0"/>
              <a:t>: An object that can read input from many sources.</a:t>
            </a:r>
          </a:p>
          <a:p>
            <a:pPr lvl="1" eaLnBrk="1" hangingPunct="1"/>
            <a:r>
              <a:rPr lang="en-US" smtClean="0"/>
              <a:t>Communicates with </a:t>
            </a:r>
            <a:r>
              <a:rPr lang="en-US" smtClean="0">
                <a:latin typeface="Courier New" pitchFamily="49" charset="0"/>
              </a:rPr>
              <a:t>System.in</a:t>
            </a:r>
            <a:r>
              <a:rPr lang="en-US" smtClean="0"/>
              <a:t>  (the opposite of </a:t>
            </a:r>
            <a:r>
              <a:rPr lang="en-US" smtClean="0">
                <a:latin typeface="Courier New" pitchFamily="49" charset="0"/>
              </a:rPr>
              <a:t>System.out</a:t>
            </a:r>
            <a:r>
              <a:rPr lang="en-US" smtClean="0"/>
              <a:t>)</a:t>
            </a:r>
            <a:endParaRPr lang="en-US" smtClean="0">
              <a:latin typeface="Courier New" pitchFamily="49" charset="0"/>
            </a:endParaRPr>
          </a:p>
          <a:p>
            <a:pPr lvl="1" eaLnBrk="1" hangingPunct="1"/>
            <a:r>
              <a:rPr lang="en-US" smtClean="0"/>
              <a:t>Can also read from files (Ch. 6), web sites, databases, ...</a:t>
            </a:r>
          </a:p>
        </p:txBody>
      </p:sp>
      <p:sp>
        <p:nvSpPr>
          <p:cNvPr id="6042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3CCB331-6AF2-4AC4-AD64-E68EC0C61D5A}" type="datetime1">
              <a:rPr lang="en-US">
                <a:solidFill>
                  <a:srgbClr val="FFFFFF"/>
                </a:solidFill>
              </a:rPr>
              <a:pPr eaLnBrk="1" hangingPunct="1"/>
              <a:t>7/5/2013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0421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Stars solution 1 – redundant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143000"/>
            <a:ext cx="8686800" cy="5105400"/>
          </a:xfrm>
        </p:spPr>
        <p:txBody>
          <a:bodyPr/>
          <a:lstStyle/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public class Stars1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   public static void main(String[] args)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       lineOf13();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       lineOf7();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       lineOf35();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       box10x3();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       box5x4();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800" smtClean="0">
                <a:latin typeface="Courier New" pitchFamily="49" charset="0"/>
              </a:rPr>
              <a:t>    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   public static void lineOf13()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       for (int i = 1; i &lt;= </a:t>
            </a:r>
            <a:r>
              <a:rPr lang="en-US" sz="1500" b="1" smtClean="0">
                <a:solidFill>
                  <a:srgbClr val="A50021"/>
                </a:solidFill>
                <a:latin typeface="Courier New" pitchFamily="49" charset="0"/>
              </a:rPr>
              <a:t>13</a:t>
            </a:r>
            <a:r>
              <a:rPr lang="en-US" sz="1500" smtClean="0">
                <a:latin typeface="Courier New" pitchFamily="49" charset="0"/>
              </a:rPr>
              <a:t>; i++)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           System.out.print("*");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       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       System.out.println();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800" smtClean="0">
                <a:latin typeface="Courier New" pitchFamily="49" charset="0"/>
              </a:rPr>
              <a:t>    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   public static void lineOf7()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       for (int i = 1; i &lt;= </a:t>
            </a:r>
            <a:r>
              <a:rPr lang="en-US" sz="1500" b="1" smtClean="0">
                <a:solidFill>
                  <a:srgbClr val="A50021"/>
                </a:solidFill>
                <a:latin typeface="Courier New" pitchFamily="49" charset="0"/>
              </a:rPr>
              <a:t>7</a:t>
            </a:r>
            <a:r>
              <a:rPr lang="en-US" sz="1500" smtClean="0">
                <a:latin typeface="Courier New" pitchFamily="49" charset="0"/>
              </a:rPr>
              <a:t>; i++)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           System.out.print("*");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       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       System.out.println();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800" smtClean="0">
                <a:latin typeface="Courier New" pitchFamily="49" charset="0"/>
              </a:rPr>
              <a:t>    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   public static void lineOf35()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       for (int i = 1; i &lt;= </a:t>
            </a:r>
            <a:r>
              <a:rPr lang="en-US" sz="1500" b="1" smtClean="0">
                <a:solidFill>
                  <a:srgbClr val="A50021"/>
                </a:solidFill>
                <a:latin typeface="Courier New" pitchFamily="49" charset="0"/>
              </a:rPr>
              <a:t>35</a:t>
            </a:r>
            <a:r>
              <a:rPr lang="en-US" sz="1500" smtClean="0">
                <a:latin typeface="Courier New" pitchFamily="49" charset="0"/>
              </a:rPr>
              <a:t>; i++)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           System.out.print("*");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       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       System.out.println();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500" smtClean="0">
                <a:latin typeface="Courier New" pitchFamily="49" charset="0"/>
              </a:rPr>
              <a:t>    ...</a:t>
            </a:r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5029200" y="1752600"/>
            <a:ext cx="38100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2575" indent="-282575" algn="l">
              <a:spcBef>
                <a:spcPct val="20000"/>
              </a:spcBef>
              <a:buFontTx/>
              <a:buChar char="•"/>
              <a:tabLst>
                <a:tab pos="2286000" algn="l"/>
              </a:tabLst>
            </a:pPr>
            <a:r>
              <a:rPr lang="en-US" sz="2200">
                <a:latin typeface="Tahoma" pitchFamily="34" charset="0"/>
              </a:rPr>
              <a:t>This code is redundant.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  <a:tabLst>
                <a:tab pos="2286000" algn="l"/>
              </a:tabLst>
            </a:pPr>
            <a:endParaRPr lang="en-US" sz="800">
              <a:latin typeface="Tahoma" pitchFamily="34" charset="0"/>
            </a:endParaRPr>
          </a:p>
          <a:p>
            <a:pPr marL="282575" indent="-282575" algn="l">
              <a:spcBef>
                <a:spcPct val="20000"/>
              </a:spcBef>
              <a:buFontTx/>
              <a:buChar char="•"/>
              <a:tabLst>
                <a:tab pos="2286000" algn="l"/>
              </a:tabLst>
            </a:pPr>
            <a:r>
              <a:rPr lang="en-US" sz="2200">
                <a:latin typeface="Tahoma" pitchFamily="34" charset="0"/>
              </a:rPr>
              <a:t>Would variables help?</a:t>
            </a:r>
            <a:br>
              <a:rPr lang="en-US" sz="2200">
                <a:latin typeface="Tahoma" pitchFamily="34" charset="0"/>
              </a:rPr>
            </a:br>
            <a:r>
              <a:rPr lang="en-US" sz="2200">
                <a:latin typeface="Tahoma" pitchFamily="34" charset="0"/>
              </a:rPr>
              <a:t>Would constants help?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  <a:tabLst>
                <a:tab pos="2286000" algn="l"/>
              </a:tabLst>
            </a:pPr>
            <a:endParaRPr lang="en-US" sz="800">
              <a:latin typeface="Tahoma" pitchFamily="34" charset="0"/>
            </a:endParaRPr>
          </a:p>
          <a:p>
            <a:pPr marL="282575" indent="-282575" algn="l">
              <a:spcBef>
                <a:spcPct val="20000"/>
              </a:spcBef>
              <a:buFontTx/>
              <a:buChar char="•"/>
              <a:tabLst>
                <a:tab pos="2286000" algn="l"/>
              </a:tabLst>
            </a:pPr>
            <a:r>
              <a:rPr lang="en-US" sz="2200">
                <a:latin typeface="Tahoma" pitchFamily="34" charset="0"/>
              </a:rPr>
              <a:t>What is a better solution?</a:t>
            </a:r>
          </a:p>
        </p:txBody>
      </p:sp>
      <p:sp>
        <p:nvSpPr>
          <p:cNvPr id="17413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FED8256-AE7D-4C5F-9266-12DCE7E9B17C}" type="datetime1">
              <a:rPr lang="en-US">
                <a:solidFill>
                  <a:srgbClr val="FFFFFF"/>
                </a:solidFill>
              </a:rPr>
              <a:pPr eaLnBrk="1" hangingPunct="1"/>
              <a:t>7/5/2013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7414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88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Scanner</a:t>
            </a:r>
            <a:r>
              <a:rPr lang="en-US" smtClean="0"/>
              <a:t> syntax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Scanner</a:t>
            </a:r>
            <a:r>
              <a:rPr lang="en-US" smtClean="0"/>
              <a:t> class is found in the </a:t>
            </a:r>
            <a:r>
              <a:rPr lang="en-US" smtClean="0">
                <a:latin typeface="Courier New" pitchFamily="49" charset="0"/>
              </a:rPr>
              <a:t>java.util</a:t>
            </a:r>
            <a:r>
              <a:rPr lang="en-US" smtClean="0"/>
              <a:t> package.</a:t>
            </a:r>
          </a:p>
          <a:p>
            <a:pPr lvl="1" eaLnBrk="1" hangingPunct="1"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	</a:t>
            </a:r>
            <a:r>
              <a:rPr lang="en-US" smtClean="0">
                <a:latin typeface="Courier New" pitchFamily="49" charset="0"/>
              </a:rPr>
              <a:t>import java.util.*;   </a:t>
            </a:r>
            <a:r>
              <a:rPr lang="en-US" b="1" smtClean="0">
                <a:solidFill>
                  <a:srgbClr val="008080"/>
                </a:solidFill>
                <a:latin typeface="Courier New" pitchFamily="49" charset="0"/>
              </a:rPr>
              <a:t>// so you can use Scanner</a:t>
            </a:r>
          </a:p>
          <a:p>
            <a:pPr eaLnBrk="1" hangingPunct="1">
              <a:buFontTx/>
              <a:buNone/>
            </a:pPr>
            <a:endParaRPr lang="en-US" sz="2200" smtClean="0"/>
          </a:p>
          <a:p>
            <a:pPr eaLnBrk="1" hangingPunct="1">
              <a:buFontTx/>
              <a:buNone/>
            </a:pPr>
            <a:endParaRPr lang="en-US" sz="2200" smtClean="0"/>
          </a:p>
          <a:p>
            <a:pPr eaLnBrk="1" hangingPunct="1"/>
            <a:r>
              <a:rPr lang="en-US" smtClean="0"/>
              <a:t>Constructing a </a:t>
            </a:r>
            <a:r>
              <a:rPr lang="en-US" smtClean="0">
                <a:latin typeface="Courier New" pitchFamily="49" charset="0"/>
              </a:rPr>
              <a:t>Scanner</a:t>
            </a:r>
            <a:r>
              <a:rPr lang="en-US" smtClean="0"/>
              <a:t> object to read console input:</a:t>
            </a:r>
          </a:p>
          <a:p>
            <a:pPr lvl="1" eaLnBrk="1" hangingPunct="1"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mtClean="0">
                <a:latin typeface="Courier New" pitchFamily="49" charset="0"/>
              </a:rPr>
              <a:t>	Scanner </a:t>
            </a:r>
            <a:r>
              <a:rPr lang="en-US" b="1" smtClean="0"/>
              <a:t>name</a:t>
            </a:r>
            <a:r>
              <a:rPr lang="en-US" smtClean="0">
                <a:latin typeface="Courier New" pitchFamily="49" charset="0"/>
              </a:rPr>
              <a:t> = new Scanner(System.in);</a:t>
            </a:r>
          </a:p>
          <a:p>
            <a:pPr lvl="1" eaLnBrk="1" hangingPunct="1">
              <a:buFontTx/>
              <a:buNone/>
            </a:pPr>
            <a:endParaRPr lang="en-US" sz="900" smtClean="0"/>
          </a:p>
          <a:p>
            <a:pPr lvl="1" eaLnBrk="1" hangingPunct="1">
              <a:buFontTx/>
              <a:buNone/>
            </a:pPr>
            <a:endParaRPr lang="en-US" sz="900" smtClean="0"/>
          </a:p>
          <a:p>
            <a:pPr lvl="1" eaLnBrk="1" hangingPunct="1"/>
            <a:r>
              <a:rPr lang="en-US" smtClean="0"/>
              <a:t>Example:</a:t>
            </a:r>
          </a:p>
          <a:p>
            <a:pPr lvl="1" eaLnBrk="1" hangingPunct="1">
              <a:buFontTx/>
              <a:buNone/>
            </a:pPr>
            <a:r>
              <a:rPr lang="en-US" smtClean="0">
                <a:latin typeface="Courier New" pitchFamily="49" charset="0"/>
              </a:rPr>
              <a:t>	Scanner console = new Scanner(System.in);</a:t>
            </a:r>
          </a:p>
          <a:p>
            <a:pPr eaLnBrk="1" hangingPunct="1"/>
            <a:endParaRPr lang="en-US" smtClean="0"/>
          </a:p>
        </p:txBody>
      </p:sp>
      <p:sp>
        <p:nvSpPr>
          <p:cNvPr id="6144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93F793B-3E59-4C67-8A76-2633DC18BAF7}" type="datetime1">
              <a:rPr lang="en-US">
                <a:solidFill>
                  <a:srgbClr val="FFFFFF"/>
                </a:solidFill>
              </a:rPr>
              <a:pPr eaLnBrk="1" hangingPunct="1"/>
              <a:t>7/5/2013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1445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Scanner</a:t>
            </a:r>
            <a:r>
              <a:rPr lang="en-US" smtClean="0"/>
              <a:t> methods</a:t>
            </a:r>
          </a:p>
        </p:txBody>
      </p:sp>
      <p:sp>
        <p:nvSpPr>
          <p:cNvPr id="62467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85000"/>
              </a:lnSpc>
            </a:pPr>
            <a:endParaRPr lang="en-US" smtClean="0"/>
          </a:p>
          <a:p>
            <a:pPr lvl="1" eaLnBrk="1" hangingPunct="1">
              <a:lnSpc>
                <a:spcPct val="85000"/>
              </a:lnSpc>
            </a:pPr>
            <a:endParaRPr lang="en-US" smtClean="0"/>
          </a:p>
          <a:p>
            <a:pPr lvl="1" eaLnBrk="1" hangingPunct="1">
              <a:lnSpc>
                <a:spcPct val="85000"/>
              </a:lnSpc>
            </a:pPr>
            <a:endParaRPr lang="en-US" smtClean="0"/>
          </a:p>
          <a:p>
            <a:pPr lvl="1" eaLnBrk="1" hangingPunct="1">
              <a:lnSpc>
                <a:spcPct val="85000"/>
              </a:lnSpc>
            </a:pPr>
            <a:endParaRPr lang="en-US" smtClean="0"/>
          </a:p>
          <a:p>
            <a:pPr lvl="1" eaLnBrk="1" hangingPunct="1">
              <a:lnSpc>
                <a:spcPct val="85000"/>
              </a:lnSpc>
            </a:pPr>
            <a:endParaRPr lang="en-US" smtClean="0"/>
          </a:p>
          <a:p>
            <a:pPr lvl="1" eaLnBrk="1" hangingPunct="1">
              <a:lnSpc>
                <a:spcPct val="85000"/>
              </a:lnSpc>
            </a:pPr>
            <a:endParaRPr lang="en-US" smtClean="0"/>
          </a:p>
          <a:p>
            <a:pPr lvl="1" eaLnBrk="1" hangingPunct="1">
              <a:lnSpc>
                <a:spcPct val="85000"/>
              </a:lnSpc>
            </a:pP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Each method waits until the user presses Enter.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value typed by the user is returned.</a:t>
            </a:r>
          </a:p>
          <a:p>
            <a:pPr lvl="2" eaLnBrk="1" hangingPunct="1">
              <a:lnSpc>
                <a:spcPct val="90000"/>
              </a:lnSpc>
            </a:pPr>
            <a:endParaRPr lang="en-US" sz="1200" smtClean="0"/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	System.out.print("How old are you? ");  </a:t>
            </a:r>
            <a:r>
              <a:rPr lang="en-US" sz="2000" b="1" smtClean="0">
                <a:solidFill>
                  <a:srgbClr val="008080"/>
                </a:solidFill>
                <a:latin typeface="Courier New" pitchFamily="49" charset="0"/>
              </a:rPr>
              <a:t>// prompt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	int age = </a:t>
            </a:r>
            <a:r>
              <a:rPr lang="en-US" sz="2000" b="1" smtClean="0">
                <a:solidFill>
                  <a:srgbClr val="003399"/>
                </a:solidFill>
                <a:latin typeface="Courier New" pitchFamily="49" charset="0"/>
              </a:rPr>
              <a:t>console.nextInt()</a:t>
            </a:r>
            <a:r>
              <a:rPr lang="en-US" sz="2000" b="1" smtClean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	System.out.println("You typed " + age);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sz="1200" smtClean="0">
              <a:latin typeface="Courier New" pitchFamily="49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2400" b="1" smtClean="0"/>
              <a:t>prompt</a:t>
            </a:r>
            <a:r>
              <a:rPr lang="en-US" sz="2400" smtClean="0"/>
              <a:t>: A message telling the user what input to type.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sz="1100" smtClean="0">
              <a:latin typeface="Courier New" pitchFamily="49" charset="0"/>
            </a:endParaRPr>
          </a:p>
        </p:txBody>
      </p:sp>
      <p:graphicFrame>
        <p:nvGraphicFramePr>
          <p:cNvPr id="543749" name="Group 5"/>
          <p:cNvGraphicFramePr>
            <a:graphicFrameLocks noGrp="1"/>
          </p:cNvGraphicFramePr>
          <p:nvPr/>
        </p:nvGraphicFramePr>
        <p:xfrm>
          <a:off x="569913" y="1339850"/>
          <a:ext cx="8001000" cy="1981200"/>
        </p:xfrm>
        <a:graphic>
          <a:graphicData uri="http://schemas.openxmlformats.org/drawingml/2006/table">
            <a:tbl>
              <a:tblPr/>
              <a:tblGrid>
                <a:gridCol w="2133600"/>
                <a:gridCol w="5867400"/>
              </a:tblGrid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nextInt()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reads an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from the user and returns 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nextDouble()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reads a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double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from the 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next()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reads a one-word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String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from the 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ourier New" pitchFamily="49" charset="0"/>
                        </a:rPr>
                        <a:t>nextLine()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</a:rPr>
                        <a:t>reads a one-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</a:rPr>
                        <a:t>line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ourier New" pitchFamily="49" charset="0"/>
                        </a:rPr>
                        <a:t>String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</a:rPr>
                        <a:t> from the 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48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C58A650-44AD-4A81-BC55-20D3F7100B92}" type="datetime1">
              <a:rPr lang="en-US">
                <a:solidFill>
                  <a:srgbClr val="FFFFFF"/>
                </a:solidFill>
              </a:rPr>
              <a:pPr eaLnBrk="1" hangingPunct="1"/>
              <a:t>7/5/2013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2489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Scanner</a:t>
            </a:r>
            <a:r>
              <a:rPr lang="en-US" smtClean="0"/>
              <a:t> example 1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import java.util.*;</a:t>
            </a:r>
            <a:r>
              <a:rPr lang="en-US" sz="1800" smtClean="0">
                <a:latin typeface="Courier New" pitchFamily="49" charset="0"/>
              </a:rPr>
              <a:t>   </a:t>
            </a: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</a:rPr>
              <a:t>// so that I can use Scanner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public class UserInputExample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public static void main(String[] args)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  Scanner console = new Scanner(System.in);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System.out.print("How old are you? 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  </a:t>
            </a:r>
            <a:r>
              <a:rPr lang="en-US" sz="1800" smtClean="0">
                <a:latin typeface="Courier New" pitchFamily="49" charset="0"/>
              </a:rPr>
              <a:t>int age = </a:t>
            </a:r>
            <a:r>
              <a:rPr lang="en-US" sz="1800" b="1" smtClean="0">
                <a:solidFill>
                  <a:srgbClr val="003399"/>
                </a:solidFill>
                <a:latin typeface="Courier New" pitchFamily="49" charset="0"/>
              </a:rPr>
              <a:t>console.nextInt()</a:t>
            </a:r>
            <a:r>
              <a:rPr lang="en-US" sz="1800" b="1" smtClean="0">
                <a:latin typeface="Courier New" pitchFamily="49" charset="0"/>
              </a:rPr>
              <a:t>;</a:t>
            </a:r>
            <a:endParaRPr lang="en-US" sz="1800" b="1" smtClean="0">
              <a:solidFill>
                <a:srgbClr val="008080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int years = 65 - age;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System.out.println(years + " years to retirement!");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8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sz="800" smtClean="0"/>
          </a:p>
          <a:p>
            <a:pPr eaLnBrk="1" hangingPunct="1">
              <a:lnSpc>
                <a:spcPct val="90000"/>
              </a:lnSpc>
            </a:pPr>
            <a:r>
              <a:rPr lang="en-US" sz="2200" smtClean="0"/>
              <a:t>Console (user input underlined):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How old are you? </a:t>
            </a:r>
            <a:endParaRPr lang="en-US" sz="1800" b="1" u="sng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36 years until retirement!</a:t>
            </a:r>
          </a:p>
        </p:txBody>
      </p:sp>
      <p:sp>
        <p:nvSpPr>
          <p:cNvPr id="544772" name="Line 4"/>
          <p:cNvSpPr>
            <a:spLocks noChangeShapeType="1"/>
          </p:cNvSpPr>
          <p:nvPr/>
        </p:nvSpPr>
        <p:spPr bwMode="auto">
          <a:xfrm>
            <a:off x="1408113" y="2895600"/>
            <a:ext cx="2286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44773" name="Line 5"/>
          <p:cNvSpPr>
            <a:spLocks noChangeShapeType="1"/>
          </p:cNvSpPr>
          <p:nvPr/>
        </p:nvSpPr>
        <p:spPr bwMode="auto">
          <a:xfrm>
            <a:off x="1408113" y="3200400"/>
            <a:ext cx="2286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44774" name="Line 6"/>
          <p:cNvSpPr>
            <a:spLocks noChangeShapeType="1"/>
          </p:cNvSpPr>
          <p:nvPr/>
        </p:nvSpPr>
        <p:spPr bwMode="auto">
          <a:xfrm>
            <a:off x="1408113" y="3886200"/>
            <a:ext cx="2286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44775" name="Text Box 7"/>
          <p:cNvSpPr txBox="1">
            <a:spLocks noChangeArrowheads="1"/>
          </p:cNvSpPr>
          <p:nvPr/>
        </p:nvSpPr>
        <p:spPr bwMode="auto">
          <a:xfrm>
            <a:off x="2895600" y="5729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82575" indent="-2825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b="1" u="sng">
                <a:latin typeface="Courier New" pitchFamily="49" charset="0"/>
                <a:cs typeface="Times New Roman" pitchFamily="18" charset="0"/>
              </a:rPr>
              <a:t>29</a:t>
            </a:r>
          </a:p>
        </p:txBody>
      </p:sp>
      <p:grpSp>
        <p:nvGrpSpPr>
          <p:cNvPr id="544776" name="Group 8"/>
          <p:cNvGrpSpPr>
            <a:grpSpLocks/>
          </p:cNvGrpSpPr>
          <p:nvPr/>
        </p:nvGrpSpPr>
        <p:grpSpPr bwMode="auto">
          <a:xfrm>
            <a:off x="3557588" y="5181600"/>
            <a:ext cx="3000375" cy="962025"/>
            <a:chOff x="1620" y="3216"/>
            <a:chExt cx="1890" cy="606"/>
          </a:xfrm>
        </p:grpSpPr>
        <p:pic>
          <p:nvPicPr>
            <p:cNvPr id="63518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"/>
            <a:stretch>
              <a:fillRect/>
            </a:stretch>
          </p:blipFill>
          <p:spPr bwMode="auto">
            <a:xfrm>
              <a:off x="2883" y="3216"/>
              <a:ext cx="627" cy="6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519" name="Line 10"/>
            <p:cNvSpPr>
              <a:spLocks noChangeShapeType="1"/>
            </p:cNvSpPr>
            <p:nvPr/>
          </p:nvSpPr>
          <p:spPr bwMode="auto">
            <a:xfrm flipH="1">
              <a:off x="1620" y="3446"/>
              <a:ext cx="1260" cy="2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544779" name="Line 11"/>
          <p:cNvSpPr>
            <a:spLocks noChangeShapeType="1"/>
          </p:cNvSpPr>
          <p:nvPr/>
        </p:nvSpPr>
        <p:spPr bwMode="auto">
          <a:xfrm flipV="1">
            <a:off x="3076575" y="3352800"/>
            <a:ext cx="962025" cy="2362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44780" name="Group 12"/>
          <p:cNvGrpSpPr>
            <a:grpSpLocks/>
          </p:cNvGrpSpPr>
          <p:nvPr/>
        </p:nvGrpSpPr>
        <p:grpSpPr bwMode="auto">
          <a:xfrm>
            <a:off x="5672138" y="3200400"/>
            <a:ext cx="576262" cy="474663"/>
            <a:chOff x="4017" y="1728"/>
            <a:chExt cx="515" cy="423"/>
          </a:xfrm>
        </p:grpSpPr>
        <p:pic>
          <p:nvPicPr>
            <p:cNvPr id="63516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7" y="1728"/>
              <a:ext cx="351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517" name="Text Box 14"/>
            <p:cNvSpPr txBox="1">
              <a:spLocks noChangeArrowheads="1"/>
            </p:cNvSpPr>
            <p:nvPr/>
          </p:nvSpPr>
          <p:spPr bwMode="auto">
            <a:xfrm>
              <a:off x="4368" y="1851"/>
              <a:ext cx="164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82575" indent="-282575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pitchFamily="2" charset="2"/>
                <a:buNone/>
              </a:pPr>
              <a:endParaRPr lang="en-US" sz="1600">
                <a:latin typeface="Verdana" pitchFamily="34" charset="0"/>
                <a:cs typeface="Times New Roman" pitchFamily="18" charset="0"/>
              </a:endParaRPr>
            </a:p>
          </p:txBody>
        </p:sp>
      </p:grpSp>
      <p:graphicFrame>
        <p:nvGraphicFramePr>
          <p:cNvPr id="544783" name="Group 15"/>
          <p:cNvGraphicFramePr>
            <a:graphicFrameLocks noGrp="1"/>
          </p:cNvGraphicFramePr>
          <p:nvPr/>
        </p:nvGraphicFramePr>
        <p:xfrm>
          <a:off x="7543800" y="2743200"/>
          <a:ext cx="1295400" cy="396875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age</a:t>
                      </a:r>
                    </a:p>
                  </a:txBody>
                  <a:tcPr marT="45793" marB="45793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29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4793" name="Group 25"/>
          <p:cNvGraphicFramePr>
            <a:graphicFrameLocks noGrp="1"/>
          </p:cNvGraphicFramePr>
          <p:nvPr/>
        </p:nvGraphicFramePr>
        <p:xfrm>
          <a:off x="7239000" y="3262313"/>
          <a:ext cx="1593850" cy="396875"/>
        </p:xfrm>
        <a:graphic>
          <a:graphicData uri="http://schemas.openxmlformats.org/drawingml/2006/table">
            <a:tbl>
              <a:tblPr/>
              <a:tblGrid>
                <a:gridCol w="946150"/>
                <a:gridCol w="6477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years</a:t>
                      </a:r>
                    </a:p>
                  </a:txBody>
                  <a:tcPr marT="45793" marB="45793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36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513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7EDFC55-CC1C-414E-8DA5-42565B7F5A10}" type="datetime1">
              <a:rPr lang="en-US">
                <a:solidFill>
                  <a:srgbClr val="FFFFFF"/>
                </a:solidFill>
              </a:rPr>
              <a:pPr eaLnBrk="1" hangingPunct="1"/>
              <a:t>7/5/2013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3514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4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4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54477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544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544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447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4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54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44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44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53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544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544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447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4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447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44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44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5447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5447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4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54477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2" grpId="0" animBg="1"/>
      <p:bldP spid="544772" grpId="1" animBg="1"/>
      <p:bldP spid="544773" grpId="0" animBg="1"/>
      <p:bldP spid="544773" grpId="1" animBg="1"/>
      <p:bldP spid="544774" grpId="0" animBg="1"/>
      <p:bldP spid="544775" grpId="0"/>
      <p:bldP spid="544779" grpId="0" animBg="1"/>
      <p:bldP spid="544779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Scanner</a:t>
            </a:r>
            <a:r>
              <a:rPr lang="en-US" smtClean="0"/>
              <a:t> example 2</a:t>
            </a:r>
          </a:p>
        </p:txBody>
      </p:sp>
      <p:sp>
        <p:nvSpPr>
          <p:cNvPr id="64515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import java.util.*;</a:t>
            </a:r>
            <a:r>
              <a:rPr lang="en-US" sz="1800" smtClean="0">
                <a:latin typeface="Courier New" pitchFamily="49" charset="0"/>
              </a:rPr>
              <a:t>   </a:t>
            </a: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</a:rPr>
              <a:t>// so that I can use Scanner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public class ScannerMultiply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public static void main(String[] args)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  Scanner console = new Scanner(System.in);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System.out.print("Please type two numbers: 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  </a:t>
            </a:r>
            <a:r>
              <a:rPr lang="en-US" sz="1800" smtClean="0">
                <a:latin typeface="Courier New" pitchFamily="49" charset="0"/>
              </a:rPr>
              <a:t>int num1 = </a:t>
            </a:r>
            <a:r>
              <a:rPr lang="en-US" sz="1800" b="1" smtClean="0">
                <a:latin typeface="Courier New" pitchFamily="49" charset="0"/>
              </a:rPr>
              <a:t>console.nextInt();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  </a:t>
            </a:r>
            <a:r>
              <a:rPr lang="en-US" sz="1800" smtClean="0">
                <a:latin typeface="Courier New" pitchFamily="49" charset="0"/>
              </a:rPr>
              <a:t>int num2 = </a:t>
            </a:r>
            <a:r>
              <a:rPr lang="en-US" sz="1800" b="1" smtClean="0">
                <a:latin typeface="Courier New" pitchFamily="49" charset="0"/>
              </a:rPr>
              <a:t>console.nextInt();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int product = num1 * num2;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System.out.println("The product is " + product);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800" smtClean="0"/>
          </a:p>
          <a:p>
            <a:pPr eaLnBrk="1" hangingPunct="1">
              <a:lnSpc>
                <a:spcPct val="90000"/>
              </a:lnSpc>
            </a:pPr>
            <a:r>
              <a:rPr lang="en-US" sz="2200" smtClean="0"/>
              <a:t>Output (user input underlined):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Please type two numbers: </a:t>
            </a:r>
            <a:r>
              <a:rPr lang="en-US" sz="1800" b="1" u="sng" smtClean="0">
                <a:latin typeface="Courier New" pitchFamily="49" charset="0"/>
              </a:rPr>
              <a:t>8 6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The product is 48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20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</a:t>
            </a:r>
            <a:r>
              <a:rPr lang="en-US" sz="2000" smtClean="0">
                <a:latin typeface="Courier New" pitchFamily="49" charset="0"/>
              </a:rPr>
              <a:t>Scanner</a:t>
            </a:r>
            <a:r>
              <a:rPr lang="en-US" sz="2000" smtClean="0"/>
              <a:t> can read multiple values from one line.</a:t>
            </a:r>
            <a:endParaRPr lang="en-US" sz="1800" smtClean="0">
              <a:latin typeface="Courier New" pitchFamily="49" charset="0"/>
            </a:endParaRPr>
          </a:p>
        </p:txBody>
      </p:sp>
      <p:sp>
        <p:nvSpPr>
          <p:cNvPr id="64516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CBC080-4879-42F9-9131-826390157ED0}" type="datetime1">
              <a:rPr lang="en-US">
                <a:solidFill>
                  <a:srgbClr val="FFFFFF"/>
                </a:solidFill>
              </a:rPr>
              <a:pPr eaLnBrk="1" hangingPunct="1"/>
              <a:t>7/5/2013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4517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773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Input tokens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token</a:t>
            </a:r>
            <a:r>
              <a:rPr lang="en-US" smtClean="0"/>
              <a:t>: A unit of user input, as read by the </a:t>
            </a:r>
            <a:r>
              <a:rPr lang="en-US" smtClean="0">
                <a:latin typeface="Courier New" pitchFamily="49" charset="0"/>
              </a:rPr>
              <a:t>Scanner</a:t>
            </a:r>
            <a:r>
              <a:rPr lang="en-US" smtClean="0"/>
              <a:t>.</a:t>
            </a:r>
          </a:p>
          <a:p>
            <a:pPr lvl="1" eaLnBrk="1" hangingPunct="1"/>
            <a:r>
              <a:rPr lang="en-US" smtClean="0"/>
              <a:t>Tokens are separated by </a:t>
            </a:r>
            <a:r>
              <a:rPr lang="en-US" i="1" smtClean="0"/>
              <a:t>whitespace</a:t>
            </a:r>
            <a:r>
              <a:rPr lang="en-US" smtClean="0"/>
              <a:t> (spaces, tabs, new lines).</a:t>
            </a:r>
          </a:p>
          <a:p>
            <a:pPr lvl="1" eaLnBrk="1" hangingPunct="1"/>
            <a:r>
              <a:rPr lang="en-US" smtClean="0"/>
              <a:t>How many tokens appear on the following line of input?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23  John Smith   42.0  "Hello world"  $2.50  "  19"</a:t>
            </a:r>
            <a:endParaRPr lang="en-US" sz="2000" smtClean="0"/>
          </a:p>
          <a:p>
            <a:pPr lvl="1" eaLnBrk="1" hangingPunct="1"/>
            <a:endParaRPr lang="en-US" sz="2000" smtClean="0"/>
          </a:p>
          <a:p>
            <a:pPr eaLnBrk="1" hangingPunct="1"/>
            <a:r>
              <a:rPr lang="en-US" smtClean="0"/>
              <a:t>When a token is not the type you ask for, it crashes.</a:t>
            </a:r>
            <a:endParaRPr lang="en-US" sz="900" smtClean="0"/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900" smtClean="0">
                <a:latin typeface="Courier New" pitchFamily="49" charset="0"/>
              </a:rPr>
              <a:t>	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System.out.print("What is your age? 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int age = 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console.nextInt()</a:t>
            </a:r>
            <a:r>
              <a:rPr lang="en-US" sz="2000" smtClean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2000" smtClean="0"/>
              <a:t>	Output: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900" smtClean="0">
                <a:latin typeface="Courier New" pitchFamily="49" charset="0"/>
              </a:rPr>
              <a:t>	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What is your age? </a:t>
            </a:r>
            <a:r>
              <a:rPr lang="en-US" sz="2000" b="1" u="sng" smtClean="0">
                <a:latin typeface="Courier New" pitchFamily="49" charset="0"/>
              </a:rPr>
              <a:t>Timmy</a:t>
            </a:r>
            <a:endParaRPr lang="en-US" sz="2000" smtClean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solidFill>
                  <a:srgbClr val="800000"/>
                </a:solidFill>
                <a:latin typeface="Courier New" pitchFamily="49" charset="0"/>
              </a:rPr>
              <a:t>	</a:t>
            </a:r>
            <a:r>
              <a:rPr lang="en-US" sz="2000" smtClean="0">
                <a:solidFill>
                  <a:srgbClr val="FF0000"/>
                </a:solidFill>
                <a:latin typeface="Courier New" pitchFamily="49" charset="0"/>
              </a:rPr>
              <a:t>java.util.InputMismatchException 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solidFill>
                  <a:srgbClr val="FF0000"/>
                </a:solidFill>
                <a:latin typeface="Courier New" pitchFamily="49" charset="0"/>
              </a:rPr>
              <a:t>	        at java.util.Scanner.next(Unknown Source)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solidFill>
                  <a:srgbClr val="FF0000"/>
                </a:solidFill>
                <a:latin typeface="Courier New" pitchFamily="49" charset="0"/>
              </a:rPr>
              <a:t>	        at java.util.Scanner.nextInt(Unknown Source)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        ...</a:t>
            </a:r>
          </a:p>
        </p:txBody>
      </p:sp>
      <p:sp>
        <p:nvSpPr>
          <p:cNvPr id="64516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17015D5-4F02-4E7B-B072-67E0687DCE1C}" type="datetime1">
              <a:rPr lang="en-US">
                <a:solidFill>
                  <a:srgbClr val="FFFFFF"/>
                </a:solidFill>
              </a:rPr>
              <a:pPr eaLnBrk="1" hangingPunct="1"/>
              <a:t>7/5/2013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4517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8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48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48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48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48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48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48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48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48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48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48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48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Strings as user input</a:t>
            </a:r>
          </a:p>
        </p:txBody>
      </p:sp>
      <p:sp>
        <p:nvSpPr>
          <p:cNvPr id="536581" name="Rectangle 3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91440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500" smtClean="0">
                <a:latin typeface="Courier New" pitchFamily="49" charset="0"/>
              </a:rPr>
              <a:t>Scanner</a:t>
            </a:r>
            <a:r>
              <a:rPr lang="en-US" sz="2500" smtClean="0"/>
              <a:t>'s </a:t>
            </a:r>
            <a:r>
              <a:rPr lang="en-US" sz="2500" smtClean="0">
                <a:latin typeface="Courier New" pitchFamily="49" charset="0"/>
              </a:rPr>
              <a:t>next</a:t>
            </a:r>
            <a:r>
              <a:rPr lang="en-US" sz="2500" smtClean="0"/>
              <a:t> method reads a word of input as a </a:t>
            </a:r>
            <a:r>
              <a:rPr lang="en-US" sz="2500" smtClean="0">
                <a:latin typeface="Courier New" pitchFamily="49" charset="0"/>
              </a:rPr>
              <a:t>String</a:t>
            </a:r>
            <a:r>
              <a:rPr lang="en-US" sz="2500" smtClean="0"/>
              <a:t>.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Scanner console = new Scanner(System.in);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System.out.print("What is your name? ");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sz="1800" b="1" smtClean="0"/>
              <a:t>	</a:t>
            </a:r>
            <a:r>
              <a:rPr lang="en-US" sz="1800" b="1" smtClean="0">
                <a:latin typeface="Courier New" pitchFamily="49" charset="0"/>
              </a:rPr>
              <a:t>String name = console.next();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name = name.toUpperCase();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System.out.println(name + " has " + name.length() + 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    " letters and starts with " + name.substring(0, 1));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endParaRPr lang="en-US" sz="18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	Output:</a:t>
            </a:r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What is your name? </a:t>
            </a:r>
            <a:r>
              <a:rPr lang="en-US" sz="1800" b="1" u="sng" smtClean="0">
                <a:latin typeface="Courier New" pitchFamily="49" charset="0"/>
              </a:rPr>
              <a:t>Chamillionaire</a:t>
            </a:r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CHAMILLIONAIRE has 14 letters and starts with C</a:t>
            </a:r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endParaRPr lang="en-US" sz="18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500" smtClean="0"/>
              <a:t>The </a:t>
            </a:r>
            <a:r>
              <a:rPr lang="en-US" sz="2500" smtClean="0">
                <a:latin typeface="Courier New" pitchFamily="49" charset="0"/>
              </a:rPr>
              <a:t>nextLine</a:t>
            </a:r>
            <a:r>
              <a:rPr lang="en-US" sz="2500" smtClean="0"/>
              <a:t> method reads a line of input as a </a:t>
            </a:r>
            <a:r>
              <a:rPr lang="en-US" sz="2500" smtClean="0">
                <a:latin typeface="Courier New" pitchFamily="49" charset="0"/>
              </a:rPr>
              <a:t>String</a:t>
            </a:r>
            <a:r>
              <a:rPr lang="en-US" sz="2500" smtClean="0"/>
              <a:t>.</a:t>
            </a:r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System.out.print("What is your address? ");</a:t>
            </a:r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String address = </a:t>
            </a:r>
            <a:r>
              <a:rPr lang="en-US" sz="1800" b="1" smtClean="0">
                <a:latin typeface="Courier New" pitchFamily="49" charset="0"/>
              </a:rPr>
              <a:t>console.nextLine();</a:t>
            </a:r>
          </a:p>
        </p:txBody>
      </p:sp>
      <p:sp>
        <p:nvSpPr>
          <p:cNvPr id="6554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5C859C0-98CA-4333-8150-C10595168854}" type="datetime1">
              <a:rPr lang="en-US">
                <a:solidFill>
                  <a:srgbClr val="FFFFFF"/>
                </a:solidFill>
              </a:rPr>
              <a:pPr eaLnBrk="1" hangingPunct="1"/>
              <a:t>7/5/2013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5541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Strings question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Write a program that outputs a person's "gangsta name."</a:t>
            </a:r>
          </a:p>
          <a:p>
            <a:pPr lvl="1" eaLnBrk="1" hangingPunct="1"/>
            <a:r>
              <a:rPr lang="en-US" smtClean="0"/>
              <a:t>first initial</a:t>
            </a:r>
          </a:p>
          <a:p>
            <a:pPr lvl="1" eaLnBrk="1" hangingPunct="1"/>
            <a:r>
              <a:rPr lang="en-US" i="1" smtClean="0"/>
              <a:t>Diddy</a:t>
            </a:r>
            <a:endParaRPr lang="en-US" smtClean="0"/>
          </a:p>
          <a:p>
            <a:pPr lvl="1" eaLnBrk="1" hangingPunct="1"/>
            <a:r>
              <a:rPr lang="en-US" smtClean="0"/>
              <a:t>last name (all caps)</a:t>
            </a:r>
          </a:p>
          <a:p>
            <a:pPr lvl="1" eaLnBrk="1" hangingPunct="1"/>
            <a:r>
              <a:rPr lang="en-US" smtClean="0"/>
              <a:t>first name</a:t>
            </a:r>
          </a:p>
          <a:p>
            <a:pPr lvl="1" eaLnBrk="1" hangingPunct="1"/>
            <a:r>
              <a:rPr lang="en-US" i="1" smtClean="0"/>
              <a:t>-izzle</a:t>
            </a:r>
            <a:endParaRPr lang="en-US" smtClean="0"/>
          </a:p>
          <a:p>
            <a:pPr lvl="1" eaLnBrk="1" hangingPunct="1">
              <a:buFontTx/>
              <a:buNone/>
            </a:pPr>
            <a:endParaRPr lang="en-US" smtClean="0"/>
          </a:p>
          <a:p>
            <a:pPr lvl="1" eaLnBrk="1" hangingPunct="1">
              <a:buFontTx/>
              <a:buNone/>
            </a:pPr>
            <a:r>
              <a:rPr lang="en-US" smtClean="0"/>
              <a:t>Example Output:</a:t>
            </a:r>
          </a:p>
          <a:p>
            <a:pPr lvl="1"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Type your name, playa: </a:t>
            </a:r>
            <a:r>
              <a:rPr lang="en-US" sz="2000" b="1" u="sng" smtClean="0">
                <a:latin typeface="Courier New" pitchFamily="49" charset="0"/>
              </a:rPr>
              <a:t>Marge Simpson</a:t>
            </a:r>
          </a:p>
          <a:p>
            <a:pPr lvl="1"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Your gangsta name is "M. Diddy SIMPSON Marge-izzle"</a:t>
            </a:r>
          </a:p>
        </p:txBody>
      </p:sp>
      <p:sp>
        <p:nvSpPr>
          <p:cNvPr id="665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14E52CD-E055-432E-9203-EC27C99AA87C}" type="datetime1">
              <a:rPr lang="en-US">
                <a:solidFill>
                  <a:srgbClr val="FFFFFF"/>
                </a:solidFill>
              </a:rPr>
              <a:pPr eaLnBrk="1" hangingPunct="1"/>
              <a:t>7/5/2013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6565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Strings answer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rgbClr val="008080"/>
                </a:solidFill>
                <a:latin typeface="Courier New" pitchFamily="49" charset="0"/>
              </a:rPr>
              <a:t>// This program prints your "gangsta" name.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import java.util.*;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public class GangstaName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public static void main(String[] args)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Scanner console = new Scanner(System.in);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System.out.print("Type your name, playa: 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String name = </a:t>
            </a:r>
            <a:r>
              <a:rPr lang="en-US" sz="1600" b="1" smtClean="0">
                <a:latin typeface="Courier New" pitchFamily="49" charset="0"/>
              </a:rPr>
              <a:t>console.nextLine()</a:t>
            </a:r>
            <a:r>
              <a:rPr lang="en-US" sz="160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rgbClr val="008080"/>
                </a:solidFill>
                <a:latin typeface="Courier New" pitchFamily="49" charset="0"/>
              </a:rPr>
              <a:t>        // split name into first/last name and initials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String first = </a:t>
            </a:r>
            <a:r>
              <a:rPr lang="en-US" sz="1600" b="1" smtClean="0">
                <a:latin typeface="Courier New" pitchFamily="49" charset="0"/>
              </a:rPr>
              <a:t>name.substring(0, name.indexOf(" "))</a:t>
            </a:r>
            <a:r>
              <a:rPr lang="en-US" sz="160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String last = </a:t>
            </a:r>
            <a:r>
              <a:rPr lang="en-US" sz="1600" b="1" smtClean="0">
                <a:latin typeface="Courier New" pitchFamily="49" charset="0"/>
              </a:rPr>
              <a:t>name.substring(name.indexOf(" ") + 1)</a:t>
            </a:r>
            <a:r>
              <a:rPr lang="en-US" sz="160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last = </a:t>
            </a:r>
            <a:r>
              <a:rPr lang="en-US" sz="1600" b="1" smtClean="0">
                <a:latin typeface="Courier New" pitchFamily="49" charset="0"/>
              </a:rPr>
              <a:t>last.toUpperCase()</a:t>
            </a:r>
            <a:r>
              <a:rPr lang="en-US" sz="160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String fInitial = </a:t>
            </a:r>
            <a:r>
              <a:rPr lang="en-US" sz="1600" b="1" smtClean="0">
                <a:latin typeface="Courier New" pitchFamily="49" charset="0"/>
              </a:rPr>
              <a:t>first.substring(0, 1)</a:t>
            </a:r>
            <a:r>
              <a:rPr lang="en-US" sz="160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System.out.println("Your gangsta name is \"" + fInitial +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        ". Diddy " + last + " " + first + "-izzle\"");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}</a:t>
            </a:r>
          </a:p>
        </p:txBody>
      </p:sp>
      <p:sp>
        <p:nvSpPr>
          <p:cNvPr id="6758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0C1AC8B-327D-47EC-82C0-7864B58FF41B}" type="datetime1">
              <a:rPr lang="en-US">
                <a:solidFill>
                  <a:srgbClr val="FFFFFF"/>
                </a:solidFill>
              </a:rPr>
              <a:pPr eaLnBrk="1" hangingPunct="1"/>
              <a:t>7/5/2013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7589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124200"/>
            <a:ext cx="6858000" cy="1066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</a:pPr>
            <a:r>
              <a:rPr lang="en-US" sz="1900" cap="none" smtClean="0"/>
              <a:t>CHAPTER 3</a:t>
            </a:r>
          </a:p>
          <a:p>
            <a:pPr eaLnBrk="1" hangingPunct="1">
              <a:lnSpc>
                <a:spcPct val="70000"/>
              </a:lnSpc>
            </a:pPr>
            <a:endParaRPr lang="en-US" sz="1700" cap="none" smtClean="0"/>
          </a:p>
          <a:p>
            <a:pPr eaLnBrk="1" hangingPunct="1">
              <a:lnSpc>
                <a:spcPct val="70000"/>
              </a:lnSpc>
            </a:pPr>
            <a:r>
              <a:rPr lang="en-US" sz="1800" cap="none" smtClean="0"/>
              <a:t>INTRODUCTION TO </a:t>
            </a:r>
          </a:p>
          <a:p>
            <a:pPr eaLnBrk="1" hangingPunct="1">
              <a:lnSpc>
                <a:spcPct val="70000"/>
              </a:lnSpc>
            </a:pPr>
            <a:r>
              <a:rPr lang="en-US" sz="1800" cap="none" smtClean="0"/>
              <a:t>PARAMETERS AND OBJECTS</a:t>
            </a: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smtClean="0"/>
              <a:t>The End </a:t>
            </a:r>
            <a:r>
              <a:rPr lang="en-US" sz="5400" smtClean="0">
                <a:sym typeface="Wingdings" pitchFamily="2" charset="2"/>
              </a:rPr>
              <a:t></a:t>
            </a:r>
            <a:endParaRPr lang="en-US" sz="540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33500" y="5105400"/>
            <a:ext cx="6480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defRPr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2800" i="1" cap="none" dirty="0" smtClean="0"/>
              <a:t>Winnie </a:t>
            </a:r>
            <a:r>
              <a:rPr lang="en-US" sz="2800" i="1" dirty="0"/>
              <a:t>L</a:t>
            </a:r>
            <a:r>
              <a:rPr lang="en-US" sz="2800" i="1" cap="none" dirty="0"/>
              <a:t>i </a:t>
            </a:r>
            <a:endParaRPr lang="en-US" sz="2800" i="1" cap="none" dirty="0" smtClean="0"/>
          </a:p>
        </p:txBody>
      </p:sp>
      <p:sp>
        <p:nvSpPr>
          <p:cNvPr id="71685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71686" name="Date Placeholder 2"/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2E379C9-874D-4E85-B18D-D924DBAD2385}" type="datetime1">
              <a:rPr lang="en-US">
                <a:solidFill>
                  <a:srgbClr val="FFFFFF"/>
                </a:solidFill>
              </a:rPr>
              <a:pPr eaLnBrk="1" hangingPunct="1"/>
              <a:t>7/5/2013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038600" y="3352800"/>
            <a:ext cx="304800" cy="2809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435" name="Title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A better solution</a:t>
            </a:r>
          </a:p>
        </p:txBody>
      </p:sp>
      <p:sp>
        <p:nvSpPr>
          <p:cNvPr id="18436" name="Content Placeholder 5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228600" y="1143000"/>
            <a:ext cx="8686800" cy="5105400"/>
          </a:xfrm>
        </p:spPr>
        <p:txBody>
          <a:bodyPr/>
          <a:lstStyle/>
          <a:p>
            <a:pPr eaLnBrk="1" hangingPunct="1"/>
            <a:r>
              <a:rPr lang="en-US" smtClean="0"/>
              <a:t>Generalized tasks:</a:t>
            </a:r>
          </a:p>
          <a:p>
            <a:pPr lvl="1" eaLnBrk="1" hangingPunct="1"/>
            <a:r>
              <a:rPr lang="en-US" smtClean="0">
                <a:latin typeface="Courier New" pitchFamily="49" charset="0"/>
              </a:rPr>
              <a:t>drawLine </a:t>
            </a:r>
            <a:r>
              <a:rPr lang="en-US" smtClean="0"/>
              <a:t>- A method to draw a line of any number of stars</a:t>
            </a:r>
          </a:p>
          <a:p>
            <a:pPr lvl="1" eaLnBrk="1" hangingPunct="1"/>
            <a:r>
              <a:rPr lang="en-US" smtClean="0">
                <a:latin typeface="Courier New" pitchFamily="49" charset="0"/>
              </a:rPr>
              <a:t>drawBox</a:t>
            </a:r>
            <a:r>
              <a:rPr lang="en-US" smtClean="0">
                <a:latin typeface="Calibri" pitchFamily="34" charset="0"/>
              </a:rPr>
              <a:t> </a:t>
            </a:r>
            <a:r>
              <a:rPr lang="en-US" smtClean="0"/>
              <a:t>- A method to draw a box of any size</a:t>
            </a:r>
          </a:p>
          <a:p>
            <a:pPr lvl="1" eaLnBrk="1" hangingPunct="1"/>
            <a:endParaRPr lang="en-US" sz="1200" smtClean="0">
              <a:latin typeface="Calibri" pitchFamily="34" charset="0"/>
            </a:endParaRPr>
          </a:p>
          <a:p>
            <a:pPr eaLnBrk="1" hangingPunct="1"/>
            <a:r>
              <a:rPr lang="en-US" smtClean="0"/>
              <a:t>We really want:</a:t>
            </a:r>
          </a:p>
          <a:p>
            <a:pPr eaLnBrk="1" hangingPunct="1">
              <a:lnSpc>
                <a:spcPct val="60000"/>
              </a:lnSpc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</a:rPr>
              <a:t/>
            </a:r>
            <a:br>
              <a:rPr lang="en-US" sz="1800" smtClean="0">
                <a:latin typeface="Courier New" pitchFamily="49" charset="0"/>
              </a:rPr>
            </a:br>
            <a:r>
              <a:rPr lang="en-US" sz="1800" smtClean="0">
                <a:latin typeface="Courier New" pitchFamily="49" charset="0"/>
              </a:rPr>
              <a:t>public static void drawLine() {</a:t>
            </a:r>
          </a:p>
          <a:p>
            <a:pPr eaLnBrk="1" hangingPunct="1">
              <a:lnSpc>
                <a:spcPct val="60000"/>
              </a:lnSpc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</a:rPr>
              <a:t>	    for (int i = 1; i &lt;= </a:t>
            </a:r>
            <a:r>
              <a:rPr lang="en-US" sz="2000" b="1" smtClean="0">
                <a:solidFill>
                  <a:srgbClr val="800000"/>
                </a:solidFill>
                <a:latin typeface="Calibri" pitchFamily="34" charset="0"/>
              </a:rPr>
              <a:t>N</a:t>
            </a:r>
            <a:r>
              <a:rPr lang="en-US" sz="1800" b="1" i="1" smtClean="0">
                <a:latin typeface="Calibri" pitchFamily="34" charset="0"/>
              </a:rPr>
              <a:t> </a:t>
            </a:r>
            <a:r>
              <a:rPr lang="en-US" sz="1800" smtClean="0">
                <a:latin typeface="Courier New" pitchFamily="49" charset="0"/>
              </a:rPr>
              <a:t>; i++) {</a:t>
            </a:r>
          </a:p>
          <a:p>
            <a:pPr eaLnBrk="1" hangingPunct="1">
              <a:lnSpc>
                <a:spcPct val="60000"/>
              </a:lnSpc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</a:rPr>
              <a:t>	        System.out.print("*");</a:t>
            </a:r>
          </a:p>
          <a:p>
            <a:pPr eaLnBrk="1" hangingPunct="1">
              <a:lnSpc>
                <a:spcPct val="60000"/>
              </a:lnSpc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</a:rPr>
              <a:t>	    }</a:t>
            </a:r>
          </a:p>
          <a:p>
            <a:pPr eaLnBrk="1" hangingPunct="1">
              <a:lnSpc>
                <a:spcPct val="60000"/>
              </a:lnSpc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</a:rPr>
              <a:t>	    System.out.println();</a:t>
            </a:r>
          </a:p>
          <a:p>
            <a:pPr eaLnBrk="1" hangingPunct="1">
              <a:lnSpc>
                <a:spcPct val="60000"/>
              </a:lnSpc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60000"/>
              </a:lnSpc>
              <a:buFont typeface="Wingdings 2" pitchFamily="18" charset="2"/>
              <a:buNone/>
            </a:pPr>
            <a:endParaRPr lang="en-US" sz="1200" smtClean="0">
              <a:latin typeface="Calibri" pitchFamily="34" charset="0"/>
            </a:endParaRPr>
          </a:p>
          <a:p>
            <a:pPr eaLnBrk="1" hangingPunct="1"/>
            <a:r>
              <a:rPr lang="en-US" smtClean="0"/>
              <a:t>Desired properties for </a:t>
            </a:r>
            <a:r>
              <a:rPr lang="en-US" sz="2400" smtClean="0">
                <a:latin typeface="Courier New" pitchFamily="49" charset="0"/>
              </a:rPr>
              <a:t>drawLine</a:t>
            </a:r>
            <a:r>
              <a:rPr lang="en-US" smtClean="0">
                <a:latin typeface="Calibri" pitchFamily="34" charset="0"/>
              </a:rPr>
              <a:t>:</a:t>
            </a:r>
          </a:p>
          <a:p>
            <a:pPr lvl="1" eaLnBrk="1" hangingPunct="1"/>
            <a:r>
              <a:rPr lang="en-US" sz="1800" smtClean="0"/>
              <a:t>Can call </a:t>
            </a:r>
            <a:r>
              <a:rPr lang="en-US" sz="1800" smtClean="0">
                <a:latin typeface="Courier New" pitchFamily="49" charset="0"/>
              </a:rPr>
              <a:t>drawLine</a:t>
            </a:r>
            <a:r>
              <a:rPr lang="en-US" sz="1800" smtClean="0">
                <a:latin typeface="Calibri" pitchFamily="34" charset="0"/>
              </a:rPr>
              <a:t> </a:t>
            </a:r>
            <a:r>
              <a:rPr lang="en-US" sz="1800" smtClean="0"/>
              <a:t>method multiple times, producing differently sized lines</a:t>
            </a:r>
          </a:p>
          <a:p>
            <a:pPr lvl="1" eaLnBrk="1" hangingPunct="1"/>
            <a:r>
              <a:rPr lang="en-US" sz="1800" smtClean="0"/>
              <a:t>Size of line printed is determined by the caller of the command (i.e. “Print me a line of size 7”)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Parameterization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b="1" smtClean="0"/>
              <a:t>parameter</a:t>
            </a:r>
            <a:r>
              <a:rPr lang="en-US" smtClean="0"/>
              <a:t>: A value passed to a method by its caller.</a:t>
            </a:r>
          </a:p>
          <a:p>
            <a:pPr lvl="1" eaLnBrk="1" hangingPunct="1">
              <a:lnSpc>
                <a:spcPct val="110000"/>
              </a:lnSpc>
            </a:pPr>
            <a:endParaRPr lang="en-US" smtClean="0"/>
          </a:p>
          <a:p>
            <a:pPr lvl="1" eaLnBrk="1" hangingPunct="1">
              <a:lnSpc>
                <a:spcPct val="110000"/>
              </a:lnSpc>
            </a:pPr>
            <a:r>
              <a:rPr lang="en-US" smtClean="0"/>
              <a:t>Instead of </a:t>
            </a:r>
            <a:r>
              <a:rPr lang="en-US" smtClean="0">
                <a:latin typeface="Courier New" pitchFamily="49" charset="0"/>
              </a:rPr>
              <a:t>lineOf7</a:t>
            </a:r>
            <a:r>
              <a:rPr lang="en-US" smtClean="0"/>
              <a:t>, </a:t>
            </a:r>
            <a:r>
              <a:rPr lang="en-US" smtClean="0">
                <a:latin typeface="Courier New" pitchFamily="49" charset="0"/>
              </a:rPr>
              <a:t>lineOf13</a:t>
            </a:r>
            <a:r>
              <a:rPr lang="en-US" smtClean="0"/>
              <a:t>, write </a:t>
            </a:r>
            <a:r>
              <a:rPr lang="en-US" smtClean="0">
                <a:latin typeface="Courier New" pitchFamily="49" charset="0"/>
              </a:rPr>
              <a:t>line</a:t>
            </a:r>
            <a:r>
              <a:rPr lang="en-US" smtClean="0"/>
              <a:t> to draw any length.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mtClean="0"/>
              <a:t>When </a:t>
            </a:r>
            <a:r>
              <a:rPr lang="en-US" i="1" smtClean="0"/>
              <a:t>declaring </a:t>
            </a:r>
            <a:r>
              <a:rPr lang="en-US" smtClean="0"/>
              <a:t>the method, we will state that it requires a parameter for the number of stars.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mtClean="0"/>
              <a:t>When </a:t>
            </a:r>
            <a:r>
              <a:rPr lang="en-US" i="1" smtClean="0"/>
              <a:t>calling</a:t>
            </a:r>
            <a:r>
              <a:rPr lang="en-US" smtClean="0"/>
              <a:t> the method, we will specify how many stars to draw.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1143000" y="4419600"/>
            <a:ext cx="6934200" cy="1308100"/>
            <a:chOff x="528" y="1968"/>
            <a:chExt cx="4368" cy="824"/>
          </a:xfrm>
        </p:grpSpPr>
        <p:sp>
          <p:nvSpPr>
            <p:cNvPr id="19464" name="Text Box 5"/>
            <p:cNvSpPr txBox="1">
              <a:spLocks noChangeArrowheads="1"/>
            </p:cNvSpPr>
            <p:nvPr/>
          </p:nvSpPr>
          <p:spPr bwMode="auto">
            <a:xfrm>
              <a:off x="528" y="2096"/>
              <a:ext cx="512" cy="2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indent="9525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pitchFamily="2" charset="2"/>
                <a:buNone/>
              </a:pPr>
              <a:r>
                <a:rPr lang="en-US" sz="2000">
                  <a:latin typeface="Courier New" pitchFamily="49" charset="0"/>
                  <a:cs typeface="Times New Roman" pitchFamily="18" charset="0"/>
                </a:rPr>
                <a:t>main</a:t>
              </a:r>
            </a:p>
          </p:txBody>
        </p:sp>
        <p:sp>
          <p:nvSpPr>
            <p:cNvPr id="19465" name="Line 6"/>
            <p:cNvSpPr>
              <a:spLocks noChangeShapeType="1"/>
            </p:cNvSpPr>
            <p:nvPr/>
          </p:nvSpPr>
          <p:spPr bwMode="auto">
            <a:xfrm>
              <a:off x="1053" y="2218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466" name="Text Box 7"/>
            <p:cNvSpPr txBox="1">
              <a:spLocks noChangeArrowheads="1"/>
            </p:cNvSpPr>
            <p:nvPr/>
          </p:nvSpPr>
          <p:spPr bwMode="auto">
            <a:xfrm>
              <a:off x="1968" y="2092"/>
              <a:ext cx="512" cy="2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indent="9525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pitchFamily="2" charset="2"/>
                <a:buNone/>
              </a:pPr>
              <a:r>
                <a:rPr lang="en-US" sz="2000">
                  <a:latin typeface="Courier New" pitchFamily="49" charset="0"/>
                  <a:cs typeface="Times New Roman" pitchFamily="18" charset="0"/>
                </a:rPr>
                <a:t>line</a:t>
              </a:r>
            </a:p>
          </p:txBody>
        </p:sp>
        <p:sp>
          <p:nvSpPr>
            <p:cNvPr id="19467" name="Line 8"/>
            <p:cNvSpPr>
              <a:spLocks noChangeShapeType="1"/>
            </p:cNvSpPr>
            <p:nvPr/>
          </p:nvSpPr>
          <p:spPr bwMode="auto">
            <a:xfrm>
              <a:off x="2496" y="2218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468" name="Text Box 9"/>
            <p:cNvSpPr txBox="1">
              <a:spLocks noChangeArrowheads="1"/>
            </p:cNvSpPr>
            <p:nvPr/>
          </p:nvSpPr>
          <p:spPr bwMode="auto">
            <a:xfrm>
              <a:off x="3526" y="2100"/>
              <a:ext cx="7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indent="9525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pitchFamily="2" charset="2"/>
                <a:buNone/>
              </a:pPr>
              <a:r>
                <a:rPr lang="en-US" sz="2000">
                  <a:latin typeface="Courier New" pitchFamily="49" charset="0"/>
                  <a:cs typeface="Times New Roman" pitchFamily="18" charset="0"/>
                </a:rPr>
                <a:t>*******</a:t>
              </a:r>
            </a:p>
          </p:txBody>
        </p:sp>
        <p:sp>
          <p:nvSpPr>
            <p:cNvPr id="19469" name="Text Box 10"/>
            <p:cNvSpPr txBox="1">
              <a:spLocks noChangeArrowheads="1"/>
            </p:cNvSpPr>
            <p:nvPr/>
          </p:nvSpPr>
          <p:spPr bwMode="auto">
            <a:xfrm>
              <a:off x="1363" y="1968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indent="9525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pitchFamily="2" charset="2"/>
                <a:buNone/>
              </a:pPr>
              <a:r>
                <a:rPr lang="en-US" sz="2000">
                  <a:latin typeface="Courier New" pitchFamily="49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9470" name="Line 11"/>
            <p:cNvSpPr>
              <a:spLocks noChangeShapeType="1"/>
            </p:cNvSpPr>
            <p:nvPr/>
          </p:nvSpPr>
          <p:spPr bwMode="auto">
            <a:xfrm>
              <a:off x="1036" y="2347"/>
              <a:ext cx="929" cy="3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471" name="Text Box 12"/>
            <p:cNvSpPr txBox="1">
              <a:spLocks noChangeArrowheads="1"/>
            </p:cNvSpPr>
            <p:nvPr/>
          </p:nvSpPr>
          <p:spPr bwMode="auto">
            <a:xfrm>
              <a:off x="1968" y="2534"/>
              <a:ext cx="512" cy="2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indent="9525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pitchFamily="2" charset="2"/>
                <a:buNone/>
              </a:pPr>
              <a:r>
                <a:rPr lang="en-US" sz="2000">
                  <a:latin typeface="Courier New" pitchFamily="49" charset="0"/>
                  <a:cs typeface="Times New Roman" pitchFamily="18" charset="0"/>
                </a:rPr>
                <a:t>line</a:t>
              </a:r>
            </a:p>
          </p:txBody>
        </p:sp>
        <p:sp>
          <p:nvSpPr>
            <p:cNvPr id="19472" name="Line 13"/>
            <p:cNvSpPr>
              <a:spLocks noChangeShapeType="1"/>
            </p:cNvSpPr>
            <p:nvPr/>
          </p:nvSpPr>
          <p:spPr bwMode="auto">
            <a:xfrm>
              <a:off x="2496" y="2660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473" name="Text Box 14"/>
            <p:cNvSpPr txBox="1">
              <a:spLocks noChangeArrowheads="1"/>
            </p:cNvSpPr>
            <p:nvPr/>
          </p:nvSpPr>
          <p:spPr bwMode="auto">
            <a:xfrm>
              <a:off x="3526" y="2542"/>
              <a:ext cx="137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indent="9525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pitchFamily="2" charset="2"/>
                <a:buNone/>
              </a:pPr>
              <a:r>
                <a:rPr lang="en-US" sz="2000">
                  <a:latin typeface="Courier New" pitchFamily="49" charset="0"/>
                  <a:cs typeface="Times New Roman" pitchFamily="18" charset="0"/>
                </a:rPr>
                <a:t>*************</a:t>
              </a:r>
            </a:p>
          </p:txBody>
        </p:sp>
        <p:sp>
          <p:nvSpPr>
            <p:cNvPr id="19474" name="Text Box 15"/>
            <p:cNvSpPr txBox="1">
              <a:spLocks noChangeArrowheads="1"/>
            </p:cNvSpPr>
            <p:nvPr/>
          </p:nvSpPr>
          <p:spPr bwMode="auto">
            <a:xfrm>
              <a:off x="1315" y="2484"/>
              <a:ext cx="3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indent="9525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pitchFamily="2" charset="2"/>
                <a:buNone/>
              </a:pPr>
              <a:r>
                <a:rPr lang="en-US" sz="2000">
                  <a:latin typeface="Courier New" pitchFamily="49" charset="0"/>
                  <a:cs typeface="Times New Roman" pitchFamily="18" charset="0"/>
                </a:rPr>
                <a:t>13</a:t>
              </a:r>
            </a:p>
          </p:txBody>
        </p:sp>
      </p:grpSp>
      <p:sp>
        <p:nvSpPr>
          <p:cNvPr id="19461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D162EA2-C026-4B75-B10B-007FB8B69EC0}" type="datetime1">
              <a:rPr lang="en-US">
                <a:solidFill>
                  <a:srgbClr val="FFFFFF"/>
                </a:solidFill>
              </a:rPr>
              <a:pPr eaLnBrk="1" hangingPunct="1"/>
              <a:t>7/5/2013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9462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Declaring a parameter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228600" y="1143000"/>
            <a:ext cx="8686800" cy="51054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2400" i="1" smtClean="0"/>
              <a:t>Stating that a method requires a parameter in order to run</a:t>
            </a:r>
          </a:p>
          <a:p>
            <a:pPr lvl="1" eaLnBrk="1" hangingPunct="1">
              <a:buFontTx/>
              <a:buNone/>
            </a:pPr>
            <a:endParaRPr lang="en-US" sz="1600" b="1" i="1" smtClean="0"/>
          </a:p>
          <a:p>
            <a:pPr lvl="1" eaLnBrk="1" hangingPunct="1">
              <a:buFontTx/>
              <a:buNone/>
            </a:pPr>
            <a:r>
              <a:rPr lang="en-US" smtClean="0">
                <a:latin typeface="Courier New" pitchFamily="49" charset="0"/>
              </a:rPr>
              <a:t>public static void </a:t>
            </a:r>
            <a:r>
              <a:rPr lang="en-US" b="1" smtClean="0"/>
              <a:t>name</a:t>
            </a:r>
            <a:r>
              <a:rPr lang="en-US" smtClean="0"/>
              <a:t> </a:t>
            </a:r>
            <a:r>
              <a:rPr lang="en-US" smtClean="0">
                <a:latin typeface="Courier New" pitchFamily="49" charset="0"/>
              </a:rPr>
              <a:t>(</a:t>
            </a:r>
            <a:r>
              <a:rPr lang="en-US" smtClean="0"/>
              <a:t> </a:t>
            </a:r>
            <a:r>
              <a:rPr lang="en-US" b="1" smtClean="0">
                <a:solidFill>
                  <a:srgbClr val="003399"/>
                </a:solidFill>
              </a:rPr>
              <a:t>type</a:t>
            </a:r>
            <a:r>
              <a:rPr lang="en-US" smtClean="0">
                <a:solidFill>
                  <a:srgbClr val="003399"/>
                </a:solidFill>
                <a:latin typeface="Courier New" pitchFamily="49" charset="0"/>
              </a:rPr>
              <a:t> </a:t>
            </a:r>
            <a:r>
              <a:rPr lang="en-US" b="1" smtClean="0">
                <a:solidFill>
                  <a:srgbClr val="003399"/>
                </a:solidFill>
              </a:rPr>
              <a:t>name</a:t>
            </a:r>
            <a:r>
              <a:rPr lang="en-US" smtClean="0"/>
              <a:t> </a:t>
            </a:r>
            <a:r>
              <a:rPr lang="en-US" smtClean="0">
                <a:latin typeface="Courier New" pitchFamily="49" charset="0"/>
              </a:rPr>
              <a:t>) {</a:t>
            </a:r>
          </a:p>
          <a:p>
            <a:pPr lvl="1" eaLnBrk="1" hangingPunct="1">
              <a:buFontTx/>
              <a:buNone/>
            </a:pPr>
            <a:r>
              <a:rPr lang="en-US" smtClean="0">
                <a:latin typeface="Courier New" pitchFamily="49" charset="0"/>
              </a:rPr>
              <a:t>    </a:t>
            </a:r>
            <a:r>
              <a:rPr lang="en-US" b="1" smtClean="0"/>
              <a:t>statement(s)</a:t>
            </a:r>
            <a:r>
              <a:rPr lang="en-US" smtClean="0">
                <a:latin typeface="Courier New" pitchFamily="49" charset="0"/>
              </a:rPr>
              <a:t>;</a:t>
            </a:r>
          </a:p>
          <a:p>
            <a:pPr lvl="1" eaLnBrk="1" hangingPunct="1">
              <a:buFontTx/>
              <a:buNone/>
            </a:pPr>
            <a:r>
              <a:rPr lang="en-US" smtClean="0">
                <a:latin typeface="Courier New" pitchFamily="49" charset="0"/>
              </a:rPr>
              <a:t>}</a:t>
            </a:r>
          </a:p>
          <a:p>
            <a:pPr lvl="1" eaLnBrk="1" hangingPunct="1">
              <a:buFontTx/>
              <a:buNone/>
            </a:pPr>
            <a:endParaRPr lang="en-US" smtClean="0">
              <a:latin typeface="Courier New" pitchFamily="49" charset="0"/>
            </a:endParaRPr>
          </a:p>
          <a:p>
            <a:pPr eaLnBrk="1" hangingPunct="1"/>
            <a:r>
              <a:rPr lang="en-US" smtClean="0"/>
              <a:t>Example: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public static void sayPassword(</a:t>
            </a:r>
            <a:r>
              <a:rPr lang="en-US" sz="2000" b="1" smtClean="0">
                <a:latin typeface="Courier New" pitchFamily="49" charset="0"/>
              </a:rPr>
              <a:t>int code</a:t>
            </a:r>
            <a:r>
              <a:rPr lang="en-US" sz="2000" smtClean="0">
                <a:latin typeface="Courier New" pitchFamily="49" charset="0"/>
              </a:rPr>
              <a:t>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System.out.println("The password is: " + </a:t>
            </a:r>
            <a:r>
              <a:rPr lang="en-US" sz="2000" b="1" smtClean="0">
                <a:latin typeface="Courier New" pitchFamily="49" charset="0"/>
              </a:rPr>
              <a:t>code</a:t>
            </a:r>
            <a:r>
              <a:rPr lang="en-US" sz="2000" smtClean="0">
                <a:latin typeface="Courier New" pitchFamily="49" charset="0"/>
              </a:rPr>
              <a:t>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}</a:t>
            </a:r>
          </a:p>
          <a:p>
            <a:pPr lvl="1" eaLnBrk="1" hangingPunct="1"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lvl="1" eaLnBrk="1" hangingPunct="1"/>
            <a:r>
              <a:rPr lang="en-US" smtClean="0"/>
              <a:t>When </a:t>
            </a:r>
            <a:r>
              <a:rPr lang="en-US" smtClean="0">
                <a:latin typeface="Courier New" pitchFamily="49" charset="0"/>
              </a:rPr>
              <a:t>sayPassword</a:t>
            </a:r>
            <a:r>
              <a:rPr lang="en-US" smtClean="0"/>
              <a:t> is called, the caller must specify</a:t>
            </a:r>
            <a:br>
              <a:rPr lang="en-US" smtClean="0"/>
            </a:br>
            <a:r>
              <a:rPr lang="en-US" smtClean="0"/>
              <a:t>the integer code to print.</a:t>
            </a:r>
          </a:p>
        </p:txBody>
      </p:sp>
      <p:sp>
        <p:nvSpPr>
          <p:cNvPr id="2048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6B1107A-774B-49C4-90B0-1C3D0F7BF161}" type="datetime1">
              <a:rPr lang="en-US">
                <a:solidFill>
                  <a:srgbClr val="FFFFFF"/>
                </a:solidFill>
              </a:rPr>
              <a:pPr eaLnBrk="1" hangingPunct="1"/>
              <a:t>7/5/2013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0485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Passing a parameter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2400" i="1" smtClean="0"/>
              <a:t>Calling a method and specifying values for its parameters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b="1" i="1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smtClean="0"/>
              <a:t>name</a:t>
            </a:r>
            <a:r>
              <a:rPr lang="en-US" b="1" i="1" smtClean="0"/>
              <a:t> </a:t>
            </a:r>
            <a:r>
              <a:rPr lang="en-US" smtClean="0">
                <a:latin typeface="Courier New" pitchFamily="49" charset="0"/>
              </a:rPr>
              <a:t>(</a:t>
            </a:r>
            <a:r>
              <a:rPr lang="en-US" b="1" smtClean="0">
                <a:solidFill>
                  <a:srgbClr val="003399"/>
                </a:solidFill>
              </a:rPr>
              <a:t>expression</a:t>
            </a:r>
            <a:r>
              <a:rPr lang="en-US" smtClean="0">
                <a:latin typeface="Courier New" pitchFamily="49" charset="0"/>
              </a:rPr>
              <a:t>);</a:t>
            </a:r>
            <a:endParaRPr lang="en-US" sz="90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i="1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Example: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900" smtClean="0">
                <a:latin typeface="Courier New" pitchFamily="49" charset="0"/>
              </a:rPr>
              <a:t>	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public static void main(String[] args)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    </a:t>
            </a:r>
            <a:r>
              <a:rPr lang="en-US" b="1" smtClean="0">
                <a:latin typeface="Courier New" pitchFamily="49" charset="0"/>
              </a:rPr>
              <a:t>sayPassword(42);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    </a:t>
            </a:r>
            <a:r>
              <a:rPr lang="en-US" b="1" smtClean="0">
                <a:latin typeface="Courier New" pitchFamily="49" charset="0"/>
              </a:rPr>
              <a:t>sayPassword(12345);</a:t>
            </a:r>
            <a:endParaRPr lang="en-US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}</a:t>
            </a:r>
            <a:endParaRPr lang="en-US" b="1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900" b="1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Output: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The password is 42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The password is 12345</a:t>
            </a:r>
          </a:p>
        </p:txBody>
      </p:sp>
      <p:sp>
        <p:nvSpPr>
          <p:cNvPr id="2150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3665529-D530-4AF0-9E56-F8E31F596218}" type="datetime1">
              <a:rPr lang="en-US">
                <a:solidFill>
                  <a:srgbClr val="FFFFFF"/>
                </a:solidFill>
              </a:rPr>
              <a:pPr eaLnBrk="1" hangingPunct="1"/>
              <a:t>7/5/2013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1509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210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EBDBED1B8F8E4AB13A238DC6199017" ma:contentTypeVersion="0" ma:contentTypeDescription="Create a new document." ma:contentTypeScope="" ma:versionID="827bff42d50a346486ff95e9fb51499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04A3F4-3078-4619-AB63-95D4CE2179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DF0331E6-FA57-43E5-89EB-4D028D3C40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B33F33-692B-4783-9B97-36DE8BD7B224}">
  <ds:schemaRefs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CS210</Template>
  <TotalTime>3267</TotalTime>
  <Words>3892</Words>
  <Application>Microsoft Office PowerPoint</Application>
  <PresentationFormat>On-screen Show (4:3)</PresentationFormat>
  <Paragraphs>1133</Paragraphs>
  <Slides>58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CS210</vt:lpstr>
      <vt:lpstr>Building Java Programs A Back to Basics Approach</vt:lpstr>
      <vt:lpstr>Topics will be covered</vt:lpstr>
      <vt:lpstr>Parameters</vt:lpstr>
      <vt:lpstr>Redundant figures</vt:lpstr>
      <vt:lpstr>Stars solution 1 – redundant</vt:lpstr>
      <vt:lpstr>A better solution</vt:lpstr>
      <vt:lpstr>Parameterization</vt:lpstr>
      <vt:lpstr>Declaring a parameter</vt:lpstr>
      <vt:lpstr>Passing a parameter</vt:lpstr>
      <vt:lpstr>Parameters and loops</vt:lpstr>
      <vt:lpstr>How parameters are passed</vt:lpstr>
      <vt:lpstr>Common errors</vt:lpstr>
      <vt:lpstr>Stars solution 2 – using parameters</vt:lpstr>
      <vt:lpstr>Multiple parameters</vt:lpstr>
      <vt:lpstr>Multiple parameters example</vt:lpstr>
      <vt:lpstr>Stars solution 3 – using parameters</vt:lpstr>
      <vt:lpstr>Stars solution 3, cont'd.</vt:lpstr>
      <vt:lpstr>Strings</vt:lpstr>
      <vt:lpstr>Strings as parameters</vt:lpstr>
      <vt:lpstr>Stars solution 4 – using string parameters </vt:lpstr>
      <vt:lpstr>Stars solution, cont'd.</vt:lpstr>
      <vt:lpstr>Value semantics</vt:lpstr>
      <vt:lpstr>"Parameter Mystery" problem</vt:lpstr>
      <vt:lpstr>Value Semantics Exercise</vt:lpstr>
      <vt:lpstr>Return values</vt:lpstr>
      <vt:lpstr>Java's Math class</vt:lpstr>
      <vt:lpstr>Calling Math methods</vt:lpstr>
      <vt:lpstr>Return</vt:lpstr>
      <vt:lpstr>Math exercise</vt:lpstr>
      <vt:lpstr>Write down your answers…</vt:lpstr>
      <vt:lpstr>Quirks of real numbers</vt:lpstr>
      <vt:lpstr>Type casting</vt:lpstr>
      <vt:lpstr>More about type casting</vt:lpstr>
      <vt:lpstr>Returning a value</vt:lpstr>
      <vt:lpstr>Return examples</vt:lpstr>
      <vt:lpstr>Common error: Not storing</vt:lpstr>
      <vt:lpstr>Fixing the common error</vt:lpstr>
      <vt:lpstr>Objects, Classes and Strings</vt:lpstr>
      <vt:lpstr>Classes and objects</vt:lpstr>
      <vt:lpstr>Objects</vt:lpstr>
      <vt:lpstr>Blueprint analogy</vt:lpstr>
      <vt:lpstr>Strings</vt:lpstr>
      <vt:lpstr>Indexes</vt:lpstr>
      <vt:lpstr>String methods</vt:lpstr>
      <vt:lpstr>String method examples</vt:lpstr>
      <vt:lpstr>string methods exercises</vt:lpstr>
      <vt:lpstr>Modifying strings</vt:lpstr>
      <vt:lpstr>Interactive Programs with Scanner</vt:lpstr>
      <vt:lpstr>Input and System.in</vt:lpstr>
      <vt:lpstr>Scanner syntax</vt:lpstr>
      <vt:lpstr>Scanner methods</vt:lpstr>
      <vt:lpstr>Scanner example 1</vt:lpstr>
      <vt:lpstr>Scanner example 2</vt:lpstr>
      <vt:lpstr>Input tokens</vt:lpstr>
      <vt:lpstr>Strings as user input</vt:lpstr>
      <vt:lpstr>Strings question</vt:lpstr>
      <vt:lpstr>Strings answer</vt:lpstr>
      <vt:lpstr>The End 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210</dc:title>
  <dc:subject>Computer Science</dc:subject>
  <dc:creator>Marty Stepp</dc:creator>
  <cp:keywords>Java</cp:keywords>
  <dc:description/>
  <cp:lastModifiedBy>Winnie Li</cp:lastModifiedBy>
  <cp:revision>172</cp:revision>
  <dcterms:created xsi:type="dcterms:W3CDTF">2008-06-28T20:57:21Z</dcterms:created>
  <dcterms:modified xsi:type="dcterms:W3CDTF">2013-07-05T23:17:54Z</dcterms:modified>
</cp:coreProperties>
</file>