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sldIdLst>
    <p:sldId id="321" r:id="rId5"/>
    <p:sldId id="323" r:id="rId6"/>
    <p:sldId id="32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52" r:id="rId15"/>
    <p:sldId id="353" r:id="rId16"/>
    <p:sldId id="354" r:id="rId17"/>
    <p:sldId id="355" r:id="rId18"/>
    <p:sldId id="337" r:id="rId19"/>
    <p:sldId id="340" r:id="rId20"/>
    <p:sldId id="328" r:id="rId21"/>
    <p:sldId id="338" r:id="rId22"/>
    <p:sldId id="272" r:id="rId23"/>
    <p:sldId id="273" r:id="rId24"/>
    <p:sldId id="274" r:id="rId25"/>
    <p:sldId id="275" r:id="rId26"/>
    <p:sldId id="339" r:id="rId27"/>
    <p:sldId id="276" r:id="rId28"/>
    <p:sldId id="277" r:id="rId29"/>
    <p:sldId id="278" r:id="rId30"/>
    <p:sldId id="356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47" r:id="rId40"/>
    <p:sldId id="341" r:id="rId41"/>
    <p:sldId id="342" r:id="rId42"/>
    <p:sldId id="343" r:id="rId43"/>
    <p:sldId id="344" r:id="rId44"/>
    <p:sldId id="345" r:id="rId45"/>
    <p:sldId id="346" r:id="rId46"/>
    <p:sldId id="348" r:id="rId47"/>
    <p:sldId id="349" r:id="rId48"/>
    <p:sldId id="350" r:id="rId49"/>
    <p:sldId id="306" r:id="rId50"/>
    <p:sldId id="307" r:id="rId51"/>
    <p:sldId id="308" r:id="rId52"/>
    <p:sldId id="309" r:id="rId53"/>
    <p:sldId id="310" r:id="rId54"/>
    <p:sldId id="311" r:id="rId55"/>
    <p:sldId id="332" r:id="rId56"/>
    <p:sldId id="358" r:id="rId57"/>
    <p:sldId id="330" r:id="rId58"/>
    <p:sldId id="331" r:id="rId59"/>
    <p:sldId id="312" r:id="rId60"/>
    <p:sldId id="313" r:id="rId61"/>
    <p:sldId id="314" r:id="rId62"/>
    <p:sldId id="315" r:id="rId63"/>
    <p:sldId id="316" r:id="rId64"/>
    <p:sldId id="320" r:id="rId65"/>
    <p:sldId id="351" r:id="rId66"/>
    <p:sldId id="333" r:id="rId67"/>
    <p:sldId id="334" r:id="rId68"/>
    <p:sldId id="335" r:id="rId69"/>
    <p:sldId id="33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6501" autoAdjust="0"/>
  </p:normalViewPr>
  <p:slideViewPr>
    <p:cSldViewPr>
      <p:cViewPr varScale="1">
        <p:scale>
          <a:sx n="71" d="100"/>
          <a:sy n="71" d="100"/>
        </p:scale>
        <p:origin x="11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C4262B-37BF-472E-BEC6-81DEE4FFA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62B-37BF-472E-BEC6-81DEE4FFA8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</a:t>
            </a:r>
          </a:p>
          <a:p>
            <a:r>
              <a:rPr lang="en-US" smtClean="0"/>
              <a:t>B</a:t>
            </a:r>
          </a:p>
          <a:p>
            <a:r>
              <a:rPr lang="en-US" smtClean="0"/>
              <a:t>C</a:t>
            </a:r>
          </a:p>
          <a:p>
            <a:r>
              <a:rPr lang="en-US" smtClean="0"/>
              <a:t>D</a:t>
            </a:r>
          </a:p>
          <a:p>
            <a:r>
              <a:rPr lang="en-US" smtClean="0"/>
              <a:t>F</a:t>
            </a:r>
          </a:p>
          <a:p>
            <a:r>
              <a:rPr lang="en-US" smtClean="0"/>
              <a:t>___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122A47-0061-44F9-A825-3E6B1E07D345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AB02EC-3245-43A2-9DB6-C107EF996AC8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6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E2F0C7-D6AE-40CC-A47B-1ED917D33630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208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18A927-22E3-4E1A-A440-C998FE6F81CA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buFontTx/>
              <a:buAutoNum type="arabicParenR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128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15E2BB-8771-47B3-9CAD-F501DF97E97C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67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F6BA98-A658-4E86-A888-EF556E75E304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6836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645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9033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922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BD1C91-F0BA-42F4-B5D2-178EF26BDF52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421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7927D-7AB4-4C64-BA36-9D1B3985EA5D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28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870A75-328B-46DA-B2E8-1AEF4A182BF2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457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B49F26-7479-4A28-BEFC-5F01D6A5C774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6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6CACD0-B584-42E0-BC96-92C9168BBA26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338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730530-FC3A-4558-BE9A-8B63572DAE91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6957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C5FC74-0B8C-4A6D-A39D-AE571EFB9E05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2" rIns="91426" bIns="45712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0B3C841-A660-427D-A49B-EB139DDA54D3}" type="slidenum">
              <a:rPr lang="en-US" sz="1200">
                <a:latin typeface="Times New Roman" pitchFamily="18" charset="0"/>
                <a:cs typeface="Times New Roman" pitchFamily="18" charset="0"/>
              </a:rPr>
              <a:pPr algn="r"/>
              <a:t>51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26" tIns="45712" rIns="91426" bIns="45712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197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E6DA70-09FD-43D8-9C28-BCD91DDFB82A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7168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62B-37BF-472E-BEC6-81DEE4FFA8D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7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A938B-3A72-4868-9511-ABD4F088B175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9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4C9E0E-78E8-4216-AD43-E1DF2A9D3015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883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070589-A186-4F71-861E-B29DF109F38B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685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E9FC7F-C9D8-4600-816E-D95429D37A56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// This program computes two people's body mass index (BMI) and</a:t>
            </a:r>
          </a:p>
          <a:p>
            <a:pPr eaLnBrk="1" hangingPunct="1"/>
            <a:r>
              <a:rPr lang="en-US" smtClean="0"/>
              <a:t>// compares them.  The code uses parameters, returns, and Scanner.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import java.util.*;  // so that I can use Scanner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public class BMI {</a:t>
            </a:r>
          </a:p>
          <a:p>
            <a:pPr eaLnBrk="1" hangingPunct="1"/>
            <a:r>
              <a:rPr lang="en-US" smtClean="0"/>
              <a:t>    public static void main(String[] args) {</a:t>
            </a:r>
          </a:p>
          <a:p>
            <a:pPr eaLnBrk="1" hangingPunct="1"/>
            <a:r>
              <a:rPr lang="en-US" smtClean="0"/>
              <a:t>        System.out.println("This program reads in data for two people and");</a:t>
            </a:r>
          </a:p>
          <a:p>
            <a:pPr eaLnBrk="1" hangingPunct="1"/>
            <a:r>
              <a:rPr lang="en-US" smtClean="0"/>
              <a:t>        System.out.println("computes their body mass index (BMI)");</a:t>
            </a:r>
          </a:p>
          <a:p>
            <a:pPr eaLnBrk="1" hangingPunct="1"/>
            <a:r>
              <a:rPr lang="en-US" smtClean="0"/>
              <a:t>        System.out.println();</a:t>
            </a:r>
          </a:p>
          <a:p>
            <a:pPr eaLnBrk="1" hangingPunct="1"/>
            <a:r>
              <a:rPr lang="en-US" smtClean="0"/>
              <a:t>        </a:t>
            </a:r>
          </a:p>
          <a:p>
            <a:pPr eaLnBrk="1" hangingPunct="1"/>
            <a:r>
              <a:rPr lang="en-US" smtClean="0"/>
              <a:t>        // finish me!</a:t>
            </a:r>
          </a:p>
          <a:p>
            <a:pPr eaLnBrk="1" hangingPunct="1"/>
            <a:r>
              <a:rPr lang="en-US" smtClean="0"/>
              <a:t>        </a:t>
            </a:r>
          </a:p>
          <a:p>
            <a:pPr eaLnBrk="1" hangingPunct="1"/>
            <a:r>
              <a:rPr lang="en-US" smtClean="0"/>
              <a:t>    }</a:t>
            </a:r>
          </a:p>
          <a:p>
            <a:pPr eaLnBrk="1" hangingPunct="1"/>
            <a:r>
              <a:rPr lang="en-US" smtClean="0"/>
              <a:t>}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2993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EF7589-FB06-4DA7-B42F-3149A9591000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How would we round the BMI numbers?</a:t>
            </a:r>
          </a:p>
        </p:txBody>
      </p:sp>
    </p:spTree>
    <p:extLst>
      <p:ext uri="{BB962C8B-B14F-4D97-AF65-F5344CB8AC3E}">
        <p14:creationId xmlns:p14="http://schemas.microsoft.com/office/powerpoint/2010/main" val="225048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E01CB-8DC9-448D-B9FA-E4EBB622AAE7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375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30CEE4-3785-4740-B1BF-B67BD3288A22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1E9AED-90F9-48E3-A907-D3301B2D294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602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744BE5-CE41-4E20-8383-55041C048647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89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 B C D</a:t>
            </a:r>
          </a:p>
          <a:p>
            <a:r>
              <a:rPr lang="en-US" smtClean="0"/>
              <a:t>B C D</a:t>
            </a:r>
          </a:p>
          <a:p>
            <a:r>
              <a:rPr lang="en-US" smtClean="0"/>
              <a:t>C D</a:t>
            </a:r>
          </a:p>
          <a:p>
            <a:r>
              <a:rPr lang="en-US" smtClean="0"/>
              <a:t>D</a:t>
            </a:r>
          </a:p>
          <a:p>
            <a:r>
              <a:rPr lang="en-US" smtClean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DDB208-079A-4C28-8916-3003C7B1E20D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</a:t>
            </a:r>
          </a:p>
          <a:p>
            <a:r>
              <a:rPr lang="en-US" smtClean="0"/>
              <a:t>B</a:t>
            </a:r>
          </a:p>
          <a:p>
            <a:r>
              <a:rPr lang="en-US" smtClean="0"/>
              <a:t>C</a:t>
            </a:r>
          </a:p>
          <a:p>
            <a:r>
              <a:rPr lang="en-US" smtClean="0"/>
              <a:t>D</a:t>
            </a:r>
          </a:p>
          <a:p>
            <a:r>
              <a:rPr lang="en-US" smtClean="0"/>
              <a:t>F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4AEBB3-0655-4601-8CD9-A5EA3F5F6910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Building Java Programs</a:t>
            </a:r>
            <a:br>
              <a:rPr lang="en-US" dirty="0" smtClean="0"/>
            </a:br>
            <a:r>
              <a:rPr lang="en-US" dirty="0" smtClean="0"/>
              <a:t>A Back to Basics Approach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97E3CA15-1163-421E-9C30-E9316C2AC99C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816253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E03DC-BB73-440B-8C74-87590F63554D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B7746210-55EF-48B7-94F6-F769C1C8B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458198D6-A21E-47E7-8F9D-A13DAC2229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CB137EB-4D31-44D9-8733-663FC8793488}" type="datetime1">
              <a:rPr lang="en-US" smtClean="0"/>
              <a:t>1/4/2018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3608C2A6-48B9-4A7E-974E-A63C1783A1E7}" type="datetime1">
              <a:rPr lang="en-US" smtClean="0"/>
              <a:t>1/4/2018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10224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0AC6A-577B-465A-89AE-3FBFA3A2DCA6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604115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2F2B05E7-3AFD-4E16-9E3C-5647723A5022}" type="datetime1">
              <a:rPr lang="en-US" smtClean="0"/>
              <a:t>1/4/2018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390133BD-44F0-40B1-9E82-C588F1C5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6B947-8C36-499C-B292-25512154507E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2D88C2D5-AC02-481E-9DB2-B37B53EA1A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05D84F-641E-4190-AB0B-1DC3431354B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6867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A56FC-1D5A-46C4-8088-AC0E14C0C47E}" type="datetime1">
              <a:rPr lang="en-US" smtClean="0"/>
              <a:t>1/4/2018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  <a:cs typeface="Arial" charset="0"/>
              </a:defRPr>
            </a:lvl1pPr>
          </a:lstStyle>
          <a:p>
            <a:fld id="{10E0E543-229F-4F61-A304-75CC40D4E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9F930E5A-7FDA-416E-BF27-0A827CB432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F284E0-2F63-4F90-BB73-65C419923AE6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88A3A47F-56D1-44E5-B815-CDA8F64704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5C69B5BB-3D6F-41F8-918D-7325F05F54F6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5BC166FF-C6DD-4068-93FE-981081E494D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91C519B1-57CA-47C6-B55C-3B239A7BC372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041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3415AE1F-05CF-40B5-9604-A24CB9017237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3316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EE7E84-64C2-4856-9B11-3E446CE486B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900" smtClean="0"/>
              <a:t>CONDITIONAL EXECUTION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structures</a:t>
            </a:r>
          </a:p>
        </p:txBody>
      </p:sp>
      <p:graphicFrame>
        <p:nvGraphicFramePr>
          <p:cNvPr id="592899" name="Group 3"/>
          <p:cNvGraphicFramePr>
            <a:graphicFrameLocks noGrp="1"/>
          </p:cNvGraphicFramePr>
          <p:nvPr/>
        </p:nvGraphicFramePr>
        <p:xfrm>
          <a:off x="381000" y="1255713"/>
          <a:ext cx="8382000" cy="4764088"/>
        </p:xfrm>
        <a:graphic>
          <a:graphicData uri="http://schemas.openxmlformats.org/drawingml/2006/table">
            <a:tbl>
              <a:tblPr/>
              <a:tblGrid>
                <a:gridCol w="2819400"/>
                <a:gridCol w="2895600"/>
                <a:gridCol w="2667000"/>
              </a:tblGrid>
              <a:tr h="4764088"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exactly 1 path  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(mutually exclusive)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 else 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 else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 or 1 path     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 (mutually exclusive)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 else 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 else 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0, 1, or many paths  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(independent tests;    not exclusive)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 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statement(s)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4ECF85-BDF5-435A-9FB8-9418FE9FA2E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53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output? 1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System.out.print("What percentage did you earn?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percent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90)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A!");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80)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B!");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70)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C!");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D!");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&lt;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F!");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220913"/>
            <a:ext cx="1600200" cy="2955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Georgia" pitchFamily="18" charset="0"/>
              </a:rPr>
              <a:t>Input:  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95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86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74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62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58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-12</a:t>
            </a:r>
          </a:p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84F410-9297-4704-A9A6-6FF841489BB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output? 2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System.out.print("What percentage did you earn?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percent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90)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A!");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80)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B!");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70)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C!");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D!");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F!");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2220913"/>
            <a:ext cx="1600200" cy="2955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Georgia" pitchFamily="18" charset="0"/>
              </a:rPr>
              <a:t>Input:  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95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86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74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62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58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-12</a:t>
            </a:r>
          </a:p>
          <a:p>
            <a:pPr eaLnBrk="1" hangingPunct="1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118406-2851-47FE-942B-8A0BD4B30A0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output? 3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System.out.print("What percentage did you earn?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percent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90)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A!");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80)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B!");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70)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C!");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&gt;=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D!");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 if (percent &gt;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F!");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2220913"/>
            <a:ext cx="1600200" cy="2955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Georgia" pitchFamily="18" charset="0"/>
              </a:rPr>
              <a:t>Input:  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95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86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74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62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58</a:t>
            </a:r>
          </a:p>
          <a:p>
            <a:pPr eaLnBrk="1" hangingPunct="1"/>
            <a:r>
              <a:rPr lang="en-US" sz="2400">
                <a:latin typeface="Georgia" pitchFamily="18" charset="0"/>
              </a:rPr>
              <a:t>-12</a:t>
            </a:r>
          </a:p>
          <a:p>
            <a:pPr eaLnBrk="1" hangingPunct="1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E04A39-C999-41F5-B274-385C4ABA99E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nested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?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(1) if/if/if   (2) nested if/else   (3) nested if/else/if</a:t>
            </a:r>
            <a:endParaRPr lang="en-US" smtClean="0"/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z="2000" smtClean="0"/>
              <a:t>Whether a user is lower, middle, or upper-class based on income.</a:t>
            </a:r>
          </a:p>
          <a:p>
            <a:pPr lvl="2" eaLnBrk="1" hangingPunct="1"/>
            <a:r>
              <a:rPr lang="en-US" b="1" smtClean="0"/>
              <a:t>(2)	</a:t>
            </a:r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 / else if / else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Whether you made the dean's list (GPA ≥ 3.8) or honor roll (3.5-3.8).</a:t>
            </a:r>
          </a:p>
          <a:p>
            <a:pPr lvl="2" eaLnBrk="1" hangingPunct="1"/>
            <a:r>
              <a:rPr lang="en-US" b="1" smtClean="0"/>
              <a:t>(3)	</a:t>
            </a:r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 / else if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Whether a number is divisible by 2, 3, and/or 5.</a:t>
            </a:r>
          </a:p>
          <a:p>
            <a:pPr lvl="2" eaLnBrk="1" hangingPunct="1"/>
            <a:r>
              <a:rPr lang="en-US" b="1" smtClean="0"/>
              <a:t>(1)	</a:t>
            </a:r>
            <a:r>
              <a:rPr lang="en-US" smtClean="0"/>
              <a:t>sequential </a:t>
            </a:r>
            <a:r>
              <a:rPr lang="en-US" smtClean="0">
                <a:latin typeface="Courier New" pitchFamily="49" charset="0"/>
              </a:rPr>
              <a:t>if / if / if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Computing a grade of A, B, C, D, or F based on a percentage.</a:t>
            </a:r>
          </a:p>
          <a:p>
            <a:pPr lvl="2" eaLnBrk="1" hangingPunct="1"/>
            <a:r>
              <a:rPr lang="en-US" b="1" smtClean="0"/>
              <a:t>(2)	</a:t>
            </a:r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 / else if / else if / else if / else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25212A-B088-42BB-99EE-D3E4EBCA7D3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4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Loops with if/else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if/else</a:t>
            </a:r>
            <a:r>
              <a:rPr lang="en-US" smtClean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statements can be used with loops or methods: 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int evenSum = 0;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int oddSum = 0;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for (int i = 1; i &lt;= 10; i++)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if (i % 2 == 0)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        evenSum = evenSum + i;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    } else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        oddSum = oddSum + i;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System.out.println("Even sum: " + evenSum);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ea typeface="ＭＳ Ｐゴシック" pitchFamily="34" charset="-128"/>
              </a:rPr>
              <a:t>System.out.println("Odd sum: " + oddSum);</a:t>
            </a:r>
          </a:p>
        </p:txBody>
      </p:sp>
      <p:sp>
        <p:nvSpPr>
          <p:cNvPr id="276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0504C1-BBC6-4886-9315-8897261EA0E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6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if/else</a:t>
            </a:r>
            <a:r>
              <a:rPr lang="en-US" smtClean="0">
                <a:ea typeface="ＭＳ Ｐゴシック" pitchFamily="34" charset="-128"/>
              </a:rPr>
              <a:t> hammer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Just because you learned a new construct does not mean that every new problem has to be solved using that construct!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2882900"/>
            <a:ext cx="33528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763" algn="r"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indent="4763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int z;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if (x &gt; y) {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    z = x;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} else {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    z = y;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}</a:t>
            </a:r>
          </a:p>
          <a:p>
            <a:pPr indent="4763">
              <a:lnSpc>
                <a:spcPct val="80000"/>
              </a:lnSpc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indent="4763">
              <a:lnSpc>
                <a:spcPct val="80000"/>
              </a:lnSpc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indent="4763">
              <a:lnSpc>
                <a:spcPct val="80000"/>
              </a:lnSpc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indent="4763">
              <a:lnSpc>
                <a:spcPct val="80000"/>
              </a:lnSpc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657600" y="2682875"/>
            <a:ext cx="4724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7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int z = Math.max(x, y);</a:t>
            </a:r>
            <a:endParaRPr lang="en-US" sz="2400" b="1">
              <a:solidFill>
                <a:schemeClr val="accent1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 b="1">
              <a:solidFill>
                <a:schemeClr val="accent1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2A91E5-8D91-474B-BD76-31192CF6533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cap="none" smtClean="0"/>
              <a:t>LOGICAL OPERATORS</a:t>
            </a:r>
          </a:p>
          <a:p>
            <a:pPr eaLnBrk="1" hangingPunct="1"/>
            <a:r>
              <a:rPr lang="en-US" cap="none" smtClean="0"/>
              <a:t>LOGICAL EXPRESSIONS</a:t>
            </a:r>
          </a:p>
          <a:p>
            <a:pPr eaLnBrk="1" hangingPunct="1"/>
            <a:r>
              <a:rPr lang="en-US" cap="none" smtClean="0"/>
              <a:t>FACTORING </a:t>
            </a:r>
          </a:p>
          <a:p>
            <a:pPr eaLnBrk="1" hangingPunct="1"/>
            <a:r>
              <a:rPr lang="en-US" cap="none" smtClean="0"/>
              <a:t>IF/ELSE AND RETURN</a:t>
            </a:r>
          </a:p>
          <a:p>
            <a:pPr eaLnBrk="1" hangingPunct="1"/>
            <a:endParaRPr lang="en-US" cap="none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 and Factoring</a:t>
            </a:r>
          </a:p>
        </p:txBody>
      </p:sp>
      <p:sp>
        <p:nvSpPr>
          <p:cNvPr id="2970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99D9A4-7108-418E-9A03-587E5D3919D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1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AND? OR? NOT?</a:t>
            </a:r>
          </a:p>
        </p:txBody>
      </p:sp>
      <p:pic>
        <p:nvPicPr>
          <p:cNvPr id="7" name="Picture 6" descr="boolean-hair-log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848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182764">
            <a:off x="442711" y="83746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/>
                <a:solidFill>
                  <a:schemeClr val="accent3"/>
                </a:solidFill>
                <a:cs typeface="+mn-cs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 rot="1182764">
            <a:off x="1357111" y="1211008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/>
                <a:solidFill>
                  <a:schemeClr val="accent3"/>
                </a:solidFill>
                <a:cs typeface="+mn-cs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 rot="1182764">
            <a:off x="2423911" y="83746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/>
                <a:solidFill>
                  <a:schemeClr val="accent3"/>
                </a:solidFill>
                <a:cs typeface="+mn-cs"/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 rot="1182764">
            <a:off x="3262111" y="1211008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/>
                <a:solidFill>
                  <a:schemeClr val="accent3"/>
                </a:solidFill>
                <a:cs typeface="+mn-cs"/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 rot="1182764">
            <a:off x="4283430" y="106606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/>
                <a:solidFill>
                  <a:schemeClr val="accent3"/>
                </a:solidFill>
                <a:cs typeface="+mn-cs"/>
              </a:rPr>
              <a:t>?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320040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67CFF4-1FA6-4CD2-BCDE-02EFCCBF32E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31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Tests can be combined using </a:t>
            </a:r>
            <a:r>
              <a:rPr lang="en-US" i="1" smtClean="0"/>
              <a:t>logical operators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/>
            <a:r>
              <a:rPr lang="en-US" smtClean="0"/>
              <a:t>"Truth tables" for each, used with logical values </a:t>
            </a:r>
            <a:r>
              <a:rPr lang="en-US" i="1" smtClean="0"/>
              <a:t>p</a:t>
            </a:r>
            <a:r>
              <a:rPr lang="en-US" smtClean="0"/>
              <a:t> and </a:t>
            </a:r>
            <a:r>
              <a:rPr lang="en-US" i="1" smtClean="0"/>
              <a:t>q</a:t>
            </a:r>
            <a:r>
              <a:rPr lang="en-US" smtClean="0"/>
              <a:t>:</a:t>
            </a:r>
          </a:p>
        </p:txBody>
      </p:sp>
      <p:graphicFrame>
        <p:nvGraphicFramePr>
          <p:cNvPr id="604164" name="Group 4"/>
          <p:cNvGraphicFramePr>
            <a:graphicFrameLocks noGrp="1"/>
          </p:cNvGraphicFramePr>
          <p:nvPr/>
        </p:nvGraphicFramePr>
        <p:xfrm>
          <a:off x="1103313" y="1905000"/>
          <a:ext cx="6897687" cy="1463676"/>
        </p:xfrm>
        <a:graphic>
          <a:graphicData uri="http://schemas.openxmlformats.org/drawingml/2006/table">
            <a:tbl>
              <a:tblPr/>
              <a:tblGrid>
                <a:gridCol w="1333500"/>
                <a:gridCol w="1652587"/>
                <a:gridCol w="2914650"/>
                <a:gridCol w="9969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&amp;&amp;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 == 3) &amp;&amp; (-1 &lt; 5)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 == 3) || (-1 &lt; 5)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!(2 == 3)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191" name="Group 31"/>
          <p:cNvGraphicFramePr>
            <a:graphicFrameLocks noGrp="1"/>
          </p:cNvGraphicFramePr>
          <p:nvPr/>
        </p:nvGraphicFramePr>
        <p:xfrm>
          <a:off x="1104900" y="4422775"/>
          <a:ext cx="3721100" cy="1828800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1054100"/>
                <a:gridCol w="93345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&amp;&amp;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223" name="Group 63"/>
          <p:cNvGraphicFramePr>
            <a:graphicFrameLocks noGrp="1"/>
          </p:cNvGraphicFramePr>
          <p:nvPr/>
        </p:nvGraphicFramePr>
        <p:xfrm>
          <a:off x="6226175" y="4422775"/>
          <a:ext cx="1774825" cy="1097010"/>
        </p:xfrm>
        <a:graphic>
          <a:graphicData uri="http://schemas.openxmlformats.org/drawingml/2006/table">
            <a:tbl>
              <a:tblPr/>
              <a:tblGrid>
                <a:gridCol w="866775"/>
                <a:gridCol w="9080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2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08BC7D-1B5C-412A-B0A3-CAB2973EAAA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82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statements</a:t>
            </a:r>
          </a:p>
          <a:p>
            <a:pPr eaLnBrk="1" hangingPunct="1"/>
            <a:r>
              <a:rPr lang="en-US" smtClean="0"/>
              <a:t>Logical Operators and Factoring</a:t>
            </a:r>
          </a:p>
          <a:p>
            <a:pPr eaLnBrk="1" hangingPunct="1"/>
            <a:r>
              <a:rPr lang="en-US" smtClean="0"/>
              <a:t>Cumulative Algorithms</a:t>
            </a:r>
          </a:p>
          <a:p>
            <a:pPr eaLnBrk="1" hangingPunct="1"/>
            <a:r>
              <a:rPr lang="en-US" smtClean="0"/>
              <a:t>Text Processing</a:t>
            </a:r>
          </a:p>
          <a:p>
            <a:pPr eaLnBrk="1" hangingPunct="1"/>
            <a:r>
              <a:rPr lang="en-US" smtClean="0"/>
              <a:t>System.out.printf </a:t>
            </a:r>
          </a:p>
          <a:p>
            <a:pPr eaLnBrk="1" hangingPunct="1"/>
            <a:endParaRPr 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D33A2-984A-480E-96F9-1E38A9054F5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logic expressions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Relational operators have lower precedence than math.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5 * 7 &gt;= 3 + 5 * </a:t>
            </a:r>
            <a:r>
              <a:rPr lang="en-US" b="1" smtClean="0">
                <a:latin typeface="Courier New" pitchFamily="49" charset="0"/>
              </a:rPr>
              <a:t>(7 - 1)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5 * 7</a:t>
            </a:r>
            <a:r>
              <a:rPr lang="en-US" smtClean="0">
                <a:latin typeface="Courier New" pitchFamily="49" charset="0"/>
              </a:rPr>
              <a:t> &gt;= 3 + </a:t>
            </a:r>
            <a:r>
              <a:rPr lang="en-US" b="1" smtClean="0">
                <a:latin typeface="Courier New" pitchFamily="49" charset="0"/>
              </a:rPr>
              <a:t>5 * 6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35    &gt;= </a:t>
            </a:r>
            <a:r>
              <a:rPr lang="en-US" b="1" smtClean="0">
                <a:latin typeface="Courier New" pitchFamily="49" charset="0"/>
              </a:rPr>
              <a:t>3 + 30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35    &gt;= 33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true</a:t>
            </a:r>
          </a:p>
          <a:p>
            <a:pPr eaLnBrk="1" hangingPunct="1"/>
            <a:r>
              <a:rPr lang="en-US" smtClean="0"/>
              <a:t>Relational operators cannot be "chained" as in algebra.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900" b="1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2 &lt;= x</a:t>
            </a:r>
            <a:r>
              <a:rPr lang="en-US" smtClean="0">
                <a:latin typeface="Courier New" pitchFamily="49" charset="0"/>
              </a:rPr>
              <a:t> &lt;= 10</a:t>
            </a:r>
            <a:endParaRPr 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800000"/>
                </a:solidFill>
                <a:latin typeface="Courier New" pitchFamily="49" charset="0"/>
              </a:rPr>
              <a:t>true   &lt;= 10</a:t>
            </a:r>
            <a:r>
              <a:rPr lang="en-US" smtClean="0">
                <a:latin typeface="Courier New" pitchFamily="49" charset="0"/>
              </a:rPr>
              <a:t>             </a:t>
            </a:r>
            <a:r>
              <a:rPr lang="en-US" smtClean="0"/>
              <a:t>(assume that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15</a:t>
            </a:r>
            <a:r>
              <a:rPr lang="en-US" smtClean="0"/>
              <a:t>)</a:t>
            </a:r>
            <a:endParaRPr lang="en-US" b="1" smtClean="0">
              <a:solidFill>
                <a:srgbClr val="800000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error!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Instead, combine multiple tests with </a:t>
            </a:r>
            <a:r>
              <a:rPr lang="en-US" smtClean="0">
                <a:latin typeface="Courier New" pitchFamily="49" charset="0"/>
              </a:rPr>
              <a:t>&amp;&amp;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||</a:t>
            </a:r>
            <a:endParaRPr 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2 &lt;= x</a:t>
            </a:r>
            <a:r>
              <a:rPr lang="en-US" smtClean="0">
                <a:latin typeface="Courier New" pitchFamily="49" charset="0"/>
              </a:rPr>
              <a:t> &amp;&amp; </a:t>
            </a:r>
            <a:r>
              <a:rPr lang="en-US" b="1" smtClean="0">
                <a:latin typeface="Courier New" pitchFamily="49" charset="0"/>
              </a:rPr>
              <a:t>x &lt;= 10</a:t>
            </a:r>
            <a:endParaRPr 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true   &amp;&amp; false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13CAB6-E6F9-4561-8BDD-D2C56F02EDE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5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5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5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Exercises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#1 - #5: What is the result of each of the following expressions? True or False?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x = 42;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y = 17;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z = 25;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1.  y &lt; x &amp;&amp; y &lt;= z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2.  x % 2 == y % 2 || x % 2 == z % 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3.  x &lt;= y + z &amp;&amp; x &gt;= y + z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4.  !(x &lt; y &amp;&amp; x &lt; z)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5.  (x + y) % 2 == 0 || !((z - y) % 2 == 0)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mtClean="0"/>
              <a:t>Fun Question: Write a program that prompts for information about a person and uses it to decide whether to date them.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379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B7FC5D-8030-42E1-A32E-6EB3E68901C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Factoring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code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b="1" smtClean="0"/>
              <a:t>factoring</a:t>
            </a:r>
            <a:r>
              <a:rPr lang="en-US" smtClean="0"/>
              <a:t>: Extracting common/redundant code.</a:t>
            </a:r>
          </a:p>
          <a:p>
            <a:pPr lvl="1" eaLnBrk="1" hangingPunct="1"/>
            <a:r>
              <a:rPr lang="en-US" smtClean="0"/>
              <a:t>Can reduce or eliminate redundancy from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code.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(a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System.out.println(a);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x = 3;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b = b +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 else if (a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System.out.println(a);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x = 6;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y = y + 10;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b = b +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 else {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a == 3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System.out.println(a);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x = 9;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b = b +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grpSp>
        <p:nvGrpSpPr>
          <p:cNvPr id="608260" name="Group 4"/>
          <p:cNvGrpSpPr>
            <a:grpSpLocks/>
          </p:cNvGrpSpPr>
          <p:nvPr/>
        </p:nvGrpSpPr>
        <p:grpSpPr bwMode="auto">
          <a:xfrm>
            <a:off x="4495800" y="2667000"/>
            <a:ext cx="4343400" cy="3505200"/>
            <a:chOff x="2736" y="1824"/>
            <a:chExt cx="2736" cy="2208"/>
          </a:xfrm>
        </p:grpSpPr>
        <p:sp>
          <p:nvSpPr>
            <p:cNvPr id="34824" name="Text Box 5"/>
            <p:cNvSpPr txBox="1">
              <a:spLocks noChangeArrowheads="1"/>
            </p:cNvSpPr>
            <p:nvPr/>
          </p:nvSpPr>
          <p:spPr bwMode="auto">
            <a:xfrm>
              <a:off x="3408" y="2448"/>
              <a:ext cx="2064" cy="110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System.out.println(a);</a:t>
              </a:r>
            </a:p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x = 3 * a;</a:t>
              </a:r>
            </a:p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if (a == 2) {</a:t>
              </a:r>
            </a:p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    y = y + 10;</a:t>
              </a:r>
            </a:p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}</a:t>
              </a:r>
            </a:p>
            <a:p>
              <a:pPr eaLnBrk="1" hangingPunct="1"/>
              <a:r>
                <a:rPr lang="en-US">
                  <a:latin typeface="Courier New" pitchFamily="49" charset="0"/>
                  <a:cs typeface="Times New Roman" pitchFamily="18" charset="0"/>
                </a:rPr>
                <a:t>b = b + x;</a:t>
              </a:r>
            </a:p>
          </p:txBody>
        </p:sp>
        <p:grpSp>
          <p:nvGrpSpPr>
            <p:cNvPr id="34825" name="Group 6"/>
            <p:cNvGrpSpPr>
              <a:grpSpLocks/>
            </p:cNvGrpSpPr>
            <p:nvPr/>
          </p:nvGrpSpPr>
          <p:grpSpPr bwMode="auto">
            <a:xfrm>
              <a:off x="2736" y="1824"/>
              <a:ext cx="621" cy="2208"/>
              <a:chOff x="2736" y="1824"/>
              <a:chExt cx="621" cy="2208"/>
            </a:xfrm>
          </p:grpSpPr>
          <p:sp>
            <p:nvSpPr>
              <p:cNvPr id="34826" name="Line 7"/>
              <p:cNvSpPr>
                <a:spLocks noChangeShapeType="1"/>
              </p:cNvSpPr>
              <p:nvPr/>
            </p:nvSpPr>
            <p:spPr bwMode="auto">
              <a:xfrm flipV="1">
                <a:off x="3072" y="2928"/>
                <a:ext cx="2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27" name="AutoShape 8"/>
              <p:cNvSpPr>
                <a:spLocks/>
              </p:cNvSpPr>
              <p:nvPr/>
            </p:nvSpPr>
            <p:spPr bwMode="auto">
              <a:xfrm>
                <a:off x="2736" y="1824"/>
                <a:ext cx="384" cy="2208"/>
              </a:xfrm>
              <a:prstGeom prst="rightBrace">
                <a:avLst>
                  <a:gd name="adj1" fmla="val 4480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</p:grpSp>
      </p:grpSp>
      <p:sp>
        <p:nvSpPr>
          <p:cNvPr id="3482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036145-96AC-40E7-9463-47CFD50B163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2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"dangling if" problem</a:t>
            </a:r>
          </a:p>
        </p:txBody>
      </p:sp>
      <p:sp>
        <p:nvSpPr>
          <p:cNvPr id="35843" name="Rectangle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can be improved about the following code?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alibri" pitchFamily="34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if (x &lt; 0)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    System.out.println("x is negative");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} else if (x &gt;= 0)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    System.out.println("x is non-negative");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EE0D19-1463-4E52-AC15-EF1EC059864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with </a:t>
            </a:r>
            <a:r>
              <a:rPr lang="en-US" smtClean="0">
                <a:latin typeface="Courier New" pitchFamily="49" charset="0"/>
              </a:rPr>
              <a:t>return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Returns the larger of the two given integers.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 max(int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if (a &gt;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return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return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Methods can return different values using </a:t>
            </a:r>
            <a:r>
              <a:rPr lang="en-US" smtClean="0">
                <a:latin typeface="Courier New" pitchFamily="49" charset="0"/>
              </a:rPr>
              <a:t>if/else</a:t>
            </a: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Whichever path the code enters, it will return that value.</a:t>
            </a:r>
          </a:p>
          <a:p>
            <a:pPr lvl="1" eaLnBrk="1" hangingPunct="1"/>
            <a:r>
              <a:rPr lang="en-US" smtClean="0"/>
              <a:t>Returning a value causes a method to </a:t>
            </a:r>
            <a:r>
              <a:rPr lang="en-US" b="1" smtClean="0"/>
              <a:t>immediately exit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b="1" smtClean="0"/>
              <a:t>All</a:t>
            </a:r>
            <a:r>
              <a:rPr lang="en-US" smtClean="0"/>
              <a:t> paths through the code must reach a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statement.</a:t>
            </a: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EB2BCE-C204-4690-9861-10AE3600DB3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paths must return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 max(int a, int b)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if (a &gt; b)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return a;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Error: not all paths return a value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mtClean="0"/>
              <a:t>The following also does not compile: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 max(int a, int b)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if (a &gt; b)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return a;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 else </a:t>
            </a: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if (b &gt;= a)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        return b;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The compiler thinks </a:t>
            </a:r>
            <a:r>
              <a:rPr lang="en-US" smtClean="0">
                <a:latin typeface="Courier New" pitchFamily="49" charset="0"/>
              </a:rPr>
              <a:t>if/else/if</a:t>
            </a:r>
            <a:r>
              <a:rPr lang="en-US" smtClean="0"/>
              <a:t> code might skip all paths, even though mathematically it must choose one or the other.</a:t>
            </a:r>
          </a:p>
          <a:p>
            <a:pPr lvl="1" eaLnBrk="1" hangingPunct="1"/>
            <a:r>
              <a:rPr lang="en-US" smtClean="0"/>
              <a:t>How can we fix it?</a:t>
            </a: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33FC55-CFC4-4225-8518-2B39342BBF1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89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1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1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1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1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question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quadrant</a:t>
            </a:r>
            <a:r>
              <a:rPr lang="en-US" smtClean="0"/>
              <a:t> that accepts a pair of real numbers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 and returns the quadrant for that point: </a:t>
            </a: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Example:  </a:t>
            </a:r>
            <a:r>
              <a:rPr lang="en-US" smtClean="0">
                <a:latin typeface="Courier New" pitchFamily="49" charset="0"/>
              </a:rPr>
              <a:t>quadrant(-4.2, 17.3)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2</a:t>
            </a:r>
          </a:p>
          <a:p>
            <a:pPr lvl="2" eaLnBrk="1" hangingPunct="1"/>
            <a:r>
              <a:rPr lang="en-US" smtClean="0"/>
              <a:t>If the point falls directly on either axis, return </a:t>
            </a:r>
            <a:r>
              <a:rPr lang="en-US" smtClean="0">
                <a:latin typeface="Courier New" pitchFamily="49" charset="0"/>
              </a:rPr>
              <a:t>0</a:t>
            </a:r>
            <a:r>
              <a:rPr lang="en-US" smtClean="0"/>
              <a:t>. 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510088" y="2617788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048000" y="371475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943600" y="3524250"/>
            <a:ext cx="50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x+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27300" y="351948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x-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316413" y="2236788"/>
            <a:ext cx="50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y+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281488" y="4765675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y-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857750" y="2867025"/>
            <a:ext cx="144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i="1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quadrant 1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722563" y="2881313"/>
            <a:ext cx="144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i="1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quadrant 2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722563" y="4100513"/>
            <a:ext cx="144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i="1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quadrant 3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857750" y="4086225"/>
            <a:ext cx="144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i="1">
                <a:solidFill>
                  <a:srgbClr val="404040"/>
                </a:solidFill>
                <a:latin typeface="Verdana" pitchFamily="34" charset="0"/>
                <a:cs typeface="Times New Roman" pitchFamily="18" charset="0"/>
              </a:rPr>
              <a:t>quadrant 4</a:t>
            </a:r>
          </a:p>
        </p:txBody>
      </p:sp>
      <p:sp>
        <p:nvSpPr>
          <p:cNvPr id="3892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A24493-BDE8-4BBE-ACA4-67E4FDBE86A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2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answer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1981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public static int quadrant(double x, double y)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    if  …    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        return …;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    }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    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public static int quadrant(double x, double y)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if (x &gt; 0 &amp;&amp; y &gt; 0)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    return 1;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} else if (x &lt; 0 &amp;&amp; y &gt; 0)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    return 2;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} else if (x &lt; 0 &amp;&amp; y &lt; 0)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    return 3;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} else if (x &gt; 0 &amp;&amp; y &lt; 0)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    return 4;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} else {      </a:t>
            </a:r>
            <a:r>
              <a:rPr lang="en-US" sz="1900" b="1">
                <a:solidFill>
                  <a:srgbClr val="008080"/>
                </a:solidFill>
                <a:latin typeface="Courier New" pitchFamily="49" charset="0"/>
              </a:rPr>
              <a:t>// at least one coordinate equals 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    return 0;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9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A19636-B82A-476E-AA55-317EE096422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Cumulative sum</a:t>
            </a:r>
          </a:p>
          <a:p>
            <a:pPr eaLnBrk="1" hangingPunct="1">
              <a:defRPr/>
            </a:pPr>
            <a:r>
              <a:rPr lang="en-US" dirty="0" smtClean="0"/>
              <a:t>Cumulative product</a:t>
            </a:r>
          </a:p>
          <a:p>
            <a:pPr eaLnBrk="1" hangingPunct="1">
              <a:defRPr/>
            </a:pPr>
            <a:r>
              <a:rPr lang="en-US" dirty="0" smtClean="0"/>
              <a:t>Receipt example</a:t>
            </a:r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Algorithms</a:t>
            </a:r>
          </a:p>
        </p:txBody>
      </p:sp>
      <p:sp>
        <p:nvSpPr>
          <p:cNvPr id="4096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E2DF54-F616-4786-8C6E-C8D2A133B12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many numbers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smtClean="0"/>
              <a:t>How would you find the sum of all integers from 1-1000?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This may require a lot of typing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 </a:t>
            </a:r>
            <a:r>
              <a:rPr lang="en-US" b="1" smtClean="0">
                <a:latin typeface="Courier New" pitchFamily="49" charset="0"/>
              </a:rPr>
              <a:t>sum</a:t>
            </a:r>
            <a:r>
              <a:rPr lang="en-US" smtClean="0">
                <a:latin typeface="Courier New" pitchFamily="49" charset="0"/>
              </a:rPr>
              <a:t> = 1 + 2 + 3 + 4 + ... 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System.out.println("The sum is " + sum);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What if we want the sum from 1 - 1,000,000?</a:t>
            </a:r>
            <a:br>
              <a:rPr lang="en-US" smtClean="0"/>
            </a:br>
            <a:r>
              <a:rPr lang="en-US" smtClean="0"/>
              <a:t>Or the sum up to any maximum?</a:t>
            </a:r>
          </a:p>
          <a:p>
            <a:pPr lvl="1" eaLnBrk="1" hangingPunct="1"/>
            <a:r>
              <a:rPr lang="en-US" smtClean="0"/>
              <a:t>How can we generalize the above code?</a:t>
            </a: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B6E9CA-89E8-4CCA-A241-9B43335FCE8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smtClean="0"/>
              <a:t>IF STATEMENT</a:t>
            </a:r>
          </a:p>
          <a:p>
            <a:r>
              <a:rPr lang="en-US" cap="none" smtClean="0"/>
              <a:t>IF/ELSE STATEMENT</a:t>
            </a:r>
          </a:p>
          <a:p>
            <a:r>
              <a:rPr lang="en-US" cap="none" smtClean="0"/>
              <a:t>NESTED IF/ELSE STATEMENT</a:t>
            </a:r>
          </a:p>
          <a:p>
            <a:r>
              <a:rPr lang="en-US" cap="none" smtClean="0"/>
              <a:t>IF/ELSE/IF STATEMENT</a:t>
            </a:r>
          </a:p>
          <a:p>
            <a:endParaRPr lang="en-US" cap="none" smtClean="0"/>
          </a:p>
          <a:p>
            <a:endParaRPr lang="en-US" cap="none" smtClean="0"/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smtClean="0"/>
              <a:t> Statements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6FE135-4B2F-41F6-992B-768D058264D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sum loop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	int sum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for (int i = 1; i &lt;= 1000;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sum = sum + i;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System.out.println("The sum is " + sum);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b="1" smtClean="0"/>
              <a:t>cumulative sum</a:t>
            </a:r>
            <a:r>
              <a:rPr lang="en-US" smtClean="0"/>
              <a:t>: A variable that keeps a sum in progress and is updated repeatedly until summing is finished.</a:t>
            </a:r>
          </a:p>
          <a:p>
            <a:pPr lvl="1" eaLnBrk="1" hangingPunct="1">
              <a:lnSpc>
                <a:spcPct val="110000"/>
              </a:lnSpc>
            </a:pPr>
            <a:endParaRPr lang="en-US" sz="900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sum</a:t>
            </a:r>
            <a:r>
              <a:rPr lang="en-US" smtClean="0"/>
              <a:t> in the above code is an attempt at a cumulative sum.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Cumulative sum variables must be declared </a:t>
            </a:r>
            <a:r>
              <a:rPr lang="en-US" i="1" smtClean="0"/>
              <a:t>outside</a:t>
            </a:r>
            <a:r>
              <a:rPr lang="en-US" smtClean="0"/>
              <a:t> the loops that update them, so that they will still exist after the loop.</a:t>
            </a: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2A4C03-72AE-4BDC-A0BF-FFBF883BD35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product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cumulative idea can be used with other operators:</a:t>
            </a:r>
          </a:p>
          <a:p>
            <a:pPr lvl="1" eaLnBrk="1" hangingPunct="1"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product =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for (int i = 1; i &lt;= 20;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product = product * 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System.out.println("2 ^ 20 = " + </a:t>
            </a:r>
            <a:r>
              <a:rPr lang="en-US" sz="2000" b="1" smtClean="0">
                <a:latin typeface="Courier New" pitchFamily="49" charset="0"/>
              </a:rPr>
              <a:t>product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Any other way to achieve this?</a:t>
            </a:r>
          </a:p>
          <a:p>
            <a:pPr lvl="1" eaLnBrk="1" hangingPunct="1"/>
            <a:r>
              <a:rPr lang="en-US" smtClean="0"/>
              <a:t>How would we make the base and exponent adjustable?</a:t>
            </a: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68CC34-5616-40A6-A32C-C90D4529024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and cumul. sum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do a cumulative sum of user input: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sum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for (int i = 1; i &lt;= 100;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System.out.print("Type a number: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    sum = sum + 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System.out.println("The sum is " + sum);</a:t>
            </a:r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15CD54-4CE9-4DA6-8D1B-0398F923B5A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sum question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mtClean="0"/>
              <a:t>Modify the </a:t>
            </a:r>
            <a:r>
              <a:rPr lang="en-US" smtClean="0">
                <a:latin typeface="Courier New" pitchFamily="49" charset="0"/>
              </a:rPr>
              <a:t>Receipt</a:t>
            </a:r>
            <a:r>
              <a:rPr lang="en-US" smtClean="0"/>
              <a:t> program from Ch. 2.</a:t>
            </a:r>
          </a:p>
          <a:p>
            <a:pPr lvl="1" eaLnBrk="1" hangingPunct="1"/>
            <a:r>
              <a:rPr lang="en-US" smtClean="0"/>
              <a:t>Prompt for how many people, and each person's dinner cost.</a:t>
            </a:r>
          </a:p>
          <a:p>
            <a:pPr lvl="1" eaLnBrk="1" hangingPunct="1"/>
            <a:r>
              <a:rPr lang="en-US" smtClean="0"/>
              <a:t>Use static methods to structure the solution.</a:t>
            </a:r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eaLnBrk="1" hangingPunct="1"/>
            <a:r>
              <a:rPr lang="en-US" smtClean="0"/>
              <a:t>Example log of execution: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How many people ate? </a:t>
            </a:r>
            <a:r>
              <a:rPr lang="en-US" sz="2000" b="1" u="sng" smtClean="0">
                <a:latin typeface="Courier New" pitchFamily="49" charset="0"/>
              </a:rPr>
              <a:t>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Person #1: How much did your dinner cost? </a:t>
            </a:r>
            <a:r>
              <a:rPr lang="en-US" sz="2000" b="1" u="sng" smtClean="0">
                <a:latin typeface="Courier New" pitchFamily="49" charset="0"/>
              </a:rPr>
              <a:t>20.00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Person #2: How much did your dinner cost? </a:t>
            </a:r>
            <a:r>
              <a:rPr lang="en-US" sz="2000" b="1" u="sng" smtClean="0">
                <a:latin typeface="Courier New" pitchFamily="49" charset="0"/>
              </a:rPr>
              <a:t>15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Person #3: How much did your dinner cost? </a:t>
            </a:r>
            <a:r>
              <a:rPr lang="en-US" sz="2000" b="1" u="sng" smtClean="0">
                <a:latin typeface="Courier New" pitchFamily="49" charset="0"/>
              </a:rPr>
              <a:t>30.0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Person #4: How much did your dinner cost? </a:t>
            </a:r>
            <a:r>
              <a:rPr lang="en-US" sz="2000" b="1" u="sng" smtClean="0">
                <a:latin typeface="Courier New" pitchFamily="49" charset="0"/>
              </a:rPr>
              <a:t>10.00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Subtotal: $75.0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Tax: $6.0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Tip: $11.25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Total: $92.25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EF5883-C9FF-469B-B7BB-418834F4141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sum answer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This program enhances our Receipt program using a cumulative sum.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Receipt2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Scanner console = new Scanner(System.in);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double subtotal = meals(console);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results(subtotal);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Prompts for number of people and returns total meal subtotal.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double meals(Scanner console)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System.out.print("How many people ate? 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int people = </a:t>
            </a:r>
            <a:r>
              <a:rPr lang="en-US" sz="1600" b="1" smtClean="0">
                <a:latin typeface="Courier New" pitchFamily="49" charset="0"/>
              </a:rPr>
              <a:t>console.nextInt()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  <a:r>
              <a:rPr lang="en-US" sz="1600" b="1" smtClean="0">
                <a:latin typeface="Courier New" pitchFamily="49" charset="0"/>
              </a:rPr>
              <a:t>double subtotal = 0.0;</a:t>
            </a:r>
            <a:r>
              <a:rPr lang="en-US" sz="1600" smtClean="0"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cumulative sum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for (int i = 1; i &lt;= people;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System.out.print("Person #" + i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             ": How much did your dinner cost? 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double personCost = </a:t>
            </a:r>
            <a:r>
              <a:rPr lang="en-US" sz="1600" b="1" smtClean="0">
                <a:latin typeface="Courier New" pitchFamily="49" charset="0"/>
              </a:rPr>
              <a:t>console.nextDouble()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</a:t>
            </a:r>
            <a:r>
              <a:rPr lang="en-US" sz="1600" b="1" smtClean="0">
                <a:latin typeface="Courier New" pitchFamily="49" charset="0"/>
              </a:rPr>
              <a:t>subtotal = subtotal + personCost;</a:t>
            </a:r>
            <a:r>
              <a:rPr lang="en-US" sz="1600" smtClean="0">
                <a:latin typeface="Courier New" pitchFamily="49" charset="0"/>
              </a:rPr>
              <a:t>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add to sum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return subtotal;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0D5CD-B544-407F-AFDC-B804B16F488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answer, cont'd.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...</a:t>
            </a: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6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// Calculates total owed, assuming 8% tax and 15% tip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results(double subtotal)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double tax = subtotal * .08;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double tip = subtotal * .15;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double total = subtotal + tax + tip;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System.out.println("Subtotal: $" + subtotal);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System.out.println("Tax: $" + tax);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System.out.println("Tip: $" + tip);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System.out.println("Total: $" + total);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9FB809-62C2-43F7-9551-FB56820D836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3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Indexes</a:t>
            </a:r>
          </a:p>
          <a:p>
            <a:pPr eaLnBrk="1" hangingPunct="1">
              <a:defRPr/>
            </a:pPr>
            <a:r>
              <a:rPr lang="en-US" dirty="0" smtClean="0"/>
              <a:t>String methods</a:t>
            </a:r>
          </a:p>
          <a:p>
            <a:pPr eaLnBrk="1" hangingPunct="1">
              <a:defRPr/>
            </a:pPr>
            <a:r>
              <a:rPr lang="en-US" dirty="0" smtClean="0"/>
              <a:t>Compare strings</a:t>
            </a:r>
            <a:endParaRPr lang="en-US" dirty="0"/>
          </a:p>
        </p:txBody>
      </p:sp>
      <p:sp>
        <p:nvSpPr>
          <p:cNvPr id="49155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Strings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B58802-65EF-4615-A962-D69DDE72043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Recall: Strings</a:t>
            </a:r>
          </a:p>
        </p:txBody>
      </p:sp>
      <p:sp>
        <p:nvSpPr>
          <p:cNvPr id="5017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string</a:t>
            </a:r>
            <a:r>
              <a:rPr lang="en-US" smtClean="0"/>
              <a:t>: An object storing a sequence of text characters.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Unlike most other objects, a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String</a:t>
            </a:r>
            <a:r>
              <a:rPr lang="en-US" smtClean="0">
                <a:ea typeface="ＭＳ Ｐゴシック" pitchFamily="34" charset="-128"/>
              </a:rPr>
              <a:t> is not created with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new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/>
            <a:endParaRPr lang="en-US" sz="800" smtClean="0"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</a:t>
            </a:r>
            <a:r>
              <a:rPr lang="en-US" b="1" smtClean="0">
                <a:ea typeface="ＭＳ Ｐゴシック" pitchFamily="34" charset="-128"/>
              </a:rPr>
              <a:t>&lt;</a:t>
            </a:r>
            <a:r>
              <a:rPr lang="en-US" b="1" i="1" smtClean="0">
                <a:ea typeface="ＭＳ Ｐゴシック" pitchFamily="34" charset="-128"/>
              </a:rPr>
              <a:t>name</a:t>
            </a:r>
            <a:r>
              <a:rPr lang="en-US" b="1" smtClean="0">
                <a:ea typeface="ＭＳ Ｐゴシック" pitchFamily="34" charset="-128"/>
              </a:rPr>
              <a:t>&gt;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 = "</a:t>
            </a:r>
            <a:r>
              <a:rPr lang="en-US" b="1" smtClean="0">
                <a:ea typeface="ＭＳ Ｐゴシック" pitchFamily="34" charset="-128"/>
              </a:rPr>
              <a:t>&lt;</a:t>
            </a:r>
            <a:r>
              <a:rPr lang="en-US" b="1" i="1" smtClean="0">
                <a:ea typeface="ＭＳ Ｐゴシック" pitchFamily="34" charset="-128"/>
              </a:rPr>
              <a:t>text</a:t>
            </a:r>
            <a:r>
              <a:rPr lang="en-US" b="1" smtClean="0">
                <a:ea typeface="ＭＳ Ｐゴシック" pitchFamily="34" charset="-128"/>
              </a:rPr>
              <a:t>&gt;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";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</a:t>
            </a:r>
            <a:r>
              <a:rPr lang="en-US" b="1" smtClean="0">
                <a:ea typeface="ＭＳ Ｐゴシック" pitchFamily="34" charset="-128"/>
              </a:rPr>
              <a:t>&lt;</a:t>
            </a:r>
            <a:r>
              <a:rPr lang="en-US" b="1" i="1" smtClean="0">
                <a:ea typeface="ＭＳ Ｐゴシック" pitchFamily="34" charset="-128"/>
              </a:rPr>
              <a:t>name</a:t>
            </a:r>
            <a:r>
              <a:rPr lang="en-US" b="1" smtClean="0">
                <a:ea typeface="ＭＳ Ｐゴシック" pitchFamily="34" charset="-128"/>
              </a:rPr>
              <a:t>&gt;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en-US" b="1" smtClean="0">
                <a:ea typeface="ＭＳ Ｐゴシック" pitchFamily="34" charset="-128"/>
              </a:rPr>
              <a:t>&lt;</a:t>
            </a:r>
            <a:r>
              <a:rPr lang="en-US" b="1" i="1" smtClean="0">
                <a:ea typeface="ＭＳ Ｐゴシック" pitchFamily="34" charset="-128"/>
              </a:rPr>
              <a:t>expression with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String</a:t>
            </a:r>
            <a:r>
              <a:rPr lang="en-US" b="1" i="1" smtClean="0">
                <a:ea typeface="ＭＳ Ｐゴシック" pitchFamily="34" charset="-128"/>
              </a:rPr>
              <a:t> value</a:t>
            </a:r>
            <a:r>
              <a:rPr lang="en-US" b="1" smtClean="0">
                <a:ea typeface="ＭＳ Ｐゴシック" pitchFamily="34" charset="-128"/>
              </a:rPr>
              <a:t>&gt;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Examples: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800" smtClean="0">
                <a:ea typeface="ＭＳ Ｐゴシック" pitchFamily="34" charset="-128"/>
              </a:rPr>
              <a:t/>
            </a:r>
            <a:br>
              <a:rPr lang="en-US" sz="800" smtClean="0">
                <a:ea typeface="ＭＳ Ｐゴシック" pitchFamily="34" charset="-128"/>
              </a:rPr>
            </a:b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String name = “Winnie Li";</a:t>
            </a:r>
            <a:br>
              <a:rPr lang="en-US" b="1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800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80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int x = 3;</a:t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int y = 5;</a:t>
            </a:r>
            <a:br>
              <a:rPr lang="en-US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String point =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"(" + x + ", " + y + ")";</a:t>
            </a:r>
          </a:p>
        </p:txBody>
      </p:sp>
      <p:sp>
        <p:nvSpPr>
          <p:cNvPr id="501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9280C2-0B18-4EC8-A8BA-C68CE58E4AB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512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mtClean="0"/>
              <a:t>Characters of a string are numbered with 0-based </a:t>
            </a:r>
            <a:r>
              <a:rPr lang="en-US" i="1" smtClean="0"/>
              <a:t>indexes</a:t>
            </a:r>
            <a:r>
              <a:rPr lang="en-US" smtClean="0"/>
              <a:t>:</a:t>
            </a:r>
          </a:p>
          <a:p>
            <a:pPr marL="742950" lvl="1" indent="-285750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 eaLnBrk="1" hangingPunct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name = "M. Mouse";</a:t>
            </a:r>
          </a:p>
          <a:p>
            <a:pPr marL="742950" lvl="1" indent="-285750" eaLnBrk="1" hangingPunct="1"/>
            <a:endParaRPr lang="en-US" smtClean="0"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 eaLnBrk="1" hangingPunct="1"/>
            <a:endParaRPr lang="en-US" smtClean="0"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 eaLnBrk="1" hangingPunct="1"/>
            <a:endParaRPr lang="en-US" smtClean="0">
              <a:ea typeface="ＭＳ Ｐゴシック" pitchFamily="34" charset="-128"/>
            </a:endParaRPr>
          </a:p>
          <a:p>
            <a:pPr marL="742950" lvl="1" indent="-285750" eaLnBrk="1" hangingPunct="1"/>
            <a:endParaRPr lang="en-US" smtClean="0">
              <a:ea typeface="ＭＳ Ｐゴシック" pitchFamily="34" charset="-128"/>
            </a:endParaRPr>
          </a:p>
          <a:p>
            <a:pPr marL="742950" lvl="1" indent="-285750" eaLnBrk="1" hangingPunct="1"/>
            <a:r>
              <a:rPr lang="en-US" smtClean="0">
                <a:ea typeface="ＭＳ Ｐゴシック" pitchFamily="34" charset="-128"/>
              </a:rPr>
              <a:t>First character's index : 0</a:t>
            </a:r>
          </a:p>
          <a:p>
            <a:pPr marL="742950" lvl="1" indent="-285750" eaLnBrk="1" hangingPunct="1"/>
            <a:r>
              <a:rPr lang="en-US" smtClean="0">
                <a:ea typeface="ＭＳ Ｐゴシック" pitchFamily="34" charset="-128"/>
              </a:rPr>
              <a:t>Last character's index : 1 less than the string's length</a:t>
            </a:r>
          </a:p>
          <a:p>
            <a:pPr marL="742950" lvl="1" indent="-285750" eaLnBrk="1" hangingPunct="1"/>
            <a:endParaRPr lang="en-US" smtClean="0">
              <a:ea typeface="ＭＳ Ｐゴシック" pitchFamily="34" charset="-128"/>
            </a:endParaRPr>
          </a:p>
          <a:p>
            <a:pPr marL="742950" lvl="1" indent="-285750" eaLnBrk="1" hangingPunct="1"/>
            <a:r>
              <a:rPr lang="en-US" smtClean="0">
                <a:ea typeface="ＭＳ Ｐゴシック" pitchFamily="34" charset="-128"/>
              </a:rPr>
              <a:t>The individual characters are values of type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char</a:t>
            </a:r>
            <a:r>
              <a:rPr lang="en-US" smtClean="0">
                <a:ea typeface="ＭＳ Ｐゴシック" pitchFamily="34" charset="-128"/>
              </a:rPr>
              <a:t> (seen later)</a:t>
            </a:r>
          </a:p>
        </p:txBody>
      </p:sp>
      <p:graphicFrame>
        <p:nvGraphicFramePr>
          <p:cNvPr id="716849" name="Group 49"/>
          <p:cNvGraphicFramePr>
            <a:graphicFrameLocks noGrp="1"/>
          </p:cNvGraphicFramePr>
          <p:nvPr/>
        </p:nvGraphicFramePr>
        <p:xfrm>
          <a:off x="1143000" y="2674938"/>
          <a:ext cx="6535738" cy="830263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FCA3F5-424E-406E-A6F0-E23CCE78F57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methods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 2" pitchFamily="18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z="800" smtClean="0">
              <a:ea typeface="ＭＳ Ｐゴシック" pitchFamily="34" charset="-128"/>
            </a:endParaRPr>
          </a:p>
          <a:p>
            <a:pPr eaLnBrk="1" hangingPunct="1"/>
            <a:r>
              <a:rPr lang="en-US" smtClean="0"/>
              <a:t>These methods are called using the dot notation: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String popStarz = "Prince vs. Michael";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System.out.println(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popStarz.length()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18</a:t>
            </a:r>
          </a:p>
        </p:txBody>
      </p:sp>
      <p:graphicFrame>
        <p:nvGraphicFramePr>
          <p:cNvPr id="718876" name="Group 28"/>
          <p:cNvGraphicFramePr>
            <a:graphicFrameLocks noGrp="1"/>
          </p:cNvGraphicFramePr>
          <p:nvPr/>
        </p:nvGraphicFramePr>
        <p:xfrm>
          <a:off x="304800" y="1371600"/>
          <a:ext cx="8610600" cy="3265489"/>
        </p:xfrm>
        <a:graphic>
          <a:graphicData uri="http://schemas.openxmlformats.org/drawingml/2006/table">
            <a:tbl>
              <a:tblPr/>
              <a:tblGrid>
                <a:gridCol w="4038600"/>
                <a:gridCol w="4572000"/>
              </a:tblGrid>
              <a:tr h="335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indexOf(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string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length()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substring(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substring(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until end of string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toLowerCase()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toUpperCase()</a:t>
                      </a:r>
                    </a:p>
                  </a:txBody>
                  <a:tcPr marT="42727" marB="42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T="42727" marB="42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79D15A-4C48-4235-BBDD-82BC2CC8DD3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5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statement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Executes a block of statements only if a test is true</a:t>
            </a:r>
            <a:endParaRPr lang="en-US" sz="900" i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if (</a:t>
            </a:r>
            <a:r>
              <a:rPr lang="en-US" b="1" smtClean="0"/>
              <a:t>test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100" smtClean="0"/>
              <a:t>	</a:t>
            </a:r>
            <a:r>
              <a:rPr lang="en-US" sz="2100" smtClean="0">
                <a:latin typeface="Courier New" pitchFamily="49" charset="0"/>
              </a:rPr>
              <a:t>double gpa = console.nextDouble();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100" b="1" smtClean="0">
                <a:latin typeface="Courier New" pitchFamily="49" charset="0"/>
              </a:rPr>
              <a:t>	if (gpa &gt;= 3.5)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	    System.out.println("Application accepted.");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100" b="1" smtClean="0">
                <a:latin typeface="Courier New" pitchFamily="49" charset="0"/>
              </a:rPr>
              <a:t>	}</a:t>
            </a:r>
          </a:p>
        </p:txBody>
      </p:sp>
      <p:pic>
        <p:nvPicPr>
          <p:cNvPr id="14340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90700"/>
            <a:ext cx="28908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3C7BA8-C0EE-4507-AE0C-23DD1DD25DD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9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method examples</a:t>
            </a:r>
          </a:p>
        </p:txBody>
      </p:sp>
      <p:sp>
        <p:nvSpPr>
          <p:cNvPr id="369667" name="Rectangle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0678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	// index     012345678901</a:t>
            </a:r>
            <a:endParaRPr lang="en-US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s1 = "Stuart Reges";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s2 = "Marty Stepp";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s1.length()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);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12</a:t>
            </a:r>
            <a:endParaRPr lang="en-US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s1.indexOf("e")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);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8</a:t>
            </a:r>
            <a:endParaRPr lang="en-US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s1.substring(7, 10)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);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"Reg"</a:t>
            </a:r>
            <a:endParaRPr lang="en-US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900" b="1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s3 = 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s2.substring(1, 7);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</a:t>
            </a:r>
            <a:r>
              <a:rPr lang="en-US" b="1" smtClean="0">
                <a:latin typeface="Courier New" pitchFamily="49" charset="0"/>
                <a:ea typeface="ＭＳ Ｐゴシック" pitchFamily="34" charset="-128"/>
              </a:rPr>
              <a:t>s3.toLowerCase()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);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"arty s"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2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Given the following string: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	// index       0123456789012345678901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book = "Building Java Programs";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How would you extract the word </a:t>
            </a: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"Java"</a:t>
            </a:r>
            <a:r>
              <a:rPr lang="en-US" smtClean="0">
                <a:ea typeface="ＭＳ Ｐゴシック" pitchFamily="34" charset="-128"/>
              </a:rPr>
              <a:t> ?</a:t>
            </a:r>
          </a:p>
        </p:txBody>
      </p:sp>
      <p:sp>
        <p:nvSpPr>
          <p:cNvPr id="532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D7EEC6-8815-4A38-8480-32430E6980C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7150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lvl="1" indent="0" algn="l" eaLnBrk="1" hangingPunct="1">
              <a:buNone/>
            </a:pP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book.substring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(9</a:t>
            </a: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smtClean="0">
                <a:solidFill>
                  <a:schemeClr val="tx2"/>
                </a:solidFill>
                <a:latin typeface="Courier New" pitchFamily="49" charset="0"/>
              </a:rPr>
              <a:t>13));</a:t>
            </a: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strings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like </a:t>
            </a:r>
            <a:r>
              <a:rPr lang="en-US" smtClean="0">
                <a:latin typeface="Courier New" pitchFamily="49" charset="0"/>
              </a:rPr>
              <a:t>substring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toLowerCase</a:t>
            </a:r>
            <a:r>
              <a:rPr lang="en-US" smtClean="0"/>
              <a:t> build and return a new string, rather than modifying the current string.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s = "Mumford &amp; Sons";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	s.toUpperCase();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System.out.println(s);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Mumford &amp; Sons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eaLnBrk="1" hangingPunct="1"/>
            <a:r>
              <a:rPr lang="en-US" smtClean="0"/>
              <a:t>To modify a variable's value, you must reassign it: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String s = "Mumford &amp; Sons";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	s = 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s.toUpperCase();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ea typeface="ＭＳ Ｐゴシック" pitchFamily="34" charset="-128"/>
              </a:rPr>
              <a:t>	System.out.println(s);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MUMFORD &amp; SONS</a:t>
            </a:r>
          </a:p>
        </p:txBody>
      </p:sp>
      <p:sp>
        <p:nvSpPr>
          <p:cNvPr id="542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98D746-A165-4824-BC6F-6C72E86F52C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586413"/>
            <a:ext cx="270192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909638" y="2309813"/>
            <a:ext cx="3814762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as user input</a:t>
            </a:r>
          </a:p>
        </p:txBody>
      </p:sp>
      <p:sp>
        <p:nvSpPr>
          <p:cNvPr id="7362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Courier New" pitchFamily="49" charset="0"/>
              </a:rPr>
              <a:t>Scanner</a:t>
            </a:r>
            <a:r>
              <a:rPr lang="en-US" sz="2400" smtClean="0"/>
              <a:t>'s </a:t>
            </a:r>
            <a:r>
              <a:rPr lang="en-US" sz="2400" smtClean="0">
                <a:latin typeface="Courier New" pitchFamily="49" charset="0"/>
              </a:rPr>
              <a:t>next</a:t>
            </a:r>
            <a:r>
              <a:rPr lang="en-US" sz="2400" smtClean="0"/>
              <a:t> method reads a word of input as a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Scanner console = new Scanner(System.in);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System.out.print("What is your name?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 smtClean="0">
                <a:ea typeface="ＭＳ Ｐゴシック" pitchFamily="34" charset="-128"/>
              </a:rPr>
              <a:t>	</a:t>
            </a: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String name = console.next();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name = name.toUpperCase();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System.out.println(name + " has " + name.length() +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    " letters and starts with " + name.substring(0, 1));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ea typeface="ＭＳ Ｐゴシック" pitchFamily="34" charset="-128"/>
              </a:rPr>
              <a:t>	Output: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What is your name? </a:t>
            </a:r>
            <a:r>
              <a:rPr lang="en-US" sz="1800" b="1" u="sng" smtClean="0">
                <a:latin typeface="Courier New" pitchFamily="49" charset="0"/>
                <a:ea typeface="ＭＳ Ｐゴシック" pitchFamily="34" charset="-128"/>
              </a:rPr>
              <a:t>Winnie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Winnie has 6 letters and starts with W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nextLine</a:t>
            </a:r>
            <a:r>
              <a:rPr lang="en-US" sz="2400" smtClean="0"/>
              <a:t> method reads a line of input as a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System.out.print("What is your address? ");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</a:rPr>
              <a:t>	String address = </a:t>
            </a: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console.nextLine();</a:t>
            </a:r>
          </a:p>
        </p:txBody>
      </p:sp>
      <p:sp>
        <p:nvSpPr>
          <p:cNvPr id="5530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CF62F7-9A18-4D91-A684-9E6D71AB97D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0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Comparing strings</a:t>
            </a:r>
          </a:p>
        </p:txBody>
      </p:sp>
      <p:sp>
        <p:nvSpPr>
          <p:cNvPr id="563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operators such as </a:t>
            </a:r>
            <a:r>
              <a:rPr lang="en-US" smtClean="0">
                <a:latin typeface="Courier New" pitchFamily="49" charset="0"/>
              </a:rPr>
              <a:t>&lt;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/>
              <a:t> fail on objects.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Scanner console = new Scanner(System.in);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System.out.print("What is your name? 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String name = console.next();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name == "Barney"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System.out.println("I love you, you love me,");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System.out.println("We're a happy family!");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</a:pPr>
            <a:endParaRPr lang="en-US" smtClean="0"/>
          </a:p>
          <a:p>
            <a:pPr marL="639763" lvl="1" indent="-246063" eaLnBrk="1" hangingPunct="1"/>
            <a:r>
              <a:rPr lang="en-US" smtClean="0"/>
              <a:t>This code will compile, but it will not print the song.</a:t>
            </a:r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/>
              <a:t> compares objects by </a:t>
            </a:r>
            <a:r>
              <a:rPr lang="en-US" i="1" smtClean="0"/>
              <a:t>references</a:t>
            </a:r>
            <a:r>
              <a:rPr lang="en-US" smtClean="0"/>
              <a:t> (seen later), so it often gives </a:t>
            </a:r>
            <a:r>
              <a:rPr lang="en-US" smtClean="0">
                <a:latin typeface="Courier New" pitchFamily="49" charset="0"/>
              </a:rPr>
              <a:t>false</a:t>
            </a:r>
            <a:r>
              <a:rPr lang="en-US" smtClean="0"/>
              <a:t> even when two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s have the same letters.</a:t>
            </a:r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48A74E-4F7B-454A-B20F-EE41CD949BD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5734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are compared using a method named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.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Scanner console = new Scanner(System.in);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System.out.print("What is your name? 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String name = console.next();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name.equals("Barney")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System.out.println("I love you, you love me,");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System.out.println("We're a happy family!");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/>
            <a:endParaRPr lang="en-US" sz="2000" smtClean="0"/>
          </a:p>
          <a:p>
            <a:pPr marL="639763" lvl="1" indent="-246063" eaLnBrk="1" hangingPunct="1"/>
            <a:r>
              <a:rPr lang="en-US" sz="2000" smtClean="0"/>
              <a:t>Technically this is a method that returns a value of type </a:t>
            </a:r>
            <a:r>
              <a:rPr lang="en-US" sz="2000" smtClean="0">
                <a:latin typeface="Courier New" pitchFamily="49" charset="0"/>
              </a:rPr>
              <a:t>boolean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the type used in logical tests.</a:t>
            </a:r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DE5F23-9123-4A51-9541-E4826F31AF3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test methods</a:t>
            </a:r>
          </a:p>
        </p:txBody>
      </p:sp>
      <p:sp>
        <p:nvSpPr>
          <p:cNvPr id="5837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name = console.next();</a:t>
            </a:r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if (</a:t>
            </a:r>
            <a:r>
              <a:rPr lang="en-US" sz="1800" b="1" smtClean="0">
                <a:latin typeface="Courier New" pitchFamily="49" charset="0"/>
              </a:rPr>
              <a:t>name.startsWith("Prof")</a:t>
            </a:r>
            <a:r>
              <a:rPr lang="en-US" sz="1800" smtClean="0">
                <a:latin typeface="Courier New" pitchFamily="49" charset="0"/>
              </a:rPr>
              <a:t>) {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    System.out.println("When are your office hours?");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} else if (</a:t>
            </a:r>
            <a:r>
              <a:rPr lang="en-US" sz="1800" b="1" smtClean="0">
                <a:latin typeface="Courier New" pitchFamily="49" charset="0"/>
              </a:rPr>
              <a:t>name.equalsIgnoreCase("STUART")</a:t>
            </a:r>
            <a:r>
              <a:rPr lang="en-US" sz="1800" smtClean="0">
                <a:latin typeface="Courier New" pitchFamily="49" charset="0"/>
              </a:rPr>
              <a:t>) {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    System.out.println("Let's talk about meta!");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667652" name="Group 4"/>
          <p:cNvGraphicFramePr>
            <a:graphicFrameLocks noGrp="1"/>
          </p:cNvGraphicFramePr>
          <p:nvPr/>
        </p:nvGraphicFramePr>
        <p:xfrm>
          <a:off x="381000" y="1271588"/>
          <a:ext cx="8343900" cy="2690812"/>
        </p:xfrm>
        <a:graphic>
          <a:graphicData uri="http://schemas.openxmlformats.org/drawingml/2006/table">
            <a:tbl>
              <a:tblPr/>
              <a:tblGrid>
                <a:gridCol w="3038475"/>
                <a:gridCol w="5305425"/>
              </a:tblGrid>
              <a:tr h="411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two strings contain the same characters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equalsIgnoreCase(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startsWith(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one contains other's characters at start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endsWith(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one contains other's characters at end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the given string is found within this one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95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DC4D48-C0C2-4EE4-A5C0-29A9E3F151C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96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Type char</a:t>
            </a:r>
          </a:p>
          <a:p>
            <a:pPr eaLnBrk="1" hangingPunct="1">
              <a:defRPr/>
            </a:pPr>
            <a:r>
              <a:rPr lang="en-US" dirty="0" smtClean="0"/>
              <a:t>Compare char value</a:t>
            </a:r>
          </a:p>
          <a:p>
            <a:pPr eaLnBrk="1" hangingPunct="1">
              <a:defRPr/>
            </a:pPr>
            <a:r>
              <a:rPr lang="en-US" dirty="0" smtClean="0"/>
              <a:t>Character methods</a:t>
            </a:r>
            <a:endParaRPr lang="en-US" dirty="0"/>
          </a:p>
        </p:txBody>
      </p:sp>
      <p:sp>
        <p:nvSpPr>
          <p:cNvPr id="59395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Text Processing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939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996A21-9A50-4264-B796-7981469A19E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latin typeface="Courier New" pitchFamily="49" charset="0"/>
              </a:rPr>
              <a:t>char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char</a:t>
            </a:r>
            <a:r>
              <a:rPr lang="en-US" smtClean="0"/>
              <a:t> : A primitive type representing single characters.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is stored internally as an array of </a:t>
            </a:r>
            <a:r>
              <a:rPr lang="en-US" smtClean="0">
                <a:latin typeface="Courier New" pitchFamily="49" charset="0"/>
              </a:rPr>
              <a:t>char</a:t>
            </a: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String s = "Ali G.";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It is legal to have variables, parameters, returns of type </a:t>
            </a:r>
            <a:r>
              <a:rPr lang="en-US" smtClean="0">
                <a:latin typeface="Courier New" pitchFamily="49" charset="0"/>
              </a:rPr>
              <a:t>char</a:t>
            </a:r>
            <a:endParaRPr lang="en-US" smtClean="0"/>
          </a:p>
          <a:p>
            <a:pPr lvl="2" eaLnBrk="1" hangingPunct="1"/>
            <a:r>
              <a:rPr lang="en-US" smtClean="0"/>
              <a:t>surrounded with apostrophes:   </a:t>
            </a:r>
            <a:r>
              <a:rPr lang="en-US" smtClean="0">
                <a:latin typeface="Courier New" pitchFamily="49" charset="0"/>
              </a:rPr>
              <a:t>'a'</a:t>
            </a:r>
            <a:r>
              <a:rPr lang="en-US" smtClean="0"/>
              <a:t>  or  </a:t>
            </a:r>
            <a:r>
              <a:rPr lang="en-US" smtClean="0">
                <a:latin typeface="Courier New" pitchFamily="49" charset="0"/>
              </a:rPr>
              <a:t>'4' </a:t>
            </a:r>
            <a:r>
              <a:rPr lang="en-US" smtClean="0"/>
              <a:t> or  </a:t>
            </a:r>
            <a:r>
              <a:rPr lang="en-US" smtClean="0">
                <a:latin typeface="Courier New" pitchFamily="49" charset="0"/>
              </a:rPr>
              <a:t>'\n'</a:t>
            </a:r>
            <a:r>
              <a:rPr lang="en-US" smtClean="0"/>
              <a:t>  or  </a:t>
            </a:r>
            <a:r>
              <a:rPr lang="en-US" smtClean="0">
                <a:latin typeface="Courier New" pitchFamily="49" charset="0"/>
              </a:rPr>
              <a:t>'\''</a:t>
            </a:r>
          </a:p>
          <a:p>
            <a:pPr lvl="1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char letter =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‘L'</a:t>
            </a:r>
            <a:r>
              <a:rPr lang="en-US" sz="20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System.out.println(letter); 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System.out.println(“Prof. “ + letter);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Prof. L</a:t>
            </a:r>
            <a:endParaRPr lang="en-US" sz="2000" smtClean="0">
              <a:latin typeface="Courier New" pitchFamily="49" charset="0"/>
            </a:endParaRPr>
          </a:p>
        </p:txBody>
      </p:sp>
      <p:graphicFrame>
        <p:nvGraphicFramePr>
          <p:cNvPr id="650244" name="Group 4"/>
          <p:cNvGraphicFramePr>
            <a:graphicFrameLocks noGrp="1"/>
          </p:cNvGraphicFramePr>
          <p:nvPr/>
        </p:nvGraphicFramePr>
        <p:xfrm>
          <a:off x="4116388" y="2562225"/>
          <a:ext cx="4722813" cy="942976"/>
        </p:xfrm>
        <a:graphic>
          <a:graphicData uri="http://schemas.openxmlformats.org/drawingml/2006/table">
            <a:tbl>
              <a:tblPr/>
              <a:tblGrid>
                <a:gridCol w="874713"/>
                <a:gridCol w="641350"/>
                <a:gridCol w="641350"/>
                <a:gridCol w="641350"/>
                <a:gridCol w="641350"/>
                <a:gridCol w="641350"/>
                <a:gridCol w="64135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'G'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'.'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708E27-5816-4057-9478-E1E02EF26F4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charAt</a:t>
            </a:r>
            <a:r>
              <a:rPr lang="en-US" smtClean="0"/>
              <a:t> method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The </a:t>
            </a:r>
            <a:r>
              <a:rPr lang="en-US" sz="2200" smtClean="0">
                <a:latin typeface="Courier New" pitchFamily="49" charset="0"/>
              </a:rPr>
              <a:t>char</a:t>
            </a:r>
            <a:r>
              <a:rPr lang="en-US" sz="2200" smtClean="0"/>
              <a:t>s in a </a:t>
            </a:r>
            <a:r>
              <a:rPr lang="en-US" sz="2200" smtClean="0">
                <a:latin typeface="Courier New" pitchFamily="49" charset="0"/>
              </a:rPr>
              <a:t>String</a:t>
            </a:r>
            <a:r>
              <a:rPr lang="en-US" sz="2200" smtClean="0"/>
              <a:t> can be accessed using the </a:t>
            </a:r>
            <a:r>
              <a:rPr lang="en-US" sz="2200" smtClean="0">
                <a:latin typeface="Courier New" pitchFamily="49" charset="0"/>
              </a:rPr>
              <a:t>charAt</a:t>
            </a:r>
            <a:r>
              <a:rPr lang="en-US" sz="2200" smtClean="0"/>
              <a:t> method.</a:t>
            </a:r>
          </a:p>
          <a:p>
            <a:pPr lvl="1" eaLnBrk="1" hangingPunct="1"/>
            <a:r>
              <a:rPr lang="en-US" sz="2000" smtClean="0"/>
              <a:t>accepts an </a:t>
            </a:r>
            <a:r>
              <a:rPr lang="en-US" sz="2000" smtClean="0">
                <a:latin typeface="Courier New" pitchFamily="49" charset="0"/>
              </a:rPr>
              <a:t>int</a:t>
            </a:r>
            <a:r>
              <a:rPr lang="en-US" sz="2000" smtClean="0"/>
              <a:t> index parameter and returns the </a:t>
            </a:r>
            <a:r>
              <a:rPr lang="en-US" sz="2000" smtClean="0">
                <a:latin typeface="Courier New" pitchFamily="49" charset="0"/>
              </a:rPr>
              <a:t>char</a:t>
            </a:r>
            <a:r>
              <a:rPr lang="en-US" sz="2000" smtClean="0"/>
              <a:t> at that index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food = "cookie";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char firstLetter = </a:t>
            </a:r>
            <a:r>
              <a:rPr lang="en-US" sz="1800" b="1" smtClean="0">
                <a:latin typeface="Courier New" pitchFamily="49" charset="0"/>
              </a:rPr>
              <a:t>food.charAt(0)</a:t>
            </a:r>
            <a:r>
              <a:rPr lang="en-US" sz="1800" smtClean="0">
                <a:latin typeface="Courier New" pitchFamily="49" charset="0"/>
              </a:rPr>
              <a:t>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'c'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System.out.println(firstLetter + " is for " + food);</a:t>
            </a:r>
          </a:p>
          <a:p>
            <a:pPr lvl="1"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200" smtClean="0"/>
              <a:t>You can use a </a:t>
            </a:r>
            <a:r>
              <a:rPr lang="en-US" sz="2200" smtClean="0">
                <a:latin typeface="Courier New" pitchFamily="49" charset="0"/>
              </a:rPr>
              <a:t>for</a:t>
            </a:r>
            <a:r>
              <a:rPr lang="en-US" sz="2200" smtClean="0"/>
              <a:t> loop to print or examine each character.</a:t>
            </a:r>
            <a:endParaRPr lang="en-US" sz="22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major = "CSE";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for (int i = 0; i &lt; major.length(); i++) {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char c = </a:t>
            </a:r>
            <a:r>
              <a:rPr lang="en-US" sz="1800" b="1" smtClean="0">
                <a:latin typeface="Courier New" pitchFamily="49" charset="0"/>
              </a:rPr>
              <a:t>major.charAt(i)</a:t>
            </a:r>
            <a:r>
              <a:rPr lang="en-US" sz="1800" smtClean="0">
                <a:latin typeface="Courier New" pitchFamily="49" charset="0"/>
              </a:rPr>
              <a:t>;         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System.out.println(c);            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                                     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E</a:t>
            </a:r>
            <a:endParaRPr lang="en-US" sz="800" b="1" smtClean="0">
              <a:solidFill>
                <a:srgbClr val="008080"/>
              </a:solidFill>
            </a:endParaRPr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B72C2-3D9E-4423-8CE4-2F029112C6C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values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You can compare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s with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!=</a:t>
            </a:r>
            <a:r>
              <a:rPr lang="en-US" smtClean="0"/>
              <a:t>, and other operators: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String word = console.next();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char last = word.charAt(word.length() - 1);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if (</a:t>
            </a:r>
            <a:r>
              <a:rPr lang="en-US" b="1" smtClean="0">
                <a:latin typeface="Courier New" pitchFamily="49" charset="0"/>
              </a:rPr>
              <a:t>last == 's'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System.out.println(word + " is plural.");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	// prints the alphabet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for (char c = 'a'; </a:t>
            </a:r>
            <a:r>
              <a:rPr lang="en-US" b="1" smtClean="0">
                <a:latin typeface="Courier New" pitchFamily="49" charset="0"/>
              </a:rPr>
              <a:t>c &lt;= 'z'</a:t>
            </a:r>
            <a:r>
              <a:rPr lang="en-US" smtClean="0">
                <a:latin typeface="Courier New" pitchFamily="49" charset="0"/>
              </a:rPr>
              <a:t>; c++)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System.out.print(c);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</p:txBody>
      </p:sp>
      <p:sp>
        <p:nvSpPr>
          <p:cNvPr id="6246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D11673-A320-4056-BD4F-A2EFB27274B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6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Executes one block if a test is true, another if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if (</a:t>
            </a:r>
            <a:r>
              <a:rPr lang="en-US" b="1" smtClean="0"/>
              <a:t>test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/>
              <a:t>	</a:t>
            </a:r>
            <a:r>
              <a:rPr lang="en-US" sz="1900" smtClean="0">
                <a:latin typeface="Courier New" pitchFamily="49" charset="0"/>
              </a:rPr>
              <a:t>double gpa = console.nextDouble();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if (gpa &gt;= 3.5)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    </a:t>
            </a:r>
            <a:r>
              <a:rPr lang="en-US" sz="1900" smtClean="0">
                <a:latin typeface="Courier New" pitchFamily="49" charset="0"/>
              </a:rPr>
              <a:t>System.out.println("Welcome to Mars University!");</a:t>
            </a:r>
            <a:endParaRPr lang="en-US" sz="19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    System.out.println("Application denied.");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</a:t>
            </a:r>
          </a:p>
        </p:txBody>
      </p:sp>
      <p:pic>
        <p:nvPicPr>
          <p:cNvPr id="15364" name="Picture 4" descr="if_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0538"/>
            <a:ext cx="409892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8304BD-D487-40C8-B78C-DF87C1558ED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vs. </a:t>
            </a:r>
            <a:r>
              <a:rPr lang="en-US" smtClean="0">
                <a:latin typeface="Courier New" pitchFamily="49" charset="0"/>
              </a:rPr>
              <a:t>int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Each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is mapped to an integer value internally</a:t>
            </a:r>
          </a:p>
          <a:p>
            <a:pPr marL="639763" lvl="1" indent="-246063" eaLnBrk="1" hangingPunct="1"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Called an </a:t>
            </a:r>
            <a:r>
              <a:rPr lang="en-US" b="1" smtClean="0"/>
              <a:t>ASCII value</a:t>
            </a:r>
            <a:endParaRPr lang="en-US" smtClean="0"/>
          </a:p>
          <a:p>
            <a:pPr marL="639763" lvl="1" indent="-246063" eaLnBrk="1" hangingPunct="1">
              <a:tabLst>
                <a:tab pos="3200400" algn="l"/>
                <a:tab pos="4402138" algn="l"/>
                <a:tab pos="6400800" algn="l"/>
              </a:tabLst>
            </a:pPr>
            <a:endParaRPr lang="en-US" smtClean="0"/>
          </a:p>
          <a:p>
            <a:pPr marL="639763" lvl="1" indent="-246063" eaLnBrk="1" hangingPunct="1">
              <a:buFontTx/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>
                <a:latin typeface="Courier New" pitchFamily="49" charset="0"/>
              </a:rPr>
              <a:t>	'A'</a:t>
            </a:r>
            <a:r>
              <a:rPr lang="en-US" smtClean="0"/>
              <a:t>  is  65	</a:t>
            </a:r>
            <a:r>
              <a:rPr lang="en-US" smtClean="0">
                <a:latin typeface="Courier New" pitchFamily="49" charset="0"/>
              </a:rPr>
              <a:t>'B'</a:t>
            </a:r>
            <a:r>
              <a:rPr lang="en-US" smtClean="0"/>
              <a:t>  is  66	</a:t>
            </a:r>
            <a:r>
              <a:rPr lang="en-US" smtClean="0">
                <a:latin typeface="Courier New" pitchFamily="49" charset="0"/>
              </a:rPr>
              <a:t>' '</a:t>
            </a:r>
            <a:r>
              <a:rPr lang="en-US" smtClean="0"/>
              <a:t>  is  32</a:t>
            </a:r>
          </a:p>
          <a:p>
            <a:pPr marL="639763" lvl="1" indent="-246063" eaLnBrk="1" hangingPunct="1">
              <a:buFontTx/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'a'</a:t>
            </a:r>
            <a:r>
              <a:rPr lang="en-US" smtClean="0"/>
              <a:t>  is  97	</a:t>
            </a:r>
            <a:r>
              <a:rPr lang="en-US" smtClean="0">
                <a:latin typeface="Courier New" pitchFamily="49" charset="0"/>
              </a:rPr>
              <a:t>'b'</a:t>
            </a:r>
            <a:r>
              <a:rPr lang="en-US" smtClean="0"/>
              <a:t>  is  98	</a:t>
            </a:r>
            <a:r>
              <a:rPr lang="en-US" smtClean="0">
                <a:latin typeface="Courier New" pitchFamily="49" charset="0"/>
              </a:rPr>
              <a:t>'*'</a:t>
            </a:r>
            <a:r>
              <a:rPr lang="en-US" smtClean="0"/>
              <a:t>  is  42</a:t>
            </a:r>
          </a:p>
          <a:p>
            <a:pPr marL="639763" lvl="1" indent="-246063" eaLnBrk="1" hangingPunct="1">
              <a:tabLst>
                <a:tab pos="3200400" algn="l"/>
                <a:tab pos="4402138" algn="l"/>
                <a:tab pos="64008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Mixing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causes automatic conversion to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.</a:t>
            </a:r>
          </a:p>
          <a:p>
            <a:pPr marL="639763" lvl="1" indent="-246063" eaLnBrk="1" hangingPunct="1">
              <a:buFontTx/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'a' + 10  </a:t>
            </a:r>
            <a:r>
              <a:rPr lang="en-US" smtClean="0"/>
              <a:t>is 107,		</a:t>
            </a:r>
            <a:r>
              <a:rPr lang="en-US" smtClean="0">
                <a:latin typeface="Courier New" pitchFamily="49" charset="0"/>
              </a:rPr>
              <a:t>'A' + 'A'  </a:t>
            </a:r>
            <a:r>
              <a:rPr lang="en-US" smtClean="0"/>
              <a:t>is 130</a:t>
            </a:r>
          </a:p>
          <a:p>
            <a:pPr marL="639763" lvl="1" indent="-246063" eaLnBrk="1" hangingPunct="1">
              <a:buFontTx/>
              <a:buNone/>
              <a:tabLst>
                <a:tab pos="3200400" algn="l"/>
                <a:tab pos="4402138" algn="l"/>
                <a:tab pos="64008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To convert an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into the equivalent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, type-cast it.</a:t>
            </a:r>
          </a:p>
          <a:p>
            <a:pPr marL="639763" lvl="1" indent="-246063" eaLnBrk="1" hangingPunct="1">
              <a:buFontTx/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(char) ('a' + 2)</a:t>
            </a:r>
            <a:r>
              <a:rPr lang="en-US" smtClean="0"/>
              <a:t>  is  </a:t>
            </a:r>
            <a:r>
              <a:rPr lang="en-US" smtClean="0">
                <a:latin typeface="Courier New" pitchFamily="49" charset="0"/>
              </a:rPr>
              <a:t>'c'</a:t>
            </a:r>
          </a:p>
        </p:txBody>
      </p:sp>
      <p:sp>
        <p:nvSpPr>
          <p:cNvPr id="6349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8D7186-E65F-438B-B25D-145FD72F2E4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49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mtClean="0"/>
              <a:t> vs.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marL="374650" indent="-285750" eaLnBrk="1" hangingPunct="1"/>
            <a:r>
              <a:rPr lang="en-US" smtClean="0">
                <a:latin typeface="Courier New" pitchFamily="49" charset="0"/>
              </a:rPr>
              <a:t>"h"</a:t>
            </a:r>
            <a:r>
              <a:rPr lang="en-US" smtClean="0"/>
              <a:t> is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, but </a:t>
            </a:r>
            <a:r>
              <a:rPr lang="en-US" smtClean="0">
                <a:latin typeface="Courier New" pitchFamily="49" charset="0"/>
              </a:rPr>
              <a:t>'h'</a:t>
            </a:r>
            <a:r>
              <a:rPr lang="en-US" smtClean="0"/>
              <a:t> is a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</a:t>
            </a:r>
            <a:r>
              <a:rPr lang="en-US" i="1" smtClean="0">
                <a:solidFill>
                  <a:srgbClr val="FF0000"/>
                </a:solidFill>
              </a:rPr>
              <a:t>(they are different)</a:t>
            </a:r>
          </a:p>
          <a:p>
            <a:pPr marL="742950" lvl="1" indent="-285750" eaLnBrk="1" hangingPunct="1">
              <a:buFontTx/>
              <a:buNone/>
            </a:pPr>
            <a:endParaRPr lang="en-US" sz="800" smtClean="0"/>
          </a:p>
          <a:p>
            <a:pPr marL="374650" indent="-285750"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is an object; it contains methods.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String s = "h";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 = s.toUpperCase();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"H"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int len = s.length();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 1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char first = s.charAt(0);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'H'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marL="374650" indent="-285750"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is primitive; you can't call methods on it.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char c = 'h';</a:t>
            </a: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c.toUpperCase();             // ERROR</a:t>
            </a:r>
            <a:endParaRPr lang="en-US" b="1" smtClean="0">
              <a:solidFill>
                <a:srgbClr val="FF0000"/>
              </a:solidFill>
            </a:endParaRP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s.charAt(0).toUpperCase();   // ERROR</a:t>
            </a:r>
            <a:endParaRPr lang="en-US" b="1" smtClean="0">
              <a:solidFill>
                <a:srgbClr val="FF0000"/>
              </a:solidFill>
            </a:endParaRPr>
          </a:p>
          <a:p>
            <a:pPr marL="742950" lvl="1" indent="-285750" eaLnBrk="1" hangingPunct="1">
              <a:lnSpc>
                <a:spcPct val="70000"/>
              </a:lnSpc>
              <a:buFontTx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mtClean="0"/>
              <a:t>What is </a:t>
            </a:r>
            <a:r>
              <a:rPr lang="en-US" smtClean="0">
                <a:latin typeface="Courier New" pitchFamily="49" charset="0"/>
              </a:rPr>
              <a:t>s + 1</a:t>
            </a:r>
            <a:r>
              <a:rPr lang="en-US" smtClean="0"/>
              <a:t> ?  What is </a:t>
            </a:r>
            <a:r>
              <a:rPr lang="en-US" smtClean="0">
                <a:latin typeface="Courier New" pitchFamily="49" charset="0"/>
              </a:rPr>
              <a:t>c + 1</a:t>
            </a:r>
            <a:r>
              <a:rPr lang="en-US" smtClean="0"/>
              <a:t> ?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mtClean="0"/>
              <a:t>What is </a:t>
            </a:r>
            <a:r>
              <a:rPr lang="en-US" smtClean="0">
                <a:latin typeface="Courier New" pitchFamily="49" charset="0"/>
              </a:rPr>
              <a:t>s + s</a:t>
            </a:r>
            <a:r>
              <a:rPr lang="en-US" smtClean="0"/>
              <a:t> ?  What is </a:t>
            </a:r>
            <a:r>
              <a:rPr lang="en-US" smtClean="0">
                <a:latin typeface="Courier New" pitchFamily="49" charset="0"/>
              </a:rPr>
              <a:t>c + c</a:t>
            </a:r>
            <a:r>
              <a:rPr lang="en-US" smtClean="0"/>
              <a:t> ?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A875B9-1FFC-4A33-950E-D3FA84CAD89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Character</a:t>
            </a:r>
            <a:r>
              <a:rPr lang="en-US" smtClean="0"/>
              <a:t> methods</a:t>
            </a:r>
          </a:p>
        </p:txBody>
      </p:sp>
      <p:sp>
        <p:nvSpPr>
          <p:cNvPr id="65539" name="Rectangle 3"/>
          <p:cNvSpPr>
            <a:spLocks noGrp="1"/>
          </p:cNvSpPr>
          <p:nvPr>
            <p:ph sz="quarter" idx="1"/>
          </p:nvPr>
        </p:nvSpPr>
        <p:spPr>
          <a:xfrm>
            <a:off x="228600" y="4724400"/>
            <a:ext cx="8686800" cy="1676400"/>
          </a:xfrm>
        </p:spPr>
        <p:txBody>
          <a:bodyPr/>
          <a:lstStyle/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Character.getNumericValue(‘6’) 	returns 6</a:t>
            </a:r>
          </a:p>
          <a:p>
            <a:pPr marL="639763" lvl="1" indent="-246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Character.isDigit(‘C’) 			returns false</a:t>
            </a:r>
          </a:p>
          <a:p>
            <a:pPr marL="639763" lvl="1" indent="-246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Character.isLowerCase(‘h’) 		returns true</a:t>
            </a:r>
          </a:p>
          <a:p>
            <a:pPr marL="639763" lvl="1" indent="-2460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Character.toUpperCase(‘e’) 		returns ‘E’</a:t>
            </a:r>
          </a:p>
          <a:p>
            <a:pPr marL="639763" lvl="1" indent="-246063" eaLnBrk="1" hangingPunct="1">
              <a:lnSpc>
                <a:spcPct val="12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</p:txBody>
      </p:sp>
      <p:graphicFrame>
        <p:nvGraphicFramePr>
          <p:cNvPr id="667652" name="Group 4"/>
          <p:cNvGraphicFramePr>
            <a:graphicFrameLocks noGrp="1"/>
          </p:cNvGraphicFramePr>
          <p:nvPr/>
        </p:nvGraphicFramePr>
        <p:xfrm>
          <a:off x="228600" y="1304925"/>
          <a:ext cx="8686800" cy="3267076"/>
        </p:xfrm>
        <a:graphic>
          <a:graphicData uri="http://schemas.openxmlformats.org/drawingml/2006/table">
            <a:tbl>
              <a:tblPr/>
              <a:tblGrid>
                <a:gridCol w="2782888"/>
                <a:gridCol w="5903912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getUnmericValue(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converts a “numeric” character into number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isDigit(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or not a character is one of digits ‘0’ through ‘9’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isLetter(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or not a character is one of letters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isLowerCase(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or not a character is a lowercase letter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isUpperCase(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whether or not a character is a uppercase letter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toLowerCase(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converts a character into the lowercase version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toUpperCase(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converts a character into the uppercase version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70F3F5-C3B3-4E5A-AF13-6256D3E3E9F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7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64611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string </a:t>
            </a:r>
            <a:r>
              <a:rPr lang="en-US" dirty="0"/>
              <a:t>and</a:t>
            </a:r>
            <a:r>
              <a:rPr lang="en-US" dirty="0" smtClean="0">
                <a:latin typeface="Courier New" pitchFamily="49" charset="0"/>
              </a:rPr>
              <a:t> Character</a:t>
            </a:r>
            <a:r>
              <a:rPr lang="en-US" dirty="0" smtClean="0"/>
              <a:t> Methods Exercises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  Assume that the following variables have been declared: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String a = “Ready, Set, Go!”;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String b = </a:t>
            </a:r>
            <a:r>
              <a:rPr lang="en-US" sz="1600" dirty="0" err="1" smtClean="0">
                <a:latin typeface="Courier New" pitchFamily="49" charset="0"/>
              </a:rPr>
              <a:t>a.substring</a:t>
            </a:r>
            <a:r>
              <a:rPr lang="en-US" sz="1600" dirty="0" smtClean="0">
                <a:latin typeface="Courier New" pitchFamily="49" charset="0"/>
              </a:rPr>
              <a:t>(5, 10);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char b1 = </a:t>
            </a:r>
            <a:r>
              <a:rPr lang="en-US" sz="1600" dirty="0" err="1" smtClean="0">
                <a:latin typeface="Courier New" pitchFamily="49" charset="0"/>
              </a:rPr>
              <a:t>b.charAt</a:t>
            </a:r>
            <a:r>
              <a:rPr lang="en-US" sz="1600" dirty="0" smtClean="0">
                <a:latin typeface="Courier New" pitchFamily="49" charset="0"/>
              </a:rPr>
              <a:t>(2);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Evaluate the following expressions: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#1. </a:t>
            </a:r>
            <a:r>
              <a:rPr lang="en-US" sz="2000" dirty="0" err="1">
                <a:latin typeface="Courier New" pitchFamily="49" charset="0"/>
              </a:rPr>
              <a:t>C</a:t>
            </a:r>
            <a:r>
              <a:rPr lang="en-US" sz="2000" dirty="0" err="1" smtClean="0">
                <a:latin typeface="Courier New" pitchFamily="49" charset="0"/>
              </a:rPr>
              <a:t>haracter.isLowerCase</a:t>
            </a:r>
            <a:r>
              <a:rPr lang="en-US" sz="2000" dirty="0" smtClean="0">
                <a:latin typeface="Courier New" pitchFamily="49" charset="0"/>
              </a:rPr>
              <a:t>(b1)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#2. </a:t>
            </a:r>
            <a:r>
              <a:rPr lang="en-US" sz="2000" smtClean="0">
                <a:latin typeface="Courier New" pitchFamily="49" charset="0"/>
              </a:rPr>
              <a:t>Character.toLowerCase</a:t>
            </a:r>
            <a:r>
              <a:rPr lang="en-US" sz="2000" dirty="0" smtClean="0">
                <a:latin typeface="Courier New" pitchFamily="49" charset="0"/>
              </a:rPr>
              <a:t>(b1)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#3. </a:t>
            </a:r>
            <a:r>
              <a:rPr lang="en-US" sz="2000" dirty="0" err="1" smtClean="0">
                <a:latin typeface="Courier New" pitchFamily="49" charset="0"/>
              </a:rPr>
              <a:t>a.charAt</a:t>
            </a:r>
            <a:r>
              <a:rPr lang="en-US" sz="2000" dirty="0" smtClean="0">
                <a:latin typeface="Courier New" pitchFamily="49" charset="0"/>
              </a:rPr>
              <a:t>(2 + </a:t>
            </a:r>
            <a:r>
              <a:rPr lang="en-US" sz="2000" dirty="0" err="1" smtClean="0">
                <a:latin typeface="Courier New" pitchFamily="49" charset="0"/>
              </a:rPr>
              <a:t>a.indexOf</a:t>
            </a:r>
            <a:r>
              <a:rPr lang="en-US" sz="2000" dirty="0" smtClean="0">
                <a:latin typeface="Courier New" pitchFamily="49" charset="0"/>
              </a:rPr>
              <a:t>(“e”))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#</a:t>
            </a:r>
            <a:r>
              <a:rPr lang="en-US" sz="2000" dirty="0" smtClean="0">
                <a:latin typeface="Courier New" pitchFamily="49" charset="0"/>
              </a:rPr>
              <a:t>4. b + 5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#5. b1 + 5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Char char="•"/>
            </a:pPr>
            <a:endParaRPr lang="en-US" sz="16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06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430C92-D72E-40B8-9E11-08AB52ABBE1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6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text algorithm examples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accepts a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 and a </a:t>
            </a:r>
            <a:r>
              <a:rPr lang="en-US" sz="2400" smtClean="0">
                <a:latin typeface="Courier New" pitchFamily="49" charset="0"/>
              </a:rPr>
              <a:t>char</a:t>
            </a:r>
            <a:r>
              <a:rPr lang="en-US" sz="2400" smtClean="0"/>
              <a:t> and returns the number of times the character occurs in the string.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 found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for (int i = 0; i &lt; text.length();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if (text.charAt(i) == ‘i’)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found++;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}                       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“Winnie” returns 2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}  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return found;</a:t>
            </a:r>
          </a:p>
          <a:p>
            <a:pPr lvl="1" eaLnBrk="1" hangingPunct="1"/>
            <a:endParaRPr lang="en-US" sz="1200" smtClean="0"/>
          </a:p>
          <a:p>
            <a:pPr eaLnBrk="1" hangingPunct="1"/>
            <a:r>
              <a:rPr lang="en-US" sz="2400" smtClean="0"/>
              <a:t>accepts a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 and returns the same </a:t>
            </a:r>
            <a:r>
              <a:rPr lang="en-US" sz="2400" smtClean="0">
                <a:latin typeface="Courier New" pitchFamily="49" charset="0"/>
              </a:rPr>
              <a:t>char</a:t>
            </a:r>
            <a:r>
              <a:rPr lang="en-US" sz="2400" smtClean="0"/>
              <a:t> in the reverse order.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result = "";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for (int i = 0; i &lt; phrase.length(); i++) {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“stressed”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result = </a:t>
            </a:r>
            <a:r>
              <a:rPr lang="en-US" sz="1800" b="1" smtClean="0">
                <a:latin typeface="Courier New" pitchFamily="49" charset="0"/>
              </a:rPr>
              <a:t>text.charAt(i) + result</a:t>
            </a:r>
            <a:r>
              <a:rPr lang="en-US" sz="1800" smtClean="0">
                <a:latin typeface="Courier New" pitchFamily="49" charset="0"/>
              </a:rPr>
              <a:t>;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</a:t>
            </a:r>
            <a:r>
              <a:rPr lang="en-US" sz="1800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returns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}                                       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</a:t>
            </a:r>
            <a:r>
              <a:rPr lang="en-US" sz="1800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“desserts”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return result;                                                                 </a:t>
            </a:r>
            <a:endParaRPr lang="en-US" sz="800" b="1" smtClean="0">
              <a:solidFill>
                <a:srgbClr val="008080"/>
              </a:solidFill>
            </a:endParaRPr>
          </a:p>
        </p:txBody>
      </p:sp>
      <p:sp>
        <p:nvSpPr>
          <p:cNvPr id="6656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16A99-E80C-46AE-B317-CA4BC344776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656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smtClean="0"/>
          </a:p>
        </p:txBody>
      </p:sp>
      <p:sp>
        <p:nvSpPr>
          <p:cNvPr id="6758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System.out.printf</a:t>
            </a:r>
            <a:endParaRPr lang="en-US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EE6ADC-3BCF-4A9F-A152-F9C54C097D2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text with </a:t>
            </a:r>
            <a:r>
              <a:rPr lang="en-US" smtClean="0">
                <a:latin typeface="Courier New" pitchFamily="49" charset="0"/>
              </a:rPr>
              <a:t>printf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marL="233363" indent="-233363" algn="ctr" eaLnBrk="1" hangingPunct="1">
              <a:buFontTx/>
              <a:buNone/>
              <a:tabLst>
                <a:tab pos="2057400" algn="l"/>
              </a:tabLst>
            </a:pPr>
            <a:r>
              <a:rPr lang="en-US" sz="2400" smtClean="0">
                <a:latin typeface="Courier New" pitchFamily="49" charset="0"/>
              </a:rPr>
              <a:t>System.out.printf("</a:t>
            </a:r>
            <a:r>
              <a:rPr lang="en-US" sz="2400" b="1" smtClean="0"/>
              <a:t>format string</a:t>
            </a:r>
            <a:r>
              <a:rPr lang="en-US" sz="2400" smtClean="0">
                <a:latin typeface="Courier New" pitchFamily="49" charset="0"/>
              </a:rPr>
              <a:t>", </a:t>
            </a:r>
            <a:r>
              <a:rPr lang="en-US" sz="2400" b="1" smtClean="0"/>
              <a:t>parameters</a:t>
            </a:r>
            <a:r>
              <a:rPr lang="en-US" sz="2400" smtClean="0">
                <a:latin typeface="Courier New" pitchFamily="49" charset="0"/>
              </a:rPr>
              <a:t>);</a:t>
            </a:r>
          </a:p>
          <a:p>
            <a:pPr marL="690563" lvl="1" indent="-233363" eaLnBrk="1" hangingPunct="1">
              <a:buFontTx/>
              <a:buNone/>
              <a:tabLst>
                <a:tab pos="2057400" algn="l"/>
              </a:tabLst>
            </a:pPr>
            <a:endParaRPr lang="en-US" sz="1200" smtClean="0"/>
          </a:p>
          <a:p>
            <a:pPr marL="233363" indent="-233363" eaLnBrk="1" hangingPunct="1">
              <a:lnSpc>
                <a:spcPct val="110000"/>
              </a:lnSpc>
              <a:tabLst>
                <a:tab pos="2057400" algn="l"/>
              </a:tabLst>
            </a:pPr>
            <a:r>
              <a:rPr lang="en-US" sz="2200" smtClean="0"/>
              <a:t>A format string can contain </a:t>
            </a:r>
            <a:r>
              <a:rPr lang="en-US" sz="2200" i="1" smtClean="0"/>
              <a:t>placeholders </a:t>
            </a:r>
            <a:r>
              <a:rPr lang="en-US" sz="2200" smtClean="0"/>
              <a:t>to insert parameters:</a:t>
            </a:r>
          </a:p>
          <a:p>
            <a:pPr marL="690563" lvl="1" indent="-2333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%d</a:t>
            </a:r>
            <a:r>
              <a:rPr lang="en-US" smtClean="0"/>
              <a:t>	integer</a:t>
            </a:r>
          </a:p>
          <a:p>
            <a:pPr marL="690563" lvl="1" indent="-2333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%f</a:t>
            </a:r>
            <a:r>
              <a:rPr lang="en-US" smtClean="0"/>
              <a:t>	real number</a:t>
            </a:r>
          </a:p>
          <a:p>
            <a:pPr marL="690563" lvl="1" indent="-2333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%s</a:t>
            </a:r>
            <a:r>
              <a:rPr lang="en-US" smtClean="0"/>
              <a:t>	string</a:t>
            </a:r>
          </a:p>
          <a:p>
            <a:pPr marL="1084263" lvl="2" indent="-169863" eaLnBrk="1" hangingPunct="1">
              <a:tabLst>
                <a:tab pos="2057400" algn="l"/>
              </a:tabLst>
            </a:pPr>
            <a:r>
              <a:rPr lang="en-US" smtClean="0"/>
              <a:t>NOTE: these placeholders are used instead of + concatenation</a:t>
            </a:r>
          </a:p>
          <a:p>
            <a:pPr marL="1084263" lvl="2" indent="-169863" eaLnBrk="1" hangingPunct="1">
              <a:tabLst>
                <a:tab pos="2057400" algn="l"/>
              </a:tabLst>
            </a:pPr>
            <a:endParaRPr lang="en-US" sz="800" smtClean="0"/>
          </a:p>
          <a:p>
            <a:pPr marL="690563" lvl="1" indent="-233363" eaLnBrk="1" hangingPunct="1">
              <a:tabLst>
                <a:tab pos="2057400" algn="l"/>
              </a:tabLst>
            </a:pPr>
            <a:r>
              <a:rPr lang="en-US" smtClean="0"/>
              <a:t>Example:</a:t>
            </a:r>
          </a:p>
          <a:p>
            <a:pPr marL="690563" lvl="1" indent="-2333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endParaRPr lang="en-US" sz="1000" smtClean="0">
              <a:latin typeface="Courier New" pitchFamily="49" charset="0"/>
            </a:endParaRPr>
          </a:p>
          <a:p>
            <a:pPr marL="690563" lvl="1" indent="-2333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int x = 3;</a:t>
            </a:r>
          </a:p>
          <a:p>
            <a:pPr marL="690563" lvl="1" indent="-2333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int y = -17;</a:t>
            </a:r>
            <a:endParaRPr lang="en-US" sz="20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690563" lvl="1" indent="-2333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System.out.printf("x is </a:t>
            </a:r>
            <a:r>
              <a:rPr lang="en-US" sz="2000" b="1" smtClean="0">
                <a:latin typeface="Courier New" pitchFamily="49" charset="0"/>
              </a:rPr>
              <a:t>%d</a:t>
            </a:r>
            <a:r>
              <a:rPr lang="en-US" sz="2000" smtClean="0">
                <a:latin typeface="Courier New" pitchFamily="49" charset="0"/>
              </a:rPr>
              <a:t> and y is </a:t>
            </a:r>
            <a:r>
              <a:rPr lang="en-US" sz="2000" b="1" smtClean="0">
                <a:latin typeface="Courier New" pitchFamily="49" charset="0"/>
              </a:rPr>
              <a:t>%d</a:t>
            </a:r>
            <a:r>
              <a:rPr lang="en-US" sz="2000" smtClean="0">
                <a:latin typeface="Courier New" pitchFamily="49" charset="0"/>
              </a:rPr>
              <a:t>!\n", x, y);</a:t>
            </a:r>
          </a:p>
          <a:p>
            <a:pPr marL="690563" lvl="1" indent="-2333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z="2000" b="1" smtClean="0">
                <a:latin typeface="Courier New" pitchFamily="49" charset="0"/>
              </a:rPr>
              <a:t>	     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x is 3 and y is -17!</a:t>
            </a:r>
          </a:p>
          <a:p>
            <a:pPr marL="690563" lvl="1" indent="-233363" eaLnBrk="1" hangingPunct="1">
              <a:buFontTx/>
              <a:buNone/>
              <a:tabLst>
                <a:tab pos="2057400" algn="l"/>
              </a:tabLst>
            </a:pPr>
            <a:endParaRPr lang="en-US" sz="800" smtClean="0"/>
          </a:p>
          <a:p>
            <a:pPr marL="1084263" lvl="2" indent="-169863" eaLnBrk="1" hangingPunct="1">
              <a:tabLst>
                <a:tab pos="2057400" algn="l"/>
              </a:tabLst>
            </a:pPr>
            <a:r>
              <a:rPr lang="en-US" smtClean="0"/>
              <a:t>NOTE: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does not drop to the next line unless you write </a:t>
            </a:r>
            <a:r>
              <a:rPr lang="en-US" smtClean="0">
                <a:latin typeface="Courier New" pitchFamily="49" charset="0"/>
              </a:rPr>
              <a:t>\n</a:t>
            </a:r>
          </a:p>
        </p:txBody>
      </p:sp>
      <p:sp>
        <p:nvSpPr>
          <p:cNvPr id="686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A65264-F1F7-4E80-AF48-FBF29A1EA4D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86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width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</a:t>
            </a:r>
            <a:r>
              <a:rPr lang="en-US" b="1" smtClean="0"/>
              <a:t>W</a:t>
            </a:r>
            <a:r>
              <a:rPr lang="en-US" smtClean="0">
                <a:latin typeface="Courier New" pitchFamily="49" charset="0"/>
              </a:rPr>
              <a:t>d</a:t>
            </a:r>
            <a:r>
              <a:rPr lang="en-US" smtClean="0"/>
              <a:t>	integer, </a:t>
            </a:r>
            <a:r>
              <a:rPr lang="en-US" b="1" smtClean="0"/>
              <a:t>W</a:t>
            </a:r>
            <a:r>
              <a:rPr lang="en-US" smtClean="0"/>
              <a:t> characters wide, right-aligned</a:t>
            </a:r>
          </a:p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%-</a:t>
            </a:r>
            <a:r>
              <a:rPr lang="en-US" b="1" smtClean="0"/>
              <a:t>W</a:t>
            </a:r>
            <a:r>
              <a:rPr lang="en-US" smtClean="0">
                <a:latin typeface="Courier New" pitchFamily="49" charset="0"/>
              </a:rPr>
              <a:t>d</a:t>
            </a:r>
            <a:r>
              <a:rPr lang="en-US" smtClean="0"/>
              <a:t>	integer, </a:t>
            </a:r>
            <a:r>
              <a:rPr lang="en-US" b="1" smtClean="0"/>
              <a:t>W</a:t>
            </a:r>
            <a:r>
              <a:rPr lang="en-US" smtClean="0"/>
              <a:t> characters wide, </a:t>
            </a:r>
            <a:r>
              <a:rPr lang="en-US" i="1" smtClean="0"/>
              <a:t>left</a:t>
            </a:r>
            <a:r>
              <a:rPr lang="en-US" smtClean="0"/>
              <a:t>-aligned</a:t>
            </a:r>
          </a:p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</a:t>
            </a:r>
            <a:r>
              <a:rPr lang="en-US" b="1" smtClean="0"/>
              <a:t>W</a:t>
            </a:r>
            <a:r>
              <a:rPr lang="en-US" smtClean="0">
                <a:latin typeface="Courier New" pitchFamily="49" charset="0"/>
              </a:rPr>
              <a:t>f</a:t>
            </a:r>
            <a:r>
              <a:rPr lang="en-US" smtClean="0"/>
              <a:t>	real number, </a:t>
            </a:r>
            <a:r>
              <a:rPr lang="en-US" b="1" smtClean="0"/>
              <a:t>W</a:t>
            </a:r>
            <a:r>
              <a:rPr lang="en-US" smtClean="0"/>
              <a:t> characters wide, right-aligned</a:t>
            </a:r>
          </a:p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...</a:t>
            </a:r>
            <a:endParaRPr lang="en-US" smtClean="0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for (int i = 1; i &lt;= 3; i++)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 for (int j = 1; j &lt;= 10; j++) {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     System.out.printf("</a:t>
            </a:r>
            <a:r>
              <a:rPr lang="en-US" b="1" smtClean="0">
                <a:latin typeface="Courier New" pitchFamily="49" charset="0"/>
              </a:rPr>
              <a:t>%4d</a:t>
            </a:r>
            <a:r>
              <a:rPr lang="en-US" smtClean="0">
                <a:latin typeface="Courier New" pitchFamily="49" charset="0"/>
              </a:rPr>
              <a:t>", (i * j));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 System.out.println();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endParaRPr lang="en-US" sz="1200" smtClean="0">
              <a:latin typeface="Courier New" pitchFamily="49" charset="0"/>
            </a:endParaRPr>
          </a:p>
          <a:p>
            <a:pPr marL="639763" lvl="1" indent="-246063" eaLnBrk="1" hangingPunct="1">
              <a:buFontTx/>
              <a:buNone/>
              <a:tabLst>
                <a:tab pos="2057400" algn="l"/>
              </a:tabLst>
            </a:pPr>
            <a:r>
              <a:rPr lang="en-US" smtClean="0"/>
              <a:t>Output:</a:t>
            </a: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1   2   3   4   5   6   7   8   9  10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2   4   6   8  10  12  14  16  18  20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   3   6   9  12  15  18  21  24  27  30</a:t>
            </a:r>
          </a:p>
        </p:txBody>
      </p:sp>
      <p:sp>
        <p:nvSpPr>
          <p:cNvPr id="696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9A98E-B9A2-4C70-9B09-2170911F9C5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96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precision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%.</a:t>
            </a:r>
            <a:r>
              <a:rPr lang="en-US" b="1" smtClean="0"/>
              <a:t>D</a:t>
            </a:r>
            <a:r>
              <a:rPr lang="en-US" smtClean="0">
                <a:latin typeface="Courier New" pitchFamily="49" charset="0"/>
              </a:rPr>
              <a:t>f</a:t>
            </a:r>
            <a:r>
              <a:rPr lang="en-US" smtClean="0"/>
              <a:t>	real number, rounded to </a:t>
            </a:r>
            <a:r>
              <a:rPr lang="en-US" b="1" smtClean="0"/>
              <a:t>D</a:t>
            </a:r>
            <a:r>
              <a:rPr lang="en-US" smtClean="0"/>
              <a:t> digits after decimal</a:t>
            </a:r>
          </a:p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</a:t>
            </a:r>
            <a:r>
              <a:rPr lang="en-US" b="1" smtClean="0"/>
              <a:t>W</a:t>
            </a:r>
            <a:r>
              <a:rPr lang="en-US" smtClean="0">
                <a:latin typeface="Courier New" pitchFamily="49" charset="0"/>
              </a:rPr>
              <a:t>.</a:t>
            </a:r>
            <a:r>
              <a:rPr lang="en-US" b="1" smtClean="0"/>
              <a:t>D</a:t>
            </a:r>
            <a:r>
              <a:rPr lang="en-US" smtClean="0">
                <a:latin typeface="Courier New" pitchFamily="49" charset="0"/>
              </a:rPr>
              <a:t>f</a:t>
            </a:r>
            <a:r>
              <a:rPr lang="en-US" smtClean="0"/>
              <a:t>	real number, </a:t>
            </a:r>
            <a:r>
              <a:rPr lang="en-US" b="1" smtClean="0"/>
              <a:t>W</a:t>
            </a:r>
            <a:r>
              <a:rPr lang="en-US" smtClean="0"/>
              <a:t> chars wide, </a:t>
            </a:r>
            <a:r>
              <a:rPr lang="en-US" b="1" smtClean="0"/>
              <a:t>D</a:t>
            </a:r>
            <a:r>
              <a:rPr lang="en-US" smtClean="0"/>
              <a:t> digits after decimal</a:t>
            </a:r>
          </a:p>
          <a:p>
            <a:pPr marL="639763" lvl="1" indent="-246063" eaLnBrk="1" hangingPunct="1"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%-</a:t>
            </a:r>
            <a:r>
              <a:rPr lang="en-US" b="1" smtClean="0"/>
              <a:t>W</a:t>
            </a:r>
            <a:r>
              <a:rPr lang="en-US" smtClean="0">
                <a:latin typeface="Courier New" pitchFamily="49" charset="0"/>
              </a:rPr>
              <a:t>.</a:t>
            </a:r>
            <a:r>
              <a:rPr lang="en-US" b="1" smtClean="0"/>
              <a:t>D</a:t>
            </a:r>
            <a:r>
              <a:rPr lang="en-US" smtClean="0">
                <a:latin typeface="Courier New" pitchFamily="49" charset="0"/>
              </a:rPr>
              <a:t>f</a:t>
            </a:r>
            <a:r>
              <a:rPr lang="en-US" smtClean="0"/>
              <a:t>	real number, </a:t>
            </a:r>
            <a:r>
              <a:rPr lang="en-US" b="1" smtClean="0"/>
              <a:t>W</a:t>
            </a:r>
            <a:r>
              <a:rPr lang="en-US" smtClean="0"/>
              <a:t> wide (left-align), </a:t>
            </a:r>
            <a:r>
              <a:rPr lang="en-US" b="1" smtClean="0"/>
              <a:t>D</a:t>
            </a:r>
            <a:r>
              <a:rPr lang="en-US" smtClean="0"/>
              <a:t> after decimal</a:t>
            </a:r>
            <a:endParaRPr lang="en-US" sz="100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double gpa = 3.253764;</a:t>
            </a: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System.out.printf("your GPA is </a:t>
            </a:r>
            <a:r>
              <a:rPr lang="en-US" sz="2000" b="1" smtClean="0">
                <a:latin typeface="Courier New" pitchFamily="49" charset="0"/>
              </a:rPr>
              <a:t>%.1f</a:t>
            </a:r>
            <a:r>
              <a:rPr lang="en-US" sz="2000" smtClean="0">
                <a:latin typeface="Courier New" pitchFamily="49" charset="0"/>
              </a:rPr>
              <a:t>\n", gpa);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z="2000" smtClean="0">
                <a:latin typeface="Courier New" pitchFamily="49" charset="0"/>
              </a:rPr>
              <a:t>	System.out.printf("more precisely: </a:t>
            </a:r>
            <a:r>
              <a:rPr lang="en-US" sz="2000" b="1" smtClean="0">
                <a:latin typeface="Courier New" pitchFamily="49" charset="0"/>
              </a:rPr>
              <a:t>%8.3f</a:t>
            </a:r>
            <a:r>
              <a:rPr lang="en-US" sz="2000" smtClean="0">
                <a:latin typeface="Courier New" pitchFamily="49" charset="0"/>
              </a:rPr>
              <a:t>\n", gpa);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mtClean="0"/>
              <a:t>	Output: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	your GPA is 3.3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2057400" algn="l"/>
              </a:tabLst>
            </a:pPr>
            <a:r>
              <a:rPr lang="en-US" smtClean="0">
                <a:latin typeface="Courier New" pitchFamily="49" charset="0"/>
              </a:rPr>
              <a:t>	more precisely:    3.254</a:t>
            </a:r>
          </a:p>
        </p:txBody>
      </p:sp>
      <p:grpSp>
        <p:nvGrpSpPr>
          <p:cNvPr id="661508" name="Group 4"/>
          <p:cNvGrpSpPr>
            <a:grpSpLocks/>
          </p:cNvGrpSpPr>
          <p:nvPr/>
        </p:nvGrpSpPr>
        <p:grpSpPr bwMode="auto">
          <a:xfrm>
            <a:off x="3581400" y="5262563"/>
            <a:ext cx="1371600" cy="681037"/>
            <a:chOff x="2041" y="3216"/>
            <a:chExt cx="864" cy="429"/>
          </a:xfrm>
        </p:grpSpPr>
        <p:sp>
          <p:nvSpPr>
            <p:cNvPr id="70667" name="Text Box 5"/>
            <p:cNvSpPr txBox="1">
              <a:spLocks noChangeArrowheads="1"/>
            </p:cNvSpPr>
            <p:nvPr/>
          </p:nvSpPr>
          <p:spPr bwMode="auto">
            <a:xfrm>
              <a:off x="2377" y="3414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>
                  <a:latin typeface="Verdana" pitchFamily="34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0668" name="AutoShape 6"/>
            <p:cNvSpPr>
              <a:spLocks/>
            </p:cNvSpPr>
            <p:nvPr/>
          </p:nvSpPr>
          <p:spPr bwMode="auto">
            <a:xfrm rot="-5400000">
              <a:off x="2374" y="2883"/>
              <a:ext cx="198" cy="86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/>
            </a:p>
          </p:txBody>
        </p:sp>
      </p:grpSp>
      <p:grpSp>
        <p:nvGrpSpPr>
          <p:cNvPr id="661511" name="Group 7"/>
          <p:cNvGrpSpPr>
            <a:grpSpLocks/>
          </p:cNvGrpSpPr>
          <p:nvPr/>
        </p:nvGrpSpPr>
        <p:grpSpPr bwMode="auto">
          <a:xfrm>
            <a:off x="4495800" y="4191000"/>
            <a:ext cx="457200" cy="582613"/>
            <a:chOff x="2625" y="2580"/>
            <a:chExt cx="288" cy="367"/>
          </a:xfrm>
        </p:grpSpPr>
        <p:sp>
          <p:nvSpPr>
            <p:cNvPr id="70665" name="AutoShape 8"/>
            <p:cNvSpPr>
              <a:spLocks/>
            </p:cNvSpPr>
            <p:nvPr/>
          </p:nvSpPr>
          <p:spPr bwMode="auto">
            <a:xfrm rot="5400000">
              <a:off x="2697" y="2731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  <p:sp>
          <p:nvSpPr>
            <p:cNvPr id="70666" name="Text Box 9"/>
            <p:cNvSpPr txBox="1">
              <a:spLocks noChangeArrowheads="1"/>
            </p:cNvSpPr>
            <p:nvPr/>
          </p:nvSpPr>
          <p:spPr bwMode="auto">
            <a:xfrm>
              <a:off x="2662" y="258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>
                  <a:latin typeface="Verdana" pitchFamily="34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7066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CBFE18-723D-4A26-81FE-81237B7E04E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question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 our </a:t>
            </a:r>
            <a:r>
              <a:rPr lang="en-US" smtClean="0">
                <a:latin typeface="Courier New" pitchFamily="49" charset="0"/>
              </a:rPr>
              <a:t>Receipt</a:t>
            </a:r>
            <a:r>
              <a:rPr lang="en-US" smtClean="0"/>
              <a:t> program to better format its output.</a:t>
            </a:r>
          </a:p>
          <a:p>
            <a:pPr lvl="1" eaLnBrk="1" hangingPunct="1"/>
            <a:r>
              <a:rPr lang="en-US" smtClean="0"/>
              <a:t>Display results in the format below, with </a:t>
            </a:r>
            <a:r>
              <a:rPr lang="en-US" smtClean="0">
                <a:latin typeface="Courier New" pitchFamily="49" charset="0"/>
              </a:rPr>
              <a:t>$</a:t>
            </a:r>
            <a:r>
              <a:rPr lang="en-US" smtClean="0"/>
              <a:t> and 2 digits after </a:t>
            </a:r>
            <a:r>
              <a:rPr lang="en-US" smtClean="0">
                <a:latin typeface="Courier New" pitchFamily="49" charset="0"/>
              </a:rPr>
              <a:t>.</a:t>
            </a:r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eaLnBrk="1" hangingPunct="1"/>
            <a:r>
              <a:rPr lang="en-US" smtClean="0"/>
              <a:t>Example log of execution: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How many people ate? </a:t>
            </a:r>
            <a:r>
              <a:rPr lang="en-US" sz="1800" b="1" u="sng" smtClean="0">
                <a:latin typeface="Courier New" pitchFamily="49" charset="0"/>
              </a:rPr>
              <a:t>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Person #1: How much did your dinner cost? </a:t>
            </a:r>
            <a:r>
              <a:rPr lang="en-US" sz="1800" b="1" u="sng" smtClean="0">
                <a:latin typeface="Courier New" pitchFamily="49" charset="0"/>
              </a:rPr>
              <a:t>20.00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Person #2: How much did your dinner cost? </a:t>
            </a:r>
            <a:r>
              <a:rPr lang="en-US" sz="1800" b="1" u="sng" smtClean="0">
                <a:latin typeface="Courier New" pitchFamily="49" charset="0"/>
              </a:rPr>
              <a:t>15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Person #3: How much did your dinner cost? </a:t>
            </a:r>
            <a:r>
              <a:rPr lang="en-US" sz="1800" b="1" u="sng" smtClean="0">
                <a:latin typeface="Courier New" pitchFamily="49" charset="0"/>
              </a:rPr>
              <a:t>25.0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Person #4: How much did your dinner cost? </a:t>
            </a:r>
            <a:r>
              <a:rPr lang="en-US" sz="1800" b="1" u="sng" smtClean="0">
                <a:latin typeface="Courier New" pitchFamily="49" charset="0"/>
              </a:rPr>
              <a:t>10.00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Subtotal:  $70.00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Tax:       $5.60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Tip:       $10.50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Total:     $86.10</a:t>
            </a:r>
          </a:p>
        </p:txBody>
      </p:sp>
      <p:sp>
        <p:nvSpPr>
          <p:cNvPr id="716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AA1F8-1D54-4590-A48B-8D4CA075640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6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latin typeface="Courier New" pitchFamily="49" charset="0"/>
              </a:rPr>
              <a:t>if</a:t>
            </a:r>
            <a:r>
              <a:rPr lang="en-US" sz="2500" smtClean="0"/>
              <a:t> statements and </a:t>
            </a:r>
            <a:r>
              <a:rPr lang="en-US" sz="2500" smtClean="0">
                <a:latin typeface="Courier New" pitchFamily="49" charset="0"/>
              </a:rPr>
              <a:t>for</a:t>
            </a:r>
            <a:r>
              <a:rPr lang="en-US" sz="2500" smtClean="0"/>
              <a:t> loops both use logical tests.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for (int i = 1; 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i &lt;= 10</a:t>
            </a:r>
            <a:r>
              <a:rPr lang="en-US" smtClean="0">
                <a:latin typeface="Courier New" pitchFamily="49" charset="0"/>
              </a:rPr>
              <a:t>; i++) { ...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   if 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i &lt;= 10</a:t>
            </a:r>
            <a:r>
              <a:rPr lang="en-US" smtClean="0">
                <a:latin typeface="Courier New" pitchFamily="49" charset="0"/>
              </a:rPr>
              <a:t>) {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These are </a:t>
            </a: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expressions, will be taught in Ch. 5.</a:t>
            </a:r>
          </a:p>
          <a:p>
            <a:pPr lvl="1" eaLnBrk="1" hangingPunct="1">
              <a:lnSpc>
                <a:spcPct val="90000"/>
              </a:lnSpc>
            </a:pPr>
            <a:endParaRPr 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Tests use </a:t>
            </a:r>
            <a:r>
              <a:rPr lang="en-US" i="1" smtClean="0"/>
              <a:t>relational operators</a:t>
            </a:r>
            <a:r>
              <a:rPr lang="en-US" smtClean="0"/>
              <a:t>:</a:t>
            </a:r>
          </a:p>
        </p:txBody>
      </p:sp>
      <p:graphicFrame>
        <p:nvGraphicFramePr>
          <p:cNvPr id="586756" name="Group 4"/>
          <p:cNvGraphicFramePr>
            <a:graphicFrameLocks noGrp="1"/>
          </p:cNvGraphicFramePr>
          <p:nvPr/>
        </p:nvGraphicFramePr>
        <p:xfrm>
          <a:off x="1143000" y="3687763"/>
          <a:ext cx="6735763" cy="2560635"/>
        </p:xfrm>
        <a:graphic>
          <a:graphicData uri="http://schemas.openxmlformats.org/drawingml/2006/table">
            <a:tbl>
              <a:tblPr/>
              <a:tblGrid>
                <a:gridCol w="1333500"/>
                <a:gridCol w="2947988"/>
                <a:gridCol w="1549400"/>
                <a:gridCol w="904875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equals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+ 1 ==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does not equal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3.2 != 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less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 &lt;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greater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 &gt;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less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126 &lt;=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greater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5.0 &gt;= 5.0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BF698-A9EF-4F27-8A58-C216915FB90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7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answer (partial)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...</a:t>
            </a:r>
            <a:endParaRPr lang="en-US" sz="9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Calculates total owed, assuming 8% tax and 15% tip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results(double subtotal)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double tax = subtotal * .08;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double tip = subtotal * .15;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double total = subtotal + tax + tip;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        // System.out.println("Subtotal: $" + subtotal);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        // System.out.println("Tax: $" + tax);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        // System.out.println("Tip: $" + tip);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        // System.out.println("Total: $" + 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System.out.printf("Subtotal: $%.2f\n", subtotal);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System.out.printf("Tax:      $%.2f\n", tax);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System.out.printf("Tip:      $%.2f\n", tip);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System.out.printf("Total:    $%.2f\n", 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7270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924304-47DD-4407-8126-45DE9E70547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270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73732" name="Footer Placeholder 1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73733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456BA0-60A2-4DC6-B5EE-6C61DDB7D5A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900" smtClean="0"/>
              <a:t>CONDITIONAL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question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Write a method </a:t>
            </a:r>
            <a:r>
              <a:rPr lang="en-US" smtClean="0">
                <a:latin typeface="Courier New" pitchFamily="49" charset="0"/>
              </a:rPr>
              <a:t>countFactors</a:t>
            </a:r>
            <a:r>
              <a:rPr lang="en-US" smtClean="0"/>
              <a:t> that returns the number of factors of an integer.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latin typeface="Courier New" pitchFamily="49" charset="0"/>
              </a:rPr>
              <a:t>countFactors(24)</a:t>
            </a:r>
            <a:r>
              <a:rPr lang="en-US" smtClean="0"/>
              <a:t> returns </a:t>
            </a:r>
            <a:r>
              <a:rPr lang="en-US" smtClean="0">
                <a:latin typeface="Courier New" pitchFamily="49" charset="0"/>
              </a:rPr>
              <a:t>8</a:t>
            </a:r>
            <a:r>
              <a:rPr lang="en-US" smtClean="0"/>
              <a:t> because </a:t>
            </a:r>
            <a:br>
              <a:rPr lang="en-US" smtClean="0"/>
            </a:br>
            <a:r>
              <a:rPr lang="en-US" smtClean="0"/>
              <a:t>1, 2, 3, 4, 6, 8, 12, and 24 are factors of 24.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sz="1200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Solution: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b="1" smtClean="0">
                <a:solidFill>
                  <a:srgbClr val="008080"/>
                </a:solidFill>
                <a:latin typeface="Courier New" pitchFamily="49" charset="0"/>
              </a:rPr>
              <a:t>// Returns how many factors the given number has.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public static int countFactors(int number)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    int count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    for (int i = 1; i &lt;= number;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b="1" smtClean="0">
                <a:latin typeface="Courier New" pitchFamily="49" charset="0"/>
              </a:rPr>
              <a:t>        if (number % i ==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            count++;  </a:t>
            </a:r>
            <a:r>
              <a:rPr lang="en-US" sz="2100" b="1" smtClean="0">
                <a:solidFill>
                  <a:srgbClr val="008080"/>
                </a:solidFill>
                <a:latin typeface="Courier New" pitchFamily="49" charset="0"/>
              </a:rPr>
              <a:t>// i is a factor of number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b="1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    return count;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100" smtClean="0">
                <a:latin typeface="Courier New" pitchFamily="49" charset="0"/>
              </a:rPr>
              <a:t>}</a:t>
            </a:r>
            <a:endParaRPr lang="en-US" smtClean="0"/>
          </a:p>
        </p:txBody>
      </p:sp>
      <p:sp>
        <p:nvSpPr>
          <p:cNvPr id="7475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071994-107B-43B0-81E0-B664033ACCF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475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Formula for body mass index (BMI):</a:t>
            </a:r>
          </a:p>
          <a:p>
            <a:pPr lvl="1" eaLnBrk="1" hangingPunct="1">
              <a:buFontTx/>
              <a:buNone/>
            </a:pPr>
            <a:endParaRPr lang="en-US" sz="1200" smtClean="0"/>
          </a:p>
          <a:p>
            <a:pPr lvl="1" eaLnBrk="1" hangingPunct="1">
              <a:buFontTx/>
              <a:buNone/>
            </a:pPr>
            <a:endParaRPr lang="en-US" sz="1800" smtClean="0"/>
          </a:p>
          <a:p>
            <a:pPr lvl="1" eaLnBrk="1" hangingPunct="1">
              <a:buFontTx/>
              <a:buNone/>
            </a:pPr>
            <a:endParaRPr lang="en-US" sz="1800" smtClean="0"/>
          </a:p>
          <a:p>
            <a:pPr lvl="1" eaLnBrk="1" hangingPunct="1">
              <a:buFontTx/>
              <a:buNone/>
            </a:pPr>
            <a:endParaRPr lang="en-US" sz="1800" smtClean="0"/>
          </a:p>
          <a:p>
            <a:pPr eaLnBrk="1" hangingPunct="1"/>
            <a:r>
              <a:rPr lang="en-US" smtClean="0"/>
              <a:t>Write a program that produces output like the following: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This program reads data for two people and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computes their body mass index (BMI).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Enter next person's information: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height (in inches)? </a:t>
            </a:r>
            <a:r>
              <a:rPr lang="en-US" sz="1600" b="1" u="sng" smtClean="0">
                <a:latin typeface="Courier New" pitchFamily="49" charset="0"/>
              </a:rPr>
              <a:t>70.0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weight (in pounds)? </a:t>
            </a:r>
            <a:r>
              <a:rPr lang="en-US" sz="1600" b="1" u="sng" smtClean="0">
                <a:latin typeface="Courier New" pitchFamily="49" charset="0"/>
              </a:rPr>
              <a:t>194.25</a:t>
            </a: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Enter next person's information: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height (in inches)? </a:t>
            </a:r>
            <a:r>
              <a:rPr lang="en-US" sz="1600" b="1" u="sng" smtClean="0">
                <a:latin typeface="Courier New" pitchFamily="49" charset="0"/>
              </a:rPr>
              <a:t>62.5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weight (in pounds)? </a:t>
            </a:r>
            <a:r>
              <a:rPr lang="en-US" sz="1600" b="1" u="sng" smtClean="0">
                <a:latin typeface="Courier New" pitchFamily="49" charset="0"/>
              </a:rPr>
              <a:t>130.5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Person 1 BMI = 27.868928571428572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overweight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Person 2 BMI = 23.485824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normal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Difference = 4.3831045714285715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889000" y="1676400"/>
          <a:ext cx="2463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4" imgW="1320227" imgH="418918" progId="Equation.3">
                  <p:embed/>
                </p:oleObj>
              </mc:Choice>
              <mc:Fallback>
                <p:oleObj name="Equation" r:id="rId4" imgW="1320227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676400"/>
                        <a:ext cx="24638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3" name="Group 25"/>
          <p:cNvGraphicFramePr>
            <a:graphicFrameLocks noGrp="1"/>
          </p:cNvGraphicFramePr>
          <p:nvPr/>
        </p:nvGraphicFramePr>
        <p:xfrm>
          <a:off x="5791200" y="1143000"/>
          <a:ext cx="3054350" cy="1505012"/>
        </p:xfrm>
        <a:graphic>
          <a:graphicData uri="http://schemas.openxmlformats.org/drawingml/2006/table">
            <a:tbl>
              <a:tblPr/>
              <a:tblGrid>
                <a:gridCol w="1420813"/>
                <a:gridCol w="1633537"/>
              </a:tblGrid>
              <a:tr h="310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BMI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 class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below 18.5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underweight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18.5 - 24.9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25.0 - 29.9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overweight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30.0 and up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obese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0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ACB1F9-CCD9-4942-AB04-B16AC64A7CC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80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 answer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// This program computes two people's body mass index (BMI) and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// compares them.  The code uses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Scanner for input, and </a:t>
            </a: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parameters/returns.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5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import java.util.*;  </a:t>
            </a: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// so that I can use Scanner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public class BMI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introduction();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b="1" smtClean="0">
                <a:latin typeface="Courier New" pitchFamily="49" charset="0"/>
              </a:rPr>
              <a:t>        Scanner console = new Scanner(System.in);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500" b="1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double bmi1 = person(</a:t>
            </a:r>
            <a:r>
              <a:rPr lang="en-US" sz="1500" b="1" smtClean="0">
                <a:latin typeface="Courier New" pitchFamily="49" charset="0"/>
              </a:rPr>
              <a:t>console</a:t>
            </a:r>
            <a:r>
              <a:rPr lang="en-US" sz="15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double bmi2 = person(</a:t>
            </a:r>
            <a:r>
              <a:rPr lang="en-US" sz="1500" b="1" smtClean="0">
                <a:latin typeface="Courier New" pitchFamily="49" charset="0"/>
              </a:rPr>
              <a:t>console</a:t>
            </a:r>
            <a:r>
              <a:rPr lang="en-US" sz="15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        // report overall results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report(1, bmi1);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report(2, bmi2);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System.out.println("Difference = " + Math.abs(bmi1 - bmi2));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15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b="1" smtClean="0">
                <a:solidFill>
                  <a:srgbClr val="008080"/>
                </a:solidFill>
                <a:latin typeface="Courier New" pitchFamily="49" charset="0"/>
              </a:rPr>
              <a:t>    // prints a welcome message explaining the program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introduction()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System.out.println("This program reads data for two people and");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System.out.println("computes their body mass index (BMI).");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...</a:t>
            </a:r>
          </a:p>
        </p:txBody>
      </p:sp>
      <p:sp>
        <p:nvSpPr>
          <p:cNvPr id="7680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A745DA-FD29-4094-8022-4D8B32E9FD5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if/else</a:t>
            </a:r>
            <a:r>
              <a:rPr lang="en-US" smtClean="0"/>
              <a:t>, cont'd.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    // reads information for one person, computes their BMI, and returns it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public static double person(Scanner console)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System.out.println("Enter next person's information:");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System.out.print("height (in inches)? 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double height = console.nextDouble();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System.out.print("weight (in pounds)? 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double weight = console.nextDouble();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System.out.println();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double bodyMass = bmi(height, weight);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return bodyMass;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    // Computes/returns a person's BMI based on their height and weight.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public static double bmi(double height, double weight)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return (weight * 703 / height / height);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    // Outputs information about a person's BMI and weight status.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public static void report(int number, double bmi)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    System.out.println("Person " + number + " BMI = " + bmi);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if (bmi &lt; 18.5)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    System.out.println("underweight");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} else if (bmi &lt; 25)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    System.out.println("normal");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} else if (bmi &lt; 30)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    System.out.println("overweight");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} else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    System.out.println("obese");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b="1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sz="1300" smtClean="0">
                <a:latin typeface="Courier New" pitchFamily="49" charset="0"/>
              </a:rPr>
              <a:t>}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FBB82-BE35-4FDC-A3A1-6D519B3F09D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782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Scanners as parameters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eaLnBrk="1" hangingPunct="1"/>
            <a:r>
              <a:rPr lang="en-US" smtClean="0"/>
              <a:t>If many methods need to read input, declare a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in </a:t>
            </a:r>
            <a:r>
              <a:rPr lang="en-US" smtClean="0">
                <a:latin typeface="Courier New" pitchFamily="49" charset="0"/>
              </a:rPr>
              <a:t>main</a:t>
            </a:r>
            <a:r>
              <a:rPr lang="en-US" smtClean="0"/>
              <a:t> and pass it to the other methods as a parameter.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sum = readSum3(</a:t>
            </a:r>
            <a:r>
              <a:rPr lang="en-US" sz="2000" b="1" smtClean="0">
                <a:latin typeface="Courier New" pitchFamily="49" charset="0"/>
              </a:rPr>
              <a:t>console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System.out.println("The sum is " + sum);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Prompts for 3 numbers and returns their sum.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 readSum3(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Scanner console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System.out.print("Type 3 numbers: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num1 = 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num2 = 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num3 = 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return num1 + num2 + num3;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2A753F-405D-495F-8E1F-E43A7A39858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88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802" name="Picture 2" descr="nested_if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1752600"/>
            <a:ext cx="1563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Misuse of </a:t>
            </a:r>
            <a:r>
              <a:rPr lang="en-US" smtClean="0">
                <a:latin typeface="Courier New" pitchFamily="49" charset="0"/>
              </a:rPr>
              <a:t>if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mtClean="0"/>
              <a:t>What's wrong with the following code?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System.out.print("What percentage did you earn?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percent = console.nextInt();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90)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A!");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80)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B!");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70)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C!");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&gt;=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 D!");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(percent &lt; 60)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System.out.println("You got an F!");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...</a:t>
            </a:r>
          </a:p>
        </p:txBody>
      </p:sp>
      <p:sp>
        <p:nvSpPr>
          <p:cNvPr id="1946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CB8EB6-1294-4F27-9D4F-B5A651A4501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6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if/else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Chooses between outcomes using many tests</a:t>
            </a:r>
          </a:p>
          <a:p>
            <a:pPr lvl="1" eaLnBrk="1" hangingPunct="1">
              <a:lnSpc>
                <a:spcPct val="90000"/>
              </a:lnSpc>
            </a:pPr>
            <a:endParaRPr lang="en-US" sz="900" i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/>
              <a:t>test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 else if (</a:t>
            </a:r>
            <a:r>
              <a:rPr lang="en-US" sz="2000" b="1" smtClean="0"/>
              <a:t>test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Example: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b="1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if (x &gt;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    System.out.println("Positive");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 else if (x &lt;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    </a:t>
            </a:r>
            <a:r>
              <a:rPr lang="en-US" sz="1900" smtClean="0">
                <a:latin typeface="Courier New" pitchFamily="49" charset="0"/>
              </a:rPr>
              <a:t>System.out.println("Negative");</a:t>
            </a:r>
            <a:endParaRPr lang="en-US" sz="1900" b="1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    System.out.println("Zero");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</a:t>
            </a:r>
            <a:r>
              <a:rPr lang="en-US" sz="1900" b="1" smtClean="0">
                <a:latin typeface="Courier New" pitchFamily="49" charset="0"/>
              </a:rPr>
              <a:t>}</a:t>
            </a:r>
            <a:endParaRPr lang="en-US" sz="2000" smtClean="0">
              <a:latin typeface="Courier New" pitchFamily="49" charset="0"/>
            </a:endParaRPr>
          </a:p>
        </p:txBody>
      </p:sp>
      <p:pic>
        <p:nvPicPr>
          <p:cNvPr id="18436" name="Picture 4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47838"/>
            <a:ext cx="38100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1C4DA7-EC3C-4106-BD0C-CFD6D0CB1C7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6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if/else/if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it ends with </a:t>
            </a:r>
            <a:r>
              <a:rPr lang="en-US" sz="2000" smtClean="0">
                <a:latin typeface="Courier New" pitchFamily="49" charset="0"/>
              </a:rPr>
              <a:t>else</a:t>
            </a:r>
            <a:r>
              <a:rPr lang="en-US" sz="2000" smtClean="0"/>
              <a:t>, exactly one path must be taken.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it ends with </a:t>
            </a:r>
            <a:r>
              <a:rPr lang="en-US" sz="2000" smtClean="0">
                <a:latin typeface="Courier New" pitchFamily="49" charset="0"/>
              </a:rPr>
              <a:t>if</a:t>
            </a:r>
            <a:r>
              <a:rPr lang="en-US" sz="2000" smtClean="0"/>
              <a:t>, the code might not execute any path.</a:t>
            </a:r>
          </a:p>
          <a:p>
            <a:pPr lvl="1" eaLnBrk="1" hangingPunct="1">
              <a:lnSpc>
                <a:spcPct val="90000"/>
              </a:lnSpc>
            </a:pPr>
            <a:endParaRPr lang="en-US" sz="9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/>
              <a:t>test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 else if (</a:t>
            </a:r>
            <a:r>
              <a:rPr lang="en-US" sz="2000" b="1" smtClean="0"/>
              <a:t>test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 else 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if (</a:t>
            </a:r>
            <a:r>
              <a:rPr lang="en-US" sz="2000" b="1" smtClean="0">
                <a:solidFill>
                  <a:srgbClr val="003399"/>
                </a:solidFill>
              </a:rPr>
              <a:t>test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)</a:t>
            </a:r>
            <a:r>
              <a:rPr lang="en-US" sz="2000" smtClean="0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/>
              <a:t>statement(s)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 </a:t>
            </a:r>
            <a:r>
              <a:rPr lang="en-US" sz="1800" smtClean="0"/>
              <a:t>	</a:t>
            </a:r>
            <a:endParaRPr 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Example: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b="1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if (place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    System.out.println("Gold medal!");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 else if (place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    </a:t>
            </a:r>
            <a:r>
              <a:rPr lang="en-US" sz="1900" smtClean="0">
                <a:latin typeface="Courier New" pitchFamily="49" charset="0"/>
              </a:rPr>
              <a:t>System.out.println("Silver medal!");</a:t>
            </a:r>
            <a:endParaRPr lang="en-US" sz="1900" b="1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b="1" smtClean="0">
                <a:latin typeface="Courier New" pitchFamily="49" charset="0"/>
              </a:rPr>
              <a:t>	} else if (place == 3)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    System.out.println("Bronze medal.");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900" smtClean="0">
                <a:latin typeface="Courier New" pitchFamily="49" charset="0"/>
              </a:rPr>
              <a:t>	</a:t>
            </a:r>
            <a:r>
              <a:rPr lang="en-US" sz="19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19460" name="Picture 4" descr="nested_if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2450"/>
            <a:ext cx="35814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53C62-B6A6-4B21-B1E0-1971B2E4EFE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1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016900D-005F-44FB-B5DC-8279784C13B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854F1D-7C12-49AA-83D7-994A75D978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0652E0-CAB6-47F5-9AED-499935C12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2628</TotalTime>
  <Words>4503</Words>
  <Application>Microsoft Office PowerPoint</Application>
  <PresentationFormat>On-screen Show (4:3)</PresentationFormat>
  <Paragraphs>1403</Paragraphs>
  <Slides>66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ＭＳ Ｐゴシック</vt:lpstr>
      <vt:lpstr>Arial</vt:lpstr>
      <vt:lpstr>Calibri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Equation</vt:lpstr>
      <vt:lpstr>Building Java Programs A Back to Basics Approach</vt:lpstr>
      <vt:lpstr>Topics will be covered</vt:lpstr>
      <vt:lpstr>if/else Statements</vt:lpstr>
      <vt:lpstr>The if statement</vt:lpstr>
      <vt:lpstr>The if/else statement</vt:lpstr>
      <vt:lpstr>Relational expressions</vt:lpstr>
      <vt:lpstr>Misuse of if</vt:lpstr>
      <vt:lpstr>Nested if/else</vt:lpstr>
      <vt:lpstr>Nested if/else/if</vt:lpstr>
      <vt:lpstr>Nested if structures</vt:lpstr>
      <vt:lpstr>What is the output? 1</vt:lpstr>
      <vt:lpstr>What is the output? 2</vt:lpstr>
      <vt:lpstr>What is the output? 3</vt:lpstr>
      <vt:lpstr>Which nested if/else?</vt:lpstr>
      <vt:lpstr>Loops with if/else</vt:lpstr>
      <vt:lpstr>The if/else hammer</vt:lpstr>
      <vt:lpstr>Logical Operators and Factoring</vt:lpstr>
      <vt:lpstr>AND? OR? NOT?</vt:lpstr>
      <vt:lpstr>Logical operators</vt:lpstr>
      <vt:lpstr>Evaluating logic expressions</vt:lpstr>
      <vt:lpstr>Logical Exercises</vt:lpstr>
      <vt:lpstr>Factoring if/else code</vt:lpstr>
      <vt:lpstr>The "dangling if" problem</vt:lpstr>
      <vt:lpstr>if/else with return</vt:lpstr>
      <vt:lpstr>All paths must return</vt:lpstr>
      <vt:lpstr>if/else, return question</vt:lpstr>
      <vt:lpstr>if/else, return answer</vt:lpstr>
      <vt:lpstr>Cumulative Algorithms</vt:lpstr>
      <vt:lpstr>Adding many numbers</vt:lpstr>
      <vt:lpstr>Cumulative sum loop</vt:lpstr>
      <vt:lpstr>Cumulative product</vt:lpstr>
      <vt:lpstr>Scanner and cumul. sum</vt:lpstr>
      <vt:lpstr>Cumulative sum question</vt:lpstr>
      <vt:lpstr>Cumulative sum answer</vt:lpstr>
      <vt:lpstr>Cumulative answer, cont'd.</vt:lpstr>
      <vt:lpstr>Strings</vt:lpstr>
      <vt:lpstr>Recall: Strings</vt:lpstr>
      <vt:lpstr>Indexes</vt:lpstr>
      <vt:lpstr>String methods</vt:lpstr>
      <vt:lpstr>String method examples</vt:lpstr>
      <vt:lpstr>Modifying strings</vt:lpstr>
      <vt:lpstr>Strings as user input</vt:lpstr>
      <vt:lpstr>Comparing strings</vt:lpstr>
      <vt:lpstr>The equals method</vt:lpstr>
      <vt:lpstr>String test methods</vt:lpstr>
      <vt:lpstr>Text Processing</vt:lpstr>
      <vt:lpstr>Type char</vt:lpstr>
      <vt:lpstr>The charAt method</vt:lpstr>
      <vt:lpstr>Comparing char values</vt:lpstr>
      <vt:lpstr>char vs. int</vt:lpstr>
      <vt:lpstr>char vs. String</vt:lpstr>
      <vt:lpstr>Character methods</vt:lpstr>
      <vt:lpstr>string and Character Methods Exercises</vt:lpstr>
      <vt:lpstr>Cumulative text algorithm examples</vt:lpstr>
      <vt:lpstr>System.out.printf</vt:lpstr>
      <vt:lpstr>Formatting text with printf</vt:lpstr>
      <vt:lpstr>printf width</vt:lpstr>
      <vt:lpstr>printf precision</vt:lpstr>
      <vt:lpstr>printf question</vt:lpstr>
      <vt:lpstr>printf answer (partial)</vt:lpstr>
      <vt:lpstr>The End </vt:lpstr>
      <vt:lpstr>if/else, return question</vt:lpstr>
      <vt:lpstr>Nested if/else example</vt:lpstr>
      <vt:lpstr>Nested if/else answer</vt:lpstr>
      <vt:lpstr>Nested if/else, cont'd.</vt:lpstr>
      <vt:lpstr>Scanners as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cp:lastModifiedBy>Winnie Li</cp:lastModifiedBy>
  <cp:revision>192</cp:revision>
  <dcterms:created xsi:type="dcterms:W3CDTF">2008-06-28T20:57:21Z</dcterms:created>
  <dcterms:modified xsi:type="dcterms:W3CDTF">2018-01-04T08:32:16Z</dcterms:modified>
</cp:coreProperties>
</file>