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0"/>
  </p:notesMasterIdLst>
  <p:sldIdLst>
    <p:sldId id="256" r:id="rId5"/>
    <p:sldId id="348" r:id="rId6"/>
    <p:sldId id="34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325" r:id="rId18"/>
    <p:sldId id="267" r:id="rId19"/>
    <p:sldId id="334" r:id="rId20"/>
    <p:sldId id="326" r:id="rId21"/>
    <p:sldId id="327" r:id="rId22"/>
    <p:sldId id="328" r:id="rId23"/>
    <p:sldId id="329" r:id="rId24"/>
    <p:sldId id="273" r:id="rId25"/>
    <p:sldId id="330" r:id="rId26"/>
    <p:sldId id="331" r:id="rId27"/>
    <p:sldId id="279" r:id="rId28"/>
    <p:sldId id="280" r:id="rId29"/>
    <p:sldId id="332" r:id="rId30"/>
    <p:sldId id="282" r:id="rId31"/>
    <p:sldId id="283" r:id="rId32"/>
    <p:sldId id="284" r:id="rId33"/>
    <p:sldId id="285" r:id="rId34"/>
    <p:sldId id="276" r:id="rId35"/>
    <p:sldId id="277" r:id="rId36"/>
    <p:sldId id="278" r:id="rId37"/>
    <p:sldId id="289" r:id="rId38"/>
    <p:sldId id="337" r:id="rId39"/>
    <p:sldId id="338" r:id="rId40"/>
    <p:sldId id="290" r:id="rId41"/>
    <p:sldId id="291" r:id="rId42"/>
    <p:sldId id="294" r:id="rId43"/>
    <p:sldId id="339" r:id="rId44"/>
    <p:sldId id="340" r:id="rId45"/>
    <p:sldId id="297" r:id="rId46"/>
    <p:sldId id="298" r:id="rId47"/>
    <p:sldId id="299" r:id="rId48"/>
    <p:sldId id="300" r:id="rId49"/>
    <p:sldId id="301" r:id="rId50"/>
    <p:sldId id="302" r:id="rId51"/>
    <p:sldId id="343" r:id="rId52"/>
    <p:sldId id="345" r:id="rId53"/>
    <p:sldId id="346" r:id="rId54"/>
    <p:sldId id="347" r:id="rId55"/>
    <p:sldId id="304" r:id="rId56"/>
    <p:sldId id="308" r:id="rId57"/>
    <p:sldId id="309" r:id="rId58"/>
    <p:sldId id="310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33" r:id="rId72"/>
    <p:sldId id="350" r:id="rId73"/>
    <p:sldId id="351" r:id="rId74"/>
    <p:sldId id="352" r:id="rId75"/>
    <p:sldId id="353" r:id="rId76"/>
    <p:sldId id="354" r:id="rId77"/>
    <p:sldId id="355" r:id="rId78"/>
    <p:sldId id="356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349"/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0779" autoAdjust="0"/>
  </p:normalViewPr>
  <p:slideViewPr>
    <p:cSldViewPr>
      <p:cViewPr varScale="1">
        <p:scale>
          <a:sx n="75" d="100"/>
          <a:sy n="75" d="100"/>
        </p:scale>
        <p:origin x="10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3.xml"/><Relationship Id="rId1" Type="http://schemas.openxmlformats.org/officeDocument/2006/relationships/slide" Target="slides/slide12.xml"/><Relationship Id="rId4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74C793-E27E-4F0A-82C1-F8159B1613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C793-E27E-4F0A-82C1-F8159B1613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45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FFA891-8234-4B4C-95CB-C84950B3C746}" type="slidenum">
              <a:rPr lang="en-US"/>
              <a:pPr eaLnBrk="1" hangingPunct="1"/>
              <a:t>58</a:t>
            </a:fld>
            <a:endParaRPr lang="en-US"/>
          </a:p>
        </p:txBody>
      </p:sp>
      <p:sp>
        <p:nvSpPr>
          <p:cNvPr id="9216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E60CC52-3928-4EEC-A532-457EEA1D23C8}" type="slidenum">
              <a:rPr lang="en-US" sz="1200">
                <a:latin typeface="Times New Roman" pitchFamily="18" charset="0"/>
                <a:cs typeface="Times New Roman" pitchFamily="18" charset="0"/>
              </a:rPr>
              <a:pPr algn="r"/>
              <a:t>58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7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892D8-50FC-4647-998A-5736798B0EA3}" type="slidenum">
              <a:rPr lang="en-US"/>
              <a:pPr eaLnBrk="1" hangingPunct="1"/>
              <a:t>66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Observation: You can base your knowledge of variable B on variable A if B's value is related to A's.</a:t>
            </a:r>
          </a:p>
          <a:p>
            <a:pPr eaLnBrk="1" hangingPunct="1"/>
            <a:r>
              <a:rPr lang="en-US" smtClean="0"/>
              <a:t>In this slide, we know things about next, so we also know things about prev at certain points.</a:t>
            </a:r>
          </a:p>
        </p:txBody>
      </p:sp>
    </p:spTree>
    <p:extLst>
      <p:ext uri="{BB962C8B-B14F-4D97-AF65-F5344CB8AC3E}">
        <p14:creationId xmlns:p14="http://schemas.microsoft.com/office/powerpoint/2010/main" val="3323832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ACDE26-30DE-407C-A106-D29A813800E0}" type="slidenum">
              <a:rPr lang="en-US"/>
              <a:pPr eaLnBrk="1" hangingPunct="1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41F341-7666-4EF1-9CF0-6B2B1DD01ACC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382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EEA1A8-4ACA-4ADE-A4DB-4896E509E5BD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54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00E681-DFC7-4E3D-BA78-816B1B7E703E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6749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B1A4EE-96C5-4157-833D-138A3088AF4A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245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4D79A8-14AD-4A1F-8A9F-1218A974C654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374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1AD6431-D334-4CC6-8089-68CF4638C936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9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042BFF-94CF-49E9-BE42-CD4CB0426059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82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A672BE-4C97-4A35-969C-701D97EFFC9E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26" tIns="45712" rIns="91426" bIns="45712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632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154BC21A-4D3F-40E0-9C39-00ECD3A43752}" type="datetime1">
              <a:rPr lang="en-US" smtClean="0"/>
              <a:t>1/4/2018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4211303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444B85-D496-4191-B1D6-192B9F8867EE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F1FA0043-2822-488F-901D-F16EAF157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3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780B8FE8-C0EB-4B54-B102-D368645B52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7A01661-DA50-4395-A619-D0D99470E0E2}" type="datetime1">
              <a:rPr lang="en-US" smtClean="0"/>
              <a:t>1/4/2018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8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0FAC87C8-769D-4189-8E4A-A55FFAFE8A01}" type="datetime1">
              <a:rPr lang="en-US" smtClean="0"/>
              <a:t>1/4/2018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11089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80E8A-ADBC-4A8B-8480-94E9500F23D5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05400" y="9302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139361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EDCAABE8-663E-418A-B7E7-E1322C0809D7}" type="datetime1">
              <a:rPr lang="en-US" smtClean="0"/>
              <a:t>1/4/2018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1F58899A-FCF7-4A4B-9DCB-9B5D33687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C8872A-3ED3-416E-B86B-B543C0617CE7}" type="datetime1">
              <a:rPr lang="en-US" smtClean="0"/>
              <a:t>1/4/2018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6DA1AAD8-D864-4F38-B915-A2745B8544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6A142F-AB00-48D3-84D9-63B93147FBBE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413604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60A08-14C4-4716-ADE1-3602FECBB675}" type="datetime1">
              <a:rPr lang="en-US" smtClean="0"/>
              <a:t>1/4/2018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FFFFFF"/>
                </a:solidFill>
                <a:cs typeface="Arial" charset="0"/>
              </a:defRPr>
            </a:lvl1pPr>
          </a:lstStyle>
          <a:p>
            <a:fld id="{5E6F125F-D412-40B3-8E63-CFC9ED9B82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B29D63BD-C7B3-442D-A421-5171A23432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FFCAD81-EB80-46AC-9281-C4D74FE0CACD}" type="datetime1">
              <a:rPr lang="en-US" smtClean="0"/>
              <a:t>1/4/2018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3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5353E97D-51DE-4F18-A6BC-60D79FB60A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A25B0C35-EA15-42FF-AF1F-EF4CA7D11F0C}" type="datetime1">
              <a:rPr lang="en-US" smtClean="0"/>
              <a:t>1/4/2018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DC837210-8BCE-4695-B771-B2C152CBBEB7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F5B23254-EF30-493B-9DD3-9DDDDA249958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8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68F74531-C4CB-4BCA-ABE0-55BB01A20D14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csusb.edu/faculty/stanton/m262/central_limit_theorem/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EA0106-719F-4E7A-85BC-646794EBA497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Building Java Programs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A Back to Basics Approach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/>
            <a:r>
              <a:rPr lang="en-US" cap="none" smtClean="0"/>
              <a:t>CHAPTER 5</a:t>
            </a:r>
          </a:p>
          <a:p>
            <a:pPr eaLnBrk="1" hangingPunct="1"/>
            <a:endParaRPr lang="en-US" cap="none" smtClean="0"/>
          </a:p>
          <a:p>
            <a:pPr eaLnBrk="1" hangingPunct="1"/>
            <a:r>
              <a:rPr lang="en-US" sz="1900" cap="none" smtClean="0"/>
              <a:t>PROGRAM LOGIC AND </a:t>
            </a:r>
          </a:p>
          <a:p>
            <a:pPr eaLnBrk="1" hangingPunct="1"/>
            <a:r>
              <a:rPr lang="en-US" sz="1900" cap="none" smtClean="0"/>
              <a:t>INDEFINITE LOOPS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507468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a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Fencepost answer</a:t>
            </a:r>
          </a:p>
        </p:txBody>
      </p:sp>
      <p:sp>
        <p:nvSpPr>
          <p:cNvPr id="2253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Prints all prime numbers up to the given max.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static void printPrimes(int max)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if (max &gt;= 2)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System.out.print("2");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for (int i = 3; i &lt;= max; i++)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if (countFactors(i) == 2)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    System.out.print(", " + i);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System.out.println();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Returns how many factors the given number has.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static int countFactors(int number)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int count = 0;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for (int i = 1; i &lt;= number; i++)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if (number % i == 0)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count++;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i is a factor of number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return count;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2048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D58E20-AB73-4C12-B29F-95A76F369A4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48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23555" name="Rectangle 2"/>
          <p:cNvSpPr>
            <a:spLocks noGrp="1"/>
          </p:cNvSpPr>
          <p:nvPr>
            <p:ph type="ctr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loops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61A227-3B93-48AB-AB18-6EA469DEE13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Categories of loops</a:t>
            </a:r>
          </a:p>
        </p:txBody>
      </p:sp>
      <p:sp>
        <p:nvSpPr>
          <p:cNvPr id="68301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definite loop</a:t>
            </a:r>
            <a:r>
              <a:rPr lang="en-US" smtClean="0"/>
              <a:t>: Executes a known number of times.</a:t>
            </a:r>
          </a:p>
          <a:p>
            <a:pPr marL="639763" lvl="1" indent="-246063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 we have seen are definite loops.</a:t>
            </a:r>
          </a:p>
          <a:p>
            <a:pPr marL="639763" lvl="1" indent="-246063" eaLnBrk="1" hangingPunct="1"/>
            <a:endParaRPr lang="en-US" sz="900" smtClean="0"/>
          </a:p>
          <a:p>
            <a:pPr lvl="2" indent="-246063" eaLnBrk="1" hangingPunct="1"/>
            <a:r>
              <a:rPr lang="en-US" smtClean="0"/>
              <a:t>Print "hello" 10 times.</a:t>
            </a:r>
          </a:p>
          <a:p>
            <a:pPr lvl="2" indent="-246063" eaLnBrk="1" hangingPunct="1"/>
            <a:r>
              <a:rPr lang="en-US" smtClean="0"/>
              <a:t>Find all the prime numbers up to an integer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pPr lvl="2" indent="-246063" eaLnBrk="1" hangingPunct="1"/>
            <a:r>
              <a:rPr lang="en-US" smtClean="0"/>
              <a:t>Print each odd number between 5 and 127.</a:t>
            </a:r>
          </a:p>
          <a:p>
            <a:pPr lvl="2" indent="-246063" eaLnBrk="1" hangingPunct="1"/>
            <a:endParaRPr lang="en-US" smtClean="0"/>
          </a:p>
          <a:p>
            <a:pPr eaLnBrk="1" hangingPunct="1"/>
            <a:r>
              <a:rPr lang="en-US" b="1" smtClean="0"/>
              <a:t>indefinite loop</a:t>
            </a:r>
            <a:r>
              <a:rPr lang="en-US" smtClean="0"/>
              <a:t>: One where the number of times its body repeats is not known in advance.</a:t>
            </a:r>
          </a:p>
          <a:p>
            <a:pPr marL="639763" lvl="1" indent="-246063" eaLnBrk="1" hangingPunct="1"/>
            <a:endParaRPr lang="en-US" sz="900" smtClean="0"/>
          </a:p>
          <a:p>
            <a:pPr lvl="2" indent="-246063" eaLnBrk="1" hangingPunct="1"/>
            <a:r>
              <a:rPr lang="en-US" smtClean="0"/>
              <a:t>Prompt the user until they type a non-negative number.</a:t>
            </a:r>
          </a:p>
          <a:p>
            <a:pPr lvl="2" indent="-246063" eaLnBrk="1" hangingPunct="1"/>
            <a:r>
              <a:rPr lang="en-US" smtClean="0"/>
              <a:t>Print random numbers until a prime number is printed.</a:t>
            </a:r>
          </a:p>
          <a:p>
            <a:pPr lvl="2" indent="-246063" eaLnBrk="1" hangingPunct="1"/>
            <a:r>
              <a:rPr lang="en-US" smtClean="0"/>
              <a:t>Repeat until the user has types "q" to quit.</a:t>
            </a:r>
          </a:p>
        </p:txBody>
      </p:sp>
      <p:sp>
        <p:nvSpPr>
          <p:cNvPr id="2253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2A5874-C73B-49ED-8C1C-DABC8713B8A4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53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</a:t>
            </a:r>
          </a:p>
        </p:txBody>
      </p:sp>
      <p:sp>
        <p:nvSpPr>
          <p:cNvPr id="2560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while</a:t>
            </a:r>
            <a:r>
              <a:rPr lang="en-US" b="1" smtClean="0"/>
              <a:t> loop</a:t>
            </a:r>
            <a:r>
              <a:rPr lang="en-US" smtClean="0"/>
              <a:t>: Repeatedly executes its</a:t>
            </a:r>
            <a:br>
              <a:rPr lang="en-US" smtClean="0"/>
            </a:br>
            <a:r>
              <a:rPr lang="en-US" smtClean="0"/>
              <a:t>body as long as a logical test is true.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1000" smtClean="0"/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while (</a:t>
            </a:r>
            <a:r>
              <a:rPr lang="en-US" b="1" smtClean="0"/>
              <a:t>test</a:t>
            </a:r>
            <a:r>
              <a:rPr lang="en-US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/>
              <a:t>statement(s)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int num = 1;                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initialization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while (num &lt;= 200) {        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test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System.out.print(num + " ");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num = num * 2;          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update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800" b="1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	// output:  1 2 4 8 16 32 64 128</a:t>
            </a:r>
            <a:endParaRPr lang="en-US" sz="2000" b="1" smtClean="0">
              <a:solidFill>
                <a:srgbClr val="008080"/>
              </a:solidFill>
            </a:endParaRPr>
          </a:p>
        </p:txBody>
      </p:sp>
      <p:pic>
        <p:nvPicPr>
          <p:cNvPr id="25604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71600"/>
            <a:ext cx="26670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233639-B907-444D-9C6A-F019A2DFE13C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558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</a:t>
            </a:r>
            <a:r>
              <a:rPr lang="en-US" smtClean="0">
                <a:ea typeface="ＭＳ Ｐゴシック" pitchFamily="34" charset="-128"/>
                <a:cs typeface="Courier New" pitchFamily="49" charset="0"/>
              </a:rPr>
              <a:t> vs. </a:t>
            </a:r>
            <a:r>
              <a:rPr 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while</a:t>
            </a:r>
            <a:r>
              <a:rPr lang="en-US" smtClean="0">
                <a:ea typeface="ＭＳ Ｐゴシック" pitchFamily="34" charset="-128"/>
                <a:cs typeface="Courier New" pitchFamily="49" charset="0"/>
              </a:rPr>
              <a:t> loops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</a:t>
            </a:r>
            <a:r>
              <a:rPr lang="en-US" smtClean="0">
                <a:ea typeface="ＭＳ Ｐゴシック" pitchFamily="34" charset="-128"/>
              </a:rPr>
              <a:t> loop is just a specialized form of the 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while</a:t>
            </a:r>
            <a:r>
              <a:rPr lang="en-US" smtClean="0">
                <a:ea typeface="ＭＳ Ｐゴシック" pitchFamily="34" charset="-128"/>
              </a:rPr>
              <a:t> loop.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The following loops are equivalent:</a:t>
            </a:r>
            <a:endParaRPr lang="en-US" sz="80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1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1800" smtClean="0">
                <a:latin typeface="Courier New" pitchFamily="49" charset="0"/>
                <a:ea typeface="ＭＳ Ｐゴシック" pitchFamily="34" charset="-128"/>
              </a:rPr>
              <a:t>	for (int num = 1; num &lt;= 200; num = num * 2) {</a:t>
            </a:r>
            <a:br>
              <a:rPr lang="pt-BR" sz="1800" smtClean="0">
                <a:latin typeface="Courier New" pitchFamily="49" charset="0"/>
                <a:ea typeface="ＭＳ Ｐゴシック" pitchFamily="34" charset="-128"/>
              </a:rPr>
            </a:br>
            <a:r>
              <a:rPr lang="pt-BR" sz="1800" smtClean="0">
                <a:latin typeface="Courier New" pitchFamily="49" charset="0"/>
                <a:ea typeface="ＭＳ Ｐゴシック" pitchFamily="34" charset="-128"/>
              </a:rPr>
              <a:t>	    System.out.print(num + " ");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1800" smtClean="0">
                <a:latin typeface="Courier New" pitchFamily="49" charset="0"/>
                <a:ea typeface="ＭＳ Ｐゴシック" pitchFamily="34" charset="-128"/>
              </a:rPr>
              <a:t>	}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12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	// actually, not a very compelling use of a while loop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	// (a for loop is better because the # of reps is definite)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1200" b="1" smtClean="0">
              <a:solidFill>
                <a:srgbClr val="008080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int num = 1; </a:t>
            </a:r>
            <a:endParaRPr lang="en-US" sz="1800" b="1" smtClean="0">
              <a:solidFill>
                <a:srgbClr val="008080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while (num &lt;= 200) { </a:t>
            </a:r>
            <a:endParaRPr lang="en-US" sz="1800" smtClean="0">
              <a:solidFill>
                <a:srgbClr val="008080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    System.out.print(num + " ");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    num = num * 2;</a:t>
            </a:r>
            <a:endParaRPr lang="en-US" sz="1800" b="1" smtClean="0">
              <a:solidFill>
                <a:srgbClr val="008080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}</a:t>
            </a:r>
          </a:p>
        </p:txBody>
      </p:sp>
      <p:sp>
        <p:nvSpPr>
          <p:cNvPr id="2458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C8860F-DF4B-4416-BE12-215EEF6779B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458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Example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</a:t>
            </a:r>
          </a:p>
        </p:txBody>
      </p:sp>
      <p:sp>
        <p:nvSpPr>
          <p:cNvPr id="68505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finds the first factor of 91, other than 1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int n = 91;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int factor = 2;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while (n % factor != 0)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  factor++;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System.out.println("First factor is " + factor);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9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output:  First factor is 7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is better than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because we don't know how many times we will need to increment to find the factor.</a:t>
            </a:r>
          </a:p>
        </p:txBody>
      </p:sp>
      <p:sp>
        <p:nvSpPr>
          <p:cNvPr id="2560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441A1C6-A7E8-49A2-AD18-F2D1B00CB94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560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Sentinel values</a:t>
            </a:r>
          </a:p>
        </p:txBody>
      </p:sp>
      <p:sp>
        <p:nvSpPr>
          <p:cNvPr id="28675" name="Rectangle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eaLnBrk="1" hangingPunct="1"/>
            <a:r>
              <a:rPr lang="en-US" b="1" smtClean="0">
                <a:ea typeface="ＭＳ Ｐゴシック" pitchFamily="34" charset="-128"/>
              </a:rPr>
              <a:t>sentinel</a:t>
            </a:r>
            <a:r>
              <a:rPr lang="en-US" smtClean="0">
                <a:ea typeface="ＭＳ Ｐゴシック" pitchFamily="34" charset="-128"/>
              </a:rPr>
              <a:t>: A </a:t>
            </a:r>
            <a:r>
              <a:rPr lang="en-US" sz="2300" smtClean="0">
                <a:ea typeface="ＭＳ Ｐゴシック" pitchFamily="34" charset="-128"/>
              </a:rPr>
              <a:t>value that signals the end of user input.</a:t>
            </a:r>
          </a:p>
          <a:p>
            <a:pPr lvl="1" eaLnBrk="1" hangingPunct="1"/>
            <a:r>
              <a:rPr lang="en-US" b="1" smtClean="0">
                <a:ea typeface="ＭＳ Ｐゴシック" pitchFamily="34" charset="-128"/>
              </a:rPr>
              <a:t>sentinel loop</a:t>
            </a:r>
            <a:r>
              <a:rPr lang="en-US" smtClean="0">
                <a:ea typeface="ＭＳ Ｐゴシック" pitchFamily="34" charset="-128"/>
              </a:rPr>
              <a:t>: Repeats until a sentinel value is seen.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Example: Write a program that prompts the user for text until the user types nothing, then output the total number of characters typed.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(In this case, the </a:t>
            </a:r>
            <a:r>
              <a:rPr lang="en-US" i="1" smtClean="0">
                <a:ea typeface="ＭＳ Ｐゴシック" pitchFamily="34" charset="-128"/>
              </a:rPr>
              <a:t>empty </a:t>
            </a:r>
            <a:r>
              <a:rPr lang="en-US" smtClean="0">
                <a:ea typeface="ＭＳ Ｐゴシック" pitchFamily="34" charset="-128"/>
              </a:rPr>
              <a:t>string is the sentinel value.)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ea typeface="ＭＳ Ｐゴシック" pitchFamily="34" charset="-128"/>
              </a:rPr>
              <a:t>	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Type a line (or nothing to exit): </a:t>
            </a:r>
            <a:r>
              <a:rPr lang="en-US" b="1" u="sng" smtClean="0">
                <a:latin typeface="Courier New" pitchFamily="49" charset="0"/>
                <a:ea typeface="ＭＳ Ｐゴシック" pitchFamily="34" charset="-128"/>
              </a:rPr>
              <a:t>hello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Type a line (or nothing to exit): </a:t>
            </a:r>
            <a:r>
              <a:rPr lang="en-US" b="1" u="sng" smtClean="0">
                <a:latin typeface="Courier New" pitchFamily="49" charset="0"/>
                <a:ea typeface="ＭＳ Ｐゴシック" pitchFamily="34" charset="-128"/>
              </a:rPr>
              <a:t>this is a line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Type a line (or nothing to exit): </a:t>
            </a:r>
            <a:br>
              <a:rPr lang="en-US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You typed a total of 19 characters.</a:t>
            </a:r>
            <a:br>
              <a:rPr lang="en-US" smtClean="0">
                <a:latin typeface="Courier New" pitchFamily="49" charset="0"/>
                <a:ea typeface="ＭＳ Ｐゴシック" pitchFamily="34" charset="-128"/>
              </a:rPr>
            </a:br>
            <a:endParaRPr lang="en-US" smtClean="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2662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3E4D61-3A74-416A-8B7D-178C5C69346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662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Solution?</a:t>
            </a:r>
          </a:p>
        </p:txBody>
      </p:sp>
      <p:sp>
        <p:nvSpPr>
          <p:cNvPr id="2969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Scanner console = new Scanner(System.in);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int sum = 0;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String response = "dummy";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"dummy" value, anything but ""</a:t>
            </a: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1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while (!response.equals("")) {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    System.out.print("Type a line (or nothing to exit): ");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    response = console.nextLine();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    sum += response.length();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1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System.out.println("You typed a total of " + sum + " 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                   characters.");</a:t>
            </a:r>
            <a:br>
              <a:rPr lang="en-US" sz="1800" smtClean="0">
                <a:latin typeface="Courier New" pitchFamily="49" charset="0"/>
                <a:ea typeface="ＭＳ Ｐゴシック" pitchFamily="34" charset="-128"/>
              </a:rPr>
            </a:br>
            <a:endParaRPr lang="en-US" sz="1800" smtClean="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2765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109F18-4500-4957-B52F-35AED42B002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7653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Changing the sentinel value</a:t>
            </a:r>
          </a:p>
        </p:txBody>
      </p:sp>
      <p:sp>
        <p:nvSpPr>
          <p:cNvPr id="3072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Modify your program to use 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"quit"</a:t>
            </a:r>
            <a:r>
              <a:rPr lang="en-US" smtClean="0">
                <a:ea typeface="ＭＳ Ｐゴシック" pitchFamily="34" charset="-128"/>
              </a:rPr>
              <a:t> as the sentinel value.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Example log of execution: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8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ea typeface="ＭＳ Ｐゴシック" pitchFamily="34" charset="-128"/>
              </a:rPr>
              <a:t>	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Type a line (or "quit" to exit): </a:t>
            </a:r>
            <a:r>
              <a:rPr lang="en-US" b="1" u="sng" smtClean="0">
                <a:latin typeface="Courier New" pitchFamily="49" charset="0"/>
                <a:ea typeface="ＭＳ Ｐゴシック" pitchFamily="34" charset="-128"/>
              </a:rPr>
              <a:t>hello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Type a line (or "quit" to exit): </a:t>
            </a:r>
            <a:r>
              <a:rPr lang="en-US" b="1" u="sng" smtClean="0">
                <a:latin typeface="Courier New" pitchFamily="49" charset="0"/>
                <a:ea typeface="ＭＳ Ｐゴシック" pitchFamily="34" charset="-128"/>
              </a:rPr>
              <a:t>this is a line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Type a line (or "quit" to exit): </a:t>
            </a:r>
            <a:r>
              <a:rPr lang="en-US" b="1" u="sng" smtClean="0">
                <a:latin typeface="Courier New" pitchFamily="49" charset="0"/>
                <a:ea typeface="ＭＳ Ｐゴシック" pitchFamily="34" charset="-128"/>
              </a:rPr>
              <a:t>quit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 </a:t>
            </a:r>
            <a:br>
              <a:rPr lang="en-US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You typed a total of 19 characters.</a:t>
            </a:r>
          </a:p>
        </p:txBody>
      </p:sp>
      <p:sp>
        <p:nvSpPr>
          <p:cNvPr id="2867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BF03B1-4B7C-40C5-A1CC-5CEACF7D542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67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Changing the sentinel value</a:t>
            </a:r>
          </a:p>
        </p:txBody>
      </p:sp>
      <p:sp>
        <p:nvSpPr>
          <p:cNvPr id="31747" name="Rectangle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Changing the sentinel's value to 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"quit"</a:t>
            </a:r>
            <a:r>
              <a:rPr lang="en-US" smtClean="0">
                <a:ea typeface="ＭＳ Ｐゴシック" pitchFamily="34" charset="-128"/>
              </a:rPr>
              <a:t> does not work!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endParaRPr lang="en-US" sz="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Scanner console = new Scanner(System.in);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int sum = 0;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String response = "dummy";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"dummy" value, anything but "quit"</a:t>
            </a:r>
            <a:endParaRPr lang="en-US" sz="16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endParaRPr lang="en-US" sz="16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while (!response.equals("quit")) {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    System.out.print("Type a line (or \"quit\" to exit): ");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    response = console.nextLine();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    sum += response.length();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endParaRPr lang="en-US" sz="16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System.out.println("You typed a total of " + sum + " characters.");</a:t>
            </a:r>
          </a:p>
          <a:p>
            <a:pPr eaLnBrk="1" hangingPunct="1"/>
            <a:endParaRPr lang="en-US" sz="2000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This solution produces the wrong output.  Why?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You typed a total of 23 characters.</a:t>
            </a:r>
          </a:p>
        </p:txBody>
      </p:sp>
      <p:sp>
        <p:nvSpPr>
          <p:cNvPr id="2970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40DBF5-5533-42B8-962C-17A611D7611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970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212725" y="1444625"/>
            <a:ext cx="8504238" cy="4803775"/>
          </a:xfrm>
        </p:spPr>
        <p:txBody>
          <a:bodyPr/>
          <a:lstStyle/>
          <a:p>
            <a:pPr eaLnBrk="1" hangingPunct="1"/>
            <a:r>
              <a:rPr lang="en-US" smtClean="0"/>
              <a:t>Fencepost Algorithm</a:t>
            </a:r>
          </a:p>
          <a:p>
            <a:pPr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mtClean="0"/>
              <a:t> loops </a:t>
            </a:r>
          </a:p>
          <a:p>
            <a:pPr eaLnBrk="1" hangingPunct="1"/>
            <a:r>
              <a:rPr lang="en-US" smtClean="0"/>
              <a:t>Random Numbers</a:t>
            </a:r>
          </a:p>
          <a:p>
            <a:pPr eaLnBrk="1" hangingPunct="1"/>
            <a:r>
              <a:rPr lang="en-US" smtClean="0"/>
              <a:t>Type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eaLnBrk="1" hangingPunct="1"/>
            <a:r>
              <a:rPr lang="en-US" smtClean="0"/>
              <a:t>Logical Assertions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9EA632-9D45-4E98-A0CF-A1B99550F40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38200"/>
            <a:ext cx="685800" cy="288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problem with our code</a:t>
            </a:r>
          </a:p>
        </p:txBody>
      </p:sp>
      <p:sp>
        <p:nvSpPr>
          <p:cNvPr id="823299" name="Rectangle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Our code uses a pattern like this: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i="1" smtClean="0">
                <a:ea typeface="ＭＳ Ｐゴシック" pitchFamily="34" charset="-128"/>
              </a:rPr>
              <a:t>sum = 0.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i="1" smtClean="0">
                <a:ea typeface="ＭＳ Ｐゴシック" pitchFamily="34" charset="-128"/>
              </a:rPr>
              <a:t>while (input is not the sentinel) {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i="1" smtClean="0">
                <a:ea typeface="ＭＳ Ｐゴシック" pitchFamily="34" charset="-128"/>
              </a:rPr>
              <a:t>    prompt for input; read input.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i="1" smtClean="0">
                <a:ea typeface="ＭＳ Ｐゴシック" pitchFamily="34" charset="-128"/>
              </a:rPr>
              <a:t>    add input length to the sum.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i="1" smtClean="0">
                <a:ea typeface="ＭＳ Ｐゴシック" pitchFamily="34" charset="-128"/>
              </a:rPr>
              <a:t>}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i="1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On the last pass, the sentinel’s length (4) is added to the sum: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i="1" smtClean="0">
                <a:ea typeface="ＭＳ Ｐゴシック" pitchFamily="34" charset="-128"/>
              </a:rPr>
              <a:t>    prompt for input; read input (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"quit"</a:t>
            </a:r>
            <a:r>
              <a:rPr lang="en-US" i="1" smtClean="0">
                <a:ea typeface="ＭＳ Ｐゴシック" pitchFamily="34" charset="-128"/>
              </a:rPr>
              <a:t>).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i="1" smtClean="0">
                <a:solidFill>
                  <a:srgbClr val="A50021"/>
                </a:solidFill>
                <a:ea typeface="ＭＳ Ｐゴシック" pitchFamily="34" charset="-128"/>
              </a:rPr>
              <a:t>    add input length (4) to the sum.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i="1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This is a fencepost problem.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Must read </a:t>
            </a:r>
            <a:r>
              <a:rPr lang="en-US" i="1" smtClean="0"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 lines, but only sum the lengths of the first </a:t>
            </a:r>
            <a:r>
              <a:rPr lang="en-US" i="1" smtClean="0"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-1.</a:t>
            </a:r>
          </a:p>
        </p:txBody>
      </p:sp>
      <p:sp>
        <p:nvSpPr>
          <p:cNvPr id="3072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5360F4-9218-4DEB-AD7A-6E5795C922A7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72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fencepost 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sum = 0.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smtClean="0">
                <a:solidFill>
                  <a:srgbClr val="003399"/>
                </a:solidFill>
              </a:rPr>
              <a:t>prompt for input; read input.		</a:t>
            </a:r>
            <a:r>
              <a:rPr lang="en-US" i="1" smtClean="0">
                <a:solidFill>
                  <a:srgbClr val="008080"/>
                </a:solidFill>
              </a:rPr>
              <a:t>// place a "post"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i="1" smtClean="0">
              <a:solidFill>
                <a:srgbClr val="00808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while (input is not the sentinel)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smtClean="0">
                <a:solidFill>
                  <a:srgbClr val="003399"/>
                </a:solidFill>
              </a:rPr>
              <a:t>    add input to the sum.			</a:t>
            </a:r>
            <a:r>
              <a:rPr lang="en-US" i="1" smtClean="0">
                <a:solidFill>
                  <a:srgbClr val="008080"/>
                </a:solidFill>
              </a:rPr>
              <a:t>// place a "wire"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    prompt for input; read input.		</a:t>
            </a:r>
            <a:r>
              <a:rPr lang="en-US" i="1" smtClean="0">
                <a:solidFill>
                  <a:srgbClr val="008080"/>
                </a:solidFill>
              </a:rPr>
              <a:t>// place a "post"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}</a:t>
            </a:r>
          </a:p>
          <a:p>
            <a:pPr lvl="1" eaLnBrk="1" hangingPunct="1">
              <a:buFontTx/>
              <a:buNone/>
            </a:pPr>
            <a:endParaRPr lang="en-US" i="1" smtClean="0"/>
          </a:p>
          <a:p>
            <a:pPr lvl="1" eaLnBrk="1" hangingPunct="1">
              <a:buFontTx/>
              <a:buNone/>
            </a:pPr>
            <a:endParaRPr lang="en-US" i="1" smtClean="0"/>
          </a:p>
          <a:p>
            <a:pPr eaLnBrk="1" hangingPunct="1"/>
            <a:r>
              <a:rPr lang="en-US" smtClean="0"/>
              <a:t>Sentinel loops often utilize a fencepost "loop-and-a-half" style solution by pulling some code out of the loop.</a:t>
            </a:r>
          </a:p>
        </p:txBody>
      </p:sp>
      <p:sp>
        <p:nvSpPr>
          <p:cNvPr id="3174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9B324B-1387-4B71-BCE6-6087C4FC8F7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Correct code</a:t>
            </a:r>
          </a:p>
        </p:txBody>
      </p:sp>
      <p:sp>
        <p:nvSpPr>
          <p:cNvPr id="3481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Scanner console = new Scanner(System.in);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int sum = 0;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800" b="1" smtClean="0">
              <a:solidFill>
                <a:srgbClr val="008080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pull one prompt/read ("post") out of the loop</a:t>
            </a:r>
            <a:endParaRPr lang="en-US" sz="1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System.out.print("Type a line (or \"quit\" to exit): ");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String response = console.nextLine();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while (!response.equals("quit")) {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sum += response.length();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moved to top of loop</a:t>
            </a:r>
            <a:endParaRPr lang="en-US" sz="1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    System.out.print("Type a line (or \"quit\" to exit): ");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    response = console.nextLine();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System.out.println("You typed a total of " + sum + " 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                    characters.");</a:t>
            </a:r>
          </a:p>
        </p:txBody>
      </p:sp>
      <p:sp>
        <p:nvSpPr>
          <p:cNvPr id="3277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75C617-D59E-45B0-B283-A3C1EA9BE973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77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Sentinel as a constant</a:t>
            </a:r>
          </a:p>
        </p:txBody>
      </p:sp>
      <p:sp>
        <p:nvSpPr>
          <p:cNvPr id="35843" name="Rectangle 3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public static final String SENTINEL = "quit";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...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6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Scanner console = new Scanner(System.in);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int sum = 0;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6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pull one prompt/read ("post") out of the loop</a:t>
            </a:r>
            <a:endParaRPr lang="en-US" sz="16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System.out.print("Type a line (or \"" + 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SENTINEL 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+ "\" to exit): ");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String response = console.nextLine();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6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while (!response.equals(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SENTINEL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)) {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    sum += response.length();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    // moved to top of loop</a:t>
            </a:r>
            <a:endParaRPr lang="en-US" sz="16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    System.out.print("Type a line (or \"" + 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SENTINEL 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+ "\" to exit): ");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    response = console.nextLine();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6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</a:rPr>
              <a:t>System.out.println("You typed a total of " + sum + " characters.");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1600" b="1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</a:br>
            <a:endParaRPr lang="en-US" sz="1600" smtClean="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3379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ECDB0A-A819-4E46-B6C1-29DB32DED7A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79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numbers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CD9520-24DE-446D-AA67-BF63A6989FC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class</a:t>
            </a:r>
          </a:p>
        </p:txBody>
      </p:sp>
      <p:sp>
        <p:nvSpPr>
          <p:cNvPr id="3789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object generates pseudo-random numbers.</a:t>
            </a:r>
          </a:p>
          <a:p>
            <a:pPr marL="639763" lvl="1" indent="-246063" eaLnBrk="1" hangingPunct="1"/>
            <a:r>
              <a:rPr lang="en-US" smtClean="0"/>
              <a:t>Class </a:t>
            </a:r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is found in the </a:t>
            </a:r>
            <a:r>
              <a:rPr lang="en-US" smtClean="0">
                <a:latin typeface="Courier New" pitchFamily="49" charset="0"/>
              </a:rPr>
              <a:t>java.util</a:t>
            </a:r>
            <a:r>
              <a:rPr lang="en-US" smtClean="0"/>
              <a:t> package.</a:t>
            </a:r>
          </a:p>
          <a:p>
            <a:pPr marL="639763" lvl="1" indent="-246063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import java.util.*;</a:t>
            </a:r>
          </a:p>
          <a:p>
            <a:pPr marL="639763" lvl="1" indent="-246063" eaLnBrk="1" hangingPunct="1">
              <a:buFontTx/>
              <a:buNone/>
            </a:pPr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r>
              <a:rPr lang="en-US" smtClean="0"/>
              <a:t>Example:</a:t>
            </a:r>
            <a:endParaRPr lang="en-US" sz="900" b="1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900" b="1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Random rand = new Random();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int randomNumber = </a:t>
            </a:r>
            <a:r>
              <a:rPr lang="en-US" b="1" smtClean="0">
                <a:latin typeface="Courier New" pitchFamily="49" charset="0"/>
              </a:rPr>
              <a:t>rand.nextInt(10)</a:t>
            </a:r>
            <a:r>
              <a:rPr lang="en-US" smtClean="0">
                <a:latin typeface="Courier New" pitchFamily="49" charset="0"/>
              </a:rPr>
              <a:t>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0-9</a:t>
            </a:r>
          </a:p>
        </p:txBody>
      </p:sp>
      <p:graphicFrame>
        <p:nvGraphicFramePr>
          <p:cNvPr id="698372" name="Group 4"/>
          <p:cNvGraphicFramePr>
            <a:graphicFrameLocks noGrp="1"/>
          </p:cNvGraphicFramePr>
          <p:nvPr/>
        </p:nvGraphicFramePr>
        <p:xfrm>
          <a:off x="609600" y="2701925"/>
          <a:ext cx="7924800" cy="1793630"/>
        </p:xfrm>
        <a:graphic>
          <a:graphicData uri="http://schemas.openxmlformats.org/drawingml/2006/table">
            <a:tbl>
              <a:tblPr/>
              <a:tblGrid>
                <a:gridCol w="1958975"/>
                <a:gridCol w="596582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Method 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nextInt()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a random integer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nextInt(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max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a random integer in the range [0,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max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 other words, 0 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max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-1 inclusive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nextDouble()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a random real number in the range [0.0, 1.0)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1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D288D0-19C9-4039-9FD9-B1B88F0D494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5862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Generating random numbers</a:t>
            </a:r>
          </a:p>
        </p:txBody>
      </p:sp>
      <p:sp>
        <p:nvSpPr>
          <p:cNvPr id="3891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usage: to get a random number from 1 to </a:t>
            </a:r>
            <a:r>
              <a:rPr lang="en-US" i="1" smtClean="0"/>
              <a:t>N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</a:rPr>
              <a:t>	int n = </a:t>
            </a:r>
            <a:r>
              <a:rPr lang="en-US" b="1" smtClean="0">
                <a:latin typeface="Courier New" pitchFamily="49" charset="0"/>
              </a:rPr>
              <a:t>rand.nextInt(20) + 1</a:t>
            </a:r>
            <a:r>
              <a:rPr lang="en-US" smtClean="0">
                <a:latin typeface="Courier New" pitchFamily="49" charset="0"/>
              </a:rPr>
              <a:t>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1-20 inclusive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To get a number in arbitrary range [</a:t>
            </a:r>
            <a:r>
              <a:rPr lang="en-US" i="1" smtClean="0"/>
              <a:t>min</a:t>
            </a:r>
            <a:r>
              <a:rPr lang="en-US" smtClean="0"/>
              <a:t>, </a:t>
            </a:r>
            <a:r>
              <a:rPr lang="en-US" i="1" smtClean="0"/>
              <a:t>max</a:t>
            </a:r>
            <a:r>
              <a:rPr lang="en-US" smtClean="0"/>
              <a:t>] inclusive: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800" smtClean="0">
                <a:latin typeface="Courier New" pitchFamily="49" charset="0"/>
              </a:rPr>
              <a:t>	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b="1" i="1" smtClean="0"/>
              <a:t>&lt;name&gt;</a:t>
            </a:r>
            <a:r>
              <a:rPr lang="en-US" smtClean="0">
                <a:latin typeface="Courier New" pitchFamily="49" charset="0"/>
              </a:rPr>
              <a:t>.nextInt(</a:t>
            </a:r>
            <a:r>
              <a:rPr lang="en-US" b="1" i="1" smtClean="0"/>
              <a:t>&lt;size of range&gt;</a:t>
            </a:r>
            <a:r>
              <a:rPr lang="en-US" smtClean="0">
                <a:latin typeface="Courier New" pitchFamily="49" charset="0"/>
              </a:rPr>
              <a:t>) + </a:t>
            </a:r>
            <a:r>
              <a:rPr lang="en-US" b="1" i="1" smtClean="0"/>
              <a:t>&lt;min&gt;</a:t>
            </a:r>
          </a:p>
          <a:p>
            <a:pPr marL="1143000" lvl="2" eaLnBrk="1" hangingPunct="1">
              <a:buFont typeface="Wingdings 2" pitchFamily="18" charset="2"/>
              <a:buNone/>
            </a:pPr>
            <a:r>
              <a:rPr lang="en-US" sz="700" smtClean="0"/>
              <a:t>	</a:t>
            </a:r>
            <a:br>
              <a:rPr lang="en-US" sz="700" smtClean="0"/>
            </a:br>
            <a:endParaRPr lang="en-US" sz="700" smtClean="0"/>
          </a:p>
          <a:p>
            <a:pPr marL="1143000" lvl="2" eaLnBrk="1" hangingPunct="1"/>
            <a:r>
              <a:rPr lang="en-US" smtClean="0"/>
              <a:t>Where </a:t>
            </a:r>
            <a:r>
              <a:rPr lang="en-US" b="1" i="1" smtClean="0"/>
              <a:t>&lt;size of range&gt;</a:t>
            </a:r>
            <a:r>
              <a:rPr lang="en-US" smtClean="0"/>
              <a:t> is (</a:t>
            </a:r>
            <a:r>
              <a:rPr lang="en-US" b="1" i="1" smtClean="0"/>
              <a:t>&lt;max&gt;</a:t>
            </a:r>
            <a:r>
              <a:rPr lang="en-US" i="1" smtClean="0">
                <a:latin typeface="Courier New" pitchFamily="49" charset="0"/>
              </a:rPr>
              <a:t> - </a:t>
            </a:r>
            <a:r>
              <a:rPr lang="en-US" b="1" i="1" smtClean="0"/>
              <a:t>&lt;min&gt;</a:t>
            </a:r>
            <a:r>
              <a:rPr lang="en-US" smtClean="0">
                <a:latin typeface="Courier New" pitchFamily="49" charset="0"/>
              </a:rPr>
              <a:t> + 1</a:t>
            </a:r>
            <a:r>
              <a:rPr lang="en-US" smtClean="0"/>
              <a:t>)</a:t>
            </a:r>
            <a:endParaRPr lang="en-US" b="1" i="1" smtClean="0"/>
          </a:p>
          <a:p>
            <a:pPr lvl="1" eaLnBrk="1" hangingPunct="1">
              <a:buFont typeface="Wingdings 2" pitchFamily="18" charset="2"/>
              <a:buNone/>
            </a:pPr>
            <a:endParaRPr lang="en-US" sz="800" smtClean="0"/>
          </a:p>
          <a:p>
            <a:pPr lvl="1" eaLnBrk="1" hangingPunct="1"/>
            <a:r>
              <a:rPr lang="en-US" smtClean="0"/>
              <a:t>Example: A random integer between 4 and 10 inclusive: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</a:rPr>
              <a:t>	int n = </a:t>
            </a:r>
            <a:r>
              <a:rPr lang="en-US" b="1" smtClean="0">
                <a:latin typeface="Courier New" pitchFamily="49" charset="0"/>
              </a:rPr>
              <a:t>rand.nextInt(7) + 4</a:t>
            </a:r>
            <a:r>
              <a:rPr lang="en-US" smtClean="0">
                <a:latin typeface="Courier New" pitchFamily="49" charset="0"/>
              </a:rPr>
              <a:t>;</a:t>
            </a: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3C01CE-D7CA-4C40-BD73-51337EE7001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686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questions</a:t>
            </a:r>
          </a:p>
        </p:txBody>
      </p:sp>
      <p:sp>
        <p:nvSpPr>
          <p:cNvPr id="70144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the following declaration, how would you get:</a:t>
            </a:r>
          </a:p>
          <a:p>
            <a:pPr marL="639763" lvl="1" indent="-246063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Random rand = new Random();</a:t>
            </a:r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r>
              <a:rPr lang="en-US" smtClean="0"/>
              <a:t>A random number between 1 and 47 inclusive?</a:t>
            </a:r>
          </a:p>
          <a:p>
            <a:pPr marL="639763" lvl="1" indent="-246063"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int random1 = rand.nextInt(47) + 1;</a:t>
            </a:r>
          </a:p>
          <a:p>
            <a:pPr marL="639763" lvl="1" indent="-246063" eaLnBrk="1" hangingPunct="1"/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/>
              <a:t>A random number between 23 and 30 inclusive?</a:t>
            </a:r>
          </a:p>
          <a:p>
            <a:pPr marL="639763" lvl="1" indent="-246063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int random2 = rand.nextInt(8) + 23;</a:t>
            </a:r>
          </a:p>
          <a:p>
            <a:pPr marL="639763" lvl="1" indent="-246063" eaLnBrk="1" hangingPunct="1"/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/>
              <a:t>A random even number between 4 and 12 inclusive?</a:t>
            </a:r>
          </a:p>
          <a:p>
            <a:pPr marL="639763" lvl="1" indent="-246063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int random3 = rand.nextInt(5) * 2 + 4;</a:t>
            </a: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7832E9-80F4-466E-8DAF-9B443429E183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789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and other types</a:t>
            </a:r>
          </a:p>
        </p:txBody>
      </p:sp>
      <p:sp>
        <p:nvSpPr>
          <p:cNvPr id="70246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sz="2500" smtClean="0">
                <a:latin typeface="Courier New" pitchFamily="49" charset="0"/>
              </a:rPr>
              <a:t>nextDouble</a:t>
            </a:r>
            <a:r>
              <a:rPr lang="en-US" sz="2500" smtClean="0"/>
              <a:t> method returns a </a:t>
            </a:r>
            <a:r>
              <a:rPr lang="en-US" sz="2500" smtClean="0">
                <a:latin typeface="Courier New" pitchFamily="49" charset="0"/>
              </a:rPr>
              <a:t>double</a:t>
            </a:r>
            <a:r>
              <a:rPr lang="en-US" sz="2500" smtClean="0"/>
              <a:t> between 0.0 - 1.0</a:t>
            </a:r>
          </a:p>
          <a:p>
            <a:pPr marL="639763" lvl="1" indent="-246063" eaLnBrk="1" hangingPunct="1"/>
            <a:endParaRPr lang="en-US" sz="900" smtClean="0"/>
          </a:p>
          <a:p>
            <a:pPr marL="639763" lvl="1" indent="-246063" eaLnBrk="1" hangingPunct="1"/>
            <a:r>
              <a:rPr lang="en-US" smtClean="0"/>
              <a:t>Example: Get a random GPA value between 1.5 and 4.0:</a:t>
            </a:r>
          </a:p>
          <a:p>
            <a:pPr marL="639763" lvl="1" indent="-246063" eaLnBrk="1" hangingPunct="1"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49" charset="0"/>
              </a:rPr>
              <a:t>double randomGpa = </a:t>
            </a:r>
            <a:r>
              <a:rPr lang="en-US" sz="2000" b="1" smtClean="0">
                <a:latin typeface="Courier New" pitchFamily="49" charset="0"/>
              </a:rPr>
              <a:t>rand.nextDouble()</a:t>
            </a:r>
            <a:r>
              <a:rPr lang="en-US" sz="2000" smtClean="0">
                <a:latin typeface="Courier New" pitchFamily="49" charset="0"/>
              </a:rPr>
              <a:t> * 2.5 + 1.5;</a:t>
            </a:r>
          </a:p>
          <a:p>
            <a:pPr marL="639763" lvl="1" indent="-246063" eaLnBrk="1" hangingPunct="1"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eaLnBrk="1" hangingPunct="1"/>
            <a:r>
              <a:rPr lang="en-US" sz="2500" smtClean="0"/>
              <a:t>Any set of possible values can be mapped to integers</a:t>
            </a: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smtClean="0"/>
              <a:t>code to randomly play Rock-Paper-Scissors: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900" smtClean="0"/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int r = rand.nextInt(3);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if (r == 0)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System.out.println("Rock");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 else if (r == 1)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System.out.println("Paper");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 else {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r == 2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System.out.println("Scissors");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  <a:endParaRPr lang="en-US" smtClean="0"/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9ADD2B-886A-4D5B-AD1F-B8DACF9C53A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91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0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2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question</a:t>
            </a:r>
          </a:p>
        </p:txBody>
      </p:sp>
      <p:sp>
        <p:nvSpPr>
          <p:cNvPr id="4198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program that simulates rolling of two 6-sided dice until their combined result comes up as 7.</a:t>
            </a:r>
          </a:p>
          <a:p>
            <a:pPr marL="639763" lvl="1" indent="-246063" eaLnBrk="1" hangingPunct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2 + 4 = 6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3 + 5 = 8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5 + 6 = 11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1 + 1 = 2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4 + 3 = 7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You won after 5 tries!</a:t>
            </a: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EE293D-61C9-4DCE-AD35-7CDDAF2B1E23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994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15363" name="Rectangle 2"/>
          <p:cNvSpPr>
            <a:spLocks noGrp="1"/>
          </p:cNvSpPr>
          <p:nvPr>
            <p:ph type="ctr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Fencepost Algorithm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E486E1-CE95-4483-95BC-7BA590FC39B3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answer</a:t>
            </a:r>
          </a:p>
        </p:txBody>
      </p:sp>
      <p:sp>
        <p:nvSpPr>
          <p:cNvPr id="4301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Rolls two dice until a sum of 7 is reached.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import java.util.*;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class Dice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Random rand = new Random();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int tries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9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int sum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while (sum != 7)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          // roll the dice once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int roll1 = rand.nextInt(6) + 1;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int roll2 = rand.nextInt(6) + 1;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sum = roll1 + roll2;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</a:t>
            </a:r>
            <a:r>
              <a:rPr lang="en-US" sz="1600" smtClean="0">
                <a:latin typeface="Courier New" pitchFamily="49" charset="0"/>
              </a:rPr>
              <a:t>System.out.println(roll1 + " + " + roll2 + " = " + sum);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tries++;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9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</a:t>
            </a:r>
            <a:r>
              <a:rPr lang="en-US" sz="1600" smtClean="0">
                <a:latin typeface="Courier New" pitchFamily="49" charset="0"/>
              </a:rPr>
              <a:t>System.out.println("You won after " + tries + " tries!");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4096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067E28-0B44-4BDC-B89B-531D076FD39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do/while</a:t>
            </a:r>
            <a:r>
              <a:rPr lang="en-US" smtClean="0"/>
              <a:t> loop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9916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smtClean="0">
                <a:latin typeface="Courier New" pitchFamily="49" charset="0"/>
              </a:rPr>
              <a:t>do/while</a:t>
            </a:r>
            <a:r>
              <a:rPr lang="en-US" b="1" smtClean="0"/>
              <a:t> loop</a:t>
            </a:r>
            <a:r>
              <a:rPr lang="en-US" smtClean="0"/>
              <a:t>: </a:t>
            </a:r>
            <a:r>
              <a:rPr lang="en-US" sz="2200" smtClean="0"/>
              <a:t>Performs its test at the </a:t>
            </a:r>
            <a:r>
              <a:rPr lang="en-US" sz="2200" i="1" smtClean="0"/>
              <a:t>end</a:t>
            </a:r>
            <a:r>
              <a:rPr lang="en-US" sz="2200" smtClean="0"/>
              <a:t> of each repetition.</a:t>
            </a:r>
          </a:p>
          <a:p>
            <a:pPr marL="639763" lvl="1" indent="-246063" eaLnBrk="1" hangingPunct="1">
              <a:lnSpc>
                <a:spcPct val="110000"/>
              </a:lnSpc>
            </a:pPr>
            <a:r>
              <a:rPr lang="en-US" smtClean="0"/>
              <a:t>Guarantees that the loop's </a:t>
            </a:r>
            <a:r>
              <a:rPr lang="en-US" smtClean="0">
                <a:latin typeface="Courier New" pitchFamily="49" charset="0"/>
              </a:rPr>
              <a:t>{}</a:t>
            </a:r>
            <a:r>
              <a:rPr lang="en-US" smtClean="0"/>
              <a:t> body will run at least once.</a:t>
            </a:r>
          </a:p>
          <a:p>
            <a:pPr marL="639763" lvl="1" indent="-246063" eaLnBrk="1" hangingPunct="1">
              <a:buFontTx/>
              <a:buNone/>
            </a:pPr>
            <a:endParaRPr lang="en-US" smtClean="0"/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do {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/>
              <a:t>statement(s)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} while (</a:t>
            </a:r>
            <a:r>
              <a:rPr lang="en-US" b="1" smtClean="0"/>
              <a:t>test</a:t>
            </a:r>
            <a:r>
              <a:rPr lang="en-US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	// Example: prompt until correct password is typed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String phrase;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do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System.out.print("Type your password: 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phrase = console.next();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} while (!phrase.equals("abracadabra"));</a:t>
            </a:r>
          </a:p>
        </p:txBody>
      </p:sp>
      <p:pic>
        <p:nvPicPr>
          <p:cNvPr id="44036" name="Picture 3" descr="do_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1752600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6E0EC4-C6DB-4B5B-8A96-DD33319440D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1990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do/while</a:t>
            </a:r>
            <a:r>
              <a:rPr lang="en-US" smtClean="0"/>
              <a:t> question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500" smtClean="0"/>
              <a:t>Modify the previous </a:t>
            </a:r>
            <a:r>
              <a:rPr lang="en-US" sz="2500" smtClean="0">
                <a:latin typeface="Courier New" pitchFamily="49" charset="0"/>
              </a:rPr>
              <a:t>Dice</a:t>
            </a:r>
            <a:r>
              <a:rPr lang="en-US" sz="2500" smtClean="0"/>
              <a:t> program to use </a:t>
            </a:r>
            <a:r>
              <a:rPr lang="en-US" sz="2500" smtClean="0">
                <a:latin typeface="Courier New" pitchFamily="49" charset="0"/>
              </a:rPr>
              <a:t>do/while</a:t>
            </a:r>
            <a:r>
              <a:rPr lang="en-US" sz="2500" smtClean="0"/>
              <a:t>.</a:t>
            </a:r>
            <a:endParaRPr lang="en-US" sz="2900" smtClean="0"/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2 + 4 = 6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3 + 5 = 8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5 + 6 = 11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1 + 1 = 2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4 + 3 = 7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You won after 5 tries!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Is </a:t>
            </a:r>
            <a:r>
              <a:rPr lang="en-US" smtClean="0">
                <a:latin typeface="Courier New" pitchFamily="49" charset="0"/>
              </a:rPr>
              <a:t>do/while</a:t>
            </a:r>
            <a:r>
              <a:rPr lang="en-US" smtClean="0"/>
              <a:t> a good fit for our past </a:t>
            </a:r>
            <a:r>
              <a:rPr lang="en-US" smtClean="0">
                <a:latin typeface="Courier New" pitchFamily="49" charset="0"/>
              </a:rPr>
              <a:t>Sentinel</a:t>
            </a:r>
            <a:r>
              <a:rPr lang="en-US" smtClean="0"/>
              <a:t> program?</a:t>
            </a:r>
          </a:p>
        </p:txBody>
      </p:sp>
      <p:sp>
        <p:nvSpPr>
          <p:cNvPr id="4301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C41A9A-8BF9-42EC-9FD8-48A2FD03165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301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do/while</a:t>
            </a:r>
            <a:r>
              <a:rPr lang="en-US" smtClean="0"/>
              <a:t> answer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Rolls two dice until a sum of 7 is reached.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import java.util.*;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class Dice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Random rand = new Random();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int tries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int sum;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800" b="1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      do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int roll1 = rand.nextInt(6) + 1;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one roll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int roll2 = rand.nextInt(6)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sum = roll1 + roll2;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System.out.println(roll1 + " + " + roll2 + " = " + sum);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tries++;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      } while (sum != 7);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8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System.out.println("You won after " + tries + " tries!");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4403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5C24CD-19CE-448C-9697-9EF58C9F981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03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2" name="Action Button: Information 1">
            <a:hlinkClick r:id="rId2" highlightClick="1"/>
          </p:cNvPr>
          <p:cNvSpPr/>
          <p:nvPr/>
        </p:nvSpPr>
        <p:spPr>
          <a:xfrm>
            <a:off x="7681913" y="1447800"/>
            <a:ext cx="838200" cy="762000"/>
          </a:xfrm>
          <a:prstGeom prst="actionButtonInformat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D16349"/>
                </a:solidFill>
              </a:rPr>
              <a:t>Type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boolean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6E0E57-5C25-4403-8FFD-02DB90CA7B5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</a:t>
            </a:r>
            <a:r>
              <a:rPr lang="en-US" smtClean="0">
                <a:latin typeface="Courier New" pitchFamily="49" charset="0"/>
              </a:rPr>
              <a:t>boolean</a:t>
            </a:r>
          </a:p>
        </p:txBody>
      </p:sp>
      <p:sp>
        <p:nvSpPr>
          <p:cNvPr id="43110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>
                <a:latin typeface="Courier New" pitchFamily="49" charset="0"/>
              </a:rPr>
              <a:t>boolean</a:t>
            </a:r>
            <a:r>
              <a:rPr lang="en-US" sz="2400" smtClean="0"/>
              <a:t>: A logical type whose values are </a:t>
            </a:r>
            <a:r>
              <a:rPr lang="en-US" sz="2400" smtClean="0">
                <a:latin typeface="Courier New" pitchFamily="49" charset="0"/>
              </a:rPr>
              <a:t>true</a:t>
            </a:r>
            <a:r>
              <a:rPr lang="en-US" sz="2400" smtClean="0"/>
              <a:t> and </a:t>
            </a:r>
            <a:r>
              <a:rPr lang="en-US" sz="2400" smtClean="0">
                <a:latin typeface="Courier New" pitchFamily="49" charset="0"/>
              </a:rPr>
              <a:t>false</a:t>
            </a:r>
            <a:r>
              <a:rPr lang="en-US" sz="2400" smtClean="0"/>
              <a:t>.</a:t>
            </a:r>
          </a:p>
          <a:p>
            <a:pPr lvl="1" eaLnBrk="1" hangingPunct="1"/>
            <a:r>
              <a:rPr lang="en-US" smtClean="0"/>
              <a:t>A logical </a:t>
            </a:r>
            <a:r>
              <a:rPr lang="en-US" b="1" i="1" smtClean="0"/>
              <a:t>&lt;test&gt;</a:t>
            </a:r>
            <a:r>
              <a:rPr lang="en-US" smtClean="0"/>
              <a:t> is actually a </a:t>
            </a: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expression.</a:t>
            </a:r>
            <a:endParaRPr lang="en-US" sz="900" smtClean="0"/>
          </a:p>
          <a:p>
            <a:pPr lvl="1" eaLnBrk="1" hangingPunct="1"/>
            <a:r>
              <a:rPr lang="en-US" smtClean="0"/>
              <a:t>Like other types, it is legal to: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smtClean="0"/>
              <a:t>create a </a:t>
            </a: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variable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smtClean="0"/>
              <a:t>pass a </a:t>
            </a: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value as a parameter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smtClean="0"/>
              <a:t>return a </a:t>
            </a: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value from methods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smtClean="0"/>
              <a:t>call a method that returns a </a:t>
            </a: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and use it as a test</a:t>
            </a: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2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boolean minor    = </a:t>
            </a:r>
            <a:r>
              <a:rPr lang="en-US" sz="2000" b="1" smtClean="0">
                <a:latin typeface="Courier New" pitchFamily="49" charset="0"/>
              </a:rPr>
              <a:t>(age &lt; 21)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boolean isProf   = </a:t>
            </a:r>
            <a:r>
              <a:rPr lang="en-US" sz="2000" b="1" smtClean="0">
                <a:latin typeface="Courier New" pitchFamily="49" charset="0"/>
              </a:rPr>
              <a:t>name.contains("Prof")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boolean lovesCSE = </a:t>
            </a:r>
            <a:r>
              <a:rPr lang="en-US" sz="2000" b="1" smtClean="0">
                <a:latin typeface="Courier New" pitchFamily="49" charset="0"/>
              </a:rPr>
              <a:t>true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	// allow only CSE-loving students over 21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if (</a:t>
            </a:r>
            <a:r>
              <a:rPr lang="en-US" sz="2000" b="1" smtClean="0">
                <a:latin typeface="Courier New" pitchFamily="49" charset="0"/>
              </a:rPr>
              <a:t>minor || isProf || !lovesCSE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    System.out.println("Can't enter the club!");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</p:txBody>
      </p:sp>
      <p:sp>
        <p:nvSpPr>
          <p:cNvPr id="4608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19AD02-85AC-4FF2-B4DA-4C5CC6C7B2D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608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</a:t>
            </a:r>
            <a:r>
              <a:rPr lang="en-US" smtClean="0">
                <a:latin typeface="Courier New" pitchFamily="49" charset="0"/>
              </a:rPr>
              <a:t>boolean</a:t>
            </a:r>
          </a:p>
        </p:txBody>
      </p:sp>
      <p:sp>
        <p:nvSpPr>
          <p:cNvPr id="4915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is type </a:t>
            </a: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useful?</a:t>
            </a:r>
          </a:p>
          <a:p>
            <a:pPr lvl="1" eaLnBrk="1" hangingPunct="1"/>
            <a:r>
              <a:rPr lang="en-US" smtClean="0"/>
              <a:t>Can capture a complex logical test result and use it later</a:t>
            </a:r>
          </a:p>
          <a:p>
            <a:pPr lvl="1" eaLnBrk="1" hangingPunct="1"/>
            <a:r>
              <a:rPr lang="en-US" smtClean="0"/>
              <a:t>Can write a method that does a complex test and returns it</a:t>
            </a:r>
          </a:p>
          <a:p>
            <a:pPr lvl="1" eaLnBrk="1" hangingPunct="1"/>
            <a:r>
              <a:rPr lang="en-US" smtClean="0"/>
              <a:t>Can pass around the result of a logical test (as param/return)</a:t>
            </a:r>
          </a:p>
          <a:p>
            <a:pPr lvl="1" eaLnBrk="1" hangingPunct="1"/>
            <a:r>
              <a:rPr lang="en-US" smtClean="0"/>
              <a:t>Makes code more readable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boolean goodAge    = age &gt;= 12 &amp;&amp; age &lt; 29;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boolean goodHeight = height &gt;= 78 &amp;&amp; height &lt; 84;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boolean rich       = salary &gt;= 100000.0;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if (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(goodAge &amp;&amp; goodHeight) || rich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    System.out.println("Okay, let's go out!");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} else {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    System.out.println("It's not you, it's me...");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4710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822CF9-3F10-4BAD-BAE1-18E56A2B0D8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710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Methods that are tests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Methods can return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boolean</a:t>
            </a:r>
            <a:r>
              <a:rPr lang="en-US" smtClean="0"/>
              <a:t> values.</a:t>
            </a: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smtClean="0"/>
              <a:t>A call to such a method is used as a </a:t>
            </a:r>
            <a:r>
              <a:rPr lang="en-US" b="1" smtClean="0"/>
              <a:t>test</a:t>
            </a:r>
            <a:r>
              <a:rPr lang="en-US" smtClean="0"/>
              <a:t> in a loop or </a:t>
            </a:r>
            <a:r>
              <a:rPr lang="en-US" smtClean="0">
                <a:latin typeface="Courier New" pitchFamily="49" charset="0"/>
              </a:rPr>
              <a:t>if</a:t>
            </a:r>
            <a:r>
              <a:rPr lang="en-US" smtClean="0"/>
              <a:t>.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b="1" i="1" smtClean="0">
                <a:latin typeface="Courier New" pitchFamily="49" charset="0"/>
              </a:rPr>
              <a:t>	</a:t>
            </a:r>
            <a:r>
              <a:rPr lang="en-US" sz="1800" smtClean="0">
                <a:latin typeface="Courier New" pitchFamily="49" charset="0"/>
              </a:rPr>
              <a:t>Scanner console = new Scanner(System.in);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System.out.print("Type your first name: ");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String name = console.next();</a:t>
            </a:r>
            <a:endParaRPr lang="en-US" sz="1800" b="1" i="1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1800" b="1" i="1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b="1" i="1" smtClean="0">
                <a:latin typeface="Courier New" pitchFamily="49" charset="0"/>
              </a:rPr>
              <a:t>	</a:t>
            </a:r>
            <a:r>
              <a:rPr lang="en-US" sz="1800" smtClean="0">
                <a:latin typeface="Courier New" pitchFamily="49" charset="0"/>
              </a:rPr>
              <a:t>if (</a:t>
            </a:r>
            <a:r>
              <a:rPr lang="en-US" sz="1800" b="1" smtClean="0">
                <a:latin typeface="Courier New" pitchFamily="49" charset="0"/>
              </a:rPr>
              <a:t>name.startsWith("Dr.")</a:t>
            </a:r>
            <a:r>
              <a:rPr lang="en-US" sz="1800" smtClean="0">
                <a:latin typeface="Courier New" pitchFamily="49" charset="0"/>
              </a:rPr>
              <a:t>) {</a:t>
            </a:r>
            <a:endParaRPr lang="en-US" sz="1800" b="1" i="1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System.out.println("Will you marry me?");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} else if (</a:t>
            </a:r>
            <a:r>
              <a:rPr lang="en-US" sz="1800" b="1" smtClean="0">
                <a:latin typeface="Courier New" pitchFamily="49" charset="0"/>
              </a:rPr>
              <a:t>name.endsWith("Esq.")</a:t>
            </a:r>
            <a:r>
              <a:rPr lang="en-US" sz="1800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System.out.println("And I am Ted 'Theodore' Logan!");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</p:txBody>
      </p:sp>
      <p:sp>
        <p:nvSpPr>
          <p:cNvPr id="4813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548729-D3C7-483C-B323-EE809B2EC57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813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test methods</a:t>
            </a:r>
          </a:p>
        </p:txBody>
      </p:sp>
      <p:sp>
        <p:nvSpPr>
          <p:cNvPr id="5120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95000"/>
              </a:lnSpc>
            </a:pPr>
            <a:endParaRPr lang="en-US" smtClean="0"/>
          </a:p>
          <a:p>
            <a:pPr marL="639763" lvl="1" indent="-246063" eaLnBrk="1" hangingPunct="1">
              <a:lnSpc>
                <a:spcPct val="95000"/>
              </a:lnSpc>
            </a:pPr>
            <a:endParaRPr lang="en-US" smtClean="0"/>
          </a:p>
          <a:p>
            <a:pPr marL="639763" lvl="1" indent="-246063" eaLnBrk="1" hangingPunct="1">
              <a:lnSpc>
                <a:spcPct val="95000"/>
              </a:lnSpc>
            </a:pPr>
            <a:endParaRPr lang="en-US" smtClean="0"/>
          </a:p>
          <a:p>
            <a:pPr marL="639763" lvl="1" indent="-246063" eaLnBrk="1" hangingPunct="1">
              <a:lnSpc>
                <a:spcPct val="95000"/>
              </a:lnSpc>
            </a:pPr>
            <a:endParaRPr lang="en-US" smtClean="0"/>
          </a:p>
          <a:p>
            <a:pPr marL="639763" lvl="1" indent="-246063" eaLnBrk="1" hangingPunct="1">
              <a:lnSpc>
                <a:spcPct val="95000"/>
              </a:lnSpc>
            </a:pPr>
            <a:endParaRPr lang="en-US" smtClean="0"/>
          </a:p>
          <a:p>
            <a:pPr marL="639763" lvl="1" indent="-246063" eaLnBrk="1" hangingPunct="1">
              <a:lnSpc>
                <a:spcPct val="95000"/>
              </a:lnSpc>
            </a:pPr>
            <a:endParaRPr lang="en-US" smtClean="0"/>
          </a:p>
          <a:p>
            <a:pPr marL="639763" lvl="1" indent="-246063" eaLnBrk="1" hangingPunct="1">
              <a:lnSpc>
                <a:spcPct val="95000"/>
              </a:lnSpc>
            </a:pPr>
            <a:endParaRPr lang="en-US" smtClean="0"/>
          </a:p>
          <a:p>
            <a:pPr marL="639763" lvl="1" indent="-246063" eaLnBrk="1" hangingPunct="1">
              <a:lnSpc>
                <a:spcPct val="95000"/>
              </a:lnSpc>
            </a:pPr>
            <a:endParaRPr lang="en-US" smtClean="0"/>
          </a:p>
          <a:p>
            <a:pPr marL="639763" lvl="1" indent="-246063" eaLnBrk="1" hangingPunct="1">
              <a:lnSpc>
                <a:spcPct val="12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String name = console.next();</a:t>
            </a:r>
          </a:p>
          <a:p>
            <a:pPr marL="639763" lvl="1" indent="-246063" eaLnBrk="1" hangingPunct="1">
              <a:lnSpc>
                <a:spcPct val="12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if (</a:t>
            </a:r>
            <a:r>
              <a:rPr lang="en-US" sz="1800" b="1" smtClean="0">
                <a:latin typeface="Courier New" pitchFamily="49" charset="0"/>
              </a:rPr>
              <a:t>name.contains("Prof")</a:t>
            </a:r>
            <a:r>
              <a:rPr lang="en-US" sz="1800" smtClean="0">
                <a:latin typeface="Courier New" pitchFamily="49" charset="0"/>
              </a:rPr>
              <a:t>) {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    System.out.println("When are your office hours?");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} else if (</a:t>
            </a:r>
            <a:r>
              <a:rPr lang="en-US" sz="1800" b="1" smtClean="0">
                <a:latin typeface="Courier New" pitchFamily="49" charset="0"/>
              </a:rPr>
              <a:t>name.equalsIgnoreCase(“MiDTerM")</a:t>
            </a:r>
            <a:r>
              <a:rPr lang="en-US" sz="1800" smtClean="0">
                <a:latin typeface="Courier New" pitchFamily="49" charset="0"/>
              </a:rPr>
              <a:t>) {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    System.out.println(“Study Hard, Study Smart!");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710660" name="Group 4"/>
          <p:cNvGraphicFramePr>
            <a:graphicFrameLocks noGrp="1"/>
          </p:cNvGraphicFramePr>
          <p:nvPr/>
        </p:nvGraphicFramePr>
        <p:xfrm>
          <a:off x="419100" y="1371600"/>
          <a:ext cx="8267700" cy="2690812"/>
        </p:xfrm>
        <a:graphic>
          <a:graphicData uri="http://schemas.openxmlformats.org/drawingml/2006/table">
            <a:tbl>
              <a:tblPr/>
              <a:tblGrid>
                <a:gridCol w="3038475"/>
                <a:gridCol w="5229225"/>
              </a:tblGrid>
              <a:tr h="4111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two strings contain the same characters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equalsIgnoreCase(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two strings contain the same characters, ignoring upper vs. lower case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startsWith(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one contains other's characters at start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endsWith(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one contains other's characters at end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contains(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the given string is found within this one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9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ECEBF5-6AF2-434C-85BA-6AB1E09D4D9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9180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Returning </a:t>
            </a:r>
            <a:r>
              <a:rPr lang="en-US" smtClean="0">
                <a:latin typeface="Courier New" pitchFamily="49" charset="0"/>
              </a:rPr>
              <a:t>boolean</a:t>
            </a:r>
            <a:endParaRPr lang="en-US" smtClean="0"/>
          </a:p>
        </p:txBody>
      </p:sp>
      <p:sp>
        <p:nvSpPr>
          <p:cNvPr id="71475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</a:t>
            </a:r>
            <a:r>
              <a:rPr lang="en-US" sz="1800" b="1" smtClean="0">
                <a:latin typeface="Courier New" pitchFamily="49" charset="0"/>
              </a:rPr>
              <a:t>boolean</a:t>
            </a:r>
            <a:r>
              <a:rPr lang="en-US" sz="1800" smtClean="0">
                <a:latin typeface="Courier New" pitchFamily="49" charset="0"/>
              </a:rPr>
              <a:t> isPrime(int n)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int factors = 0;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for (int i = 1; i &lt;= n; i++)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if (n % i == 0)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factors++;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if (factors == 2)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return true;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 else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return false;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Calls to methods returning </a:t>
            </a:r>
            <a:r>
              <a:rPr lang="en-US" sz="2400" smtClean="0">
                <a:latin typeface="Courier New" pitchFamily="49" charset="0"/>
              </a:rPr>
              <a:t>boolean</a:t>
            </a:r>
            <a:r>
              <a:rPr lang="en-US" sz="2400" smtClean="0"/>
              <a:t> can be used as tests: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if (</a:t>
            </a:r>
            <a:r>
              <a:rPr lang="en-US" sz="2000" b="1" smtClean="0">
                <a:latin typeface="Courier New" pitchFamily="49" charset="0"/>
              </a:rPr>
              <a:t>isPrime(57)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...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5018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B7705A-1D14-4EF9-A6FC-EBC0D897F40D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018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4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47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47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47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 deceptive problem...</a:t>
            </a:r>
          </a:p>
        </p:txBody>
      </p:sp>
      <p:sp>
        <p:nvSpPr>
          <p:cNvPr id="1638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method </a:t>
            </a:r>
            <a:r>
              <a:rPr lang="en-US" smtClean="0">
                <a:latin typeface="Courier New" pitchFamily="49" charset="0"/>
              </a:rPr>
              <a:t>printNumbers</a:t>
            </a:r>
            <a:r>
              <a:rPr lang="en-US" smtClean="0"/>
              <a:t> that prints each number from 1 to a given maximum, separated by commas.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For example, the call:</a:t>
            </a:r>
          </a:p>
          <a:p>
            <a:pPr marL="639763" lvl="1" indent="-246063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printNumbers(5)</a:t>
            </a:r>
          </a:p>
          <a:p>
            <a:pPr marL="639763" lvl="1" indent="-246063" eaLnBrk="1" hangingPunct="1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mtClean="0"/>
              <a:t>	should print:</a:t>
            </a:r>
          </a:p>
          <a:p>
            <a:pPr marL="639763" lvl="1" indent="-246063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1, 2, 3, 4, 5</a:t>
            </a:r>
          </a:p>
        </p:txBody>
      </p:sp>
      <p:sp>
        <p:nvSpPr>
          <p:cNvPr id="1434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6DD535-C05F-402E-8DB4-EF886F44868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34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boolean </a:t>
            </a:r>
            <a:r>
              <a:rPr lang="en-US" smtClean="0"/>
              <a:t>return question</a:t>
            </a:r>
          </a:p>
        </p:txBody>
      </p:sp>
      <p:sp>
        <p:nvSpPr>
          <p:cNvPr id="83661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Write a method </a:t>
            </a:r>
            <a:r>
              <a:rPr lang="en-US" smtClean="0">
                <a:latin typeface="Courier New" pitchFamily="49" charset="0"/>
              </a:rPr>
              <a:t>isVowel </a:t>
            </a:r>
            <a:r>
              <a:rPr lang="en-US" sz="2400" smtClean="0"/>
              <a:t>that determines whether or not 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smtClean="0"/>
              <a:t>is a single vowel (a, e, i, o, u)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// naïve solution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static boolean isVowel(String s) {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if (s.equalsIgnoreCase(“a”)) {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    return true;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} else if (s.equalsIgnoreCase(“e”)) {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    return true;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} else if (s.equalsIgnoreCase(“i”)) {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    return true;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} else if (s.equalsIgnoreCase(“o”)) {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    return true;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} else if (s.equalsIgnoreCase(“u”)) {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    return true;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} else {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    return false;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800" smtClean="0">
              <a:latin typeface="Courier New" pitchFamily="49" charset="0"/>
            </a:endParaRPr>
          </a:p>
        </p:txBody>
      </p:sp>
      <p:sp>
        <p:nvSpPr>
          <p:cNvPr id="5120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C09506-76E9-4422-BCC1-481EC8D1BA6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120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boolean </a:t>
            </a:r>
            <a:r>
              <a:rPr lang="en-US" smtClean="0"/>
              <a:t>return question</a:t>
            </a:r>
          </a:p>
        </p:txBody>
      </p:sp>
      <p:sp>
        <p:nvSpPr>
          <p:cNvPr id="83661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Write a method </a:t>
            </a:r>
            <a:r>
              <a:rPr lang="en-US" smtClean="0">
                <a:latin typeface="Courier New" pitchFamily="49" charset="0"/>
              </a:rPr>
              <a:t>isVowel </a:t>
            </a:r>
            <a:r>
              <a:rPr lang="en-US" sz="2400" smtClean="0"/>
              <a:t>that determines whether or not 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smtClean="0"/>
              <a:t>is a single vowel (a, e, i, o, u)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// better solution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static boolean isVowel(String s) {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if (s.equalsIgnoreCase(“a”) ||  s.equalsIgnoreCase(“e”) ||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s.equalsIgnoreCase(“i”) ||  s.equalsIgnoreCase(“o”) ||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s.equalsIgnoreCase(“u”)) {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    return true;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} else {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    return false;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marL="666750" lvl="2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800" smtClean="0">
              <a:latin typeface="Courier New" pitchFamily="49" charset="0"/>
            </a:endParaRPr>
          </a:p>
        </p:txBody>
      </p:sp>
      <p:sp>
        <p:nvSpPr>
          <p:cNvPr id="5222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B19022-3E72-4C5E-BE04-35C463DAEC3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222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"Boolean Zen", part 1</a:t>
            </a:r>
          </a:p>
        </p:txBody>
      </p:sp>
      <p:sp>
        <p:nvSpPr>
          <p:cNvPr id="71782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Students new to </a:t>
            </a:r>
            <a:r>
              <a:rPr lang="en-US" sz="2600" smtClean="0">
                <a:latin typeface="Courier New" pitchFamily="49" charset="0"/>
              </a:rPr>
              <a:t>boolean</a:t>
            </a:r>
            <a:r>
              <a:rPr lang="en-US" sz="2600" smtClean="0"/>
              <a:t> often test if a result is </a:t>
            </a:r>
            <a:r>
              <a:rPr lang="en-US" sz="2600" smtClean="0">
                <a:latin typeface="Courier New" pitchFamily="49" charset="0"/>
              </a:rPr>
              <a:t>true</a:t>
            </a:r>
            <a:r>
              <a:rPr lang="en-US" sz="2600" smtClean="0"/>
              <a:t>: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if (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</a:rPr>
              <a:t>isPrime(57) == true</a:t>
            </a:r>
            <a:r>
              <a:rPr lang="en-US" smtClean="0">
                <a:latin typeface="Courier New" pitchFamily="49" charset="0"/>
              </a:rPr>
              <a:t>) {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bad</a:t>
            </a: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...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But this is unnecessary and redundant.  Preferred: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if (</a:t>
            </a: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isPrime(57)</a:t>
            </a:r>
            <a:r>
              <a:rPr lang="en-US" smtClean="0">
                <a:latin typeface="Courier New" pitchFamily="49" charset="0"/>
              </a:rPr>
              <a:t>) {    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good</a:t>
            </a: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...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 similar pattern can be used for a false test: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if (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</a:rPr>
              <a:t>isPrime(57) == false</a:t>
            </a:r>
            <a:r>
              <a:rPr lang="en-US" smtClean="0">
                <a:latin typeface="Courier New" pitchFamily="49" charset="0"/>
              </a:rPr>
              <a:t>) {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bad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if (</a:t>
            </a: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!isPrime(57)</a:t>
            </a:r>
            <a:r>
              <a:rPr lang="en-US" smtClean="0">
                <a:latin typeface="Courier New" pitchFamily="49" charset="0"/>
              </a:rPr>
              <a:t>) {   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good</a:t>
            </a:r>
          </a:p>
        </p:txBody>
      </p:sp>
      <p:sp>
        <p:nvSpPr>
          <p:cNvPr id="5325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8D0C5C-8642-434E-BBB3-BDC95877D50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25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"Boolean Zen", part 2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that return </a:t>
            </a: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often have an</a:t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 that returns </a:t>
            </a:r>
            <a:r>
              <a:rPr lang="en-US" smtClean="0">
                <a:latin typeface="Courier New" pitchFamily="49" charset="0"/>
              </a:rPr>
              <a:t>true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false</a:t>
            </a:r>
            <a:r>
              <a:rPr lang="en-US" smtClean="0"/>
              <a:t>:</a:t>
            </a: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public static boolean bothOdd(int n1, int n2)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if </a:t>
            </a:r>
            <a:r>
              <a:rPr lang="en-US" sz="2000" b="1" smtClean="0">
                <a:latin typeface="Courier New" pitchFamily="49" charset="0"/>
              </a:rPr>
              <a:t>(n1 % 2 != 0 &amp;&amp; n2 % 2 != 0)</a:t>
            </a:r>
            <a:r>
              <a:rPr lang="en-US" sz="2000" smtClean="0">
                <a:latin typeface="Courier New" pitchFamily="49" charset="0"/>
              </a:rPr>
              <a:t>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    return true;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} else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    return false;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/>
              <a:t>But the code above is unnecessarily verbose.</a:t>
            </a:r>
          </a:p>
        </p:txBody>
      </p:sp>
      <p:sp>
        <p:nvSpPr>
          <p:cNvPr id="5427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791D58-B5AB-475C-88E7-D69B26445AFD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27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w/ </a:t>
            </a: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variable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/>
              <a:t>We could store the result of the logical test.</a:t>
            </a: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public static boolean bothOdd(int n1, int n2)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</a:t>
            </a:r>
            <a:r>
              <a:rPr lang="en-US" sz="2000" b="1" smtClean="0">
                <a:latin typeface="Courier New" pitchFamily="49" charset="0"/>
              </a:rPr>
              <a:t>boolean test = </a:t>
            </a:r>
            <a:r>
              <a:rPr lang="en-US" sz="2000" smtClean="0">
                <a:latin typeface="Courier New" pitchFamily="49" charset="0"/>
              </a:rPr>
              <a:t>(n1 % 2 != 0 &amp;&amp; n2 % 2 != 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  </a:t>
            </a:r>
            <a:r>
              <a:rPr lang="en-US" sz="2000" smtClean="0">
                <a:latin typeface="Courier New" pitchFamily="49" charset="0"/>
              </a:rPr>
              <a:t>if (</a:t>
            </a:r>
            <a:r>
              <a:rPr lang="en-US" sz="2000" b="1" smtClean="0">
                <a:latin typeface="Courier New" pitchFamily="49" charset="0"/>
              </a:rPr>
              <a:t>test</a:t>
            </a:r>
            <a:r>
              <a:rPr lang="en-US" sz="2000" smtClean="0">
                <a:latin typeface="Courier New" pitchFamily="49" charset="0"/>
              </a:rPr>
              <a:t>) {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test == true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    return true;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} else {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test == 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    return false;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Notice: Whatever </a:t>
            </a:r>
            <a:r>
              <a:rPr lang="en-US" smtClean="0">
                <a:latin typeface="Courier New" pitchFamily="49" charset="0"/>
              </a:rPr>
              <a:t>test</a:t>
            </a:r>
            <a:r>
              <a:rPr lang="en-US" smtClean="0"/>
              <a:t> is, we want to return that.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If </a:t>
            </a:r>
            <a:r>
              <a:rPr lang="en-US" smtClean="0">
                <a:latin typeface="Courier New" pitchFamily="49" charset="0"/>
              </a:rPr>
              <a:t>test</a:t>
            </a:r>
            <a:r>
              <a:rPr lang="en-US" smtClean="0"/>
              <a:t> is </a:t>
            </a:r>
            <a:r>
              <a:rPr lang="en-US" smtClean="0">
                <a:latin typeface="Courier New" pitchFamily="49" charset="0"/>
              </a:rPr>
              <a:t>true </a:t>
            </a:r>
            <a:r>
              <a:rPr lang="en-US" smtClean="0"/>
              <a:t>, we want to return </a:t>
            </a:r>
            <a:r>
              <a:rPr lang="en-US" smtClean="0">
                <a:latin typeface="Courier New" pitchFamily="49" charset="0"/>
              </a:rPr>
              <a:t>true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If </a:t>
            </a:r>
            <a:r>
              <a:rPr lang="en-US" smtClean="0">
                <a:latin typeface="Courier New" pitchFamily="49" charset="0"/>
              </a:rPr>
              <a:t>test</a:t>
            </a:r>
            <a:r>
              <a:rPr lang="en-US" smtClean="0"/>
              <a:t> is </a:t>
            </a:r>
            <a:r>
              <a:rPr lang="en-US" smtClean="0">
                <a:latin typeface="Courier New" pitchFamily="49" charset="0"/>
              </a:rPr>
              <a:t>false</a:t>
            </a:r>
            <a:r>
              <a:rPr lang="en-US" smtClean="0"/>
              <a:t>, we want to return </a:t>
            </a:r>
            <a:r>
              <a:rPr lang="en-US" smtClean="0">
                <a:latin typeface="Courier New" pitchFamily="49" charset="0"/>
              </a:rPr>
              <a:t>false</a:t>
            </a:r>
            <a:r>
              <a:rPr lang="en-US" smtClean="0"/>
              <a:t>.</a:t>
            </a:r>
          </a:p>
        </p:txBody>
      </p:sp>
      <p:sp>
        <p:nvSpPr>
          <p:cNvPr id="5530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AA9527-4D15-4281-93E2-96AAF70E5CA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530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w/ "Boolean Zen"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Observation: The </a:t>
            </a:r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 is unnecessary.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The variable </a:t>
            </a:r>
            <a:r>
              <a:rPr lang="en-US" smtClean="0">
                <a:latin typeface="Courier New" pitchFamily="49" charset="0"/>
              </a:rPr>
              <a:t>test</a:t>
            </a:r>
            <a:r>
              <a:rPr lang="en-US" smtClean="0"/>
              <a:t> stores a </a:t>
            </a: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value;</a:t>
            </a:r>
            <a:br>
              <a:rPr lang="en-US" smtClean="0"/>
            </a:br>
            <a:r>
              <a:rPr lang="en-US" smtClean="0"/>
              <a:t>its value is exactly what you want to return.  So return that!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public static boolean bothOdd(int n1, int n2)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boolean test = (n1 % 2 != 0 &amp;&amp; n2 % 2 != 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  return test;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An even shorter version: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We don't even need the variable </a:t>
            </a:r>
            <a:r>
              <a:rPr lang="en-US" smtClean="0">
                <a:latin typeface="Courier New" pitchFamily="49" charset="0"/>
              </a:rPr>
              <a:t>test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We can just perform the test and return its result in one step.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public static boolean bothOdd(int n1, int n2)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  return (n1 % 2 != 0 &amp;&amp; n2 % 2 != 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5632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7025C-DC83-41A1-8D00-8C512F15489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632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"Boolean Zen" template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Replace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public static boolean </a:t>
            </a:r>
            <a:r>
              <a:rPr lang="en-US" sz="2000" b="1" smtClean="0"/>
              <a:t>name</a:t>
            </a:r>
            <a:r>
              <a:rPr lang="en-US" sz="2000" smtClean="0">
                <a:latin typeface="Courier New" pitchFamily="49" charset="0"/>
              </a:rPr>
              <a:t>(</a:t>
            </a:r>
            <a:r>
              <a:rPr lang="en-US" sz="2000" b="1" smtClean="0"/>
              <a:t>parameters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    if (</a:t>
            </a:r>
            <a:r>
              <a:rPr lang="en-US" sz="2000" b="1" smtClean="0">
                <a:solidFill>
                  <a:srgbClr val="800000"/>
                </a:solidFill>
              </a:rPr>
              <a:t>test</a:t>
            </a: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        return true;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    } else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        return false;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with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public static boolean </a:t>
            </a:r>
            <a:r>
              <a:rPr lang="en-US" sz="2000" b="1" smtClean="0"/>
              <a:t>name</a:t>
            </a:r>
            <a:r>
              <a:rPr lang="en-US" sz="2000" smtClean="0">
                <a:latin typeface="Courier New" pitchFamily="49" charset="0"/>
              </a:rPr>
              <a:t>(</a:t>
            </a:r>
            <a:r>
              <a:rPr lang="en-US" sz="2000" b="1" smtClean="0"/>
              <a:t>parameters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    return </a:t>
            </a:r>
            <a:r>
              <a:rPr lang="en-US" sz="2000" b="1" smtClean="0">
                <a:solidFill>
                  <a:srgbClr val="003399"/>
                </a:solidFill>
              </a:rPr>
              <a:t>test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en-US" smtClean="0"/>
          </a:p>
        </p:txBody>
      </p:sp>
      <p:sp>
        <p:nvSpPr>
          <p:cNvPr id="5734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15A3D3-C7C8-49A3-B66F-D20E0D9D359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34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Improved </a:t>
            </a:r>
            <a:r>
              <a:rPr lang="en-US" smtClean="0">
                <a:latin typeface="Courier New" pitchFamily="49" charset="0"/>
              </a:rPr>
              <a:t>isPrime</a:t>
            </a:r>
            <a:r>
              <a:rPr lang="en-US" smtClean="0"/>
              <a:t> method</a:t>
            </a:r>
          </a:p>
        </p:txBody>
      </p:sp>
      <p:sp>
        <p:nvSpPr>
          <p:cNvPr id="6041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version utilizes Boolean Zen: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</a:t>
            </a:r>
            <a:r>
              <a:rPr lang="en-US" sz="1800" b="1" smtClean="0">
                <a:latin typeface="Courier New" pitchFamily="49" charset="0"/>
              </a:rPr>
              <a:t>boolean</a:t>
            </a:r>
            <a:r>
              <a:rPr lang="en-US" sz="1800" smtClean="0">
                <a:latin typeface="Courier New" pitchFamily="49" charset="0"/>
              </a:rPr>
              <a:t> isPrime(int n)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int factors = 0;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for (int i = 1; i &lt;= n; i++)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if (n % i == 0)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factors++;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return factors == 2;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if n has 2 factors -&gt; true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5837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928C20-48E4-4192-8D9B-519BB6EC527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837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boolean </a:t>
            </a:r>
            <a:r>
              <a:rPr lang="en-US" smtClean="0"/>
              <a:t>Zen question</a:t>
            </a:r>
          </a:p>
        </p:txBody>
      </p:sp>
      <p:sp>
        <p:nvSpPr>
          <p:cNvPr id="3174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Rewrite </a:t>
            </a:r>
            <a:r>
              <a:rPr lang="en-US" sz="2400" smtClean="0">
                <a:latin typeface="Courier New" pitchFamily="49" charset="0"/>
              </a:rPr>
              <a:t>isVowel </a:t>
            </a:r>
            <a:r>
              <a:rPr lang="en-US" smtClean="0"/>
              <a:t>to use Boolean Zen.</a:t>
            </a:r>
          </a:p>
          <a:p>
            <a:pPr eaLnBrk="1" hangingPunct="1">
              <a:lnSpc>
                <a:spcPct val="90000"/>
              </a:lnSpc>
            </a:pP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Enlightened version.  I have seen the true way (and false way)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public static boolean isVowel(String s) {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    return s.equalsIgnoreCase("a") || s.equalsIgnoreCase("e") ||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           s.equalsIgnoreCase("i") || s.equalsIgnoreCase("o") ||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           s.equalsIgnoreCase("u");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800" smtClean="0">
              <a:latin typeface="Courier New" pitchFamily="49" charset="0"/>
            </a:endParaRPr>
          </a:p>
        </p:txBody>
      </p:sp>
      <p:sp>
        <p:nvSpPr>
          <p:cNvPr id="5939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17E2CF-D40E-4820-885B-7D6F2E122284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939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 Morgan's Law</a:t>
            </a:r>
          </a:p>
        </p:txBody>
      </p:sp>
      <p:sp>
        <p:nvSpPr>
          <p:cNvPr id="6246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De Morgan's Law</a:t>
            </a:r>
            <a:r>
              <a:rPr lang="en-US" sz="2600" smtClean="0"/>
              <a:t>: Rules used to negate boolean tests.</a:t>
            </a:r>
          </a:p>
          <a:p>
            <a:pPr lvl="1" eaLnBrk="1" hangingPunct="1"/>
            <a:endParaRPr lang="en-US" sz="800" smtClean="0"/>
          </a:p>
          <a:p>
            <a:pPr lvl="1" eaLnBrk="1" hangingPunct="1"/>
            <a:r>
              <a:rPr lang="en-US" smtClean="0"/>
              <a:t>Useful when you want the opposite of an existing test.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Example:</a:t>
            </a:r>
          </a:p>
        </p:txBody>
      </p:sp>
      <p:graphicFrame>
        <p:nvGraphicFramePr>
          <p:cNvPr id="855076" name="Group 36"/>
          <p:cNvGraphicFramePr>
            <a:graphicFrameLocks noGrp="1"/>
          </p:cNvGraphicFramePr>
          <p:nvPr/>
        </p:nvGraphicFramePr>
        <p:xfrm>
          <a:off x="685800" y="2408238"/>
          <a:ext cx="7756525" cy="1097280"/>
        </p:xfrm>
        <a:graphic>
          <a:graphicData uri="http://schemas.openxmlformats.org/drawingml/2006/table">
            <a:tbl>
              <a:tblPr/>
              <a:tblGrid>
                <a:gridCol w="2965450"/>
                <a:gridCol w="3024188"/>
                <a:gridCol w="1766887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Original 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Negated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Alternative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&amp;&amp;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!a || !b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!(a &amp;&amp;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||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!a &amp;&amp; !b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!(a ||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5077" name="Group 37"/>
          <p:cNvGraphicFramePr>
            <a:graphicFrameLocks noGrp="1"/>
          </p:cNvGraphicFramePr>
          <p:nvPr/>
        </p:nvGraphicFramePr>
        <p:xfrm>
          <a:off x="457200" y="4489450"/>
          <a:ext cx="8229600" cy="130830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14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Original Code</a:t>
                      </a:r>
                    </a:p>
                  </a:txBody>
                  <a:tcPr marT="47041" marB="47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Negated Code</a:t>
                      </a:r>
                    </a:p>
                  </a:txBody>
                  <a:tcPr marT="47041" marB="47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if (x == 7 &amp;&amp; y &gt; 3)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}</a:t>
                      </a:r>
                    </a:p>
                  </a:txBody>
                  <a:tcPr marT="47041" marB="47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if (x 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charset="0"/>
                        </a:rPr>
                        <a:t>!=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7 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charset="0"/>
                        </a:rPr>
                        <a:t>||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y 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charset="0"/>
                        </a:rPr>
                        <a:t>&lt;=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3)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}</a:t>
                      </a:r>
                    </a:p>
                  </a:txBody>
                  <a:tcPr marT="47041" marB="47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49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9268EA-9E79-4793-B2BD-EFBEEC4F6B32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0450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Flawed solutions</a:t>
            </a:r>
          </a:p>
        </p:txBody>
      </p:sp>
      <p:sp>
        <p:nvSpPr>
          <p:cNvPr id="67174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public static void printNumbers(int max)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for (int i = 1; i &lt;= max;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    System.out.print(</a:t>
            </a:r>
            <a:r>
              <a:rPr lang="en-US" sz="1800" b="1" smtClean="0">
                <a:latin typeface="Courier New" pitchFamily="49" charset="0"/>
              </a:rPr>
              <a:t>i + ", "</a:t>
            </a:r>
            <a:r>
              <a:rPr lang="en-US" sz="180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System.out.println();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to end the line of output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 marL="639763" lvl="1" indent="-246063" eaLnBrk="1" hangingPunct="1"/>
            <a:r>
              <a:rPr lang="en-US" sz="2000" smtClean="0"/>
              <a:t>Output from </a:t>
            </a:r>
            <a:r>
              <a:rPr lang="en-US" sz="2000" smtClean="0">
                <a:latin typeface="Courier New" pitchFamily="49" charset="0"/>
              </a:rPr>
              <a:t>printNumbers(5)</a:t>
            </a:r>
            <a:r>
              <a:rPr lang="en-US" sz="2000" smtClean="0"/>
              <a:t>:	</a:t>
            </a:r>
            <a:r>
              <a:rPr lang="en-US" sz="2000" smtClean="0">
                <a:latin typeface="Courier New" pitchFamily="49" charset="0"/>
              </a:rPr>
              <a:t>1, 2, 3, 4, 5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</a:rPr>
              <a:t> </a:t>
            </a:r>
          </a:p>
          <a:p>
            <a:pPr marL="639763" lvl="1" indent="-246063" eaLnBrk="1" hangingPunct="1">
              <a:buFontTx/>
              <a:buNone/>
            </a:pPr>
            <a:endParaRPr lang="en-US" sz="2000" b="1" smtClean="0">
              <a:solidFill>
                <a:srgbClr val="A5002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public static void printNumbers(int max)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for (int i = 1; i &lt;= max;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    System.out.print(</a:t>
            </a:r>
            <a:r>
              <a:rPr lang="en-US" sz="1800" b="1" smtClean="0">
                <a:latin typeface="Courier New" pitchFamily="49" charset="0"/>
              </a:rPr>
              <a:t>", " + i</a:t>
            </a:r>
            <a:r>
              <a:rPr lang="en-US" sz="180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System.out.println();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to end the line of output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buFontTx/>
              <a:buNone/>
            </a:pPr>
            <a:endParaRPr lang="en-US" sz="800" smtClean="0"/>
          </a:p>
          <a:p>
            <a:pPr marL="639763" lvl="1" indent="-246063" eaLnBrk="1" hangingPunct="1"/>
            <a:r>
              <a:rPr lang="en-US" sz="2000" smtClean="0"/>
              <a:t>Output from </a:t>
            </a:r>
            <a:r>
              <a:rPr lang="en-US" sz="2000" smtClean="0">
                <a:latin typeface="Courier New" pitchFamily="49" charset="0"/>
              </a:rPr>
              <a:t>printNumbers(5)</a:t>
            </a:r>
            <a:r>
              <a:rPr lang="en-US" sz="2000" smtClean="0"/>
              <a:t>:	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1, 2, 3, 4, 5</a:t>
            </a:r>
            <a:endParaRPr lang="en-US" sz="2000" smtClean="0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9AF181-EA6A-4453-A5C4-248AC3A13C9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36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practice questions</a:t>
            </a:r>
          </a:p>
        </p:txBody>
      </p:sp>
      <p:sp>
        <p:nvSpPr>
          <p:cNvPr id="6349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method </a:t>
            </a:r>
            <a:r>
              <a:rPr lang="en-US" smtClean="0">
                <a:latin typeface="Courier New" pitchFamily="49" charset="0"/>
              </a:rPr>
              <a:t>isNonVowel</a:t>
            </a:r>
            <a:r>
              <a:rPr lang="en-US" smtClean="0"/>
              <a:t> that returns whether a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is any character except a vowel.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isNonVowel("q")</a:t>
            </a:r>
            <a:r>
              <a:rPr lang="en-US" smtClean="0"/>
              <a:t> returns </a:t>
            </a:r>
            <a:r>
              <a:rPr lang="en-US" smtClean="0">
                <a:latin typeface="Courier New" pitchFamily="49" charset="0"/>
              </a:rPr>
              <a:t>true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isNonVowel("A")</a:t>
            </a:r>
            <a:r>
              <a:rPr lang="en-US" smtClean="0"/>
              <a:t> returns </a:t>
            </a:r>
            <a:r>
              <a:rPr lang="en-US" smtClean="0">
                <a:latin typeface="Courier New" pitchFamily="49" charset="0"/>
              </a:rPr>
              <a:t>false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isNonVowel("e")</a:t>
            </a:r>
            <a:r>
              <a:rPr lang="en-US" smtClean="0"/>
              <a:t> returns </a:t>
            </a:r>
            <a:r>
              <a:rPr lang="en-US" smtClean="0">
                <a:latin typeface="Courier New" pitchFamily="49" charset="0"/>
              </a:rPr>
              <a:t>false</a:t>
            </a:r>
            <a:endParaRPr lang="en-US" smtClean="0"/>
          </a:p>
        </p:txBody>
      </p:sp>
      <p:sp>
        <p:nvSpPr>
          <p:cNvPr id="6144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0970A2-B428-4044-9DAA-08DE51820E6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144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practice answers</a:t>
            </a:r>
          </a:p>
        </p:txBody>
      </p:sp>
      <p:sp>
        <p:nvSpPr>
          <p:cNvPr id="6451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Enlightened "Boolean Zen" version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public static boolean isNonVowel(String s) {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    return !s.equalsIgnoreCase("a") &amp;&amp; !s.equalsIgnoreCase("e") &amp;&amp;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           !s.equalsIgnoreCase("i") &amp;&amp; !s.equalsIgnoreCase("o") &amp;&amp;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           !s.equalsIgnoreCase("u");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or, return !isVowel(s);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6246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2EF002-761C-4411-9B5E-667D516B4844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246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"Short-circuit" evaluation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839200" cy="5105400"/>
          </a:xfrm>
        </p:spPr>
        <p:txBody>
          <a:bodyPr/>
          <a:lstStyle/>
          <a:p>
            <a:pPr eaLnBrk="1" hangingPunct="1"/>
            <a:r>
              <a:rPr lang="en-US" sz="2600" smtClean="0"/>
              <a:t>Java stops evaluating a test if it knows the answer.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&amp;&amp;</a:t>
            </a:r>
            <a:r>
              <a:rPr lang="en-US" smtClean="0"/>
              <a:t>  stops early if any part of the test is </a:t>
            </a:r>
            <a:r>
              <a:rPr lang="en-US" smtClean="0">
                <a:latin typeface="Courier New" pitchFamily="49" charset="0"/>
              </a:rPr>
              <a:t>false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||</a:t>
            </a:r>
            <a:r>
              <a:rPr lang="en-US" smtClean="0"/>
              <a:t>  stops early if any part of the test is </a:t>
            </a:r>
            <a:r>
              <a:rPr lang="en-US" smtClean="0">
                <a:latin typeface="Courier New" pitchFamily="49" charset="0"/>
              </a:rPr>
              <a:t>true</a:t>
            </a:r>
          </a:p>
          <a:p>
            <a:pPr lvl="1" eaLnBrk="1" hangingPunct="1"/>
            <a:endParaRPr lang="en-US" sz="600" smtClean="0">
              <a:latin typeface="Courier New" pitchFamily="49" charset="0"/>
            </a:endParaRPr>
          </a:p>
          <a:p>
            <a:pPr eaLnBrk="1" hangingPunct="1"/>
            <a:r>
              <a:rPr lang="en-US" sz="2600" smtClean="0"/>
              <a:t>The following test will crash if s2's length is less than 2:</a:t>
            </a:r>
          </a:p>
          <a:p>
            <a:pPr lvl="1" eaLnBrk="1" hangingPunct="1">
              <a:buFontTx/>
              <a:buNone/>
            </a:pPr>
            <a:r>
              <a:rPr lang="en-US" sz="900" smtClean="0"/>
              <a:t>    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	// Returns true if s1 and s2 end with the same two letters.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public static boolean rhyme(String s1, String s2) {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    return </a:t>
            </a:r>
            <a:r>
              <a:rPr lang="en-US" sz="1800" b="1" smtClean="0">
                <a:solidFill>
                  <a:srgbClr val="800000"/>
                </a:solidFill>
                <a:latin typeface="Courier New" pitchFamily="49" charset="0"/>
              </a:rPr>
              <a:t>s1.endsWith(s2.substring(s2.length() - 2))</a:t>
            </a:r>
            <a:r>
              <a:rPr lang="en-US" sz="1800" smtClean="0">
                <a:latin typeface="Courier New" pitchFamily="49" charset="0"/>
              </a:rPr>
              <a:t> &amp;&amp;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 s1.length() &gt;= 2 &amp;&amp; s2.length() &gt;= 2;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endParaRPr lang="en-US" sz="600" smtClean="0">
              <a:latin typeface="Courier New" pitchFamily="49" charset="0"/>
            </a:endParaRPr>
          </a:p>
          <a:p>
            <a:pPr eaLnBrk="1" hangingPunct="1"/>
            <a:r>
              <a:rPr lang="en-US" sz="2600" smtClean="0"/>
              <a:t>The following test will not crash; it stops if length &lt; 2:</a:t>
            </a:r>
          </a:p>
          <a:p>
            <a:pPr lvl="1" eaLnBrk="1" hangingPunct="1">
              <a:buFontTx/>
              <a:buNone/>
            </a:pPr>
            <a:r>
              <a:rPr lang="en-US" sz="900" smtClean="0"/>
              <a:t>    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	// Returns true if s1 and s2 end with the same two letters.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public static boolean rhyme(String s1, String s2) {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    return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s1.length() &gt;= 2 &amp;&amp; s2.length() &gt;= 2</a:t>
            </a:r>
            <a:r>
              <a:rPr lang="en-US" sz="1800" smtClean="0">
                <a:latin typeface="Courier New" pitchFamily="49" charset="0"/>
              </a:rPr>
              <a:t> &amp;&amp; 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           s1.endsWith(s2.substring(s2.length() - 2));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</p:txBody>
      </p:sp>
      <p:sp>
        <p:nvSpPr>
          <p:cNvPr id="6349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6BF6FD-1F1F-4C55-B2D6-016D49D8467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349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to return?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5486400" algn="l"/>
              </a:tabLst>
            </a:pPr>
            <a:r>
              <a:rPr lang="en-US" smtClean="0"/>
              <a:t>Methods with loops and return values can be tricky.</a:t>
            </a:r>
          </a:p>
          <a:p>
            <a:pPr marL="639763" lvl="1" indent="-246063" eaLnBrk="1" hangingPunct="1">
              <a:tabLst>
                <a:tab pos="5486400" algn="l"/>
              </a:tabLst>
            </a:pPr>
            <a:r>
              <a:rPr lang="en-US" smtClean="0"/>
              <a:t>When and where should the method return its result?</a:t>
            </a:r>
          </a:p>
          <a:p>
            <a:pPr eaLnBrk="1" hangingPunct="1">
              <a:tabLst>
                <a:tab pos="5486400" algn="l"/>
              </a:tabLst>
            </a:pPr>
            <a:endParaRPr lang="en-US" sz="1200" smtClean="0"/>
          </a:p>
          <a:p>
            <a:pPr eaLnBrk="1" hangingPunct="1">
              <a:tabLst>
                <a:tab pos="5486400" algn="l"/>
              </a:tabLst>
            </a:pPr>
            <a:r>
              <a:rPr lang="en-US" smtClean="0"/>
              <a:t>Write a method </a:t>
            </a:r>
            <a:r>
              <a:rPr lang="en-US" smtClean="0">
                <a:latin typeface="Courier New" pitchFamily="49" charset="0"/>
              </a:rPr>
              <a:t>seven</a:t>
            </a:r>
            <a:r>
              <a:rPr lang="en-US" smtClean="0"/>
              <a:t> that accepts a </a:t>
            </a:r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parameter and uses it to draw up to ten lotto numbers from 1-30.</a:t>
            </a:r>
          </a:p>
          <a:p>
            <a:pPr marL="639763" lvl="1" indent="-246063" eaLnBrk="1" hangingPunct="1">
              <a:tabLst>
                <a:tab pos="5486400" algn="l"/>
              </a:tabLst>
            </a:pPr>
            <a:endParaRPr lang="en-US" sz="900" smtClean="0"/>
          </a:p>
          <a:p>
            <a:pPr marL="639763" lvl="1" indent="-246063" eaLnBrk="1" hangingPunct="1">
              <a:tabLst>
                <a:tab pos="5486400" algn="l"/>
              </a:tabLst>
            </a:pPr>
            <a:r>
              <a:rPr lang="en-US" smtClean="0"/>
              <a:t>If any of the numbers is a lucky 7, the method should stop and return </a:t>
            </a:r>
            <a:r>
              <a:rPr lang="en-US" smtClean="0">
                <a:latin typeface="Courier New" pitchFamily="49" charset="0"/>
              </a:rPr>
              <a:t>true</a:t>
            </a:r>
            <a:r>
              <a:rPr lang="en-US" smtClean="0"/>
              <a:t>.  If none of the ten are 7 it should return </a:t>
            </a:r>
            <a:r>
              <a:rPr lang="en-US" smtClean="0">
                <a:latin typeface="Courier New" pitchFamily="49" charset="0"/>
              </a:rPr>
              <a:t>false</a:t>
            </a:r>
            <a:r>
              <a:rPr lang="en-US" smtClean="0"/>
              <a:t>.</a:t>
            </a:r>
          </a:p>
          <a:p>
            <a:pPr marL="639763" lvl="1" indent="-246063" eaLnBrk="1" hangingPunct="1">
              <a:tabLst>
                <a:tab pos="5486400" algn="l"/>
              </a:tabLst>
            </a:pPr>
            <a:endParaRPr lang="en-US" sz="900" smtClean="0"/>
          </a:p>
          <a:p>
            <a:pPr marL="639763" lvl="1" indent="-246063" eaLnBrk="1" hangingPunct="1">
              <a:tabLst>
                <a:tab pos="5486400" algn="l"/>
              </a:tabLst>
            </a:pPr>
            <a:r>
              <a:rPr lang="en-US" smtClean="0"/>
              <a:t>The method should print each number as it is drawn.</a:t>
            </a:r>
          </a:p>
          <a:p>
            <a:pPr lvl="2" indent="-246063" eaLnBrk="1" hangingPunct="1">
              <a:buFontTx/>
              <a:buNone/>
              <a:tabLst>
                <a:tab pos="5486400" algn="l"/>
              </a:tabLst>
            </a:pPr>
            <a:endParaRPr lang="en-US" sz="900" smtClean="0"/>
          </a:p>
          <a:p>
            <a:pPr lvl="2" indent="-246063" eaLnBrk="1" hangingPunct="1">
              <a:buFontTx/>
              <a:buNone/>
              <a:tabLst>
                <a:tab pos="5486400" algn="l"/>
              </a:tabLst>
            </a:pPr>
            <a:r>
              <a:rPr lang="en-US" smtClean="0">
                <a:latin typeface="Courier New" pitchFamily="49" charset="0"/>
              </a:rPr>
              <a:t>	15 29 18 29 11 3 30 17 19 22	</a:t>
            </a:r>
            <a:r>
              <a:rPr lang="en-US" smtClean="0"/>
              <a:t>(first call)</a:t>
            </a:r>
          </a:p>
          <a:p>
            <a:pPr lvl="2" indent="-246063" eaLnBrk="1" hangingPunct="1">
              <a:buFontTx/>
              <a:buNone/>
              <a:tabLst>
                <a:tab pos="5486400" algn="l"/>
              </a:tabLst>
            </a:pPr>
            <a:r>
              <a:rPr lang="en-US" smtClean="0">
                <a:latin typeface="Courier New" pitchFamily="49" charset="0"/>
              </a:rPr>
              <a:t>	29 5 29 4 </a:t>
            </a: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7	</a:t>
            </a:r>
            <a:r>
              <a:rPr lang="en-US" smtClean="0"/>
              <a:t>(second call)</a:t>
            </a:r>
          </a:p>
          <a:p>
            <a:pPr lvl="2" indent="-246063" eaLnBrk="1" hangingPunct="1">
              <a:buFontTx/>
              <a:buNone/>
              <a:tabLst>
                <a:tab pos="5486400" algn="l"/>
              </a:tabLst>
            </a:pPr>
            <a:endParaRPr lang="en-US" sz="900" smtClean="0"/>
          </a:p>
        </p:txBody>
      </p:sp>
      <p:sp>
        <p:nvSpPr>
          <p:cNvPr id="6451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F4EB3E-F9E4-40D6-ABFE-AC51B26601D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51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Flawed solution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Draws 10 lotto numbers; returns true if one is 7.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boolean seven(Random rand)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for (int i = 1; i &lt;= 10; i++)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int num = rand.nextInt(30) + 1;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System.out.print(num + "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800" b="1" smtClean="0">
              <a:solidFill>
                <a:srgbClr val="8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      if (num == 7)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          return true;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      } else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          return false;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2000" smtClean="0"/>
          </a:p>
          <a:p>
            <a:pPr lvl="1" eaLnBrk="1" hangingPunct="1"/>
            <a:r>
              <a:rPr lang="en-US" smtClean="0"/>
              <a:t>The method always returns immediately after the first roll.</a:t>
            </a:r>
          </a:p>
          <a:p>
            <a:pPr lvl="1" eaLnBrk="1" hangingPunct="1"/>
            <a:r>
              <a:rPr lang="en-US" smtClean="0"/>
              <a:t>This is wrong if that roll isn't a 7; we need to keep rolling.</a:t>
            </a:r>
          </a:p>
        </p:txBody>
      </p:sp>
      <p:sp>
        <p:nvSpPr>
          <p:cNvPr id="6554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33774A-E379-46C8-9D56-020433EBC3AF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554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at the right time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Draws 10 lotto numbers; returns true if one is 7.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boolean seven(Random rand)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for (int i = 1; i &lt;= 10; i++)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int num = rand.nextInt(30) + 1;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System.out.print(num + "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800" b="1" smtClean="0">
                <a:solidFill>
                  <a:srgbClr val="003399"/>
                </a:solidFill>
                <a:latin typeface="Courier New" pitchFamily="49" charset="0"/>
              </a:rPr>
              <a:t>       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        if (num == 7) {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found lucky 7; can exit now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            return true;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800" b="1" smtClean="0">
                <a:solidFill>
                  <a:srgbClr val="008080"/>
                </a:solidFill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    return false;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if we get here, there was no 7</a:t>
            </a:r>
            <a:endParaRPr lang="en-US" sz="1800" b="1" smtClean="0">
              <a:solidFill>
                <a:srgbClr val="003399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Returns </a:t>
            </a:r>
            <a:r>
              <a:rPr lang="en-US" smtClean="0">
                <a:latin typeface="Courier New" pitchFamily="49" charset="0"/>
              </a:rPr>
              <a:t>true</a:t>
            </a:r>
            <a:r>
              <a:rPr lang="en-US" smtClean="0"/>
              <a:t> immediately if 7 is found.</a:t>
            </a:r>
          </a:p>
          <a:p>
            <a:pPr lvl="1" eaLnBrk="1" hangingPunct="1"/>
            <a:r>
              <a:rPr lang="en-US" smtClean="0"/>
              <a:t>If 7 isn't found, the loop continues drawing lotto numbers.</a:t>
            </a:r>
          </a:p>
          <a:p>
            <a:pPr lvl="1" eaLnBrk="1" hangingPunct="1"/>
            <a:r>
              <a:rPr lang="en-US" smtClean="0"/>
              <a:t>If all ten aren't 7, the loop ends and we return </a:t>
            </a:r>
            <a:r>
              <a:rPr lang="en-US" smtClean="0">
                <a:latin typeface="Courier New" pitchFamily="49" charset="0"/>
              </a:rPr>
              <a:t>false</a:t>
            </a:r>
            <a:r>
              <a:rPr lang="en-US" smtClean="0"/>
              <a:t>.</a:t>
            </a:r>
          </a:p>
        </p:txBody>
      </p:sp>
      <p:sp>
        <p:nvSpPr>
          <p:cNvPr id="6656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5A42CA-E22B-4203-8B58-7DAE62D2DFE6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656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return questions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200" smtClean="0">
                <a:latin typeface="Courier New" pitchFamily="49" charset="0"/>
              </a:rPr>
              <a:t>hasAnOddDigit</a:t>
            </a:r>
            <a:r>
              <a:rPr lang="en-US" sz="2200" smtClean="0"/>
              <a:t> : returns </a:t>
            </a:r>
            <a:r>
              <a:rPr lang="en-US" sz="2200" smtClean="0">
                <a:latin typeface="Courier New" pitchFamily="49" charset="0"/>
              </a:rPr>
              <a:t>true</a:t>
            </a:r>
            <a:r>
              <a:rPr lang="en-US" sz="2200" smtClean="0"/>
              <a:t> if </a:t>
            </a:r>
            <a:r>
              <a:rPr lang="en-US" sz="2200" u="sng" smtClean="0"/>
              <a:t>any</a:t>
            </a:r>
            <a:r>
              <a:rPr lang="en-US" sz="2200" smtClean="0"/>
              <a:t> digit of an integer is odd.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latin typeface="Courier New" pitchFamily="49" charset="0"/>
              </a:rPr>
              <a:t>hasAnOddDigit(4822</a:t>
            </a:r>
            <a:r>
              <a:rPr lang="en-US" smtClean="0">
                <a:solidFill>
                  <a:srgbClr val="003399"/>
                </a:solidFill>
                <a:latin typeface="Courier New" pitchFamily="49" charset="0"/>
              </a:rPr>
              <a:t>11</a:t>
            </a:r>
            <a:r>
              <a:rPr lang="en-US" smtClean="0">
                <a:latin typeface="Courier New" pitchFamily="49" charset="0"/>
              </a:rPr>
              <a:t>6)</a:t>
            </a:r>
            <a:r>
              <a:rPr lang="en-US" smtClean="0"/>
              <a:t> returns </a:t>
            </a:r>
            <a:r>
              <a:rPr lang="en-US" smtClean="0">
                <a:latin typeface="Courier New" pitchFamily="49" charset="0"/>
              </a:rPr>
              <a:t>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latin typeface="Courier New" pitchFamily="49" charset="0"/>
              </a:rPr>
              <a:t>hasAnOddDigit(2448)</a:t>
            </a:r>
            <a:r>
              <a:rPr lang="en-US" smtClean="0"/>
              <a:t> returns </a:t>
            </a:r>
            <a:r>
              <a:rPr lang="en-US" smtClean="0">
                <a:latin typeface="Courier New" pitchFamily="49" charset="0"/>
              </a:rPr>
              <a:t>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eaLnBrk="1" hangingPunct="1"/>
            <a:r>
              <a:rPr lang="en-US" sz="2200" smtClean="0">
                <a:latin typeface="Courier New" pitchFamily="49" charset="0"/>
              </a:rPr>
              <a:t>allDigitsOdd</a:t>
            </a:r>
            <a:r>
              <a:rPr lang="en-US" sz="2200" smtClean="0"/>
              <a:t> : returns </a:t>
            </a:r>
            <a:r>
              <a:rPr lang="en-US" sz="2200" smtClean="0">
                <a:latin typeface="Courier New" pitchFamily="49" charset="0"/>
              </a:rPr>
              <a:t>true</a:t>
            </a:r>
            <a:r>
              <a:rPr lang="en-US" sz="2200" smtClean="0"/>
              <a:t> if </a:t>
            </a:r>
            <a:r>
              <a:rPr lang="en-US" sz="2200" u="sng" smtClean="0"/>
              <a:t>every</a:t>
            </a:r>
            <a:r>
              <a:rPr lang="en-US" sz="2200" smtClean="0"/>
              <a:t> digit of an integer is odd.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latin typeface="Courier New" pitchFamily="49" charset="0"/>
              </a:rPr>
              <a:t>allDigitsOdd(135319)</a:t>
            </a:r>
            <a:r>
              <a:rPr lang="en-US" smtClean="0"/>
              <a:t> returns </a:t>
            </a:r>
            <a:r>
              <a:rPr lang="en-US" smtClean="0">
                <a:latin typeface="Courier New" pitchFamily="49" charset="0"/>
              </a:rPr>
              <a:t>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latin typeface="Courier New" pitchFamily="49" charset="0"/>
              </a:rPr>
              <a:t>allDigitsOdd(917</a:t>
            </a: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4</a:t>
            </a:r>
            <a:r>
              <a:rPr lang="en-US" smtClean="0">
                <a:latin typeface="Courier New" pitchFamily="49" charset="0"/>
              </a:rPr>
              <a:t>5</a:t>
            </a: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mtClean="0">
                <a:latin typeface="Courier New" pitchFamily="49" charset="0"/>
              </a:rPr>
              <a:t>9)</a:t>
            </a:r>
            <a:r>
              <a:rPr lang="en-US" smtClean="0"/>
              <a:t> returns </a:t>
            </a:r>
            <a:r>
              <a:rPr lang="en-US" smtClean="0">
                <a:latin typeface="Courier New" pitchFamily="49" charset="0"/>
              </a:rPr>
              <a:t>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z="2200" smtClean="0">
                <a:latin typeface="Courier New" pitchFamily="49" charset="0"/>
              </a:rPr>
              <a:t>isAllVowels</a:t>
            </a:r>
            <a:r>
              <a:rPr lang="en-US" sz="2200" smtClean="0"/>
              <a:t> : returns </a:t>
            </a:r>
            <a:r>
              <a:rPr lang="en-US" sz="2200" smtClean="0">
                <a:latin typeface="Courier New" pitchFamily="49" charset="0"/>
              </a:rPr>
              <a:t>true</a:t>
            </a:r>
            <a:r>
              <a:rPr lang="en-US" sz="2200" smtClean="0"/>
              <a:t> if </a:t>
            </a:r>
            <a:r>
              <a:rPr lang="en-US" sz="2200" u="sng" smtClean="0"/>
              <a:t>every</a:t>
            </a:r>
            <a:r>
              <a:rPr lang="en-US" sz="2200" smtClean="0"/>
              <a:t> char in a </a:t>
            </a:r>
            <a:r>
              <a:rPr lang="en-US" sz="2200" smtClean="0">
                <a:latin typeface="Courier New" pitchFamily="49" charset="0"/>
              </a:rPr>
              <a:t>String</a:t>
            </a:r>
            <a:r>
              <a:rPr lang="en-US" sz="2200" smtClean="0"/>
              <a:t> is a vowel.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latin typeface="Courier New" pitchFamily="49" charset="0"/>
              </a:rPr>
              <a:t>isAllVowels("eIeIo")</a:t>
            </a:r>
            <a:r>
              <a:rPr lang="en-US" smtClean="0"/>
              <a:t> returns </a:t>
            </a:r>
            <a:r>
              <a:rPr lang="en-US" smtClean="0">
                <a:latin typeface="Courier New" pitchFamily="49" charset="0"/>
              </a:rPr>
              <a:t>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latin typeface="Courier New" pitchFamily="49" charset="0"/>
              </a:rPr>
              <a:t>isAllVowels("oi</a:t>
            </a: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nk</a:t>
            </a:r>
            <a:r>
              <a:rPr lang="en-US" smtClean="0">
                <a:latin typeface="Courier New" pitchFamily="49" charset="0"/>
              </a:rPr>
              <a:t>")</a:t>
            </a:r>
            <a:r>
              <a:rPr lang="en-US" smtClean="0"/>
              <a:t> returns </a:t>
            </a:r>
            <a:r>
              <a:rPr lang="en-US" smtClean="0">
                <a:latin typeface="Courier New" pitchFamily="49" charset="0"/>
              </a:rPr>
              <a:t>false</a:t>
            </a:r>
          </a:p>
          <a:p>
            <a:pPr lvl="1" eaLnBrk="1" hangingPunct="1">
              <a:lnSpc>
                <a:spcPct val="80000"/>
              </a:lnSpc>
            </a:pPr>
            <a:endParaRPr lang="en-US" smtClean="0">
              <a:latin typeface="Courier New" pitchFamily="49" charset="0"/>
            </a:endParaRPr>
          </a:p>
        </p:txBody>
      </p:sp>
      <p:sp>
        <p:nvSpPr>
          <p:cNvPr id="6758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7C2B6B-5457-4272-AED5-D66F3BF8517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758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return answers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static boolean hasAnOddDigit(int n)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while (n != 0)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if (n % 2 != 0) {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check whether last digit is odd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    return true;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n = n / 10;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return false;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55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static boolean allDigitsOdd(int n)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while (n != 0)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if (n % 2 == 0) {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check whether last digit is even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    return false;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n = n / 10;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return true;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55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static boolean isAllVowels(String s)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for (int i = 0; i &lt; s.length(); i++)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String letter = s.substring(i, i + 1);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if (!isVowel(letter))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    return false;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return true;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6861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081124-2162-4A87-B9EF-9EC3468C63A4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861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ctr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solidFill>
                  <a:srgbClr val="D16349"/>
                </a:solidFill>
              </a:rPr>
              <a:t>Logical Assertions</a:t>
            </a:r>
          </a:p>
        </p:txBody>
      </p:sp>
      <p:sp>
        <p:nvSpPr>
          <p:cNvPr id="6963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675F01-F922-4668-8161-F1612E803866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9637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Logical assertions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assertion</a:t>
            </a:r>
            <a:r>
              <a:rPr lang="en-US" smtClean="0"/>
              <a:t>: A statement that is either true or false.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endParaRPr lang="en-US" sz="900" smtClean="0"/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mtClean="0"/>
              <a:t>Examples:</a:t>
            </a:r>
          </a:p>
          <a:p>
            <a:pPr marL="639763" lvl="1" indent="-246063" eaLnBrk="1" hangingPunct="1"/>
            <a:r>
              <a:rPr lang="en-US" smtClean="0"/>
              <a:t>Java was created in 1995.</a:t>
            </a:r>
          </a:p>
          <a:p>
            <a:pPr marL="639763" lvl="1" indent="-246063" eaLnBrk="1" hangingPunct="1"/>
            <a:r>
              <a:rPr lang="en-US" smtClean="0"/>
              <a:t>The sky is purple.</a:t>
            </a:r>
          </a:p>
          <a:p>
            <a:pPr marL="639763" lvl="1" indent="-246063" eaLnBrk="1" hangingPunct="1"/>
            <a:r>
              <a:rPr lang="en-US" smtClean="0"/>
              <a:t>23 is a prime number.</a:t>
            </a:r>
          </a:p>
          <a:p>
            <a:pPr marL="639763" lvl="1" indent="-246063" eaLnBrk="1" hangingPunct="1"/>
            <a:r>
              <a:rPr lang="en-US" smtClean="0"/>
              <a:t>10 is greater than 20.</a:t>
            </a:r>
          </a:p>
          <a:p>
            <a:pPr marL="639763" lvl="1" indent="-246063" eaLnBrk="1" hangingPunct="1"/>
            <a:r>
              <a:rPr lang="en-US" smtClean="0"/>
              <a:t>x divided by 2 equals 7.  </a:t>
            </a:r>
            <a:r>
              <a:rPr lang="en-US" i="1" smtClean="0"/>
              <a:t>(depends on the value of x)</a:t>
            </a:r>
          </a:p>
          <a:p>
            <a:pPr marL="639763" lvl="1" indent="-246063" eaLnBrk="1" hangingPunct="1"/>
            <a:endParaRPr lang="en-US" smtClean="0"/>
          </a:p>
          <a:p>
            <a:pPr eaLnBrk="1" hangingPunct="1"/>
            <a:r>
              <a:rPr lang="en-US" smtClean="0"/>
              <a:t>An assertion might be false ("The sky is purple" above), but it is still an assertion because it is a true/false statement.</a:t>
            </a:r>
          </a:p>
          <a:p>
            <a:pPr eaLnBrk="1" hangingPunct="1"/>
            <a:endParaRPr lang="en-US" smtClean="0"/>
          </a:p>
        </p:txBody>
      </p:sp>
      <p:sp>
        <p:nvSpPr>
          <p:cNvPr id="7066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621351-3FC7-49A8-8C7B-EF17C641585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066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Fence post analogy</a:t>
            </a:r>
          </a:p>
        </p:txBody>
      </p:sp>
      <p:sp>
        <p:nvSpPr>
          <p:cNvPr id="1843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print </a:t>
            </a:r>
            <a:r>
              <a:rPr lang="en-US" i="1" smtClean="0"/>
              <a:t>n</a:t>
            </a:r>
            <a:r>
              <a:rPr lang="en-US" smtClean="0"/>
              <a:t> numbers but need only </a:t>
            </a:r>
            <a:r>
              <a:rPr lang="en-US" i="1" smtClean="0"/>
              <a:t>n</a:t>
            </a:r>
            <a:r>
              <a:rPr lang="en-US" smtClean="0"/>
              <a:t> - 1 commas.</a:t>
            </a:r>
          </a:p>
          <a:p>
            <a:pPr eaLnBrk="1" hangingPunct="1"/>
            <a:r>
              <a:rPr lang="en-US" smtClean="0"/>
              <a:t>Similar to building a fence with wires separated by posts:</a:t>
            </a:r>
          </a:p>
          <a:p>
            <a:pPr marL="639763" lvl="1" indent="-246063" eaLnBrk="1" hangingPunct="1">
              <a:lnSpc>
                <a:spcPct val="110000"/>
              </a:lnSpc>
            </a:pPr>
            <a:r>
              <a:rPr lang="en-US" smtClean="0"/>
              <a:t>If we use a flawed algorithm that repeatedly places a post + wire, the last post will have an extra dangling wire.</a:t>
            </a:r>
            <a:br>
              <a:rPr lang="en-US" smtClean="0"/>
            </a:br>
            <a:endParaRPr lang="en-US" sz="1200" smtClean="0"/>
          </a:p>
          <a:p>
            <a:pPr marL="639763" lvl="1" indent="-246063" eaLnBrk="1" hangingPunct="1">
              <a:buFontTx/>
              <a:buNone/>
            </a:pPr>
            <a:r>
              <a:rPr lang="en-US" smtClean="0">
                <a:solidFill>
                  <a:srgbClr val="800000"/>
                </a:solidFill>
              </a:rPr>
              <a:t>	</a:t>
            </a:r>
            <a:r>
              <a:rPr lang="en-US" i="1" smtClean="0">
                <a:solidFill>
                  <a:srgbClr val="800000"/>
                </a:solidFill>
              </a:rPr>
              <a:t>for (length of fence) {</a:t>
            </a:r>
          </a:p>
          <a:p>
            <a:pPr marL="639763" lvl="1" indent="-246063" eaLnBrk="1" hangingPunct="1">
              <a:buFontTx/>
              <a:buNone/>
            </a:pPr>
            <a:r>
              <a:rPr lang="en-US" i="1" smtClean="0">
                <a:solidFill>
                  <a:srgbClr val="800000"/>
                </a:solidFill>
              </a:rPr>
              <a:t>	    place a post.</a:t>
            </a:r>
          </a:p>
          <a:p>
            <a:pPr marL="639763" lvl="1" indent="-246063" eaLnBrk="1" hangingPunct="1">
              <a:buFontTx/>
              <a:buNone/>
            </a:pPr>
            <a:r>
              <a:rPr lang="en-US" i="1" smtClean="0">
                <a:solidFill>
                  <a:srgbClr val="800000"/>
                </a:solidFill>
              </a:rPr>
              <a:t>	    place some wire.</a:t>
            </a:r>
          </a:p>
          <a:p>
            <a:pPr marL="639763" lvl="1" indent="-246063" eaLnBrk="1" hangingPunct="1">
              <a:buFontTx/>
              <a:buNone/>
            </a:pPr>
            <a:r>
              <a:rPr lang="en-US" i="1" smtClean="0">
                <a:solidFill>
                  <a:srgbClr val="800000"/>
                </a:solidFill>
              </a:rPr>
              <a:t>	}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286000" y="5181600"/>
            <a:ext cx="4953000" cy="990600"/>
            <a:chOff x="480" y="2400"/>
            <a:chExt cx="3120" cy="624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6149" name="Group 5"/>
            <p:cNvGrpSpPr>
              <a:grpSpLocks/>
            </p:cNvGrpSpPr>
            <p:nvPr/>
          </p:nvGrpSpPr>
          <p:grpSpPr bwMode="auto">
            <a:xfrm>
              <a:off x="480" y="2400"/>
              <a:ext cx="624" cy="624"/>
              <a:chOff x="480" y="2400"/>
              <a:chExt cx="624" cy="624"/>
            </a:xfrm>
            <a:grpFill/>
          </p:grpSpPr>
          <p:sp>
            <p:nvSpPr>
              <p:cNvPr id="6170" name="Rectangle 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defRPr/>
                </a:pPr>
                <a:endParaRPr lang="en-US" sz="2000">
                  <a:latin typeface="Verdana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6171" name="Group 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  <a:grpFill/>
            </p:grpSpPr>
            <p:sp>
              <p:nvSpPr>
                <p:cNvPr id="6172" name="Rectangle 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  <p:sp>
              <p:nvSpPr>
                <p:cNvPr id="6173" name="Rectangle 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6150" name="Group 10"/>
            <p:cNvGrpSpPr>
              <a:grpSpLocks/>
            </p:cNvGrpSpPr>
            <p:nvPr/>
          </p:nvGrpSpPr>
          <p:grpSpPr bwMode="auto">
            <a:xfrm>
              <a:off x="1104" y="2400"/>
              <a:ext cx="624" cy="624"/>
              <a:chOff x="480" y="2400"/>
              <a:chExt cx="624" cy="624"/>
            </a:xfrm>
            <a:grpFill/>
          </p:grpSpPr>
          <p:sp>
            <p:nvSpPr>
              <p:cNvPr id="6166" name="Rectangle 1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defRPr/>
                </a:pPr>
                <a:endParaRPr lang="en-US" sz="2000">
                  <a:latin typeface="Verdana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6167" name="Group 1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  <a:grpFill/>
            </p:grpSpPr>
            <p:sp>
              <p:nvSpPr>
                <p:cNvPr id="6168" name="Rectangle 1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  <p:sp>
              <p:nvSpPr>
                <p:cNvPr id="6169" name="Rectangle 1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6151" name="Group 15"/>
            <p:cNvGrpSpPr>
              <a:grpSpLocks/>
            </p:cNvGrpSpPr>
            <p:nvPr/>
          </p:nvGrpSpPr>
          <p:grpSpPr bwMode="auto">
            <a:xfrm>
              <a:off x="1728" y="2400"/>
              <a:ext cx="624" cy="624"/>
              <a:chOff x="480" y="2400"/>
              <a:chExt cx="624" cy="624"/>
            </a:xfrm>
            <a:grpFill/>
          </p:grpSpPr>
          <p:sp>
            <p:nvSpPr>
              <p:cNvPr id="6162" name="Rectangle 1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defRPr/>
                </a:pPr>
                <a:endParaRPr lang="en-US" sz="2000">
                  <a:latin typeface="Verdana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6163" name="Group 1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  <a:grpFill/>
            </p:grpSpPr>
            <p:sp>
              <p:nvSpPr>
                <p:cNvPr id="6164" name="Rectangle 1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  <p:sp>
              <p:nvSpPr>
                <p:cNvPr id="6165" name="Rectangle 1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6152" name="Group 20"/>
            <p:cNvGrpSpPr>
              <a:grpSpLocks/>
            </p:cNvGrpSpPr>
            <p:nvPr/>
          </p:nvGrpSpPr>
          <p:grpSpPr bwMode="auto">
            <a:xfrm>
              <a:off x="2352" y="2400"/>
              <a:ext cx="624" cy="624"/>
              <a:chOff x="480" y="2400"/>
              <a:chExt cx="624" cy="624"/>
            </a:xfrm>
            <a:grpFill/>
          </p:grpSpPr>
          <p:sp>
            <p:nvSpPr>
              <p:cNvPr id="6158" name="Rectangle 2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defRPr/>
                </a:pPr>
                <a:endParaRPr lang="en-US" sz="2000">
                  <a:latin typeface="Verdana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6159" name="Group 2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  <a:grpFill/>
            </p:grpSpPr>
            <p:sp>
              <p:nvSpPr>
                <p:cNvPr id="6160" name="Rectangle 2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  <p:sp>
              <p:nvSpPr>
                <p:cNvPr id="6161" name="Rectangle 2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6153" name="Group 25"/>
            <p:cNvGrpSpPr>
              <a:grpSpLocks/>
            </p:cNvGrpSpPr>
            <p:nvPr/>
          </p:nvGrpSpPr>
          <p:grpSpPr bwMode="auto">
            <a:xfrm>
              <a:off x="2976" y="2400"/>
              <a:ext cx="624" cy="624"/>
              <a:chOff x="480" y="2400"/>
              <a:chExt cx="624" cy="624"/>
            </a:xfrm>
            <a:grpFill/>
          </p:grpSpPr>
          <p:sp>
            <p:nvSpPr>
              <p:cNvPr id="6154" name="Rectangle 2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defRPr/>
                </a:pPr>
                <a:endParaRPr lang="en-US" sz="2000">
                  <a:latin typeface="Verdana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6155" name="Group 2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  <a:grpFill/>
            </p:grpSpPr>
            <p:sp>
              <p:nvSpPr>
                <p:cNvPr id="6156" name="Rectangle 2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  <p:sp>
              <p:nvSpPr>
                <p:cNvPr id="6157" name="Rectangle 2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</p:grpSp>
        </p:grpSp>
      </p:grpSp>
      <p:sp>
        <p:nvSpPr>
          <p:cNvPr id="16389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7F6FFE-14E8-417C-80F6-C07ABB02BBD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390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Reasoning about assertions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Suppose you have the following code: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if (x &gt; 3)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Point A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    x--;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Point B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    x++;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Point C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Point D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What do you know about </a:t>
            </a:r>
            <a:r>
              <a:rPr lang="en-US" smtClean="0">
                <a:latin typeface="Courier New" pitchFamily="49" charset="0"/>
              </a:rPr>
              <a:t>x</a:t>
            </a:r>
            <a:r>
              <a:rPr lang="en-US" smtClean="0"/>
              <a:t>'s value at the three points?</a:t>
            </a: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smtClean="0"/>
              <a:t>Is </a:t>
            </a:r>
            <a:r>
              <a:rPr lang="en-US" smtClean="0">
                <a:latin typeface="Courier New" pitchFamily="49" charset="0"/>
              </a:rPr>
              <a:t>x &gt; 3</a:t>
            </a:r>
            <a:r>
              <a:rPr lang="en-US" smtClean="0"/>
              <a:t>?  Always?  Sometimes?  Never?</a:t>
            </a:r>
          </a:p>
        </p:txBody>
      </p:sp>
      <p:sp>
        <p:nvSpPr>
          <p:cNvPr id="7168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2F3E0A-2B70-4368-A975-A5A38789EE4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168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Assertions in code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We can make assertions about our code and ask whether they are true at various points in the code.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US" sz="2100" smtClean="0"/>
              <a:t>Valid answers are ALWAYS, NEVER, or SOMETIMES.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System.out.print("Type a nonnegative number: 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double number = console.nextDouble();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	// Point A: is number &lt; 0.0 here?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while (number &lt; 0.0)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	    // Point B: is number &lt; 0.0 here?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    System.out.print("Negative; try again: 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    number = console.nextDouble();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	    // Point C: is number &lt; 0.0 here?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	// Point D: is number &lt; 0.0 here?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934200" y="2209800"/>
            <a:ext cx="2057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2200" b="1" i="1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2200" b="1" i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(SOMETIMES)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2200" b="1" i="1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2200" b="1" i="1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2200" b="1" i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(ALWAYS)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2200" b="1" i="1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2200" b="1" i="1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 b="1" i="1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2200" b="1" i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(SOMETIMES)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2200" b="1" i="1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 b="1" i="1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2200" b="1" i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(NEVER)</a:t>
            </a:r>
          </a:p>
        </p:txBody>
      </p:sp>
      <p:sp>
        <p:nvSpPr>
          <p:cNvPr id="72709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358533-54BC-403C-B9D2-4318529645DE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2710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Reasoning about assertions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Right after a variable is initialized, its value is known: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int x = 3;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is x &gt; 0?  ALWAYS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/>
            <a:r>
              <a:rPr lang="en-US" sz="2600" smtClean="0"/>
              <a:t>In general you know nothing about parameters' values: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public static void mystery(int a, int b)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is a == 10?  SOMETIMES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/>
            <a:r>
              <a:rPr lang="en-US" sz="2600" smtClean="0"/>
              <a:t>But inside an </a:t>
            </a:r>
            <a:r>
              <a:rPr lang="en-US" sz="2600" smtClean="0">
                <a:latin typeface="Courier New" pitchFamily="49" charset="0"/>
              </a:rPr>
              <a:t>if</a:t>
            </a:r>
            <a:r>
              <a:rPr lang="en-US" sz="2600" smtClean="0"/>
              <a:t>, </a:t>
            </a:r>
            <a:r>
              <a:rPr lang="en-US" sz="2600" smtClean="0">
                <a:latin typeface="Courier New" pitchFamily="49" charset="0"/>
              </a:rPr>
              <a:t>while</a:t>
            </a:r>
            <a:r>
              <a:rPr lang="en-US" sz="2600" smtClean="0"/>
              <a:t>, etc., you may know something: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public static void mystery(int a, int b)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if (a &lt; 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is a == 10?  NEVER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  <a:endParaRPr lang="en-US" smtClean="0"/>
          </a:p>
        </p:txBody>
      </p:sp>
      <p:sp>
        <p:nvSpPr>
          <p:cNvPr id="7373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46567E-E6A7-450A-A76F-63FD2EEA942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373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Assertions and loops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915400" cy="5334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2600" smtClean="0"/>
              <a:t>At the start of a loop's body, the loop's test must be </a:t>
            </a:r>
            <a:r>
              <a:rPr lang="en-US" sz="2600" smtClean="0">
                <a:latin typeface="Courier New" pitchFamily="49" charset="0"/>
              </a:rPr>
              <a:t>true</a:t>
            </a:r>
            <a:r>
              <a:rPr lang="en-US" sz="2600" smtClean="0"/>
              <a:t>: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while (y &lt; 10)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is y &lt; 10?  ALWAYS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...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sz="2600" smtClean="0"/>
              <a:t>After a loop, the loop's test must be false: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while (y &lt; 10)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...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is y &lt; 10?  NEVER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sz="2600" smtClean="0"/>
              <a:t>Inside a loop's body, the loop's test may become false: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while (y &lt; 10)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y++;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is y &lt; 10?  SOMETIMES</a:t>
            </a: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</p:txBody>
      </p:sp>
      <p:sp>
        <p:nvSpPr>
          <p:cNvPr id="7475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2095B3-5799-4AD8-904F-F69467717616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475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"Sometimes"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Things that cause a variable's value to be unknown</a:t>
            </a:r>
            <a:br>
              <a:rPr lang="en-US" smtClean="0"/>
            </a:br>
            <a:r>
              <a:rPr lang="en-US" smtClean="0"/>
              <a:t>(often leads to "sometimes" answers):</a:t>
            </a:r>
          </a:p>
          <a:p>
            <a:pPr lvl="1" eaLnBrk="1" hangingPunct="1"/>
            <a:endParaRPr lang="en-US" sz="900" smtClean="0"/>
          </a:p>
          <a:p>
            <a:pPr lvl="1" eaLnBrk="1" hangingPunct="1"/>
            <a:r>
              <a:rPr lang="en-US" smtClean="0"/>
              <a:t>reading from a </a:t>
            </a:r>
            <a:r>
              <a:rPr lang="en-US" smtClean="0">
                <a:latin typeface="Courier New" pitchFamily="49" charset="0"/>
              </a:rPr>
              <a:t>Scanner</a:t>
            </a:r>
          </a:p>
          <a:p>
            <a:pPr lvl="1" eaLnBrk="1" hangingPunct="1"/>
            <a:r>
              <a:rPr lang="en-US" smtClean="0"/>
              <a:t>reading a number from a </a:t>
            </a:r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object</a:t>
            </a:r>
          </a:p>
          <a:p>
            <a:pPr lvl="1" eaLnBrk="1" hangingPunct="1"/>
            <a:r>
              <a:rPr lang="en-US" smtClean="0"/>
              <a:t>a parameter's initial value to a method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If you can reach a part of the program both with the answer being "yes" and the answer being "no", then the correct answer is "sometimes".</a:t>
            </a:r>
          </a:p>
          <a:p>
            <a:pPr lvl="1" eaLnBrk="1" hangingPunct="1"/>
            <a:endParaRPr lang="en-US" sz="900" smtClean="0"/>
          </a:p>
          <a:p>
            <a:pPr lvl="1" eaLnBrk="1" hangingPunct="1"/>
            <a:r>
              <a:rPr lang="en-US" smtClean="0"/>
              <a:t>If you're unsure, "Sometimes" is a good guess.</a:t>
            </a:r>
          </a:p>
        </p:txBody>
      </p:sp>
      <p:sp>
        <p:nvSpPr>
          <p:cNvPr id="7578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0E3A8B-B737-4319-A408-911DFC3C2D72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578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Assertion example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public static void mystery(int x, int y) 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int z = 0;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// Point A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while (x &gt;= y) 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    // Point B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x = x - y;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z++;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8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if (x != y) 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        // Point C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    z = z * 2;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    // Point D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// Point 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System.out.println(z);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82" name="Group 4"/>
          <p:cNvGraphicFramePr>
            <a:graphicFrameLocks noGrp="1"/>
          </p:cNvGraphicFramePr>
          <p:nvPr/>
        </p:nvGraphicFramePr>
        <p:xfrm>
          <a:off x="4097338" y="3505200"/>
          <a:ext cx="4665662" cy="2289175"/>
        </p:xfrm>
        <a:graphic>
          <a:graphicData uri="http://schemas.openxmlformats.org/drawingml/2006/table">
            <a:tbl>
              <a:tblPr/>
              <a:tblGrid>
                <a:gridCol w="922337"/>
                <a:gridCol w="1141413"/>
                <a:gridCol w="1141412"/>
                <a:gridCol w="1460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x &lt; 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x == 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z == 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A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B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C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" name="Group 4"/>
          <p:cNvGraphicFramePr>
            <a:graphicFrameLocks noGrp="1"/>
          </p:cNvGraphicFramePr>
          <p:nvPr/>
        </p:nvGraphicFramePr>
        <p:xfrm>
          <a:off x="4114800" y="3505200"/>
          <a:ext cx="4665663" cy="2292350"/>
        </p:xfrm>
        <a:graphic>
          <a:graphicData uri="http://schemas.openxmlformats.org/drawingml/2006/table">
            <a:tbl>
              <a:tblPr/>
              <a:tblGrid>
                <a:gridCol w="922338"/>
                <a:gridCol w="1141412"/>
                <a:gridCol w="1141413"/>
                <a:gridCol w="1460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926" name="Text Box 41"/>
          <p:cNvSpPr txBox="1">
            <a:spLocks noChangeArrowheads="1"/>
          </p:cNvSpPr>
          <p:nvPr/>
        </p:nvSpPr>
        <p:spPr bwMode="auto">
          <a:xfrm>
            <a:off x="3962400" y="1828800"/>
            <a:ext cx="487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Verdana" pitchFamily="34" charset="0"/>
                <a:cs typeface="Times New Roman" pitchFamily="18" charset="0"/>
              </a:rPr>
              <a:t>Which of the following assertions are</a:t>
            </a:r>
            <a:br>
              <a:rPr lang="en-US">
                <a:latin typeface="Verdana" pitchFamily="34" charset="0"/>
                <a:cs typeface="Times New Roman" pitchFamily="18" charset="0"/>
              </a:rPr>
            </a:br>
            <a:r>
              <a:rPr lang="en-US">
                <a:latin typeface="Verdana" pitchFamily="34" charset="0"/>
                <a:cs typeface="Times New Roman" pitchFamily="18" charset="0"/>
              </a:rPr>
              <a:t>true at which point(s) in the code?  </a:t>
            </a:r>
          </a:p>
          <a:p>
            <a:pPr eaLnBrk="1" hangingPunct="1"/>
            <a:r>
              <a:rPr lang="en-US">
                <a:latin typeface="Verdana" pitchFamily="34" charset="0"/>
                <a:cs typeface="Times New Roman" pitchFamily="18" charset="0"/>
              </a:rPr>
              <a:t>Choose ALWAYS, NEVER, or SOMETIMES.</a:t>
            </a:r>
          </a:p>
        </p:txBody>
      </p:sp>
      <p:sp>
        <p:nvSpPr>
          <p:cNvPr id="76879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4159A7-31FF-4B22-B576-1C2C30000FE3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6880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Assertion Exercise 1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int mystery(Scanner console) 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int prev = 0;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int count = 0;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int next = console.nextInt();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600" b="1" i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   // Point A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while (next != 0) 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       // Point B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if (next == prev) 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           // Point C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count++;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prev = next;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next = console.nextInt();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b="1" i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       // Point D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b="1" i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   // Point 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return count;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1729540" name="Group 4"/>
          <p:cNvGraphicFramePr>
            <a:graphicFrameLocks noGrp="1"/>
          </p:cNvGraphicFramePr>
          <p:nvPr/>
        </p:nvGraphicFramePr>
        <p:xfrm>
          <a:off x="4325938" y="3581400"/>
          <a:ext cx="4665662" cy="2289175"/>
        </p:xfrm>
        <a:graphic>
          <a:graphicData uri="http://schemas.openxmlformats.org/drawingml/2006/table">
            <a:tbl>
              <a:tblPr/>
              <a:tblGrid>
                <a:gridCol w="922337"/>
                <a:gridCol w="1141413"/>
                <a:gridCol w="1141412"/>
                <a:gridCol w="1460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 == 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prev == 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 == prev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A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B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C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#14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13" name="Text Box 41"/>
          <p:cNvSpPr txBox="1">
            <a:spLocks noChangeArrowheads="1"/>
          </p:cNvSpPr>
          <p:nvPr/>
        </p:nvSpPr>
        <p:spPr bwMode="auto">
          <a:xfrm>
            <a:off x="3886200" y="2133600"/>
            <a:ext cx="510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Verdana" pitchFamily="34" charset="0"/>
                <a:cs typeface="Times New Roman" pitchFamily="18" charset="0"/>
              </a:rPr>
              <a:t>#1-#15</a:t>
            </a:r>
            <a:r>
              <a:rPr lang="en-US">
                <a:latin typeface="Verdana" pitchFamily="34" charset="0"/>
                <a:cs typeface="Times New Roman" pitchFamily="18" charset="0"/>
              </a:rPr>
              <a:t>: Which of the following assertions are true at which point(s) in the code?  Choose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>
                <a:latin typeface="Verdana" pitchFamily="34" charset="0"/>
                <a:cs typeface="Times New Roman" pitchFamily="18" charset="0"/>
              </a:rPr>
              <a:t> (ALWAYS),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N</a:t>
            </a:r>
            <a:r>
              <a:rPr lang="en-US">
                <a:latin typeface="Verdana" pitchFamily="34" charset="0"/>
                <a:cs typeface="Times New Roman" pitchFamily="18" charset="0"/>
              </a:rPr>
              <a:t> (NEVER), or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S</a:t>
            </a:r>
            <a:r>
              <a:rPr lang="en-US">
                <a:latin typeface="Verdana" pitchFamily="34" charset="0"/>
                <a:cs typeface="Times New Roman" pitchFamily="18" charset="0"/>
              </a:rPr>
              <a:t> (SOMETIMES).</a:t>
            </a:r>
          </a:p>
        </p:txBody>
      </p:sp>
      <p:sp>
        <p:nvSpPr>
          <p:cNvPr id="7786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970D4C-F9EC-4798-B1E4-0E2C3DB000E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786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Assertion Exercise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Assumes y &gt;= 0, and returns x^y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public static int pow(int x, int y) {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int prod = 1;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// Point A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while (y &gt; 0) {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    // Point B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if (y % 2 == 0) {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        // Point C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    x = x * x;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    y = y / 2;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        // Point D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} else {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        // Point E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    prod = prod * x;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    y--;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        // Point F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rgbClr val="008080"/>
                </a:solidFill>
                <a:latin typeface="Courier New" pitchFamily="49" charset="0"/>
              </a:rPr>
              <a:t>    // Point G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return prod;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747524" name="Group 4"/>
          <p:cNvGraphicFramePr>
            <a:graphicFrameLocks noGrp="1"/>
          </p:cNvGraphicFramePr>
          <p:nvPr/>
        </p:nvGraphicFramePr>
        <p:xfrm>
          <a:off x="5257800" y="3124200"/>
          <a:ext cx="3352800" cy="3082935"/>
        </p:xfrm>
        <a:graphic>
          <a:graphicData uri="http://schemas.openxmlformats.org/drawingml/2006/table">
            <a:tbl>
              <a:tblPr/>
              <a:tblGrid>
                <a:gridCol w="922338"/>
                <a:gridCol w="1141412"/>
                <a:gridCol w="12890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y &gt;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y % 2 ==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#17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#19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#20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#22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#23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#24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#25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F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#26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#28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#29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91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600E0C-8888-4C2E-A5AD-792B53729EA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8892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80941" name="Text Box 41"/>
          <p:cNvSpPr txBox="1">
            <a:spLocks noChangeArrowheads="1"/>
          </p:cNvSpPr>
          <p:nvPr/>
        </p:nvSpPr>
        <p:spPr bwMode="auto">
          <a:xfrm>
            <a:off x="3886200" y="1676400"/>
            <a:ext cx="510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Verdana" pitchFamily="34" charset="0"/>
                <a:cs typeface="Times New Roman" pitchFamily="18" charset="0"/>
              </a:rPr>
              <a:t>#16-#29</a:t>
            </a:r>
            <a:r>
              <a:rPr lang="en-US">
                <a:latin typeface="Verdana" pitchFamily="34" charset="0"/>
                <a:cs typeface="Times New Roman" pitchFamily="18" charset="0"/>
              </a:rPr>
              <a:t>: Which of the following assertions are true at which point(s) in the code?  Choose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>
                <a:latin typeface="Verdana" pitchFamily="34" charset="0"/>
                <a:cs typeface="Times New Roman" pitchFamily="18" charset="0"/>
              </a:rPr>
              <a:t> (ALWAYS),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N</a:t>
            </a:r>
            <a:r>
              <a:rPr lang="en-US">
                <a:latin typeface="Verdana" pitchFamily="34" charset="0"/>
                <a:cs typeface="Times New Roman" pitchFamily="18" charset="0"/>
              </a:rPr>
              <a:t> (NEVER), or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S</a:t>
            </a:r>
            <a:r>
              <a:rPr lang="en-US">
                <a:latin typeface="Verdana" pitchFamily="34" charset="0"/>
                <a:cs typeface="Times New Roman" pitchFamily="18" charset="0"/>
              </a:rPr>
              <a:t> (SOMETIMES).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79876" name="Footer Placeholder 1"/>
          <p:cNvSpPr>
            <a:spLocks noGrp="1"/>
          </p:cNvSpPr>
          <p:nvPr>
            <p:ph type="ftr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79877" name="Date Placeholder 2"/>
          <p:cNvSpPr>
            <a:spLocks noGrp="1"/>
          </p:cNvSpPr>
          <p:nvPr>
            <p:ph type="dt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5F67A3-7F3E-46B0-BC3D-07F272930014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/>
            <a:r>
              <a:rPr lang="en-US" cap="none" smtClean="0"/>
              <a:t>CHAPTER 5</a:t>
            </a:r>
          </a:p>
          <a:p>
            <a:pPr eaLnBrk="1" hangingPunct="1"/>
            <a:endParaRPr lang="en-US" cap="none" smtClean="0"/>
          </a:p>
          <a:p>
            <a:pPr eaLnBrk="1" hangingPunct="1"/>
            <a:r>
              <a:rPr lang="en-US" sz="1900" cap="none" smtClean="0"/>
              <a:t>PROGRAM LOGIC AND</a:t>
            </a:r>
          </a:p>
          <a:p>
            <a:pPr eaLnBrk="1" hangingPunct="1"/>
            <a:r>
              <a:rPr lang="en-US" sz="1900" cap="none" smtClean="0"/>
              <a:t>INDEFINITE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question</a:t>
            </a:r>
          </a:p>
        </p:txBody>
      </p:sp>
      <p:sp>
        <p:nvSpPr>
          <p:cNvPr id="3072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 eaLnBrk="1" hangingPunct="1"/>
            <a:r>
              <a:rPr lang="en-US" smtClean="0"/>
              <a:t>Write a program that plays an adding game.</a:t>
            </a:r>
          </a:p>
          <a:p>
            <a:pPr marL="639763" lvl="1" indent="-246063" eaLnBrk="1" hangingPunct="1"/>
            <a:r>
              <a:rPr lang="en-US" smtClean="0"/>
              <a:t>Ask user to solve random adding problems with 2-5 numbers.</a:t>
            </a:r>
          </a:p>
          <a:p>
            <a:pPr marL="639763" lvl="1" indent="-246063" eaLnBrk="1" hangingPunct="1"/>
            <a:r>
              <a:rPr lang="en-US" smtClean="0"/>
              <a:t>The user gets 1 point for a correct answer, 0 for incorrect.</a:t>
            </a:r>
          </a:p>
          <a:p>
            <a:pPr marL="639763" lvl="1" indent="-246063" eaLnBrk="1" hangingPunct="1"/>
            <a:r>
              <a:rPr lang="en-US" smtClean="0"/>
              <a:t>The program stops after 3 incorrect answers.</a:t>
            </a: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4 + 10 + 3 + 10 = </a:t>
            </a:r>
            <a:r>
              <a:rPr lang="en-US" sz="2000" b="1" u="sng" smtClean="0">
                <a:latin typeface="Courier New" pitchFamily="49" charset="0"/>
              </a:rPr>
              <a:t>27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9 + 2 = </a:t>
            </a:r>
            <a:r>
              <a:rPr lang="en-US" sz="2000" b="1" u="sng" smtClean="0">
                <a:latin typeface="Courier New" pitchFamily="49" charset="0"/>
              </a:rPr>
              <a:t>11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8 + 6 + 7 + 9 = </a:t>
            </a:r>
            <a:r>
              <a:rPr lang="en-US" sz="2000" b="1" u="sng" smtClean="0">
                <a:latin typeface="Courier New" pitchFamily="49" charset="0"/>
              </a:rPr>
              <a:t>25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Wrong! The answer was 30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5 + 9 = </a:t>
            </a:r>
            <a:r>
              <a:rPr lang="en-US" sz="2000" b="1" u="sng" smtClean="0">
                <a:latin typeface="Courier New" pitchFamily="49" charset="0"/>
              </a:rPr>
              <a:t>13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Wrong! The answer was 14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4 + 9 + 9 = </a:t>
            </a:r>
            <a:r>
              <a:rPr lang="en-US" sz="2000" b="1" u="sng" smtClean="0">
                <a:latin typeface="Courier New" pitchFamily="49" charset="0"/>
              </a:rPr>
              <a:t>22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3 + 1 + 7 + 2 = </a:t>
            </a:r>
            <a:r>
              <a:rPr lang="en-US" sz="2000" b="1" u="sng" smtClean="0">
                <a:latin typeface="Courier New" pitchFamily="49" charset="0"/>
              </a:rPr>
              <a:t>13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4 + 2 + 10 + 9 + 7 = </a:t>
            </a:r>
            <a:r>
              <a:rPr lang="en-US" sz="2000" b="1" u="sng" smtClean="0">
                <a:latin typeface="Courier New" pitchFamily="49" charset="0"/>
              </a:rPr>
              <a:t>42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Wrong! The answer was 32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You earned 4 total points.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D9007-CF8C-4BB4-BB03-394753D918E0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Fencepost loop</a:t>
            </a:r>
          </a:p>
        </p:txBody>
      </p:sp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a statement outside the loop to place the initial "post."</a:t>
            </a:r>
          </a:p>
          <a:p>
            <a:pPr marL="639763" lvl="1" indent="-246063" eaLnBrk="1" hangingPunct="1"/>
            <a:r>
              <a:rPr lang="en-US" smtClean="0"/>
              <a:t>Also called a </a:t>
            </a:r>
            <a:r>
              <a:rPr lang="en-US" i="1" smtClean="0"/>
              <a:t>fencepost loop</a:t>
            </a:r>
            <a:r>
              <a:rPr lang="en-US" smtClean="0"/>
              <a:t> or a "loop-and-a-half" solution.</a:t>
            </a:r>
          </a:p>
          <a:p>
            <a:pPr marL="639763" lvl="1" indent="-246063" eaLnBrk="1" hangingPunct="1">
              <a:buFontTx/>
              <a:buNone/>
            </a:pPr>
            <a:endParaRPr lang="en-US" smtClean="0"/>
          </a:p>
          <a:p>
            <a:pPr marL="639763" lvl="1" indent="-246063" eaLnBrk="1" hangingPunct="1">
              <a:buFontTx/>
              <a:buNone/>
            </a:pPr>
            <a:r>
              <a:rPr lang="en-US" b="1" smtClean="0"/>
              <a:t>	</a:t>
            </a:r>
            <a:r>
              <a:rPr lang="en-US" b="1" i="1" smtClean="0"/>
              <a:t>place a post.</a:t>
            </a:r>
          </a:p>
          <a:p>
            <a:pPr marL="639763" lvl="1" indent="-246063" eaLnBrk="1" hangingPunct="1">
              <a:buFontTx/>
              <a:buNone/>
            </a:pPr>
            <a:r>
              <a:rPr lang="en-US" i="1" smtClean="0"/>
              <a:t>	for (length of fence</a:t>
            </a:r>
            <a:r>
              <a:rPr lang="en-US" b="1" i="1" smtClean="0"/>
              <a:t> - 1</a:t>
            </a:r>
            <a:r>
              <a:rPr lang="en-US" i="1" smtClean="0"/>
              <a:t>) {</a:t>
            </a:r>
          </a:p>
          <a:p>
            <a:pPr marL="639763" lvl="1" indent="-246063" eaLnBrk="1" hangingPunct="1">
              <a:buFontTx/>
              <a:buNone/>
            </a:pPr>
            <a:r>
              <a:rPr lang="en-US" b="1" i="1" smtClean="0"/>
              <a:t>	    place some wire.</a:t>
            </a:r>
          </a:p>
          <a:p>
            <a:pPr marL="639763" lvl="1" indent="-246063" eaLnBrk="1" hangingPunct="1">
              <a:buFontTx/>
              <a:buNone/>
            </a:pPr>
            <a:r>
              <a:rPr lang="en-US" b="1" i="1" smtClean="0"/>
              <a:t>	    place a post.</a:t>
            </a:r>
          </a:p>
          <a:p>
            <a:pPr marL="639763" lvl="1" indent="-246063" eaLnBrk="1" hangingPunct="1">
              <a:buFontTx/>
              <a:buNone/>
            </a:pPr>
            <a:r>
              <a:rPr lang="en-US" i="1" smtClean="0"/>
              <a:t>	}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2286000" y="5181600"/>
            <a:ext cx="4191000" cy="990600"/>
            <a:chOff x="1248" y="3360"/>
            <a:chExt cx="2640" cy="624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248" y="3360"/>
              <a:ext cx="624" cy="624"/>
              <a:chOff x="480" y="2400"/>
              <a:chExt cx="624" cy="624"/>
            </a:xfrm>
            <a:grpFill/>
          </p:grpSpPr>
          <p:sp>
            <p:nvSpPr>
              <p:cNvPr id="7190" name="Rectangle 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defRPr/>
                </a:pPr>
                <a:endParaRPr lang="en-US" sz="2000">
                  <a:latin typeface="Verdana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7191" name="Group 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  <a:grpFill/>
            </p:grpSpPr>
            <p:sp>
              <p:nvSpPr>
                <p:cNvPr id="7192" name="Rectangle 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  <p:sp>
              <p:nvSpPr>
                <p:cNvPr id="7193" name="Rectangle 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7174" name="Group 10"/>
            <p:cNvGrpSpPr>
              <a:grpSpLocks/>
            </p:cNvGrpSpPr>
            <p:nvPr/>
          </p:nvGrpSpPr>
          <p:grpSpPr bwMode="auto">
            <a:xfrm>
              <a:off x="1872" y="3360"/>
              <a:ext cx="624" cy="624"/>
              <a:chOff x="480" y="2400"/>
              <a:chExt cx="624" cy="624"/>
            </a:xfrm>
            <a:grpFill/>
          </p:grpSpPr>
          <p:sp>
            <p:nvSpPr>
              <p:cNvPr id="7186" name="Rectangle 1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defRPr/>
                </a:pPr>
                <a:endParaRPr lang="en-US" sz="2000">
                  <a:latin typeface="Verdana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7187" name="Group 1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  <a:grpFill/>
            </p:grpSpPr>
            <p:sp>
              <p:nvSpPr>
                <p:cNvPr id="7188" name="Rectangle 1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  <p:sp>
              <p:nvSpPr>
                <p:cNvPr id="7189" name="Rectangle 1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7175" name="Group 15"/>
            <p:cNvGrpSpPr>
              <a:grpSpLocks/>
            </p:cNvGrpSpPr>
            <p:nvPr/>
          </p:nvGrpSpPr>
          <p:grpSpPr bwMode="auto">
            <a:xfrm>
              <a:off x="2496" y="3360"/>
              <a:ext cx="624" cy="624"/>
              <a:chOff x="480" y="2400"/>
              <a:chExt cx="624" cy="624"/>
            </a:xfrm>
            <a:grpFill/>
          </p:grpSpPr>
          <p:sp>
            <p:nvSpPr>
              <p:cNvPr id="7182" name="Rectangle 1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defRPr/>
                </a:pPr>
                <a:endParaRPr lang="en-US" sz="2000">
                  <a:latin typeface="Verdana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7183" name="Group 1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  <a:grpFill/>
            </p:grpSpPr>
            <p:sp>
              <p:nvSpPr>
                <p:cNvPr id="7184" name="Rectangle 1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  <p:sp>
              <p:nvSpPr>
                <p:cNvPr id="7185" name="Rectangle 1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7176" name="Group 20"/>
            <p:cNvGrpSpPr>
              <a:grpSpLocks/>
            </p:cNvGrpSpPr>
            <p:nvPr/>
          </p:nvGrpSpPr>
          <p:grpSpPr bwMode="auto">
            <a:xfrm>
              <a:off x="3120" y="3360"/>
              <a:ext cx="624" cy="624"/>
              <a:chOff x="480" y="2400"/>
              <a:chExt cx="624" cy="624"/>
            </a:xfrm>
            <a:grpFill/>
          </p:grpSpPr>
          <p:sp>
            <p:nvSpPr>
              <p:cNvPr id="7178" name="Rectangle 2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defRPr/>
                </a:pPr>
                <a:endParaRPr lang="en-US" sz="2000">
                  <a:latin typeface="Verdana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7179" name="Group 2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  <a:grpFill/>
            </p:grpSpPr>
            <p:sp>
              <p:nvSpPr>
                <p:cNvPr id="7180" name="Rectangle 2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  <p:sp>
              <p:nvSpPr>
                <p:cNvPr id="7181" name="Rectangle 2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  <a:defRPr/>
                  </a:pPr>
                  <a:endParaRPr lang="en-US" sz="2000">
                    <a:latin typeface="Verdana" pitchFamily="34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7177" name="Rectangle 25"/>
            <p:cNvSpPr>
              <a:spLocks noChangeArrowheads="1"/>
            </p:cNvSpPr>
            <p:nvPr/>
          </p:nvSpPr>
          <p:spPr bwMode="auto">
            <a:xfrm>
              <a:off x="3744" y="3360"/>
              <a:ext cx="144" cy="62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  <a:defRPr/>
              </a:pPr>
              <a:endParaRPr lang="en-US" sz="2000">
                <a:latin typeface="Verdana" pitchFamily="34" charset="0"/>
                <a:cs typeface="Times New Roman" pitchFamily="18" charset="0"/>
              </a:endParaRPr>
            </a:p>
          </p:txBody>
        </p:sp>
      </p:grpSp>
      <p:sp>
        <p:nvSpPr>
          <p:cNvPr id="17413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0F74D9-CC95-4310-A4D0-A2AEBA4E813C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414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answer</a:t>
            </a:r>
          </a:p>
        </p:txBody>
      </p:sp>
      <p:sp>
        <p:nvSpPr>
          <p:cNvPr id="3174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Asks the user to do adding problems and scores them.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import java.util.*;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class AddingGame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Scanner console = new Scanner(System.in);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Random rand = new Random();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    // play until user gets 3 wrong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int points = 0;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int wrong = 0;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while (wrong &lt; 3)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int result = play(console, rand);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play one game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if (result &gt; 0)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    points++;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} else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    wrong++;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}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System.out.println("You earned " + points + " total points.");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6B77A-9EB3-4D7E-B703-E268715CD54E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7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question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Improve our "rhyme" / "alliterate" program to use boolean methods to test for rhyming and alliteration.</a:t>
            </a:r>
            <a:endParaRPr lang="en-US" sz="9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Type two words: </a:t>
            </a:r>
            <a:r>
              <a:rPr lang="en-US" b="1" u="sng" smtClean="0">
                <a:latin typeface="Courier New" pitchFamily="49" charset="0"/>
              </a:rPr>
              <a:t>Bare blare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They rhyme!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They alliterate!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4B1745-B97E-4F46-8577-7D1DADD02CED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smtClean="0"/>
              <a:t>Boolean answer</a:t>
            </a:r>
          </a:p>
        </p:txBody>
      </p:sp>
      <p:sp>
        <p:nvSpPr>
          <p:cNvPr id="4403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if (</a:t>
            </a:r>
            <a:r>
              <a:rPr lang="en-US" sz="1400" b="1" smtClean="0">
                <a:latin typeface="Courier New" pitchFamily="49" charset="0"/>
              </a:rPr>
              <a:t>rhyme(word1, word2)</a:t>
            </a:r>
            <a:r>
              <a:rPr lang="en-US" sz="1400" smtClean="0">
                <a:latin typeface="Courier New" pitchFamily="49" charset="0"/>
              </a:rPr>
              <a:t>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System.out.println("They rhyme!");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if (</a:t>
            </a:r>
            <a:r>
              <a:rPr lang="en-US" sz="1400" b="1" smtClean="0">
                <a:latin typeface="Courier New" pitchFamily="49" charset="0"/>
              </a:rPr>
              <a:t>alliterate(word1, word2)</a:t>
            </a:r>
            <a:r>
              <a:rPr lang="en-US" sz="1400" smtClean="0">
                <a:latin typeface="Courier New" pitchFamily="49" charset="0"/>
              </a:rPr>
              <a:t>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System.out.println("They alliterate!");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...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Returns true if s1 and s2 end with the same two letters.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public static </a:t>
            </a:r>
            <a:r>
              <a:rPr lang="en-US" sz="1400" b="1" smtClean="0">
                <a:latin typeface="Courier New" pitchFamily="49" charset="0"/>
              </a:rPr>
              <a:t>boolean </a:t>
            </a:r>
            <a:r>
              <a:rPr lang="en-US" sz="1400" smtClean="0">
                <a:latin typeface="Courier New" pitchFamily="49" charset="0"/>
              </a:rPr>
              <a:t>rhyme(String s1, String s2)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if (s2.length() &gt;= 2 &amp;&amp; s1.endsWith(s2.substring(s2.length() - 2)))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return true;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} else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return false;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Returns true if s1 and s2 start with the same letter.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public static </a:t>
            </a:r>
            <a:r>
              <a:rPr lang="en-US" sz="1400" b="1" smtClean="0">
                <a:latin typeface="Courier New" pitchFamily="49" charset="0"/>
              </a:rPr>
              <a:t>boolean alliterate</a:t>
            </a:r>
            <a:r>
              <a:rPr lang="en-US" sz="1400" smtClean="0">
                <a:latin typeface="Courier New" pitchFamily="49" charset="0"/>
              </a:rPr>
              <a:t>(String s1, String s2)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if (s1.startsWith(s2.substring(0, 1)))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return true;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} else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return false;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CC7989-DBF1-49E8-A776-90F86C1F8E4A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smtClean="0"/>
              <a:t>Boolean Zen answer</a:t>
            </a:r>
          </a:p>
        </p:txBody>
      </p:sp>
      <p:sp>
        <p:nvSpPr>
          <p:cNvPr id="5120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 eaLnBrk="1" hangingPunct="1">
              <a:lnSpc>
                <a:spcPct val="6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public static void main(String[] args) {	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Scanner console = new Scanner(System.in);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System.out.print("Type two words: ");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String word1 = console.next().toLowerCase();</a:t>
            </a:r>
            <a:endParaRPr lang="en-US" sz="1400" b="1" u="sng" smtClean="0">
              <a:solidFill>
                <a:srgbClr val="008080"/>
              </a:solidFill>
              <a:latin typeface="Courier New" pitchFamily="49" charset="0"/>
            </a:endParaRP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String word2 = console.next().toLowerCase();</a:t>
            </a:r>
            <a:endParaRPr lang="en-US" sz="14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endParaRPr lang="en-US" sz="14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if (</a:t>
            </a:r>
            <a:r>
              <a:rPr lang="en-US" sz="1400" b="1" smtClean="0">
                <a:latin typeface="Courier New" pitchFamily="49" charset="0"/>
              </a:rPr>
              <a:t>rhyme(word1, word2)</a:t>
            </a:r>
            <a:r>
              <a:rPr lang="en-US" sz="1400" smtClean="0">
                <a:latin typeface="Courier New" pitchFamily="49" charset="0"/>
              </a:rPr>
              <a:t>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System.out.println("They rhyme!");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if (</a:t>
            </a:r>
            <a:r>
              <a:rPr lang="en-US" sz="1400" b="1" smtClean="0">
                <a:latin typeface="Courier New" pitchFamily="49" charset="0"/>
              </a:rPr>
              <a:t>alliterate(word1, word2)</a:t>
            </a:r>
            <a:r>
              <a:rPr lang="en-US" sz="1400" smtClean="0">
                <a:latin typeface="Courier New" pitchFamily="49" charset="0"/>
              </a:rPr>
              <a:t>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System.out.println("They alliterate!");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Returns true if s1 and s2 end with the same two letters.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public static </a:t>
            </a:r>
            <a:r>
              <a:rPr lang="en-US" sz="1400" b="1" smtClean="0">
                <a:latin typeface="Courier New" pitchFamily="49" charset="0"/>
              </a:rPr>
              <a:t>boolean rhyme</a:t>
            </a:r>
            <a:r>
              <a:rPr lang="en-US" sz="1400" smtClean="0">
                <a:latin typeface="Courier New" pitchFamily="49" charset="0"/>
              </a:rPr>
              <a:t>(String s1, String s2)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return s2.length() &gt;= 2 &amp;&amp; s1.endsWith(s2.substring(s2.length() - 2));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    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Returns true if s1 and s2 start with the same letter.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public static </a:t>
            </a:r>
            <a:r>
              <a:rPr lang="en-US" sz="1400" b="1" smtClean="0">
                <a:latin typeface="Courier New" pitchFamily="49" charset="0"/>
              </a:rPr>
              <a:t>boolean alliterate</a:t>
            </a:r>
            <a:r>
              <a:rPr lang="en-US" sz="1400" smtClean="0">
                <a:latin typeface="Courier New" pitchFamily="49" charset="0"/>
              </a:rPr>
              <a:t>(String s1, String s2)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return s1.startsWith(s2.substring(0, 1));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D3A843-A006-4266-9836-6372977FDBDF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5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 question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method </a:t>
            </a:r>
            <a:r>
              <a:rPr lang="en-US" smtClean="0">
                <a:latin typeface="Courier New" pitchFamily="49" charset="0"/>
              </a:rPr>
              <a:t>digitSum</a:t>
            </a:r>
            <a:r>
              <a:rPr lang="en-US" smtClean="0"/>
              <a:t> that accepts an integer parameter and returns the sum of its digits.</a:t>
            </a:r>
          </a:p>
          <a:p>
            <a:pPr lvl="1" eaLnBrk="1" hangingPunct="1">
              <a:buFontTx/>
              <a:buNone/>
            </a:pPr>
            <a:endParaRPr lang="en-US" sz="900" smtClean="0"/>
          </a:p>
          <a:p>
            <a:pPr lvl="1" eaLnBrk="1" hangingPunct="1"/>
            <a:r>
              <a:rPr lang="en-US" smtClean="0"/>
              <a:t>Assume that the number is non-negative.</a:t>
            </a:r>
            <a:endParaRPr lang="en-US" sz="900" smtClean="0"/>
          </a:p>
          <a:p>
            <a:pPr lvl="1" eaLnBrk="1" hangingPunct="1">
              <a:buFontTx/>
              <a:buNone/>
            </a:pPr>
            <a:endParaRPr lang="en-US" sz="900" smtClean="0"/>
          </a:p>
          <a:p>
            <a:pPr lvl="1" eaLnBrk="1" hangingPunct="1"/>
            <a:r>
              <a:rPr lang="en-US" smtClean="0"/>
              <a:t>Example: </a:t>
            </a:r>
            <a:r>
              <a:rPr lang="en-US" smtClean="0">
                <a:latin typeface="Courier New" pitchFamily="49" charset="0"/>
              </a:rPr>
              <a:t>digitSum(29107)</a:t>
            </a:r>
            <a:r>
              <a:rPr lang="en-US" smtClean="0"/>
              <a:t> returns 2+9+1+0+7 or </a:t>
            </a:r>
            <a:r>
              <a:rPr lang="en-US" smtClean="0">
                <a:latin typeface="Courier New" pitchFamily="49" charset="0"/>
              </a:rPr>
              <a:t>19</a:t>
            </a:r>
            <a:endParaRPr lang="en-US" sz="900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Hint: Use the </a:t>
            </a:r>
            <a:r>
              <a:rPr lang="en-US" smtClean="0">
                <a:latin typeface="Courier New" pitchFamily="49" charset="0"/>
              </a:rPr>
              <a:t>%</a:t>
            </a:r>
            <a:r>
              <a:rPr lang="en-US" smtClean="0"/>
              <a:t> operator to extract a digit from a number.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B077C6-FD52-43CF-8006-48AA6178A834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3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 answer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int digitSum(int n)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n = Math.abs(n);     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handle negatives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int sum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while (n &gt; 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sum = sum + (n % 10);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add last digit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n = n / 10;      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remove last digit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return sum;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C9733E-8B5E-466E-933C-2C2CB9F1FFE1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1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Fencepost method solution</a:t>
            </a:r>
          </a:p>
        </p:txBody>
      </p:sp>
      <p:sp>
        <p:nvSpPr>
          <p:cNvPr id="67686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public static void printNumbers(int max)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    System.out.print(1);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for (int i = </a:t>
            </a: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2</a:t>
            </a:r>
            <a:r>
              <a:rPr lang="en-US" smtClean="0">
                <a:latin typeface="Courier New" pitchFamily="49" charset="0"/>
              </a:rPr>
              <a:t>; i &lt;= max; i++)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    System.out.print(</a:t>
            </a: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", " + i</a:t>
            </a:r>
            <a:r>
              <a:rPr lang="en-US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System.out.println();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to end the line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Alternate solution: Either first or last "post" can be taken out:</a:t>
            </a:r>
            <a:endParaRPr lang="en-US" sz="22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public static void printNumbers(int max) {</a:t>
            </a:r>
            <a:endParaRPr lang="en-US" b="1" smtClean="0">
              <a:solidFill>
                <a:srgbClr val="003399"/>
              </a:solidFill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for (int i = 1; </a:t>
            </a: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i &lt;= max - 1</a:t>
            </a:r>
            <a:r>
              <a:rPr lang="en-US" smtClean="0">
                <a:latin typeface="Courier New" pitchFamily="49" charset="0"/>
              </a:rPr>
              <a:t>; i++)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    System.out.print(</a:t>
            </a: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i + ", "</a:t>
            </a:r>
            <a:r>
              <a:rPr lang="en-US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    System.out.println(max);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to end the line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  <a:endParaRPr lang="en-US" smtClean="0"/>
          </a:p>
        </p:txBody>
      </p:sp>
      <p:sp>
        <p:nvSpPr>
          <p:cNvPr id="1843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D0DF51-FE81-4998-A317-5EDB01F322B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843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Fencepost question</a:t>
            </a:r>
          </a:p>
        </p:txBody>
      </p:sp>
      <p:sp>
        <p:nvSpPr>
          <p:cNvPr id="2150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 your method </a:t>
            </a:r>
            <a:r>
              <a:rPr lang="en-US" smtClean="0">
                <a:latin typeface="Courier New" pitchFamily="49" charset="0"/>
              </a:rPr>
              <a:t>printNumbers</a:t>
            </a:r>
            <a:r>
              <a:rPr lang="en-US" smtClean="0"/>
              <a:t> into a new method </a:t>
            </a:r>
            <a:r>
              <a:rPr lang="en-US" smtClean="0">
                <a:latin typeface="Courier New" pitchFamily="49" charset="0"/>
              </a:rPr>
              <a:t>printPrimes</a:t>
            </a:r>
            <a:r>
              <a:rPr lang="en-US" smtClean="0"/>
              <a:t> that prints all </a:t>
            </a:r>
            <a:r>
              <a:rPr lang="en-US" i="1" smtClean="0"/>
              <a:t>prime </a:t>
            </a:r>
            <a:r>
              <a:rPr lang="en-US" smtClean="0"/>
              <a:t>numbers up to a max.</a:t>
            </a:r>
          </a:p>
          <a:p>
            <a:pPr marL="639763" lvl="1" indent="-246063" eaLnBrk="1" hangingPunct="1"/>
            <a:endParaRPr lang="en-US" sz="900" smtClean="0"/>
          </a:p>
          <a:p>
            <a:pPr marL="639763" lvl="1" indent="-246063" eaLnBrk="1" hangingPunct="1"/>
            <a:r>
              <a:rPr lang="en-US" smtClean="0"/>
              <a:t>Example: </a:t>
            </a:r>
            <a:r>
              <a:rPr lang="en-US" smtClean="0">
                <a:latin typeface="Courier New" pitchFamily="49" charset="0"/>
              </a:rPr>
              <a:t>printPrimes(50)</a:t>
            </a:r>
            <a:r>
              <a:rPr lang="en-US" smtClean="0"/>
              <a:t> prints</a:t>
            </a:r>
          </a:p>
          <a:p>
            <a:pPr marL="639763" lvl="1" indent="-246063" eaLnBrk="1" hangingPunct="1">
              <a:buFontTx/>
              <a:buNone/>
            </a:pPr>
            <a:r>
              <a:rPr lang="en-US" sz="2100" smtClean="0">
                <a:latin typeface="Courier New" pitchFamily="49" charset="0"/>
              </a:rPr>
              <a:t>	2, 3, 5, 7, 11, 13, 17, 19, 23, 29, 31, 37, 41, 43, 47</a:t>
            </a:r>
          </a:p>
          <a:p>
            <a:pPr marL="639763" lvl="1" indent="-246063" eaLnBrk="1" hangingPunct="1">
              <a:buFontTx/>
              <a:buNone/>
            </a:pPr>
            <a:endParaRPr lang="en-US" sz="900" smtClean="0"/>
          </a:p>
          <a:p>
            <a:pPr marL="639763" lvl="1" indent="-246063" eaLnBrk="1" hangingPunct="1"/>
            <a:r>
              <a:rPr lang="en-US" smtClean="0"/>
              <a:t>If the maximum is less than 2, print no output.</a:t>
            </a:r>
            <a:endParaRPr lang="en-US" sz="2100" smtClean="0">
              <a:latin typeface="Courier New" pitchFamily="49" charset="0"/>
            </a:endParaRPr>
          </a:p>
          <a:p>
            <a:pPr marL="639763" lvl="1" indent="-246063" eaLnBrk="1" hangingPunct="1">
              <a:buFontTx/>
              <a:buNone/>
            </a:pPr>
            <a:endParaRPr lang="en-US" sz="21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To help you, write a method </a:t>
            </a:r>
            <a:r>
              <a:rPr lang="en-US" smtClean="0">
                <a:latin typeface="Courier New" pitchFamily="49" charset="0"/>
              </a:rPr>
              <a:t>countFactors</a:t>
            </a:r>
            <a:r>
              <a:rPr lang="en-US" smtClean="0"/>
              <a:t> which returns the number of factors of a given integer.</a:t>
            </a:r>
          </a:p>
          <a:p>
            <a:pPr marL="639763" lvl="1" indent="-246063" eaLnBrk="1" hangingPunct="1"/>
            <a:r>
              <a:rPr lang="en-US" sz="2000" smtClean="0">
                <a:latin typeface="Courier New" pitchFamily="49" charset="0"/>
              </a:rPr>
              <a:t>countFactors(20)</a:t>
            </a:r>
            <a:r>
              <a:rPr lang="en-US" sz="2000" smtClean="0"/>
              <a:t> returns </a:t>
            </a:r>
            <a:r>
              <a:rPr lang="en-US" sz="2000" smtClean="0">
                <a:latin typeface="Courier New" pitchFamily="49" charset="0"/>
              </a:rPr>
              <a:t>6</a:t>
            </a:r>
            <a:r>
              <a:rPr lang="en-US" sz="2000" smtClean="0"/>
              <a:t> due to factors 1, 2, 4, 5, 10, 20.</a:t>
            </a:r>
          </a:p>
        </p:txBody>
      </p:sp>
      <p:sp>
        <p:nvSpPr>
          <p:cNvPr id="1946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292F91-E6C1-4F71-B678-04B27291FD6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46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17C937-5D17-42B8-8491-440B66239E8D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FC183B-F42B-4808-80FB-10BA45D855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50B3644-1405-420B-81B7-327D849975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CS210</Template>
  <TotalTime>1431</TotalTime>
  <Words>5035</Words>
  <Application>Microsoft Office PowerPoint</Application>
  <PresentationFormat>On-screen Show (4:3)</PresentationFormat>
  <Paragraphs>1391</Paragraphs>
  <Slides>75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ＭＳ Ｐゴシック</vt:lpstr>
      <vt:lpstr>Arial</vt:lpstr>
      <vt:lpstr>Courier New</vt:lpstr>
      <vt:lpstr>Georgia</vt:lpstr>
      <vt:lpstr>Tahoma</vt:lpstr>
      <vt:lpstr>Times New Roman</vt:lpstr>
      <vt:lpstr>Verdana</vt:lpstr>
      <vt:lpstr>Wingdings</vt:lpstr>
      <vt:lpstr>Wingdings 2</vt:lpstr>
      <vt:lpstr>CS210</vt:lpstr>
      <vt:lpstr>Building Java Programs A Back to Basics Approach</vt:lpstr>
      <vt:lpstr>Topics will be covered</vt:lpstr>
      <vt:lpstr>Fencepost Algorithm</vt:lpstr>
      <vt:lpstr>A deceptive problem...</vt:lpstr>
      <vt:lpstr>Flawed solutions</vt:lpstr>
      <vt:lpstr>Fence post analogy</vt:lpstr>
      <vt:lpstr>Fencepost loop</vt:lpstr>
      <vt:lpstr>Fencepost method solution</vt:lpstr>
      <vt:lpstr>Fencepost question</vt:lpstr>
      <vt:lpstr>Fencepost answer</vt:lpstr>
      <vt:lpstr>while loops</vt:lpstr>
      <vt:lpstr>Categories of loops</vt:lpstr>
      <vt:lpstr>The while loop</vt:lpstr>
      <vt:lpstr>for vs. while loops</vt:lpstr>
      <vt:lpstr>Example while loop</vt:lpstr>
      <vt:lpstr>Sentinel values</vt:lpstr>
      <vt:lpstr>Solution?</vt:lpstr>
      <vt:lpstr>Changing the sentinel value</vt:lpstr>
      <vt:lpstr>Changing the sentinel value</vt:lpstr>
      <vt:lpstr>The problem with our code</vt:lpstr>
      <vt:lpstr>A fencepost solution</vt:lpstr>
      <vt:lpstr>Correct code</vt:lpstr>
      <vt:lpstr>Sentinel as a constant</vt:lpstr>
      <vt:lpstr>Random numbers</vt:lpstr>
      <vt:lpstr>The Random class</vt:lpstr>
      <vt:lpstr>Generating random numbers</vt:lpstr>
      <vt:lpstr>Random questions</vt:lpstr>
      <vt:lpstr>Random and other types</vt:lpstr>
      <vt:lpstr>Random question</vt:lpstr>
      <vt:lpstr>Random answer</vt:lpstr>
      <vt:lpstr>The do/while loop</vt:lpstr>
      <vt:lpstr>do/while question</vt:lpstr>
      <vt:lpstr>do/while answer</vt:lpstr>
      <vt:lpstr>Type boolean</vt:lpstr>
      <vt:lpstr>Type boolean</vt:lpstr>
      <vt:lpstr>Using boolean</vt:lpstr>
      <vt:lpstr>Methods that are tests</vt:lpstr>
      <vt:lpstr>String test methods</vt:lpstr>
      <vt:lpstr>Returning boolean</vt:lpstr>
      <vt:lpstr>boolean return question</vt:lpstr>
      <vt:lpstr>boolean return question</vt:lpstr>
      <vt:lpstr>"Boolean Zen", part 1</vt:lpstr>
      <vt:lpstr>"Boolean Zen", part 2</vt:lpstr>
      <vt:lpstr>Solution w/ boolean variable</vt:lpstr>
      <vt:lpstr>Solution w/ "Boolean Zen"</vt:lpstr>
      <vt:lpstr>"Boolean Zen" template</vt:lpstr>
      <vt:lpstr>Improved isPrime method</vt:lpstr>
      <vt:lpstr>boolean Zen question</vt:lpstr>
      <vt:lpstr>De Morgan's Law</vt:lpstr>
      <vt:lpstr>Boolean practice questions</vt:lpstr>
      <vt:lpstr>Boolean practice answers</vt:lpstr>
      <vt:lpstr>"Short-circuit" evaluation</vt:lpstr>
      <vt:lpstr>When to return?</vt:lpstr>
      <vt:lpstr>Flawed solution</vt:lpstr>
      <vt:lpstr>Returning at the right time</vt:lpstr>
      <vt:lpstr>Boolean return questions</vt:lpstr>
      <vt:lpstr>Boolean return answers</vt:lpstr>
      <vt:lpstr>Logical Assertions</vt:lpstr>
      <vt:lpstr>Logical assertions</vt:lpstr>
      <vt:lpstr>Reasoning about assertions</vt:lpstr>
      <vt:lpstr>Assertions in code</vt:lpstr>
      <vt:lpstr>Reasoning about assertions</vt:lpstr>
      <vt:lpstr>Assertions and loops</vt:lpstr>
      <vt:lpstr>"Sometimes"</vt:lpstr>
      <vt:lpstr>Assertion example </vt:lpstr>
      <vt:lpstr>Assertion Exercise 1</vt:lpstr>
      <vt:lpstr>Assertion Exercise 2</vt:lpstr>
      <vt:lpstr>The End </vt:lpstr>
      <vt:lpstr>Random question</vt:lpstr>
      <vt:lpstr>Random answer</vt:lpstr>
      <vt:lpstr>Boolean question</vt:lpstr>
      <vt:lpstr>Boolean answer</vt:lpstr>
      <vt:lpstr>Boolean Zen answer</vt:lpstr>
      <vt:lpstr>while loop question</vt:lpstr>
      <vt:lpstr>while loop 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210</dc:title>
  <dc:subject>Computer Science</dc:subject>
  <dc:creator>Marty Stepp</dc:creator>
  <cp:keywords>Java</cp:keywords>
  <cp:lastModifiedBy>Winnie Li</cp:lastModifiedBy>
  <cp:revision>154</cp:revision>
  <dcterms:created xsi:type="dcterms:W3CDTF">2008-06-28T20:57:21Z</dcterms:created>
  <dcterms:modified xsi:type="dcterms:W3CDTF">2018-01-04T08:32:35Z</dcterms:modified>
</cp:coreProperties>
</file>