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57"/>
  </p:notesMasterIdLst>
  <p:sldIdLst>
    <p:sldId id="313" r:id="rId6"/>
    <p:sldId id="314" r:id="rId7"/>
    <p:sldId id="297" r:id="rId8"/>
    <p:sldId id="312" r:id="rId9"/>
    <p:sldId id="309" r:id="rId10"/>
    <p:sldId id="315" r:id="rId11"/>
    <p:sldId id="257" r:id="rId12"/>
    <p:sldId id="258" r:id="rId13"/>
    <p:sldId id="260" r:id="rId14"/>
    <p:sldId id="261" r:id="rId15"/>
    <p:sldId id="262" r:id="rId16"/>
    <p:sldId id="259" r:id="rId17"/>
    <p:sldId id="310" r:id="rId18"/>
    <p:sldId id="263" r:id="rId19"/>
    <p:sldId id="264" r:id="rId20"/>
    <p:sldId id="300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301" r:id="rId29"/>
    <p:sldId id="274" r:id="rId30"/>
    <p:sldId id="275" r:id="rId31"/>
    <p:sldId id="302" r:id="rId32"/>
    <p:sldId id="303" r:id="rId33"/>
    <p:sldId id="304" r:id="rId34"/>
    <p:sldId id="311" r:id="rId35"/>
    <p:sldId id="305" r:id="rId36"/>
    <p:sldId id="279" r:id="rId37"/>
    <p:sldId id="280" r:id="rId38"/>
    <p:sldId id="281" r:id="rId39"/>
    <p:sldId id="282" r:id="rId40"/>
    <p:sldId id="283" r:id="rId41"/>
    <p:sldId id="284" r:id="rId42"/>
    <p:sldId id="306" r:id="rId43"/>
    <p:sldId id="286" r:id="rId44"/>
    <p:sldId id="307" r:id="rId45"/>
    <p:sldId id="299" r:id="rId46"/>
    <p:sldId id="288" r:id="rId47"/>
    <p:sldId id="289" r:id="rId48"/>
    <p:sldId id="290" r:id="rId49"/>
    <p:sldId id="291" r:id="rId50"/>
    <p:sldId id="292" r:id="rId51"/>
    <p:sldId id="308" r:id="rId52"/>
    <p:sldId id="293" r:id="rId53"/>
    <p:sldId id="298" r:id="rId54"/>
    <p:sldId id="276" r:id="rId55"/>
    <p:sldId id="277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3304" autoAdjust="0"/>
  </p:normalViewPr>
  <p:slideViewPr>
    <p:cSldViewPr>
      <p:cViewPr varScale="1">
        <p:scale>
          <a:sx n="69" d="100"/>
          <a:sy n="69" d="100"/>
        </p:scale>
        <p:origin x="121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AF5909-9C4B-4DD7-8DFB-2775A39D2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D967D9-7423-47E0-AEEF-27537DEDE167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057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51CFB9-1C5E-481A-95A0-0FB0A36DBA8B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6816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8AB1EC-7140-4AB2-98BF-F1326314BA09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8 temperatures in the file, but 7 lines of output.  It's a fencepost problem in disguise.</a:t>
            </a:r>
          </a:p>
        </p:txBody>
      </p:sp>
    </p:spTree>
    <p:extLst>
      <p:ext uri="{BB962C8B-B14F-4D97-AF65-F5344CB8AC3E}">
        <p14:creationId xmlns:p14="http://schemas.microsoft.com/office/powerpoint/2010/main" val="114573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72BF15-6DE6-4D3C-8AC1-4EE1FC5EE558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032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601C44-1682-4D0B-A60D-E17C4F10080B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7252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A60F93D-802E-43EC-A99C-6CFB92A47A51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6480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906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6C785A-6A7F-4C7D-A094-852D1629251F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Some good initial steps / wrong versions of this program to think about:</a:t>
            </a:r>
          </a:p>
          <a:p>
            <a:pPr eaLnBrk="1" hangingPunct="1"/>
            <a:r>
              <a:rPr lang="en-US" smtClean="0"/>
              <a:t>- unmodified version: reads a few numbers and then stops</a:t>
            </a:r>
          </a:p>
          <a:p>
            <a:pPr eaLnBrk="1" hangingPunct="1"/>
            <a:r>
              <a:rPr lang="en-US" smtClean="0"/>
              <a:t>- change hasNextDouble to hasNext, but no if/else: reads some numbers and then crashes</a:t>
            </a:r>
          </a:p>
          <a:p>
            <a:pPr eaLnBrk="1" hangingPunct="1"/>
            <a:r>
              <a:rPr lang="en-US" smtClean="0"/>
              <a:t>- add the if, but no else: reads numbers but gets "stuck" at first non-numeric token (use jGRASP debugger to see what is happening)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266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61980C-7D83-49CA-BCFD-00F9F3B5C9D9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5139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3296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09B134B-C00D-4F0E-8950-02E76CD7636A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75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F55B22-2F73-4599-9180-DAAF5D36372C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684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89484E-5DF1-4FFB-A357-DF34D68AA4A9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705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Draw a picture (or write it in the file as comments) of the two Scanners (input and lineScanner) as each one advances.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9D7CDF7-18D4-4914-8E95-28510A7A416E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7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94C588-17E2-4432-B76C-147B94AC707C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common bugs here:</a:t>
            </a:r>
          </a:p>
          <a:p>
            <a:pPr eaLnBrk="1" hangingPunct="1"/>
            <a:r>
              <a:rPr lang="en-US" smtClean="0"/>
              <a:t>- not understanding the difference between a String and a Scanner.  They try to call line.nextInt() or similar.</a:t>
            </a:r>
          </a:p>
          <a:p>
            <a:pPr eaLnBrk="1" hangingPunct="1"/>
            <a:r>
              <a:rPr lang="en-US" smtClean="0"/>
              <a:t>- calling a method on the wrong Scanner.  e.g. They forget to change input to lineScan.</a:t>
            </a:r>
          </a:p>
        </p:txBody>
      </p:sp>
    </p:spTree>
    <p:extLst>
      <p:ext uri="{BB962C8B-B14F-4D97-AF65-F5344CB8AC3E}">
        <p14:creationId xmlns:p14="http://schemas.microsoft.com/office/powerpoint/2010/main" val="18895815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common bugs here:</a:t>
            </a:r>
          </a:p>
          <a:p>
            <a:pPr eaLnBrk="1" hangingPunct="1"/>
            <a:r>
              <a:rPr lang="en-US" smtClean="0"/>
              <a:t>- not understanding the difference between a String and a Scanner.  They try to call line.nextInt() or similar.</a:t>
            </a:r>
          </a:p>
          <a:p>
            <a:pPr eaLnBrk="1" hangingPunct="1"/>
            <a:r>
              <a:rPr lang="en-US" smtClean="0"/>
              <a:t>- calling a method on the wrong Scanner.  e.g. They forget to change input to lineScan.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4D54E8-2AC3-489E-A296-C522351750E6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40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38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AC80E7-6EE3-4603-8E89-4ABCAF36B4DF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common PrintStream bug:</a:t>
            </a:r>
          </a:p>
          <a:p>
            <a:pPr eaLnBrk="1" hangingPunct="1"/>
            <a:r>
              <a:rPr lang="en-US" smtClean="0"/>
              <a:t>- declaring it in a method that gets called many times.  This causes the file to be re-opened and wipes the past contents.  So only the last line shows up in the file.</a:t>
            </a:r>
          </a:p>
        </p:txBody>
      </p:sp>
    </p:spTree>
    <p:extLst>
      <p:ext uri="{BB962C8B-B14F-4D97-AF65-F5344CB8AC3E}">
        <p14:creationId xmlns:p14="http://schemas.microsoft.com/office/powerpoint/2010/main" val="3785952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C2240-397C-4FB4-AF67-804C3F30A399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8271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00F369-863D-422E-B57F-667ECE5632C6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You should also probably show them the version that has a static method for processing one person's data.  It takes a String line and a PrintStream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3263041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545044-A36D-4A0D-A9FF-E3D62F7DA0C8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47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372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71DCC9-80C7-4240-A6F2-FED2DE9EC154}" type="slidenum">
              <a:rPr lang="en-US"/>
              <a:pPr eaLnBrk="1" hangingPunct="1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4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920793D-17DB-4B41-80F4-D1BB5E1F14BB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942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F5909-9C4B-4DD7-8DFB-2775A39D28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5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11B023-EE45-4CF3-A707-4FFD55BAB836}" type="slidenum">
              <a:rPr lang="en-US"/>
              <a:pPr eaLnBrk="1" hangingPunct="1"/>
              <a:t>51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602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1CCF39-6350-4EC8-9A9C-DFDB11BEBC14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787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72A5A5-B721-4B69-8F8F-3F96EAF2C97D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882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8A0988-E0EB-4123-8E12-9A1A24E197D8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lvl="1" eaLnBrk="1" hangingPunct="1">
              <a:lnSpc>
                <a:spcPct val="14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3185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1E50AC-21A3-43A0-9D8B-4EFA8B8C662D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analogy: A throws clause is like the legal waiver you sign before you go bungee jumping.  "I understand that I am taking a risk, and I promise not to sue!"</a:t>
            </a:r>
          </a:p>
        </p:txBody>
      </p:sp>
    </p:spTree>
    <p:extLst>
      <p:ext uri="{BB962C8B-B14F-4D97-AF65-F5344CB8AC3E}">
        <p14:creationId xmlns:p14="http://schemas.microsoft.com/office/powerpoint/2010/main" val="40576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A6EC3E-AB34-41C5-8002-D8BCB4912409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941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8E260E-C4D7-4C23-9CF5-5A83FA631C1B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Even though we think of 23 as being an int, it can be any of the three types: 23, 23.0, or "23".</a:t>
            </a:r>
          </a:p>
        </p:txBody>
      </p:sp>
    </p:spTree>
    <p:extLst>
      <p:ext uri="{BB962C8B-B14F-4D97-AF65-F5344CB8AC3E}">
        <p14:creationId xmlns:p14="http://schemas.microsoft.com/office/powerpoint/2010/main" val="364361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6205C-FF1A-4281-9DD0-B6B764B40DCD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B0094-347F-47F2-BB1D-3559E0263F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3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99167-19E2-436E-BB21-9AE3D1206843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AEE3FD-96E9-426B-AFB2-1415E64A84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CD2E65-60D2-4C11-9B02-8AD89751420E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28A6D-FB75-4CE5-81E6-ACF01A1669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3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14800" y="2133600"/>
            <a:ext cx="990600" cy="6096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410325"/>
            <a:ext cx="3505200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5337175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9A8EF344-FA67-4C1D-8BBE-0BC079689EF9}" type="datetime1">
              <a:rPr lang="en-US" smtClean="0"/>
              <a:t>1/4/2018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4800" y="2206625"/>
            <a:ext cx="990600" cy="460375"/>
          </a:xfrm>
        </p:spPr>
        <p:txBody>
          <a:bodyPr/>
          <a:lstStyle>
            <a:lvl1pPr>
              <a:defRPr sz="2000" b="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597368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9144000" cy="2630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2209800"/>
            <a:ext cx="6096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4724400" y="6416675"/>
            <a:ext cx="1520825" cy="365125"/>
          </a:xfrm>
        </p:spPr>
        <p:txBody>
          <a:bodyPr/>
          <a:lstStyle>
            <a:lvl1pPr>
              <a:defRPr/>
            </a:lvl1pPr>
          </a:lstStyle>
          <a:p>
            <a:fld id="{B526CBFD-C6DD-428B-AC27-8F8D43FE29FE}" type="datetime1">
              <a:rPr lang="en-US" smtClean="0"/>
              <a:t>1/4/2018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267200" y="2198688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612070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2852" y="1444752"/>
            <a:ext cx="850392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E461EC-6CAA-499C-8AD0-F4EEF925FF9E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05400" y="930275"/>
            <a:ext cx="685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795277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20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71CFE9EF-7120-4597-8120-CCF24519D9C0}" type="datetime1">
              <a:rPr lang="en-US" smtClean="0"/>
              <a:t>1/4/2018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2F99DBE4-D85E-420B-8936-49D1D5A29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20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FECA1A-AF08-49B1-A55C-02A262878B34}" type="datetime1">
              <a:rPr lang="en-US" smtClean="0"/>
              <a:t>1/4/2018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9956DD18-62E0-475E-9BA3-30E603B5DC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6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5268DF-4D1F-40FF-8563-0527E86B33C0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114800" y="838200"/>
            <a:ext cx="8382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4072460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BE739-4E36-4436-98A7-0C09FF658D07}" type="datetime1">
              <a:rPr lang="en-US" smtClean="0"/>
              <a:t>1/4/2018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fld id="{6696A772-6C1A-40ED-A9FB-93B094850D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1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EBE5EC0E-8516-4C5F-BCB7-F156A8B788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BB44028-DA37-411B-94AF-88327442DE92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BBD4A-D355-45CA-BD18-003CC3FDD5B3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02F4F-3533-42E2-89D3-AFB792CE02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8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4C07C8EE-EC9D-492F-A5AC-F85BEB6E58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013AAD89-1B47-4648-9C7F-16BB83AC997F}" type="datetime1">
              <a:rPr lang="en-US" smtClean="0"/>
              <a:t>1/4/2018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8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F2EB6-9E89-44EC-9B34-AAB9712FC5D2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F8C00044-F03B-46FA-93F4-A2744027B2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8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7B9899"/>
                </a:solidFill>
              </a:defRPr>
            </a:lvl1pPr>
          </a:lstStyle>
          <a:p>
            <a:fld id="{8FAF1BAD-0F47-4532-ADB3-535A8F28F9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8D8521D-B11E-45BF-B5CB-4A627B689C9C}" type="datetime1">
              <a:rPr lang="en-US" smtClean="0"/>
              <a:t>1/4/2018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CF52AF-75F8-4A0E-84B3-690C643FCD65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95E5EA-8AF6-4AA8-A394-7D4360784F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79084-1F4F-4AE5-A338-784048343AA1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9CE65-AC3C-4FB6-81B5-FCB139B07A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394ABB-8834-4299-9F54-B7C9A0FABC81}" type="datetime1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D01F2-EFDB-429B-88A3-53902ECA4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7DF2EB-9C66-4BD2-970D-AD53DAF846C8}" type="datetime1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32B8CE-2E79-43A2-A208-6410454157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C67688-BE4A-4849-B646-C732D021E421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BE8A4-1CD2-4526-9F6F-F83AFCE7C5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CBA485-94A6-4866-93B4-97219E771861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AE6BF-E9AC-455E-B19F-52D9058A08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5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DB0021-A0A9-459D-A87D-0C5097988381}" type="datetime1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C269B-691E-421D-A7C1-99F87778C1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FF99D0F8-8668-4333-A4EA-B4774CCD0522}" type="datetime1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2AD21BE-7890-4FFA-A6B0-936212C430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051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052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108575" y="6416675"/>
            <a:ext cx="1520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23A026BC-7FA9-4721-A6C7-FC6A95CAF0BA}" type="datetime1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7338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Portions Copyright 2013 by Pearson Education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8750" y="960438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91000" y="838200"/>
            <a:ext cx="685800" cy="309563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210050" y="838200"/>
            <a:ext cx="666750" cy="304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200">
                <a:solidFill>
                  <a:schemeClr val="accent3">
                    <a:shade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2062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6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147763"/>
            <a:ext cx="8534400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0" name="Slide Number Placeholder 3"/>
          <p:cNvSpPr txBox="1">
            <a:spLocks noGrp="1"/>
          </p:cNvSpPr>
          <p:nvPr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6E92AB97-ED7D-4025-8360-11AC0C6ADAD4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  <p:sp>
        <p:nvSpPr>
          <p:cNvPr id="2065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60A3150E-287E-4072-B41E-D6838A7E5577}" type="slidenum">
              <a:rPr lang="en-US" sz="1200">
                <a:solidFill>
                  <a:srgbClr val="424242"/>
                </a:solidFill>
                <a:latin typeface="Verdana" pitchFamily="34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r>
              <a:rPr lang="en-US" smtClean="0"/>
              <a:t>Assertion Review Exercise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int mystery(int a)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int b =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int c = 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</a:t>
            </a:r>
            <a:endParaRPr lang="en-US" sz="1600" b="1" i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// Point A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while (a != 0)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    // Point B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c = a % 10;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if (c % 2 == 0) {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			</a:t>
            </a:r>
            <a:r>
              <a:rPr lang="en-US" sz="1600" smtClean="0">
                <a:latin typeface="Courier New" pitchFamily="49" charset="0"/>
              </a:rPr>
              <a:t>b++;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	} else  {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		b = 0;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			// Point C</a:t>
            </a:r>
            <a:r>
              <a:rPr lang="en-US" sz="1600" smtClean="0">
                <a:latin typeface="Courier New" pitchFamily="49" charset="0"/>
              </a:rPr>
              <a:t>      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a = a / 10;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</a:t>
            </a: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// Point D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800" b="1" i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// Point 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return b;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1729540" name="Group 4"/>
          <p:cNvGraphicFramePr>
            <a:graphicFrameLocks noGrp="1"/>
          </p:cNvGraphicFramePr>
          <p:nvPr/>
        </p:nvGraphicFramePr>
        <p:xfrm>
          <a:off x="4325938" y="3581400"/>
          <a:ext cx="4665662" cy="2289175"/>
        </p:xfrm>
        <a:graphic>
          <a:graphicData uri="http://schemas.openxmlformats.org/drawingml/2006/table">
            <a:tbl>
              <a:tblPr/>
              <a:tblGrid>
                <a:gridCol w="922337"/>
                <a:gridCol w="1141413"/>
                <a:gridCol w="1306512"/>
                <a:gridCol w="1295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 != 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c % 2 == 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b &gt; 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Group 4"/>
          <p:cNvGraphicFramePr>
            <a:graphicFrameLocks noGrp="1"/>
          </p:cNvGraphicFramePr>
          <p:nvPr/>
        </p:nvGraphicFramePr>
        <p:xfrm>
          <a:off x="4333875" y="3581400"/>
          <a:ext cx="4665663" cy="2292350"/>
        </p:xfrm>
        <a:graphic>
          <a:graphicData uri="http://schemas.openxmlformats.org/drawingml/2006/table">
            <a:tbl>
              <a:tblPr/>
              <a:tblGrid>
                <a:gridCol w="922338"/>
                <a:gridCol w="1141412"/>
                <a:gridCol w="1298575"/>
                <a:gridCol w="130333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14" name="Text Box 41"/>
          <p:cNvSpPr txBox="1">
            <a:spLocks noChangeArrowheads="1"/>
          </p:cNvSpPr>
          <p:nvPr/>
        </p:nvSpPr>
        <p:spPr bwMode="auto">
          <a:xfrm>
            <a:off x="4114800" y="2360613"/>
            <a:ext cx="5105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>
                <a:latin typeface="Verdana" pitchFamily="34" charset="0"/>
                <a:cs typeface="Times New Roman" pitchFamily="18" charset="0"/>
              </a:rPr>
              <a:t>Which of the following assertions are</a:t>
            </a:r>
            <a:br>
              <a:rPr lang="en-US">
                <a:latin typeface="Verdana" pitchFamily="34" charset="0"/>
                <a:cs typeface="Times New Roman" pitchFamily="18" charset="0"/>
              </a:rPr>
            </a:br>
            <a:r>
              <a:rPr lang="en-US">
                <a:latin typeface="Verdana" pitchFamily="34" charset="0"/>
                <a:cs typeface="Times New Roman" pitchFamily="18" charset="0"/>
              </a:rPr>
              <a:t>true at which point(s) in the code?  </a:t>
            </a:r>
          </a:p>
          <a:p>
            <a:pPr algn="l" eaLnBrk="1" hangingPunct="1"/>
            <a:r>
              <a:rPr lang="en-US">
                <a:latin typeface="Verdana" pitchFamily="34" charset="0"/>
                <a:cs typeface="Times New Roman" pitchFamily="18" charset="0"/>
              </a:rPr>
              <a:t>Choose ALWAYS, NEVER, or SOMETIMES.</a:t>
            </a:r>
          </a:p>
        </p:txBody>
      </p:sp>
      <p:sp>
        <p:nvSpPr>
          <p:cNvPr id="1441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DA5672C-B2F9-4B86-9F7C-A06A7E28319C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41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Exceptions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smtClean="0"/>
              <a:t>exception</a:t>
            </a:r>
            <a:r>
              <a:rPr lang="en-US" smtClean="0"/>
              <a:t>: An object representing a runtime error.</a:t>
            </a:r>
          </a:p>
          <a:p>
            <a:pPr lvl="2">
              <a:lnSpc>
                <a:spcPct val="110000"/>
              </a:lnSpc>
            </a:pPr>
            <a:r>
              <a:rPr lang="en-US" smtClean="0"/>
              <a:t>dividing an integer by 0</a:t>
            </a:r>
          </a:p>
          <a:p>
            <a:pPr lvl="2">
              <a:lnSpc>
                <a:spcPct val="110000"/>
              </a:lnSpc>
            </a:pPr>
            <a:r>
              <a:rPr lang="en-US" smtClean="0"/>
              <a:t>calling </a:t>
            </a:r>
            <a:r>
              <a:rPr lang="en-US" smtClean="0">
                <a:latin typeface="Courier New" pitchFamily="49" charset="0"/>
              </a:rPr>
              <a:t>substring</a:t>
            </a:r>
            <a:r>
              <a:rPr lang="en-US" smtClean="0"/>
              <a:t> on a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 and passing too large an index</a:t>
            </a:r>
          </a:p>
          <a:p>
            <a:pPr lvl="2">
              <a:lnSpc>
                <a:spcPct val="110000"/>
              </a:lnSpc>
            </a:pPr>
            <a:r>
              <a:rPr lang="en-US" smtClean="0"/>
              <a:t>trying to read the wrong type of value from a </a:t>
            </a:r>
            <a:r>
              <a:rPr lang="en-US" smtClean="0">
                <a:latin typeface="Courier New" pitchFamily="49" charset="0"/>
              </a:rPr>
              <a:t>Scanner</a:t>
            </a:r>
            <a:endParaRPr lang="en-US" b="1" smtClean="0">
              <a:latin typeface="Courier New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smtClean="0">
                <a:solidFill>
                  <a:srgbClr val="003399"/>
                </a:solidFill>
              </a:rPr>
              <a:t>trying to read a file that does not exist</a:t>
            </a:r>
          </a:p>
          <a:p>
            <a:pPr lvl="1">
              <a:lnSpc>
                <a:spcPct val="110000"/>
              </a:lnSpc>
            </a:pPr>
            <a:endParaRPr lang="en-US" sz="900" b="1" smtClean="0">
              <a:solidFill>
                <a:srgbClr val="0033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mtClean="0"/>
              <a:t>We say that a program with an error "</a:t>
            </a:r>
            <a:r>
              <a:rPr lang="en-US" i="1" smtClean="0"/>
              <a:t>throws</a:t>
            </a:r>
            <a:r>
              <a:rPr lang="en-US" smtClean="0"/>
              <a:t>"</a:t>
            </a:r>
            <a:r>
              <a:rPr lang="en-US" i="1" smtClean="0"/>
              <a:t> </a:t>
            </a:r>
            <a:r>
              <a:rPr lang="en-US" smtClean="0"/>
              <a:t>an exception.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It is also possible to "</a:t>
            </a:r>
            <a:r>
              <a:rPr lang="en-US" i="1" smtClean="0"/>
              <a:t>catch</a:t>
            </a:r>
            <a:r>
              <a:rPr lang="en-US" smtClean="0"/>
              <a:t>" (handle or fix) an exception.</a:t>
            </a:r>
          </a:p>
          <a:p>
            <a:pPr lvl="1">
              <a:lnSpc>
                <a:spcPct val="110000"/>
              </a:lnSpc>
            </a:pPr>
            <a:endParaRPr lang="en-US" sz="1200" smtClean="0"/>
          </a:p>
          <a:p>
            <a:pPr>
              <a:lnSpc>
                <a:spcPct val="110000"/>
              </a:lnSpc>
            </a:pPr>
            <a:r>
              <a:rPr lang="en-US" b="1" smtClean="0"/>
              <a:t>checked exception</a:t>
            </a:r>
            <a:r>
              <a:rPr lang="en-US" smtClean="0"/>
              <a:t>: An error that must be handled by our program (otherwise it will not compile).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We must specify how our program will handle file I/O failures.</a:t>
            </a:r>
          </a:p>
          <a:p>
            <a:pPr lvl="1">
              <a:lnSpc>
                <a:spcPct val="110000"/>
              </a:lnSpc>
            </a:pPr>
            <a:r>
              <a:rPr lang="en-US" sz="2400" smtClean="0">
                <a:latin typeface="Courier New" pitchFamily="49" charset="0"/>
              </a:rPr>
              <a:t>FileNotFoundException</a:t>
            </a:r>
            <a:r>
              <a:rPr lang="en-US" smtClean="0"/>
              <a:t> is a checked exception </a:t>
            </a:r>
          </a:p>
        </p:txBody>
      </p:sp>
      <p:sp>
        <p:nvSpPr>
          <p:cNvPr id="235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87AF19-15A1-412F-B8D2-209F036C9B1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55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throws</a:t>
            </a:r>
            <a:r>
              <a:rPr lang="en-US" smtClean="0"/>
              <a:t> clause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smtClean="0">
                <a:latin typeface="Courier New" pitchFamily="49" charset="0"/>
              </a:rPr>
              <a:t>throws</a:t>
            </a:r>
            <a:r>
              <a:rPr lang="en-US" b="1" smtClean="0"/>
              <a:t> clause</a:t>
            </a:r>
            <a:r>
              <a:rPr lang="en-US" smtClean="0"/>
              <a:t>: Keywords on a method's header that state that it may generate an exception (and will not handle it).</a:t>
            </a:r>
          </a:p>
          <a:p>
            <a:pPr lvl="1">
              <a:buFontTx/>
              <a:buNone/>
            </a:pPr>
            <a:endParaRPr lang="en-US" sz="1200" i="1" smtClean="0"/>
          </a:p>
          <a:p>
            <a:r>
              <a:rPr lang="en-US" smtClean="0"/>
              <a:t>Syntax:</a:t>
            </a:r>
            <a:endParaRPr lang="en-US" sz="9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	public static </a:t>
            </a:r>
            <a:r>
              <a:rPr lang="en-US" b="1" smtClean="0"/>
              <a:t>type</a:t>
            </a:r>
            <a:r>
              <a:rPr lang="en-US" smtClean="0">
                <a:latin typeface="Courier New" pitchFamily="49" charset="0"/>
              </a:rPr>
              <a:t>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(</a:t>
            </a:r>
            <a:r>
              <a:rPr lang="en-US" b="1" smtClean="0"/>
              <a:t>params</a:t>
            </a:r>
            <a:r>
              <a:rPr lang="en-US" smtClean="0">
                <a:latin typeface="Courier New" pitchFamily="49" charset="0"/>
              </a:rPr>
              <a:t>)</a:t>
            </a:r>
            <a:r>
              <a:rPr lang="en-US" b="1" smtClean="0">
                <a:latin typeface="Courier New" pitchFamily="49" charset="0"/>
              </a:rPr>
              <a:t> </a:t>
            </a:r>
            <a:r>
              <a:rPr lang="en-US" b="1" smtClean="0">
                <a:solidFill>
                  <a:srgbClr val="336699"/>
                </a:solidFill>
                <a:latin typeface="Courier New" pitchFamily="49" charset="0"/>
              </a:rPr>
              <a:t>throws </a:t>
            </a:r>
            <a:r>
              <a:rPr lang="en-US" b="1" smtClean="0">
                <a:solidFill>
                  <a:srgbClr val="336699"/>
                </a:solidFill>
              </a:rPr>
              <a:t>type</a:t>
            </a:r>
            <a:r>
              <a:rPr lang="en-US" smtClean="0">
                <a:latin typeface="Courier New" pitchFamily="49" charset="0"/>
              </a:rPr>
              <a:t> {</a:t>
            </a:r>
          </a:p>
          <a:p>
            <a:pPr lvl="1">
              <a:buFontTx/>
              <a:buNone/>
            </a:pPr>
            <a:endParaRPr lang="en-US" sz="1200" smtClean="0"/>
          </a:p>
          <a:p>
            <a:pPr lvl="1"/>
            <a:r>
              <a:rPr lang="en-US" smtClean="0"/>
              <a:t>Example:</a:t>
            </a:r>
          </a:p>
          <a:p>
            <a:pPr lvl="1">
              <a:buFontTx/>
              <a:buNone/>
            </a:pPr>
            <a:r>
              <a:rPr lang="en-US" sz="2100" smtClean="0">
                <a:latin typeface="Courier New" pitchFamily="49" charset="0"/>
              </a:rPr>
              <a:t>	</a:t>
            </a:r>
            <a:r>
              <a:rPr lang="en-US" sz="1800" smtClean="0">
                <a:latin typeface="Courier New" pitchFamily="49" charset="0"/>
              </a:rPr>
              <a:t>public class ReadFile {</a:t>
            </a:r>
          </a:p>
          <a:p>
            <a:pPr lvl="1">
              <a:buFontTx/>
              <a:buNone/>
            </a:pPr>
            <a:r>
              <a:rPr lang="en-US" sz="1800" smtClean="0">
                <a:latin typeface="Courier New" pitchFamily="49" charset="0"/>
              </a:rPr>
              <a:t>	    public static void main(String[] args)</a:t>
            </a:r>
          </a:p>
          <a:p>
            <a:pPr lvl="1">
              <a:buFontTx/>
              <a:buNone/>
            </a:pPr>
            <a:r>
              <a:rPr lang="en-US" sz="1800" smtClean="0">
                <a:latin typeface="Courier New" pitchFamily="49" charset="0"/>
              </a:rPr>
              <a:t>	            </a:t>
            </a:r>
            <a:r>
              <a:rPr lang="en-US" sz="1800" b="1" smtClean="0">
                <a:solidFill>
                  <a:srgbClr val="003399"/>
                </a:solidFill>
                <a:latin typeface="Courier New" pitchFamily="49" charset="0"/>
              </a:rPr>
              <a:t>throws FileNotFoundException</a:t>
            </a:r>
            <a:r>
              <a:rPr lang="en-US" sz="1800" smtClean="0">
                <a:latin typeface="Courier New" pitchFamily="49" charset="0"/>
              </a:rPr>
              <a:t> {</a:t>
            </a:r>
          </a:p>
          <a:p>
            <a:pPr lvl="1">
              <a:buFontTx/>
              <a:buNone/>
            </a:pPr>
            <a:endParaRPr lang="en-US" sz="600" smtClean="0">
              <a:latin typeface="Courier New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smtClean="0"/>
              <a:t>Like saying, </a:t>
            </a:r>
            <a:r>
              <a:rPr lang="en-US" i="1" smtClean="0"/>
              <a:t>"I hereby announce that this method might throw an exception, and I accept the consequences if this happens."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2458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45066B-4709-448E-9613-D535389479EF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458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paths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tabLst>
                <a:tab pos="3429000" algn="l"/>
              </a:tabLst>
            </a:pPr>
            <a:r>
              <a:rPr lang="en-US" b="1" smtClean="0"/>
              <a:t>absolute path</a:t>
            </a:r>
            <a:r>
              <a:rPr lang="en-US" smtClean="0"/>
              <a:t>: specifies a drive or a top </a:t>
            </a:r>
            <a:r>
              <a:rPr lang="en-US" smtClean="0">
                <a:latin typeface="Courier New" pitchFamily="49" charset="0"/>
              </a:rPr>
              <a:t>"/"</a:t>
            </a:r>
            <a:r>
              <a:rPr lang="en-US" smtClean="0"/>
              <a:t> folder</a:t>
            </a:r>
          </a:p>
          <a:p>
            <a:pPr marL="639763" lvl="1" indent="-246063">
              <a:buFontTx/>
              <a:buNone/>
              <a:tabLst>
                <a:tab pos="3429000" algn="l"/>
              </a:tabLst>
            </a:pPr>
            <a:r>
              <a:rPr lang="en-US" smtClean="0">
                <a:latin typeface="Courier New" pitchFamily="49" charset="0"/>
              </a:rPr>
              <a:t>	C:/Documents/smith/hw6/input/data.csv</a:t>
            </a:r>
          </a:p>
          <a:p>
            <a:pPr marL="639763" lvl="1" indent="-246063">
              <a:tabLst>
                <a:tab pos="3429000" algn="l"/>
              </a:tabLst>
            </a:pPr>
            <a:r>
              <a:rPr lang="en-US" smtClean="0"/>
              <a:t>Windows can also use backslashes to separate folders.</a:t>
            </a:r>
          </a:p>
          <a:p>
            <a:pPr marL="639763" lvl="1" indent="-246063">
              <a:tabLst>
                <a:tab pos="3429000" algn="l"/>
              </a:tabLst>
            </a:pPr>
            <a:endParaRPr lang="en-US" smtClean="0"/>
          </a:p>
          <a:p>
            <a:pPr>
              <a:tabLst>
                <a:tab pos="3429000" algn="l"/>
              </a:tabLst>
            </a:pPr>
            <a:r>
              <a:rPr lang="en-US" b="1" smtClean="0"/>
              <a:t>relative path</a:t>
            </a:r>
            <a:r>
              <a:rPr lang="en-US" smtClean="0"/>
              <a:t>: does not specify any top-level folder</a:t>
            </a:r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3429000" algn="l"/>
              </a:tabLst>
            </a:pPr>
            <a:r>
              <a:rPr lang="en-US" smtClean="0">
                <a:latin typeface="Courier New" pitchFamily="49" charset="0"/>
              </a:rPr>
              <a:t>	names.dat</a:t>
            </a:r>
            <a:endParaRPr lang="en-US" smtClean="0"/>
          </a:p>
          <a:p>
            <a:pPr marL="639763" lvl="1" indent="-246063">
              <a:lnSpc>
                <a:spcPct val="80000"/>
              </a:lnSpc>
              <a:buFontTx/>
              <a:buNone/>
              <a:tabLst>
                <a:tab pos="3429000" algn="l"/>
              </a:tabLst>
            </a:pPr>
            <a:r>
              <a:rPr lang="en-US" smtClean="0">
                <a:latin typeface="Courier New" pitchFamily="49" charset="0"/>
              </a:rPr>
              <a:t>	input/mydata.txt</a:t>
            </a:r>
            <a:endParaRPr lang="en-US" smtClean="0"/>
          </a:p>
          <a:p>
            <a:pPr marL="639763" lvl="1" indent="-246063">
              <a:tabLst>
                <a:tab pos="3429000" algn="l"/>
              </a:tabLst>
            </a:pPr>
            <a:endParaRPr lang="en-US" sz="900" smtClean="0"/>
          </a:p>
          <a:p>
            <a:pPr marL="639763" lvl="1" indent="-246063">
              <a:tabLst>
                <a:tab pos="3429000" algn="l"/>
              </a:tabLst>
            </a:pPr>
            <a:r>
              <a:rPr lang="en-US" smtClean="0"/>
              <a:t>Assumed to be relative to the </a:t>
            </a:r>
            <a:r>
              <a:rPr lang="en-US" b="1" i="1" smtClean="0"/>
              <a:t>current</a:t>
            </a:r>
            <a:r>
              <a:rPr lang="en-US" i="1" smtClean="0"/>
              <a:t> directory</a:t>
            </a:r>
            <a:r>
              <a:rPr lang="en-US" smtClean="0"/>
              <a:t>:</a:t>
            </a:r>
          </a:p>
          <a:p>
            <a:pPr marL="639763" lvl="1" indent="-246063">
              <a:tabLst>
                <a:tab pos="3429000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>
              <a:buFontTx/>
              <a:buNone/>
              <a:tabLst>
                <a:tab pos="3429000" algn="l"/>
              </a:tabLst>
            </a:pPr>
            <a:r>
              <a:rPr lang="en-US" sz="2000" smtClean="0">
                <a:latin typeface="Courier New" pitchFamily="49" charset="0"/>
              </a:rPr>
              <a:t>	Scanner input = new Scanner(new File(</a:t>
            </a:r>
            <a:r>
              <a:rPr lang="en-US" sz="2000" b="1" smtClean="0">
                <a:latin typeface="Courier New" pitchFamily="49" charset="0"/>
              </a:rPr>
              <a:t>"data/readme.txt"</a:t>
            </a:r>
            <a:r>
              <a:rPr lang="en-US" sz="2000" smtClean="0">
                <a:latin typeface="Courier New" pitchFamily="49" charset="0"/>
              </a:rPr>
              <a:t>));</a:t>
            </a:r>
          </a:p>
          <a:p>
            <a:pPr marL="639763" lvl="1" indent="-246063">
              <a:tabLst>
                <a:tab pos="3429000" algn="l"/>
              </a:tabLst>
            </a:pPr>
            <a:endParaRPr lang="en-US" sz="900" smtClean="0"/>
          </a:p>
          <a:p>
            <a:pPr marL="639763" lvl="1" indent="-246063">
              <a:buFontTx/>
              <a:buNone/>
              <a:tabLst>
                <a:tab pos="3429000" algn="l"/>
              </a:tabLst>
            </a:pPr>
            <a:r>
              <a:rPr lang="en-US" smtClean="0"/>
              <a:t>	If our program is in	</a:t>
            </a:r>
            <a:r>
              <a:rPr lang="en-US" smtClean="0">
                <a:latin typeface="Courier New" pitchFamily="49" charset="0"/>
              </a:rPr>
              <a:t>H:/hw6</a:t>
            </a:r>
            <a:r>
              <a:rPr lang="en-US" smtClean="0"/>
              <a:t> ,</a:t>
            </a:r>
            <a:br>
              <a:rPr lang="en-US" smtClean="0"/>
            </a:b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will look for 	</a:t>
            </a:r>
            <a:r>
              <a:rPr lang="en-US" smtClean="0">
                <a:latin typeface="Courier New" pitchFamily="49" charset="0"/>
              </a:rPr>
              <a:t>H:/hw6/data/readme.txt</a:t>
            </a:r>
          </a:p>
        </p:txBody>
      </p:sp>
      <p:sp>
        <p:nvSpPr>
          <p:cNvPr id="2560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244F8F-AE82-41A9-BF8C-896098DA6848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60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cap="none" smtClean="0"/>
          </a:p>
        </p:txBody>
      </p:sp>
      <p:sp>
        <p:nvSpPr>
          <p:cNvPr id="26627" name="Rectangle 2"/>
          <p:cNvSpPr>
            <a:spLocks noGrp="1"/>
          </p:cNvSpPr>
          <p:nvPr>
            <p:ph type="ctrTitle"/>
          </p:nvPr>
        </p:nvSpPr>
        <p:spPr/>
        <p:txBody>
          <a:bodyPr lIns="0" rIns="0" bIns="0"/>
          <a:lstStyle/>
          <a:p>
            <a:r>
              <a:rPr lang="en-US" smtClean="0"/>
              <a:t>Token-based processing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B061BC-1505-4547-BC5E-8A57CD9C022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tokens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lnSpc>
                <a:spcPct val="110000"/>
              </a:lnSpc>
              <a:tabLst>
                <a:tab pos="2741613" algn="l"/>
              </a:tabLst>
            </a:pPr>
            <a:r>
              <a:rPr lang="en-US" b="1" smtClean="0"/>
              <a:t>token</a:t>
            </a:r>
            <a:r>
              <a:rPr lang="en-US" smtClean="0"/>
              <a:t>: A unit of user input, separated by whitespace. </a:t>
            </a:r>
          </a:p>
          <a:p>
            <a:pPr marL="742950" lvl="1" indent="-285750">
              <a:lnSpc>
                <a:spcPct val="110000"/>
              </a:lnSpc>
              <a:tabLst>
                <a:tab pos="2741613" algn="l"/>
              </a:tabLst>
            </a:pPr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splits a file's contents into tokens.</a:t>
            </a:r>
          </a:p>
          <a:p>
            <a:pPr marL="742950" lvl="1" indent="-285750">
              <a:lnSpc>
                <a:spcPct val="90000"/>
              </a:lnSpc>
              <a:tabLst>
                <a:tab pos="2741613" algn="l"/>
              </a:tabLst>
            </a:pPr>
            <a:endParaRPr lang="en-US" smtClean="0"/>
          </a:p>
          <a:p>
            <a:pPr marL="342900" indent="-342900">
              <a:lnSpc>
                <a:spcPct val="90000"/>
              </a:lnSpc>
              <a:tabLst>
                <a:tab pos="2741613" algn="l"/>
              </a:tabLst>
            </a:pPr>
            <a:r>
              <a:rPr lang="en-US" smtClean="0"/>
              <a:t>If an input file contains the following:</a:t>
            </a:r>
          </a:p>
          <a:p>
            <a:pPr marL="742950" lvl="1" indent="-285750">
              <a:lnSpc>
                <a:spcPct val="80000"/>
              </a:lnSpc>
              <a:buFontTx/>
              <a:buNone/>
              <a:tabLst>
                <a:tab pos="2741613" algn="l"/>
              </a:tabLst>
            </a:pPr>
            <a:endParaRPr lang="en-US" sz="900" smtClean="0">
              <a:latin typeface="Courier New" pitchFamily="49" charset="0"/>
            </a:endParaRPr>
          </a:p>
          <a:p>
            <a:pPr marL="742950" lvl="1" indent="-285750">
              <a:lnSpc>
                <a:spcPct val="80000"/>
              </a:lnSpc>
              <a:buFontTx/>
              <a:buNone/>
              <a:tabLst>
                <a:tab pos="2741613" algn="l"/>
              </a:tabLst>
            </a:pPr>
            <a:r>
              <a:rPr lang="en-US" smtClean="0">
                <a:latin typeface="Courier New" pitchFamily="49" charset="0"/>
              </a:rPr>
              <a:t>	23   3.14</a:t>
            </a:r>
          </a:p>
          <a:p>
            <a:pPr marL="742950" lvl="1" indent="-285750">
              <a:lnSpc>
                <a:spcPct val="80000"/>
              </a:lnSpc>
              <a:buFontTx/>
              <a:buNone/>
              <a:tabLst>
                <a:tab pos="2741613" algn="l"/>
              </a:tabLst>
            </a:pPr>
            <a:r>
              <a:rPr lang="en-US" smtClean="0">
                <a:latin typeface="Courier New" pitchFamily="49" charset="0"/>
              </a:rPr>
              <a:t>	  "John Smith"</a:t>
            </a:r>
          </a:p>
          <a:p>
            <a:pPr marL="742950" lvl="1" indent="-285750">
              <a:lnSpc>
                <a:spcPct val="90000"/>
              </a:lnSpc>
              <a:buFontTx/>
              <a:buNone/>
              <a:tabLst>
                <a:tab pos="2741613" algn="l"/>
              </a:tabLst>
            </a:pPr>
            <a:endParaRPr lang="en-US" sz="1000" smtClean="0">
              <a:latin typeface="Courier New" pitchFamily="49" charset="0"/>
            </a:endParaRPr>
          </a:p>
          <a:p>
            <a:pPr marL="742950" lvl="1" indent="-285750">
              <a:lnSpc>
                <a:spcPct val="90000"/>
              </a:lnSpc>
              <a:buFontTx/>
              <a:buNone/>
              <a:tabLst>
                <a:tab pos="2741613" algn="l"/>
              </a:tabLst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can interpret the tokens as the following types:</a:t>
            </a:r>
          </a:p>
          <a:p>
            <a:pPr marL="742950" lvl="1" indent="-285750">
              <a:lnSpc>
                <a:spcPct val="90000"/>
              </a:lnSpc>
              <a:tabLst>
                <a:tab pos="2741613" algn="l"/>
              </a:tabLst>
            </a:pPr>
            <a:endParaRPr lang="en-US" sz="900" smtClean="0"/>
          </a:p>
          <a:p>
            <a:pPr marL="742950" lvl="1" indent="-285750">
              <a:lnSpc>
                <a:spcPct val="90000"/>
              </a:lnSpc>
              <a:buFontTx/>
              <a:buNone/>
              <a:tabLst>
                <a:tab pos="2741613" algn="l"/>
              </a:tabLst>
            </a:pPr>
            <a:r>
              <a:rPr lang="en-US" smtClean="0"/>
              <a:t>	</a:t>
            </a:r>
            <a:r>
              <a:rPr lang="en-US" u="sng" smtClean="0"/>
              <a:t>Token</a:t>
            </a:r>
            <a:r>
              <a:rPr lang="en-US" smtClean="0"/>
              <a:t>	</a:t>
            </a:r>
            <a:r>
              <a:rPr lang="en-US" u="sng" smtClean="0"/>
              <a:t>Type(s)</a:t>
            </a:r>
          </a:p>
          <a:p>
            <a:pPr marL="742950" lvl="1" indent="-285750">
              <a:lnSpc>
                <a:spcPct val="80000"/>
              </a:lnSpc>
              <a:buFontTx/>
              <a:buNone/>
              <a:tabLst>
                <a:tab pos="2741613" algn="l"/>
              </a:tabLst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23</a:t>
            </a: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String </a:t>
            </a:r>
          </a:p>
          <a:p>
            <a:pPr marL="742950" lvl="1" indent="-285750">
              <a:lnSpc>
                <a:spcPct val="80000"/>
              </a:lnSpc>
              <a:buFontTx/>
              <a:buNone/>
              <a:tabLst>
                <a:tab pos="2741613" algn="l"/>
              </a:tabLst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3.14</a:t>
            </a: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double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String</a:t>
            </a:r>
          </a:p>
          <a:p>
            <a:pPr marL="742950" lvl="1" indent="-285750">
              <a:lnSpc>
                <a:spcPct val="80000"/>
              </a:lnSpc>
              <a:buFontTx/>
              <a:buNone/>
              <a:tabLst>
                <a:tab pos="2741613" algn="l"/>
              </a:tabLst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"John</a:t>
            </a: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String</a:t>
            </a:r>
          </a:p>
          <a:p>
            <a:pPr marL="742950" lvl="1" indent="-285750">
              <a:lnSpc>
                <a:spcPct val="80000"/>
              </a:lnSpc>
              <a:buFontTx/>
              <a:buNone/>
              <a:tabLst>
                <a:tab pos="2741613" algn="l"/>
              </a:tabLst>
            </a:pP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Smith"</a:t>
            </a:r>
            <a:r>
              <a:rPr lang="en-US" smtClean="0"/>
              <a:t>	</a:t>
            </a:r>
            <a:r>
              <a:rPr lang="en-US" smtClean="0">
                <a:latin typeface="Courier New" pitchFamily="49" charset="0"/>
              </a:rPr>
              <a:t>String</a:t>
            </a:r>
            <a:endParaRPr lang="en-US" smtClean="0"/>
          </a:p>
          <a:p>
            <a:pPr marL="742950" lvl="1" indent="-285750">
              <a:lnSpc>
                <a:spcPct val="90000"/>
              </a:lnSpc>
              <a:tabLst>
                <a:tab pos="2741613" algn="l"/>
              </a:tabLst>
            </a:pPr>
            <a:endParaRPr lang="en-US" sz="1000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3101975"/>
            <a:ext cx="2438400" cy="708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2765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E4CD5B-E858-4F82-8D7C-B50D6976856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765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19800" y="4514850"/>
            <a:ext cx="2819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/>
              <a:t>Even though we think of 23 as being an </a:t>
            </a:r>
            <a:r>
              <a:rPr lang="en-US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/>
              <a:t>, but it can be any of the three types: 23, 23.0, or “23”.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 and input cursor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Consider a file </a:t>
            </a:r>
            <a:r>
              <a:rPr lang="en-US" smtClean="0">
                <a:latin typeface="Courier New" pitchFamily="49" charset="0"/>
              </a:rPr>
              <a:t>weather.txt</a:t>
            </a:r>
            <a:r>
              <a:rPr lang="en-US" smtClean="0"/>
              <a:t> that contains this text: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16.2   23.5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19.1 7.4  22.8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18.5  -1.8 14.9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mtClean="0"/>
          </a:p>
          <a:p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views all input as a stream of characters: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16.2   23.5\n19.1 7.4  22.8\n\n18.5  -1.8 14.9\n</a:t>
            </a:r>
          </a:p>
          <a:p>
            <a:pPr lvl="1">
              <a:buFontTx/>
              <a:buNone/>
            </a:pPr>
            <a:r>
              <a:rPr lang="en-US" b="1" smtClean="0">
                <a:latin typeface="Courier New" pitchFamily="49" charset="0"/>
              </a:rPr>
              <a:t>^</a:t>
            </a:r>
          </a:p>
          <a:p>
            <a:pPr lvl="1">
              <a:buFontTx/>
              <a:buNone/>
            </a:pPr>
            <a:endParaRPr lang="en-US" b="1" smtClean="0">
              <a:latin typeface="Courier New" pitchFamily="49" charset="0"/>
            </a:endParaRPr>
          </a:p>
          <a:p>
            <a:r>
              <a:rPr lang="en-US" b="1" smtClean="0"/>
              <a:t>input cursor</a:t>
            </a:r>
            <a:r>
              <a:rPr lang="en-US" smtClean="0"/>
              <a:t>:</a:t>
            </a:r>
            <a:r>
              <a:rPr lang="en-US" i="1" smtClean="0"/>
              <a:t> </a:t>
            </a:r>
            <a:r>
              <a:rPr lang="en-US" smtClean="0"/>
              <a:t>The current position of the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3400" y="1828800"/>
            <a:ext cx="29718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33400" y="4156075"/>
            <a:ext cx="8229600" cy="339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2867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C05B13-D428-4BA5-840D-38B0FF3B39F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67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5334000"/>
            <a:ext cx="6096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958850" y="3867150"/>
            <a:ext cx="609600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Consuming tokens</a:t>
            </a:r>
          </a:p>
        </p:txBody>
      </p:sp>
      <p:sp>
        <p:nvSpPr>
          <p:cNvPr id="889859" name="Rectangle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915400" cy="5105400"/>
          </a:xfrm>
        </p:spPr>
        <p:txBody>
          <a:bodyPr/>
          <a:lstStyle/>
          <a:p>
            <a:r>
              <a:rPr lang="en-US" b="1" smtClean="0"/>
              <a:t>consuming input</a:t>
            </a:r>
            <a:r>
              <a:rPr lang="en-US" smtClean="0"/>
              <a:t>: </a:t>
            </a:r>
            <a:r>
              <a:rPr lang="en-US" sz="2100" smtClean="0"/>
              <a:t>Reading input and advancing the cursor.</a:t>
            </a:r>
          </a:p>
          <a:p>
            <a:pPr lvl="1"/>
            <a:r>
              <a:rPr lang="en-US" smtClean="0"/>
              <a:t>Calling </a:t>
            </a:r>
            <a:r>
              <a:rPr lang="en-US" smtClean="0">
                <a:latin typeface="Courier New" pitchFamily="49" charset="0"/>
              </a:rPr>
              <a:t>next()</a:t>
            </a:r>
            <a:r>
              <a:rPr lang="en-US" smtClean="0"/>
              <a:t> etc. moves the cursor past the current token.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pt-BR" sz="2000" smtClean="0">
                <a:latin typeface="Courier New" pitchFamily="49" charset="0"/>
              </a:rPr>
              <a:t>16.2   23.5\n\t19.1 7.4  22.8\n\n18.5  -1.8 14.9\n</a:t>
            </a: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b="1" smtClean="0">
                <a:latin typeface="Courier New" pitchFamily="49" charset="0"/>
              </a:rPr>
              <a:t>	^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</a:rPr>
              <a:t>	double d = input.nextDouble();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16.2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pt-BR" sz="2000" b="1" smtClean="0">
                <a:solidFill>
                  <a:srgbClr val="003399"/>
                </a:solidFill>
                <a:latin typeface="Courier New" pitchFamily="49" charset="0"/>
              </a:rPr>
              <a:t>16.2</a:t>
            </a:r>
            <a:r>
              <a:rPr lang="pt-BR" sz="2000" smtClean="0">
                <a:latin typeface="Courier New" pitchFamily="49" charset="0"/>
              </a:rPr>
              <a:t>   23.5\n\t19.1 7.4  22.8\n\n18.5  -1.8 14.9\n</a:t>
            </a: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</a:rPr>
              <a:t>	    ^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en-US" b="1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</a:rPr>
              <a:t>	String s = input.next(); 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"23.5"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pt-BR" sz="2000" smtClean="0">
                <a:latin typeface="Courier New" pitchFamily="49" charset="0"/>
              </a:rPr>
              <a:t>16.2   </a:t>
            </a:r>
            <a:r>
              <a:rPr lang="pt-BR" sz="2000" b="1" smtClean="0">
                <a:solidFill>
                  <a:srgbClr val="003399"/>
                </a:solidFill>
                <a:latin typeface="Courier New" pitchFamily="49" charset="0"/>
              </a:rPr>
              <a:t>23.5</a:t>
            </a:r>
            <a:r>
              <a:rPr lang="pt-BR" sz="2000" smtClean="0">
                <a:latin typeface="Courier New" pitchFamily="49" charset="0"/>
              </a:rPr>
              <a:t>\n\t19.1 7.4  22.8\n\n18.5  -1.8 14.9\n</a:t>
            </a: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b="1" smtClean="0">
                <a:latin typeface="Courier New" pitchFamily="49" charset="0"/>
              </a:rPr>
              <a:t>	          ^</a:t>
            </a: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838200" y="2362200"/>
            <a:ext cx="7675563" cy="339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889861" name="Rectangle 5"/>
          <p:cNvSpPr>
            <a:spLocks noChangeArrowheads="1"/>
          </p:cNvSpPr>
          <p:nvPr/>
        </p:nvSpPr>
        <p:spPr bwMode="auto">
          <a:xfrm>
            <a:off x="838200" y="3843338"/>
            <a:ext cx="7688263" cy="339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889862" name="Rectangle 6"/>
          <p:cNvSpPr>
            <a:spLocks noChangeArrowheads="1"/>
          </p:cNvSpPr>
          <p:nvPr/>
        </p:nvSpPr>
        <p:spPr bwMode="auto">
          <a:xfrm>
            <a:off x="838200" y="5299075"/>
            <a:ext cx="7688263" cy="339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29705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835696-9225-4C03-8DA5-C80B97425D6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970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889861" grpId="0" animBg="1"/>
      <p:bldP spid="8898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question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Recall the input file </a:t>
            </a:r>
            <a:r>
              <a:rPr lang="en-US" smtClean="0">
                <a:latin typeface="Courier New" pitchFamily="49" charset="0"/>
              </a:rPr>
              <a:t>weather.txt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16.2   23.5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19.1 7.4  22.8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18.5  -1.8 14.9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r>
              <a:rPr lang="en-US" smtClean="0"/>
              <a:t>Write a program that prints the change in temperature between each pair of neighboring days.</a:t>
            </a:r>
            <a:endParaRPr lang="en-US" sz="1600" u="sng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16.2 to 23.5, change = 7.3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23.5 to 19.1, change = -4.4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19.1 to 7.4, change = -11.7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7.4 to 22.8, change = 15.4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22.8 to 18.5, change = -4.3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18.5 to -1.8, change = -20.3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-1.8 to 14.9, change = 16.7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33400" y="1676400"/>
            <a:ext cx="29718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3072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9AB1FA-2416-4F25-9A75-BCFA141DAFA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2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0" y="42926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/>
              <a:t>8 temperatures in the file, but 7 lines of output. It’s a fencepost problem in disguise.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answer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Displays changes in temperature from data in an input file.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endParaRPr lang="en-US" sz="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b="1" smtClean="0">
                <a:latin typeface="Courier New" pitchFamily="49" charset="0"/>
              </a:rPr>
              <a:t>import java.io.*;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import java.util.*;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endParaRPr lang="en-US" sz="1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public class Temperatures {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public static void main(String[] args)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</a:t>
            </a:r>
            <a:r>
              <a:rPr lang="en-US" sz="1800" b="1" smtClean="0">
                <a:latin typeface="Courier New" pitchFamily="49" charset="0"/>
              </a:rPr>
              <a:t>throws FileNotFoundException</a:t>
            </a:r>
            <a:r>
              <a:rPr lang="en-US" sz="1800" smtClean="0">
                <a:latin typeface="Courier New" pitchFamily="49" charset="0"/>
              </a:rPr>
              <a:t> {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Scanner input = new Scanner(</a:t>
            </a:r>
            <a:r>
              <a:rPr lang="en-US" sz="1800" b="1" smtClean="0">
                <a:latin typeface="Courier New" pitchFamily="49" charset="0"/>
              </a:rPr>
              <a:t>new File("weather.txt")</a:t>
            </a:r>
            <a:r>
              <a:rPr lang="en-US" sz="1800" smtClean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double prev = </a:t>
            </a:r>
            <a:r>
              <a:rPr lang="en-US" sz="1800" b="1" smtClean="0">
                <a:latin typeface="Courier New" pitchFamily="49" charset="0"/>
              </a:rPr>
              <a:t>input.nextDouble()</a:t>
            </a:r>
            <a:r>
              <a:rPr lang="en-US" sz="1800" smtClean="0">
                <a:latin typeface="Courier New" pitchFamily="49" charset="0"/>
              </a:rPr>
              <a:t>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fencepost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for (int i = 1; i &lt;= 7; i++) {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double next = </a:t>
            </a:r>
            <a:r>
              <a:rPr lang="en-US" sz="1800" b="1" smtClean="0">
                <a:latin typeface="Courier New" pitchFamily="49" charset="0"/>
              </a:rPr>
              <a:t>input.nextDouble()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System.out.println(prev + " to " + next +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        ", change = " + (next - prev));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prev = next;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75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3174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624014-DE68-47CE-B74B-450D0ACEB52F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74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an entire file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Suppose we want our program to work no matter how many numbers are in the file.</a:t>
            </a:r>
          </a:p>
          <a:p>
            <a:pPr lvl="1"/>
            <a:r>
              <a:rPr lang="en-US" smtClean="0"/>
              <a:t>Currently, if the file has more numbers, they will not be read.</a:t>
            </a:r>
          </a:p>
          <a:p>
            <a:pPr lvl="1"/>
            <a:r>
              <a:rPr lang="en-US" smtClean="0"/>
              <a:t>If the file has fewer numbers, what will happen?</a:t>
            </a:r>
          </a:p>
          <a:p>
            <a:pPr lvl="1"/>
            <a:endParaRPr lang="en-US" smtClean="0"/>
          </a:p>
          <a:p>
            <a:pPr lvl="1">
              <a:buFontTx/>
              <a:buNone/>
            </a:pPr>
            <a:r>
              <a:rPr lang="en-US" smtClean="0"/>
              <a:t>A crash!  Example output from a file with just 3 numbers:</a:t>
            </a:r>
            <a:endParaRPr lang="en-US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16.2 to 23.5, change = 7.3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23.5 to 19.1, change = -4.4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Exception in thread "main" java.util.NoSuchElementException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 at java.util.Scanner.throwFor(Scanner.java:838)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 at java.util.Scanner.next(Scanner.java:1347)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    at Temperatures.main(Temperatures.java:12)</a:t>
            </a:r>
          </a:p>
        </p:txBody>
      </p:sp>
      <p:sp>
        <p:nvSpPr>
          <p:cNvPr id="327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0B75E5-1327-4540-BC32-1FED671AB6A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77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6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6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69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690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r>
              <a:rPr lang="en-US" smtClean="0"/>
              <a:t>Assertion Review Exercise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public static int mystery(int n)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int x = 2;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1600" b="1" i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	  // Point A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while (x &lt; n)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    // Point B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		if (n % x == 0) {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			</a:t>
            </a:r>
            <a:r>
              <a:rPr lang="en-US" sz="1600" smtClean="0">
                <a:latin typeface="Courier New" pitchFamily="49" charset="0"/>
              </a:rPr>
              <a:t>n = n / x;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		x = 2;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		</a:t>
            </a: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// Point C</a:t>
            </a:r>
            <a:endParaRPr lang="en-US" sz="160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	} else  {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		x++;</a:t>
            </a:r>
          </a:p>
          <a:p>
            <a:pPr>
              <a:lnSpc>
                <a:spcPct val="70000"/>
              </a:lnSpc>
              <a:buFont typeface="Wingdings 2" pitchFamily="18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			// Point D</a:t>
            </a:r>
            <a:r>
              <a:rPr lang="en-US" sz="1600" smtClean="0">
                <a:latin typeface="Courier New" pitchFamily="49" charset="0"/>
              </a:rPr>
              <a:t>      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sz="800" b="1" i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i="1" smtClean="0">
                <a:solidFill>
                  <a:srgbClr val="008080"/>
                </a:solidFill>
                <a:latin typeface="Courier New" pitchFamily="49" charset="0"/>
              </a:rPr>
              <a:t>    // Point 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    return 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1729540" name="Group 4"/>
          <p:cNvGraphicFramePr>
            <a:graphicFrameLocks noGrp="1"/>
          </p:cNvGraphicFramePr>
          <p:nvPr/>
        </p:nvGraphicFramePr>
        <p:xfrm>
          <a:off x="4325938" y="3581400"/>
          <a:ext cx="4665662" cy="2289175"/>
        </p:xfrm>
        <a:graphic>
          <a:graphicData uri="http://schemas.openxmlformats.org/drawingml/2006/table">
            <a:tbl>
              <a:tblPr/>
              <a:tblGrid>
                <a:gridCol w="922337"/>
                <a:gridCol w="1141413"/>
                <a:gridCol w="1306512"/>
                <a:gridCol w="12954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x &gt; 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x &lt; 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n % x == 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Point 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" name="Group 4"/>
          <p:cNvGraphicFramePr>
            <a:graphicFrameLocks noGrp="1"/>
          </p:cNvGraphicFramePr>
          <p:nvPr/>
        </p:nvGraphicFramePr>
        <p:xfrm>
          <a:off x="4333875" y="3581400"/>
          <a:ext cx="4665663" cy="2292350"/>
        </p:xfrm>
        <a:graphic>
          <a:graphicData uri="http://schemas.openxmlformats.org/drawingml/2006/table">
            <a:tbl>
              <a:tblPr/>
              <a:tblGrid>
                <a:gridCol w="922338"/>
                <a:gridCol w="1141412"/>
                <a:gridCol w="1298575"/>
                <a:gridCol w="1303338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ALWAYS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SOMETIMES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38" name="Text Box 41"/>
          <p:cNvSpPr txBox="1">
            <a:spLocks noChangeArrowheads="1"/>
          </p:cNvSpPr>
          <p:nvPr/>
        </p:nvSpPr>
        <p:spPr bwMode="auto">
          <a:xfrm>
            <a:off x="4114800" y="2360613"/>
            <a:ext cx="5105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>
                <a:latin typeface="Verdana" pitchFamily="34" charset="0"/>
                <a:cs typeface="Times New Roman" pitchFamily="18" charset="0"/>
              </a:rPr>
              <a:t>Which of the following assertions are</a:t>
            </a:r>
            <a:br>
              <a:rPr lang="en-US">
                <a:latin typeface="Verdana" pitchFamily="34" charset="0"/>
                <a:cs typeface="Times New Roman" pitchFamily="18" charset="0"/>
              </a:rPr>
            </a:br>
            <a:r>
              <a:rPr lang="en-US">
                <a:latin typeface="Verdana" pitchFamily="34" charset="0"/>
                <a:cs typeface="Times New Roman" pitchFamily="18" charset="0"/>
              </a:rPr>
              <a:t>true at which point(s) in the code?  </a:t>
            </a:r>
          </a:p>
          <a:p>
            <a:pPr algn="l" eaLnBrk="1" hangingPunct="1"/>
            <a:r>
              <a:rPr lang="en-US">
                <a:latin typeface="Verdana" pitchFamily="34" charset="0"/>
                <a:cs typeface="Times New Roman" pitchFamily="18" charset="0"/>
              </a:rPr>
              <a:t>Choose ALWAYS, NEVER, or SOMETIMES.</a:t>
            </a:r>
          </a:p>
        </p:txBody>
      </p:sp>
      <p:sp>
        <p:nvSpPr>
          <p:cNvPr id="15439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5E3278-0023-40D4-88B4-6826FA2E632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44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exceptions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smtClean="0">
                <a:latin typeface="Courier New" pitchFamily="49" charset="0"/>
              </a:rPr>
              <a:t>NoSuchElementException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You read past the end of the input.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200" smtClean="0"/>
          </a:p>
          <a:p>
            <a:pPr>
              <a:lnSpc>
                <a:spcPct val="80000"/>
              </a:lnSpc>
            </a:pPr>
            <a:r>
              <a:rPr lang="en-US" sz="2200" smtClean="0">
                <a:latin typeface="Courier New" pitchFamily="49" charset="0"/>
              </a:rPr>
              <a:t>InputMismatchException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You read the wrong type of token (e.g. read </a:t>
            </a:r>
            <a:r>
              <a:rPr lang="en-US" smtClean="0">
                <a:latin typeface="Courier New" pitchFamily="49" charset="0"/>
              </a:rPr>
              <a:t>"hi"</a:t>
            </a:r>
            <a:r>
              <a:rPr lang="en-US" smtClean="0"/>
              <a:t> as an </a:t>
            </a:r>
            <a:r>
              <a:rPr lang="en-US" smtClean="0">
                <a:latin typeface="Courier New" pitchFamily="49" charset="0"/>
              </a:rPr>
              <a:t>int</a:t>
            </a:r>
            <a:r>
              <a:rPr lang="en-US" smtClean="0"/>
              <a:t>).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200" smtClean="0"/>
          </a:p>
          <a:p>
            <a:pPr>
              <a:lnSpc>
                <a:spcPct val="90000"/>
              </a:lnSpc>
            </a:pPr>
            <a:r>
              <a:rPr lang="en-US" smtClean="0"/>
              <a:t>Finding and fixing these exceptions:</a:t>
            </a:r>
          </a:p>
          <a:p>
            <a:pPr lvl="1"/>
            <a:r>
              <a:rPr lang="en-US" smtClean="0"/>
              <a:t>Read the exception text for line numbers in your code</a:t>
            </a:r>
            <a:br>
              <a:rPr lang="en-US" smtClean="0"/>
            </a:br>
            <a:r>
              <a:rPr lang="en-US" smtClean="0"/>
              <a:t>(the first line that mentions your file; often near the bottom):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Exception in thread "main" java.util.NoSuchElementException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	    at java.util.Scanner.throwFor(Scanner.java:838)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	    at java.util.Scanner.next(Scanner.java:1347)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	    </a:t>
            </a:r>
            <a:r>
              <a:rPr lang="en-US" sz="2000" b="1" smtClean="0">
                <a:solidFill>
                  <a:srgbClr val="003399"/>
                </a:solidFill>
                <a:latin typeface="Courier New" pitchFamily="49" charset="0"/>
              </a:rPr>
              <a:t>at MyProgram.myMethodName(MyProgram.java:19)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    </a:t>
            </a:r>
            <a:r>
              <a:rPr lang="en-US" sz="2000" smtClean="0">
                <a:solidFill>
                  <a:srgbClr val="FF0000"/>
                </a:solidFill>
                <a:latin typeface="Courier New" pitchFamily="49" charset="0"/>
              </a:rPr>
              <a:t>at MyProgram.main(MyProgram.java:6)</a:t>
            </a:r>
          </a:p>
        </p:txBody>
      </p:sp>
      <p:sp>
        <p:nvSpPr>
          <p:cNvPr id="337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FF123C-000A-4383-B83F-F92CFED2F46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tests for valid input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  <a:buFontTx/>
              <a:buNone/>
            </a:pPr>
            <a:endParaRPr lang="en-US" sz="2000" smtClean="0"/>
          </a:p>
          <a:p>
            <a:pPr lvl="1">
              <a:lnSpc>
                <a:spcPct val="110000"/>
              </a:lnSpc>
            </a:pPr>
            <a:endParaRPr lang="en-US" sz="2000" smtClean="0"/>
          </a:p>
          <a:p>
            <a:pPr lvl="1">
              <a:lnSpc>
                <a:spcPct val="110000"/>
              </a:lnSpc>
            </a:pPr>
            <a:endParaRPr lang="en-US" sz="2000" smtClean="0"/>
          </a:p>
          <a:p>
            <a:pPr lvl="1">
              <a:lnSpc>
                <a:spcPct val="110000"/>
              </a:lnSpc>
            </a:pPr>
            <a:endParaRPr lang="en-US" sz="2000" smtClean="0"/>
          </a:p>
          <a:p>
            <a:pPr lvl="1">
              <a:lnSpc>
                <a:spcPct val="110000"/>
              </a:lnSpc>
            </a:pPr>
            <a:endParaRPr lang="en-US" sz="2000" smtClean="0"/>
          </a:p>
          <a:p>
            <a:pPr lvl="1">
              <a:lnSpc>
                <a:spcPct val="110000"/>
              </a:lnSpc>
            </a:pPr>
            <a:endParaRPr lang="en-US" sz="2000" smtClean="0"/>
          </a:p>
          <a:p>
            <a:pPr lvl="1">
              <a:lnSpc>
                <a:spcPct val="110000"/>
              </a:lnSpc>
            </a:pPr>
            <a:endParaRPr lang="en-US" sz="2000" smtClean="0"/>
          </a:p>
          <a:p>
            <a:pPr>
              <a:lnSpc>
                <a:spcPct val="120000"/>
              </a:lnSpc>
            </a:pPr>
            <a:r>
              <a:rPr lang="en-US" sz="2200" smtClean="0"/>
              <a:t>These methods of the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</a:t>
            </a:r>
            <a:r>
              <a:rPr lang="en-US" sz="2200" smtClean="0"/>
              <a:t>do not consume input;</a:t>
            </a:r>
            <a:br>
              <a:rPr lang="en-US" sz="2200" smtClean="0"/>
            </a:br>
            <a:r>
              <a:rPr lang="en-US" sz="2200" smtClean="0"/>
              <a:t>they just give information about what the next token will be.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Useful to see what input is coming, and to avoid crashes.</a:t>
            </a:r>
          </a:p>
          <a:p>
            <a:pPr lvl="1">
              <a:lnSpc>
                <a:spcPct val="120000"/>
              </a:lnSpc>
            </a:pPr>
            <a:r>
              <a:rPr lang="en-US" sz="2000" smtClean="0"/>
              <a:t>These methods can be used with a console </a:t>
            </a:r>
            <a:r>
              <a:rPr lang="en-US" sz="2000" smtClean="0">
                <a:latin typeface="Courier New" pitchFamily="49" charset="0"/>
              </a:rPr>
              <a:t>Scanner</a:t>
            </a:r>
            <a:r>
              <a:rPr lang="en-US" sz="2000" smtClean="0"/>
              <a:t>, as well.</a:t>
            </a:r>
          </a:p>
          <a:p>
            <a:pPr lvl="2">
              <a:lnSpc>
                <a:spcPct val="120000"/>
              </a:lnSpc>
            </a:pPr>
            <a:r>
              <a:rPr lang="en-US" sz="1800" smtClean="0">
                <a:solidFill>
                  <a:schemeClr val="tx2"/>
                </a:solidFill>
              </a:rPr>
              <a:t>When called on the console, they sometimes pause waiting for input.</a:t>
            </a:r>
          </a:p>
        </p:txBody>
      </p:sp>
      <p:graphicFrame>
        <p:nvGraphicFramePr>
          <p:cNvPr id="771076" name="Group 4"/>
          <p:cNvGraphicFramePr>
            <a:graphicFrameLocks noGrp="1"/>
          </p:cNvGraphicFramePr>
          <p:nvPr/>
        </p:nvGraphicFramePr>
        <p:xfrm>
          <a:off x="609600" y="1447800"/>
          <a:ext cx="7924800" cy="2212975"/>
        </p:xfrm>
        <a:graphic>
          <a:graphicData uri="http://schemas.openxmlformats.org/drawingml/2006/table">
            <a:tbl>
              <a:tblPr/>
              <a:tblGrid>
                <a:gridCol w="2667000"/>
                <a:gridCol w="5257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hasNext()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if there is a next token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hasNextInt()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if there is a next token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and it can be read as an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hasNextDouble()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if there is a next token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and it can be read as 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6098AB-EFF1-4682-AA77-6161CF43CC7E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83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smtClean="0">
                <a:latin typeface="Courier New" pitchFamily="49" charset="0"/>
              </a:rPr>
              <a:t>hasNext</a:t>
            </a:r>
            <a:r>
              <a:rPr lang="en-US" smtClean="0"/>
              <a:t>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Avoiding type mismatches:</a:t>
            </a:r>
            <a:endParaRPr lang="en-US" sz="22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Scanner console = new Scanner(System.in);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System.out.print("How old are you? 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if (</a:t>
            </a:r>
            <a:r>
              <a:rPr lang="en-US" sz="1800" b="1" smtClean="0">
                <a:latin typeface="Courier New" pitchFamily="49" charset="0"/>
              </a:rPr>
              <a:t>console.hasNextInt()</a:t>
            </a:r>
            <a:r>
              <a:rPr lang="en-US" sz="1800" smtClean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int age = </a:t>
            </a:r>
            <a:r>
              <a:rPr lang="en-US" sz="1800" b="1" smtClean="0">
                <a:latin typeface="Courier New" pitchFamily="49" charset="0"/>
              </a:rPr>
              <a:t>console.nextInt()</a:t>
            </a:r>
            <a:r>
              <a:rPr lang="en-US" sz="1800" smtClean="0">
                <a:latin typeface="Courier New" pitchFamily="49" charset="0"/>
              </a:rPr>
              <a:t>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will not crash!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System.out.println("Wow, " + age + " is old!");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System.out.println("You didn't type an integer.");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mtClean="0"/>
              <a:t>Avoiding reading past the end of a file:</a:t>
            </a:r>
            <a:endParaRPr lang="en-US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Scanner input = new Scanner(new File("example.txt"));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if (</a:t>
            </a:r>
            <a:r>
              <a:rPr lang="en-US" sz="1800" b="1" smtClean="0">
                <a:latin typeface="Courier New" pitchFamily="49" charset="0"/>
              </a:rPr>
              <a:t>input.hasNext()</a:t>
            </a:r>
            <a:r>
              <a:rPr lang="en-US" sz="1800" smtClean="0">
                <a:latin typeface="Courier New" pitchFamily="49" charset="0"/>
              </a:rPr>
              <a:t>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String token = </a:t>
            </a:r>
            <a:r>
              <a:rPr lang="en-US" sz="1800" b="1" smtClean="0">
                <a:latin typeface="Courier New" pitchFamily="49" charset="0"/>
              </a:rPr>
              <a:t>input.next()</a:t>
            </a:r>
            <a:r>
              <a:rPr lang="en-US" sz="1800" smtClean="0">
                <a:latin typeface="Courier New" pitchFamily="49" charset="0"/>
              </a:rPr>
              <a:t>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will not crash!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System.out.println("next token is " + token);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  <a:endParaRPr lang="en-US" sz="1600" smtClean="0">
              <a:latin typeface="Courier New" pitchFamily="49" charset="0"/>
            </a:endParaRPr>
          </a:p>
        </p:txBody>
      </p:sp>
      <p:sp>
        <p:nvSpPr>
          <p:cNvPr id="358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BC5689-179D-445C-9812-69E346C4489E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584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question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Modify the temperature program to process the entire file, regardless of how many numbers it contains.</a:t>
            </a:r>
          </a:p>
          <a:p>
            <a:pPr lvl="1"/>
            <a:r>
              <a:rPr lang="en-US" smtClean="0"/>
              <a:t>Example: If a ninth day's data is added, output might be:</a:t>
            </a: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16.2 to 23.5, change = 7.3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23.5 to 19.1, change = -4.4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19.1 to 7.4, change = -11.7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7.4 to 22.8, change = 15.4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22.8 to 18.5, change = -4.3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18.5 to -1.8, change = -20.3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-1.8 to 14.9, change = 16.7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smtClean="0">
                <a:latin typeface="Courier New" pitchFamily="49" charset="0"/>
              </a:rPr>
              <a:t>	14.9 to 16.1, change = 1.2</a:t>
            </a:r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E04E17-276E-420F-8DF3-6B5568454C44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686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371600" y="3733800"/>
            <a:ext cx="4033838" cy="280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answer 2</a:t>
            </a:r>
          </a:p>
        </p:txBody>
      </p:sp>
      <p:sp>
        <p:nvSpPr>
          <p:cNvPr id="37892" name="Rectangle 3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Displays changes in temperature from data in an input file.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endParaRPr lang="en-US" sz="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import java.io.*;</a:t>
            </a: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import java.util.*;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endParaRPr lang="en-US" sz="1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public class Temperatures {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public static void main(String[] args)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throws FileNotFoundException {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Scanner input = new Scanner(new File("weather.txt"));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double prev = input.nextDouble();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fencepost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</a:t>
            </a:r>
            <a:r>
              <a:rPr lang="en-US" sz="1800" b="1" smtClean="0">
                <a:latin typeface="Courier New" pitchFamily="49" charset="0"/>
              </a:rPr>
              <a:t>while (input.hasNextDouble())</a:t>
            </a:r>
            <a:r>
              <a:rPr lang="en-US" sz="1800" smtClean="0">
                <a:latin typeface="Courier New" pitchFamily="49" charset="0"/>
              </a:rPr>
              <a:t> {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double next = input.nextDouble();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System.out.println(prev + " to " + next +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        ", change = " + (next - prev));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prev = next;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75000"/>
              </a:lnSpc>
              <a:buFont typeface="Wingdings 2" pitchFamily="18" charset="2"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37893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5ED912-7AC3-4CFB-B342-481DDB3CAF9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7894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question 3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Modify the temperature program to handle files that contain non-numeric tokens (by skipping them).</a:t>
            </a:r>
          </a:p>
          <a:p>
            <a:pPr lvl="1"/>
            <a:endParaRPr lang="en-US" smtClean="0"/>
          </a:p>
          <a:p>
            <a:r>
              <a:rPr lang="en-US" smtClean="0"/>
              <a:t>For example, it should produce the same output as before when given this input file, </a:t>
            </a:r>
            <a:r>
              <a:rPr lang="en-US" smtClean="0">
                <a:latin typeface="Courier New" pitchFamily="49" charset="0"/>
              </a:rPr>
              <a:t>weather2.txt</a:t>
            </a:r>
            <a:r>
              <a:rPr lang="en-US" smtClean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16.2   23.5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Tuesday</a:t>
            </a:r>
            <a:r>
              <a:rPr lang="en-US" smtClean="0">
                <a:latin typeface="Courier New" pitchFamily="49" charset="0"/>
              </a:rPr>
              <a:t>   19.1   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Wed</a:t>
            </a:r>
            <a:r>
              <a:rPr lang="en-US" smtClean="0">
                <a:latin typeface="Courier New" pitchFamily="49" charset="0"/>
              </a:rPr>
              <a:t> 7.4   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THURS. TEMP:</a:t>
            </a:r>
            <a:r>
              <a:rPr lang="en-US" smtClean="0">
                <a:latin typeface="Courier New" pitchFamily="49" charset="0"/>
              </a:rPr>
              <a:t> 22.8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18.5  -1.8  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&lt;-- Marty here is my data!  --Kim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   14.9 </a:t>
            </a:r>
            <a:r>
              <a:rPr lang="en-US" b="1" smtClean="0">
                <a:solidFill>
                  <a:srgbClr val="800000"/>
                </a:solidFill>
                <a:latin typeface="Courier New" pitchFamily="49" charset="0"/>
              </a:rPr>
              <a:t>:-)</a:t>
            </a:r>
            <a:r>
              <a:rPr lang="en-US" smtClean="0">
                <a:latin typeface="Courier New" pitchFamily="49" charset="0"/>
              </a:rPr>
              <a:t> </a:t>
            </a:r>
          </a:p>
          <a:p>
            <a:pPr lvl="1">
              <a:buFontTx/>
              <a:buNone/>
            </a:pPr>
            <a:endParaRPr lang="en-US" b="1" smtClean="0">
              <a:solidFill>
                <a:srgbClr val="800000"/>
              </a:solidFill>
              <a:latin typeface="Courier New" pitchFamily="49" charset="0"/>
            </a:endParaRPr>
          </a:p>
          <a:p>
            <a:pPr lvl="1"/>
            <a:r>
              <a:rPr lang="en-US" smtClean="0"/>
              <a:t>You may assume that the file begins with a real number.</a:t>
            </a:r>
            <a:endParaRPr lang="en-US" b="1" smtClean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3400" y="3581400"/>
            <a:ext cx="769620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endParaRPr lang="en-US"/>
          </a:p>
        </p:txBody>
      </p:sp>
      <p:sp>
        <p:nvSpPr>
          <p:cNvPr id="38917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1603CA-7540-4EB5-B1F0-8F2C9D0EAE1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918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input answer 3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Displays changes in temperature from data in an input file.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endParaRPr lang="en-US" sz="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import java.io.*;</a:t>
            </a:r>
            <a:r>
              <a:rPr lang="en-US" sz="1800" b="1" smtClean="0">
                <a:latin typeface="Courier New" pitchFamily="49" charset="0"/>
              </a:rPr>
              <a:t>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import java.util.*;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endParaRPr lang="en-US" sz="1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public class Temperatures2 {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public static void main(String[] args)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throws FileNotFoundException {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Scanner input = new Scanner(new File("weather.txt"));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double prev = input.nextDouble();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fencepost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while (</a:t>
            </a:r>
            <a:r>
              <a:rPr lang="en-US" sz="1800" b="1" smtClean="0">
                <a:latin typeface="Courier New" pitchFamily="49" charset="0"/>
              </a:rPr>
              <a:t>input.hasNext()</a:t>
            </a:r>
            <a:r>
              <a:rPr lang="en-US" sz="1800" smtClean="0">
                <a:latin typeface="Courier New" pitchFamily="49" charset="0"/>
              </a:rPr>
              <a:t>) {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</a:t>
            </a:r>
            <a:r>
              <a:rPr lang="en-US" sz="1800" b="1" smtClean="0">
                <a:latin typeface="Courier New" pitchFamily="49" charset="0"/>
              </a:rPr>
              <a:t>if (input.hasNextDouble()) {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    double next = input.nextDouble();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    System.out.println(prev + " to " + next +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            ", change = " + (next - prev));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    prev = next;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</a:t>
            </a:r>
            <a:r>
              <a:rPr lang="en-US" sz="1800" b="1" smtClean="0">
                <a:latin typeface="Courier New" pitchFamily="49" charset="0"/>
              </a:rPr>
              <a:t>} else {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    </a:t>
            </a:r>
            <a:r>
              <a:rPr lang="en-US" sz="1800" b="1" smtClean="0">
                <a:latin typeface="Courier New" pitchFamily="49" charset="0"/>
              </a:rPr>
              <a:t>input.next();</a:t>
            </a:r>
            <a:r>
              <a:rPr lang="en-US" sz="1800" smtClean="0">
                <a:latin typeface="Courier New" pitchFamily="49" charset="0"/>
              </a:rPr>
              <a:t>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throw away unwanted token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    </a:t>
            </a: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    }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70000"/>
              </a:lnSpc>
              <a:buFontTx/>
              <a:buNone/>
              <a:tabLst>
                <a:tab pos="4575175" algn="l"/>
              </a:tabLst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399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C8392C-4904-4983-9563-42DF0C8B6854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99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Mixing tokens and lines</a:t>
            </a:r>
          </a:p>
        </p:txBody>
      </p:sp>
      <p:sp>
        <p:nvSpPr>
          <p:cNvPr id="93593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>
              <a:lnSpc>
                <a:spcPct val="110000"/>
              </a:lnSpc>
            </a:pPr>
            <a:r>
              <a:rPr lang="en-US" smtClean="0"/>
              <a:t>Using </a:t>
            </a:r>
            <a:r>
              <a:rPr lang="en-US" smtClean="0">
                <a:latin typeface="Courier New" pitchFamily="49" charset="0"/>
              </a:rPr>
              <a:t>nextLine</a:t>
            </a:r>
            <a:r>
              <a:rPr lang="en-US" smtClean="0"/>
              <a:t> in conjunction with the token-based methods on the same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can cause bad results.</a:t>
            </a:r>
          </a:p>
          <a:p>
            <a:pPr marL="228600" indent="-228600">
              <a:lnSpc>
                <a:spcPct val="110000"/>
              </a:lnSpc>
              <a:buFont typeface="Wingdings 2" pitchFamily="18" charset="2"/>
              <a:buNone/>
            </a:pPr>
            <a:endParaRPr lang="en-US" sz="700" smtClean="0">
              <a:latin typeface="Courier New" pitchFamily="49" charset="0"/>
            </a:endParaRPr>
          </a:p>
          <a:p>
            <a:pPr marL="742950" lvl="1" indent="-285750">
              <a:lnSpc>
                <a:spcPct val="11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23   3.14</a:t>
            </a:r>
            <a:br>
              <a:rPr lang="en-US" sz="1600" smtClean="0"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Joe   "Hello" world</a:t>
            </a:r>
            <a:br>
              <a:rPr lang="en-US" sz="1600" smtClean="0"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	        45.2	19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smtClean="0"/>
              <a:t>You'd think you could read </a:t>
            </a:r>
            <a:r>
              <a:rPr lang="en-US" smtClean="0">
                <a:latin typeface="Courier New" pitchFamily="49" charset="0"/>
              </a:rPr>
              <a:t>23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3.14</a:t>
            </a:r>
            <a:r>
              <a:rPr lang="en-US" smtClean="0"/>
              <a:t> with </a:t>
            </a:r>
            <a:r>
              <a:rPr lang="en-US" smtClean="0">
                <a:latin typeface="Courier New" pitchFamily="49" charset="0"/>
              </a:rPr>
              <a:t>nextInt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nextDouble</a:t>
            </a:r>
            <a:r>
              <a:rPr lang="en-US" smtClean="0"/>
              <a:t>, then read </a:t>
            </a:r>
            <a:r>
              <a:rPr lang="en-US" smtClean="0">
                <a:latin typeface="Courier New" pitchFamily="49" charset="0"/>
              </a:rPr>
              <a:t>Joe "Hello" world</a:t>
            </a:r>
            <a:r>
              <a:rPr lang="en-US" smtClean="0"/>
              <a:t> with </a:t>
            </a:r>
            <a:r>
              <a:rPr lang="en-US" smtClean="0">
                <a:latin typeface="Courier New" pitchFamily="49" charset="0"/>
              </a:rPr>
              <a:t>nextLine</a:t>
            </a:r>
            <a:r>
              <a:rPr lang="en-US" smtClean="0"/>
              <a:t> .</a:t>
            </a:r>
          </a:p>
          <a:p>
            <a:pPr marL="742950" lvl="1" indent="-285750">
              <a:lnSpc>
                <a:spcPct val="110000"/>
              </a:lnSpc>
              <a:buFont typeface="Wingdings 2" pitchFamily="18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marL="742950" lvl="1" indent="-285750">
              <a:lnSpc>
                <a:spcPct val="11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System.out.println(input.nextInt());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23</a:t>
            </a:r>
          </a:p>
          <a:p>
            <a:pPr marL="742950" lvl="1" indent="-285750">
              <a:lnSpc>
                <a:spcPct val="110000"/>
              </a:lnSpc>
              <a:buFont typeface="Wingdings 2" pitchFamily="18" charset="2"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	</a:t>
            </a:r>
            <a:r>
              <a:rPr lang="en-US" sz="1600" smtClean="0">
                <a:latin typeface="Courier New" pitchFamily="49" charset="0"/>
              </a:rPr>
              <a:t>System.out.println(input.nextDouble());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3.14</a:t>
            </a:r>
          </a:p>
          <a:p>
            <a:pPr marL="742950" lvl="1" indent="-285750">
              <a:lnSpc>
                <a:spcPct val="110000"/>
              </a:lnSpc>
              <a:buFont typeface="Wingdings 2" pitchFamily="18" charset="2"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	</a:t>
            </a:r>
            <a:r>
              <a:rPr lang="en-US" sz="1600" smtClean="0">
                <a:latin typeface="Courier New" pitchFamily="49" charset="0"/>
              </a:rPr>
              <a:t>System.out.println(input.nextLine());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</a:t>
            </a:r>
          </a:p>
          <a:p>
            <a:pPr marL="742950" lvl="1" indent="-285750">
              <a:lnSpc>
                <a:spcPct val="110000"/>
              </a:lnSpc>
              <a:buFont typeface="Wingdings 2" pitchFamily="18" charset="2"/>
              <a:buNone/>
            </a:pPr>
            <a:endParaRPr lang="en-US" sz="16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742950" lvl="1" indent="-285750">
              <a:lnSpc>
                <a:spcPct val="110000"/>
              </a:lnSpc>
            </a:pPr>
            <a:r>
              <a:rPr lang="en-US" smtClean="0"/>
              <a:t>But the </a:t>
            </a:r>
            <a:r>
              <a:rPr lang="en-US" smtClean="0">
                <a:latin typeface="Courier New" pitchFamily="49" charset="0"/>
              </a:rPr>
              <a:t>nextLine</a:t>
            </a:r>
            <a:r>
              <a:rPr lang="en-US" smtClean="0"/>
              <a:t> call produces no output!  Why?</a:t>
            </a:r>
          </a:p>
        </p:txBody>
      </p:sp>
      <p:sp>
        <p:nvSpPr>
          <p:cNvPr id="4096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AACCE1-B441-440A-B9BD-AD7CB9B18D7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35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Mixing lines and tokens</a:t>
            </a:r>
          </a:p>
        </p:txBody>
      </p:sp>
      <p:sp>
        <p:nvSpPr>
          <p:cNvPr id="93696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indent="-228600"/>
            <a:r>
              <a:rPr lang="en-US" smtClean="0"/>
              <a:t>Don't read both tokens and lines from the same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: </a:t>
            </a:r>
          </a:p>
          <a:p>
            <a:pPr marL="228600" indent="-228600">
              <a:lnSpc>
                <a:spcPct val="90000"/>
              </a:lnSpc>
              <a:buFont typeface="Wingdings 2" pitchFamily="18" charset="2"/>
              <a:buNone/>
            </a:pPr>
            <a:endParaRPr lang="en-US" sz="700" smtClean="0">
              <a:latin typeface="Courier New" pitchFamily="49" charset="0"/>
            </a:endParaRPr>
          </a:p>
          <a:p>
            <a:pPr marL="228600" indent="-228600">
              <a:lnSpc>
                <a:spcPct val="9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23   3.14</a:t>
            </a:r>
            <a:br>
              <a:rPr lang="en-US" sz="1600" smtClean="0"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Joe   "Hello world"</a:t>
            </a:r>
            <a:br>
              <a:rPr lang="en-US" sz="1600" smtClean="0"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	        45.2	19</a:t>
            </a:r>
            <a:br>
              <a:rPr lang="en-US" sz="1600" smtClean="0">
                <a:latin typeface="Courier New" pitchFamily="49" charset="0"/>
              </a:rPr>
            </a:br>
            <a:endParaRPr lang="en-US" sz="1600" smtClean="0">
              <a:latin typeface="Courier New" pitchFamily="49" charset="0"/>
            </a:endParaRPr>
          </a:p>
          <a:p>
            <a:pPr marL="228600" indent="-228600">
              <a:lnSpc>
                <a:spcPct val="9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input.nextInt()                   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23</a:t>
            </a:r>
            <a:b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</a:br>
            <a:r>
              <a:rPr lang="en-US" sz="1600" b="1" smtClean="0">
                <a:latin typeface="Courier New" pitchFamily="49" charset="0"/>
              </a:rPr>
              <a:t>23</a:t>
            </a:r>
            <a:r>
              <a:rPr lang="en-US" sz="1600" smtClean="0">
                <a:latin typeface="Courier New" pitchFamily="49" charset="0"/>
              </a:rPr>
              <a:t>\t3.14\nJoe\t"Hello" world\n\t\t45.2  19\n</a:t>
            </a:r>
            <a:br>
              <a:rPr lang="en-US" sz="1600" smtClean="0">
                <a:latin typeface="Courier New" pitchFamily="49" charset="0"/>
              </a:rPr>
            </a:br>
            <a:r>
              <a:rPr lang="en-US" sz="1600" b="1" smtClean="0">
                <a:latin typeface="Courier New" pitchFamily="49" charset="0"/>
              </a:rPr>
              <a:t>  ^</a:t>
            </a:r>
          </a:p>
          <a:p>
            <a:pPr marL="228600" indent="-228600">
              <a:lnSpc>
                <a:spcPct val="90000"/>
              </a:lnSpc>
              <a:buFont typeface="Wingdings 2" pitchFamily="18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marL="228600" indent="-228600">
              <a:lnSpc>
                <a:spcPct val="9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</a:t>
            </a:r>
            <a:r>
              <a:rPr lang="en-US" sz="1600" i="1" smtClean="0">
                <a:latin typeface="Courier New" pitchFamily="49" charset="0"/>
              </a:rPr>
              <a:t>input.nextDouble()</a:t>
            </a:r>
            <a:r>
              <a:rPr lang="en-US" sz="1600" smtClean="0">
                <a:latin typeface="Courier New" pitchFamily="49" charset="0"/>
              </a:rPr>
              <a:t>                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3.14</a:t>
            </a:r>
            <a:b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23\t</a:t>
            </a:r>
            <a:r>
              <a:rPr lang="en-US" sz="1600" b="1" smtClean="0">
                <a:latin typeface="Courier New" pitchFamily="49" charset="0"/>
              </a:rPr>
              <a:t>3.14</a:t>
            </a:r>
            <a:r>
              <a:rPr lang="en-US" sz="1600" smtClean="0">
                <a:latin typeface="Courier New" pitchFamily="49" charset="0"/>
              </a:rPr>
              <a:t>\nJoe\t"Hello" world\n\t\t45.2  19\n</a:t>
            </a:r>
            <a:br>
              <a:rPr lang="en-US" sz="1600" smtClean="0">
                <a:latin typeface="Courier New" pitchFamily="49" charset="0"/>
              </a:rPr>
            </a:br>
            <a:r>
              <a:rPr lang="en-US" sz="1600" b="1" smtClean="0">
                <a:latin typeface="Courier New" pitchFamily="49" charset="0"/>
              </a:rPr>
              <a:t>        ^</a:t>
            </a:r>
            <a:br>
              <a:rPr lang="en-US" sz="1600" b="1" smtClean="0">
                <a:latin typeface="Courier New" pitchFamily="49" charset="0"/>
              </a:rPr>
            </a:br>
            <a:endParaRPr lang="en-US" sz="600" b="1" smtClean="0">
              <a:latin typeface="Courier New" pitchFamily="49" charset="0"/>
            </a:endParaRPr>
          </a:p>
          <a:p>
            <a:pPr marL="228600" indent="-228600">
              <a:lnSpc>
                <a:spcPct val="90000"/>
              </a:lnSpc>
              <a:buFont typeface="Wingdings 2" pitchFamily="18" charset="2"/>
              <a:buNone/>
            </a:pPr>
            <a:r>
              <a:rPr lang="en-US" sz="1600" i="1" smtClean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1600" i="1" smtClean="0">
                <a:solidFill>
                  <a:srgbClr val="FF0000"/>
                </a:solidFill>
                <a:latin typeface="Courier New" pitchFamily="49" charset="0"/>
              </a:rPr>
              <a:t>input.nextLine()</a:t>
            </a:r>
            <a:r>
              <a:rPr lang="en-US" sz="1600" smtClean="0">
                <a:solidFill>
                  <a:srgbClr val="FF0000"/>
                </a:solidFill>
                <a:latin typeface="Courier New" pitchFamily="49" charset="0"/>
              </a:rPr>
              <a:t>                  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"" (empty!)</a:t>
            </a:r>
            <a:b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urier New" pitchFamily="49" charset="0"/>
              </a:rPr>
              <a:t>23\t3.14\nJoe\t"Hello" world\n\t\t45.2  19\n</a:t>
            </a:r>
            <a:r>
              <a:rPr lang="en-US" sz="1600" smtClean="0">
                <a:solidFill>
                  <a:srgbClr val="800000"/>
                </a:solidFill>
                <a:latin typeface="Courier New" pitchFamily="49" charset="0"/>
              </a:rPr>
              <a:t/>
            </a:r>
            <a:br>
              <a:rPr lang="en-US" sz="1600" smtClean="0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</a:rPr>
              <a:t>          ^</a:t>
            </a:r>
          </a:p>
          <a:p>
            <a:pPr marL="228600" indent="-228600">
              <a:lnSpc>
                <a:spcPct val="90000"/>
              </a:lnSpc>
              <a:buFont typeface="Wingdings 2" pitchFamily="18" charset="2"/>
              <a:buNone/>
            </a:pPr>
            <a:endParaRPr lang="en-US" sz="600" smtClean="0">
              <a:latin typeface="Courier New" pitchFamily="49" charset="0"/>
            </a:endParaRPr>
          </a:p>
          <a:p>
            <a:pPr marL="228600" indent="-228600">
              <a:lnSpc>
                <a:spcPct val="90000"/>
              </a:lnSpc>
              <a:buFont typeface="Wingdings 2" pitchFamily="18" charset="2"/>
              <a:buNone/>
            </a:pPr>
            <a:r>
              <a:rPr lang="en-US" sz="1600" smtClean="0">
                <a:latin typeface="Courier New" pitchFamily="49" charset="0"/>
              </a:rPr>
              <a:t>	</a:t>
            </a:r>
            <a:r>
              <a:rPr lang="en-US" sz="1600" i="1" smtClean="0">
                <a:latin typeface="Courier New" pitchFamily="49" charset="0"/>
              </a:rPr>
              <a:t>input.nextLine()</a:t>
            </a:r>
            <a:r>
              <a:rPr lang="en-US" sz="1600" smtClean="0">
                <a:latin typeface="Courier New" pitchFamily="49" charset="0"/>
              </a:rPr>
              <a:t>         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"Joe\t\"Hello\" world"</a:t>
            </a:r>
            <a:b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</a:br>
            <a:r>
              <a:rPr lang="en-US" sz="1600" smtClean="0">
                <a:latin typeface="Courier New" pitchFamily="49" charset="0"/>
              </a:rPr>
              <a:t>23\t3.14\n</a:t>
            </a:r>
            <a:r>
              <a:rPr lang="en-US" sz="1600" b="1" smtClean="0">
                <a:latin typeface="Courier New" pitchFamily="49" charset="0"/>
              </a:rPr>
              <a:t>Joe\t"Hello" world</a:t>
            </a:r>
            <a:r>
              <a:rPr lang="en-US" sz="1600" smtClean="0">
                <a:latin typeface="Courier New" pitchFamily="49" charset="0"/>
              </a:rPr>
              <a:t>\n\t\t45.2  19\n</a:t>
            </a:r>
            <a:br>
              <a:rPr lang="en-US" sz="1600" smtClean="0">
                <a:latin typeface="Courier New" pitchFamily="49" charset="0"/>
              </a:rPr>
            </a:br>
            <a:r>
              <a:rPr lang="en-US" sz="1600" b="1" smtClean="0">
                <a:latin typeface="Courier New" pitchFamily="49" charset="0"/>
              </a:rPr>
              <a:t>                              ^</a:t>
            </a:r>
          </a:p>
        </p:txBody>
      </p:sp>
      <p:sp>
        <p:nvSpPr>
          <p:cNvPr id="4198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521270-6549-4E24-89E5-54BF71D1A24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98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Line-and-token example</a:t>
            </a:r>
          </a:p>
        </p:txBody>
      </p:sp>
      <p:sp>
        <p:nvSpPr>
          <p:cNvPr id="4301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z="1800" smtClean="0">
                <a:latin typeface="Courier New" pitchFamily="49" charset="0"/>
              </a:rPr>
              <a:t>Scanner console = new Scanner(System.in);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z="1800" smtClean="0">
                <a:latin typeface="Courier New" pitchFamily="49" charset="0"/>
              </a:rPr>
              <a:t>System.out.print("Enter your age: ");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z="1800" smtClean="0">
                <a:latin typeface="Courier New" pitchFamily="49" charset="0"/>
              </a:rPr>
              <a:t>int age = </a:t>
            </a:r>
            <a:r>
              <a:rPr lang="en-US" sz="1800" b="1" smtClean="0">
                <a:latin typeface="Courier New" pitchFamily="49" charset="0"/>
              </a:rPr>
              <a:t>console.nextInt()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z="1800" smtClean="0">
                <a:latin typeface="Courier New" pitchFamily="49" charset="0"/>
              </a:rPr>
              <a:t>System.out.print("Now enter your name: ");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z="1800" smtClean="0">
                <a:latin typeface="Courier New" pitchFamily="49" charset="0"/>
              </a:rPr>
              <a:t>String name =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console.nextLine()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z="1800" smtClean="0">
                <a:latin typeface="Courier New" pitchFamily="49" charset="0"/>
              </a:rPr>
              <a:t>System.out.println(name + " is " + age + " years old.");</a:t>
            </a:r>
          </a:p>
          <a:p>
            <a:pPr lvl="1">
              <a:lnSpc>
                <a:spcPct val="40000"/>
              </a:lnSpc>
              <a:buFont typeface="Wingdings 2" pitchFamily="18" charset="2"/>
              <a:buNone/>
              <a:tabLst>
                <a:tab pos="3657600" algn="l"/>
              </a:tabLst>
            </a:pPr>
            <a:endParaRPr lang="en-US" sz="18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mtClean="0"/>
              <a:t>	Log of execution (user input underlined):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z="1800" smtClean="0">
                <a:latin typeface="Courier New" pitchFamily="49" charset="0"/>
              </a:rPr>
              <a:t>Enter your age: </a:t>
            </a:r>
            <a:r>
              <a:rPr lang="en-US" sz="1800" b="1" u="sng" smtClean="0">
                <a:latin typeface="Courier New" pitchFamily="49" charset="0"/>
              </a:rPr>
              <a:t>12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z="1800" smtClean="0">
                <a:latin typeface="Courier New" pitchFamily="49" charset="0"/>
              </a:rPr>
              <a:t>Now enter your name: </a:t>
            </a:r>
            <a:r>
              <a:rPr lang="en-US" sz="1800" b="1" u="sng" smtClean="0">
                <a:latin typeface="Courier New" pitchFamily="49" charset="0"/>
              </a:rPr>
              <a:t>Sideshow Bob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r>
              <a:rPr lang="en-US" sz="1800" smtClean="0">
                <a:latin typeface="Courier New" pitchFamily="49" charset="0"/>
              </a:rPr>
              <a:t> is 12 years old.</a:t>
            </a:r>
          </a:p>
          <a:p>
            <a:pPr lvl="1">
              <a:lnSpc>
                <a:spcPct val="70000"/>
              </a:lnSpc>
              <a:buFont typeface="Wingdings 2" pitchFamily="18" charset="2"/>
              <a:buNone/>
              <a:tabLst>
                <a:tab pos="3657600" algn="l"/>
              </a:tabLst>
            </a:pPr>
            <a:endParaRPr lang="en-US" sz="1800" smtClean="0">
              <a:latin typeface="Courier New" pitchFamily="49" charset="0"/>
            </a:endParaRPr>
          </a:p>
          <a:p>
            <a:pPr>
              <a:tabLst>
                <a:tab pos="3657600" algn="l"/>
              </a:tabLst>
            </a:pPr>
            <a:r>
              <a:rPr lang="en-US" smtClean="0"/>
              <a:t>Why?</a:t>
            </a:r>
          </a:p>
          <a:p>
            <a:pPr lvl="1">
              <a:lnSpc>
                <a:spcPct val="80000"/>
              </a:lnSpc>
              <a:tabLst>
                <a:tab pos="3657600" algn="l"/>
              </a:tabLst>
            </a:pPr>
            <a:r>
              <a:rPr lang="en-US" smtClean="0"/>
              <a:t>Overall input:	</a:t>
            </a:r>
            <a:r>
              <a:rPr lang="en-US" smtClean="0">
                <a:latin typeface="Courier New" pitchFamily="49" charset="0"/>
              </a:rPr>
              <a:t>12\nSideshow Bob</a:t>
            </a:r>
          </a:p>
          <a:p>
            <a:pPr lvl="1">
              <a:lnSpc>
                <a:spcPct val="80000"/>
              </a:lnSpc>
              <a:tabLst>
                <a:tab pos="3657600" algn="l"/>
              </a:tabLst>
            </a:pPr>
            <a:r>
              <a:rPr lang="en-US" smtClean="0"/>
              <a:t>After </a:t>
            </a:r>
            <a:r>
              <a:rPr lang="en-US" smtClean="0">
                <a:latin typeface="Courier New" pitchFamily="49" charset="0"/>
              </a:rPr>
              <a:t>nextInt(): 	</a:t>
            </a:r>
            <a:r>
              <a:rPr lang="en-US" b="1" smtClean="0">
                <a:latin typeface="Courier New" pitchFamily="49" charset="0"/>
              </a:rPr>
              <a:t>12</a:t>
            </a:r>
            <a:r>
              <a:rPr lang="en-US" smtClean="0">
                <a:latin typeface="Courier New" pitchFamily="49" charset="0"/>
              </a:rPr>
              <a:t>\nSideshow Bob</a:t>
            </a:r>
            <a:br>
              <a:rPr lang="en-US" smtClean="0">
                <a:latin typeface="Courier New" pitchFamily="49" charset="0"/>
              </a:rPr>
            </a:br>
            <a:r>
              <a:rPr lang="en-US" b="1" smtClean="0">
                <a:latin typeface="Courier New" pitchFamily="49" charset="0"/>
              </a:rPr>
              <a:t>	  ^</a:t>
            </a:r>
          </a:p>
          <a:p>
            <a:pPr lvl="1">
              <a:lnSpc>
                <a:spcPct val="80000"/>
              </a:lnSpc>
              <a:tabLst>
                <a:tab pos="3657600" algn="l"/>
              </a:tabLst>
            </a:pPr>
            <a:r>
              <a:rPr lang="en-US" smtClean="0"/>
              <a:t>After </a:t>
            </a:r>
            <a:r>
              <a:rPr lang="en-US" smtClean="0">
                <a:latin typeface="Courier New" pitchFamily="49" charset="0"/>
              </a:rPr>
              <a:t>nextLine():	12\nSideshow Bob</a:t>
            </a:r>
            <a:br>
              <a:rPr lang="en-US" smtClean="0">
                <a:latin typeface="Courier New" pitchFamily="49" charset="0"/>
              </a:rPr>
            </a:br>
            <a:r>
              <a:rPr lang="en-US" b="1" smtClean="0">
                <a:latin typeface="Courier New" pitchFamily="49" charset="0"/>
              </a:rPr>
              <a:t>	    ^</a:t>
            </a:r>
          </a:p>
        </p:txBody>
      </p:sp>
      <p:sp>
        <p:nvSpPr>
          <p:cNvPr id="4301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33B5C4-CAF9-4134-A5D7-06FD17E6A2DD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301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1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408DA1-5B23-4C7A-A86A-FE05D23BF86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387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95400" y="4724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mtClean="0"/>
              <a:t>Building Java Programs</a:t>
            </a:r>
            <a:r>
              <a:rPr lang="en-US" smtClean="0"/>
              <a:t/>
            </a:r>
            <a:br>
              <a:rPr lang="en-US" smtClean="0"/>
            </a:br>
            <a:r>
              <a:rPr lang="en-US" sz="2800" smtClean="0"/>
              <a:t>A Back to Basics Approach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051175"/>
            <a:ext cx="6480175" cy="1673225"/>
          </a:xfrm>
        </p:spPr>
        <p:txBody>
          <a:bodyPr/>
          <a:lstStyle/>
          <a:p>
            <a:r>
              <a:rPr lang="en-US" cap="none" smtClean="0"/>
              <a:t>CHAPTER 6</a:t>
            </a:r>
          </a:p>
          <a:p>
            <a:endParaRPr lang="en-US" cap="none" smtClean="0"/>
          </a:p>
          <a:p>
            <a:r>
              <a:rPr lang="en-US" sz="1900" cap="none" smtClean="0"/>
              <a:t>FILE 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4377809"/>
            <a:ext cx="81137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Please download the PPT, and use </a:t>
            </a:r>
            <a:r>
              <a:rPr lang="en-US" dirty="0">
                <a:solidFill>
                  <a:srgbClr val="FF0000"/>
                </a:solidFill>
              </a:rPr>
              <a:t>Slide </a:t>
            </a:r>
            <a:r>
              <a:rPr lang="en-US" dirty="0" smtClean="0">
                <a:solidFill>
                  <a:srgbClr val="FF0000"/>
                </a:solidFill>
              </a:rPr>
              <a:t>Show for a better viewing experience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cap="none" smtClean="0"/>
          </a:p>
        </p:txBody>
      </p:sp>
      <p:sp>
        <p:nvSpPr>
          <p:cNvPr id="44035" name="Rectangle 2"/>
          <p:cNvSpPr>
            <a:spLocks noGrp="1"/>
          </p:cNvSpPr>
          <p:nvPr>
            <p:ph type="ctrTitle"/>
          </p:nvPr>
        </p:nvSpPr>
        <p:spPr/>
        <p:txBody>
          <a:bodyPr lIns="0" rIns="0" bIns="0"/>
          <a:lstStyle/>
          <a:p>
            <a:r>
              <a:rPr lang="en-US" smtClean="0"/>
              <a:t>Line-based processing</a:t>
            </a: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E85161-D914-4F6B-B451-702201F1E297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Hours question</a:t>
            </a:r>
          </a:p>
        </p:txBody>
      </p:sp>
      <p:sp>
        <p:nvSpPr>
          <p:cNvPr id="450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Given a file </a:t>
            </a:r>
            <a:r>
              <a:rPr lang="en-US" smtClean="0">
                <a:latin typeface="Courier New" pitchFamily="49" charset="0"/>
              </a:rPr>
              <a:t>hours.txt</a:t>
            </a:r>
            <a:r>
              <a:rPr lang="en-US" smtClean="0"/>
              <a:t> with the following contents: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123 Susan 12.5 8.1 7.6 3.2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456 Brad 4.0 11.6 6.5 2.7 12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789 Jennifer 8.0 8.0 8.0 8.0 7.5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mtClean="0"/>
              <a:t>Consider the task of computing hours worked by each person:</a:t>
            </a: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Susan (ID#123) worked 31.4 hours (7.85 hours/day)</a:t>
            </a:r>
            <a:endParaRPr lang="en-US" sz="2000" smtClean="0"/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Brad (ID#456) worked 36.8 hours (7.36 hours/day)</a:t>
            </a:r>
            <a:endParaRPr lang="en-US" sz="2000" smtClean="0"/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Jennifer (ID#789) worked 39.5 hours (7.9 hours/day)</a:t>
            </a:r>
          </a:p>
        </p:txBody>
      </p:sp>
      <p:sp>
        <p:nvSpPr>
          <p:cNvPr id="4506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E6BB67-9BED-4440-A5FF-AF7E05059F0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506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Hours answer (flawed)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This solution does not work!</a:t>
            </a:r>
            <a:endParaRPr lang="en-US" sz="16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import java.io.*;   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import java.util.*;             </a:t>
            </a: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6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public class HoursWorked {</a:t>
            </a:r>
            <a:endParaRPr lang="en-US" sz="16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public static void main(String[] args)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throws FileNotFoundException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Scanner input = new Scanner(new File("hours.txt"));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while (input.hasNext())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008080"/>
                </a:solidFill>
                <a:latin typeface="Courier New" pitchFamily="49" charset="0"/>
              </a:rPr>
              <a:t>            // process one person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int id = input.nextInt();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String name = input.next();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double totalHours = 0.0;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int days = 0;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solidFill>
                  <a:srgbClr val="FF0000"/>
                </a:solidFill>
                <a:latin typeface="Courier New" pitchFamily="49" charset="0"/>
              </a:rPr>
              <a:t>            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while (input.hasNextDouble())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                totalHours += input.nextDouble();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                days++;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        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System.out.println(name + " (ID#" + id +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        ") worked " + totalHours + " hours (" +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            (totalHours / days) + " hours/day)");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  <p:sp>
        <p:nvSpPr>
          <p:cNvPr id="4608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75318E-6AF1-4EBB-B228-379FB6CF2816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608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Flawed output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Susan (ID#123) worked 487.4 hours (97.48 hours/day)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Exception in thread "main"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java.util.InputMismatchException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at java.util.Scanner.throwFor(Scanner.java:840)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at java.util.Scanner.next(Scanner.java:1461)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at java.util.Scanner.nextInt(Scanner.java:2091)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       at HoursWorked.main(HoursBad.java:9)</a:t>
            </a:r>
          </a:p>
          <a:p>
            <a:pPr lvl="1">
              <a:buFontTx/>
              <a:buNone/>
            </a:pPr>
            <a:endParaRPr lang="en-US" sz="800" smtClean="0">
              <a:solidFill>
                <a:srgbClr val="800000"/>
              </a:solidFill>
              <a:latin typeface="Courier New" pitchFamily="49" charset="0"/>
            </a:endParaRPr>
          </a:p>
          <a:p>
            <a:pPr lvl="1"/>
            <a:r>
              <a:rPr lang="en-US" smtClean="0"/>
              <a:t>The inner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 is grabbing the next person's ID.</a:t>
            </a:r>
          </a:p>
          <a:p>
            <a:pPr lvl="1"/>
            <a:r>
              <a:rPr lang="en-US" smtClean="0"/>
              <a:t>We want to process the tokens, but we also care about the line breaks (they mark the end of a person's data).</a:t>
            </a:r>
          </a:p>
          <a:p>
            <a:pPr lvl="1">
              <a:lnSpc>
                <a:spcPct val="110000"/>
              </a:lnSpc>
            </a:pPr>
            <a:endParaRPr lang="en-US" smtClean="0"/>
          </a:p>
          <a:p>
            <a:pPr>
              <a:lnSpc>
                <a:spcPct val="110000"/>
              </a:lnSpc>
            </a:pPr>
            <a:r>
              <a:rPr lang="en-US" smtClean="0"/>
              <a:t>A better solution is a hybrid approach: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First, break the overall input into lines.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Then break each line into tokens.</a:t>
            </a:r>
          </a:p>
        </p:txBody>
      </p:sp>
      <p:sp>
        <p:nvSpPr>
          <p:cNvPr id="471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BD6E3B-9AE7-4683-84C8-D8B47F2ED01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10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8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Line-based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methods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110000"/>
              </a:lnSpc>
            </a:pPr>
            <a:endParaRPr lang="en-US" smtClean="0"/>
          </a:p>
          <a:p>
            <a:pPr lvl="1">
              <a:lnSpc>
                <a:spcPct val="110000"/>
              </a:lnSpc>
            </a:pPr>
            <a:endParaRPr lang="en-US" smtClean="0"/>
          </a:p>
          <a:p>
            <a:pPr lvl="1">
              <a:lnSpc>
                <a:spcPct val="110000"/>
              </a:lnSpc>
            </a:pPr>
            <a:endParaRPr lang="en-US" smtClean="0"/>
          </a:p>
          <a:p>
            <a:pPr lvl="1">
              <a:lnSpc>
                <a:spcPct val="110000"/>
              </a:lnSpc>
            </a:pPr>
            <a:endParaRPr lang="en-US" smtClean="0"/>
          </a:p>
          <a:p>
            <a:pPr lvl="1">
              <a:lnSpc>
                <a:spcPct val="110000"/>
              </a:lnSpc>
            </a:pPr>
            <a:endParaRPr lang="en-US" smtClean="0"/>
          </a:p>
          <a:p>
            <a:pPr lvl="1">
              <a:lnSpc>
                <a:spcPct val="110000"/>
              </a:lnSpc>
            </a:pPr>
            <a:endParaRPr lang="en-US" smtClean="0"/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Scanner input = new Scanner(new File("</a:t>
            </a:r>
            <a:r>
              <a:rPr lang="en-US" sz="2000" b="1" smtClean="0"/>
              <a:t>file name</a:t>
            </a:r>
            <a:r>
              <a:rPr lang="en-US" sz="2000" smtClean="0">
                <a:latin typeface="Courier New" pitchFamily="49" charset="0"/>
              </a:rPr>
              <a:t>"));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while (</a:t>
            </a:r>
            <a:r>
              <a:rPr lang="en-US" sz="2000" b="1" smtClean="0">
                <a:latin typeface="Courier New" pitchFamily="49" charset="0"/>
              </a:rPr>
              <a:t>input.hasNextLine()</a:t>
            </a:r>
            <a:r>
              <a:rPr lang="en-US" sz="2000" smtClean="0">
                <a:latin typeface="Courier New" pitchFamily="49" charset="0"/>
              </a:rPr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String line = </a:t>
            </a:r>
            <a:r>
              <a:rPr lang="en-US" sz="2000" b="1" smtClean="0">
                <a:latin typeface="Courier New" pitchFamily="49" charset="0"/>
              </a:rPr>
              <a:t>input.nextLine()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</a:t>
            </a:r>
            <a:r>
              <a:rPr lang="en-US" sz="2000" b="1" smtClean="0"/>
              <a:t>process this line</a:t>
            </a:r>
            <a:r>
              <a:rPr lang="en-US" sz="20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z="2000" smtClean="0"/>
          </a:p>
        </p:txBody>
      </p:sp>
      <p:graphicFrame>
        <p:nvGraphicFramePr>
          <p:cNvPr id="790532" name="Group 4"/>
          <p:cNvGraphicFramePr>
            <a:graphicFrameLocks noGrp="1"/>
          </p:cNvGraphicFramePr>
          <p:nvPr/>
        </p:nvGraphicFramePr>
        <p:xfrm>
          <a:off x="371475" y="1614488"/>
          <a:ext cx="8391525" cy="1665287"/>
        </p:xfrm>
        <a:graphic>
          <a:graphicData uri="http://schemas.openxmlformats.org/drawingml/2006/table">
            <a:tbl>
              <a:tblPr/>
              <a:tblGrid>
                <a:gridCol w="2219325"/>
                <a:gridCol w="617220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next entire line of input 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ahoma" pitchFamily="34" charset="0"/>
                        </a:rPr>
                        <a:t>(from cursor to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Courier New" pitchFamily="49" charset="0"/>
                        </a:rPr>
                        <a:t>\n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hasNextLine()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if there are any more lines of input to read  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itchFamily="34" charset="0"/>
                        </a:rPr>
                        <a:t>(always true for console input)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4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A44342-326F-4858-9C14-0A3E2A88D6C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814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Consuming lines of input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23   3.14 John Smith   "Hello" world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		        45.2	19</a:t>
            </a:r>
          </a:p>
          <a:p>
            <a:pPr lvl="1">
              <a:lnSpc>
                <a:spcPct val="140000"/>
              </a:lnSpc>
              <a:buFontTx/>
              <a:buNone/>
            </a:pPr>
            <a:endParaRPr lang="en-US" sz="120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reads the lines as follows: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23\t3.14 John Smith\t"Hello" world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\n</a:t>
            </a:r>
            <a:r>
              <a:rPr lang="en-US" sz="2000" smtClean="0">
                <a:latin typeface="Courier New" pitchFamily="49" charset="0"/>
              </a:rPr>
              <a:t>\t\t45.2  19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\n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smtClean="0">
                <a:latin typeface="Courier New" pitchFamily="49" charset="0"/>
              </a:rPr>
              <a:t>^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latin typeface="Courier New" pitchFamily="49" charset="0"/>
              </a:rPr>
              <a:t>String line = input.nextLine();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b="1" u="sng" smtClean="0">
                <a:latin typeface="Courier New" pitchFamily="49" charset="0"/>
              </a:rPr>
              <a:t>23\t3.14 John Smith\t"Hello" world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\n</a:t>
            </a:r>
            <a:r>
              <a:rPr lang="en-US" sz="2000" smtClean="0">
                <a:latin typeface="Courier New" pitchFamily="49" charset="0"/>
              </a:rPr>
              <a:t>\t\t45.2  19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\n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                                  ^</a:t>
            </a: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sz="2000" smtClean="0">
                <a:latin typeface="Courier New" pitchFamily="49" charset="0"/>
              </a:rPr>
              <a:t>String line2 = input.nextLine();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23\t3.14 John Smith\t"Hello" world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\n</a:t>
            </a:r>
            <a:r>
              <a:rPr lang="en-US" sz="2000" b="1" u="sng" smtClean="0">
                <a:latin typeface="Courier New" pitchFamily="49" charset="0"/>
              </a:rPr>
              <a:t>\t\t45.2  19</a:t>
            </a:r>
            <a:r>
              <a:rPr lang="en-US" sz="2000" smtClean="0">
                <a:solidFill>
                  <a:srgbClr val="003399"/>
                </a:solidFill>
                <a:latin typeface="Courier New" pitchFamily="49" charset="0"/>
              </a:rPr>
              <a:t>\n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	                                                  ^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Each </a:t>
            </a:r>
            <a:r>
              <a:rPr lang="en-US" sz="2000" smtClean="0">
                <a:latin typeface="Courier New" pitchFamily="49" charset="0"/>
              </a:rPr>
              <a:t>\n</a:t>
            </a:r>
            <a:r>
              <a:rPr lang="en-US" sz="2000" smtClean="0"/>
              <a:t> character is consumed but not returned.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On Windows, you will see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\r\n </a:t>
            </a:r>
            <a:r>
              <a:rPr lang="en-US" sz="1800" smtClean="0"/>
              <a:t>– both are consumed but not returned.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915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88141A-4737-49C7-B8DA-59FEB399379D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915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92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92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Scanners on Strings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A 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 can tokenize the contents of a </a:t>
            </a:r>
            <a:r>
              <a:rPr lang="en-US" smtClean="0">
                <a:latin typeface="Courier New" pitchFamily="49" charset="0"/>
              </a:rPr>
              <a:t>String</a:t>
            </a:r>
            <a:r>
              <a:rPr lang="en-US" smtClean="0"/>
              <a:t>:</a:t>
            </a:r>
            <a:endParaRPr lang="en-US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Scanner </a:t>
            </a:r>
            <a:r>
              <a:rPr lang="en-US" b="1" smtClean="0"/>
              <a:t>name</a:t>
            </a:r>
            <a:r>
              <a:rPr lang="en-US" smtClean="0">
                <a:latin typeface="Courier New" pitchFamily="49" charset="0"/>
              </a:rPr>
              <a:t> = new Scanner(</a:t>
            </a:r>
            <a:r>
              <a:rPr lang="en-US" b="1" smtClean="0"/>
              <a:t>String</a:t>
            </a:r>
            <a:r>
              <a:rPr lang="en-US" smtClean="0">
                <a:latin typeface="Courier New" pitchFamily="49" charset="0"/>
              </a:rPr>
              <a:t>);</a:t>
            </a:r>
            <a:endParaRPr lang="en-US" sz="900" smtClean="0"/>
          </a:p>
          <a:p>
            <a:pPr lvl="1">
              <a:lnSpc>
                <a:spcPct val="80000"/>
              </a:lnSpc>
              <a:buFontTx/>
              <a:buNone/>
            </a:pPr>
            <a:endParaRPr lang="en-US" smtClean="0"/>
          </a:p>
          <a:p>
            <a:pPr lvl="1">
              <a:lnSpc>
                <a:spcPct val="80000"/>
              </a:lnSpc>
            </a:pPr>
            <a:r>
              <a:rPr lang="en-US" smtClean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String text = "15  3.2 hello   9  27.5";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Scanner scan = </a:t>
            </a:r>
            <a:r>
              <a:rPr lang="en-US" b="1" smtClean="0">
                <a:latin typeface="Courier New" pitchFamily="49" charset="0"/>
              </a:rPr>
              <a:t>new Scanner(text)</a:t>
            </a:r>
            <a:r>
              <a:rPr lang="en-US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int num = scan.nextInt();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System.out.println(num);  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15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double num2 = scan.nextDouble();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System.out.println(num2); 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3.2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String word = scan.next();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System.out.println(word);          </a:t>
            </a: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// “hello”</a:t>
            </a:r>
          </a:p>
        </p:txBody>
      </p:sp>
      <p:sp>
        <p:nvSpPr>
          <p:cNvPr id="5018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A63BF2-7839-4CAB-994F-EAFEC335119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018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Mixing lines and tokens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endParaRPr lang="en-US" sz="22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sz="22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sz="22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sz="22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sz="22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sz="22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200" b="1" smtClean="0">
                <a:solidFill>
                  <a:srgbClr val="008080"/>
                </a:solidFill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Counts the words on each line of a file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Scanner input = new Scanner(new File("input.txt"));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while (input.hasNextLine())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String line = input.nextLine();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    Scanner lineScan = new Scanner(line);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800" b="1" smtClean="0">
              <a:latin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	    // process the contents of this line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int count = 0;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    while (lineScan.hasNext())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    String word = </a:t>
            </a:r>
            <a:r>
              <a:rPr lang="en-US" sz="1800" b="1" smtClean="0">
                <a:latin typeface="Courier New" pitchFamily="49" charset="0"/>
              </a:rPr>
              <a:t>lineScan.next();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    count++;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	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System.out.println("Line has " + count + " words");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</p:txBody>
      </p:sp>
      <p:graphicFrame>
        <p:nvGraphicFramePr>
          <p:cNvPr id="794628" name="Group 4"/>
          <p:cNvGraphicFramePr>
            <a:graphicFrameLocks noGrp="1"/>
          </p:cNvGraphicFramePr>
          <p:nvPr/>
        </p:nvGraphicFramePr>
        <p:xfrm>
          <a:off x="708025" y="1476375"/>
          <a:ext cx="7683500" cy="1066800"/>
        </p:xfrm>
        <a:graphic>
          <a:graphicData uri="http://schemas.openxmlformats.org/drawingml/2006/table">
            <a:tbl>
              <a:tblPr/>
              <a:tblGrid>
                <a:gridCol w="5060950"/>
                <a:gridCol w="26225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Input file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input.txt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Output to console: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The quick brown fox jumps over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the lazy dog.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Line has 6 words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Line has 3 words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15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528D9F-830D-4A4D-B2CD-DCD662444EDF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1216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Hours question</a:t>
            </a:r>
          </a:p>
        </p:txBody>
      </p:sp>
      <p:sp>
        <p:nvSpPr>
          <p:cNvPr id="5222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Fix the </a:t>
            </a:r>
            <a:r>
              <a:rPr lang="en-US" smtClean="0">
                <a:latin typeface="Courier New" pitchFamily="49" charset="0"/>
              </a:rPr>
              <a:t>Hours</a:t>
            </a:r>
            <a:r>
              <a:rPr lang="en-US" smtClean="0"/>
              <a:t> program to read the input file properly: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123 Susan 12.5 8.1 7.6 3.2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456 Brad 4.0 11.6 6.5 2.7 12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789 Jennifer 8.0 8.0 8.0 8.0 7.5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mtClean="0"/>
              <a:t>Recall, it should produce the following output:</a:t>
            </a: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Susan (ID#123) worked 31.4 hours (7.85 hours/day)</a:t>
            </a:r>
            <a:endParaRPr lang="en-US" sz="2000" smtClean="0"/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Brad (ID#456) worked 36.8 hours (7.36 hours/day)</a:t>
            </a:r>
            <a:endParaRPr lang="en-US" sz="2000" smtClean="0"/>
          </a:p>
          <a:p>
            <a:pPr lvl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smtClean="0">
                <a:latin typeface="Courier New" pitchFamily="49" charset="0"/>
              </a:rPr>
              <a:t>	Jennifer (ID#789) worked 39.5 hours (7.9 hours/day)</a:t>
            </a:r>
          </a:p>
        </p:txBody>
      </p:sp>
      <p:sp>
        <p:nvSpPr>
          <p:cNvPr id="5222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A6D466-7DCD-4B56-87D8-75E28004949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222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Hours answer, corrected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68000"/>
              </a:lnSpc>
              <a:buFontTx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Processes an employee input file and outputs each employee's hours.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import java.io.*;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import java.util.*;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>
              <a:lnSpc>
                <a:spcPct val="68000"/>
              </a:lnSpc>
              <a:buFontTx/>
              <a:buNone/>
            </a:pPr>
            <a:endParaRPr lang="en-US" sz="7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class Hours {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public static void main(String[] args) throws FileNotFoundException {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Scanner input = new Scanner(new File("hours.txt"));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while (input.hasNextLine()) {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String line = input.nextLine();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</a:rPr>
              <a:t>Scanner lineScan = new Scanner(line);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int id = </a:t>
            </a:r>
            <a:r>
              <a:rPr lang="en-US" sz="1400" b="1" smtClean="0">
                <a:latin typeface="Courier New" pitchFamily="49" charset="0"/>
              </a:rPr>
              <a:t>lineScan</a:t>
            </a:r>
            <a:r>
              <a:rPr lang="en-US" sz="1400" smtClean="0">
                <a:latin typeface="Courier New" pitchFamily="49" charset="0"/>
              </a:rPr>
              <a:t>.nextInt();     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e.g. 456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String name = </a:t>
            </a:r>
            <a:r>
              <a:rPr lang="en-US" sz="1400" b="1" smtClean="0">
                <a:latin typeface="Courier New" pitchFamily="49" charset="0"/>
              </a:rPr>
              <a:t>lineScan</a:t>
            </a:r>
            <a:r>
              <a:rPr lang="en-US" sz="1400" smtClean="0">
                <a:latin typeface="Courier New" pitchFamily="49" charset="0"/>
              </a:rPr>
              <a:t>.next();   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e.g. “Brad"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double sum = 0.0;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int count = 0;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while (</a:t>
            </a:r>
            <a:r>
              <a:rPr lang="en-US" sz="1400" b="1" smtClean="0">
                <a:latin typeface="Courier New" pitchFamily="49" charset="0"/>
              </a:rPr>
              <a:t>lineScan</a:t>
            </a:r>
            <a:r>
              <a:rPr lang="en-US" sz="1400" smtClean="0">
                <a:latin typeface="Courier New" pitchFamily="49" charset="0"/>
              </a:rPr>
              <a:t>.hasNextDouble()) {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    sum = sum + </a:t>
            </a:r>
            <a:r>
              <a:rPr lang="en-US" sz="1400" b="1" smtClean="0">
                <a:latin typeface="Courier New" pitchFamily="49" charset="0"/>
              </a:rPr>
              <a:t>lineScan</a:t>
            </a:r>
            <a:r>
              <a:rPr lang="en-US" sz="1400" smtClean="0">
                <a:latin typeface="Courier New" pitchFamily="49" charset="0"/>
              </a:rPr>
              <a:t>.nextDouble();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    count++;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}</a:t>
            </a:r>
          </a:p>
          <a:p>
            <a:pPr>
              <a:lnSpc>
                <a:spcPct val="68000"/>
              </a:lnSpc>
              <a:buFontTx/>
              <a:buNone/>
            </a:pPr>
            <a:endParaRPr lang="en-US" sz="700" smtClean="0">
              <a:latin typeface="Courier New" pitchFamily="49" charset="0"/>
            </a:endParaRP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double average = sum / count;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System.out.println(name + " (ID#" + id + ") worked " +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        sum + " hours (" + average + " hours/day)");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5325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E44B9F-9A19-4010-92FB-20ED2DA858BE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25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7B9899"/>
                </a:solidFill>
              </a:rPr>
              <a:t>Topics will be covered…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2725" y="1444625"/>
            <a:ext cx="8504238" cy="4803775"/>
          </a:xfrm>
        </p:spPr>
        <p:txBody>
          <a:bodyPr/>
          <a:lstStyle/>
          <a:p>
            <a:r>
              <a:rPr lang="en-US" smtClean="0"/>
              <a:t>File Reading Basics</a:t>
            </a:r>
          </a:p>
          <a:p>
            <a:r>
              <a:rPr lang="en-US" smtClean="0"/>
              <a:t>Token-Based Processing</a:t>
            </a:r>
          </a:p>
          <a:p>
            <a:r>
              <a:rPr lang="en-US" smtClean="0"/>
              <a:t>Line-Based Processing</a:t>
            </a:r>
          </a:p>
          <a:p>
            <a:r>
              <a:rPr lang="en-US" smtClean="0"/>
              <a:t>File Output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0F4C22-CFDA-4D02-A95C-10222C57EE3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854075"/>
            <a:ext cx="685800" cy="288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 210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Hours answer, corrected 2 (better!)</a:t>
            </a:r>
          </a:p>
        </p:txBody>
      </p:sp>
      <p:sp>
        <p:nvSpPr>
          <p:cNvPr id="5427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Processes an employee input file and outputs each employee's hours.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import java.io.*;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import java.util.*;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endParaRPr lang="en-US" sz="13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public class Hours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public static void main(String[] args) throws FileNotFoundException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Scanner input = new Scanner(new File("hours.txt"));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while (input.hasNextLine())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String line = input.nextLine();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processEmployee(line);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}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endParaRPr lang="en-US" sz="1300" smtClean="0">
              <a:latin typeface="Courier New" pitchFamily="49" charset="0"/>
            </a:endParaRP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public static void processEmployee(String line)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Scanner lineScan = new Scanner(line);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int id = lineScan.nextInt();      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e.g. 456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String name = lineScan.next();    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e.g. "Brad"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double sum = 0.0;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int count = 0;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while (lineScan.hasNextDouble())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sum = sum + lineScan.nextDouble();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count++;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endParaRPr lang="en-US" sz="1300" smtClean="0">
              <a:latin typeface="Courier New" pitchFamily="49" charset="0"/>
            </a:endParaRP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double average = sum / count;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System.out.println(name + " (ID#" + id + ") worked " +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sum + " hours (" + average + " hours/day)");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}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}</a:t>
            </a:r>
          </a:p>
        </p:txBody>
      </p:sp>
      <p:sp>
        <p:nvSpPr>
          <p:cNvPr id="5427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6CFE64-BEC8-47CC-B94D-C73F432185DE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427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248400" y="2451100"/>
            <a:ext cx="2590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/>
              <a:t>common bugs here:</a:t>
            </a:r>
          </a:p>
          <a:p>
            <a:pPr algn="l" eaLnBrk="1" hangingPunct="1"/>
            <a:r>
              <a:rPr lang="en-US"/>
              <a:t>- not understanding the difference between a String and a Scanner.  i.e., try to call </a:t>
            </a:r>
            <a:r>
              <a:rPr lang="en-US">
                <a:latin typeface="Courier New" pitchFamily="49" charset="0"/>
                <a:cs typeface="Courier New" pitchFamily="49" charset="0"/>
              </a:rPr>
              <a:t>line.nextInt() </a:t>
            </a:r>
            <a:r>
              <a:rPr lang="en-US"/>
              <a:t>or similar.</a:t>
            </a:r>
          </a:p>
          <a:p>
            <a:pPr algn="l" eaLnBrk="1" hangingPunct="1"/>
            <a:r>
              <a:rPr lang="en-US"/>
              <a:t>- calling a method on the wrong Scanner.  e.g. forget to change input to lineScan.</a:t>
            </a:r>
          </a:p>
          <a:p>
            <a:pPr algn="l" eaLnBrk="1" hangingPunct="1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cap="none" smtClean="0"/>
          </a:p>
        </p:txBody>
      </p:sp>
      <p:sp>
        <p:nvSpPr>
          <p:cNvPr id="55299" name="Rectangle 2"/>
          <p:cNvSpPr>
            <a:spLocks noGrp="1"/>
          </p:cNvSpPr>
          <p:nvPr>
            <p:ph type="ctrTitle"/>
          </p:nvPr>
        </p:nvSpPr>
        <p:spPr/>
        <p:txBody>
          <a:bodyPr lIns="0" rIns="0" bIns="0"/>
          <a:lstStyle/>
          <a:p>
            <a:r>
              <a:rPr lang="en-US" smtClean="0"/>
              <a:t>File output</a:t>
            </a: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FA4083-F3B0-4C28-A52E-C90D959D6CB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r>
              <a:rPr lang="en-US" smtClean="0"/>
              <a:t>Output to files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smtClean="0">
                <a:latin typeface="Courier New" pitchFamily="49" charset="0"/>
              </a:rPr>
              <a:t>PrintStream</a:t>
            </a:r>
            <a:r>
              <a:rPr lang="en-US" smtClean="0"/>
              <a:t>: An object in the </a:t>
            </a:r>
            <a:r>
              <a:rPr lang="en-US" smtClean="0">
                <a:latin typeface="Courier New" pitchFamily="49" charset="0"/>
              </a:rPr>
              <a:t>java.io</a:t>
            </a:r>
            <a:r>
              <a:rPr lang="en-US" smtClean="0"/>
              <a:t> package that lets you print output to a destination such as a file.</a:t>
            </a:r>
          </a:p>
          <a:p>
            <a:pPr marL="639763" lvl="1" indent="-246063">
              <a:lnSpc>
                <a:spcPct val="110000"/>
              </a:lnSpc>
              <a:buFontTx/>
              <a:buNone/>
            </a:pPr>
            <a:endParaRPr lang="en-US" sz="900" smtClean="0"/>
          </a:p>
          <a:p>
            <a:pPr marL="639763" lvl="1" indent="-246063">
              <a:lnSpc>
                <a:spcPct val="110000"/>
              </a:lnSpc>
            </a:pPr>
            <a:r>
              <a:rPr lang="en-US" smtClean="0"/>
              <a:t>Any methods you have used on </a:t>
            </a:r>
            <a:r>
              <a:rPr lang="en-US" smtClean="0">
                <a:latin typeface="Courier New" pitchFamily="49" charset="0"/>
              </a:rPr>
              <a:t>System.out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(such as </a:t>
            </a:r>
            <a:r>
              <a:rPr lang="en-US" smtClean="0">
                <a:latin typeface="Courier New" pitchFamily="49" charset="0"/>
              </a:rPr>
              <a:t>print</a:t>
            </a:r>
            <a:r>
              <a:rPr lang="en-US" smtClean="0"/>
              <a:t>, </a:t>
            </a:r>
            <a:r>
              <a:rPr lang="en-US" smtClean="0">
                <a:latin typeface="Courier New" pitchFamily="49" charset="0"/>
              </a:rPr>
              <a:t>println</a:t>
            </a:r>
            <a:r>
              <a:rPr lang="en-US" smtClean="0"/>
              <a:t>) will work on a </a:t>
            </a:r>
            <a:r>
              <a:rPr lang="en-US" smtClean="0">
                <a:latin typeface="Courier New" pitchFamily="49" charset="0"/>
              </a:rPr>
              <a:t>PrintStream</a:t>
            </a:r>
            <a:r>
              <a:rPr lang="en-US" smtClean="0"/>
              <a:t>.</a:t>
            </a:r>
          </a:p>
          <a:p>
            <a:pPr marL="639763" lvl="1" indent="-246063">
              <a:lnSpc>
                <a:spcPct val="80000"/>
              </a:lnSpc>
              <a:buFontTx/>
              <a:buNone/>
            </a:pPr>
            <a:endParaRPr lang="en-US" smtClean="0"/>
          </a:p>
          <a:p>
            <a:pPr marL="639763" lvl="1" indent="-246063">
              <a:lnSpc>
                <a:spcPct val="80000"/>
              </a:lnSpc>
              <a:buFontTx/>
              <a:buNone/>
            </a:pPr>
            <a:endParaRPr lang="en-US" smtClean="0"/>
          </a:p>
          <a:p>
            <a:pPr>
              <a:lnSpc>
                <a:spcPct val="80000"/>
              </a:lnSpc>
            </a:pPr>
            <a:r>
              <a:rPr lang="en-US" sz="2200" smtClean="0"/>
              <a:t>Syntax:</a:t>
            </a:r>
          </a:p>
          <a:p>
            <a:pPr marL="639763" lvl="1" indent="-246063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marL="639763" lvl="1" indent="-246063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PrintStream </a:t>
            </a:r>
            <a:r>
              <a:rPr lang="en-US" sz="1800" b="1" smtClean="0"/>
              <a:t>name</a:t>
            </a:r>
            <a:r>
              <a:rPr lang="en-US" sz="1800" smtClean="0">
                <a:latin typeface="Courier New" pitchFamily="49" charset="0"/>
              </a:rPr>
              <a:t> = new PrintStream(new File("</a:t>
            </a:r>
            <a:r>
              <a:rPr lang="en-US" sz="1800" b="1" smtClean="0"/>
              <a:t>file name</a:t>
            </a:r>
            <a:r>
              <a:rPr lang="en-US" sz="1800" smtClean="0">
                <a:latin typeface="Courier New" pitchFamily="49" charset="0"/>
              </a:rPr>
              <a:t>"));</a:t>
            </a:r>
            <a:endParaRPr lang="en-US" sz="1600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marL="639763" lvl="1" indent="-246063">
              <a:buFontTx/>
              <a:buNone/>
            </a:pPr>
            <a:r>
              <a:rPr lang="en-US" sz="2000" smtClean="0"/>
              <a:t>Example:</a:t>
            </a:r>
          </a:p>
          <a:p>
            <a:pPr marL="639763" lvl="1" indent="-246063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PrintStream output = new PrintStream(new File("out.txt"));</a:t>
            </a:r>
          </a:p>
          <a:p>
            <a:pPr marL="639763" lvl="1" indent="-246063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output.println("Hello, file!");</a:t>
            </a:r>
          </a:p>
          <a:p>
            <a:pPr marL="639763" lvl="1" indent="-246063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output.println("This is a second line of output.");</a:t>
            </a:r>
            <a:endParaRPr lang="en-US" sz="1800" smtClean="0"/>
          </a:p>
        </p:txBody>
      </p:sp>
      <p:sp>
        <p:nvSpPr>
          <p:cNvPr id="563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194C81-F5E5-4D66-8A3A-B305A8C4FC5F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632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Details about </a:t>
            </a:r>
            <a:r>
              <a:rPr lang="en-US" smtClean="0">
                <a:latin typeface="Courier New" pitchFamily="49" charset="0"/>
              </a:rPr>
              <a:t>PrintStream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8686800" cy="41148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PrintStream </a:t>
            </a:r>
            <a:r>
              <a:rPr lang="en-US" sz="1800" b="1" smtClean="0"/>
              <a:t>name</a:t>
            </a:r>
            <a:r>
              <a:rPr lang="en-US" sz="1800" smtClean="0">
                <a:latin typeface="Courier New" pitchFamily="49" charset="0"/>
              </a:rPr>
              <a:t> = new PrintStream(new File("</a:t>
            </a:r>
            <a:r>
              <a:rPr lang="en-US" sz="1800" b="1" smtClean="0"/>
              <a:t>file name</a:t>
            </a:r>
            <a:r>
              <a:rPr lang="en-US" sz="1800" smtClean="0">
                <a:latin typeface="Courier New" pitchFamily="49" charset="0"/>
              </a:rPr>
              <a:t>"));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lvl="1">
              <a:lnSpc>
                <a:spcPct val="110000"/>
              </a:lnSpc>
            </a:pPr>
            <a:r>
              <a:rPr lang="en-US" smtClean="0"/>
              <a:t>If the given file does not exist, it is created.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If the given file already exists, it is overwritten.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lvl="1">
              <a:lnSpc>
                <a:spcPct val="110000"/>
              </a:lnSpc>
            </a:pPr>
            <a:r>
              <a:rPr lang="en-US" smtClean="0"/>
              <a:t>The output you print appears in a file, not on the console.</a:t>
            </a:r>
            <a:br>
              <a:rPr lang="en-US" smtClean="0"/>
            </a:br>
            <a:r>
              <a:rPr lang="en-US" smtClean="0"/>
              <a:t>You will have to open the file with an editor to see it.</a:t>
            </a:r>
          </a:p>
          <a:p>
            <a:pPr lvl="2">
              <a:lnSpc>
                <a:spcPct val="110000"/>
              </a:lnSpc>
            </a:pPr>
            <a:endParaRPr lang="en-US" sz="1200" smtClean="0"/>
          </a:p>
          <a:p>
            <a:pPr lvl="1">
              <a:lnSpc>
                <a:spcPct val="110000"/>
              </a:lnSpc>
            </a:pPr>
            <a:r>
              <a:rPr lang="en-US" smtClean="0"/>
              <a:t>Do not open the same file for both reading (</a:t>
            </a:r>
            <a:r>
              <a:rPr lang="en-US" smtClean="0">
                <a:latin typeface="Courier New" pitchFamily="49" charset="0"/>
              </a:rPr>
              <a:t>Scanner</a:t>
            </a:r>
            <a:r>
              <a:rPr lang="en-US" smtClean="0"/>
              <a:t>)</a:t>
            </a:r>
            <a:br>
              <a:rPr lang="en-US" smtClean="0"/>
            </a:br>
            <a:r>
              <a:rPr lang="en-US" smtClean="0"/>
              <a:t>and writing (</a:t>
            </a:r>
            <a:r>
              <a:rPr lang="en-US" smtClean="0">
                <a:latin typeface="Courier New" pitchFamily="49" charset="0"/>
              </a:rPr>
              <a:t>PrintStream</a:t>
            </a:r>
            <a:r>
              <a:rPr lang="en-US" smtClean="0"/>
              <a:t>) at the same time.</a:t>
            </a:r>
          </a:p>
          <a:p>
            <a:pPr lvl="2">
              <a:lnSpc>
                <a:spcPct val="110000"/>
              </a:lnSpc>
            </a:pPr>
            <a:r>
              <a:rPr lang="en-US" smtClean="0"/>
              <a:t>You will overwrite your input file with an empty file (0 bytes).</a:t>
            </a:r>
          </a:p>
          <a:p>
            <a:endParaRPr lang="en-US" smtClean="0"/>
          </a:p>
        </p:txBody>
      </p:sp>
      <p:sp>
        <p:nvSpPr>
          <p:cNvPr id="5734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C3834-3A42-4789-A3C9-40FBCE0C2AA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734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5410200"/>
            <a:ext cx="861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/>
              <a:t>common</a:t>
            </a:r>
            <a:r>
              <a:rPr lang="en-US">
                <a:latin typeface="Courier New" pitchFamily="49" charset="0"/>
                <a:cs typeface="Courier New" pitchFamily="49" charset="0"/>
              </a:rPr>
              <a:t> PrintStream </a:t>
            </a:r>
            <a:r>
              <a:rPr lang="en-US"/>
              <a:t>bug:</a:t>
            </a:r>
          </a:p>
          <a:p>
            <a:pPr algn="l" eaLnBrk="1" hangingPunct="1"/>
            <a:r>
              <a:rPr lang="en-US"/>
              <a:t>- declaring it in a method that gets called many times.  This causes the file to be re-opened and wipes the past contents.  So only the last line shows up in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r>
              <a:rPr lang="en-US" sz="4000" smtClean="0">
                <a:latin typeface="Courier New" pitchFamily="49" charset="0"/>
              </a:rPr>
              <a:t>System.out</a:t>
            </a:r>
            <a:r>
              <a:rPr lang="en-US" sz="4000" smtClean="0"/>
              <a:t> and </a:t>
            </a:r>
            <a:r>
              <a:rPr lang="en-US" sz="4000" smtClean="0">
                <a:latin typeface="Courier New" pitchFamily="49" charset="0"/>
              </a:rPr>
              <a:t>PrintStream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console output object, </a:t>
            </a:r>
            <a:r>
              <a:rPr lang="en-US" smtClean="0">
                <a:latin typeface="Courier New" pitchFamily="49" charset="0"/>
              </a:rPr>
              <a:t>System.out</a:t>
            </a:r>
            <a:r>
              <a:rPr lang="en-US" smtClean="0"/>
              <a:t>, is a </a:t>
            </a:r>
            <a:r>
              <a:rPr lang="en-US" smtClean="0">
                <a:latin typeface="Courier New" pitchFamily="49" charset="0"/>
              </a:rPr>
              <a:t>PrintStream</a:t>
            </a:r>
            <a:r>
              <a:rPr lang="en-US" smtClean="0"/>
              <a:t>.</a:t>
            </a:r>
          </a:p>
          <a:p>
            <a:pPr marL="639763" lvl="1" indent="-246063">
              <a:lnSpc>
                <a:spcPct val="80000"/>
              </a:lnSpc>
              <a:buFontTx/>
              <a:buNone/>
            </a:pPr>
            <a:endParaRPr lang="en-US" sz="2000" b="1" smtClean="0"/>
          </a:p>
          <a:p>
            <a:pPr marL="639763" lvl="1" indent="-246063">
              <a:lnSpc>
                <a:spcPct val="80000"/>
              </a:lnSpc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PrintStream out1 = System.out;</a:t>
            </a:r>
          </a:p>
          <a:p>
            <a:pPr marL="639763" lvl="1" indent="-246063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PrintStream out2 = new PrintStream(new File("data.txt"));</a:t>
            </a:r>
          </a:p>
          <a:p>
            <a:pPr marL="639763" lvl="1" indent="-246063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out1.println("Hello, console!");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goes to console</a:t>
            </a:r>
          </a:p>
          <a:p>
            <a:pPr marL="639763" lvl="1" indent="-246063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out2.println("Hello, file!");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   // goes to file</a:t>
            </a:r>
            <a:endParaRPr lang="en-US" sz="1800" smtClean="0"/>
          </a:p>
          <a:p>
            <a:pPr marL="639763" lvl="1" indent="-246063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marL="639763" lvl="1" indent="-246063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marL="639763" lvl="1" indent="-246063">
              <a:lnSpc>
                <a:spcPct val="110000"/>
              </a:lnSpc>
            </a:pPr>
            <a:r>
              <a:rPr lang="en-US" smtClean="0"/>
              <a:t>A reference to it can be stored in a </a:t>
            </a:r>
            <a:r>
              <a:rPr lang="en-US" smtClean="0">
                <a:latin typeface="Courier New" pitchFamily="49" charset="0"/>
              </a:rPr>
              <a:t>PrintStream</a:t>
            </a:r>
            <a:r>
              <a:rPr lang="en-US" smtClean="0"/>
              <a:t> variable.</a:t>
            </a:r>
          </a:p>
          <a:p>
            <a:pPr marL="1143000" lvl="2">
              <a:lnSpc>
                <a:spcPct val="110000"/>
              </a:lnSpc>
            </a:pPr>
            <a:r>
              <a:rPr lang="en-US" smtClean="0"/>
              <a:t>Printing to that variable causes console output to appear.</a:t>
            </a:r>
          </a:p>
          <a:p>
            <a:pPr marL="1143000" lvl="2">
              <a:lnSpc>
                <a:spcPct val="110000"/>
              </a:lnSpc>
            </a:pPr>
            <a:endParaRPr lang="en-US" smtClean="0"/>
          </a:p>
          <a:p>
            <a:pPr marL="639763" lvl="1" indent="-246063">
              <a:lnSpc>
                <a:spcPct val="110000"/>
              </a:lnSpc>
            </a:pPr>
            <a:r>
              <a:rPr lang="en-US" smtClean="0"/>
              <a:t>You can pass </a:t>
            </a:r>
            <a:r>
              <a:rPr lang="en-US" smtClean="0">
                <a:latin typeface="Courier New" pitchFamily="49" charset="0"/>
              </a:rPr>
              <a:t>System.out</a:t>
            </a:r>
            <a:r>
              <a:rPr lang="en-US" smtClean="0"/>
              <a:t> to a method as a </a:t>
            </a:r>
            <a:r>
              <a:rPr lang="en-US" smtClean="0">
                <a:latin typeface="Courier New" pitchFamily="49" charset="0"/>
              </a:rPr>
              <a:t>PrintStream</a:t>
            </a:r>
            <a:r>
              <a:rPr lang="en-US" smtClean="0"/>
              <a:t>.</a:t>
            </a:r>
          </a:p>
          <a:p>
            <a:pPr marL="1143000" lvl="2">
              <a:lnSpc>
                <a:spcPct val="110000"/>
              </a:lnSpc>
            </a:pPr>
            <a:r>
              <a:rPr lang="en-US" smtClean="0"/>
              <a:t>Allows a method to send output to the console or a file.</a:t>
            </a:r>
          </a:p>
        </p:txBody>
      </p:sp>
      <p:sp>
        <p:nvSpPr>
          <p:cNvPr id="5837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8A49CF-7387-4A22-8E2E-2F153739E8B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837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PrintStream</a:t>
            </a:r>
            <a:r>
              <a:rPr lang="en-US" smtClean="0"/>
              <a:t> question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smtClean="0"/>
              <a:t>Modify our previous Hours program to use a </a:t>
            </a:r>
            <a:r>
              <a:rPr lang="en-US" sz="2400" smtClean="0">
                <a:latin typeface="Courier New" pitchFamily="49" charset="0"/>
              </a:rPr>
              <a:t>PrintStream</a:t>
            </a:r>
            <a:r>
              <a:rPr lang="en-US" sz="2400" smtClean="0"/>
              <a:t> to send its output to the file </a:t>
            </a:r>
            <a:r>
              <a:rPr lang="en-US" sz="2400" smtClean="0">
                <a:latin typeface="Courier New" pitchFamily="49" charset="0"/>
              </a:rPr>
              <a:t>hours_out.txt</a:t>
            </a:r>
            <a:r>
              <a:rPr lang="en-US" sz="2400" smtClean="0"/>
              <a:t>.</a:t>
            </a:r>
          </a:p>
          <a:p>
            <a:pPr lvl="1">
              <a:lnSpc>
                <a:spcPct val="110000"/>
              </a:lnSpc>
            </a:pPr>
            <a:endParaRPr lang="en-US" sz="900" smtClean="0"/>
          </a:p>
          <a:p>
            <a:pPr lvl="1">
              <a:lnSpc>
                <a:spcPct val="110000"/>
              </a:lnSpc>
            </a:pPr>
            <a:r>
              <a:rPr lang="en-US" smtClean="0"/>
              <a:t>The program will produce no console output.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But the file </a:t>
            </a:r>
            <a:r>
              <a:rPr lang="en-US" smtClean="0">
                <a:latin typeface="Courier New" pitchFamily="49" charset="0"/>
              </a:rPr>
              <a:t>hours_out.txt</a:t>
            </a:r>
            <a:r>
              <a:rPr lang="en-US" smtClean="0"/>
              <a:t> will be created with the text: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Susan (ID#123) worked 31.4 hours (7.85 hours/day)</a:t>
            </a:r>
            <a:endParaRPr lang="en-US" sz="20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Brad (ID#456) worked 36.8 hours (7.36 hours/day)</a:t>
            </a:r>
            <a:endParaRPr lang="en-US" sz="200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Jennifer (ID#789) worked 39.5 hours (7.9 hours/day)</a:t>
            </a:r>
          </a:p>
        </p:txBody>
      </p:sp>
      <p:sp>
        <p:nvSpPr>
          <p:cNvPr id="5939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6275B0-DB37-4D73-921C-93D0A34F4CB2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939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PrintStream</a:t>
            </a:r>
            <a:r>
              <a:rPr lang="en-US" smtClean="0"/>
              <a:t> answer 1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68000"/>
              </a:lnSpc>
              <a:buFontTx/>
              <a:buNone/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Processes an employee input file and outputs each employee's hours.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import java.io.*;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import java.util.*;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>
              <a:lnSpc>
                <a:spcPct val="68000"/>
              </a:lnSpc>
              <a:buFontTx/>
              <a:buNone/>
            </a:pPr>
            <a:endParaRPr lang="en-US" sz="7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public class Hours2 {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public static void main(String[] args) throws FileNotFoundException {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Scanner input = new Scanner(new File("hours.txt"));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b="1" smtClean="0">
                <a:latin typeface="Courier New" pitchFamily="49" charset="0"/>
              </a:rPr>
              <a:t>        PrintStream out = new PrintStream(new File("hours_out.txt"));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while (input.hasNextLine()) {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String line = input.nextLine();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Scanner lineScan = new Scanner(line);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int id = lineScan.nextInt();     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e.g. 456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String name = lineScan.next();   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e.g. “Brad"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double sum = 0.0;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int count = 0;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while (lineScan.hasNextDouble()) {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    sum = sum + lineScan.nextDouble();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    count++;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}</a:t>
            </a:r>
          </a:p>
          <a:p>
            <a:pPr>
              <a:lnSpc>
                <a:spcPct val="68000"/>
              </a:lnSpc>
              <a:buFontTx/>
              <a:buNone/>
            </a:pPr>
            <a:endParaRPr lang="en-US" sz="700" smtClean="0">
              <a:latin typeface="Courier New" pitchFamily="49" charset="0"/>
            </a:endParaRP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double average = sum / count;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</a:t>
            </a:r>
            <a:r>
              <a:rPr lang="en-US" sz="1400" b="1" smtClean="0">
                <a:latin typeface="Courier New" pitchFamily="49" charset="0"/>
              </a:rPr>
              <a:t>out.println</a:t>
            </a:r>
            <a:r>
              <a:rPr lang="en-US" sz="1400" smtClean="0">
                <a:latin typeface="Courier New" pitchFamily="49" charset="0"/>
              </a:rPr>
              <a:t>(name + " (ID#" + id + ") worked " +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                sum + " hours (" + average + " hours/day)");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>
              <a:lnSpc>
                <a:spcPct val="68000"/>
              </a:lnSpc>
              <a:buFontTx/>
              <a:buNone/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6042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EAC9CD-60FE-41B5-8D14-37B5A33DE8A0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042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urier New" pitchFamily="49" charset="0"/>
              </a:rPr>
              <a:t>PrintStream</a:t>
            </a:r>
            <a:r>
              <a:rPr lang="en-US" smtClean="0"/>
              <a:t> answer 2 (better!)</a:t>
            </a:r>
          </a:p>
        </p:txBody>
      </p:sp>
      <p:sp>
        <p:nvSpPr>
          <p:cNvPr id="6144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Processes an employee input file and outputs each employee's hours.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import java.io.*;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import java.util.*;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endParaRPr lang="en-US" sz="1300" b="1" smtClean="0">
              <a:solidFill>
                <a:srgbClr val="008080"/>
              </a:solidFill>
              <a:latin typeface="Courier New" pitchFamily="49" charset="0"/>
            </a:endParaRP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public class Hours2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public static void main(String[] args) throws FileNotFoundException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Scanner input = new Scanner(new File("hours.txt"));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b="1" smtClean="0">
                <a:latin typeface="Courier New" pitchFamily="49" charset="0"/>
              </a:rPr>
              <a:t>        PrintStream out = new PrintStream(new File("hours_out.txt"));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while (input.hasNextLine())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String line = input.nextLine();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processEmployee(out, line);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}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endParaRPr lang="en-US" sz="1300" smtClean="0">
              <a:latin typeface="Courier New" pitchFamily="49" charset="0"/>
            </a:endParaRP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public static void processEmployee(</a:t>
            </a:r>
            <a:r>
              <a:rPr lang="en-US" sz="1300" b="1" smtClean="0">
                <a:latin typeface="Courier New" pitchFamily="49" charset="0"/>
              </a:rPr>
              <a:t>PrintStream out, </a:t>
            </a:r>
            <a:r>
              <a:rPr lang="en-US" sz="1300" smtClean="0">
                <a:latin typeface="Courier New" pitchFamily="49" charset="0"/>
              </a:rPr>
              <a:t>String line)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Scanner lineScan = new Scanner(line);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int id = lineScan.nextInt();      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e.g. 456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String name = lineScan.next();        </a:t>
            </a:r>
            <a:r>
              <a:rPr lang="en-US" sz="1300" b="1" smtClean="0">
                <a:solidFill>
                  <a:srgbClr val="008080"/>
                </a:solidFill>
                <a:latin typeface="Courier New" pitchFamily="49" charset="0"/>
              </a:rPr>
              <a:t>// e.g. "Brad"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double sum = 0.0;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int count = 0;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while (lineScan.hasNextDouble()) {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sum = sum + lineScan.nextDouble();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count++;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}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endParaRPr lang="en-US" sz="1300" smtClean="0">
              <a:latin typeface="Courier New" pitchFamily="49" charset="0"/>
            </a:endParaRP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double average = sum / count;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</a:t>
            </a:r>
            <a:r>
              <a:rPr lang="en-US" sz="1300" b="1" smtClean="0">
                <a:latin typeface="Courier New" pitchFamily="49" charset="0"/>
              </a:rPr>
              <a:t>out.println</a:t>
            </a:r>
            <a:r>
              <a:rPr lang="en-US" sz="1300" smtClean="0">
                <a:latin typeface="Courier New" pitchFamily="49" charset="0"/>
              </a:rPr>
              <a:t>(name + " (ID#" + id + ") worked " +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                sum + " hours (" + average + " hours/day)");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    }</a:t>
            </a:r>
          </a:p>
          <a:p>
            <a:pPr>
              <a:lnSpc>
                <a:spcPct val="68000"/>
              </a:lnSpc>
              <a:buFont typeface="Wingdings 2" pitchFamily="18" charset="2"/>
              <a:buNone/>
            </a:pPr>
            <a:r>
              <a:rPr lang="en-US" sz="1300" smtClean="0">
                <a:latin typeface="Courier New" pitchFamily="49" charset="0"/>
              </a:rPr>
              <a:t>}</a:t>
            </a:r>
          </a:p>
        </p:txBody>
      </p:sp>
      <p:sp>
        <p:nvSpPr>
          <p:cNvPr id="6144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C24C77-FD4A-4F7F-A77E-24305D51A7FC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1445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rIns="0" bIns="0"/>
          <a:lstStyle/>
          <a:p>
            <a:r>
              <a:rPr lang="en-US" smtClean="0"/>
              <a:t>Prompting for a file name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500" smtClean="0"/>
              <a:t>We can ask the user to tell us the file to read</a:t>
            </a:r>
            <a:r>
              <a:rPr lang="en-US" smtClean="0"/>
              <a:t>.</a:t>
            </a:r>
          </a:p>
          <a:p>
            <a:pPr marL="639763" lvl="1" indent="-246063"/>
            <a:r>
              <a:rPr lang="en-US" sz="2100" smtClean="0"/>
              <a:t>The filename might have spaces; use </a:t>
            </a:r>
            <a:r>
              <a:rPr lang="en-US" sz="2100" smtClean="0">
                <a:latin typeface="Courier New" pitchFamily="49" charset="0"/>
              </a:rPr>
              <a:t>nextLine()</a:t>
            </a:r>
            <a:r>
              <a:rPr lang="en-US" sz="2100" smtClean="0"/>
              <a:t>, not </a:t>
            </a:r>
            <a:r>
              <a:rPr lang="en-US" sz="2100" smtClean="0">
                <a:latin typeface="Courier New" pitchFamily="49" charset="0"/>
              </a:rPr>
              <a:t>next()</a:t>
            </a:r>
            <a:endParaRPr lang="en-US" sz="2100" smtClean="0"/>
          </a:p>
          <a:p>
            <a:pPr marL="639763" lvl="1" indent="-246063"/>
            <a:endParaRPr lang="en-US" sz="800" smtClean="0"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008080"/>
                </a:solidFill>
                <a:latin typeface="Courier New" pitchFamily="49" charset="0"/>
              </a:rPr>
              <a:t>	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prompt for input file name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Scanner console = new Scanner(System.in); 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System.out.print("Type a file name to use: ");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String filename = console.nextLine();</a:t>
            </a:r>
            <a:endParaRPr lang="en-US" sz="2000" smtClean="0"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Scanner input = new Scanner(new File(</a:t>
            </a:r>
            <a:r>
              <a:rPr lang="en-US" sz="2000" b="1" smtClean="0">
                <a:latin typeface="Courier New" pitchFamily="49" charset="0"/>
              </a:rPr>
              <a:t>filename</a:t>
            </a:r>
            <a:r>
              <a:rPr lang="en-US" sz="2000" smtClean="0">
                <a:latin typeface="Courier New" pitchFamily="49" charset="0"/>
              </a:rPr>
              <a:t>));</a:t>
            </a:r>
          </a:p>
          <a:p>
            <a:pPr marL="639763" lvl="1" indent="-246063">
              <a:lnSpc>
                <a:spcPct val="70000"/>
              </a:lnSpc>
              <a:buFont typeface="Wingdings" pitchFamily="2" charset="2"/>
              <a:buNone/>
            </a:pPr>
            <a:endParaRPr lang="en-US" sz="12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500" smtClean="0">
                <a:latin typeface="Courier New" pitchFamily="49" charset="0"/>
              </a:rPr>
              <a:t>File</a:t>
            </a:r>
            <a:r>
              <a:rPr lang="en-US" sz="2500" smtClean="0"/>
              <a:t>s have an </a:t>
            </a:r>
            <a:r>
              <a:rPr lang="en-US" sz="2500" smtClean="0">
                <a:latin typeface="Courier New" pitchFamily="49" charset="0"/>
              </a:rPr>
              <a:t>exists</a:t>
            </a:r>
            <a:r>
              <a:rPr lang="en-US" sz="2500" smtClean="0"/>
              <a:t> method to test for file-not-found:</a:t>
            </a:r>
            <a:endParaRPr lang="en-US" sz="2500" smtClean="0"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buFontTx/>
              <a:buNone/>
            </a:pPr>
            <a:endParaRPr lang="en-US" sz="1000" smtClean="0"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</a:rPr>
              <a:t>File file = new File("hours.txt");</a:t>
            </a:r>
          </a:p>
          <a:p>
            <a:pPr marL="639763" lvl="1" indent="-246063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endParaRPr lang="en-US" sz="2000" smtClean="0">
              <a:latin typeface="Courier New" pitchFamily="49" charset="0"/>
            </a:endParaRPr>
          </a:p>
          <a:p>
            <a:pPr marL="639763" lvl="1" indent="-246063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if (!file.exists()) {</a:t>
            </a:r>
          </a:p>
          <a:p>
            <a:pPr marL="639763" lvl="1" indent="-246063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</a:t>
            </a:r>
            <a:r>
              <a:rPr lang="en-US" sz="2000" b="1" smtClean="0">
                <a:solidFill>
                  <a:srgbClr val="008080"/>
                </a:solidFill>
                <a:latin typeface="Courier New" pitchFamily="49" charset="0"/>
              </a:rPr>
              <a:t>// try a second input file as a backup</a:t>
            </a:r>
          </a:p>
          <a:p>
            <a:pPr marL="639763" lvl="1" indent="-246063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System.out.print("hours file not found!");</a:t>
            </a:r>
          </a:p>
          <a:p>
            <a:pPr marL="639763" lvl="1" indent="-246063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    file = new File("hours2.txt");</a:t>
            </a:r>
          </a:p>
          <a:p>
            <a:pPr marL="639763" lvl="1" indent="-246063">
              <a:lnSpc>
                <a:spcPct val="70000"/>
              </a:lnSpc>
              <a:spcBef>
                <a:spcPts val="200"/>
              </a:spcBef>
              <a:buFont typeface="Wingdings" pitchFamily="2" charset="2"/>
              <a:buNone/>
            </a:pPr>
            <a:r>
              <a:rPr lang="en-US" sz="2000" b="1" smtClean="0">
                <a:latin typeface="Courier New" pitchFamily="49" charset="0"/>
              </a:rPr>
              <a:t>	}</a:t>
            </a:r>
          </a:p>
        </p:txBody>
      </p:sp>
      <p:sp>
        <p:nvSpPr>
          <p:cNvPr id="6246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4FBCC9-636F-42ED-918E-3466B25DC5C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246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9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9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9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9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9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mtClean="0"/>
              <a:t>The End </a:t>
            </a:r>
            <a:r>
              <a:rPr lang="en-US" sz="5400" smtClean="0">
                <a:sym typeface="Wingdings" pitchFamily="2" charset="2"/>
              </a:rPr>
              <a:t></a:t>
            </a:r>
            <a:endParaRPr lang="en-US" sz="540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33500" y="5105400"/>
            <a:ext cx="6480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ADAE"/>
              </a:buClr>
              <a:buSzPct val="75000"/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C7B70"/>
              </a:buClr>
              <a:buSzPct val="7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cap="none" dirty="0" smtClean="0"/>
              <a:t>Winnie </a:t>
            </a:r>
            <a:r>
              <a:rPr lang="en-US" sz="2800" i="1" dirty="0"/>
              <a:t>L</a:t>
            </a:r>
            <a:r>
              <a:rPr lang="en-US" sz="2800" i="1" cap="none" dirty="0"/>
              <a:t>i </a:t>
            </a:r>
            <a:endParaRPr lang="en-US" sz="2800" i="1" cap="none" dirty="0" smtClean="0"/>
          </a:p>
        </p:txBody>
      </p:sp>
      <p:sp>
        <p:nvSpPr>
          <p:cNvPr id="6349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3493" name="Date Placeholder 2"/>
          <p:cNvSpPr>
            <a:spLocks noGrp="1"/>
          </p:cNvSpPr>
          <p:nvPr>
            <p:ph type="dt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C42556-08BA-42D1-A4D8-4DC3AC7395C6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8425" y="3051175"/>
            <a:ext cx="6480175" cy="1673225"/>
          </a:xfrm>
        </p:spPr>
        <p:txBody>
          <a:bodyPr/>
          <a:lstStyle/>
          <a:p>
            <a:r>
              <a:rPr lang="en-US" cap="none" smtClean="0"/>
              <a:t>CHAPTER 6</a:t>
            </a:r>
          </a:p>
          <a:p>
            <a:endParaRPr lang="en-US" cap="none" smtClean="0"/>
          </a:p>
          <a:p>
            <a:r>
              <a:rPr lang="en-US" sz="1900" cap="none" smtClean="0"/>
              <a:t>FILE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cap="none" smtClean="0"/>
          </a:p>
        </p:txBody>
      </p:sp>
      <p:sp>
        <p:nvSpPr>
          <p:cNvPr id="18435" name="Rectangle 2"/>
          <p:cNvSpPr>
            <a:spLocks noGrp="1"/>
          </p:cNvSpPr>
          <p:nvPr>
            <p:ph type="ctrTitle"/>
          </p:nvPr>
        </p:nvSpPr>
        <p:spPr/>
        <p:txBody>
          <a:bodyPr lIns="0" rIns="0" bIns="0"/>
          <a:lstStyle/>
          <a:p>
            <a:r>
              <a:rPr lang="en-US" smtClean="0"/>
              <a:t>File reading basics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C057D1-FC13-4E30-A8A5-231180EF2E6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Election question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Write a program that reads a file </a:t>
            </a:r>
            <a:r>
              <a:rPr lang="en-US" smtClean="0">
                <a:latin typeface="Courier New" pitchFamily="49" charset="0"/>
              </a:rPr>
              <a:t>poll.txt</a:t>
            </a:r>
            <a:r>
              <a:rPr lang="en-US" smtClean="0"/>
              <a:t> of poll data.</a:t>
            </a:r>
          </a:p>
          <a:p>
            <a:pPr lvl="1"/>
            <a:r>
              <a:rPr lang="en-US" smtClean="0"/>
              <a:t>Format: </a:t>
            </a:r>
            <a:r>
              <a:rPr lang="en-US" i="1" smtClean="0"/>
              <a:t>State  Obama%  McCain%  ElectoralVotes  Pollster</a:t>
            </a:r>
            <a:endParaRPr lang="en-US" sz="900" i="1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CT 56 31 7 Oct U. of Connecticut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NE 37 56 5 Sep Rasmussen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AZ 41 49 10 Oct Northern Arizona U.</a:t>
            </a:r>
          </a:p>
          <a:p>
            <a:pPr lvl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r>
              <a:rPr lang="en-US" smtClean="0"/>
              <a:t>The program should print how many electoral votes each candidate leads in, and who is leading overall in the polls.</a:t>
            </a:r>
          </a:p>
          <a:p>
            <a:pPr lvl="1"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Obama : 214 votes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McCain: 257 votes</a:t>
            </a:r>
          </a:p>
        </p:txBody>
      </p:sp>
      <p:sp>
        <p:nvSpPr>
          <p:cNvPr id="64516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6B4130-5175-4433-9156-8F3A0B5527C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51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Election answer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Computes leader in presidential polls, based on input file such as: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AK 42 53 3 Oct Ivan Moore Research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endParaRPr lang="en-US" sz="7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import java.io.*;  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import java.util.*;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endParaRPr lang="en-US" sz="7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public class Election {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public static void main(String[] args) throws FileNotFoundException {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Scanner input = new Scanner(new File("polls.txt"));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int obamaVotes = 0, mccainVotes = 0;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endParaRPr lang="en-US" sz="700" smtClean="0">
              <a:latin typeface="Courier New" pitchFamily="49" charset="0"/>
            </a:endParaRP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while (input.hasNext()) {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if (input.hasNextInt()) {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    int obama = input.nextInt();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    int mccain = input.nextInt();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    int eVotes = input.nextInt();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    if (obama &gt; mccain) {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        obamaVotes = obamaVotes + eVotes;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    } else if (mccain &gt; obama) {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        mccainVotes = mccainVotes + eVotes;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    }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} else {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    input.next();   </a:t>
            </a:r>
            <a:r>
              <a:rPr lang="en-US" sz="1400" b="1" smtClean="0">
                <a:solidFill>
                  <a:srgbClr val="008080"/>
                </a:solidFill>
                <a:latin typeface="Courier New" pitchFamily="49" charset="0"/>
              </a:rPr>
              <a:t>// skip non-integer token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    }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}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700" smtClean="0">
                <a:latin typeface="Courier New" pitchFamily="49" charset="0"/>
              </a:rPr>
              <a:t>        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System.out.println("Obama : " + obamaVotes + " votes");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    System.out.println("McCain: " + mccainVotes + " votes");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58000"/>
              </a:lnSpc>
              <a:buFontTx/>
              <a:buNone/>
              <a:tabLst>
                <a:tab pos="4575175" algn="l"/>
              </a:tabLst>
            </a:pPr>
            <a:r>
              <a:rPr lang="en-US" sz="1400" smtClean="0">
                <a:latin typeface="Courier New" pitchFamily="49" charset="0"/>
              </a:rPr>
              <a:t>}</a:t>
            </a:r>
          </a:p>
        </p:txBody>
      </p:sp>
      <p:sp>
        <p:nvSpPr>
          <p:cNvPr id="6554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2820AA-34D9-471D-9088-728D3F28955A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554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3ECDCB-025E-4DA5-B057-7CD3416BD869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Input/output (I/O)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 smtClean="0"/>
              <a:t>What we have seen for the previous chapters: </a:t>
            </a:r>
          </a:p>
          <a:p>
            <a:pPr>
              <a:buFont typeface="Wingdings 2" pitchFamily="18" charset="2"/>
              <a:buNone/>
            </a:pPr>
            <a:r>
              <a:rPr lang="en-US" sz="2500" smtClean="0"/>
              <a:t>	from keyboard (input) &amp; console (output)</a:t>
            </a:r>
          </a:p>
          <a:p>
            <a:r>
              <a:rPr lang="en-US" sz="2500" smtClean="0"/>
              <a:t>But practically, I/O can be found from a lot of other sources: </a:t>
            </a:r>
          </a:p>
          <a:p>
            <a:pPr marL="868363" lvl="3" indent="0">
              <a:buFont typeface="Wingdings" pitchFamily="2" charset="2"/>
              <a:buNone/>
            </a:pPr>
            <a:r>
              <a:rPr lang="en-US" sz="2500" smtClean="0">
                <a:solidFill>
                  <a:schemeClr val="tx1"/>
                </a:solidFill>
              </a:rPr>
              <a:t>i.e., web, network, port, disk, or even the most common one file.</a:t>
            </a:r>
          </a:p>
          <a:p>
            <a:pPr>
              <a:lnSpc>
                <a:spcPct val="110000"/>
              </a:lnSpc>
            </a:pPr>
            <a:endParaRPr lang="en-US" sz="1800" smtClean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Input/output (I/O)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Courier New" pitchFamily="49" charset="0"/>
              </a:rPr>
              <a:t>	import java.io.*;</a:t>
            </a:r>
            <a:endParaRPr lang="en-US" smtClean="0"/>
          </a:p>
          <a:p>
            <a:pPr>
              <a:lnSpc>
                <a:spcPct val="110000"/>
              </a:lnSpc>
            </a:pPr>
            <a:r>
              <a:rPr lang="en-US" sz="2500" smtClean="0"/>
              <a:t>Create a </a:t>
            </a:r>
            <a:r>
              <a:rPr lang="en-US" sz="2500" smtClean="0">
                <a:latin typeface="Courier New" pitchFamily="49" charset="0"/>
              </a:rPr>
              <a:t>File</a:t>
            </a:r>
            <a:r>
              <a:rPr lang="en-US" sz="2500" smtClean="0"/>
              <a:t> object to get info about a file on your drive.</a:t>
            </a:r>
          </a:p>
          <a:p>
            <a:pPr lvl="1">
              <a:lnSpc>
                <a:spcPct val="110000"/>
              </a:lnSpc>
            </a:pPr>
            <a:r>
              <a:rPr lang="en-US" sz="2000" smtClean="0"/>
              <a:t>(This doesn't actually create a new file on the hard disk.)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8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  <a:r>
              <a:rPr lang="en-US" sz="1800" b="1" smtClean="0">
                <a:latin typeface="Courier New" pitchFamily="49" charset="0"/>
              </a:rPr>
              <a:t>File f</a:t>
            </a:r>
            <a:r>
              <a:rPr lang="en-US" sz="1800" smtClean="0">
                <a:latin typeface="Courier New" pitchFamily="49" charset="0"/>
              </a:rPr>
              <a:t> = </a:t>
            </a:r>
            <a:r>
              <a:rPr lang="en-US" sz="1800" b="1" smtClean="0">
                <a:latin typeface="Courier New" pitchFamily="49" charset="0"/>
              </a:rPr>
              <a:t>new File</a:t>
            </a:r>
            <a:r>
              <a:rPr lang="en-US" sz="1800" smtClean="0">
                <a:latin typeface="Courier New" pitchFamily="49" charset="0"/>
              </a:rPr>
              <a:t>("example.txt");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if (</a:t>
            </a:r>
            <a:r>
              <a:rPr lang="en-US" sz="1800" b="1" smtClean="0">
                <a:latin typeface="Courier New" pitchFamily="49" charset="0"/>
              </a:rPr>
              <a:t>f.exists()</a:t>
            </a:r>
            <a:r>
              <a:rPr lang="en-US" sz="1800" smtClean="0">
                <a:latin typeface="Courier New" pitchFamily="49" charset="0"/>
              </a:rPr>
              <a:t> &amp;&amp; </a:t>
            </a:r>
            <a:r>
              <a:rPr lang="en-US" sz="1800" b="1" smtClean="0">
                <a:latin typeface="Courier New" pitchFamily="49" charset="0"/>
              </a:rPr>
              <a:t>f.length()</a:t>
            </a:r>
            <a:r>
              <a:rPr lang="en-US" sz="1800" smtClean="0">
                <a:latin typeface="Courier New" pitchFamily="49" charset="0"/>
              </a:rPr>
              <a:t> &gt; 1000)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    </a:t>
            </a:r>
            <a:r>
              <a:rPr lang="en-US" sz="1800" b="1" smtClean="0">
                <a:latin typeface="Courier New" pitchFamily="49" charset="0"/>
              </a:rPr>
              <a:t>f.delete()</a:t>
            </a:r>
            <a:r>
              <a:rPr lang="en-US" sz="180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}</a:t>
            </a:r>
          </a:p>
        </p:txBody>
      </p:sp>
      <p:graphicFrame>
        <p:nvGraphicFramePr>
          <p:cNvPr id="748548" name="Group 4"/>
          <p:cNvGraphicFramePr>
            <a:graphicFrameLocks noGrp="1"/>
          </p:cNvGraphicFramePr>
          <p:nvPr/>
        </p:nvGraphicFramePr>
        <p:xfrm>
          <a:off x="1438275" y="3825875"/>
          <a:ext cx="6867525" cy="2346792"/>
        </p:xfrm>
        <a:graphic>
          <a:graphicData uri="http://schemas.openxmlformats.org/drawingml/2006/table">
            <a:tbl>
              <a:tblPr/>
              <a:tblGrid>
                <a:gridCol w="2414588"/>
                <a:gridCol w="4452937"/>
              </a:tblGrid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Method name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canRead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whether file is able to be read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delete()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removes file from disk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exists()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whether this file exists on disk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getName()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file's name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length()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returns number of bytes in file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renameTo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changes name of file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10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BAB568-55F1-4B24-A007-E837ED6FCAA5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511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files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r>
              <a:rPr lang="en-US" sz="2500" smtClean="0"/>
              <a:t>It is nice that Java uses the same object to read files as it does to read the keyboard. It’s simpler and easier to learn. Some languages (C, Python, etc. ) don’t do this.</a:t>
            </a:r>
          </a:p>
          <a:p>
            <a:r>
              <a:rPr lang="en-US" sz="2500" smtClean="0"/>
              <a:t>To read a file, pass a </a:t>
            </a:r>
            <a:r>
              <a:rPr lang="en-US" sz="2500" smtClean="0">
                <a:latin typeface="Courier New" pitchFamily="49" charset="0"/>
              </a:rPr>
              <a:t>File</a:t>
            </a:r>
            <a:r>
              <a:rPr lang="en-US" sz="2500" smtClean="0"/>
              <a:t> when constructing a </a:t>
            </a:r>
            <a:r>
              <a:rPr lang="en-US" sz="2500" smtClean="0">
                <a:latin typeface="Courier New" pitchFamily="49" charset="0"/>
              </a:rPr>
              <a:t>Scanner</a:t>
            </a:r>
            <a:r>
              <a:rPr lang="en-US" sz="2500" smtClean="0"/>
              <a:t>. 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Scanner &lt;</a:t>
            </a:r>
            <a:r>
              <a:rPr lang="en-US" sz="2000" b="1" smtClean="0"/>
              <a:t>name&gt;</a:t>
            </a:r>
            <a:r>
              <a:rPr lang="en-US" sz="2000" smtClean="0">
                <a:latin typeface="Courier New" pitchFamily="49" charset="0"/>
              </a:rPr>
              <a:t> = new Scanner(new File(“&lt;</a:t>
            </a:r>
            <a:r>
              <a:rPr lang="en-US" sz="2000" b="1" smtClean="0"/>
              <a:t>file name&gt;</a:t>
            </a:r>
            <a:r>
              <a:rPr lang="en-US" sz="2000" smtClean="0">
                <a:latin typeface="Courier New" pitchFamily="49" charset="0"/>
              </a:rPr>
              <a:t>"));</a:t>
            </a:r>
          </a:p>
          <a:p>
            <a:pPr lvl="1">
              <a:buFontTx/>
              <a:buNone/>
            </a:pPr>
            <a:endParaRPr lang="en-US" sz="2000" smtClean="0"/>
          </a:p>
          <a:p>
            <a:pPr lvl="1"/>
            <a:r>
              <a:rPr lang="en-US" smtClean="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File file = new File("mydata.txt");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Scanner input = new Scanner(</a:t>
            </a:r>
            <a:r>
              <a:rPr lang="en-US" sz="2000" b="1" smtClean="0">
                <a:latin typeface="Courier New" pitchFamily="49" charset="0"/>
              </a:rPr>
              <a:t>file</a:t>
            </a:r>
            <a:r>
              <a:rPr lang="en-US" sz="2000" smtClean="0">
                <a:latin typeface="Courier New" pitchFamily="49" charset="0"/>
              </a:rPr>
              <a:t>);</a:t>
            </a:r>
          </a:p>
          <a:p>
            <a:pPr lvl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lvl="1"/>
            <a:r>
              <a:rPr lang="en-US" smtClean="0"/>
              <a:t>or (shorter):</a:t>
            </a:r>
            <a:endParaRPr lang="en-US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smtClean="0">
                <a:latin typeface="Courier New" pitchFamily="49" charset="0"/>
              </a:rPr>
              <a:t>	Scanner input = new Scanner(</a:t>
            </a:r>
            <a:r>
              <a:rPr lang="en-US" sz="2000" b="1" smtClean="0">
                <a:latin typeface="Courier New" pitchFamily="49" charset="0"/>
              </a:rPr>
              <a:t>new File("mydata.txt")</a:t>
            </a:r>
            <a:r>
              <a:rPr lang="en-US" sz="2000" smtClean="0">
                <a:latin typeface="Courier New" pitchFamily="49" charset="0"/>
              </a:rPr>
              <a:t>);</a:t>
            </a:r>
          </a:p>
        </p:txBody>
      </p:sp>
      <p:sp>
        <p:nvSpPr>
          <p:cNvPr id="21508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065CA-9AF6-4F9A-B237-5C9E1083253B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150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Compiler error w/ files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import java.io.*;  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for File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import java.util.*;   </a:t>
            </a:r>
            <a:r>
              <a:rPr lang="en-US" sz="1800" b="1" smtClean="0">
                <a:solidFill>
                  <a:srgbClr val="008080"/>
                </a:solidFill>
                <a:latin typeface="Courier New" pitchFamily="49" charset="0"/>
              </a:rPr>
              <a:t>// for Scanner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1800" b="1" smtClean="0">
              <a:solidFill>
                <a:srgbClr val="008080"/>
              </a:solidFill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public class ReadFile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public static void main(String[] args)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b="1" smtClean="0">
                <a:solidFill>
                  <a:srgbClr val="800000"/>
                </a:solidFill>
                <a:latin typeface="Courier New" pitchFamily="49" charset="0"/>
              </a:rPr>
              <a:t>       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Scanner input = new Scanner(new File("data.txt"));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String text = input.next();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System.out.println(text);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r>
              <a:rPr lang="en-US" smtClean="0"/>
              <a:t>The program fails to compile with the following error: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900" smtClean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smtClean="0">
                <a:solidFill>
                  <a:srgbClr val="FF0000"/>
                </a:solidFill>
                <a:latin typeface="Courier New" pitchFamily="49" charset="0"/>
              </a:rPr>
              <a:t>ReadFile.java:6: unreported exception java.io.FileNotFoundException;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smtClean="0">
                <a:solidFill>
                  <a:srgbClr val="FF0000"/>
                </a:solidFill>
                <a:latin typeface="Courier New" pitchFamily="49" charset="0"/>
              </a:rPr>
              <a:t>must be caught or declared to be thrown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smtClean="0">
                <a:solidFill>
                  <a:srgbClr val="FF0000"/>
                </a:solidFill>
                <a:latin typeface="Courier New" pitchFamily="49" charset="0"/>
              </a:rPr>
              <a:t>        Scanner input = new Scanner(new File("data.txt"));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smtClean="0">
                <a:solidFill>
                  <a:srgbClr val="800000"/>
                </a:solidFill>
                <a:latin typeface="Courier New" pitchFamily="49" charset="0"/>
              </a:rPr>
              <a:t>                        ^</a:t>
            </a:r>
          </a:p>
        </p:txBody>
      </p:sp>
      <p:sp>
        <p:nvSpPr>
          <p:cNvPr id="22532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1A0FFB-2271-424D-B597-96E61ABAC6F1}" type="datetime1">
              <a:rPr lang="en-US" smtClean="0">
                <a:solidFill>
                  <a:srgbClr val="FFFFFF"/>
                </a:solidFill>
              </a:rPr>
              <a:t>1/4/2018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253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smtClean="0">
                <a:solidFill>
                  <a:srgbClr val="FFFFFF"/>
                </a:solidFill>
              </a:rPr>
              <a:t>Portions Copyright 2013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 210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S210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BDBED1B8F8E4AB13A238DC6199017" ma:contentTypeVersion="0" ma:contentTypeDescription="Create a new document." ma:contentTypeScope="" ma:versionID="827bff42d50a346486ff95e9fb51499e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EB66B0-6FF8-46D1-9BB0-03ADD6946E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7EF78CC-4A55-4C0A-987C-F5ED72F402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0442A4-9E05-44C7-BDD2-4CD1BD837601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4028</Words>
  <Application>Microsoft Office PowerPoint</Application>
  <PresentationFormat>On-screen Show (4:3)</PresentationFormat>
  <Paragraphs>1042</Paragraphs>
  <Slides>51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Courier New</vt:lpstr>
      <vt:lpstr>Georgia</vt:lpstr>
      <vt:lpstr>Tahoma</vt:lpstr>
      <vt:lpstr>Times New Roman</vt:lpstr>
      <vt:lpstr>Verdana</vt:lpstr>
      <vt:lpstr>Wingdings</vt:lpstr>
      <vt:lpstr>Wingdings 2</vt:lpstr>
      <vt:lpstr>Custom Design</vt:lpstr>
      <vt:lpstr>CS210</vt:lpstr>
      <vt:lpstr>Assertion Review Exercise 1</vt:lpstr>
      <vt:lpstr>Assertion Review Exercise 2</vt:lpstr>
      <vt:lpstr>Building Java Programs A Back to Basics Approach</vt:lpstr>
      <vt:lpstr>Topics will be covered…</vt:lpstr>
      <vt:lpstr>File reading basics</vt:lpstr>
      <vt:lpstr>Input/output (I/O)</vt:lpstr>
      <vt:lpstr>Input/output (I/O)</vt:lpstr>
      <vt:lpstr>Reading files</vt:lpstr>
      <vt:lpstr>Compiler error w/ files</vt:lpstr>
      <vt:lpstr>Exceptions</vt:lpstr>
      <vt:lpstr>The throws clause</vt:lpstr>
      <vt:lpstr>File paths</vt:lpstr>
      <vt:lpstr>Token-based processing</vt:lpstr>
      <vt:lpstr>Input tokens</vt:lpstr>
      <vt:lpstr>Files and input cursor</vt:lpstr>
      <vt:lpstr>Consuming tokens</vt:lpstr>
      <vt:lpstr>File input question</vt:lpstr>
      <vt:lpstr>File input answer</vt:lpstr>
      <vt:lpstr>Reading an entire file</vt:lpstr>
      <vt:lpstr>Scanner exceptions</vt:lpstr>
      <vt:lpstr>Scanner tests for valid input</vt:lpstr>
      <vt:lpstr>Using hasNext methods</vt:lpstr>
      <vt:lpstr>File input question 2</vt:lpstr>
      <vt:lpstr>File input answer 2</vt:lpstr>
      <vt:lpstr>File input question 3</vt:lpstr>
      <vt:lpstr>File input answer 3</vt:lpstr>
      <vt:lpstr>Mixing tokens and lines</vt:lpstr>
      <vt:lpstr>Mixing lines and tokens</vt:lpstr>
      <vt:lpstr>Line-and-token example</vt:lpstr>
      <vt:lpstr>Line-based processing</vt:lpstr>
      <vt:lpstr>Hours question</vt:lpstr>
      <vt:lpstr>Hours answer (flawed)</vt:lpstr>
      <vt:lpstr>Flawed output</vt:lpstr>
      <vt:lpstr>Line-based Scanner methods</vt:lpstr>
      <vt:lpstr>Consuming lines of input</vt:lpstr>
      <vt:lpstr>Scanners on Strings</vt:lpstr>
      <vt:lpstr>Mixing lines and tokens</vt:lpstr>
      <vt:lpstr>Hours question</vt:lpstr>
      <vt:lpstr>Hours answer, corrected 1</vt:lpstr>
      <vt:lpstr>Hours answer, corrected 2 (better!)</vt:lpstr>
      <vt:lpstr>File output</vt:lpstr>
      <vt:lpstr>Output to files</vt:lpstr>
      <vt:lpstr>Details about PrintStream</vt:lpstr>
      <vt:lpstr>System.out and PrintStream</vt:lpstr>
      <vt:lpstr>PrintStream question</vt:lpstr>
      <vt:lpstr>PrintStream answer 1</vt:lpstr>
      <vt:lpstr>PrintStream answer 2 (better!)</vt:lpstr>
      <vt:lpstr>Prompting for a file name</vt:lpstr>
      <vt:lpstr>The End </vt:lpstr>
      <vt:lpstr>Election question</vt:lpstr>
      <vt:lpstr>Election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210</dc:title>
  <dc:subject>Computer Science</dc:subject>
  <dc:creator>Marty Stepp</dc:creator>
  <cp:keywords>Java</cp:keywords>
  <cp:lastModifiedBy>Winnie Li</cp:lastModifiedBy>
  <cp:revision>158</cp:revision>
  <dcterms:created xsi:type="dcterms:W3CDTF">2008-06-28T20:57:21Z</dcterms:created>
  <dcterms:modified xsi:type="dcterms:W3CDTF">2018-01-04T08:32:52Z</dcterms:modified>
</cp:coreProperties>
</file>