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3"/>
  </p:notesMasterIdLst>
  <p:sldIdLst>
    <p:sldId id="313" r:id="rId5"/>
    <p:sldId id="256" r:id="rId6"/>
    <p:sldId id="327" r:id="rId7"/>
    <p:sldId id="257" r:id="rId8"/>
    <p:sldId id="258" r:id="rId9"/>
    <p:sldId id="259" r:id="rId10"/>
    <p:sldId id="315" r:id="rId11"/>
    <p:sldId id="261" r:id="rId12"/>
    <p:sldId id="262" r:id="rId13"/>
    <p:sldId id="265" r:id="rId14"/>
    <p:sldId id="263" r:id="rId15"/>
    <p:sldId id="264" r:id="rId16"/>
    <p:sldId id="266" r:id="rId17"/>
    <p:sldId id="267" r:id="rId18"/>
    <p:sldId id="268" r:id="rId19"/>
    <p:sldId id="269" r:id="rId20"/>
    <p:sldId id="316" r:id="rId21"/>
    <p:sldId id="271" r:id="rId22"/>
    <p:sldId id="317" r:id="rId23"/>
    <p:sldId id="272" r:id="rId24"/>
    <p:sldId id="318" r:id="rId25"/>
    <p:sldId id="274" r:id="rId26"/>
    <p:sldId id="275" r:id="rId27"/>
    <p:sldId id="276" r:id="rId28"/>
    <p:sldId id="277" r:id="rId29"/>
    <p:sldId id="279" r:id="rId30"/>
    <p:sldId id="280" r:id="rId31"/>
    <p:sldId id="278" r:id="rId32"/>
    <p:sldId id="281" r:id="rId33"/>
    <p:sldId id="282" r:id="rId34"/>
    <p:sldId id="283" r:id="rId35"/>
    <p:sldId id="284" r:id="rId36"/>
    <p:sldId id="285" r:id="rId37"/>
    <p:sldId id="286" r:id="rId38"/>
    <p:sldId id="319" r:id="rId39"/>
    <p:sldId id="288" r:id="rId40"/>
    <p:sldId id="289" r:id="rId41"/>
    <p:sldId id="290" r:id="rId42"/>
    <p:sldId id="291" r:id="rId43"/>
    <p:sldId id="292" r:id="rId44"/>
    <p:sldId id="320" r:id="rId45"/>
    <p:sldId id="328" r:id="rId46"/>
    <p:sldId id="294" r:id="rId47"/>
    <p:sldId id="321" r:id="rId48"/>
    <p:sldId id="295" r:id="rId49"/>
    <p:sldId id="330" r:id="rId50"/>
    <p:sldId id="297" r:id="rId51"/>
    <p:sldId id="298" r:id="rId52"/>
    <p:sldId id="331" r:id="rId53"/>
    <p:sldId id="300" r:id="rId54"/>
    <p:sldId id="301" r:id="rId55"/>
    <p:sldId id="322" r:id="rId56"/>
    <p:sldId id="323" r:id="rId57"/>
    <p:sldId id="303" r:id="rId58"/>
    <p:sldId id="304" r:id="rId59"/>
    <p:sldId id="305" r:id="rId60"/>
    <p:sldId id="306" r:id="rId61"/>
    <p:sldId id="324" r:id="rId62"/>
    <p:sldId id="325" r:id="rId63"/>
    <p:sldId id="326" r:id="rId64"/>
    <p:sldId id="307" r:id="rId65"/>
    <p:sldId id="308" r:id="rId66"/>
    <p:sldId id="309" r:id="rId67"/>
    <p:sldId id="310" r:id="rId68"/>
    <p:sldId id="311" r:id="rId69"/>
    <p:sldId id="312" r:id="rId70"/>
    <p:sldId id="314" r:id="rId71"/>
    <p:sldId id="329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0779" autoAdjust="0"/>
  </p:normalViewPr>
  <p:slideViewPr>
    <p:cSldViewPr>
      <p:cViewPr varScale="1"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A8749-9586-4892-92B2-68F311004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9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C5E5C4-B794-46F5-A270-36E4008874B5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AABE32-21F5-431B-A77C-4A1DAA73AF31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776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F5D50C-2E48-4B64-964F-1144E2FCFF39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0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5C2D06-C634-47F5-9B6D-BF2E6AC43BEC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6818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97E10F-6C11-413E-B185-9E097F0EF807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498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9D6F17-23E0-45D5-8D49-703EA3D2FE8D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97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806BED-FC42-4314-A820-E81F3C662F47}" type="slidenum">
              <a:rPr lang="en-US"/>
              <a:pPr eaLnBrk="1" hangingPunct="1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D3B360-E45A-4801-9CE3-006FA5256CD4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89AECF-981B-4D1D-B966-6B9DE952D0A1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654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4CCA7A-C98C-464B-9809-0DA75F292026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90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681FD7-784F-42EB-9E46-4FFFF2863126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534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9757E2-1238-46F6-AD7F-0EED891F7A18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355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08C76E-0AA1-446B-BE54-718B5DB3253B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066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BA5A23-D2B6-4E4E-AA82-8276D9EBAFFF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91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8F6009-4873-45DD-BA2D-5767D371F9D0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3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31389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B74791CA-F249-44D4-ABAD-0EC304F4FE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7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C7CCB2C4-8D20-4470-9B07-D44E4E07B9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51196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69909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54540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C6C2DB43-C8C8-4789-8C0D-3FFAD5AE1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CF658D0C-7305-4FB1-93F9-4F2261F7D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3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17741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  <a:cs typeface="Arial" charset="0"/>
              </a:defRPr>
            </a:lvl1pPr>
          </a:lstStyle>
          <a:p>
            <a:fld id="{E437FD2A-114E-416E-9E57-B6B0AD77C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A562DA97-A29B-482D-98F6-55BD6ED07E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246700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  <a:cs typeface="Arial" charset="0"/>
              </a:defRPr>
            </a:lvl1pPr>
          </a:lstStyle>
          <a:p>
            <a:fld id="{80EA0A75-129C-4966-AD65-9089328AC8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11/2/2011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48823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11/2/2011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219574B8-8D32-41B8-9824-55B25024D15B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041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36B2247B-7C4F-4F75-9745-6D3154088BA4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/>
            <a:r>
              <a:rPr lang="en-US" cap="none" smtClean="0"/>
              <a:t>CHAPTER 7</a:t>
            </a:r>
          </a:p>
          <a:p>
            <a:pPr eaLnBrk="1" hangingPunct="1"/>
            <a:endParaRPr lang="en-US" cap="none" smtClean="0"/>
          </a:p>
          <a:p>
            <a:pPr eaLnBrk="1" hangingPunct="1"/>
            <a:r>
              <a:rPr lang="en-US" sz="1900" cap="none" smtClean="0"/>
              <a:t>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Accessing array elements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int[] numbers = new int[8];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numbers[1] = 3;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numbers[4] = 99;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numbers[6] = 2;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endParaRPr lang="en-US" sz="80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int x = numbers[1];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numbers[x] = 42;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5024438" algn="l"/>
              </a:tabLst>
            </a:pPr>
            <a:r>
              <a:rPr lang="en-US" sz="2000" smtClean="0">
                <a:latin typeface="Courier New" pitchFamily="49" charset="0"/>
              </a:rPr>
              <a:t>	numbers[numbers[6]] = 11;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use numbers[6] as index</a:t>
            </a:r>
            <a:endParaRPr lang="en-US" sz="2000" b="1" smtClean="0">
              <a:solidFill>
                <a:srgbClr val="008080"/>
              </a:solidFill>
            </a:endParaRPr>
          </a:p>
        </p:txBody>
      </p:sp>
      <p:graphicFrame>
        <p:nvGraphicFramePr>
          <p:cNvPr id="1831978" name="Group 42"/>
          <p:cNvGraphicFramePr>
            <a:graphicFrameLocks noGrp="1"/>
          </p:cNvGraphicFramePr>
          <p:nvPr/>
        </p:nvGraphicFramePr>
        <p:xfrm>
          <a:off x="914400" y="403860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31988" name="Group 52"/>
          <p:cNvGraphicFramePr>
            <a:graphicFrameLocks noGrp="1"/>
          </p:cNvGraphicFramePr>
          <p:nvPr/>
        </p:nvGraphicFramePr>
        <p:xfrm>
          <a:off x="152400" y="5410200"/>
          <a:ext cx="1447800" cy="5207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numbers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32032" name="Group 96"/>
          <p:cNvGraphicFramePr>
            <a:graphicFrameLocks noGrp="1"/>
          </p:cNvGraphicFramePr>
          <p:nvPr/>
        </p:nvGraphicFramePr>
        <p:xfrm>
          <a:off x="914400" y="403860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3316" name="Group 20"/>
          <p:cNvGraphicFramePr>
            <a:graphicFrameLocks noGrp="1"/>
          </p:cNvGraphicFramePr>
          <p:nvPr/>
        </p:nvGraphicFramePr>
        <p:xfrm>
          <a:off x="1752600" y="48768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3346" name="Group 50"/>
          <p:cNvGraphicFramePr>
            <a:graphicFrameLocks noGrp="1"/>
          </p:cNvGraphicFramePr>
          <p:nvPr/>
        </p:nvGraphicFramePr>
        <p:xfrm>
          <a:off x="1752600" y="48768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260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Arrays of other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double[] results = new double[5];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results[2] = 3.4;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results[4] = -0.5;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>
              <a:buFontTx/>
              <a:buNone/>
            </a:pPr>
            <a:endParaRPr lang="en-US" smtClean="0"/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boolean[] tests = new boolean[6];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tests[3] = true;</a:t>
            </a:r>
          </a:p>
        </p:txBody>
      </p:sp>
      <p:graphicFrame>
        <p:nvGraphicFramePr>
          <p:cNvPr id="1830986" name="Group 74"/>
          <p:cNvGraphicFramePr>
            <a:graphicFrameLocks noGrp="1"/>
          </p:cNvGraphicFramePr>
          <p:nvPr/>
        </p:nvGraphicFramePr>
        <p:xfrm>
          <a:off x="1828800" y="2514600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/>
                <a:gridCol w="600075"/>
                <a:gridCol w="600075"/>
                <a:gridCol w="638175"/>
                <a:gridCol w="600075"/>
                <a:gridCol w="7604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30951" name="Group 39"/>
          <p:cNvGraphicFramePr>
            <a:graphicFrameLocks noGrp="1"/>
          </p:cNvGraphicFramePr>
          <p:nvPr/>
        </p:nvGraphicFramePr>
        <p:xfrm>
          <a:off x="1828800" y="5075238"/>
          <a:ext cx="5540375" cy="793750"/>
        </p:xfrm>
        <a:graphic>
          <a:graphicData uri="http://schemas.openxmlformats.org/drawingml/2006/table">
            <a:tbl>
              <a:tblPr/>
              <a:tblGrid>
                <a:gridCol w="874713"/>
                <a:gridCol w="777875"/>
                <a:gridCol w="777875"/>
                <a:gridCol w="777875"/>
                <a:gridCol w="776287"/>
                <a:gridCol w="777875"/>
                <a:gridCol w="777875"/>
              </a:tblGrid>
              <a:tr h="396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757" marB="457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360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Out-of-bounds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Legal indexes: between </a:t>
            </a:r>
            <a:r>
              <a:rPr lang="en-US" b="1" smtClean="0"/>
              <a:t>0</a:t>
            </a:r>
            <a:r>
              <a:rPr lang="en-US" smtClean="0"/>
              <a:t> and the </a:t>
            </a:r>
            <a:r>
              <a:rPr lang="en-US" b="1" smtClean="0"/>
              <a:t>array's length - 1</a:t>
            </a:r>
            <a:r>
              <a:rPr lang="en-US" smtClean="0"/>
              <a:t>.</a:t>
            </a:r>
          </a:p>
          <a:p>
            <a:pPr marL="639763" lvl="1" indent="-246063" eaLnBrk="1" hangingPunct="1"/>
            <a:r>
              <a:rPr lang="en-US" smtClean="0"/>
              <a:t>Reading or writing any index outside this range will throw an </a:t>
            </a:r>
            <a:r>
              <a:rPr lang="en-US" smtClean="0">
                <a:latin typeface="Courier New" pitchFamily="49" charset="0"/>
              </a:rPr>
              <a:t>ArrayIndexOutOfBoundsException</a:t>
            </a:r>
            <a:r>
              <a:rPr lang="en-US" smtClean="0"/>
              <a:t>.</a:t>
            </a:r>
          </a:p>
          <a:p>
            <a:pPr marL="639763" lvl="1" indent="-246063" eaLnBrk="1" hangingPunct="1"/>
            <a:endParaRPr lang="en-US" sz="900" smtClean="0"/>
          </a:p>
          <a:p>
            <a:pPr eaLnBrk="1" hangingPunct="1"/>
            <a:r>
              <a:rPr lang="en-US" smtClean="0"/>
              <a:t>Example: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int[] data = new int[10];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System.out.println(data[0]);       // okay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System.out.println(data[9]);       // okay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	System.out.println(data[-1]);      // exception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	System.out.println(data[10]);      // exception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/>
        </p:nvGraphicFramePr>
        <p:xfrm>
          <a:off x="1127125" y="4978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461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Arrays and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sz="2600" smtClean="0"/>
              <a:t>It is common to use </a:t>
            </a:r>
            <a:r>
              <a:rPr lang="en-US" sz="2600" smtClean="0">
                <a:latin typeface="Courier New" pitchFamily="49" charset="0"/>
              </a:rPr>
              <a:t>for</a:t>
            </a:r>
            <a:r>
              <a:rPr lang="en-US" sz="2600" smtClean="0"/>
              <a:t> loops to access array elements.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for (int i = 0; i &lt; 8; i++)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System.out.print(numbers[i] + " 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System.out.println();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output: 0 3 11 42 99 0 2 0 </a:t>
            </a:r>
            <a:endParaRPr lang="en-US" sz="2000" b="1" smtClean="0">
              <a:solidFill>
                <a:srgbClr val="008080"/>
              </a:solidFill>
            </a:endParaRPr>
          </a:p>
          <a:p>
            <a:pPr marL="639763" lvl="1" indent="-246063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Sometimes we assign each element a value in a loop.</a:t>
            </a:r>
          </a:p>
          <a:p>
            <a:pPr marL="639763" lvl="1" indent="-246063" eaLnBrk="1" hangingPunct="1">
              <a:lnSpc>
                <a:spcPct val="11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for (int i = 0; i &lt; 8; i++) {</a:t>
            </a:r>
          </a:p>
          <a:p>
            <a:pPr marL="639763" lvl="1" indent="-24606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numbers[i] = 2 * i;</a:t>
            </a:r>
          </a:p>
          <a:p>
            <a:pPr marL="639763" lvl="1" indent="-246063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981200" y="51308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563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length</a:t>
            </a:r>
            <a:r>
              <a:rPr lang="en-US" smtClean="0"/>
              <a:t> field</a:t>
            </a:r>
          </a:p>
        </p:txBody>
      </p:sp>
      <p:sp>
        <p:nvSpPr>
          <p:cNvPr id="183603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An array's </a:t>
            </a:r>
            <a:r>
              <a:rPr lang="en-US" sz="2600" smtClean="0">
                <a:latin typeface="Courier New" pitchFamily="49" charset="0"/>
              </a:rPr>
              <a:t>length</a:t>
            </a:r>
            <a:r>
              <a:rPr lang="en-US" sz="2600" smtClean="0"/>
              <a:t> field stores its number of elements.</a:t>
            </a:r>
            <a:endParaRPr lang="en-US" sz="2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smtClean="0"/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i="1" smtClean="0"/>
              <a:t>&lt;</a:t>
            </a:r>
            <a:r>
              <a:rPr lang="en-US" sz="2000" b="1" i="1" smtClean="0"/>
              <a:t>name&gt;</a:t>
            </a:r>
            <a:r>
              <a:rPr lang="en-US" sz="2000" smtClean="0">
                <a:latin typeface="Courier New" pitchFamily="49" charset="0"/>
              </a:rPr>
              <a:t>.length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for (int i = 0; i &lt;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numbers.length</a:t>
            </a:r>
            <a:r>
              <a:rPr lang="en-US" sz="2000" smtClean="0">
                <a:latin typeface="Courier New" pitchFamily="49" charset="0"/>
              </a:rPr>
              <a:t>; i++) {</a:t>
            </a:r>
          </a:p>
          <a:p>
            <a:pPr marL="639763" lvl="1" indent="-24606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System.out.print(numbers[i] + " ");</a:t>
            </a:r>
          </a:p>
          <a:p>
            <a:pPr marL="639763" lvl="1" indent="-24606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marL="639763" lvl="1" indent="-24606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output: 0 2 4 6 8 10 12 14</a:t>
            </a:r>
          </a:p>
          <a:p>
            <a:pPr marL="639763" lvl="1" indent="-246063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It does not use parentheses like a String's </a:t>
            </a:r>
            <a:r>
              <a:rPr lang="en-US" smtClean="0">
                <a:latin typeface="Courier New" pitchFamily="49" charset="0"/>
              </a:rPr>
              <a:t>.length()</a:t>
            </a:r>
            <a:r>
              <a:rPr lang="en-US" smtClean="0"/>
              <a:t>.</a:t>
            </a:r>
          </a:p>
          <a:p>
            <a:pPr marL="639763" lvl="1" indent="-246063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/>
            <a:r>
              <a:rPr lang="en-US" sz="2600" smtClean="0"/>
              <a:t>What expressions refer to:</a:t>
            </a:r>
          </a:p>
          <a:p>
            <a:pPr marL="639763" lvl="1" indent="-246063" eaLnBrk="1" hangingPunct="1"/>
            <a:r>
              <a:rPr lang="en-US" smtClean="0"/>
              <a:t>The last element of any array?  </a:t>
            </a:r>
          </a:p>
          <a:p>
            <a:pPr marL="639763" lvl="1" indent="-246063" eaLnBrk="1" hangingPunct="1"/>
            <a:r>
              <a:rPr lang="en-US" smtClean="0"/>
              <a:t>The middle element?</a:t>
            </a:r>
          </a:p>
        </p:txBody>
      </p:sp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Weather question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an array to solve the weather problem:</a:t>
            </a:r>
          </a:p>
          <a:p>
            <a:pPr marL="639763" lvl="1" indent="-246063" eaLnBrk="1" hangingPunct="1">
              <a:buFontTx/>
              <a:buNone/>
            </a:pPr>
            <a:endParaRPr lang="en-US" sz="80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How many days' temperatures?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1's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2's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44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3's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39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4's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48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5's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37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6's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46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7's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53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Average temp = 44.6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4 days were above average.</a:t>
            </a:r>
          </a:p>
        </p:txBody>
      </p:sp>
      <p:sp>
        <p:nvSpPr>
          <p:cNvPr id="2765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765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Weather answer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Reads temperatures from the user, computes average and # days above average.</a:t>
            </a:r>
            <a:endParaRPr lang="en-US" sz="7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endParaRPr lang="en-US" sz="7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public class Weather 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Scanner console = new Scanner(System.in);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System.out.print("How many days' temperatures? ");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int days = console.nextInt();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7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b="1" smtClean="0">
                <a:latin typeface="Courier New" pitchFamily="49" charset="0"/>
              </a:rPr>
              <a:t>        int[] temps = new int[days];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array to store days' temperatures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int sum = 0;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endParaRPr lang="en-US" sz="7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for (int i = 0; i &lt; days; i++) {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read/store each day's temperature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    System.out.print("Day " + (i + 1) + "'s high temp: ");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b="1" smtClean="0">
                <a:latin typeface="Courier New" pitchFamily="49" charset="0"/>
              </a:rPr>
              <a:t>            temps[i] = console.nextInt();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    sum += temps[i];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double average = (double) sum / days;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endParaRPr lang="en-US" sz="7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int count = 0;              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see if each day is above average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for (int i = 0; i &lt; days; i++) 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    if (</a:t>
            </a:r>
            <a:r>
              <a:rPr lang="en-US" sz="1300" b="1" smtClean="0">
                <a:latin typeface="Courier New" pitchFamily="49" charset="0"/>
              </a:rPr>
              <a:t>temps[i]</a:t>
            </a:r>
            <a:r>
              <a:rPr lang="en-US" sz="1300" smtClean="0">
                <a:latin typeface="Courier New" pitchFamily="49" charset="0"/>
              </a:rPr>
              <a:t> &gt; average) {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        count++;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7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        // report results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System.out.printf("Average temp = %.1f\n", average);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System.out.println(count + " days above average");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}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array initialization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b="1" i="1" smtClean="0"/>
              <a:t>&lt;type&gt;</a:t>
            </a:r>
            <a:r>
              <a:rPr lang="en-US" smtClean="0">
                <a:latin typeface="Courier New" pitchFamily="49" charset="0"/>
              </a:rPr>
              <a:t>[] </a:t>
            </a:r>
            <a:r>
              <a:rPr lang="en-US" b="1" i="1" smtClean="0"/>
              <a:t>&lt;name&gt;</a:t>
            </a:r>
            <a:r>
              <a:rPr lang="en-US" i="1" smtClean="0">
                <a:latin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</a:rPr>
              <a:t>= {</a:t>
            </a:r>
            <a:r>
              <a:rPr lang="en-US" b="1" i="1" smtClean="0"/>
              <a:t>&lt;value&gt;</a:t>
            </a:r>
            <a:r>
              <a:rPr lang="en-US" smtClean="0">
                <a:latin typeface="Courier New" pitchFamily="49" charset="0"/>
              </a:rPr>
              <a:t>, </a:t>
            </a:r>
            <a:r>
              <a:rPr lang="en-US" b="1" i="1" smtClean="0"/>
              <a:t>&lt;value&gt;</a:t>
            </a:r>
            <a:r>
              <a:rPr lang="en-US" smtClean="0">
                <a:latin typeface="Courier New" pitchFamily="49" charset="0"/>
              </a:rPr>
              <a:t>,</a:t>
            </a:r>
            <a:r>
              <a:rPr lang="en-US" smtClean="0"/>
              <a:t> … </a:t>
            </a:r>
            <a:r>
              <a:rPr lang="en-US" b="1" i="1" smtClean="0"/>
              <a:t>&lt;value&gt;</a:t>
            </a:r>
            <a:r>
              <a:rPr lang="en-US" smtClean="0">
                <a:latin typeface="Courier New" pitchFamily="49" charset="0"/>
              </a:rPr>
              <a:t>};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smtClean="0"/>
          </a:p>
          <a:p>
            <a:pPr lvl="1" eaLnBrk="1" hangingPunct="1"/>
            <a:r>
              <a:rPr lang="en-US" smtClean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1900" smtClean="0">
                <a:latin typeface="Courier New" pitchFamily="49" charset="0"/>
              </a:rPr>
              <a:t>int[] numbers = {12, 49, -2, 26, 5, 17, -6};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Useful when you know what the array's elements will be</a:t>
            </a:r>
          </a:p>
          <a:p>
            <a:pPr lvl="1" eaLnBrk="1" hangingPunct="1"/>
            <a:r>
              <a:rPr lang="en-US" smtClean="0"/>
              <a:t>The compiler figures out the size by counting the values</a:t>
            </a:r>
          </a:p>
        </p:txBody>
      </p:sp>
      <p:graphicFrame>
        <p:nvGraphicFramePr>
          <p:cNvPr id="1848324" name="Group 4"/>
          <p:cNvGraphicFramePr>
            <a:graphicFrameLocks noGrp="1"/>
          </p:cNvGraphicFramePr>
          <p:nvPr/>
        </p:nvGraphicFramePr>
        <p:xfrm>
          <a:off x="2209800" y="297180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7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9728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Mystery 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/>
              <a:t>traversal</a:t>
            </a:r>
            <a:r>
              <a:rPr lang="en-US" sz="2600" dirty="0" smtClean="0"/>
              <a:t>: An examination of each element of an array.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2600" dirty="0" smtClean="0"/>
              <a:t>#1-#10: What element values are stored in the following array? </a:t>
            </a:r>
          </a:p>
          <a:p>
            <a:pPr lvl="1" eaLnBrk="1" hangingPunct="1"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[] a = {1, 7, 5, 12, 4, 14};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</a:rPr>
              <a:t>a.length</a:t>
            </a:r>
            <a:r>
              <a:rPr lang="en-US" dirty="0" smtClean="0">
                <a:latin typeface="Courier New" pitchFamily="49" charset="0"/>
              </a:rPr>
              <a:t> - 1;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++) {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    if (a[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&gt; 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+ 1]) {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+ 1] = 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 + 1] * 2;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77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077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dirty="0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graphicFrame>
        <p:nvGraphicFramePr>
          <p:cNvPr id="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81525"/>
              </p:ext>
            </p:extLst>
          </p:nvPr>
        </p:nvGraphicFramePr>
        <p:xfrm>
          <a:off x="2179638" y="4978400"/>
          <a:ext cx="4200525" cy="1041400"/>
        </p:xfrm>
        <a:graphic>
          <a:graphicData uri="http://schemas.openxmlformats.org/drawingml/2006/table">
            <a:tbl>
              <a:tblPr/>
              <a:tblGrid>
                <a:gridCol w="874712"/>
                <a:gridCol w="554038"/>
                <a:gridCol w="554037"/>
                <a:gridCol w="554038"/>
                <a:gridCol w="554037"/>
                <a:gridCol w="555625"/>
                <a:gridCol w="554038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arrays are useful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Arrays store a large amount of data accessible from one variable.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Arrays help us group related data into elements.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Arrays let us access data in random order.</a:t>
            </a:r>
          </a:p>
          <a:p>
            <a:pPr lvl="1" eaLnBrk="1" hangingPunct="1"/>
            <a:r>
              <a:rPr lang="en-US" smtClean="0"/>
              <a:t>Cassette tape vs. DVD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2725" y="1444625"/>
            <a:ext cx="8504238" cy="4803775"/>
          </a:xfrm>
        </p:spPr>
        <p:txBody>
          <a:bodyPr/>
          <a:lstStyle/>
          <a:p>
            <a:pPr eaLnBrk="1" hangingPunct="1"/>
            <a:r>
              <a:rPr lang="en-US" smtClean="0"/>
              <a:t>Array basics</a:t>
            </a:r>
            <a:endParaRPr lang="en-US" sz="1400" smtClean="0"/>
          </a:p>
          <a:p>
            <a:pPr eaLnBrk="1" hangingPunct="1"/>
            <a:r>
              <a:rPr lang="en-US" smtClean="0"/>
              <a:t>Arrays as parameters</a:t>
            </a:r>
          </a:p>
          <a:p>
            <a:pPr eaLnBrk="1" hangingPunct="1"/>
            <a:r>
              <a:rPr lang="en-US" smtClean="0"/>
              <a:t>Reference Semantics</a:t>
            </a:r>
          </a:p>
          <a:p>
            <a:pPr eaLnBrk="1" hangingPunct="1"/>
            <a:r>
              <a:rPr lang="en-US" smtClean="0"/>
              <a:t>Arrays for tallying</a:t>
            </a:r>
          </a:p>
          <a:p>
            <a:pPr eaLnBrk="1" hangingPunct="1"/>
            <a:r>
              <a:rPr lang="en-US" smtClean="0"/>
              <a:t>Text processing</a:t>
            </a:r>
          </a:p>
          <a:p>
            <a:pPr eaLnBrk="1" hangingPunct="1"/>
            <a:endParaRPr lang="en-US" sz="1400" smtClean="0"/>
          </a:p>
        </p:txBody>
      </p:sp>
      <p:sp>
        <p:nvSpPr>
          <p:cNvPr id="1434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434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Limitations of arrays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cannot resize an existing array: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int[] a = new int[4];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a.length = 10;</a:t>
            </a:r>
            <a:r>
              <a:rPr lang="en-US" smtClean="0">
                <a:latin typeface="Courier New" pitchFamily="49" charset="0"/>
              </a:rPr>
              <a:t>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error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You cannot compare arrays with </a:t>
            </a:r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int[] a1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int[] a2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if (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a1 == a2</a:t>
            </a:r>
            <a:r>
              <a:rPr lang="en-US" smtClean="0">
                <a:latin typeface="Courier New" pitchFamily="49" charset="0"/>
              </a:rPr>
              <a:t>) {  ... }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if (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a1.equals(a2)</a:t>
            </a:r>
            <a:r>
              <a:rPr lang="en-US" smtClean="0">
                <a:latin typeface="Courier New" pitchFamily="49" charset="0"/>
              </a:rPr>
              <a:t>) {  ... }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false!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An array does not know how to print itself: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int[] a1 = {42, -7, 1, 15};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System.out.println(a1);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[I@98f8c4]</a:t>
            </a:r>
          </a:p>
        </p:txBody>
      </p:sp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Arrays</a:t>
            </a:r>
            <a:r>
              <a:rPr lang="en-US" smtClean="0"/>
              <a:t>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</a:t>
            </a:r>
            <a:r>
              <a:rPr lang="en-US" smtClean="0">
                <a:latin typeface="Courier New" pitchFamily="49" charset="0"/>
              </a:rPr>
              <a:t>Arrays</a:t>
            </a:r>
            <a:r>
              <a:rPr lang="en-US" smtClean="0"/>
              <a:t> in package </a:t>
            </a:r>
            <a:r>
              <a:rPr lang="en-US" smtClean="0">
                <a:latin typeface="Courier New" pitchFamily="49" charset="0"/>
              </a:rPr>
              <a:t>java.util</a:t>
            </a:r>
            <a:r>
              <a:rPr lang="en-US" smtClean="0"/>
              <a:t> has useful static methods for manipulating arrays: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smtClean="0"/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600" smtClean="0"/>
              <a:t>Syntax: </a:t>
            </a:r>
            <a:r>
              <a:rPr lang="en-US" sz="2600" smtClean="0">
                <a:latin typeface="Courier New" pitchFamily="49" charset="0"/>
              </a:rPr>
              <a:t>Arrays.</a:t>
            </a:r>
            <a:r>
              <a:rPr lang="en-US" sz="2600" b="1" i="1" smtClean="0"/>
              <a:t>&lt;methodName&gt;</a:t>
            </a:r>
            <a:r>
              <a:rPr lang="en-US" sz="2600" smtClean="0">
                <a:latin typeface="Courier New" pitchFamily="49" charset="0"/>
              </a:rPr>
              <a:t>(</a:t>
            </a:r>
            <a:r>
              <a:rPr lang="en-US" sz="2600" b="1" i="1" smtClean="0"/>
              <a:t>&lt;parameters&gt;</a:t>
            </a:r>
            <a:r>
              <a:rPr lang="en-US" sz="2600" smtClean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980006" name="Group 38"/>
          <p:cNvGraphicFramePr>
            <a:graphicFrameLocks noGrp="1"/>
          </p:cNvGraphicFramePr>
          <p:nvPr/>
        </p:nvGraphicFramePr>
        <p:xfrm>
          <a:off x="228600" y="2209800"/>
          <a:ext cx="8686800" cy="3149601"/>
        </p:xfrm>
        <a:graphic>
          <a:graphicData uri="http://schemas.openxmlformats.org/drawingml/2006/table">
            <a:tbl>
              <a:tblPr/>
              <a:tblGrid>
                <a:gridCol w="4079019"/>
                <a:gridCol w="4607781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binarySearch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&lt;array&gt;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&lt;value&gt;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copyOf(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&lt;array&gt;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&lt;length&gt;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a new copy of an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equals(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&lt;array1&gt;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&lt;array2&gt;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fill(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&lt;array&gt;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&lt;value&gt;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sort(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&lt;array&gt;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toString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&lt;array&gt;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82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382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Arrays.toString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Arrays.toString</a:t>
            </a:r>
            <a:r>
              <a:rPr lang="en-US" smtClean="0"/>
              <a:t> accepts an array as a parameter and returns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representation of its elements.</a:t>
            </a:r>
          </a:p>
          <a:p>
            <a:pPr marL="639763" lvl="1" indent="-246063" eaLnBrk="1" hangingPunct="1">
              <a:buFontTx/>
              <a:buNone/>
            </a:pPr>
            <a:endParaRPr lang="en-US" sz="1400" smtClean="0"/>
          </a:p>
          <a:p>
            <a:pPr marL="639763" lvl="1" indent="-246063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int[] e = {0, 2, 4, 6, 8};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e[1] = e[3] + e[4]; 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System.out.println("e is " + </a:t>
            </a:r>
            <a:r>
              <a:rPr lang="en-US" sz="2000" b="1" smtClean="0">
                <a:latin typeface="Courier New" pitchFamily="49" charset="0"/>
              </a:rPr>
              <a:t>Arrays.toString(e)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mtClean="0"/>
              <a:t>	Output: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e is [0, 14, 4, 6, 8]</a:t>
            </a:r>
          </a:p>
          <a:p>
            <a:pPr marL="639763" lvl="1" indent="-246063" eaLnBrk="1" hangingPunct="1"/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Must  </a:t>
            </a:r>
            <a:r>
              <a:rPr lang="en-US" smtClean="0">
                <a:latin typeface="Courier New" pitchFamily="49" charset="0"/>
              </a:rPr>
              <a:t>import java.util.*;</a:t>
            </a:r>
          </a:p>
        </p:txBody>
      </p:sp>
      <p:sp>
        <p:nvSpPr>
          <p:cNvPr id="3482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482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Weather question 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Modify the weather program to print the following output:</a:t>
            </a:r>
          </a:p>
          <a:p>
            <a:pPr marL="639763" lvl="1" indent="-246063" eaLnBrk="1" hangingPunct="1">
              <a:buFontTx/>
              <a:buNone/>
            </a:pPr>
            <a:endParaRPr lang="en-US" sz="70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How many days' temperatures?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1's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2's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44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3's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39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4's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48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5's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37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6's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46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Day 7's high temp: </a:t>
            </a:r>
            <a:r>
              <a:rPr lang="en-US" sz="2000" b="1" u="sng" smtClean="0">
                <a:latin typeface="Courier New" pitchFamily="49" charset="0"/>
                <a:cs typeface="Courier New" pitchFamily="49" charset="0"/>
              </a:rPr>
              <a:t>53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Average temp = 44.6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4 days were above average.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Temperatures: [45, 44, 39, 48, 37, 46, 53]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Two coldest days: 37, 39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Two hottest days: 53, 48</a:t>
            </a: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584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Weather answer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Reads temperatures from the user, computes average and # days above average.</a:t>
            </a:r>
            <a:endParaRPr lang="en-US" sz="700" smtClean="0">
              <a:latin typeface="Courier New" pitchFamily="49" charset="0"/>
            </a:endParaRP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endParaRPr lang="en-US" sz="700" smtClean="0">
              <a:latin typeface="Courier New" pitchFamily="49" charset="0"/>
            </a:endParaRP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public class Weather2 {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...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b="1" smtClean="0">
                <a:latin typeface="Courier New" pitchFamily="49" charset="0"/>
              </a:rPr>
              <a:t>        </a:t>
            </a:r>
            <a:r>
              <a:rPr lang="en-US" sz="1300" smtClean="0">
                <a:latin typeface="Courier New" pitchFamily="49" charset="0"/>
              </a:rPr>
              <a:t>int[] temps = new int[days];</a:t>
            </a:r>
            <a:r>
              <a:rPr lang="en-US" sz="1300" b="1" smtClean="0">
                <a:latin typeface="Courier New" pitchFamily="49" charset="0"/>
              </a:rPr>
              <a:t>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array to store days' temperatures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...   </a:t>
            </a:r>
            <a:r>
              <a:rPr lang="en-US" sz="1300" i="1" smtClean="0">
                <a:latin typeface="Courier New" pitchFamily="49" charset="0"/>
              </a:rPr>
              <a:t>(same as Weather program)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        // report results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System.out.printf("Average temp = %.1f\n", average);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System.out.println(count + " days above average");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endParaRPr lang="en-US" sz="1300" smtClean="0">
              <a:latin typeface="Courier New" pitchFamily="49" charset="0"/>
            </a:endParaRP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endParaRPr lang="en-US" sz="1300" smtClean="0">
              <a:latin typeface="Courier New" pitchFamily="49" charset="0"/>
            </a:endParaRP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System.out.println("Temperatures: " + </a:t>
            </a:r>
            <a:r>
              <a:rPr lang="en-US" sz="1300" b="1" smtClean="0">
                <a:latin typeface="Courier New" pitchFamily="49" charset="0"/>
              </a:rPr>
              <a:t>Arrays.toString(temps)</a:t>
            </a:r>
            <a:r>
              <a:rPr lang="en-US" sz="130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b="1" smtClean="0">
                <a:latin typeface="Courier New" pitchFamily="49" charset="0"/>
              </a:rPr>
              <a:t>        Arrays.sort(temps);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System.out.println("Two coldest days: " + temps[0] + ", " + temps[1]);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System.out.println("Two hottest days: " + temps[temps.length - 1] +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                       ", " + temps[temps.length - 2]);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6000"/>
              </a:lnSpc>
              <a:buFont typeface="Wingdings" pitchFamily="2" charset="2"/>
              <a:buNone/>
            </a:pPr>
            <a:r>
              <a:rPr lang="en-US" sz="1300" smtClean="0">
                <a:latin typeface="Courier New" pitchFamily="49" charset="0"/>
              </a:rPr>
              <a:t>}</a:t>
            </a: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686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as parameters</a:t>
            </a:r>
          </a:p>
        </p:txBody>
      </p:sp>
      <p:sp>
        <p:nvSpPr>
          <p:cNvPr id="3789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reversal question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code that reverses the elements of an array.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For example, if the array initially stores: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[11, 42, -5, 27, 0, 89]</a:t>
            </a: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Then after your reversal code, it should store: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[89, 0, 27, -5, 42, 11]</a:t>
            </a: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2" eaLnBrk="1" hangingPunct="1"/>
            <a:r>
              <a:rPr lang="en-US" smtClean="0"/>
              <a:t>The code should work for an array of any size.</a:t>
            </a:r>
          </a:p>
          <a:p>
            <a:pPr lvl="2" eaLnBrk="1" hangingPunct="1"/>
            <a:endParaRPr lang="en-US" sz="900" smtClean="0"/>
          </a:p>
          <a:p>
            <a:pPr lvl="2" eaLnBrk="1" hangingPunct="1"/>
            <a:r>
              <a:rPr lang="en-US" smtClean="0"/>
              <a:t>Hint: think about swapping various elements...</a:t>
            </a: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idea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 pairs of elements from the edges;  work inwards:</a:t>
            </a:r>
          </a:p>
        </p:txBody>
      </p:sp>
      <p:graphicFrame>
        <p:nvGraphicFramePr>
          <p:cNvPr id="838660" name="Group 4"/>
          <p:cNvGraphicFramePr>
            <a:graphicFrameLocks noGrp="1"/>
          </p:cNvGraphicFramePr>
          <p:nvPr/>
        </p:nvGraphicFramePr>
        <p:xfrm>
          <a:off x="1676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8684" name="Line 28"/>
          <p:cNvSpPr>
            <a:spLocks noChangeShapeType="1"/>
          </p:cNvSpPr>
          <p:nvPr/>
        </p:nvSpPr>
        <p:spPr bwMode="auto">
          <a:xfrm flipV="1">
            <a:off x="2971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8685" name="Line 29"/>
          <p:cNvSpPr>
            <a:spLocks noChangeShapeType="1"/>
          </p:cNvSpPr>
          <p:nvPr/>
        </p:nvSpPr>
        <p:spPr bwMode="auto">
          <a:xfrm flipV="1">
            <a:off x="6019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38686" name="Group 30"/>
          <p:cNvGraphicFramePr>
            <a:graphicFrameLocks noGrp="1"/>
          </p:cNvGraphicFramePr>
          <p:nvPr/>
        </p:nvGraphicFramePr>
        <p:xfrm>
          <a:off x="1676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8710" name="Group 54"/>
          <p:cNvGraphicFramePr>
            <a:graphicFrameLocks noGrp="1"/>
          </p:cNvGraphicFramePr>
          <p:nvPr/>
        </p:nvGraphicFramePr>
        <p:xfrm>
          <a:off x="1676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8734" name="Line 78"/>
          <p:cNvSpPr>
            <a:spLocks noChangeShapeType="1"/>
          </p:cNvSpPr>
          <p:nvPr/>
        </p:nvSpPr>
        <p:spPr bwMode="auto">
          <a:xfrm flipV="1">
            <a:off x="35814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8735" name="Line 79"/>
          <p:cNvSpPr>
            <a:spLocks noChangeShapeType="1"/>
          </p:cNvSpPr>
          <p:nvPr/>
        </p:nvSpPr>
        <p:spPr bwMode="auto">
          <a:xfrm flipV="1">
            <a:off x="54102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8736" name="Line 80"/>
          <p:cNvSpPr>
            <a:spLocks noChangeShapeType="1"/>
          </p:cNvSpPr>
          <p:nvPr/>
        </p:nvSpPr>
        <p:spPr bwMode="auto">
          <a:xfrm flipV="1">
            <a:off x="41910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8737" name="Line 81"/>
          <p:cNvSpPr>
            <a:spLocks noChangeShapeType="1"/>
          </p:cNvSpPr>
          <p:nvPr/>
        </p:nvSpPr>
        <p:spPr bwMode="auto">
          <a:xfrm flipV="1">
            <a:off x="48006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38738" name="Group 82"/>
          <p:cNvGraphicFramePr>
            <a:graphicFrameLocks noGrp="1"/>
          </p:cNvGraphicFramePr>
          <p:nvPr/>
        </p:nvGraphicFramePr>
        <p:xfrm>
          <a:off x="1676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04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004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38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38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38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3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84" grpId="0" animBg="1"/>
      <p:bldP spid="838684" grpId="1" animBg="1"/>
      <p:bldP spid="838685" grpId="0" animBg="1"/>
      <p:bldP spid="838685" grpId="1" animBg="1"/>
      <p:bldP spid="838734" grpId="0" animBg="1"/>
      <p:bldP spid="838734" grpId="1" animBg="1"/>
      <p:bldP spid="838735" grpId="0" animBg="1"/>
      <p:bldP spid="838735" grpId="1" animBg="1"/>
      <p:bldP spid="838736" grpId="0" animBg="1"/>
      <p:bldP spid="8387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Swapping values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int a = 7;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int b = 35;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    // swap a with b?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A50021"/>
                </a:solidFill>
                <a:latin typeface="Courier New" pitchFamily="49" charset="0"/>
              </a:rPr>
              <a:t>    a = b;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A50021"/>
                </a:solidFill>
                <a:latin typeface="Courier New" pitchFamily="49" charset="0"/>
              </a:rPr>
              <a:t>    b = a;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900" b="1" smtClean="0">
                <a:solidFill>
                  <a:srgbClr val="A50021"/>
                </a:solidFill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 System.out.println(a + " " + b);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smtClean="0"/>
          </a:p>
          <a:p>
            <a:pPr lvl="1" eaLnBrk="1" hangingPunct="1"/>
            <a:r>
              <a:rPr lang="en-US" smtClean="0"/>
              <a:t>What is wrong with this code?  What is its output?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The red code should be replaced with: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900" b="1" smtClean="0">
              <a:solidFill>
                <a:srgbClr val="003399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    int temp = a;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    a = b;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49" charset="0"/>
              </a:rPr>
              <a:t>    b = temp;</a:t>
            </a:r>
            <a:endParaRPr lang="en-US" smtClean="0">
              <a:solidFill>
                <a:srgbClr val="003399"/>
              </a:solidFill>
            </a:endParaRP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Flawed algorithm</a:t>
            </a:r>
          </a:p>
        </p:txBody>
      </p:sp>
      <p:sp>
        <p:nvSpPr>
          <p:cNvPr id="83968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What's wrong with this code?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int[] numbers = [11, 42, -5, 27, 0, 89];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// reverse the array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for (int i = 0; i &lt; numbers.length;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int temp = numbers[i];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numbers[i] = numbers[numbers.length - 1 - i];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numbers[numbers.length - 1 - i] = temp;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200" smtClean="0">
              <a:latin typeface="Courier New" pitchFamily="49" charset="0"/>
            </a:endParaRPr>
          </a:p>
          <a:p>
            <a:pPr eaLnBrk="1" hangingPunct="1"/>
            <a:r>
              <a:rPr lang="en-US" sz="2200" smtClean="0"/>
              <a:t>The loop goes too far and un-reverses the array!  Fixed version: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for (int i = 0; i &lt;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numbers.length / 2</a:t>
            </a:r>
            <a:r>
              <a:rPr lang="en-US" sz="2000" smtClean="0">
                <a:latin typeface="Courier New" pitchFamily="49" charset="0"/>
              </a:rPr>
              <a:t>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int temp = numbers[i];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numbers[i] = numbers[numbers.length - 1 - i];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numbers[numbers.length - 1 - i] = temp;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198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96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96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96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96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96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Basics</a:t>
            </a:r>
          </a:p>
        </p:txBody>
      </p:sp>
      <p:sp>
        <p:nvSpPr>
          <p:cNvPr id="1536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reverse question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Turn your array reversal code into a </a:t>
            </a:r>
            <a:r>
              <a:rPr lang="en-US" sz="2600" smtClean="0">
                <a:latin typeface="Courier New" pitchFamily="49" charset="0"/>
              </a:rPr>
              <a:t>reverse</a:t>
            </a:r>
            <a:r>
              <a:rPr lang="en-US" sz="2600" smtClean="0"/>
              <a:t> method.</a:t>
            </a:r>
          </a:p>
          <a:p>
            <a:pPr lvl="1" eaLnBrk="1" hangingPunct="1"/>
            <a:r>
              <a:rPr lang="en-US" smtClean="0"/>
              <a:t>Accept the array of integers to reverse as a parameter.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int[] numbers = {11, 42, -5, 27, 0, 89};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reverse(numbers)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How do we write methods that accept arrays as parameters?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Will we need to return the new array contents after reversal?</a:t>
            </a:r>
          </a:p>
          <a:p>
            <a:pPr lvl="1" eaLnBrk="1" hangingPunct="1">
              <a:buFontTx/>
              <a:buNone/>
            </a:pPr>
            <a:r>
              <a:rPr lang="en-US" smtClean="0"/>
              <a:t>	...</a:t>
            </a: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parameter (declare)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public static </a:t>
            </a:r>
            <a:r>
              <a:rPr lang="en-US" sz="2000" i="1" smtClean="0">
                <a:latin typeface="Courier New" pitchFamily="49" charset="0"/>
              </a:rPr>
              <a:t>&lt;</a:t>
            </a:r>
            <a:r>
              <a:rPr lang="en-US" sz="2000" b="1" i="1" smtClean="0"/>
              <a:t>type</a:t>
            </a:r>
            <a:r>
              <a:rPr lang="en-US" sz="2000" i="1" smtClean="0">
                <a:latin typeface="Courier New" pitchFamily="49" charset="0"/>
              </a:rPr>
              <a:t>&gt; &lt;</a:t>
            </a:r>
            <a:r>
              <a:rPr lang="en-US" sz="2000" b="1" i="1" smtClean="0"/>
              <a:t>method&gt;</a:t>
            </a:r>
            <a:r>
              <a:rPr lang="en-US" sz="2000" i="1" smtClean="0">
                <a:latin typeface="Courier New" pitchFamily="49" charset="0"/>
              </a:rPr>
              <a:t>(&lt;</a:t>
            </a:r>
            <a:r>
              <a:rPr lang="en-US" sz="2000" b="1" i="1" smtClean="0">
                <a:solidFill>
                  <a:srgbClr val="003399"/>
                </a:solidFill>
              </a:rPr>
              <a:t>type&gt;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[] &lt;</a:t>
            </a:r>
            <a:r>
              <a:rPr lang="en-US" sz="2000" b="1" i="1" smtClean="0">
                <a:solidFill>
                  <a:srgbClr val="003399"/>
                </a:solidFill>
              </a:rPr>
              <a:t>name</a:t>
            </a:r>
            <a:r>
              <a:rPr lang="en-US" sz="2000" b="1" smtClean="0">
                <a:solidFill>
                  <a:srgbClr val="003399"/>
                </a:solidFill>
              </a:rPr>
              <a:t>&gt;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// Returns the average of the given array of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public static double average(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int[] numbers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int 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for (int i = 0; i &lt; numbers.length;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sum += numbers[i];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return (double) sum / numbers.length;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z="2000" smtClean="0"/>
              <a:t>You don't specify the array's length (but you can examine it).</a:t>
            </a:r>
          </a:p>
          <a:p>
            <a:pPr marL="639763" lvl="1" indent="-246063" eaLnBrk="1" hangingPunct="1">
              <a:lnSpc>
                <a:spcPct val="90000"/>
              </a:lnSpc>
            </a:pPr>
            <a:r>
              <a:rPr lang="en-US" sz="2000" smtClean="0"/>
              <a:t>Any size array can be passed (including different sizes on different calls)</a:t>
            </a: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40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parameter (call)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/>
              <a:t>	&lt;</a:t>
            </a:r>
            <a:r>
              <a:rPr lang="en-US" sz="2200" b="1" i="1" smtClean="0"/>
              <a:t>methodName&gt;</a:t>
            </a:r>
            <a:r>
              <a:rPr lang="en-US" sz="2200" i="1" smtClean="0">
                <a:latin typeface="Courier New" pitchFamily="49" charset="0"/>
              </a:rPr>
              <a:t>(&lt;</a:t>
            </a:r>
            <a:r>
              <a:rPr lang="en-US" sz="2200" b="1" i="1" smtClean="0">
                <a:solidFill>
                  <a:srgbClr val="003399"/>
                </a:solidFill>
              </a:rPr>
              <a:t>arrayName&gt;</a:t>
            </a:r>
            <a:r>
              <a:rPr lang="en-US" sz="22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public class MyProgram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public static void main(String[] args)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        // figure out the average IQ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int[] iq = {126, 84, 149, 167, 95};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double avg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average(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iq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System.out.println("Average IQ = " + avg);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...</a:t>
            </a:r>
          </a:p>
          <a:p>
            <a:pPr marL="639763" lvl="1" indent="-246063" eaLnBrk="1" hangingPunct="1"/>
            <a:endParaRPr lang="en-US" sz="1800" smtClean="0"/>
          </a:p>
          <a:p>
            <a:pPr marL="639763" lvl="1" indent="-246063" eaLnBrk="1" hangingPunct="1"/>
            <a:r>
              <a:rPr lang="en-US" sz="2000" smtClean="0"/>
              <a:t>Notice that you don't write the </a:t>
            </a:r>
            <a:r>
              <a:rPr lang="en-US" sz="2000" smtClean="0">
                <a:latin typeface="Courier New" pitchFamily="49" charset="0"/>
              </a:rPr>
              <a:t>[]</a:t>
            </a:r>
            <a:r>
              <a:rPr lang="en-US" sz="2000" smtClean="0"/>
              <a:t> when passing the array.</a:t>
            </a:r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506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return (declare)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Courier New" pitchFamily="49" charset="0"/>
              </a:rPr>
              <a:t>	public static </a:t>
            </a:r>
            <a:r>
              <a:rPr lang="en-US" sz="2200" i="1" smtClean="0">
                <a:latin typeface="Courier New" pitchFamily="49" charset="0"/>
              </a:rPr>
              <a:t>&lt;</a:t>
            </a:r>
            <a:r>
              <a:rPr lang="en-US" sz="2200" b="1" i="1" smtClean="0">
                <a:solidFill>
                  <a:srgbClr val="003399"/>
                </a:solidFill>
              </a:rPr>
              <a:t>type&gt;</a:t>
            </a:r>
            <a:r>
              <a:rPr lang="en-US" sz="2200" smtClean="0">
                <a:solidFill>
                  <a:srgbClr val="003399"/>
                </a:solidFill>
                <a:latin typeface="Courier New" pitchFamily="49" charset="0"/>
              </a:rPr>
              <a:t>[]</a:t>
            </a:r>
            <a:r>
              <a:rPr lang="en-US" sz="2200" i="1" smtClean="0">
                <a:latin typeface="Courier New" pitchFamily="49" charset="0"/>
              </a:rPr>
              <a:t> &lt;</a:t>
            </a:r>
            <a:r>
              <a:rPr lang="en-US" sz="2200" b="1" i="1" smtClean="0"/>
              <a:t>method&gt;</a:t>
            </a:r>
            <a:r>
              <a:rPr lang="en-US" sz="2200" i="1" smtClean="0">
                <a:latin typeface="Courier New" pitchFamily="49" charset="0"/>
              </a:rPr>
              <a:t>(&lt;</a:t>
            </a:r>
            <a:r>
              <a:rPr lang="en-US" sz="2200" b="1" i="1" smtClean="0"/>
              <a:t>parameters&gt;</a:t>
            </a:r>
            <a:r>
              <a:rPr lang="en-US" sz="2200" smtClean="0">
                <a:latin typeface="Courier New" pitchFamily="49" charset="0"/>
              </a:rPr>
              <a:t>) {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// Returns a new array with two copies of each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	// Example: [1, 4, 0, 7] -&gt; [1, 1, 4, 4, 0, 0, 7, 7]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int[]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stutter(int[] numbers)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int[] result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= new int[2 * numbers.length];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for (int i = 0; i &lt; numbers.length;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result[2 * i]     = numbers[i];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result[2 * i + 1] = numbers[i];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639763" lvl="1" indent="-246063" eaLnBrk="1" hangingPunct="1">
              <a:spcBef>
                <a:spcPct val="0"/>
              </a:spcBef>
              <a:buClr>
                <a:schemeClr val="accent1"/>
              </a:buClr>
              <a:buSzPct val="85000"/>
            </a:pPr>
            <a:r>
              <a:rPr lang="en-US" sz="1800" smtClean="0">
                <a:cs typeface="Courier New" pitchFamily="49" charset="0"/>
              </a:rPr>
              <a:t>Different sized arrays can be returned on different calls</a:t>
            </a:r>
            <a:endParaRPr lang="en-US" sz="1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smtClean="0"/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60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return (call)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200" b="1" smtClean="0"/>
              <a:t>	</a:t>
            </a:r>
            <a:r>
              <a:rPr lang="en-US" sz="2200" b="1" i="1" smtClean="0">
                <a:solidFill>
                  <a:srgbClr val="003399"/>
                </a:solidFill>
              </a:rPr>
              <a:t>&lt;type&gt;</a:t>
            </a:r>
            <a:r>
              <a:rPr lang="en-US" sz="2200" smtClean="0">
                <a:solidFill>
                  <a:srgbClr val="003399"/>
                </a:solidFill>
                <a:latin typeface="Courier New" pitchFamily="49" charset="0"/>
              </a:rPr>
              <a:t>[] </a:t>
            </a:r>
            <a:r>
              <a:rPr lang="en-US" sz="2200" i="1" smtClean="0">
                <a:solidFill>
                  <a:srgbClr val="003399"/>
                </a:solidFill>
                <a:latin typeface="Courier New" pitchFamily="49" charset="0"/>
              </a:rPr>
              <a:t>&lt;</a:t>
            </a:r>
            <a:r>
              <a:rPr lang="en-US" sz="2200" b="1" i="1" smtClean="0">
                <a:solidFill>
                  <a:srgbClr val="003399"/>
                </a:solidFill>
              </a:rPr>
              <a:t>name&gt;</a:t>
            </a:r>
            <a:r>
              <a:rPr lang="en-US" sz="2200" smtClean="0">
                <a:solidFill>
                  <a:srgbClr val="003399"/>
                </a:solidFill>
                <a:latin typeface="Courier New" pitchFamily="49" charset="0"/>
              </a:rPr>
              <a:t> =</a:t>
            </a:r>
            <a:r>
              <a:rPr lang="en-US" sz="2200" smtClean="0">
                <a:latin typeface="Courier New" pitchFamily="49" charset="0"/>
              </a:rPr>
              <a:t> </a:t>
            </a:r>
            <a:r>
              <a:rPr lang="en-US" sz="2200" i="1" smtClean="0">
                <a:latin typeface="Courier New" pitchFamily="49" charset="0"/>
              </a:rPr>
              <a:t>&lt;</a:t>
            </a:r>
            <a:r>
              <a:rPr lang="en-US" sz="2200" b="1" i="1" smtClean="0"/>
              <a:t>method&gt;</a:t>
            </a:r>
            <a:r>
              <a:rPr lang="en-US" sz="2200" i="1" smtClean="0">
                <a:latin typeface="Courier New" pitchFamily="49" charset="0"/>
              </a:rPr>
              <a:t>(&lt;</a:t>
            </a:r>
            <a:r>
              <a:rPr lang="en-US" sz="2200" b="1" i="1" smtClean="0"/>
              <a:t>parameters&gt;</a:t>
            </a:r>
            <a:r>
              <a:rPr lang="en-US" sz="22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639763" lvl="1" indent="-246063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8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public class MyProgram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public static void main(String[] args)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    int[] iq = {126, 84, 149, 167, 95};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int[] stuttered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= stutter(iq);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    System.out.println(Arrays.toString(stuttered));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    ...</a:t>
            </a:r>
          </a:p>
          <a:p>
            <a:pPr marL="639763" lvl="1" indent="-246063" eaLnBrk="1" hangingPunct="1"/>
            <a:endParaRPr lang="en-US" sz="1800" smtClean="0"/>
          </a:p>
          <a:p>
            <a:pPr eaLnBrk="1" hangingPunct="1"/>
            <a:r>
              <a:rPr lang="en-US" sz="2200" smtClean="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	[126, 126, 84, 84, 149, 149, 167, 167, 95, 95]</a:t>
            </a:r>
            <a:endParaRPr lang="en-US" sz="2200" smtClean="0"/>
          </a:p>
        </p:txBody>
      </p:sp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710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Semantics</a:t>
            </a:r>
          </a:p>
        </p:txBody>
      </p:sp>
      <p:sp>
        <p:nvSpPr>
          <p:cNvPr id="4813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swap</a:t>
            </a:r>
            <a:r>
              <a:rPr lang="en-US" smtClean="0"/>
              <a:t> method?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sz="2600" smtClean="0"/>
              <a:t>Does the following </a:t>
            </a:r>
            <a:r>
              <a:rPr lang="en-US" sz="2600" smtClean="0">
                <a:latin typeface="Courier New" pitchFamily="49" charset="0"/>
              </a:rPr>
              <a:t>swap</a:t>
            </a:r>
            <a:r>
              <a:rPr lang="en-US" sz="2600" smtClean="0"/>
              <a:t> method work?  Why or why not?</a:t>
            </a:r>
          </a:p>
          <a:p>
            <a:pPr lvl="1" eaLnBrk="1" hangingPunct="1"/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int a = 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int b = 35;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    // swap a with b?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</a:rPr>
              <a:t>	    swap(a, b);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A5002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System.out.println(a + " " + b);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public static void swap(int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int temp =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a =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b = temp;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}</a:t>
            </a:r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4915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semantics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value semantics</a:t>
            </a:r>
            <a:r>
              <a:rPr lang="en-US" smtClean="0"/>
              <a:t>: Behavior where values are copied when assigned, passed as parameters, or returned.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All primitive types in Java use value semantics.</a:t>
            </a:r>
          </a:p>
          <a:p>
            <a:pPr lvl="1" eaLnBrk="1" hangingPunct="1"/>
            <a:r>
              <a:rPr lang="en-US" smtClean="0"/>
              <a:t>When one variable is assigned to another, its value is copied.</a:t>
            </a:r>
          </a:p>
          <a:p>
            <a:pPr lvl="1" eaLnBrk="1" hangingPunct="1"/>
            <a:r>
              <a:rPr lang="en-US" smtClean="0"/>
              <a:t>Modifying the value of one variable does not affect others.</a:t>
            </a:r>
          </a:p>
          <a:p>
            <a:pPr lvl="1" eaLnBrk="1" hangingPunct="1"/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x = 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int y = x</a:t>
            </a:r>
            <a:r>
              <a:rPr lang="en-US" smtClean="0">
                <a:latin typeface="Courier New" pitchFamily="49" charset="0"/>
              </a:rPr>
              <a:t>;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= 5, y = 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y = 17;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= 5, y = 17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x = 8;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x = 8, y = 17</a:t>
            </a:r>
          </a:p>
        </p:txBody>
      </p:sp>
      <p:sp>
        <p:nvSpPr>
          <p:cNvPr id="5018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018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Reference semantics (objects)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b="1" smtClean="0"/>
              <a:t>reference semantics</a:t>
            </a:r>
            <a:r>
              <a:rPr lang="en-US" smtClean="0"/>
              <a:t>: Behavior where variables actually store the address of an object in memory.</a:t>
            </a:r>
          </a:p>
          <a:p>
            <a:pPr lvl="1" eaLnBrk="1" hangingPunct="1"/>
            <a:endParaRPr lang="en-US" sz="900" smtClean="0"/>
          </a:p>
          <a:p>
            <a:pPr lvl="1" eaLnBrk="1" hangingPunct="1"/>
            <a:r>
              <a:rPr lang="en-US" smtClean="0"/>
              <a:t>When one variable is assigned to another, the object is</a:t>
            </a:r>
            <a:br>
              <a:rPr lang="en-US" smtClean="0"/>
            </a:br>
            <a:r>
              <a:rPr lang="en-US" i="1" smtClean="0"/>
              <a:t>not</a:t>
            </a:r>
            <a:r>
              <a:rPr lang="en-US" smtClean="0"/>
              <a:t> copied; both variables refer to the </a:t>
            </a:r>
            <a:r>
              <a:rPr lang="en-US" i="1" smtClean="0"/>
              <a:t>same object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Modifying the value of one variable </a:t>
            </a:r>
            <a:r>
              <a:rPr lang="en-US" i="1" smtClean="0"/>
              <a:t>will</a:t>
            </a:r>
            <a:r>
              <a:rPr lang="en-US" smtClean="0"/>
              <a:t> affect others.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int[] a1 = {4, 15, 8};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int[] a2 = </a:t>
            </a:r>
            <a:r>
              <a:rPr lang="en-US" sz="2000" b="1" smtClean="0">
                <a:latin typeface="Courier New" pitchFamily="49" charset="0"/>
              </a:rPr>
              <a:t>a1</a:t>
            </a:r>
            <a:r>
              <a:rPr lang="en-US" sz="2000" smtClean="0">
                <a:latin typeface="Courier New" pitchFamily="49" charset="0"/>
              </a:rPr>
              <a:t>;      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refer to same array as a1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	a2[0] = 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System.out.println(</a:t>
            </a:r>
            <a:r>
              <a:rPr lang="en-US" sz="1800" smtClean="0">
                <a:latin typeface="Courier New" pitchFamily="49" charset="0"/>
              </a:rPr>
              <a:t>Arrays.toString(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a1</a:t>
            </a:r>
            <a:r>
              <a:rPr lang="en-US" sz="1800" b="1" smtClean="0">
                <a:latin typeface="Courier New" pitchFamily="49" charset="0"/>
              </a:rPr>
              <a:t>)</a:t>
            </a:r>
            <a:r>
              <a:rPr lang="en-US" sz="2000" smtClean="0">
                <a:latin typeface="Courier New" pitchFamily="49" charset="0"/>
              </a:rPr>
              <a:t>);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[7, 15, 8]</a:t>
            </a:r>
            <a:endParaRPr lang="en-US" sz="2000" b="1" smtClean="0">
              <a:solidFill>
                <a:srgbClr val="008080"/>
              </a:solidFill>
            </a:endParaRPr>
          </a:p>
        </p:txBody>
      </p:sp>
      <p:graphicFrame>
        <p:nvGraphicFramePr>
          <p:cNvPr id="851972" name="Group 4"/>
          <p:cNvGraphicFramePr>
            <a:graphicFrameLocks noGrp="1"/>
          </p:cNvGraphicFramePr>
          <p:nvPr/>
        </p:nvGraphicFramePr>
        <p:xfrm>
          <a:off x="3276600" y="52578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1994" name="Group 26"/>
          <p:cNvGraphicFramePr>
            <a:graphicFrameLocks noGrp="1"/>
          </p:cNvGraphicFramePr>
          <p:nvPr/>
        </p:nvGraphicFramePr>
        <p:xfrm>
          <a:off x="3276600" y="52578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234" name="Group 48"/>
          <p:cNvGrpSpPr>
            <a:grpSpLocks/>
          </p:cNvGrpSpPr>
          <p:nvPr/>
        </p:nvGrpSpPr>
        <p:grpSpPr bwMode="auto">
          <a:xfrm>
            <a:off x="533400" y="5626100"/>
            <a:ext cx="2524125" cy="444500"/>
            <a:chOff x="478" y="3590"/>
            <a:chExt cx="1590" cy="280"/>
          </a:xfrm>
        </p:grpSpPr>
        <p:sp>
          <p:nvSpPr>
            <p:cNvPr id="51243" name="Rectangle 49"/>
            <p:cNvSpPr>
              <a:spLocks noChangeArrowheads="1"/>
            </p:cNvSpPr>
            <p:nvPr/>
          </p:nvSpPr>
          <p:spPr bwMode="auto">
            <a:xfrm>
              <a:off x="478" y="359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a1</a:t>
              </a:r>
            </a:p>
          </p:txBody>
        </p:sp>
        <p:grpSp>
          <p:nvGrpSpPr>
            <p:cNvPr id="51244" name="Group 50"/>
            <p:cNvGrpSpPr>
              <a:grpSpLocks/>
            </p:cNvGrpSpPr>
            <p:nvPr/>
          </p:nvGrpSpPr>
          <p:grpSpPr bwMode="auto">
            <a:xfrm>
              <a:off x="1200" y="3600"/>
              <a:ext cx="868" cy="240"/>
              <a:chOff x="1200" y="3600"/>
              <a:chExt cx="868" cy="240"/>
            </a:xfrm>
          </p:grpSpPr>
          <p:sp>
            <p:nvSpPr>
              <p:cNvPr id="51245" name="Line 51"/>
              <p:cNvSpPr>
                <a:spLocks noChangeShapeType="1"/>
              </p:cNvSpPr>
              <p:nvPr/>
            </p:nvSpPr>
            <p:spPr bwMode="auto">
              <a:xfrm flipV="1">
                <a:off x="1444" y="37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6" name="Oval 52"/>
              <p:cNvSpPr>
                <a:spLocks noChangeArrowheads="1"/>
              </p:cNvSpPr>
              <p:nvPr/>
            </p:nvSpPr>
            <p:spPr bwMode="auto">
              <a:xfrm>
                <a:off x="1200" y="360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/>
                <a:endParaRPr lang="en-US"/>
              </a:p>
            </p:txBody>
          </p:sp>
        </p:grpSp>
      </p:grpSp>
      <p:grpSp>
        <p:nvGrpSpPr>
          <p:cNvPr id="852021" name="Group 53"/>
          <p:cNvGrpSpPr>
            <a:grpSpLocks/>
          </p:cNvGrpSpPr>
          <p:nvPr/>
        </p:nvGrpSpPr>
        <p:grpSpPr bwMode="auto">
          <a:xfrm>
            <a:off x="6172200" y="5613400"/>
            <a:ext cx="2438400" cy="444500"/>
            <a:chOff x="3984" y="3600"/>
            <a:chExt cx="1536" cy="280"/>
          </a:xfrm>
        </p:grpSpPr>
        <p:sp>
          <p:nvSpPr>
            <p:cNvPr id="51239" name="Rectangle 54"/>
            <p:cNvSpPr>
              <a:spLocks noChangeArrowheads="1"/>
            </p:cNvSpPr>
            <p:nvPr/>
          </p:nvSpPr>
          <p:spPr bwMode="auto">
            <a:xfrm>
              <a:off x="4800" y="360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solidFill>
                    <a:srgbClr val="003399"/>
                  </a:solidFill>
                  <a:latin typeface="Tahoma" pitchFamily="34" charset="0"/>
                </a:rPr>
                <a:t>a2</a:t>
              </a:r>
            </a:p>
          </p:txBody>
        </p:sp>
        <p:grpSp>
          <p:nvGrpSpPr>
            <p:cNvPr id="51240" name="Group 55"/>
            <p:cNvGrpSpPr>
              <a:grpSpLocks/>
            </p:cNvGrpSpPr>
            <p:nvPr/>
          </p:nvGrpSpPr>
          <p:grpSpPr bwMode="auto">
            <a:xfrm>
              <a:off x="3984" y="3624"/>
              <a:ext cx="816" cy="240"/>
              <a:chOff x="3984" y="3624"/>
              <a:chExt cx="816" cy="240"/>
            </a:xfrm>
          </p:grpSpPr>
          <p:sp>
            <p:nvSpPr>
              <p:cNvPr id="51241" name="Line 56"/>
              <p:cNvSpPr>
                <a:spLocks noChangeShapeType="1"/>
              </p:cNvSpPr>
              <p:nvPr/>
            </p:nvSpPr>
            <p:spPr bwMode="auto">
              <a:xfrm flipH="1" flipV="1">
                <a:off x="3984" y="374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2" name="Oval 57"/>
              <p:cNvSpPr>
                <a:spLocks noChangeArrowheads="1"/>
              </p:cNvSpPr>
              <p:nvPr/>
            </p:nvSpPr>
            <p:spPr bwMode="auto">
              <a:xfrm>
                <a:off x="4560" y="362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/>
                <a:endParaRPr lang="en-US"/>
              </a:p>
            </p:txBody>
          </p:sp>
        </p:grpSp>
      </p:grpSp>
      <p:sp>
        <p:nvSpPr>
          <p:cNvPr id="512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12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5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85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and objects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and objects use reference semantics.  Why?</a:t>
            </a:r>
          </a:p>
          <a:p>
            <a:pPr lvl="1" eaLnBrk="1" hangingPunct="1"/>
            <a:r>
              <a:rPr lang="en-US" i="1" smtClean="0"/>
              <a:t>Efficiency.  </a:t>
            </a:r>
            <a:r>
              <a:rPr lang="en-US" smtClean="0"/>
              <a:t>Copying large objects slows down a program.</a:t>
            </a:r>
          </a:p>
          <a:p>
            <a:pPr lvl="1" eaLnBrk="1" hangingPunct="1"/>
            <a:r>
              <a:rPr lang="en-US" i="1" smtClean="0"/>
              <a:t>Sharing.</a:t>
            </a:r>
            <a:r>
              <a:rPr lang="en-US" smtClean="0"/>
              <a:t>  It's useful to share an object's data among methods.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DrawingPanel panel1 = new DrawingPanel(80, 50);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DrawingPanel panel2 = panel1;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same window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	panel2.setBackground(Color.CYAN);</a:t>
            </a:r>
          </a:p>
          <a:p>
            <a:pPr eaLnBrk="1" hangingPunct="1"/>
            <a:endParaRPr lang="en-US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1981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1981200" y="4584700"/>
            <a:ext cx="2286000" cy="444500"/>
            <a:chOff x="1248" y="2888"/>
            <a:chExt cx="1440" cy="280"/>
          </a:xfrm>
        </p:grpSpPr>
        <p:sp>
          <p:nvSpPr>
            <p:cNvPr id="52237" name="Rectangle 6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panel1</a:t>
              </a:r>
            </a:p>
          </p:txBody>
        </p:sp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Oval 8"/>
            <p:cNvSpPr>
              <a:spLocks noChangeArrowheads="1"/>
            </p:cNvSpPr>
            <p:nvPr/>
          </p:nvSpPr>
          <p:spPr bwMode="auto">
            <a:xfrm>
              <a:off x="1984" y="2903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</p:grpSp>
      <p:grpSp>
        <p:nvGrpSpPr>
          <p:cNvPr id="52230" name="Group 9"/>
          <p:cNvGrpSpPr>
            <a:grpSpLocks/>
          </p:cNvGrpSpPr>
          <p:nvPr/>
        </p:nvGrpSpPr>
        <p:grpSpPr bwMode="auto">
          <a:xfrm>
            <a:off x="1981200" y="5422900"/>
            <a:ext cx="2286000" cy="444500"/>
            <a:chOff x="1248" y="3416"/>
            <a:chExt cx="1440" cy="280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248" y="3416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panel2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V="1">
              <a:off x="2208" y="3456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1984" y="343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</p:grpSp>
      <p:sp>
        <p:nvSpPr>
          <p:cNvPr id="52231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2232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we solve this problem?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following program (input underlined):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How many days' temperatures?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1's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2's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3's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4's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5's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6's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Day 7's high temp: </a:t>
            </a:r>
            <a:r>
              <a:rPr lang="en-US" b="1" u="sng" smtClean="0">
                <a:latin typeface="Courier New" pitchFamily="49" charset="0"/>
                <a:cs typeface="Courier New" pitchFamily="49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4 days were above average.</a:t>
            </a:r>
            <a:endParaRPr lang="en-US" smtClean="0"/>
          </a:p>
        </p:txBody>
      </p:sp>
      <p:pic>
        <p:nvPicPr>
          <p:cNvPr id="16388" name="Picture 4" descr="CLOUDS&amp;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33600"/>
            <a:ext cx="20399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6390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5056188"/>
            <a:ext cx="1676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as parameters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an object is passed as a parameter, the object is </a:t>
            </a:r>
            <a:r>
              <a:rPr lang="en-US" i="1" smtClean="0"/>
              <a:t>not</a:t>
            </a:r>
            <a:r>
              <a:rPr lang="en-US" smtClean="0"/>
              <a:t> copied.  The parameter refers to the same object.</a:t>
            </a:r>
          </a:p>
          <a:p>
            <a:pPr lvl="1" eaLnBrk="1" hangingPunct="1"/>
            <a:r>
              <a:rPr lang="en-US" smtClean="0"/>
              <a:t>If the parameter is modified, it </a:t>
            </a:r>
            <a:r>
              <a:rPr lang="en-US" i="1" smtClean="0"/>
              <a:t>will</a:t>
            </a:r>
            <a:r>
              <a:rPr lang="en-US" smtClean="0"/>
              <a:t> affect the original object.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main(String[] args)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DrawingPanel window = new DrawingPanel(80, 50);</a:t>
            </a: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window.setBackground(Color.YELLOW);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example(window);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example(DrawingPanel panel)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panel.setBackground(Color.CYAN);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pic>
        <p:nvPicPr>
          <p:cNvPr id="8550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5045075"/>
            <a:ext cx="16954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7029450" y="3581400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7029450" y="3581400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7029450" y="4102100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4648200" y="5267325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648200" y="5267325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4648200" y="5788025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791200" y="5267325"/>
            <a:ext cx="5905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</p:txBody>
      </p:sp>
      <p:grpSp>
        <p:nvGrpSpPr>
          <p:cNvPr id="855053" name="Group 13"/>
          <p:cNvGrpSpPr>
            <a:grpSpLocks/>
          </p:cNvGrpSpPr>
          <p:nvPr/>
        </p:nvGrpSpPr>
        <p:grpSpPr bwMode="auto">
          <a:xfrm>
            <a:off x="4419600" y="5356225"/>
            <a:ext cx="2514600" cy="444500"/>
            <a:chOff x="2928" y="3272"/>
            <a:chExt cx="1584" cy="280"/>
          </a:xfrm>
        </p:grpSpPr>
        <p:sp>
          <p:nvSpPr>
            <p:cNvPr id="53269" name="Rectangle 14"/>
            <p:cNvSpPr>
              <a:spLocks noChangeArrowheads="1"/>
            </p:cNvSpPr>
            <p:nvPr/>
          </p:nvSpPr>
          <p:spPr bwMode="auto">
            <a:xfrm>
              <a:off x="2928" y="3272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panel</a:t>
              </a:r>
            </a:p>
          </p:txBody>
        </p:sp>
        <p:sp>
          <p:nvSpPr>
            <p:cNvPr id="53270" name="Line 15"/>
            <p:cNvSpPr>
              <a:spLocks noChangeShapeType="1"/>
            </p:cNvSpPr>
            <p:nvPr/>
          </p:nvSpPr>
          <p:spPr bwMode="auto">
            <a:xfrm>
              <a:off x="3888" y="340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Oval 16"/>
            <p:cNvSpPr>
              <a:spLocks noChangeArrowheads="1"/>
            </p:cNvSpPr>
            <p:nvPr/>
          </p:nvSpPr>
          <p:spPr bwMode="auto">
            <a:xfrm>
              <a:off x="3664" y="3287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</p:grpSp>
      <p:grpSp>
        <p:nvGrpSpPr>
          <p:cNvPr id="855057" name="Group 17"/>
          <p:cNvGrpSpPr>
            <a:grpSpLocks/>
          </p:cNvGrpSpPr>
          <p:nvPr/>
        </p:nvGrpSpPr>
        <p:grpSpPr bwMode="auto">
          <a:xfrm>
            <a:off x="7029450" y="3581400"/>
            <a:ext cx="1631950" cy="1143000"/>
            <a:chOff x="4428" y="2256"/>
            <a:chExt cx="1028" cy="720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4428" y="225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window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H="1">
              <a:off x="5328" y="2448"/>
              <a:ext cx="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Oval 20"/>
            <p:cNvSpPr>
              <a:spLocks noChangeArrowheads="1"/>
            </p:cNvSpPr>
            <p:nvPr/>
          </p:nvSpPr>
          <p:spPr bwMode="auto">
            <a:xfrm>
              <a:off x="5216" y="2269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</p:grpSp>
      <p:sp>
        <p:nvSpPr>
          <p:cNvPr id="53263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3264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557338" y="2811463"/>
            <a:ext cx="1939925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5546725" y="3757613"/>
            <a:ext cx="1311275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pass by reference</a:t>
            </a:r>
          </a:p>
        </p:txBody>
      </p:sp>
      <p:sp>
        <p:nvSpPr>
          <p:cNvPr id="10342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passed as parameters by </a:t>
            </a:r>
            <a:r>
              <a:rPr lang="en-US" i="1" smtClean="0"/>
              <a:t>reference.</a:t>
            </a:r>
          </a:p>
          <a:p>
            <a:pPr lvl="1" eaLnBrk="1" hangingPunct="1"/>
            <a:r>
              <a:rPr lang="en-US" smtClean="0"/>
              <a:t>Changes made in the method are also seen by the caller.</a:t>
            </a: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void main(String[] args)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int[] iq = {126, 167, 95};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</a:t>
            </a:r>
            <a:r>
              <a:rPr lang="en-US" b="1" smtClean="0">
                <a:latin typeface="Courier New" pitchFamily="49" charset="0"/>
              </a:rPr>
              <a:t>increase(iq)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System.out.println(Arrays.toString(iq));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public static void increase(</a:t>
            </a:r>
            <a:r>
              <a:rPr lang="en-US" b="1" smtClean="0">
                <a:latin typeface="Courier New" pitchFamily="49" charset="0"/>
              </a:rPr>
              <a:t>int[] a</a:t>
            </a:r>
            <a:r>
              <a:rPr lang="en-US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for (int i = 0; i &lt; a.length; i++) 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    a[i] = a[i] * 2;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Output: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[252, 334, 190]</a:t>
            </a:r>
          </a:p>
        </p:txBody>
      </p:sp>
      <p:graphicFrame>
        <p:nvGraphicFramePr>
          <p:cNvPr id="1868804" name="Group 4"/>
          <p:cNvGraphicFramePr>
            <a:graphicFrameLocks noGrp="1"/>
          </p:cNvGraphicFramePr>
          <p:nvPr/>
        </p:nvGraphicFramePr>
        <p:xfrm>
          <a:off x="5486400" y="5054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/>
                <a:gridCol w="749300"/>
                <a:gridCol w="747712"/>
                <a:gridCol w="7493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3" name="Rectangle 23"/>
          <p:cNvSpPr>
            <a:spLocks noChangeArrowheads="1"/>
          </p:cNvSpPr>
          <p:nvPr/>
        </p:nvSpPr>
        <p:spPr bwMode="auto">
          <a:xfrm>
            <a:off x="7808913" y="3136900"/>
            <a:ext cx="554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868849" name="Group 49"/>
          <p:cNvGraphicFramePr>
            <a:graphicFrameLocks noGrp="1"/>
          </p:cNvGraphicFramePr>
          <p:nvPr/>
        </p:nvGraphicFramePr>
        <p:xfrm>
          <a:off x="5486400" y="5054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/>
                <a:gridCol w="749300"/>
                <a:gridCol w="747712"/>
                <a:gridCol w="7493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7315200" y="3429000"/>
            <a:ext cx="1371600" cy="1600200"/>
            <a:chOff x="4368" y="2072"/>
            <a:chExt cx="864" cy="1008"/>
          </a:xfrm>
        </p:grpSpPr>
        <p:sp>
          <p:nvSpPr>
            <p:cNvPr id="54317" name="Rectangle 22"/>
            <p:cNvSpPr>
              <a:spLocks noChangeArrowheads="1"/>
            </p:cNvSpPr>
            <p:nvPr/>
          </p:nvSpPr>
          <p:spPr bwMode="auto">
            <a:xfrm>
              <a:off x="4368" y="2080"/>
              <a:ext cx="5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US" i="1"/>
                <a:t>iq</a:t>
              </a:r>
            </a:p>
          </p:txBody>
        </p:sp>
        <p:sp>
          <p:nvSpPr>
            <p:cNvPr id="54318" name="Line 47"/>
            <p:cNvSpPr>
              <a:spLocks noChangeShapeType="1"/>
            </p:cNvSpPr>
            <p:nvPr/>
          </p:nvSpPr>
          <p:spPr bwMode="auto">
            <a:xfrm flipH="1">
              <a:off x="5012" y="2290"/>
              <a:ext cx="102" cy="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Oval 54"/>
            <p:cNvSpPr>
              <a:spLocks noChangeArrowheads="1"/>
            </p:cNvSpPr>
            <p:nvPr/>
          </p:nvSpPr>
          <p:spPr bwMode="auto">
            <a:xfrm>
              <a:off x="4992" y="2072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429000" y="5562600"/>
            <a:ext cx="1981200" cy="444500"/>
            <a:chOff x="2112" y="3512"/>
            <a:chExt cx="1248" cy="280"/>
          </a:xfrm>
        </p:grpSpPr>
        <p:sp>
          <p:nvSpPr>
            <p:cNvPr id="54314" name="Rectangle 30"/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itchFamily="2" charset="2"/>
                <a:buNone/>
              </a:pPr>
              <a:r>
                <a:rPr lang="en-US" i="1"/>
                <a:t>a</a:t>
              </a:r>
            </a:p>
          </p:txBody>
        </p:sp>
        <p:sp>
          <p:nvSpPr>
            <p:cNvPr id="54315" name="Line 48"/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Oval 55"/>
            <p:cNvSpPr>
              <a:spLocks noChangeArrowheads="1"/>
            </p:cNvSpPr>
            <p:nvPr/>
          </p:nvSpPr>
          <p:spPr bwMode="auto">
            <a:xfrm>
              <a:off x="2748" y="3534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/>
              <a:endParaRPr lang="en-US"/>
            </a:p>
          </p:txBody>
        </p:sp>
      </p:grpSp>
      <p:sp>
        <p:nvSpPr>
          <p:cNvPr id="54311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4312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Semantics 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</a:rPr>
              <a:t>ReferenceMystery</a:t>
            </a:r>
            <a:r>
              <a:rPr lang="en-US" sz="1800" dirty="0" smtClean="0">
                <a:latin typeface="Courier New" pitchFamily="49" charset="0"/>
              </a:rPr>
              <a:t> {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public static void main(String[] </a:t>
            </a:r>
            <a:r>
              <a:rPr lang="en-US" sz="1800" dirty="0" err="1" smtClean="0">
                <a:latin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[] a = new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[4];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x = x + 1;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mystery(x, a);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(x + “ “ + </a:t>
            </a:r>
            <a:r>
              <a:rPr lang="en-US" sz="1800" dirty="0" err="1" smtClean="0">
                <a:latin typeface="Courier New" pitchFamily="49" charset="0"/>
              </a:rPr>
              <a:t>Arrays.toString</a:t>
            </a:r>
            <a:r>
              <a:rPr lang="en-US" sz="1800" dirty="0" smtClean="0">
                <a:latin typeface="Courier New" pitchFamily="49" charset="0"/>
              </a:rPr>
              <a:t>(a));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x = x + 1;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mystery(x, a);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(x + “ “ + </a:t>
            </a:r>
            <a:r>
              <a:rPr lang="en-US" sz="1800" dirty="0" err="1" smtClean="0">
                <a:latin typeface="Courier New" pitchFamily="49" charset="0"/>
              </a:rPr>
              <a:t>Arrays.toString</a:t>
            </a:r>
            <a:r>
              <a:rPr lang="en-US" sz="1800" dirty="0" smtClean="0">
                <a:latin typeface="Courier New" pitchFamily="49" charset="0"/>
              </a:rPr>
              <a:t>(a));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public static void mystery(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smtClean="0">
                <a:latin typeface="Courier New" pitchFamily="49" charset="0"/>
              </a:rPr>
              <a:t>[] a) </a:t>
            </a: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x = x + 1;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a[x] = a[x] + 1;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(x + “ “ + </a:t>
            </a:r>
            <a:r>
              <a:rPr lang="en-US" sz="1800" dirty="0" err="1" smtClean="0">
                <a:latin typeface="Courier New" pitchFamily="49" charset="0"/>
              </a:rPr>
              <a:t>Arrays.toString</a:t>
            </a:r>
            <a:r>
              <a:rPr lang="en-US" sz="1800" dirty="0" smtClean="0">
                <a:latin typeface="Courier New" pitchFamily="49" charset="0"/>
              </a:rPr>
              <a:t>(a));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530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530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reverse question 2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sz="2600" smtClean="0"/>
              <a:t>Turn your array reversal code into a </a:t>
            </a:r>
            <a:r>
              <a:rPr lang="en-US" sz="2600" smtClean="0">
                <a:latin typeface="Courier New" pitchFamily="49" charset="0"/>
              </a:rPr>
              <a:t>reverse</a:t>
            </a:r>
            <a:r>
              <a:rPr lang="en-US" sz="2600" smtClean="0"/>
              <a:t> method.</a:t>
            </a:r>
          </a:p>
          <a:p>
            <a:pPr lvl="1" eaLnBrk="1" hangingPunct="1"/>
            <a:r>
              <a:rPr lang="en-US" smtClean="0"/>
              <a:t>Accept the array of integers to reverse as a parameter.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int[] numbers = {11, 42, -5, 27, 0, 89};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reverse(numbers)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z="2600" smtClean="0"/>
              <a:t>Solution: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public static void reverse(int[] numbers)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for (int i = 0; i &lt; numbers.length / 2;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int temp = numbers[i];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numbers[i] = numbers[numbers.length - 1 - 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    numbers[numbers.length - 1 - i] = temp;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5632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632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8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8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reverse question 3</a:t>
            </a:r>
          </a:p>
        </p:txBody>
      </p:sp>
      <p:sp>
        <p:nvSpPr>
          <p:cNvPr id="10680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 your </a:t>
            </a:r>
            <a:r>
              <a:rPr lang="en-US" smtClean="0">
                <a:latin typeface="Courier New" pitchFamily="49" charset="0"/>
              </a:rPr>
              <a:t>reverse</a:t>
            </a:r>
            <a:r>
              <a:rPr lang="en-US" smtClean="0"/>
              <a:t> method to return a new array and </a:t>
            </a:r>
            <a:r>
              <a:rPr lang="en-US" i="1" smtClean="0"/>
              <a:t>not </a:t>
            </a:r>
            <a:r>
              <a:rPr lang="en-US" smtClean="0"/>
              <a:t>modify the parameter.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8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1800" smtClean="0">
                <a:latin typeface="Courier New" pitchFamily="49" charset="0"/>
              </a:rPr>
              <a:t>int[] numbers = {11, 42, -5, 27, 0, 89};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int[] revNumbers = </a:t>
            </a:r>
            <a:r>
              <a:rPr lang="en-US" sz="1800" b="1" smtClean="0">
                <a:latin typeface="Courier New" pitchFamily="49" charset="0"/>
              </a:rPr>
              <a:t>reverse(numbers)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800" smtClean="0"/>
          </a:p>
          <a:p>
            <a:pPr eaLnBrk="1" hangingPunct="1"/>
            <a:r>
              <a:rPr lang="en-US" smtClean="0"/>
              <a:t>Solution: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1800" smtClean="0">
                <a:latin typeface="Courier New" pitchFamily="49" charset="0"/>
              </a:rPr>
              <a:t>public static int[] reverse(int[] numbers)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int[] result = Arrays.copyOf(numbers, numbers.length);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for (int i = 0; i &lt; result.length / 2; i++) {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    int temp = result[i];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    result[i] = result[result.length - 1 - i];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    result[result.length - 1 - i] = temp;    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    return result;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5734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 questions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Write a method </a:t>
            </a:r>
            <a:r>
              <a:rPr lang="en-US" sz="2400" smtClean="0">
                <a:latin typeface="Courier New" pitchFamily="49" charset="0"/>
              </a:rPr>
              <a:t>swap</a:t>
            </a:r>
            <a:r>
              <a:rPr lang="en-US" sz="2400" smtClean="0"/>
              <a:t> that accepts an arrays of integers and two indexes and swaps the elements at those indexes.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a1 = {12, 34, 56};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b="1" smtClean="0">
                <a:latin typeface="Courier New" pitchFamily="49" charset="0"/>
              </a:rPr>
              <a:t>swap(a1, 1,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System.out.println(Arrays.toString(a1));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// [12, 56, 34]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Write a method </a:t>
            </a:r>
            <a:r>
              <a:rPr lang="en-US" sz="2400" smtClean="0">
                <a:latin typeface="Courier New" pitchFamily="49" charset="0"/>
              </a:rPr>
              <a:t>swapAll</a:t>
            </a:r>
            <a:r>
              <a:rPr lang="en-US" sz="2400" smtClean="0"/>
              <a:t> that accepts two arrays of integers as parameters and swaps their entire contents.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lvl="1" eaLnBrk="1" hangingPunct="1"/>
            <a:r>
              <a:rPr lang="en-US" smtClean="0"/>
              <a:t>Assume that the two arrays are the same length.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a1 = {12, 34, 56};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a2 = {20, 50, 80};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swapAll(a1, a2);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System.out.println(Arrays.toString(a1));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// [20, 50, 80]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System.out.println(Arrays.toString(a2));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// [12, 34, 56]</a:t>
            </a: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837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9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9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9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9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parameter answers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Swaps the values at the given two indexes.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swap(int[] a, int i, int j)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Swaps the entire contents of a1 with those of a2.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void swapAll(int[] a1, int[] a2)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b="1">
                <a:solidFill>
                  <a:srgbClr val="008080"/>
                </a:solidFill>
                <a:latin typeface="Courier New" pitchFamily="49" charset="0"/>
              </a:rPr>
              <a:t>// Swaps the values at the given two indexes.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public static void swap(int[] a, int i, int j)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int temp = a[i];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a[i] = a[j];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a[j] = temp;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sz="2000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b="1">
                <a:solidFill>
                  <a:srgbClr val="008080"/>
                </a:solidFill>
                <a:latin typeface="Courier New" pitchFamily="49" charset="0"/>
              </a:rPr>
              <a:t>// Swaps the entire contents of a1 with those of a2.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public static void swapAll(int[] a1, int[] a2)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for (int i = 0; i &lt; a1.length; i++) 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    int temp = a1[i];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    a1[i] = a2[i];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    a2[i] = temp;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return question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Write a method </a:t>
            </a:r>
            <a:r>
              <a:rPr lang="en-US" sz="2400" smtClean="0">
                <a:latin typeface="Courier New" pitchFamily="49" charset="0"/>
              </a:rPr>
              <a:t>merge</a:t>
            </a:r>
            <a:r>
              <a:rPr lang="en-US" sz="2400" smtClean="0"/>
              <a:t> that accepts two arrays of integers and returns a new array containing all elements of the first array followed by all elements of the second.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6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a1 = {12, 34, 56};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a2 = {7, 8, 9, 10};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800" b="1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int[] a3 = merge(a1, a2);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System.out.println(Arrays.toString(a3));</a:t>
            </a: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	// [12, 34, 56, 7, 8, 9, 10]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Write a method </a:t>
            </a:r>
            <a:r>
              <a:rPr lang="en-US" sz="2400" smtClean="0">
                <a:latin typeface="Courier New" pitchFamily="49" charset="0"/>
              </a:rPr>
              <a:t>merge3</a:t>
            </a:r>
            <a:r>
              <a:rPr lang="en-US" sz="2400" smtClean="0"/>
              <a:t> that merges 3 arrays similarly.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60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a1 = {12, 34, 56};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a2 = {7, 8, 9, 10};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int[] a3 = {444, 222, -1};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800" b="1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int[] a4 = merge3(a1, a2, a3);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System.out.println(Arrays.toString(a4));</a:t>
            </a: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	// [12, 34, 56, 7, 8, 9, 10, 444, 222, -1]</a:t>
            </a:r>
          </a:p>
        </p:txBody>
      </p:sp>
      <p:sp>
        <p:nvSpPr>
          <p:cNvPr id="6042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042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3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3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3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return answer 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Returns a new array containing all elements of a1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followed by all elements of a2.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 static int[] merge(int[] a1, int[] a2)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int[] result = new int[a1.length + a2.length];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for (int i = 0; i &lt; a1.length;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result[i] = a1[i];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for (int i = 0; i &lt; a2.length;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result[</a:t>
            </a:r>
            <a:r>
              <a:rPr lang="en-US" sz="2000" b="1" smtClean="0">
                <a:latin typeface="Courier New" pitchFamily="49" charset="0"/>
              </a:rPr>
              <a:t>a1.length + i</a:t>
            </a:r>
            <a:r>
              <a:rPr lang="en-US" sz="2000" smtClean="0">
                <a:latin typeface="Courier New" pitchFamily="49" charset="0"/>
              </a:rPr>
              <a:t>] = a2[i];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return result;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6144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144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return answer 2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3886200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Returns a new array containing all elements of a1,a2,a3.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int[] merge3(int[] a1, int[] a2, int[] a3)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49530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b="1">
                <a:solidFill>
                  <a:srgbClr val="008080"/>
                </a:solidFill>
                <a:latin typeface="Courier New" pitchFamily="49" charset="0"/>
              </a:rPr>
              <a:t>// Shorter version that calls merge.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public static int[] merge3(int[] a1, int[] a2, int[] a3) {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return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merge(merge(a1, a2), a3);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b="1">
                <a:solidFill>
                  <a:srgbClr val="008080"/>
                </a:solidFill>
                <a:latin typeface="Courier New" pitchFamily="49" charset="0"/>
              </a:rPr>
              <a:t>// Returns a new array containing all elements of a1,a2,a3.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public static int[] merge3(int[] a1, int[] a2, int[] a3) {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int[] a4 = new int[a1.length + a2.length + a3.length];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800">
                <a:solidFill>
                  <a:schemeClr val="tx2"/>
                </a:solidFill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for (int i = 0; i &lt; a1.length; i++) {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    a4[i] = a1[i];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for (int i = 0; i &lt; a2.length; i++) {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    a4[a1.length + i] = a2[i];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for (int i = 0; i &lt; a3.length; i++) {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    a4[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a1.length + a2.length + i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] = a3[i];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800">
                <a:solidFill>
                  <a:schemeClr val="tx2"/>
                </a:solidFill>
                <a:latin typeface="Courier New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    return a4;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Why the problem is hard</a:t>
            </a:r>
          </a:p>
        </p:txBody>
      </p:sp>
      <p:sp>
        <p:nvSpPr>
          <p:cNvPr id="18237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need each input value twice:</a:t>
            </a:r>
          </a:p>
          <a:p>
            <a:pPr marL="639763" lvl="1" indent="-246063" eaLnBrk="1" hangingPunct="1"/>
            <a:r>
              <a:rPr lang="en-US" smtClean="0"/>
              <a:t>to compute the average (a cumulative sum)</a:t>
            </a:r>
          </a:p>
          <a:p>
            <a:pPr marL="639763" lvl="1" indent="-246063" eaLnBrk="1" hangingPunct="1"/>
            <a:r>
              <a:rPr lang="en-US" smtClean="0"/>
              <a:t>to count how many were above average</a:t>
            </a:r>
          </a:p>
          <a:p>
            <a:pPr marL="639763" lvl="1" indent="-246063" eaLnBrk="1" hangingPunct="1"/>
            <a:endParaRPr lang="en-US" smtClean="0"/>
          </a:p>
          <a:p>
            <a:pPr eaLnBrk="1" hangingPunct="1"/>
            <a:r>
              <a:rPr lang="en-US" smtClean="0"/>
              <a:t>We could read each value into a variable... but we:</a:t>
            </a:r>
          </a:p>
          <a:p>
            <a:pPr marL="639763" lvl="1" indent="-246063" eaLnBrk="1" hangingPunct="1"/>
            <a:r>
              <a:rPr lang="en-US" smtClean="0"/>
              <a:t>don't know how many days are needed until the program runs</a:t>
            </a:r>
          </a:p>
          <a:p>
            <a:pPr marL="639763" lvl="1" indent="-246063" eaLnBrk="1" hangingPunct="1"/>
            <a:r>
              <a:rPr lang="en-US" smtClean="0"/>
              <a:t>don't know how many variables to declare</a:t>
            </a:r>
          </a:p>
          <a:p>
            <a:pPr marL="639763" lvl="1" indent="-246063" eaLnBrk="1" hangingPunct="1"/>
            <a:endParaRPr lang="en-US" sz="2100" smtClean="0"/>
          </a:p>
          <a:p>
            <a:pPr eaLnBrk="1" hangingPunct="1"/>
            <a:r>
              <a:rPr lang="en-US" smtClean="0"/>
              <a:t>We need a way to declare many variables in one step.</a:t>
            </a:r>
          </a:p>
        </p:txBody>
      </p:sp>
      <p:sp>
        <p:nvSpPr>
          <p:cNvPr id="174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74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for tallying</a:t>
            </a:r>
          </a:p>
        </p:txBody>
      </p:sp>
      <p:sp>
        <p:nvSpPr>
          <p:cNvPr id="6349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3493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 multi-counter problem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Problem: Write a method </a:t>
            </a:r>
            <a:r>
              <a:rPr lang="en-US" smtClean="0">
                <a:latin typeface="Courier New" pitchFamily="49" charset="0"/>
              </a:rPr>
              <a:t>mostFrequentDigit</a:t>
            </a:r>
            <a:r>
              <a:rPr lang="en-US" smtClean="0"/>
              <a:t> that returns the digit value that occurs most frequently in a number.</a:t>
            </a:r>
            <a:endParaRPr lang="en-US" sz="900" smtClean="0"/>
          </a:p>
          <a:p>
            <a:pPr marL="639763" lvl="1" indent="-246063" eaLnBrk="1" hangingPunct="1"/>
            <a:endParaRPr lang="en-US" smtClean="0"/>
          </a:p>
          <a:p>
            <a:pPr marL="639763" lvl="1" indent="-246063" eaLnBrk="1" hangingPunct="1"/>
            <a:r>
              <a:rPr lang="en-US" smtClean="0"/>
              <a:t>Example: The number 669260267 contains:</a:t>
            </a:r>
            <a:br>
              <a:rPr lang="en-US" smtClean="0"/>
            </a:br>
            <a:r>
              <a:rPr lang="en-US" smtClean="0"/>
              <a:t>		 one 0, two 2s, four 6es, one 7, and one 9.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mostFrequentDigit(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66</a:t>
            </a:r>
            <a:r>
              <a:rPr lang="en-US" smtClean="0">
                <a:latin typeface="Courier New" pitchFamily="49" charset="0"/>
              </a:rPr>
              <a:t>92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6</a:t>
            </a:r>
            <a:r>
              <a:rPr lang="en-US" smtClean="0">
                <a:latin typeface="Courier New" pitchFamily="49" charset="0"/>
              </a:rPr>
              <a:t>02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6</a:t>
            </a:r>
            <a:r>
              <a:rPr lang="en-US" smtClean="0">
                <a:latin typeface="Courier New" pitchFamily="49" charset="0"/>
              </a:rPr>
              <a:t>7)</a:t>
            </a:r>
            <a:r>
              <a:rPr lang="en-US" smtClean="0"/>
              <a:t> returns 6.</a:t>
            </a:r>
          </a:p>
          <a:p>
            <a:pPr marL="639763" lvl="1" indent="-246063" eaLnBrk="1" hangingPunct="1"/>
            <a:endParaRPr lang="en-US" smtClean="0">
              <a:latin typeface="Courier New" pitchFamily="49" charset="0"/>
            </a:endParaRPr>
          </a:p>
          <a:p>
            <a:pPr marL="639763" lvl="1" indent="-246063" eaLnBrk="1" hangingPunct="1"/>
            <a:r>
              <a:rPr lang="en-US" smtClean="0"/>
              <a:t>If there is a tie, return the digit with the lower value.</a:t>
            </a:r>
          </a:p>
          <a:p>
            <a:pPr marL="639763" lvl="1" indent="-246063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mostFrequentDigit(571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3</a:t>
            </a:r>
            <a:r>
              <a:rPr lang="en-US" smtClean="0">
                <a:latin typeface="Courier New" pitchFamily="49" charset="0"/>
              </a:rPr>
              <a:t>520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3</a:t>
            </a:r>
            <a:r>
              <a:rPr lang="en-US" smtClean="0">
                <a:latin typeface="Courier New" pitchFamily="49" charset="0"/>
              </a:rPr>
              <a:t>)</a:t>
            </a:r>
            <a:r>
              <a:rPr lang="en-US" smtClean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mtClean="0"/>
              <a:t> returns 3.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multi-counter problem</a:t>
            </a:r>
          </a:p>
        </p:txBody>
      </p:sp>
      <p:sp>
        <p:nvSpPr>
          <p:cNvPr id="965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We could declare 10 counter variables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int counter0, counter1, counter2, counter3, counter4,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	    counter5, counter6, counter7, counter8, counter9;</a:t>
            </a:r>
          </a:p>
          <a:p>
            <a:pPr lvl="1" eaLnBrk="1" hangingPunct="1">
              <a:lnSpc>
                <a:spcPct val="70000"/>
              </a:lnSpc>
            </a:pPr>
            <a:endParaRPr lang="en-US" smtClean="0"/>
          </a:p>
          <a:p>
            <a:pPr eaLnBrk="1" hangingPunct="1">
              <a:lnSpc>
                <a:spcPct val="70000"/>
              </a:lnSpc>
            </a:pPr>
            <a:r>
              <a:rPr lang="en-US" sz="2400" smtClean="0"/>
              <a:t>But that makes our code really long (and kind of redundant):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int digit = n % 10;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if (digit == 0) {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counter0++;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 else if (digit == 1) {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counter1++;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 else if (digit == 2) {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counter2++;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 else if (digit == 3) {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66750" lvl="2" indent="0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smtClean="0">
                <a:cs typeface="Courier New" pitchFamily="49" charset="0"/>
              </a:rPr>
              <a:t>What we really want is something like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2400" b="1" i="1" smtClean="0">
                <a:latin typeface="Courier New" pitchFamily="49" charset="0"/>
                <a:cs typeface="Courier New" pitchFamily="49" charset="0"/>
              </a:rPr>
              <a:t>&lt;digit&gt;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smtClean="0">
                <a:cs typeface="Courier New" pitchFamily="49" charset="0"/>
              </a:rPr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How do we build such an array?  And how does it help?</a:t>
            </a:r>
          </a:p>
        </p:txBody>
      </p:sp>
      <p:sp>
        <p:nvSpPr>
          <p:cNvPr id="6554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554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multi-counter problem</a:t>
            </a:r>
          </a:p>
        </p:txBody>
      </p:sp>
      <p:sp>
        <p:nvSpPr>
          <p:cNvPr id="965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solution is to use an array of size 10.</a:t>
            </a:r>
          </a:p>
          <a:p>
            <a:pPr lvl="1" eaLnBrk="1" hangingPunct="1"/>
            <a:r>
              <a:rPr lang="en-US" smtClean="0"/>
              <a:t>The element at index </a:t>
            </a:r>
            <a:r>
              <a:rPr lang="en-US" i="1" smtClean="0"/>
              <a:t>i</a:t>
            </a:r>
            <a:r>
              <a:rPr lang="en-US" smtClean="0"/>
              <a:t> will store the counter for digit value </a:t>
            </a:r>
            <a:r>
              <a:rPr lang="en-US" i="1" smtClean="0"/>
              <a:t>i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Example for 669260267: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How do we build such an array?  And how does it help?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219200" y="2819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660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Creating an array of tallies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// assume n = 669260267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int[] counts = new int[10];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while (n &gt; 0)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	    // pluck off a digit and add to proper counter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int digit = n % 10;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  counts[digit]++;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n = n / 10;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1841156" name="Group 4"/>
          <p:cNvGraphicFramePr>
            <a:graphicFrameLocks noGrp="1"/>
          </p:cNvGraphicFramePr>
          <p:nvPr/>
        </p:nvGraphicFramePr>
        <p:xfrm>
          <a:off x="990600" y="44958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762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Tally solution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Returns the digit value that occurs most frequently in n.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Breaks ties by choosing the smaller value.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int mostFrequentDigit(int n)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int[] counts = new int[10];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while (n &gt; 0)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int digit = n % 10;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pluck off a digit and tally it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counts[digit]++;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n = n / 10;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 // find the most frequently occurring digit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int bestIndex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for (int i = 1; i &lt; counts.length;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if (counts[i] &gt; counts[bestIndex])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    bestIndex = i;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8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return bestIndex;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6861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861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histogram question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a file of integer exam scores, such as: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82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66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79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63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83</a:t>
            </a:r>
          </a:p>
          <a:p>
            <a:pPr marL="639763" lvl="1" indent="-246063" eaLnBrk="1" hangingPunct="1">
              <a:buFont typeface="Wingdings" pitchFamily="2" charset="2"/>
              <a:buNone/>
            </a:pPr>
            <a:r>
              <a:rPr lang="en-US" sz="900" smtClean="0"/>
              <a:t/>
            </a:r>
            <a:br>
              <a:rPr lang="en-US" sz="900" smtClean="0"/>
            </a:br>
            <a:r>
              <a:rPr lang="en-US" smtClean="0"/>
              <a:t>Write a program that will print a histogram of stars indicating the number of students who earned each unique exam score.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85: *****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86: ************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87: ***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88: *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91: ****</a:t>
            </a:r>
            <a:endParaRPr lang="en-US" sz="900" smtClean="0">
              <a:latin typeface="Courier New" pitchFamily="49" charset="0"/>
            </a:endParaRPr>
          </a:p>
        </p:txBody>
      </p:sp>
      <p:sp>
        <p:nvSpPr>
          <p:cNvPr id="6963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6963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histogram answer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915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Reads a file of test scores and shows a histogram of score distribution.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public class Histogram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Scanner input = new Scanner(new File("midterm.txt"));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</a:rPr>
              <a:t>int[] counts = new int[101];</a:t>
            </a:r>
            <a:r>
              <a:rPr lang="en-US" sz="1400" smtClean="0">
                <a:latin typeface="Courier New" pitchFamily="49" charset="0"/>
              </a:rPr>
              <a:t>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counters of test scores 0 - 100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while (input.hasNextInt()) {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read file into counts array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int score = input.nextInt();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</a:rPr>
              <a:t>counts[score]++;</a:t>
            </a:r>
            <a:r>
              <a:rPr lang="en-US" sz="1400" smtClean="0">
                <a:latin typeface="Courier New" pitchFamily="49" charset="0"/>
              </a:rPr>
              <a:t>        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if score is 87, then counts[87]++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for (int i = 0; i &lt; counts.length; i++) {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print star histogram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if (</a:t>
            </a:r>
            <a:r>
              <a:rPr lang="en-US" sz="1400" b="1" smtClean="0">
                <a:latin typeface="Courier New" pitchFamily="49" charset="0"/>
              </a:rPr>
              <a:t>counts[i]</a:t>
            </a:r>
            <a:r>
              <a:rPr lang="en-US" sz="1400" smtClean="0">
                <a:latin typeface="Courier New" pitchFamily="49" charset="0"/>
              </a:rPr>
              <a:t> &gt;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System.out.print(i + ":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for (int j = 0; j &lt; </a:t>
            </a:r>
            <a:r>
              <a:rPr lang="en-US" sz="1400" b="1" smtClean="0">
                <a:latin typeface="Courier New" pitchFamily="49" charset="0"/>
              </a:rPr>
              <a:t>counts[i]</a:t>
            </a:r>
            <a:r>
              <a:rPr lang="en-US" sz="1400" smtClean="0">
                <a:latin typeface="Courier New" pitchFamily="49" charset="0"/>
              </a:rPr>
              <a:t>; j++)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    System.out.print("*");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System.out.println();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7066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066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processing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cap="none" smtClean="0"/>
          </a:p>
        </p:txBody>
      </p:sp>
      <p:sp>
        <p:nvSpPr>
          <p:cNvPr id="7168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168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traversals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s are represented internally as arrays of </a:t>
            </a:r>
            <a:r>
              <a:rPr lang="en-US" sz="2400" smtClean="0">
                <a:latin typeface="Courier New" pitchFamily="49" charset="0"/>
              </a:rPr>
              <a:t>char</a:t>
            </a:r>
            <a:r>
              <a:rPr lang="en-US" sz="2400" smtClean="0"/>
              <a:t>s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z="2400" smtClean="0"/>
              <a:t>We can write algorithms to traverse strings to compute information.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useful information might the following string have?</a:t>
            </a:r>
          </a:p>
          <a:p>
            <a:pPr eaLnBrk="1" hangingPunct="1"/>
            <a:endParaRPr lang="en-US" sz="12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</a:rPr>
              <a:t>	"BAABAABCAABCDABAAABABABBCBCAACCAACBABBB"</a:t>
            </a:r>
            <a:endParaRPr lang="en-US" sz="24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990600" y="2171700"/>
          <a:ext cx="6705600" cy="1028700"/>
        </p:xfrm>
        <a:graphic>
          <a:graphicData uri="http://schemas.openxmlformats.org/drawingml/2006/table">
            <a:tbl>
              <a:tblPr/>
              <a:tblGrid>
                <a:gridCol w="1233488"/>
                <a:gridCol w="781050"/>
                <a:gridCol w="781050"/>
                <a:gridCol w="782637"/>
                <a:gridCol w="781050"/>
                <a:gridCol w="782638"/>
                <a:gridCol w="782637"/>
                <a:gridCol w="78105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US" sz="26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5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2736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sz="2600" b="1" smtClean="0"/>
              <a:t>array</a:t>
            </a:r>
            <a:r>
              <a:rPr lang="en-US" sz="2600" smtClean="0"/>
              <a:t>: object that stores many values of the same type.</a:t>
            </a:r>
          </a:p>
          <a:p>
            <a:pPr marL="639763" lvl="1" indent="-246063" eaLnBrk="1" hangingPunct="1"/>
            <a:r>
              <a:rPr lang="en-US" b="1" smtClean="0"/>
              <a:t>element</a:t>
            </a:r>
            <a:r>
              <a:rPr lang="en-US" smtClean="0"/>
              <a:t>: One value in an array.</a:t>
            </a:r>
          </a:p>
          <a:p>
            <a:pPr marL="639763" lvl="1" indent="-246063" eaLnBrk="1" hangingPunct="1"/>
            <a:r>
              <a:rPr lang="en-US" b="1" smtClean="0"/>
              <a:t>index</a:t>
            </a:r>
            <a:r>
              <a:rPr lang="en-US" smtClean="0"/>
              <a:t>: A 0-based integer to access an element from an array.</a:t>
            </a:r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/>
        </p:nvGraphicFramePr>
        <p:xfrm>
          <a:off x="1050925" y="32512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472" name="Group 55"/>
          <p:cNvGrpSpPr>
            <a:grpSpLocks/>
          </p:cNvGrpSpPr>
          <p:nvPr/>
        </p:nvGrpSpPr>
        <p:grpSpPr bwMode="auto">
          <a:xfrm>
            <a:off x="1585913" y="4394200"/>
            <a:ext cx="6276975" cy="863600"/>
            <a:chOff x="999" y="3600"/>
            <a:chExt cx="3954" cy="544"/>
          </a:xfrm>
        </p:grpSpPr>
        <p:grpSp>
          <p:nvGrpSpPr>
            <p:cNvPr id="18476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8483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4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ahoma" pitchFamily="34" charset="0"/>
                    <a:cs typeface="Times New Roman" pitchFamily="18" charset="0"/>
                  </a:rPr>
                  <a:t>element 0</a:t>
                </a:r>
              </a:p>
            </p:txBody>
          </p:sp>
        </p:grpSp>
        <p:grpSp>
          <p:nvGrpSpPr>
            <p:cNvPr id="18477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8481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2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ahoma" pitchFamily="34" charset="0"/>
                    <a:cs typeface="Times New Roman" pitchFamily="18" charset="0"/>
                  </a:rPr>
                  <a:t>element 4</a:t>
                </a:r>
              </a:p>
            </p:txBody>
          </p:sp>
        </p:grpSp>
        <p:grpSp>
          <p:nvGrpSpPr>
            <p:cNvPr id="18478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8479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80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ahoma" pitchFamily="34" charset="0"/>
                    <a:cs typeface="Times New Roman" pitchFamily="18" charset="0"/>
                  </a:rPr>
                  <a:t>element 9</a:t>
                </a:r>
              </a:p>
            </p:txBody>
          </p:sp>
        </p:grpSp>
      </p:grpSp>
      <p:sp>
        <p:nvSpPr>
          <p:cNvPr id="1847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847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Grade inflation?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// string stores students’ grades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500" smtClean="0">
                <a:latin typeface="Courier New" pitchFamily="49" charset="0"/>
              </a:rPr>
              <a:t>	String votes = </a:t>
            </a:r>
            <a:r>
              <a:rPr lang="en-US" sz="1600" smtClean="0">
                <a:latin typeface="Courier New" pitchFamily="49" charset="0"/>
              </a:rPr>
              <a:t>"BAABAABCAABCDABAAABABABBCBCAACCAACBABBB"</a:t>
            </a:r>
            <a:r>
              <a:rPr lang="en-US" sz="150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int[] counts = new int[4]; // A -&gt; 0, B -&gt; 1, C -&gt; 2, D -&gt; 3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for (int i = 0; i &lt; votes.length(); i++)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char c = votes.charAt(i);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if (c == 'A')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    counts[0]++;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} else if (c == 'B')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    counts[1]++;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} else if (c == 'C')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    counts[2]++;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} else {  // c == 'D'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    counts[3]++;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System.out.println(Arrays.toString(counts));</a:t>
            </a:r>
            <a:endParaRPr lang="en-US" sz="15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500" u="sng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/>
              <a:t>Output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	[17, 14, 7, 1]</a:t>
            </a:r>
            <a:endParaRPr lang="en-US" sz="1500" smtClean="0"/>
          </a:p>
        </p:txBody>
      </p:sp>
      <p:sp>
        <p:nvSpPr>
          <p:cNvPr id="7373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373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Section attendance question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Read a file of section attendance (</a:t>
            </a:r>
            <a:r>
              <a:rPr lang="en-US" i="1" smtClean="0"/>
              <a:t>see next slide</a:t>
            </a:r>
            <a:r>
              <a:rPr lang="en-US" smtClean="0"/>
              <a:t>):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yynyyynayayynyyyayanyyyaynayyayyanayyyanyayna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ayyanyyyyayanaayyanayyyananayayaynyayayynynya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yyayaynyyayyanynnyyyayyanayaynannnyyayyayayny</a:t>
            </a:r>
            <a:endParaRPr lang="en-US" sz="1800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And produce the following output: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Section 1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Student points: [20, 17, 19, 16, 13]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Student grades: [100.0, 85.0, 95.0, 80.0, 65.0]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Section 2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Student points: [17, 20, 16, 16, 10]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Student grades: [85.0, 100.0, 80.0, 80.0, 50.0]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Section 3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Student points: [17, 18, 17, 20, 16]</a:t>
            </a:r>
          </a:p>
          <a:p>
            <a:pPr marL="639763" lvl="1" indent="-2460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</a:rPr>
              <a:t>Student grades: [85.0, 90.0, 85.0, 100.0, 80.0]</a:t>
            </a:r>
          </a:p>
          <a:p>
            <a:pPr marL="639763" lvl="1" indent="-246063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/>
              <a:t>Students earn 3 points for each section attended up to 20.</a:t>
            </a:r>
          </a:p>
        </p:txBody>
      </p:sp>
      <p:sp>
        <p:nvSpPr>
          <p:cNvPr id="7475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475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Section input file</a:t>
            </a:r>
          </a:p>
        </p:txBody>
      </p:sp>
      <p:sp>
        <p:nvSpPr>
          <p:cNvPr id="8796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7089775" algn="l"/>
              </a:tabLst>
            </a:pPr>
            <a:endParaRPr lang="en-US" sz="1000" smtClean="0">
              <a:latin typeface="Courier New" pitchFamily="49" charset="0"/>
            </a:endParaRPr>
          </a:p>
          <a:p>
            <a:pPr marL="639763" lvl="1" indent="-246063" eaLnBrk="1" hangingPunct="1">
              <a:tabLst>
                <a:tab pos="7089775" algn="l"/>
              </a:tabLst>
            </a:pPr>
            <a:r>
              <a:rPr lang="en-US" sz="2000" smtClean="0"/>
              <a:t>Each line represents a section.</a:t>
            </a:r>
          </a:p>
          <a:p>
            <a:pPr marL="639763" lvl="1" indent="-246063" eaLnBrk="1" hangingPunct="1">
              <a:tabLst>
                <a:tab pos="7089775" algn="l"/>
              </a:tabLst>
            </a:pPr>
            <a:r>
              <a:rPr lang="en-US" sz="2000" smtClean="0"/>
              <a:t>A line consists of 9 weeks' worth of data.</a:t>
            </a:r>
          </a:p>
          <a:p>
            <a:pPr marL="1143000" lvl="2" eaLnBrk="1" hangingPunct="1">
              <a:tabLst>
                <a:tab pos="7089775" algn="l"/>
              </a:tabLst>
            </a:pPr>
            <a:r>
              <a:rPr lang="en-US" smtClean="0"/>
              <a:t>Each week has 5 characters because there are 5 students.</a:t>
            </a:r>
          </a:p>
          <a:p>
            <a:pPr marL="639763" lvl="1" indent="-246063" eaLnBrk="1" hangingPunct="1">
              <a:tabLst>
                <a:tab pos="7089775" algn="l"/>
              </a:tabLst>
            </a:pPr>
            <a:r>
              <a:rPr lang="en-US" sz="2000" smtClean="0"/>
              <a:t>Within each week, each character represents one student.</a:t>
            </a:r>
          </a:p>
          <a:p>
            <a:pPr marL="1143000" lvl="2" eaLnBrk="1" hangingPunct="1">
              <a:tabLst>
                <a:tab pos="7089775" algn="l"/>
              </a:tabLst>
            </a:pPr>
            <a:r>
              <a:rPr lang="en-US" smtClean="0">
                <a:latin typeface="Courier New" pitchFamily="49" charset="0"/>
              </a:rPr>
              <a:t>a</a:t>
            </a:r>
            <a:r>
              <a:rPr lang="en-US" smtClean="0"/>
              <a:t> means the student was absent	(+0 points)</a:t>
            </a:r>
          </a:p>
          <a:p>
            <a:pPr marL="1143000" lvl="2" eaLnBrk="1" hangingPunct="1">
              <a:tabLst>
                <a:tab pos="7089775" algn="l"/>
              </a:tabLst>
            </a:pPr>
            <a:r>
              <a:rPr lang="en-US" smtClean="0">
                <a:latin typeface="Courier New" pitchFamily="49" charset="0"/>
              </a:rPr>
              <a:t>n</a:t>
            </a:r>
            <a:r>
              <a:rPr lang="en-US" smtClean="0"/>
              <a:t> means they attended but didn't do the problems	(+2 points)</a:t>
            </a:r>
          </a:p>
          <a:p>
            <a:pPr marL="1143000" lvl="2" eaLnBrk="1" hangingPunct="1">
              <a:tabLst>
                <a:tab pos="7089775" algn="l"/>
              </a:tabLst>
            </a:pPr>
            <a:r>
              <a:rPr lang="en-US" smtClean="0">
                <a:latin typeface="Courier New" pitchFamily="49" charset="0"/>
              </a:rPr>
              <a:t>y</a:t>
            </a:r>
            <a:r>
              <a:rPr lang="en-US" smtClean="0"/>
              <a:t> means they attended and did the problems	(+3 points)</a:t>
            </a:r>
          </a:p>
        </p:txBody>
      </p:sp>
      <p:graphicFrame>
        <p:nvGraphicFramePr>
          <p:cNvPr id="879620" name="Group 4"/>
          <p:cNvGraphicFramePr>
            <a:graphicFrameLocks noGrp="1"/>
          </p:cNvGraphicFramePr>
          <p:nvPr/>
        </p:nvGraphicFramePr>
        <p:xfrm>
          <a:off x="76200" y="2057400"/>
          <a:ext cx="8705850" cy="1127616"/>
        </p:xfrm>
        <a:graphic>
          <a:graphicData uri="http://schemas.openxmlformats.org/drawingml/2006/table">
            <a:tbl>
              <a:tblPr/>
              <a:tblGrid>
                <a:gridCol w="1663700"/>
                <a:gridCol w="7042150"/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yynyyynayayynyyyayanyyyaynayyayyanayyyanyayna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ayyanyyyyayanaayyanayyyananayayaynyayayynynya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yyayaynyyayyanynnyyyayyanayaynannnyyayyayayny</a:t>
                      </a:r>
                    </a:p>
                  </a:txBody>
                  <a:tcPr marT="45648" marB="4564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9629" name="Group 13"/>
          <p:cNvGraphicFramePr>
            <a:graphicFrameLocks noGrp="1"/>
          </p:cNvGraphicFramePr>
          <p:nvPr/>
        </p:nvGraphicFramePr>
        <p:xfrm>
          <a:off x="228600" y="1676400"/>
          <a:ext cx="8705850" cy="508000"/>
        </p:xfrm>
        <a:graphic>
          <a:graphicData uri="http://schemas.openxmlformats.org/drawingml/2006/table">
            <a:tbl>
              <a:tblPr/>
              <a:tblGrid>
                <a:gridCol w="1663700"/>
                <a:gridCol w="704215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Week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1    2    3    4    5    6    7    8    9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9638" name="Group 22"/>
          <p:cNvGraphicFramePr>
            <a:graphicFrameLocks noGrp="1"/>
          </p:cNvGraphicFramePr>
          <p:nvPr/>
        </p:nvGraphicFramePr>
        <p:xfrm>
          <a:off x="209550" y="1295400"/>
          <a:ext cx="8705850" cy="508000"/>
        </p:xfrm>
        <a:graphic>
          <a:graphicData uri="http://schemas.openxmlformats.org/drawingml/2006/table">
            <a:tbl>
              <a:tblPr/>
              <a:tblGrid>
                <a:gridCol w="1663700"/>
                <a:gridCol w="704215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student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123451234512345123451234512345123451234512345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9647" name="Rectangle 15"/>
          <p:cNvSpPr>
            <a:spLocks noChangeArrowheads="1"/>
          </p:cNvSpPr>
          <p:nvPr/>
        </p:nvSpPr>
        <p:spPr bwMode="auto">
          <a:xfrm>
            <a:off x="1828800" y="2111375"/>
            <a:ext cx="6858000" cy="3270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Verdana" pitchFamily="34" charset="0"/>
              <a:cs typeface="Times New Roman" pitchFamily="18" charset="0"/>
            </a:endParaRPr>
          </a:p>
        </p:txBody>
      </p:sp>
      <p:grpSp>
        <p:nvGrpSpPr>
          <p:cNvPr id="879648" name="Group 32"/>
          <p:cNvGrpSpPr>
            <a:grpSpLocks/>
          </p:cNvGrpSpPr>
          <p:nvPr/>
        </p:nvGrpSpPr>
        <p:grpSpPr bwMode="auto">
          <a:xfrm>
            <a:off x="1828800" y="2111375"/>
            <a:ext cx="6858000" cy="327025"/>
            <a:chOff x="1200" y="960"/>
            <a:chExt cx="4320" cy="206"/>
          </a:xfrm>
        </p:grpSpPr>
        <p:sp>
          <p:nvSpPr>
            <p:cNvPr id="75805" name="Rectangle 15"/>
            <p:cNvSpPr>
              <a:spLocks noChangeArrowheads="1"/>
            </p:cNvSpPr>
            <p:nvPr/>
          </p:nvSpPr>
          <p:spPr bwMode="auto">
            <a:xfrm>
              <a:off x="120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6" name="Rectangle 15"/>
            <p:cNvSpPr>
              <a:spLocks noChangeArrowheads="1"/>
            </p:cNvSpPr>
            <p:nvPr/>
          </p:nvSpPr>
          <p:spPr bwMode="auto">
            <a:xfrm>
              <a:off x="168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7" name="Rectangle 15"/>
            <p:cNvSpPr>
              <a:spLocks noChangeArrowheads="1"/>
            </p:cNvSpPr>
            <p:nvPr/>
          </p:nvSpPr>
          <p:spPr bwMode="auto">
            <a:xfrm>
              <a:off x="216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8" name="Rectangle 15"/>
            <p:cNvSpPr>
              <a:spLocks noChangeArrowheads="1"/>
            </p:cNvSpPr>
            <p:nvPr/>
          </p:nvSpPr>
          <p:spPr bwMode="auto">
            <a:xfrm>
              <a:off x="264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9" name="Rectangle 15"/>
            <p:cNvSpPr>
              <a:spLocks noChangeArrowheads="1"/>
            </p:cNvSpPr>
            <p:nvPr/>
          </p:nvSpPr>
          <p:spPr bwMode="auto">
            <a:xfrm>
              <a:off x="312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0" name="Rectangle 15"/>
            <p:cNvSpPr>
              <a:spLocks noChangeArrowheads="1"/>
            </p:cNvSpPr>
            <p:nvPr/>
          </p:nvSpPr>
          <p:spPr bwMode="auto">
            <a:xfrm>
              <a:off x="360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1" name="Rectangle 15"/>
            <p:cNvSpPr>
              <a:spLocks noChangeArrowheads="1"/>
            </p:cNvSpPr>
            <p:nvPr/>
          </p:nvSpPr>
          <p:spPr bwMode="auto">
            <a:xfrm>
              <a:off x="408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2" name="Rectangle 15"/>
            <p:cNvSpPr>
              <a:spLocks noChangeArrowheads="1"/>
            </p:cNvSpPr>
            <p:nvPr/>
          </p:nvSpPr>
          <p:spPr bwMode="auto">
            <a:xfrm>
              <a:off x="456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3" name="Rectangle 15"/>
            <p:cNvSpPr>
              <a:spLocks noChangeArrowheads="1"/>
            </p:cNvSpPr>
            <p:nvPr/>
          </p:nvSpPr>
          <p:spPr bwMode="auto">
            <a:xfrm>
              <a:off x="504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4" name="Rectangle 15"/>
            <p:cNvSpPr>
              <a:spLocks noChangeArrowheads="1"/>
            </p:cNvSpPr>
            <p:nvPr/>
          </p:nvSpPr>
          <p:spPr bwMode="auto">
            <a:xfrm>
              <a:off x="494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5" name="Rectangle 15"/>
            <p:cNvSpPr>
              <a:spLocks noChangeArrowheads="1"/>
            </p:cNvSpPr>
            <p:nvPr/>
          </p:nvSpPr>
          <p:spPr bwMode="auto">
            <a:xfrm>
              <a:off x="484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6" name="Rectangle 15"/>
            <p:cNvSpPr>
              <a:spLocks noChangeArrowheads="1"/>
            </p:cNvSpPr>
            <p:nvPr/>
          </p:nvSpPr>
          <p:spPr bwMode="auto">
            <a:xfrm>
              <a:off x="475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7" name="Rectangle 15"/>
            <p:cNvSpPr>
              <a:spLocks noChangeArrowheads="1"/>
            </p:cNvSpPr>
            <p:nvPr/>
          </p:nvSpPr>
          <p:spPr bwMode="auto">
            <a:xfrm>
              <a:off x="465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8" name="Rectangle 15"/>
            <p:cNvSpPr>
              <a:spLocks noChangeArrowheads="1"/>
            </p:cNvSpPr>
            <p:nvPr/>
          </p:nvSpPr>
          <p:spPr bwMode="auto">
            <a:xfrm>
              <a:off x="398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19" name="Rectangle 15"/>
            <p:cNvSpPr>
              <a:spLocks noChangeArrowheads="1"/>
            </p:cNvSpPr>
            <p:nvPr/>
          </p:nvSpPr>
          <p:spPr bwMode="auto">
            <a:xfrm>
              <a:off x="388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0" name="Rectangle 15"/>
            <p:cNvSpPr>
              <a:spLocks noChangeArrowheads="1"/>
            </p:cNvSpPr>
            <p:nvPr/>
          </p:nvSpPr>
          <p:spPr bwMode="auto">
            <a:xfrm>
              <a:off x="379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1" name="Rectangle 15"/>
            <p:cNvSpPr>
              <a:spLocks noChangeArrowheads="1"/>
            </p:cNvSpPr>
            <p:nvPr/>
          </p:nvSpPr>
          <p:spPr bwMode="auto">
            <a:xfrm>
              <a:off x="369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2" name="Rectangle 15"/>
            <p:cNvSpPr>
              <a:spLocks noChangeArrowheads="1"/>
            </p:cNvSpPr>
            <p:nvPr/>
          </p:nvSpPr>
          <p:spPr bwMode="auto">
            <a:xfrm>
              <a:off x="302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3" name="Rectangle 15"/>
            <p:cNvSpPr>
              <a:spLocks noChangeArrowheads="1"/>
            </p:cNvSpPr>
            <p:nvPr/>
          </p:nvSpPr>
          <p:spPr bwMode="auto">
            <a:xfrm>
              <a:off x="292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4" name="Rectangle 15"/>
            <p:cNvSpPr>
              <a:spLocks noChangeArrowheads="1"/>
            </p:cNvSpPr>
            <p:nvPr/>
          </p:nvSpPr>
          <p:spPr bwMode="auto">
            <a:xfrm>
              <a:off x="283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5" name="Rectangle 15"/>
            <p:cNvSpPr>
              <a:spLocks noChangeArrowheads="1"/>
            </p:cNvSpPr>
            <p:nvPr/>
          </p:nvSpPr>
          <p:spPr bwMode="auto">
            <a:xfrm>
              <a:off x="273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6" name="Rectangle 15"/>
            <p:cNvSpPr>
              <a:spLocks noChangeArrowheads="1"/>
            </p:cNvSpPr>
            <p:nvPr/>
          </p:nvSpPr>
          <p:spPr bwMode="auto">
            <a:xfrm>
              <a:off x="206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7" name="Rectangle 15"/>
            <p:cNvSpPr>
              <a:spLocks noChangeArrowheads="1"/>
            </p:cNvSpPr>
            <p:nvPr/>
          </p:nvSpPr>
          <p:spPr bwMode="auto">
            <a:xfrm>
              <a:off x="196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8" name="Rectangle 15"/>
            <p:cNvSpPr>
              <a:spLocks noChangeArrowheads="1"/>
            </p:cNvSpPr>
            <p:nvPr/>
          </p:nvSpPr>
          <p:spPr bwMode="auto">
            <a:xfrm>
              <a:off x="187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29" name="Rectangle 15"/>
            <p:cNvSpPr>
              <a:spLocks noChangeArrowheads="1"/>
            </p:cNvSpPr>
            <p:nvPr/>
          </p:nvSpPr>
          <p:spPr bwMode="auto">
            <a:xfrm>
              <a:off x="177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30" name="Rectangle 15"/>
            <p:cNvSpPr>
              <a:spLocks noChangeArrowheads="1"/>
            </p:cNvSpPr>
            <p:nvPr/>
          </p:nvSpPr>
          <p:spPr bwMode="auto">
            <a:xfrm>
              <a:off x="129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31" name="Rectangle 15"/>
            <p:cNvSpPr>
              <a:spLocks noChangeArrowheads="1"/>
            </p:cNvSpPr>
            <p:nvPr/>
          </p:nvSpPr>
          <p:spPr bwMode="auto">
            <a:xfrm>
              <a:off x="139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32" name="Rectangle 15"/>
            <p:cNvSpPr>
              <a:spLocks noChangeArrowheads="1"/>
            </p:cNvSpPr>
            <p:nvPr/>
          </p:nvSpPr>
          <p:spPr bwMode="auto">
            <a:xfrm>
              <a:off x="148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33" name="Rectangle 15"/>
            <p:cNvSpPr>
              <a:spLocks noChangeArrowheads="1"/>
            </p:cNvSpPr>
            <p:nvPr/>
          </p:nvSpPr>
          <p:spPr bwMode="auto">
            <a:xfrm>
              <a:off x="158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</p:grpSp>
      <p:grpSp>
        <p:nvGrpSpPr>
          <p:cNvPr id="879678" name="Group 62"/>
          <p:cNvGrpSpPr>
            <a:grpSpLocks/>
          </p:cNvGrpSpPr>
          <p:nvPr/>
        </p:nvGrpSpPr>
        <p:grpSpPr bwMode="auto">
          <a:xfrm>
            <a:off x="2590800" y="2111375"/>
            <a:ext cx="5334000" cy="327025"/>
            <a:chOff x="720" y="864"/>
            <a:chExt cx="3360" cy="206"/>
          </a:xfrm>
        </p:grpSpPr>
        <p:sp>
          <p:nvSpPr>
            <p:cNvPr id="75798" name="Rectangle 15"/>
            <p:cNvSpPr>
              <a:spLocks noChangeArrowheads="1"/>
            </p:cNvSpPr>
            <p:nvPr/>
          </p:nvSpPr>
          <p:spPr bwMode="auto">
            <a:xfrm>
              <a:off x="120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799" name="Rectangle 15"/>
            <p:cNvSpPr>
              <a:spLocks noChangeArrowheads="1"/>
            </p:cNvSpPr>
            <p:nvPr/>
          </p:nvSpPr>
          <p:spPr bwMode="auto">
            <a:xfrm>
              <a:off x="168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0" name="Rectangle 15"/>
            <p:cNvSpPr>
              <a:spLocks noChangeArrowheads="1"/>
            </p:cNvSpPr>
            <p:nvPr/>
          </p:nvSpPr>
          <p:spPr bwMode="auto">
            <a:xfrm>
              <a:off x="216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1" name="Rectangle 15"/>
            <p:cNvSpPr>
              <a:spLocks noChangeArrowheads="1"/>
            </p:cNvSpPr>
            <p:nvPr/>
          </p:nvSpPr>
          <p:spPr bwMode="auto">
            <a:xfrm>
              <a:off x="264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2" name="Rectangle 15"/>
            <p:cNvSpPr>
              <a:spLocks noChangeArrowheads="1"/>
            </p:cNvSpPr>
            <p:nvPr/>
          </p:nvSpPr>
          <p:spPr bwMode="auto">
            <a:xfrm>
              <a:off x="312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3" name="Rectangle 15"/>
            <p:cNvSpPr>
              <a:spLocks noChangeArrowheads="1"/>
            </p:cNvSpPr>
            <p:nvPr/>
          </p:nvSpPr>
          <p:spPr bwMode="auto">
            <a:xfrm>
              <a:off x="360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  <p:sp>
          <p:nvSpPr>
            <p:cNvPr id="75804" name="Rectangle 15"/>
            <p:cNvSpPr>
              <a:spLocks noChangeArrowheads="1"/>
            </p:cNvSpPr>
            <p:nvPr/>
          </p:nvSpPr>
          <p:spPr bwMode="auto">
            <a:xfrm>
              <a:off x="72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Verdana" pitchFamily="34" charset="0"/>
                <a:cs typeface="Times New Roman" pitchFamily="18" charset="0"/>
              </a:endParaRPr>
            </a:p>
          </p:txBody>
        </p:sp>
      </p:grpSp>
      <p:graphicFrame>
        <p:nvGraphicFramePr>
          <p:cNvPr id="879686" name="Group 70"/>
          <p:cNvGraphicFramePr>
            <a:graphicFrameLocks noGrp="1"/>
          </p:cNvGraphicFramePr>
          <p:nvPr/>
        </p:nvGraphicFramePr>
        <p:xfrm>
          <a:off x="228600" y="2057400"/>
          <a:ext cx="8705850" cy="1127616"/>
        </p:xfrm>
        <a:graphic>
          <a:graphicData uri="http://schemas.openxmlformats.org/drawingml/2006/table">
            <a:tbl>
              <a:tblPr/>
              <a:tblGrid>
                <a:gridCol w="1663700"/>
                <a:gridCol w="7042150"/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section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section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section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</a:t>
                      </a:r>
                    </a:p>
                  </a:txBody>
                  <a:tcPr marT="45648" marB="4564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95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5796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9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9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9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9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79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9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Section attendance answer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import java.io.*;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public class Sections {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Scanner input = new Scanner(new File("sections.txt"));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int section = 1;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while (input.hasNextLine()) {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String line = input.nextLine(); 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process one section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int[] points = new int[5];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for (int i = 0; i &lt; line.length(); i++) {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int student = i % 5;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int earned = 0;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if (line.charAt(i) == 'y') {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c == 'y' or 'n' or 'a'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    earned = 3;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} else if (line.charAt(i) == 'n') {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    earned = 2;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}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points[student] = Math.min(20, points[student] + earned);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double[] grades = new double[5];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for (int i = 0; i &lt; points.length; i++) {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grades[i] = 100.0 * points[i] / 20.0;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System.out.println("Section " + section);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System.out.println("Student points: " + Arrays.toString(points));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System.out.println("Student grades: " + Arrays.toString(grades));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System.out.println();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section++;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7680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680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Data transformations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916238" algn="l"/>
              </a:tabLst>
            </a:pPr>
            <a:r>
              <a:rPr lang="en-US" sz="2600" smtClean="0"/>
              <a:t>In many problems we transform data between forms.</a:t>
            </a:r>
          </a:p>
          <a:p>
            <a:pPr marL="639763" lvl="1" indent="-246063" eaLnBrk="1" hangingPunct="1">
              <a:tabLst>
                <a:tab pos="2916238" algn="l"/>
              </a:tabLst>
            </a:pPr>
            <a:r>
              <a:rPr lang="en-US" smtClean="0"/>
              <a:t>Example:  digits 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count of each digit 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most frequent digit</a:t>
            </a:r>
          </a:p>
          <a:p>
            <a:pPr marL="639763" lvl="1" indent="-246063" eaLnBrk="1" hangingPunct="1">
              <a:tabLst>
                <a:tab pos="2916238" algn="l"/>
              </a:tabLst>
            </a:pPr>
            <a:r>
              <a:rPr lang="en-US" smtClean="0"/>
              <a:t>Often each transformation is computed/stored as an array.</a:t>
            </a:r>
          </a:p>
          <a:p>
            <a:pPr marL="639763" lvl="1" indent="-246063" eaLnBrk="1" hangingPunct="1">
              <a:tabLst>
                <a:tab pos="2916238" algn="l"/>
              </a:tabLst>
            </a:pPr>
            <a:r>
              <a:rPr lang="en-US" smtClean="0"/>
              <a:t>For better style structure, a transformation is often put in its own method.</a:t>
            </a:r>
          </a:p>
          <a:p>
            <a:pPr eaLnBrk="1" hangingPunct="1">
              <a:tabLst>
                <a:tab pos="2916238" algn="l"/>
              </a:tabLst>
            </a:pPr>
            <a:endParaRPr lang="en-US" sz="1200" smtClean="0"/>
          </a:p>
          <a:p>
            <a:pPr eaLnBrk="1" hangingPunct="1">
              <a:tabLst>
                <a:tab pos="2916238" algn="l"/>
              </a:tabLst>
            </a:pPr>
            <a:r>
              <a:rPr lang="en-US" sz="2600" smtClean="0"/>
              <a:t>Sometimes we map between data and array indexes.</a:t>
            </a:r>
          </a:p>
          <a:p>
            <a:pPr marL="639763" lvl="1" indent="-246063" eaLnBrk="1" hangingPunct="1">
              <a:tabLst>
                <a:tab pos="2916238" algn="l"/>
              </a:tabLst>
            </a:pPr>
            <a:r>
              <a:rPr lang="en-US" smtClean="0"/>
              <a:t>by position	(store the </a:t>
            </a:r>
            <a:r>
              <a:rPr lang="en-US" i="1" smtClean="0"/>
              <a:t>i</a:t>
            </a:r>
            <a:r>
              <a:rPr lang="en-US" baseline="30000" smtClean="0"/>
              <a:t> th</a:t>
            </a:r>
            <a:r>
              <a:rPr lang="en-US" smtClean="0"/>
              <a:t> value we read at index </a:t>
            </a:r>
            <a:r>
              <a:rPr lang="en-US" i="1" smtClean="0"/>
              <a:t>i</a:t>
            </a:r>
            <a:r>
              <a:rPr lang="en-US" smtClean="0"/>
              <a:t> )</a:t>
            </a:r>
          </a:p>
          <a:p>
            <a:pPr marL="639763" lvl="1" indent="-246063" eaLnBrk="1" hangingPunct="1">
              <a:tabLst>
                <a:tab pos="2916238" algn="l"/>
              </a:tabLst>
            </a:pPr>
            <a:r>
              <a:rPr lang="en-US" smtClean="0"/>
              <a:t>tally	(if input value is </a:t>
            </a:r>
            <a:r>
              <a:rPr lang="en-US" i="1" smtClean="0"/>
              <a:t>i</a:t>
            </a:r>
            <a:r>
              <a:rPr lang="en-US" smtClean="0"/>
              <a:t>, store it at array index </a:t>
            </a:r>
            <a:r>
              <a:rPr lang="en-US" i="1" smtClean="0"/>
              <a:t>i </a:t>
            </a:r>
            <a:r>
              <a:rPr lang="en-US" smtClean="0"/>
              <a:t>)</a:t>
            </a:r>
          </a:p>
          <a:p>
            <a:pPr marL="639763" lvl="1" indent="-246063" eaLnBrk="1" hangingPunct="1">
              <a:tabLst>
                <a:tab pos="2916238" algn="l"/>
              </a:tabLst>
            </a:pPr>
            <a:r>
              <a:rPr lang="en-US" smtClean="0"/>
              <a:t>explicit mapping	(count </a:t>
            </a:r>
            <a:r>
              <a:rPr lang="en-US" smtClean="0">
                <a:latin typeface="Courier New" pitchFamily="49" charset="0"/>
              </a:rPr>
              <a:t>'J'</a:t>
            </a:r>
            <a:r>
              <a:rPr lang="en-US" smtClean="0"/>
              <a:t> at index 0, count </a:t>
            </a:r>
            <a:r>
              <a:rPr lang="en-US" smtClean="0">
                <a:latin typeface="Courier New" pitchFamily="49" charset="0"/>
              </a:rPr>
              <a:t>'X'</a:t>
            </a:r>
            <a:r>
              <a:rPr lang="en-US" smtClean="0"/>
              <a:t> at index 1)</a:t>
            </a:r>
          </a:p>
          <a:p>
            <a:pPr eaLnBrk="1" hangingPunct="1">
              <a:tabLst>
                <a:tab pos="2916238" algn="l"/>
              </a:tabLst>
            </a:pPr>
            <a:endParaRPr lang="en-US" sz="1200" smtClean="0"/>
          </a:p>
          <a:p>
            <a:pPr eaLnBrk="1" hangingPunct="1">
              <a:lnSpc>
                <a:spcPct val="110000"/>
              </a:lnSpc>
              <a:tabLst>
                <a:tab pos="2916238" algn="l"/>
              </a:tabLst>
            </a:pPr>
            <a:r>
              <a:rPr lang="en-US" i="1" smtClean="0"/>
              <a:t>Exercise:</a:t>
            </a:r>
            <a:r>
              <a:rPr lang="en-US" smtClean="0"/>
              <a:t> Modify our Sections program to use static methods that use arrays as parameters and returns.</a:t>
            </a: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7829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param/return answer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This program reads a file representing which students attended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which discussion sections and produces output of the students'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section attendance and scores.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4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import java.io.*;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public class Sections2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Scanner input = new Scanner(new File("sections.txt"));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int section = 1;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while (input.hasNextLine())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            // process one section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String line = input.nextLine();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int[] points = countPoints(line);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double[] grades = computeGrades(points);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results(section, points, grades);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section++;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    // Produces all output about a particular section.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public static void results(int section, int[] points, double[] grades)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System.out.println("Section " + section);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System.out.println("Student scores: " + Arrays.toString(points));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System.out.println("Student grades: " + Arrays.toString(grades));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System.out.println();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...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885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param/return answer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    // Computes the points earned for each student for a particular section.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public static int[] countPoints(String line)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int[] points = new int[5];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for (int i = 0; i &lt; line.length(); i++)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int student = i % 5;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int earned = 0;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if (line.charAt(i) == 'y') {     // c == 'y'  or  c == 'n'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earned = 3;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} else if (line.charAt(i) == 'n')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    earned = 2;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points[student] = Math.min(20, points[student] + earned);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return points;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    // Computes the percentage for each student for a particular section.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public static double[] computeGrades(int[] points)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double[] grades = new double[5];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for (int i = 0; i &lt; points.length; i++) {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    grades[i] = 100.0 * points[i] / 20.0;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    return grades;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7987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7987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80901" name="Date Placeholder 2"/>
          <p:cNvSpPr>
            <a:spLocks noGrp="1"/>
          </p:cNvSpPr>
          <p:nvPr>
            <p:ph type="dt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/>
            <a:r>
              <a:rPr lang="en-US" cap="none" smtClean="0"/>
              <a:t>CHAPTER 7</a:t>
            </a:r>
          </a:p>
          <a:p>
            <a:pPr eaLnBrk="1" hangingPunct="1"/>
            <a:endParaRPr lang="en-US" cap="none" smtClean="0"/>
          </a:p>
          <a:p>
            <a:pPr eaLnBrk="1" hangingPunct="1"/>
            <a:r>
              <a:rPr lang="en-US" sz="1900" cap="none" smtClean="0"/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496, Exercise 1, 2, 3 and 4.</a:t>
            </a:r>
          </a:p>
        </p:txBody>
      </p:sp>
      <p:sp>
        <p:nvSpPr>
          <p:cNvPr id="8192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declaration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74650" indent="-285750" eaLnBrk="1" hangingPunct="1">
              <a:buFont typeface="Wingdings 2" pitchFamily="18" charset="2"/>
              <a:buNone/>
              <a:tabLst>
                <a:tab pos="2003425" algn="l"/>
                <a:tab pos="4689475" algn="l"/>
              </a:tabLst>
            </a:pPr>
            <a:r>
              <a:rPr lang="en-US" b="1" i="1" smtClean="0"/>
              <a:t>&lt;type&gt;</a:t>
            </a:r>
            <a:r>
              <a:rPr lang="en-US" smtClean="0">
                <a:latin typeface="Courier New" pitchFamily="49" charset="0"/>
              </a:rPr>
              <a:t>[] </a:t>
            </a:r>
            <a:r>
              <a:rPr lang="en-US" b="1" i="1" smtClean="0"/>
              <a:t>&lt;name&gt;</a:t>
            </a:r>
            <a:r>
              <a:rPr lang="en-US" smtClean="0">
                <a:latin typeface="Courier New" pitchFamily="49" charset="0"/>
              </a:rPr>
              <a:t> = new </a:t>
            </a:r>
            <a:r>
              <a:rPr lang="en-US" b="1" i="1" smtClean="0"/>
              <a:t>&lt;type&gt;</a:t>
            </a:r>
            <a:r>
              <a:rPr lang="en-US" smtClean="0">
                <a:latin typeface="Courier New" pitchFamily="49" charset="0"/>
              </a:rPr>
              <a:t>[</a:t>
            </a:r>
            <a:r>
              <a:rPr lang="en-US" b="1" i="1" smtClean="0"/>
              <a:t>&lt;length&gt;</a:t>
            </a:r>
            <a:r>
              <a:rPr lang="en-US" smtClean="0">
                <a:latin typeface="Courier New" pitchFamily="49" charset="0"/>
              </a:rPr>
              <a:t>];</a:t>
            </a:r>
          </a:p>
          <a:p>
            <a:pPr marL="742950" lvl="1" indent="-285750" eaLnBrk="1" hangingPunct="1">
              <a:buFont typeface="Wingdings 2" pitchFamily="18" charset="2"/>
              <a:buNone/>
              <a:tabLst>
                <a:tab pos="2003425" algn="l"/>
                <a:tab pos="4689475" algn="l"/>
              </a:tabLst>
            </a:pPr>
            <a:endParaRPr lang="en-US" sz="800" smtClean="0"/>
          </a:p>
          <a:p>
            <a:pPr marL="742950" lvl="1" indent="-285750" eaLnBrk="1" hangingPunct="1">
              <a:tabLst>
                <a:tab pos="2003425" algn="l"/>
                <a:tab pos="4689475" algn="l"/>
              </a:tabLst>
            </a:pPr>
            <a:r>
              <a:rPr lang="en-US" smtClean="0"/>
              <a:t>Example:</a:t>
            </a:r>
          </a:p>
          <a:p>
            <a:pPr marL="742950" lvl="1" indent="-285750" eaLnBrk="1" hangingPunct="1">
              <a:buFont typeface="Wingdings" pitchFamily="2" charset="2"/>
              <a:buNone/>
              <a:tabLst>
                <a:tab pos="2003425" algn="l"/>
                <a:tab pos="4689475" algn="l"/>
              </a:tabLst>
            </a:pPr>
            <a:r>
              <a:rPr lang="en-US" smtClean="0">
                <a:latin typeface="Courier New" pitchFamily="49" charset="0"/>
              </a:rPr>
              <a:t>	int[] numbers = new int[10];</a:t>
            </a:r>
          </a:p>
          <a:p>
            <a:pPr marL="742950" lvl="1" indent="-285750" eaLnBrk="1" hangingPunct="1">
              <a:tabLst>
                <a:tab pos="2003425" algn="l"/>
                <a:tab pos="4689475" algn="l"/>
              </a:tabLst>
            </a:pPr>
            <a:endParaRPr lang="en-US" smtClean="0"/>
          </a:p>
          <a:p>
            <a:pPr marL="742950" lvl="1" indent="-285750" eaLnBrk="1" hangingPunct="1">
              <a:tabLst>
                <a:tab pos="2003425" algn="l"/>
                <a:tab pos="4689475" algn="l"/>
              </a:tabLst>
            </a:pPr>
            <a:endParaRPr lang="en-US" smtClean="0"/>
          </a:p>
          <a:p>
            <a:pPr marL="742950" lvl="1" indent="-285750" eaLnBrk="1" hangingPunct="1">
              <a:tabLst>
                <a:tab pos="2003425" algn="l"/>
                <a:tab pos="4689475" algn="l"/>
              </a:tabLst>
            </a:pPr>
            <a:endParaRPr lang="en-US" smtClean="0"/>
          </a:p>
          <a:p>
            <a:pPr marL="374650" indent="-285750" eaLnBrk="1" hangingPunct="1">
              <a:buFont typeface="Wingdings 2" pitchFamily="18" charset="2"/>
              <a:buNone/>
              <a:tabLst>
                <a:tab pos="2003425" algn="l"/>
                <a:tab pos="4689475" algn="l"/>
              </a:tabLst>
            </a:pPr>
            <a:endParaRPr lang="en-US" smtClean="0"/>
          </a:p>
        </p:txBody>
      </p:sp>
      <p:graphicFrame>
        <p:nvGraphicFramePr>
          <p:cNvPr id="1825796" name="Group 4"/>
          <p:cNvGraphicFramePr>
            <a:graphicFrameLocks noGrp="1"/>
          </p:cNvGraphicFramePr>
          <p:nvPr/>
        </p:nvGraphicFramePr>
        <p:xfrm>
          <a:off x="762000" y="4216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1949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pPr eaLnBrk="1" hangingPunct="1"/>
            <a:r>
              <a:rPr lang="en-US" smtClean="0"/>
              <a:t>Array declaration, cont.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>
              <a:tabLst>
                <a:tab pos="4689475" algn="l"/>
              </a:tabLst>
            </a:pPr>
            <a:r>
              <a:rPr lang="en-US" smtClean="0"/>
              <a:t>The length can be any integer expression.</a:t>
            </a:r>
          </a:p>
          <a:p>
            <a:pPr marL="742950" lvl="1" indent="-285750" eaLnBrk="1" hangingPunct="1">
              <a:buFont typeface="Wingdings" pitchFamily="2" charset="2"/>
              <a:buNone/>
              <a:tabLst>
                <a:tab pos="4689475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742950" lvl="1" indent="-285750" eaLnBrk="1" hangingPunct="1">
              <a:buFont typeface="Wingdings" pitchFamily="2" charset="2"/>
              <a:buNone/>
              <a:tabLst>
                <a:tab pos="4689475" algn="l"/>
              </a:tabLst>
            </a:pPr>
            <a:r>
              <a:rPr lang="en-US" smtClean="0">
                <a:latin typeface="Courier New" pitchFamily="49" charset="0"/>
              </a:rPr>
              <a:t>	int x = 2 * 3 + 1;</a:t>
            </a:r>
          </a:p>
          <a:p>
            <a:pPr marL="742950" lvl="1" indent="-285750" eaLnBrk="1" hangingPunct="1">
              <a:buFont typeface="Wingdings" pitchFamily="2" charset="2"/>
              <a:buNone/>
              <a:tabLst>
                <a:tab pos="4689475" algn="l"/>
              </a:tabLst>
            </a:pPr>
            <a:r>
              <a:rPr lang="en-US" smtClean="0">
                <a:latin typeface="Courier New" pitchFamily="49" charset="0"/>
              </a:rPr>
              <a:t>	int[] data = new int[</a:t>
            </a:r>
            <a:r>
              <a:rPr lang="en-US" b="1" smtClean="0">
                <a:latin typeface="Courier New" pitchFamily="49" charset="0"/>
              </a:rPr>
              <a:t>x % 5 + 2</a:t>
            </a:r>
            <a:r>
              <a:rPr lang="en-US" smtClean="0">
                <a:latin typeface="Courier New" pitchFamily="49" charset="0"/>
              </a:rPr>
              <a:t>];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  <a:tabLst>
                <a:tab pos="4689475" algn="l"/>
              </a:tabLst>
            </a:pPr>
            <a:endParaRPr lang="en-US" smtClean="0"/>
          </a:p>
          <a:p>
            <a:pPr marL="342900" indent="-342900" eaLnBrk="1" hangingPunct="1">
              <a:lnSpc>
                <a:spcPct val="90000"/>
              </a:lnSpc>
              <a:tabLst>
                <a:tab pos="4689475" algn="l"/>
              </a:tabLst>
            </a:pPr>
            <a:r>
              <a:rPr lang="en-US" smtClean="0"/>
              <a:t>Each element initially gets a "zero-equivalent" value.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  <a:tabLst>
                <a:tab pos="4689475" algn="l"/>
              </a:tabLst>
            </a:pPr>
            <a:endParaRPr lang="en-US" smtClean="0"/>
          </a:p>
        </p:txBody>
      </p:sp>
      <p:graphicFrame>
        <p:nvGraphicFramePr>
          <p:cNvPr id="819204" name="Group 4"/>
          <p:cNvGraphicFramePr>
            <a:graphicFrameLocks noGrp="1"/>
          </p:cNvGraphicFramePr>
          <p:nvPr/>
        </p:nvGraphicFramePr>
        <p:xfrm>
          <a:off x="2073275" y="3657600"/>
          <a:ext cx="4937125" cy="2327275"/>
        </p:xfrm>
        <a:graphic>
          <a:graphicData uri="http://schemas.openxmlformats.org/drawingml/2006/table">
            <a:tbl>
              <a:tblPr/>
              <a:tblGrid>
                <a:gridCol w="2079625"/>
                <a:gridCol w="28575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Type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Default value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false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or other object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null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(means, "no object")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050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  <a:tabLst>
                <a:tab pos="4572000" algn="l"/>
              </a:tabLst>
            </a:pPr>
            <a:r>
              <a:rPr lang="en-US" b="1" i="1" smtClean="0"/>
              <a:t>&lt;name&gt;</a:t>
            </a:r>
            <a:r>
              <a:rPr lang="en-US" smtClean="0">
                <a:latin typeface="Courier New" pitchFamily="49" charset="0"/>
              </a:rPr>
              <a:t>[</a:t>
            </a:r>
            <a:r>
              <a:rPr lang="en-US" b="1" i="1" smtClean="0"/>
              <a:t>&lt;index&gt;</a:t>
            </a:r>
            <a:r>
              <a:rPr lang="en-US" smtClean="0">
                <a:latin typeface="Courier New" pitchFamily="49" charset="0"/>
              </a:rPr>
              <a:t>]		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access</a:t>
            </a:r>
            <a:endParaRPr lang="en-US" b="1" smtClean="0">
              <a:solidFill>
                <a:srgbClr val="008080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4572000" algn="l"/>
              </a:tabLst>
            </a:pPr>
            <a:r>
              <a:rPr lang="en-US" b="1" i="1" smtClean="0"/>
              <a:t>&lt;name&gt;</a:t>
            </a:r>
            <a:r>
              <a:rPr lang="en-US" smtClean="0">
                <a:latin typeface="Courier New" pitchFamily="49" charset="0"/>
              </a:rPr>
              <a:t>[</a:t>
            </a:r>
            <a:r>
              <a:rPr lang="en-US" b="1" i="1" smtClean="0"/>
              <a:t>&lt;index&gt;</a:t>
            </a:r>
            <a:r>
              <a:rPr lang="en-US" smtClean="0">
                <a:latin typeface="Courier New" pitchFamily="49" charset="0"/>
              </a:rPr>
              <a:t>] = </a:t>
            </a:r>
            <a:r>
              <a:rPr lang="en-US" b="1" i="1" smtClean="0"/>
              <a:t>&lt;value&gt;</a:t>
            </a:r>
            <a:r>
              <a:rPr lang="en-US" smtClean="0">
                <a:latin typeface="Courier New" pitchFamily="49" charset="0"/>
              </a:rPr>
              <a:t>;	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modify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72000" algn="l"/>
              </a:tabLst>
            </a:pPr>
            <a:endParaRPr lang="en-US" sz="15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90000"/>
              </a:lnSpc>
              <a:tabLst>
                <a:tab pos="4572000" algn="l"/>
              </a:tabLst>
            </a:pPr>
            <a:r>
              <a:rPr lang="en-US" smtClean="0"/>
              <a:t>Example:</a:t>
            </a:r>
          </a:p>
          <a:p>
            <a:pPr marL="639763" lvl="1" indent="-246063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900" smtClean="0">
                <a:latin typeface="Courier New" pitchFamily="49" charset="0"/>
              </a:rPr>
              <a:t>	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numbers[0] = 27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numbers[3] = -6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endParaRPr lang="en-US" sz="800" smtClean="0">
              <a:latin typeface="Courier New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2000" smtClean="0">
                <a:latin typeface="Courier New" pitchFamily="49" charset="0"/>
              </a:rPr>
              <a:t>	System.out.println(</a:t>
            </a:r>
            <a:r>
              <a:rPr lang="en-US" sz="2000" b="1" smtClean="0">
                <a:latin typeface="Courier New" pitchFamily="49" charset="0"/>
              </a:rPr>
              <a:t>numbers[0]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2000" smtClean="0">
                <a:latin typeface="Courier New" pitchFamily="49" charset="0"/>
              </a:rPr>
              <a:t>	if (</a:t>
            </a:r>
            <a:r>
              <a:rPr lang="en-US" sz="2000" b="1" smtClean="0">
                <a:latin typeface="Courier New" pitchFamily="49" charset="0"/>
              </a:rPr>
              <a:t>numbers[3]</a:t>
            </a:r>
            <a:r>
              <a:rPr lang="en-US" sz="2000" smtClean="0">
                <a:latin typeface="Courier New" pitchFamily="49" charset="0"/>
              </a:rPr>
              <a:t> &lt; 0) {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2000" smtClean="0">
                <a:latin typeface="Courier New" pitchFamily="49" charset="0"/>
              </a:rPr>
              <a:t>	    System.out.println("Element 3 is negative.");</a:t>
            </a:r>
          </a:p>
          <a:p>
            <a:pPr marL="639763" lvl="1" indent="-246063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sz="2000" smtClean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55725" y="5038725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27844" name="Group 4"/>
          <p:cNvGraphicFramePr>
            <a:graphicFrameLocks noGrp="1"/>
          </p:cNvGraphicFramePr>
          <p:nvPr/>
        </p:nvGraphicFramePr>
        <p:xfrm>
          <a:off x="1355725" y="50292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8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11/2/2011</a:t>
            </a:r>
          </a:p>
        </p:txBody>
      </p:sp>
      <p:sp>
        <p:nvSpPr>
          <p:cNvPr id="2158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4DD2732-63C4-4A8C-B128-A92C16399A6E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11E593-E5DE-4E4B-9170-9AD94CFCD3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C846AD-DC7B-4CF5-AAF6-695A0ECDA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3195</TotalTime>
  <Words>4695</Words>
  <Application>Microsoft Office PowerPoint</Application>
  <PresentationFormat>On-screen Show (4:3)</PresentationFormat>
  <Paragraphs>1567</Paragraphs>
  <Slides>68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Courier New</vt:lpstr>
      <vt:lpstr>Georgia</vt:lpstr>
      <vt:lpstr>Symbol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Array Basics</vt:lpstr>
      <vt:lpstr>Can we solve this problem?</vt:lpstr>
      <vt:lpstr>Why the problem is hard</vt:lpstr>
      <vt:lpstr>Arrays</vt:lpstr>
      <vt:lpstr>Array declaration</vt:lpstr>
      <vt:lpstr>Array declaration, cont.</vt:lpstr>
      <vt:lpstr>Accessing elements</vt:lpstr>
      <vt:lpstr>Accessing array elements</vt:lpstr>
      <vt:lpstr>Arrays of other types</vt:lpstr>
      <vt:lpstr>Out-of-bounds</vt:lpstr>
      <vt:lpstr>Arrays and for loops</vt:lpstr>
      <vt:lpstr>The length field</vt:lpstr>
      <vt:lpstr>Weather question</vt:lpstr>
      <vt:lpstr>Weather answer</vt:lpstr>
      <vt:lpstr>Quick array initialization</vt:lpstr>
      <vt:lpstr>Array Mystery Exercise</vt:lpstr>
      <vt:lpstr>Why arrays are useful</vt:lpstr>
      <vt:lpstr>Limitations of arrays</vt:lpstr>
      <vt:lpstr>The Arrays class</vt:lpstr>
      <vt:lpstr>Arrays.toString</vt:lpstr>
      <vt:lpstr>Weather question 2</vt:lpstr>
      <vt:lpstr>Weather answer 2</vt:lpstr>
      <vt:lpstr>Arrays as parameters</vt:lpstr>
      <vt:lpstr>Array reversal question</vt:lpstr>
      <vt:lpstr>Algorithm idea</vt:lpstr>
      <vt:lpstr>Swapping values</vt:lpstr>
      <vt:lpstr>Flawed algorithm</vt:lpstr>
      <vt:lpstr>Array reverse question 2</vt:lpstr>
      <vt:lpstr>Array parameter (declare)</vt:lpstr>
      <vt:lpstr>Array parameter (call)</vt:lpstr>
      <vt:lpstr>Array return (declare)</vt:lpstr>
      <vt:lpstr>Array return (call)</vt:lpstr>
      <vt:lpstr>Reference Semantics</vt:lpstr>
      <vt:lpstr>A swap method?</vt:lpstr>
      <vt:lpstr>Value semantics</vt:lpstr>
      <vt:lpstr>Reference semantics (objects)</vt:lpstr>
      <vt:lpstr>References and objects</vt:lpstr>
      <vt:lpstr>Objects as parameters</vt:lpstr>
      <vt:lpstr>Arrays pass by reference</vt:lpstr>
      <vt:lpstr>Reference Semantics Exercise</vt:lpstr>
      <vt:lpstr>Array reverse question 2</vt:lpstr>
      <vt:lpstr>Array reverse question 3</vt:lpstr>
      <vt:lpstr>Array parameter questions</vt:lpstr>
      <vt:lpstr>Array parameter answers</vt:lpstr>
      <vt:lpstr>Array return question</vt:lpstr>
      <vt:lpstr>Array return answer 1</vt:lpstr>
      <vt:lpstr>Array return answer 2</vt:lpstr>
      <vt:lpstr>Arrays for tallying</vt:lpstr>
      <vt:lpstr>A multi-counter problem</vt:lpstr>
      <vt:lpstr>A multi-counter problem</vt:lpstr>
      <vt:lpstr>A multi-counter problem</vt:lpstr>
      <vt:lpstr>Creating an array of tallies</vt:lpstr>
      <vt:lpstr>Tally solution</vt:lpstr>
      <vt:lpstr>Array histogram question</vt:lpstr>
      <vt:lpstr>Array histogram answer</vt:lpstr>
      <vt:lpstr>Text processing</vt:lpstr>
      <vt:lpstr>String traversals</vt:lpstr>
      <vt:lpstr>Grade inflation?</vt:lpstr>
      <vt:lpstr>Section attendance question</vt:lpstr>
      <vt:lpstr>Section input file</vt:lpstr>
      <vt:lpstr>Section attendance answer</vt:lpstr>
      <vt:lpstr>Data transformations</vt:lpstr>
      <vt:lpstr>Array param/return answer</vt:lpstr>
      <vt:lpstr>Array param/return answer</vt:lpstr>
      <vt:lpstr>The End 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cp:lastModifiedBy>Winnie Li</cp:lastModifiedBy>
  <cp:revision>159</cp:revision>
  <dcterms:created xsi:type="dcterms:W3CDTF">2008-06-28T20:57:21Z</dcterms:created>
  <dcterms:modified xsi:type="dcterms:W3CDTF">2018-01-04T08:33:19Z</dcterms:modified>
</cp:coreProperties>
</file>