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3"/>
  </p:notesMasterIdLst>
  <p:sldIdLst>
    <p:sldId id="330" r:id="rId5"/>
    <p:sldId id="331" r:id="rId6"/>
    <p:sldId id="332" r:id="rId7"/>
    <p:sldId id="257" r:id="rId8"/>
    <p:sldId id="258" r:id="rId9"/>
    <p:sldId id="334" r:id="rId10"/>
    <p:sldId id="261" r:id="rId11"/>
    <p:sldId id="262" r:id="rId12"/>
    <p:sldId id="263" r:id="rId13"/>
    <p:sldId id="260" r:id="rId14"/>
    <p:sldId id="337" r:id="rId15"/>
    <p:sldId id="265" r:id="rId16"/>
    <p:sldId id="266" r:id="rId17"/>
    <p:sldId id="267" r:id="rId18"/>
    <p:sldId id="338" r:id="rId19"/>
    <p:sldId id="268" r:id="rId20"/>
    <p:sldId id="270" r:id="rId21"/>
    <p:sldId id="271" r:id="rId22"/>
    <p:sldId id="339" r:id="rId23"/>
    <p:sldId id="280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273" r:id="rId34"/>
    <p:sldId id="274" r:id="rId35"/>
    <p:sldId id="349" r:id="rId36"/>
    <p:sldId id="276" r:id="rId37"/>
    <p:sldId id="277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05" r:id="rId60"/>
    <p:sldId id="306" r:id="rId61"/>
    <p:sldId id="371" r:id="rId62"/>
    <p:sldId id="308" r:id="rId63"/>
    <p:sldId id="372" r:id="rId64"/>
    <p:sldId id="373" r:id="rId65"/>
    <p:sldId id="310" r:id="rId66"/>
    <p:sldId id="374" r:id="rId67"/>
    <p:sldId id="315" r:id="rId68"/>
    <p:sldId id="320" r:id="rId69"/>
    <p:sldId id="322" r:id="rId70"/>
    <p:sldId id="316" r:id="rId71"/>
    <p:sldId id="317" r:id="rId72"/>
    <p:sldId id="318" r:id="rId73"/>
    <p:sldId id="319" r:id="rId74"/>
    <p:sldId id="321" r:id="rId75"/>
    <p:sldId id="323" r:id="rId76"/>
    <p:sldId id="324" r:id="rId77"/>
    <p:sldId id="325" r:id="rId78"/>
    <p:sldId id="326" r:id="rId79"/>
    <p:sldId id="327" r:id="rId80"/>
    <p:sldId id="328" r:id="rId81"/>
    <p:sldId id="329" r:id="rId82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6679" autoAdjust="0"/>
  </p:normalViewPr>
  <p:slideViewPr>
    <p:cSldViewPr>
      <p:cViewPr varScale="1">
        <p:scale>
          <a:sx n="71" d="100"/>
          <a:sy n="71" d="100"/>
        </p:scale>
        <p:origin x="1140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6.xml"/><Relationship Id="rId1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75CC84D-A508-4198-9A4D-268E6D615F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F8773-B79E-448B-8FED-104FFE418031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33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X, y: fields</a:t>
            </a:r>
          </a:p>
          <a:p>
            <a:r>
              <a:rPr lang="en-US" dirty="0" smtClean="0"/>
              <a:t>Initial x, y: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2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Shadowing: better NOT to use</a:t>
            </a:r>
          </a:p>
          <a:p>
            <a:r>
              <a:rPr lang="en-US" dirty="0" smtClean="0"/>
              <a:t>If use shadowing,</a:t>
            </a:r>
            <a:r>
              <a:rPr lang="en-US" baseline="0" dirty="0" smtClean="0"/>
              <a:t> use “this”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18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RULE!</a:t>
            </a:r>
            <a:r>
              <a:rPr lang="en-US" baseline="0" dirty="0" smtClean="0"/>
              <a:t> If used “void”, the new statement in the client program doesn’t work!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91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071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 method: “this” is optional here. Method</a:t>
            </a:r>
            <a:r>
              <a:rPr lang="en-US" baseline="0" dirty="0" smtClean="0"/>
              <a:t> can’t shadow (we can’t define a method </a:t>
            </a:r>
            <a:r>
              <a:rPr lang="en-US" baseline="0" smtClean="0"/>
              <a:t>inside method)</a:t>
            </a:r>
            <a:endParaRPr lang="en-US" baseline="0" dirty="0" smtClean="0"/>
          </a:p>
          <a:p>
            <a:r>
              <a:rPr lang="en-US" baseline="0" dirty="0" smtClean="0"/>
              <a:t>Field and method: object itself</a:t>
            </a:r>
          </a:p>
          <a:p>
            <a:r>
              <a:rPr lang="en-US" baseline="0" dirty="0" smtClean="0"/>
              <a:t>Constructor: syntax!  For constructor call constructor only!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8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r>
              <a:rPr lang="en-US" baseline="0" dirty="0" smtClean="0"/>
              <a:t> call method</a:t>
            </a:r>
          </a:p>
          <a:p>
            <a:r>
              <a:rPr lang="en-US" baseline="0" dirty="0" smtClean="0"/>
              <a:t>Constructor call constructor </a:t>
            </a:r>
            <a:r>
              <a:rPr lang="en-US" baseline="0" dirty="0" smtClean="0">
                <a:sym typeface="Wingdings" pitchFamily="2" charset="2"/>
              </a:rPr>
              <a:t> special syntax.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66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0B69E-EF25-4673-90E3-BB19F0259E3F}" type="slidenum">
              <a:rPr lang="en-US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63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convention: data field</a:t>
            </a:r>
            <a:r>
              <a:rPr lang="en-US" baseline="0" dirty="0" smtClean="0"/>
              <a:t> (private)</a:t>
            </a:r>
          </a:p>
          <a:p>
            <a:r>
              <a:rPr lang="en-US" baseline="0" dirty="0" smtClean="0"/>
              <a:t>If we want access the data: use get and set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51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F92BD0-2E82-4B52-B09B-980876D279B5}" type="slidenum">
              <a:rPr lang="en-US" smtClean="0"/>
              <a:pPr eaLnBrk="1" hangingPunct="1"/>
              <a:t>63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9125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1A58E-B701-48DE-8118-329DF7EB93A8}" type="slidenum">
              <a:rPr lang="en-US"/>
              <a:pPr/>
              <a:t>66</a:t>
            </a:fld>
            <a:endParaRPr lang="en-US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4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 cannot access data fields.</a:t>
            </a:r>
            <a:r>
              <a:rPr lang="en-US" baseline="0" dirty="0" smtClean="0"/>
              <a:t> Static doesn’t belong to any of the instance. </a:t>
            </a:r>
          </a:p>
          <a:p>
            <a:r>
              <a:rPr lang="en-US" baseline="0" dirty="0" smtClean="0"/>
              <a:t>Instance method may access its own instance field.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93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94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: read only, can’t modify</a:t>
            </a:r>
          </a:p>
          <a:p>
            <a:r>
              <a:rPr lang="en-US" dirty="0" err="1" smtClean="0"/>
              <a:t>Mutator</a:t>
            </a:r>
            <a:r>
              <a:rPr lang="en-US" dirty="0" smtClean="0"/>
              <a:t>:</a:t>
            </a:r>
            <a:r>
              <a:rPr lang="en-US" baseline="0" dirty="0" smtClean="0"/>
              <a:t> modify/change</a:t>
            </a:r>
          </a:p>
          <a:p>
            <a:r>
              <a:rPr lang="en-US" baseline="0" dirty="0" smtClean="0"/>
              <a:t>Not recommended to mix things up, easy to make mistake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61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714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Java, null</a:t>
            </a:r>
            <a:r>
              <a:rPr lang="en-US" baseline="0" dirty="0" smtClean="0"/>
              <a:t> is NOT a object.</a:t>
            </a:r>
          </a:p>
          <a:p>
            <a:r>
              <a:rPr lang="en-US" baseline="0" dirty="0" smtClean="0"/>
              <a:t>An object maybe assigned a null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16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224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06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4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14800" y="2133600"/>
            <a:ext cx="990600" cy="6096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410325"/>
            <a:ext cx="35052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5337175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EAE49-7FE9-4432-87DC-8A74CFF3C70B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4800" y="2206625"/>
            <a:ext cx="990600" cy="460375"/>
          </a:xfrm>
        </p:spPr>
        <p:txBody>
          <a:bodyPr/>
          <a:lstStyle>
            <a:lvl1pPr>
              <a:defRPr sz="2000" b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1747609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2A3D4-F6E6-4956-B19F-97E4189020FB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7D63-6A15-4F68-85E3-BAFA18495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1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DF36D-9CFB-4B10-9EFC-F07606935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F6EDA-4CB8-4FE7-91F0-903D6DCFD2DB}" type="datetime1">
              <a:rPr lang="en-US" smtClean="0"/>
              <a:t>1/4/2018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</p:spTree>
    <p:extLst>
      <p:ext uri="{BB962C8B-B14F-4D97-AF65-F5344CB8AC3E}">
        <p14:creationId xmlns:p14="http://schemas.microsoft.com/office/powerpoint/2010/main" val="19712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9144000" cy="2630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67200" y="2209800"/>
            <a:ext cx="6096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4724400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F6AF-D243-44AA-BD83-785C924FB24E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267200" y="2198688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3030705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2852" y="1444752"/>
            <a:ext cx="8503920" cy="480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E5682-4E2B-47A0-A1FD-7985C8DE8F76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05400" y="930275"/>
            <a:ext cx="685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2128032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B5780-4451-43F7-93FB-984ED94B6F04}" type="datetime1">
              <a:rPr lang="en-US" smtClean="0"/>
              <a:t>1/4/2018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F1CB-80D7-4E05-9B65-0EAD580BC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61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20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843B5-209C-4774-9B27-48DA644DE142}" type="datetime1">
              <a:rPr lang="en-US" smtClean="0"/>
              <a:t>1/4/2018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B6D6A0C-AE1D-4293-9528-EE8FB7DBF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11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6D3B-7A17-45DE-B75B-63541FAF71E5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419320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6B74A-F883-499E-AD28-C3CA82997720}" type="datetime1">
              <a:rPr lang="en-US" smtClean="0"/>
              <a:t>1/4/2018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FAA02C-4A37-4580-9D0C-FE1383B43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26D8EAA-DADD-47B0-A08B-28FF1CFCC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658F3-5BD0-4E3C-BFAB-EB744348E822}" type="datetime1">
              <a:rPr lang="en-US" smtClean="0"/>
              <a:t>1/4/2018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</p:spTree>
    <p:extLst>
      <p:ext uri="{BB962C8B-B14F-4D97-AF65-F5344CB8AC3E}">
        <p14:creationId xmlns:p14="http://schemas.microsoft.com/office/powerpoint/2010/main" val="529462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7D72F-E2D9-4583-8302-306512408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EC256-D7FD-4CF0-B656-06FA68F856F6}" type="datetime1">
              <a:rPr lang="en-US" smtClean="0"/>
              <a:t>1/4/2018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</p:spTree>
    <p:extLst>
      <p:ext uri="{BB962C8B-B14F-4D97-AF65-F5344CB8AC3E}">
        <p14:creationId xmlns:p14="http://schemas.microsoft.com/office/powerpoint/2010/main" val="40769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108575" y="6416675"/>
            <a:ext cx="1520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EF9AD29-D412-46B4-88AA-6F3B55699F2E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7338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210050" y="838200"/>
            <a:ext cx="666750" cy="304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2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0" name="Slide Number Placeholder 3"/>
          <p:cNvSpPr txBox="1">
            <a:spLocks noGrp="1"/>
          </p:cNvSpPr>
          <p:nvPr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  <a:defRPr/>
            </a:pPr>
            <a:fld id="{7E4E26CC-BC91-44B5-94DE-E2155D19564B}" type="slidenum">
              <a:rPr lang="en-US" sz="1200" smtClean="0">
                <a:solidFill>
                  <a:srgbClr val="424242"/>
                </a:solidFill>
                <a:latin typeface="Verdana" pitchFamily="34" charset="0"/>
              </a:rPr>
              <a:pPr eaLnBrk="1" hangingPunct="1">
                <a:spcBef>
                  <a:spcPts val="500"/>
                </a:spcBef>
                <a:defRPr/>
              </a:pPr>
              <a:t>‹#›</a:t>
            </a:fld>
            <a:endParaRPr lang="en-US" smtClean="0"/>
          </a:p>
        </p:txBody>
      </p:sp>
      <p:sp>
        <p:nvSpPr>
          <p:cNvPr id="17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B9D6F568-A2E0-4084-9253-5500DFBEDFB1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5009F29-FECE-46E8-81AF-210CF2DDE2AE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Building Java Programs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 Back to Basics Approach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8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1900" dirty="0" smtClean="0"/>
              <a:t>classes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377809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a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Clients of objects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/>
              <a:t>client program</a:t>
            </a:r>
            <a:r>
              <a:rPr lang="en-US"/>
              <a:t>: A program that uses objects.</a:t>
            </a:r>
          </a:p>
          <a:p>
            <a:pPr lvl="1"/>
            <a:r>
              <a:rPr lang="en-US"/>
              <a:t>Example: </a:t>
            </a:r>
            <a:r>
              <a:rPr lang="en-US">
                <a:latin typeface="Courier New" pitchFamily="49" charset="0"/>
              </a:rPr>
              <a:t>Bomb</a:t>
            </a:r>
            <a:r>
              <a:rPr lang="en-US"/>
              <a:t> is a client of </a:t>
            </a:r>
            <a:r>
              <a:rPr lang="en-US">
                <a:latin typeface="Courier New" pitchFamily="49" charset="0"/>
              </a:rPr>
              <a:t>DrawingPanel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Graphics</a:t>
            </a:r>
            <a:r>
              <a:rPr lang="en-US"/>
              <a:t>.</a:t>
            </a:r>
          </a:p>
        </p:txBody>
      </p:sp>
      <p:sp>
        <p:nvSpPr>
          <p:cNvPr id="818180" name="Text Box 4"/>
          <p:cNvSpPr txBox="1">
            <a:spLocks noChangeArrowheads="1"/>
          </p:cNvSpPr>
          <p:nvPr/>
        </p:nvSpPr>
        <p:spPr bwMode="auto">
          <a:xfrm>
            <a:off x="447675" y="2514600"/>
            <a:ext cx="4114800" cy="2066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 algn="l">
              <a:defRPr>
                <a:solidFill>
                  <a:schemeClr val="tx1"/>
                </a:solidFill>
                <a:latin typeface="Arial" charset="0"/>
              </a:defRPr>
            </a:lvl1pPr>
            <a:lvl2pPr marL="1311275" algn="l">
              <a:defRPr>
                <a:solidFill>
                  <a:schemeClr val="tx1"/>
                </a:solidFill>
                <a:latin typeface="Arial" charset="0"/>
              </a:defRPr>
            </a:lvl2pPr>
            <a:lvl3pPr marL="1425575" algn="l">
              <a:defRPr>
                <a:solidFill>
                  <a:schemeClr val="tx1"/>
                </a:solidFill>
                <a:latin typeface="Arial" charset="0"/>
              </a:defRPr>
            </a:lvl3pPr>
            <a:lvl4pPr marL="1539875"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 u="sng" dirty="0">
                <a:latin typeface="Courier New" pitchFamily="49" charset="0"/>
                <a:cs typeface="Times New Roman" pitchFamily="18" charset="0"/>
              </a:rPr>
              <a:t>Bomb.java</a:t>
            </a:r>
            <a:r>
              <a:rPr lang="en-US" sz="1600" u="sng" dirty="0">
                <a:latin typeface="Verdana" pitchFamily="34" charset="0"/>
                <a:cs typeface="Times New Roman" pitchFamily="18" charset="0"/>
              </a:rPr>
              <a:t> (client program)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public class Bomb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 main(String[] </a:t>
            </a:r>
            <a:r>
              <a:rPr lang="en-US" sz="1600" dirty="0" err="1"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     new </a:t>
            </a:r>
            <a:r>
              <a:rPr lang="en-US" sz="1600" dirty="0" err="1">
                <a:latin typeface="Courier New" pitchFamily="49" charset="0"/>
                <a:cs typeface="Times New Roman" pitchFamily="18" charset="0"/>
              </a:rPr>
              <a:t>DrawingPanel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(...)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     new </a:t>
            </a:r>
            <a:r>
              <a:rPr lang="en-US" sz="1600" dirty="0" err="1">
                <a:latin typeface="Courier New" pitchFamily="49" charset="0"/>
                <a:cs typeface="Times New Roman" pitchFamily="18" charset="0"/>
              </a:rPr>
              <a:t>DrawingPanel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(...)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     ...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818181" name="Text Box 5"/>
          <p:cNvSpPr txBox="1">
            <a:spLocks noChangeArrowheads="1"/>
          </p:cNvSpPr>
          <p:nvPr/>
        </p:nvSpPr>
        <p:spPr bwMode="auto">
          <a:xfrm>
            <a:off x="5334000" y="2400300"/>
            <a:ext cx="3581400" cy="1089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 algn="l">
              <a:defRPr>
                <a:solidFill>
                  <a:schemeClr val="tx1"/>
                </a:solidFill>
                <a:latin typeface="Arial" charset="0"/>
              </a:defRPr>
            </a:lvl1pPr>
            <a:lvl2pPr marL="1311275" algn="l">
              <a:defRPr>
                <a:solidFill>
                  <a:schemeClr val="tx1"/>
                </a:solidFill>
                <a:latin typeface="Arial" charset="0"/>
              </a:defRPr>
            </a:lvl2pPr>
            <a:lvl3pPr marL="1425575" algn="l">
              <a:defRPr>
                <a:solidFill>
                  <a:schemeClr val="tx1"/>
                </a:solidFill>
                <a:latin typeface="Arial" charset="0"/>
              </a:defRPr>
            </a:lvl3pPr>
            <a:lvl4pPr marL="1539875"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 u="sng">
                <a:latin typeface="Courier New" pitchFamily="49" charset="0"/>
                <a:cs typeface="Times New Roman" pitchFamily="18" charset="0"/>
              </a:rPr>
              <a:t>DrawingPanel.java</a:t>
            </a:r>
            <a:r>
              <a:rPr lang="en-US" sz="1600" u="sng">
                <a:latin typeface="Verdana" pitchFamily="34" charset="0"/>
                <a:cs typeface="Times New Roman" pitchFamily="18" charset="0"/>
              </a:rPr>
              <a:t> (class)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Times New Roman" pitchFamily="18" charset="0"/>
              </a:rPr>
              <a:t>public class DrawingPanel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Times New Roman" pitchFamily="18" charset="0"/>
              </a:rPr>
              <a:t>    ...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818182" name="Line 6"/>
          <p:cNvSpPr>
            <a:spLocks noChangeShapeType="1"/>
          </p:cNvSpPr>
          <p:nvPr/>
        </p:nvSpPr>
        <p:spPr bwMode="auto">
          <a:xfrm>
            <a:off x="4181475" y="2686050"/>
            <a:ext cx="1066800" cy="19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8183" name="Line 7"/>
          <p:cNvSpPr>
            <a:spLocks noChangeShapeType="1"/>
          </p:cNvSpPr>
          <p:nvPr/>
        </p:nvSpPr>
        <p:spPr bwMode="auto">
          <a:xfrm>
            <a:off x="4114800" y="3505200"/>
            <a:ext cx="3124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8184" name="Line 8"/>
          <p:cNvSpPr>
            <a:spLocks noChangeShapeType="1"/>
          </p:cNvSpPr>
          <p:nvPr/>
        </p:nvSpPr>
        <p:spPr bwMode="auto">
          <a:xfrm>
            <a:off x="4114800" y="3733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81818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9"/>
          <a:stretch>
            <a:fillRect/>
          </a:stretch>
        </p:blipFill>
        <p:spPr bwMode="auto">
          <a:xfrm>
            <a:off x="5172075" y="4381500"/>
            <a:ext cx="36576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6DACB-B3A1-46E3-92FC-24D1E2BDF9D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Our task</a:t>
            </a:r>
          </a:p>
        </p:txBody>
      </p:sp>
      <p:sp>
        <p:nvSpPr>
          <p:cNvPr id="1126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2" charset="-128"/>
              </a:rPr>
              <a:t>We will implement a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Point</a:t>
            </a:r>
            <a:r>
              <a:rPr lang="en-US" dirty="0" smtClean="0">
                <a:ea typeface="ＭＳ Ｐゴシック" pitchFamily="32" charset="-128"/>
              </a:rPr>
              <a:t> class as a way of learning about defining classes and to make our </a:t>
            </a:r>
            <a:r>
              <a:rPr lang="en-US" dirty="0">
                <a:ea typeface="ＭＳ Ｐゴシック" pitchFamily="32" charset="-128"/>
              </a:rPr>
              <a:t>bomb </a:t>
            </a:r>
            <a:r>
              <a:rPr lang="en-US" dirty="0" smtClean="0">
                <a:ea typeface="ＭＳ Ｐゴシック" pitchFamily="32" charset="-128"/>
              </a:rPr>
              <a:t>program simpler.</a:t>
            </a:r>
          </a:p>
          <a:p>
            <a:pPr lvl="1" eaLnBrk="1" hangingPunct="1"/>
            <a:endParaRPr lang="en-US" sz="1200" dirty="0" smtClean="0">
              <a:ea typeface="ＭＳ Ｐゴシック" pitchFamily="32" charset="-128"/>
            </a:endParaRPr>
          </a:p>
          <a:p>
            <a:pPr eaLnBrk="1" hangingPunct="1"/>
            <a:r>
              <a:rPr lang="en-US" dirty="0" smtClean="0">
                <a:ea typeface="ＭＳ Ｐゴシック" pitchFamily="32" charset="-128"/>
              </a:rPr>
              <a:t>We will define a type named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Point</a:t>
            </a:r>
            <a:r>
              <a:rPr lang="en-US" dirty="0" smtClean="0">
                <a:ea typeface="ＭＳ Ｐゴシック" pitchFamily="32" charset="-128"/>
              </a:rPr>
              <a:t>.</a:t>
            </a:r>
          </a:p>
          <a:p>
            <a:pPr lvl="1" eaLnBrk="1" hangingPunct="1"/>
            <a:r>
              <a:rPr lang="en-US" dirty="0" smtClean="0">
                <a:ea typeface="ＭＳ Ｐゴシック" pitchFamily="32" charset="-128"/>
              </a:rPr>
              <a:t>Each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Point</a:t>
            </a:r>
            <a:r>
              <a:rPr lang="en-US" dirty="0" smtClean="0">
                <a:ea typeface="ＭＳ Ｐゴシック" pitchFamily="32" charset="-128"/>
              </a:rPr>
              <a:t> object will contain data called </a:t>
            </a:r>
            <a:r>
              <a:rPr lang="en-US" b="1" dirty="0" smtClean="0">
                <a:ea typeface="ＭＳ Ｐゴシック" pitchFamily="32" charset="-128"/>
              </a:rPr>
              <a:t>fields</a:t>
            </a:r>
            <a:r>
              <a:rPr lang="en-US" dirty="0" smtClean="0">
                <a:ea typeface="ＭＳ Ｐゴシック" pitchFamily="32" charset="-128"/>
              </a:rPr>
              <a:t>.</a:t>
            </a:r>
          </a:p>
          <a:p>
            <a:pPr lvl="2" eaLnBrk="1" hangingPunct="1"/>
            <a:r>
              <a:rPr lang="en-US" dirty="0" smtClean="0">
                <a:ea typeface="ＭＳ Ｐゴシック" pitchFamily="32" charset="-128"/>
              </a:rPr>
              <a:t>e.g.  The x and y coordinates.</a:t>
            </a:r>
          </a:p>
          <a:p>
            <a:pPr lvl="1" eaLnBrk="1" hangingPunct="1"/>
            <a:endParaRPr lang="en-US" sz="1200" dirty="0" smtClean="0">
              <a:ea typeface="ＭＳ Ｐゴシック" pitchFamily="32" charset="-128"/>
            </a:endParaRPr>
          </a:p>
          <a:p>
            <a:pPr lvl="1" eaLnBrk="1" hangingPunct="1"/>
            <a:r>
              <a:rPr lang="en-US" dirty="0" smtClean="0">
                <a:ea typeface="ＭＳ Ｐゴシック" pitchFamily="32" charset="-128"/>
              </a:rPr>
              <a:t>Each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Point</a:t>
            </a:r>
            <a:r>
              <a:rPr lang="en-US" dirty="0" smtClean="0">
                <a:ea typeface="ＭＳ Ｐゴシック" pitchFamily="32" charset="-128"/>
              </a:rPr>
              <a:t> object will contain behavior called </a:t>
            </a:r>
            <a:r>
              <a:rPr lang="en-US" b="1" dirty="0" smtClean="0">
                <a:ea typeface="ＭＳ Ｐゴシック" pitchFamily="32" charset="-128"/>
              </a:rPr>
              <a:t>methods</a:t>
            </a:r>
            <a:r>
              <a:rPr lang="en-US" dirty="0" smtClean="0">
                <a:ea typeface="ＭＳ Ｐゴシック" pitchFamily="32" charset="-128"/>
              </a:rPr>
              <a:t>.</a:t>
            </a:r>
          </a:p>
          <a:p>
            <a:pPr lvl="2" eaLnBrk="1" hangingPunct="1"/>
            <a:r>
              <a:rPr lang="en-US" dirty="0" smtClean="0">
                <a:ea typeface="ＭＳ Ｐゴシック" pitchFamily="32" charset="-128"/>
              </a:rPr>
              <a:t>e.g.  Calculate the distance from another point</a:t>
            </a:r>
          </a:p>
          <a:p>
            <a:pPr lvl="1" eaLnBrk="1" hangingPunct="1"/>
            <a:endParaRPr lang="en-US" sz="1200" b="1" dirty="0" smtClean="0">
              <a:ea typeface="ＭＳ Ｐゴシック" pitchFamily="32" charset="-128"/>
            </a:endParaRPr>
          </a:p>
          <a:p>
            <a:pPr lvl="1" eaLnBrk="1" hangingPunct="1"/>
            <a:r>
              <a:rPr lang="en-US" b="1" dirty="0" smtClean="0">
                <a:ea typeface="ＭＳ Ｐゴシック" pitchFamily="32" charset="-128"/>
              </a:rPr>
              <a:t>Client programs</a:t>
            </a:r>
            <a:r>
              <a:rPr lang="en-US" dirty="0" smtClean="0">
                <a:ea typeface="ＭＳ Ｐゴシック" pitchFamily="32" charset="-128"/>
              </a:rPr>
              <a:t> will use the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Point</a:t>
            </a:r>
            <a:r>
              <a:rPr lang="en-US" dirty="0" smtClean="0">
                <a:ea typeface="ＭＳ Ｐゴシック" pitchFamily="32" charset="-128"/>
              </a:rPr>
              <a:t> objects.</a:t>
            </a:r>
          </a:p>
          <a:p>
            <a:pPr lvl="2" eaLnBrk="1" hangingPunct="1"/>
            <a:r>
              <a:rPr lang="en-US" dirty="0" smtClean="0">
                <a:ea typeface="ＭＳ Ｐゴシック" pitchFamily="32" charset="-128"/>
              </a:rPr>
              <a:t>Our bomb program is one such client.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1FA509-4BA8-4E49-BED0-76BB666BC78C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8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Point</a:t>
            </a:r>
            <a:r>
              <a:rPr lang="en-US"/>
              <a:t> objects (desired)</a:t>
            </a:r>
          </a:p>
        </p:txBody>
      </p:sp>
      <p:sp>
        <p:nvSpPr>
          <p:cNvPr id="823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1800" dirty="0">
                <a:latin typeface="Courier New" pitchFamily="49" charset="0"/>
              </a:rPr>
              <a:t>Point p1 = new Point(5, -2);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Point p2 = new Point();          </a:t>
            </a: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// origin, (0, 0)</a:t>
            </a:r>
          </a:p>
          <a:p>
            <a:pPr lvl="1">
              <a:buFontTx/>
              <a:buNone/>
            </a:pPr>
            <a:endParaRPr lang="en-US" sz="900" dirty="0">
              <a:latin typeface="Courier New" pitchFamily="49" charset="0"/>
            </a:endParaRPr>
          </a:p>
          <a:p>
            <a:r>
              <a:rPr lang="en-US" sz="2600" dirty="0" smtClean="0"/>
              <a:t>Data in each </a:t>
            </a:r>
            <a:r>
              <a:rPr lang="en-US" sz="2600" dirty="0" smtClean="0">
                <a:latin typeface="Courier New" pitchFamily="49" charset="0"/>
              </a:rPr>
              <a:t>Point</a:t>
            </a:r>
            <a:r>
              <a:rPr lang="en-US" sz="2600" dirty="0" smtClean="0"/>
              <a:t> object:</a:t>
            </a:r>
            <a:endParaRPr lang="en-US" sz="26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r>
              <a:rPr lang="en-US" sz="2600" dirty="0"/>
              <a:t>Methods in each </a:t>
            </a:r>
            <a:r>
              <a:rPr lang="en-US" sz="2600" dirty="0">
                <a:latin typeface="Courier New" pitchFamily="49" charset="0"/>
              </a:rPr>
              <a:t>Point</a:t>
            </a:r>
            <a:r>
              <a:rPr lang="en-US" sz="2600" dirty="0"/>
              <a:t> object:</a:t>
            </a:r>
          </a:p>
        </p:txBody>
      </p:sp>
      <p:graphicFrame>
        <p:nvGraphicFramePr>
          <p:cNvPr id="8233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37718"/>
              </p:ext>
            </p:extLst>
          </p:nvPr>
        </p:nvGraphicFramePr>
        <p:xfrm>
          <a:off x="496887" y="4343400"/>
          <a:ext cx="8418513" cy="2032000"/>
        </p:xfrm>
        <a:graphic>
          <a:graphicData uri="http://schemas.openxmlformats.org/drawingml/2006/table">
            <a:tbl>
              <a:tblPr/>
              <a:tblGrid>
                <a:gridCol w="2581275"/>
                <a:gridCol w="5837238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Method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setLocation(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sets the point's x and y to the given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moveBy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dx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adjusts the point's x and y by the given amounts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distance(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how far away the point is from point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draw(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displays the point on a drawing panel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3320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994230"/>
              </p:ext>
            </p:extLst>
          </p:nvPr>
        </p:nvGraphicFramePr>
        <p:xfrm>
          <a:off x="533400" y="2438400"/>
          <a:ext cx="4511675" cy="1219200"/>
        </p:xfrm>
        <a:graphic>
          <a:graphicData uri="http://schemas.openxmlformats.org/drawingml/2006/table">
            <a:tbl>
              <a:tblPr/>
              <a:tblGrid>
                <a:gridCol w="1589088"/>
                <a:gridCol w="2922587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Field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the point's x-coordinate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the point's y-coordinate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C0B895-A0F9-43D5-892D-374ECDBD9627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Point</a:t>
            </a:r>
            <a:r>
              <a:rPr lang="en-US"/>
              <a:t> class as blueprint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80000"/>
              </a:lnSpc>
            </a:pPr>
            <a:r>
              <a:rPr lang="en-US"/>
              <a:t>The class (blueprint) will describe how to create objects.</a:t>
            </a:r>
          </a:p>
          <a:p>
            <a:pPr lvl="1">
              <a:lnSpc>
                <a:spcPct val="80000"/>
              </a:lnSpc>
            </a:pPr>
            <a:r>
              <a:rPr lang="en-US"/>
              <a:t>Each object will contain its own data and methods.</a:t>
            </a:r>
          </a:p>
        </p:txBody>
      </p:sp>
      <p:sp>
        <p:nvSpPr>
          <p:cNvPr id="824324" name="Text Box 4"/>
          <p:cNvSpPr txBox="1">
            <a:spLocks noChangeArrowheads="1"/>
          </p:cNvSpPr>
          <p:nvPr/>
        </p:nvSpPr>
        <p:spPr bwMode="auto">
          <a:xfrm>
            <a:off x="2667000" y="1295400"/>
            <a:ext cx="3505200" cy="180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b="1" u="sng" dirty="0">
                <a:latin typeface="Verdana" pitchFamily="34" charset="0"/>
                <a:cs typeface="Times New Roman" pitchFamily="18" charset="0"/>
              </a:rPr>
              <a:t>Point class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400" dirty="0">
                <a:latin typeface="Verdana" pitchFamily="34" charset="0"/>
                <a:cs typeface="Times New Roman" pitchFamily="18" charset="0"/>
              </a:rPr>
              <a:t>state:</a:t>
            </a:r>
            <a:br>
              <a:rPr lang="en-US" sz="1400" dirty="0">
                <a:latin typeface="Verdana" pitchFamily="34" charset="0"/>
                <a:cs typeface="Times New Roman" pitchFamily="18" charset="0"/>
              </a:rPr>
            </a:b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 x,  y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400" dirty="0">
                <a:latin typeface="Verdana" pitchFamily="34" charset="0"/>
                <a:cs typeface="Times New Roman" pitchFamily="18" charset="0"/>
              </a:rPr>
              <a:t>behavior:</a:t>
            </a:r>
            <a:br>
              <a:rPr lang="en-US" sz="1400" dirty="0">
                <a:latin typeface="Verdana" pitchFamily="34" charset="0"/>
                <a:cs typeface="Times New Roman" pitchFamily="18" charset="0"/>
              </a:rPr>
            </a:b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setLocation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 x, 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 y)</a:t>
            </a:r>
            <a:br>
              <a:rPr lang="en-US" sz="1400" dirty="0">
                <a:latin typeface="Courier New" pitchFamily="49" charset="0"/>
                <a:cs typeface="Times New Roman" pitchFamily="18" charset="0"/>
              </a:rPr>
            </a:br>
            <a:r>
              <a:rPr lang="en-US" sz="1400" dirty="0" err="1" smtClean="0">
                <a:latin typeface="Courier New" pitchFamily="49" charset="0"/>
                <a:cs typeface="Times New Roman" pitchFamily="18" charset="0"/>
              </a:rPr>
              <a:t>moveBy</a:t>
            </a:r>
            <a:r>
              <a:rPr lang="en-US" sz="14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dx, 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dy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)</a:t>
            </a:r>
            <a:br>
              <a:rPr lang="en-US" sz="1400" dirty="0">
                <a:latin typeface="Courier New" pitchFamily="49" charset="0"/>
                <a:cs typeface="Times New Roman" pitchFamily="18" charset="0"/>
              </a:rPr>
            </a:br>
            <a:r>
              <a:rPr lang="en-US" sz="1400" dirty="0">
                <a:latin typeface="Courier New" pitchFamily="49" charset="0"/>
                <a:cs typeface="Times New Roman" pitchFamily="18" charset="0"/>
              </a:rPr>
              <a:t>distance(Point p)</a:t>
            </a:r>
            <a:br>
              <a:rPr lang="en-US" sz="1400" dirty="0">
                <a:latin typeface="Courier New" pitchFamily="49" charset="0"/>
                <a:cs typeface="Times New Roman" pitchFamily="18" charset="0"/>
              </a:rPr>
            </a:br>
            <a:r>
              <a:rPr lang="en-US" sz="1400" dirty="0">
                <a:latin typeface="Courier New" pitchFamily="49" charset="0"/>
                <a:cs typeface="Times New Roman" pitchFamily="18" charset="0"/>
              </a:rPr>
              <a:t>draw(Graphics g)</a:t>
            </a:r>
          </a:p>
        </p:txBody>
      </p:sp>
      <p:grpSp>
        <p:nvGrpSpPr>
          <p:cNvPr id="824325" name="Group 5"/>
          <p:cNvGrpSpPr>
            <a:grpSpLocks/>
          </p:cNvGrpSpPr>
          <p:nvPr/>
        </p:nvGrpSpPr>
        <p:grpSpPr bwMode="auto">
          <a:xfrm>
            <a:off x="2286000" y="3124200"/>
            <a:ext cx="4191000" cy="519113"/>
            <a:chOff x="1440" y="2448"/>
            <a:chExt cx="2640" cy="327"/>
          </a:xfrm>
        </p:grpSpPr>
        <p:sp>
          <p:nvSpPr>
            <p:cNvPr id="824326" name="Line 6"/>
            <p:cNvSpPr>
              <a:spLocks noChangeShapeType="1"/>
            </p:cNvSpPr>
            <p:nvPr/>
          </p:nvSpPr>
          <p:spPr bwMode="auto">
            <a:xfrm flipH="1">
              <a:off x="1440" y="2448"/>
              <a:ext cx="1296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4327" name="Line 7"/>
            <p:cNvSpPr>
              <a:spLocks noChangeShapeType="1"/>
            </p:cNvSpPr>
            <p:nvPr/>
          </p:nvSpPr>
          <p:spPr bwMode="auto">
            <a:xfrm>
              <a:off x="2784" y="2448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4328" name="Line 8"/>
            <p:cNvSpPr>
              <a:spLocks noChangeShapeType="1"/>
            </p:cNvSpPr>
            <p:nvPr/>
          </p:nvSpPr>
          <p:spPr bwMode="auto">
            <a:xfrm>
              <a:off x="2832" y="2448"/>
              <a:ext cx="1248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24329" name="Text Box 9"/>
          <p:cNvSpPr txBox="1">
            <a:spLocks noChangeArrowheads="1"/>
          </p:cNvSpPr>
          <p:nvPr/>
        </p:nvSpPr>
        <p:spPr bwMode="auto">
          <a:xfrm>
            <a:off x="76200" y="3706813"/>
            <a:ext cx="2895600" cy="1697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1400" b="1" u="sng" dirty="0">
                <a:latin typeface="Tahoma" pitchFamily="34" charset="0"/>
                <a:cs typeface="Times New Roman" pitchFamily="18" charset="0"/>
              </a:rPr>
              <a:t>Point object #1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400" dirty="0">
                <a:latin typeface="Tahoma" pitchFamily="34" charset="0"/>
                <a:cs typeface="Times New Roman" pitchFamily="18" charset="0"/>
              </a:rPr>
              <a:t>state:</a:t>
            </a:r>
            <a:br>
              <a:rPr lang="en-US" sz="1400" dirty="0">
                <a:latin typeface="Tahoma" pitchFamily="34" charset="0"/>
                <a:cs typeface="Times New Roman" pitchFamily="18" charset="0"/>
              </a:rPr>
            </a:br>
            <a:r>
              <a:rPr lang="en-US" sz="1400" dirty="0">
                <a:latin typeface="Courier New" pitchFamily="49" charset="0"/>
                <a:cs typeface="Times New Roman" pitchFamily="18" charset="0"/>
              </a:rPr>
              <a:t>x = 5,   y = -2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400" dirty="0">
                <a:latin typeface="Tahoma" pitchFamily="34" charset="0"/>
                <a:cs typeface="Times New Roman" pitchFamily="18" charset="0"/>
              </a:rPr>
              <a:t>behavior:</a:t>
            </a:r>
            <a:br>
              <a:rPr lang="en-US" sz="1400" dirty="0">
                <a:latin typeface="Tahoma" pitchFamily="34" charset="0"/>
                <a:cs typeface="Times New Roman" pitchFamily="18" charset="0"/>
              </a:rPr>
            </a:b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setLocation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 x, 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 y)</a:t>
            </a:r>
            <a:br>
              <a:rPr lang="en-US" sz="1400" dirty="0">
                <a:latin typeface="Courier New" pitchFamily="49" charset="0"/>
                <a:cs typeface="Times New Roman" pitchFamily="18" charset="0"/>
              </a:rPr>
            </a:br>
            <a:r>
              <a:rPr lang="en-US" sz="1400" dirty="0" err="1" smtClean="0">
                <a:latin typeface="Courier New" pitchFamily="49" charset="0"/>
                <a:cs typeface="Times New Roman" pitchFamily="18" charset="0"/>
              </a:rPr>
              <a:t>moveBy</a:t>
            </a:r>
            <a:r>
              <a:rPr lang="en-US" sz="14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dx, 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dy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)</a:t>
            </a:r>
            <a:br>
              <a:rPr lang="en-US" sz="1400" dirty="0">
                <a:latin typeface="Courier New" pitchFamily="49" charset="0"/>
                <a:cs typeface="Times New Roman" pitchFamily="18" charset="0"/>
              </a:rPr>
            </a:br>
            <a:r>
              <a:rPr lang="en-US" sz="1400" dirty="0">
                <a:latin typeface="Courier New" pitchFamily="49" charset="0"/>
                <a:cs typeface="Times New Roman" pitchFamily="18" charset="0"/>
              </a:rPr>
              <a:t>distance(Point p)</a:t>
            </a:r>
            <a:br>
              <a:rPr lang="en-US" sz="1400" dirty="0">
                <a:latin typeface="Courier New" pitchFamily="49" charset="0"/>
                <a:cs typeface="Times New Roman" pitchFamily="18" charset="0"/>
              </a:rPr>
            </a:br>
            <a:r>
              <a:rPr lang="en-US" sz="1400" dirty="0">
                <a:latin typeface="Courier New" pitchFamily="49" charset="0"/>
                <a:cs typeface="Times New Roman" pitchFamily="18" charset="0"/>
              </a:rPr>
              <a:t>draw(Graphics g)</a:t>
            </a:r>
          </a:p>
        </p:txBody>
      </p:sp>
      <p:sp>
        <p:nvSpPr>
          <p:cNvPr id="824330" name="Text Box 10"/>
          <p:cNvSpPr txBox="1">
            <a:spLocks noChangeArrowheads="1"/>
          </p:cNvSpPr>
          <p:nvPr/>
        </p:nvSpPr>
        <p:spPr bwMode="auto">
          <a:xfrm>
            <a:off x="3048000" y="3706813"/>
            <a:ext cx="2895600" cy="169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1400" b="1" u="sng" dirty="0">
                <a:latin typeface="Tahoma" pitchFamily="34" charset="0"/>
                <a:cs typeface="Times New Roman" pitchFamily="18" charset="0"/>
              </a:rPr>
              <a:t>Point object #2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400" dirty="0">
                <a:latin typeface="Tahoma" pitchFamily="34" charset="0"/>
                <a:cs typeface="Times New Roman" pitchFamily="18" charset="0"/>
              </a:rPr>
              <a:t>state:</a:t>
            </a:r>
            <a:br>
              <a:rPr lang="en-US" sz="1400" dirty="0">
                <a:latin typeface="Tahoma" pitchFamily="34" charset="0"/>
                <a:cs typeface="Times New Roman" pitchFamily="18" charset="0"/>
              </a:rPr>
            </a:br>
            <a:r>
              <a:rPr lang="en-US" sz="1400" dirty="0">
                <a:latin typeface="Courier New" pitchFamily="49" charset="0"/>
                <a:cs typeface="Times New Roman" pitchFamily="18" charset="0"/>
              </a:rPr>
              <a:t>x = -245,   y = 1897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400" dirty="0">
                <a:latin typeface="Tahoma" pitchFamily="34" charset="0"/>
                <a:cs typeface="Times New Roman" pitchFamily="18" charset="0"/>
              </a:rPr>
              <a:t>behavior:</a:t>
            </a:r>
            <a:br>
              <a:rPr lang="en-US" sz="1400" dirty="0">
                <a:latin typeface="Tahoma" pitchFamily="34" charset="0"/>
                <a:cs typeface="Times New Roman" pitchFamily="18" charset="0"/>
              </a:rPr>
            </a:b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setLocation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 x, 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 y)</a:t>
            </a:r>
            <a:br>
              <a:rPr lang="en-US" sz="1400" dirty="0">
                <a:latin typeface="Courier New" pitchFamily="49" charset="0"/>
                <a:cs typeface="Times New Roman" pitchFamily="18" charset="0"/>
              </a:rPr>
            </a:br>
            <a:r>
              <a:rPr lang="en-US" sz="1400" dirty="0" err="1" smtClean="0">
                <a:latin typeface="Courier New" pitchFamily="49" charset="0"/>
                <a:cs typeface="Times New Roman" pitchFamily="18" charset="0"/>
              </a:rPr>
              <a:t>moveBy</a:t>
            </a:r>
            <a:r>
              <a:rPr lang="en-US" sz="14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dx, 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dy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)</a:t>
            </a:r>
            <a:br>
              <a:rPr lang="en-US" sz="1400" dirty="0">
                <a:latin typeface="Courier New" pitchFamily="49" charset="0"/>
                <a:cs typeface="Times New Roman" pitchFamily="18" charset="0"/>
              </a:rPr>
            </a:br>
            <a:r>
              <a:rPr lang="en-US" sz="1400" dirty="0">
                <a:latin typeface="Courier New" pitchFamily="49" charset="0"/>
                <a:cs typeface="Times New Roman" pitchFamily="18" charset="0"/>
              </a:rPr>
              <a:t>distance(Point p)</a:t>
            </a:r>
            <a:br>
              <a:rPr lang="en-US" sz="1400" dirty="0">
                <a:latin typeface="Courier New" pitchFamily="49" charset="0"/>
                <a:cs typeface="Times New Roman" pitchFamily="18" charset="0"/>
              </a:rPr>
            </a:br>
            <a:r>
              <a:rPr lang="en-US" sz="1400" dirty="0">
                <a:latin typeface="Courier New" pitchFamily="49" charset="0"/>
                <a:cs typeface="Times New Roman" pitchFamily="18" charset="0"/>
              </a:rPr>
              <a:t>draw(Graphics g)</a:t>
            </a:r>
          </a:p>
        </p:txBody>
      </p:sp>
      <p:sp>
        <p:nvSpPr>
          <p:cNvPr id="824331" name="Text Box 11"/>
          <p:cNvSpPr txBox="1">
            <a:spLocks noChangeArrowheads="1"/>
          </p:cNvSpPr>
          <p:nvPr/>
        </p:nvSpPr>
        <p:spPr bwMode="auto">
          <a:xfrm>
            <a:off x="6096000" y="3706813"/>
            <a:ext cx="2895600" cy="167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1400" b="1" u="sng" dirty="0">
                <a:latin typeface="Tahoma" pitchFamily="34" charset="0"/>
                <a:cs typeface="Times New Roman" pitchFamily="18" charset="0"/>
              </a:rPr>
              <a:t>Point object #3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400" dirty="0">
                <a:latin typeface="Tahoma" pitchFamily="34" charset="0"/>
                <a:cs typeface="Times New Roman" pitchFamily="18" charset="0"/>
              </a:rPr>
              <a:t>state:</a:t>
            </a:r>
            <a:br>
              <a:rPr lang="en-US" sz="1400" dirty="0">
                <a:latin typeface="Tahoma" pitchFamily="34" charset="0"/>
                <a:cs typeface="Times New Roman" pitchFamily="18" charset="0"/>
              </a:rPr>
            </a:br>
            <a:r>
              <a:rPr lang="en-US" sz="1400" dirty="0">
                <a:latin typeface="Courier New" pitchFamily="49" charset="0"/>
                <a:cs typeface="Times New Roman" pitchFamily="18" charset="0"/>
              </a:rPr>
              <a:t>x = 18,   y = 42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400" dirty="0">
                <a:latin typeface="Tahoma" pitchFamily="34" charset="0"/>
                <a:cs typeface="Times New Roman" pitchFamily="18" charset="0"/>
              </a:rPr>
              <a:t>behavior:</a:t>
            </a:r>
            <a:br>
              <a:rPr lang="en-US" sz="1400" dirty="0">
                <a:latin typeface="Tahoma" pitchFamily="34" charset="0"/>
                <a:cs typeface="Times New Roman" pitchFamily="18" charset="0"/>
              </a:rPr>
            </a:b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setLocation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 x, 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 y)</a:t>
            </a:r>
            <a:br>
              <a:rPr lang="en-US" sz="1400" dirty="0">
                <a:latin typeface="Courier New" pitchFamily="49" charset="0"/>
                <a:cs typeface="Times New Roman" pitchFamily="18" charset="0"/>
              </a:rPr>
            </a:br>
            <a:r>
              <a:rPr lang="en-US" sz="1400" dirty="0" err="1" smtClean="0">
                <a:latin typeface="Courier New" pitchFamily="49" charset="0"/>
                <a:cs typeface="Times New Roman" pitchFamily="18" charset="0"/>
              </a:rPr>
              <a:t>moveBy</a:t>
            </a:r>
            <a:r>
              <a:rPr lang="en-US" sz="14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dx, 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dy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)</a:t>
            </a:r>
            <a:br>
              <a:rPr lang="en-US" sz="1400" dirty="0">
                <a:latin typeface="Courier New" pitchFamily="49" charset="0"/>
                <a:cs typeface="Times New Roman" pitchFamily="18" charset="0"/>
              </a:rPr>
            </a:br>
            <a:r>
              <a:rPr lang="en-US" sz="1400" dirty="0">
                <a:latin typeface="Courier New" pitchFamily="49" charset="0"/>
                <a:cs typeface="Times New Roman" pitchFamily="18" charset="0"/>
              </a:rPr>
              <a:t>distance(Point p)</a:t>
            </a:r>
            <a:br>
              <a:rPr lang="en-US" sz="1400" dirty="0">
                <a:latin typeface="Courier New" pitchFamily="49" charset="0"/>
                <a:cs typeface="Times New Roman" pitchFamily="18" charset="0"/>
              </a:rPr>
            </a:br>
            <a:r>
              <a:rPr lang="en-US" sz="1400" dirty="0">
                <a:latin typeface="Courier New" pitchFamily="49" charset="0"/>
                <a:cs typeface="Times New Roman" pitchFamily="18" charset="0"/>
              </a:rPr>
              <a:t>draw(Graphics g)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874B9F-A39E-4F23-9879-6FC98D311883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6075" lvl="1">
              <a:spcBef>
                <a:spcPts val="500"/>
              </a:spcBef>
            </a:pPr>
            <a:r>
              <a:rPr lang="en-GB" sz="2000" b="1" dirty="0">
                <a:ea typeface="ＭＳ Ｐゴシック" pitchFamily="32" charset="-128"/>
              </a:rPr>
              <a:t>reading: </a:t>
            </a:r>
            <a:r>
              <a:rPr lang="en-US" sz="2000" b="1" smtClean="0">
                <a:ea typeface="ＭＳ Ｐゴシック" pitchFamily="32" charset="-128"/>
              </a:rPr>
              <a:t>8.2</a:t>
            </a:r>
            <a:endParaRPr lang="en-US" b="1" dirty="0">
              <a:ea typeface="ＭＳ Ｐゴシック" pitchFamily="32" charset="-128"/>
            </a:endParaRPr>
          </a:p>
          <a:p>
            <a:pPr marL="346075" lvl="1" indent="0" algn="ctr">
              <a:spcBef>
                <a:spcPts val="500"/>
              </a:spcBef>
              <a:buFontTx/>
              <a:buNone/>
            </a:pPr>
            <a:endParaRPr lang="en-US" dirty="0"/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Object state: Fields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2A62EA-D62F-41E3-A243-722B374D4C47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Fields</a:t>
            </a:r>
          </a:p>
        </p:txBody>
      </p:sp>
      <p:sp>
        <p:nvSpPr>
          <p:cNvPr id="1536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600" b="1" dirty="0" smtClean="0">
                <a:ea typeface="ＭＳ Ｐゴシック" pitchFamily="32" charset="-128"/>
              </a:rPr>
              <a:t>field</a:t>
            </a:r>
            <a:r>
              <a:rPr lang="en-US" sz="2600" dirty="0" smtClean="0">
                <a:ea typeface="ＭＳ Ｐゴシック" pitchFamily="32" charset="-128"/>
              </a:rPr>
              <a:t>: A variable inside an object that is part of its state.</a:t>
            </a:r>
          </a:p>
          <a:p>
            <a:pPr lvl="1" eaLnBrk="1" hangingPunct="1"/>
            <a:r>
              <a:rPr lang="en-US" dirty="0" smtClean="0">
                <a:ea typeface="ＭＳ Ｐゴシック" pitchFamily="32" charset="-128"/>
              </a:rPr>
              <a:t>Each object has </a:t>
            </a:r>
            <a:r>
              <a:rPr lang="en-US" i="1" dirty="0" smtClean="0">
                <a:ea typeface="ＭＳ Ｐゴシック" pitchFamily="32" charset="-128"/>
              </a:rPr>
              <a:t>its own copy </a:t>
            </a:r>
            <a:r>
              <a:rPr lang="en-US" dirty="0" smtClean="0">
                <a:ea typeface="ＭＳ Ｐゴシック" pitchFamily="32" charset="-128"/>
              </a:rPr>
              <a:t>of each field.</a:t>
            </a:r>
          </a:p>
          <a:p>
            <a:pPr lvl="1" eaLnBrk="1" hangingPunct="1"/>
            <a:endParaRPr lang="en-US" dirty="0" smtClean="0">
              <a:ea typeface="ＭＳ Ｐゴシック" pitchFamily="32" charset="-128"/>
            </a:endParaRPr>
          </a:p>
          <a:p>
            <a:pPr eaLnBrk="1" hangingPunct="1"/>
            <a:r>
              <a:rPr lang="en-US" dirty="0" smtClean="0">
                <a:ea typeface="ＭＳ Ｐゴシック" pitchFamily="32" charset="-128"/>
              </a:rPr>
              <a:t>Declaration syntax:</a:t>
            </a:r>
          </a:p>
          <a:p>
            <a:pPr lvl="1" eaLnBrk="1" hangingPunct="1">
              <a:buFont typeface="Wingdings 2" pitchFamily="32" charset="2"/>
              <a:buNone/>
            </a:pPr>
            <a:endParaRPr lang="en-US" sz="800" b="1" i="1" dirty="0" smtClean="0">
              <a:ea typeface="ＭＳ Ｐゴシック" pitchFamily="32" charset="-128"/>
            </a:endParaRPr>
          </a:p>
          <a:p>
            <a:pPr lvl="1" eaLnBrk="1" hangingPunct="1">
              <a:buFont typeface="Wingdings 2" pitchFamily="32" charset="2"/>
              <a:buNone/>
            </a:pPr>
            <a:r>
              <a:rPr lang="en-US" b="1" i="1" dirty="0" smtClean="0">
                <a:ea typeface="ＭＳ Ｐゴシック" pitchFamily="32" charset="-128"/>
              </a:rPr>
              <a:t>	</a:t>
            </a:r>
            <a:r>
              <a:rPr lang="en-US" b="1" dirty="0" smtClean="0">
                <a:ea typeface="ＭＳ Ｐゴシック" pitchFamily="32" charset="-128"/>
              </a:rPr>
              <a:t>&lt;</a:t>
            </a:r>
            <a:r>
              <a:rPr lang="en-US" b="1" i="1" dirty="0" smtClean="0">
                <a:ea typeface="ＭＳ Ｐゴシック" pitchFamily="32" charset="-128"/>
              </a:rPr>
              <a:t>type</a:t>
            </a:r>
            <a:r>
              <a:rPr lang="en-US" b="1" dirty="0" smtClean="0">
                <a:ea typeface="ＭＳ Ｐゴシック" pitchFamily="32" charset="-128"/>
              </a:rPr>
              <a:t>&gt;</a:t>
            </a:r>
            <a:r>
              <a:rPr lang="en-US" b="1" i="1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b="1" dirty="0" smtClean="0">
                <a:ea typeface="ＭＳ Ｐゴシック" pitchFamily="32" charset="-128"/>
              </a:rPr>
              <a:t>&lt;</a:t>
            </a:r>
            <a:r>
              <a:rPr lang="en-US" b="1" i="1" dirty="0" smtClean="0">
                <a:ea typeface="ＭＳ Ｐゴシック" pitchFamily="32" charset="-128"/>
              </a:rPr>
              <a:t>name</a:t>
            </a:r>
            <a:r>
              <a:rPr lang="en-US" b="1" dirty="0" smtClean="0">
                <a:ea typeface="ＭＳ Ｐゴシック" pitchFamily="32" charset="-128"/>
              </a:rPr>
              <a:t>&gt;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buFont typeface="Wingdings 2" pitchFamily="32" charset="2"/>
              <a:buNone/>
            </a:pPr>
            <a:endParaRPr lang="en-US" sz="1200" dirty="0" smtClean="0">
              <a:ea typeface="ＭＳ Ｐゴシック" pitchFamily="32" charset="-128"/>
            </a:endParaRPr>
          </a:p>
          <a:p>
            <a:pPr lvl="1" eaLnBrk="1" hangingPunct="1"/>
            <a:r>
              <a:rPr lang="en-US" dirty="0" smtClean="0">
                <a:ea typeface="ＭＳ Ｐゴシック" pitchFamily="32" charset="-128"/>
              </a:rPr>
              <a:t>Example:</a:t>
            </a:r>
          </a:p>
          <a:p>
            <a:pPr lvl="1" eaLnBrk="1" hangingPunct="1">
              <a:buFont typeface="Wingdings 2" pitchFamily="32" charset="2"/>
              <a:buNone/>
            </a:pPr>
            <a:endParaRPr lang="en-US" sz="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	public class Student {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2000" b="1" dirty="0" smtClean="0">
                <a:latin typeface="Courier New" pitchFamily="32" charset="0"/>
                <a:ea typeface="ＭＳ Ｐゴシック" pitchFamily="32" charset="-128"/>
              </a:rPr>
              <a:t>	    String name;</a:t>
            </a: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    </a:t>
            </a:r>
            <a:r>
              <a:rPr lang="en-US" sz="2000" b="1" dirty="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// each Student object has a 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2000" b="1" dirty="0" smtClean="0">
                <a:latin typeface="Courier New" pitchFamily="32" charset="0"/>
                <a:ea typeface="ＭＳ Ｐゴシック" pitchFamily="32" charset="-128"/>
              </a:rPr>
              <a:t>	    double </a:t>
            </a:r>
            <a:r>
              <a:rPr lang="en-US" sz="2000" b="1" dirty="0" err="1" smtClean="0">
                <a:latin typeface="Courier New" pitchFamily="32" charset="0"/>
                <a:ea typeface="ＭＳ Ｐゴシック" pitchFamily="32" charset="-128"/>
              </a:rPr>
              <a:t>gpa</a:t>
            </a:r>
            <a:r>
              <a:rPr lang="en-US" sz="2000" b="1" dirty="0" smtClean="0">
                <a:latin typeface="Courier New" pitchFamily="32" charset="0"/>
                <a:ea typeface="ＭＳ Ｐゴシック" pitchFamily="32" charset="-128"/>
              </a:rPr>
              <a:t>;</a:t>
            </a: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     </a:t>
            </a:r>
            <a:r>
              <a:rPr lang="en-US" sz="2000" b="1" dirty="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// name and </a:t>
            </a:r>
            <a:r>
              <a:rPr lang="en-US" sz="2000" b="1" dirty="0" err="1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gpa</a:t>
            </a:r>
            <a:r>
              <a:rPr lang="en-US" sz="2000" b="1" dirty="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 field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	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764E71-2885-4EE8-B431-C95F91836D2E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1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 class, version 1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>
                <a:latin typeface="Courier New" pitchFamily="49" charset="0"/>
              </a:rPr>
              <a:t>public class Point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 int y;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</a:pPr>
            <a:endParaRPr lang="en-US" sz="900"/>
          </a:p>
          <a:p>
            <a:pPr lvl="1"/>
            <a:r>
              <a:rPr lang="en-US"/>
              <a:t>Save this code into a file named </a:t>
            </a:r>
            <a:r>
              <a:rPr lang="en-US">
                <a:latin typeface="Courier New" pitchFamily="49" charset="0"/>
              </a:rPr>
              <a:t>Point.java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The above code creates a new type named </a:t>
            </a:r>
            <a:r>
              <a:rPr lang="en-US">
                <a:latin typeface="Courier New" pitchFamily="49" charset="0"/>
              </a:rPr>
              <a:t>Point</a:t>
            </a:r>
            <a:r>
              <a:rPr lang="en-US"/>
              <a:t>.</a:t>
            </a:r>
          </a:p>
          <a:p>
            <a:pPr lvl="1">
              <a:lnSpc>
                <a:spcPct val="110000"/>
              </a:lnSpc>
            </a:pPr>
            <a:r>
              <a:rPr lang="en-US"/>
              <a:t>Each </a:t>
            </a:r>
            <a:r>
              <a:rPr lang="en-US">
                <a:latin typeface="Courier New" pitchFamily="49" charset="0"/>
              </a:rPr>
              <a:t>Point</a:t>
            </a:r>
            <a:r>
              <a:rPr lang="en-US"/>
              <a:t> object contains two pieces of data:</a:t>
            </a:r>
          </a:p>
          <a:p>
            <a:pPr lvl="2"/>
            <a:r>
              <a:rPr lang="en-US"/>
              <a:t>an </a:t>
            </a:r>
            <a:r>
              <a:rPr lang="en-US">
                <a:latin typeface="Courier New" pitchFamily="49" charset="0"/>
              </a:rPr>
              <a:t>int</a:t>
            </a:r>
            <a:r>
              <a:rPr lang="en-US"/>
              <a:t> named </a:t>
            </a:r>
            <a:r>
              <a:rPr lang="en-US">
                <a:latin typeface="Courier New" pitchFamily="49" charset="0"/>
              </a:rPr>
              <a:t>x</a:t>
            </a:r>
            <a:r>
              <a:rPr lang="en-US"/>
              <a:t>, and</a:t>
            </a:r>
          </a:p>
          <a:p>
            <a:pPr lvl="2"/>
            <a:r>
              <a:rPr lang="en-US"/>
              <a:t>an </a:t>
            </a:r>
            <a:r>
              <a:rPr lang="en-US">
                <a:latin typeface="Courier New" pitchFamily="49" charset="0"/>
              </a:rPr>
              <a:t>int</a:t>
            </a:r>
            <a:r>
              <a:rPr lang="en-US"/>
              <a:t> named </a:t>
            </a:r>
            <a:r>
              <a:rPr lang="en-US">
                <a:latin typeface="Courier New" pitchFamily="49" charset="0"/>
              </a:rPr>
              <a:t>y</a:t>
            </a:r>
            <a:r>
              <a:rPr lang="en-US"/>
              <a:t>.</a:t>
            </a:r>
          </a:p>
          <a:p>
            <a:pPr lvl="2"/>
            <a:endParaRPr lang="en-US"/>
          </a:p>
          <a:p>
            <a:pPr lvl="1"/>
            <a:r>
              <a:rPr lang="en-US">
                <a:latin typeface="Courier New" pitchFamily="49" charset="0"/>
              </a:rPr>
              <a:t>Point</a:t>
            </a:r>
            <a:r>
              <a:rPr lang="en-US"/>
              <a:t> objects do not contain any behavior (yet).</a:t>
            </a:r>
            <a:endParaRPr lang="en-US">
              <a:latin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7B62B1-70DE-4242-B802-5C321DF5C971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6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fields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3050" indent="-273050">
              <a:tabLst>
                <a:tab pos="2286000" algn="l"/>
              </a:tabLst>
            </a:pPr>
            <a:r>
              <a:rPr lang="en-US" dirty="0"/>
              <a:t>Other classes can access/modify an object's fields.</a:t>
            </a:r>
          </a:p>
          <a:p>
            <a:pPr marL="639763" lvl="1" indent="-246063">
              <a:tabLst>
                <a:tab pos="2286000" algn="l"/>
              </a:tabLst>
            </a:pPr>
            <a:endParaRPr lang="en-US" sz="900" dirty="0"/>
          </a:p>
          <a:p>
            <a:pPr marL="639763" lvl="1" indent="-246063">
              <a:tabLst>
                <a:tab pos="2286000" algn="l"/>
              </a:tabLst>
            </a:pPr>
            <a:r>
              <a:rPr lang="en-US" dirty="0"/>
              <a:t>access:	</a:t>
            </a:r>
            <a:r>
              <a:rPr lang="en-US" b="1" dirty="0" err="1"/>
              <a:t>variable</a:t>
            </a:r>
            <a:r>
              <a:rPr lang="en-US" dirty="0" err="1">
                <a:latin typeface="Courier New" pitchFamily="49" charset="0"/>
              </a:rPr>
              <a:t>.</a:t>
            </a:r>
            <a:r>
              <a:rPr lang="en-US" b="1" dirty="0" err="1"/>
              <a:t>field</a:t>
            </a:r>
            <a:endParaRPr lang="en-US" sz="900" dirty="0">
              <a:latin typeface="Courier New" pitchFamily="49" charset="0"/>
            </a:endParaRPr>
          </a:p>
          <a:p>
            <a:pPr marL="639763" lvl="1" indent="-246063">
              <a:tabLst>
                <a:tab pos="2286000" algn="l"/>
              </a:tabLst>
            </a:pPr>
            <a:r>
              <a:rPr lang="en-US" dirty="0"/>
              <a:t>modify:	</a:t>
            </a:r>
            <a:r>
              <a:rPr lang="en-US" b="1" dirty="0" err="1"/>
              <a:t>variable</a:t>
            </a:r>
            <a:r>
              <a:rPr lang="en-US" dirty="0" err="1">
                <a:latin typeface="Courier New" pitchFamily="49" charset="0"/>
              </a:rPr>
              <a:t>.</a:t>
            </a:r>
            <a:r>
              <a:rPr lang="en-US" b="1" dirty="0" err="1"/>
              <a:t>field</a:t>
            </a:r>
            <a:r>
              <a:rPr lang="en-US" b="1" i="1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</a:t>
            </a:r>
            <a:r>
              <a:rPr lang="en-US" b="1" i="1" dirty="0">
                <a:latin typeface="Courier New" pitchFamily="49" charset="0"/>
              </a:rPr>
              <a:t> </a:t>
            </a:r>
            <a:r>
              <a:rPr lang="en-US" b="1" dirty="0"/>
              <a:t>value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639763" lvl="1" indent="-246063">
              <a:tabLst>
                <a:tab pos="2286000" algn="l"/>
              </a:tabLst>
            </a:pPr>
            <a:endParaRPr lang="en-US" dirty="0"/>
          </a:p>
          <a:p>
            <a:pPr marL="639763" lvl="1" indent="-246063">
              <a:tabLst>
                <a:tab pos="2286000" algn="l"/>
              </a:tabLst>
            </a:pPr>
            <a:endParaRPr lang="en-US" dirty="0"/>
          </a:p>
          <a:p>
            <a:pPr marL="273050" indent="-273050">
              <a:tabLst>
                <a:tab pos="2286000" algn="l"/>
              </a:tabLst>
            </a:pPr>
            <a:r>
              <a:rPr lang="en-US" dirty="0"/>
              <a:t>Example: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2286000" algn="l"/>
              </a:tabLst>
            </a:pPr>
            <a:endParaRPr lang="en-US" sz="900" dirty="0">
              <a:latin typeface="Courier New" pitchFamily="49" charset="0"/>
            </a:endParaRP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Point p1 = new Point();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Point p2 = new Point();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2286000" algn="l"/>
              </a:tabLst>
            </a:pP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("the x-</a:t>
            </a:r>
            <a:r>
              <a:rPr lang="en-US" sz="1800" dirty="0" err="1">
                <a:latin typeface="Courier New" pitchFamily="49" charset="0"/>
              </a:rPr>
              <a:t>coord</a:t>
            </a:r>
            <a:r>
              <a:rPr lang="en-US" sz="1800" dirty="0">
                <a:latin typeface="Courier New" pitchFamily="49" charset="0"/>
              </a:rPr>
              <a:t> is " + </a:t>
            </a:r>
            <a:r>
              <a:rPr lang="en-US" sz="1800" b="1" dirty="0">
                <a:latin typeface="Courier New" pitchFamily="49" charset="0"/>
              </a:rPr>
              <a:t>p1.x</a:t>
            </a:r>
            <a:r>
              <a:rPr lang="en-US" sz="1800" dirty="0">
                <a:latin typeface="Courier New" pitchFamily="49" charset="0"/>
              </a:rPr>
              <a:t>);   </a:t>
            </a: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// access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2286000" algn="l"/>
              </a:tabLst>
            </a:pPr>
            <a:r>
              <a:rPr lang="en-US" sz="1800" b="1" dirty="0">
                <a:latin typeface="Courier New" pitchFamily="49" charset="0"/>
              </a:rPr>
              <a:t>p2.y =</a:t>
            </a:r>
            <a:r>
              <a:rPr lang="en-US" sz="1800" dirty="0">
                <a:latin typeface="Courier New" pitchFamily="49" charset="0"/>
              </a:rPr>
              <a:t> 13;                                      </a:t>
            </a: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// modify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4EA28C-9053-44A0-9C21-FB495C1DE631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class and its client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r>
              <a:rPr lang="en-US" sz="2600" dirty="0">
                <a:latin typeface="Courier New" pitchFamily="49" charset="0"/>
              </a:rPr>
              <a:t>Point.java</a:t>
            </a:r>
            <a:r>
              <a:rPr lang="en-US" sz="2600" dirty="0"/>
              <a:t> is not, by itself, a runnable program</a:t>
            </a:r>
            <a:r>
              <a:rPr lang="en-US" sz="2600" dirty="0" smtClean="0"/>
              <a:t>. Why not?	</a:t>
            </a:r>
          </a:p>
          <a:p>
            <a:pPr lvl="1"/>
            <a:r>
              <a:rPr lang="en-US" dirty="0" smtClean="0"/>
              <a:t>It does not contain a </a:t>
            </a:r>
            <a:r>
              <a:rPr lang="en-US" dirty="0">
                <a:latin typeface="Courier New" pitchFamily="32" charset="0"/>
                <a:ea typeface="ＭＳ Ｐゴシック" pitchFamily="32" charset="-128"/>
              </a:rPr>
              <a:t>main</a:t>
            </a:r>
            <a:r>
              <a:rPr lang="en-US" dirty="0">
                <a:ea typeface="ＭＳ Ｐゴシック" pitchFamily="32" charset="-128"/>
              </a:rPr>
              <a:t> method.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class can be used by </a:t>
            </a:r>
            <a:r>
              <a:rPr lang="en-US" b="1" dirty="0"/>
              <a:t>client</a:t>
            </a:r>
            <a:r>
              <a:rPr lang="en-US" dirty="0"/>
              <a:t> programs</a:t>
            </a:r>
            <a:r>
              <a:rPr lang="en-US" dirty="0" smtClean="0"/>
              <a:t> </a:t>
            </a:r>
          </a:p>
          <a:p>
            <a:pPr lvl="1"/>
            <a:endParaRPr lang="en-US" sz="900" dirty="0"/>
          </a:p>
        </p:txBody>
      </p:sp>
      <p:sp>
        <p:nvSpPr>
          <p:cNvPr id="829444" name="Text Box 4"/>
          <p:cNvSpPr txBox="1">
            <a:spLocks noChangeArrowheads="1"/>
          </p:cNvSpPr>
          <p:nvPr/>
        </p:nvSpPr>
        <p:spPr bwMode="auto">
          <a:xfrm>
            <a:off x="533400" y="3035300"/>
            <a:ext cx="3810000" cy="3289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 algn="l">
              <a:defRPr>
                <a:solidFill>
                  <a:schemeClr val="tx1"/>
                </a:solidFill>
                <a:latin typeface="Arial" charset="0"/>
              </a:defRPr>
            </a:lvl1pPr>
            <a:lvl2pPr marL="1311275" algn="l">
              <a:defRPr>
                <a:solidFill>
                  <a:schemeClr val="tx1"/>
                </a:solidFill>
                <a:latin typeface="Arial" charset="0"/>
              </a:defRPr>
            </a:lvl2pPr>
            <a:lvl3pPr marL="1425575" algn="l">
              <a:defRPr>
                <a:solidFill>
                  <a:schemeClr val="tx1"/>
                </a:solidFill>
                <a:latin typeface="Arial" charset="0"/>
              </a:defRPr>
            </a:lvl3pPr>
            <a:lvl4pPr marL="1539875"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 u="sng">
                <a:latin typeface="Courier New" pitchFamily="49" charset="0"/>
                <a:cs typeface="Times New Roman" pitchFamily="18" charset="0"/>
              </a:rPr>
              <a:t>PointMain.java</a:t>
            </a:r>
            <a:r>
              <a:rPr lang="en-US" sz="1600" u="sng">
                <a:latin typeface="Verdana" pitchFamily="34" charset="0"/>
                <a:cs typeface="Times New Roman" pitchFamily="18" charset="0"/>
              </a:rPr>
              <a:t> (client program)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Times New Roman" pitchFamily="18" charset="0"/>
              </a:rPr>
              <a:t>public class PointMain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Times New Roman" pitchFamily="18" charset="0"/>
              </a:rPr>
              <a:t>  main(String args)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Times New Roman" pitchFamily="18" charset="0"/>
              </a:rPr>
              <a:t>    Point p1 = new Point();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Times New Roman" pitchFamily="18" charset="0"/>
              </a:rPr>
              <a:t>    p1.x = 7;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Times New Roman" pitchFamily="18" charset="0"/>
              </a:rPr>
              <a:t>    p1.y = 2;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Times New Roman" pitchFamily="18" charset="0"/>
              </a:rPr>
              <a:t>    Point p2 = new Point();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Times New Roman" pitchFamily="18" charset="0"/>
              </a:rPr>
              <a:t>    p2.x = 4;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Times New Roman" pitchFamily="18" charset="0"/>
              </a:rPr>
              <a:t>    p2.y = 3;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Times New Roman" pitchFamily="18" charset="0"/>
              </a:rPr>
              <a:t>    ...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829445" name="Text Box 5"/>
          <p:cNvSpPr txBox="1">
            <a:spLocks noChangeArrowheads="1"/>
          </p:cNvSpPr>
          <p:nvPr/>
        </p:nvSpPr>
        <p:spPr bwMode="auto">
          <a:xfrm>
            <a:off x="5562600" y="3009900"/>
            <a:ext cx="3276600" cy="1333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 algn="l">
              <a:defRPr>
                <a:solidFill>
                  <a:schemeClr val="tx1"/>
                </a:solidFill>
                <a:latin typeface="Arial" charset="0"/>
              </a:defRPr>
            </a:lvl1pPr>
            <a:lvl2pPr marL="1311275" algn="l">
              <a:defRPr>
                <a:solidFill>
                  <a:schemeClr val="tx1"/>
                </a:solidFill>
                <a:latin typeface="Arial" charset="0"/>
              </a:defRPr>
            </a:lvl2pPr>
            <a:lvl3pPr marL="1425575" algn="l">
              <a:defRPr>
                <a:solidFill>
                  <a:schemeClr val="tx1"/>
                </a:solidFill>
                <a:latin typeface="Arial" charset="0"/>
              </a:defRPr>
            </a:lvl3pPr>
            <a:lvl4pPr marL="1539875"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 u="sng">
                <a:latin typeface="Courier New" pitchFamily="49" charset="0"/>
                <a:cs typeface="Times New Roman" pitchFamily="18" charset="0"/>
              </a:rPr>
              <a:t>Point.java</a:t>
            </a:r>
            <a:r>
              <a:rPr lang="en-US" sz="1600" u="sng">
                <a:latin typeface="Verdana" pitchFamily="34" charset="0"/>
                <a:cs typeface="Times New Roman" pitchFamily="18" charset="0"/>
              </a:rPr>
              <a:t> (class of objects)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Times New Roman" pitchFamily="18" charset="0"/>
              </a:rPr>
              <a:t>public class Point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Times New Roman" pitchFamily="18" charset="0"/>
              </a:rPr>
              <a:t>    int x;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Times New Roman" pitchFamily="18" charset="0"/>
              </a:rPr>
              <a:t>    int y;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829446" name="Text Box 6"/>
          <p:cNvSpPr txBox="1">
            <a:spLocks noChangeArrowheads="1"/>
          </p:cNvSpPr>
          <p:nvPr/>
        </p:nvSpPr>
        <p:spPr bwMode="auto">
          <a:xfrm>
            <a:off x="5334000" y="4648200"/>
            <a:ext cx="2438400" cy="68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80000"/>
              </a:lnSpc>
            </a:pPr>
            <a:endParaRPr lang="en-US" sz="1600">
              <a:latin typeface="Courier New" pitchFamily="49" charset="0"/>
              <a:cs typeface="Times New Roman" pitchFamily="18" charset="0"/>
            </a:endParaRPr>
          </a:p>
          <a:p>
            <a:pPr lvl="1" algn="l">
              <a:lnSpc>
                <a:spcPct val="80000"/>
              </a:lnSpc>
            </a:pPr>
            <a:endParaRPr lang="en-US" sz="1600">
              <a:latin typeface="Courier New" pitchFamily="49" charset="0"/>
              <a:cs typeface="Times New Roman" pitchFamily="18" charset="0"/>
            </a:endParaRPr>
          </a:p>
          <a:p>
            <a:pPr lvl="1" algn="l">
              <a:lnSpc>
                <a:spcPct val="80000"/>
              </a:lnSpc>
            </a:pPr>
            <a:endParaRPr lang="en-US" sz="1600">
              <a:latin typeface="Courier New" pitchFamily="49" charset="0"/>
              <a:cs typeface="Times New Roman" pitchFamily="18" charset="0"/>
            </a:endParaRPr>
          </a:p>
        </p:txBody>
      </p:sp>
      <p:graphicFrame>
        <p:nvGraphicFramePr>
          <p:cNvPr id="829447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071733"/>
              </p:ext>
            </p:extLst>
          </p:nvPr>
        </p:nvGraphicFramePr>
        <p:xfrm>
          <a:off x="5486400" y="4724400"/>
          <a:ext cx="2089150" cy="396240"/>
        </p:xfrm>
        <a:graphic>
          <a:graphicData uri="http://schemas.openxmlformats.org/drawingml/2006/table">
            <a:tbl>
              <a:tblPr/>
              <a:tblGrid>
                <a:gridCol w="336550"/>
                <a:gridCol w="685800"/>
                <a:gridCol w="381000"/>
                <a:gridCol w="685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9465" name="Text Box 25"/>
          <p:cNvSpPr txBox="1">
            <a:spLocks noChangeArrowheads="1"/>
          </p:cNvSpPr>
          <p:nvPr/>
        </p:nvSpPr>
        <p:spPr bwMode="auto">
          <a:xfrm>
            <a:off x="5334000" y="5637213"/>
            <a:ext cx="2438400" cy="687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80000"/>
              </a:lnSpc>
            </a:pPr>
            <a:endParaRPr lang="en-US" sz="1600">
              <a:latin typeface="Courier New" pitchFamily="49" charset="0"/>
              <a:cs typeface="Times New Roman" pitchFamily="18" charset="0"/>
            </a:endParaRPr>
          </a:p>
          <a:p>
            <a:pPr lvl="1" algn="l">
              <a:lnSpc>
                <a:spcPct val="80000"/>
              </a:lnSpc>
            </a:pPr>
            <a:endParaRPr lang="en-US" sz="1600">
              <a:latin typeface="Courier New" pitchFamily="49" charset="0"/>
              <a:cs typeface="Times New Roman" pitchFamily="18" charset="0"/>
            </a:endParaRPr>
          </a:p>
          <a:p>
            <a:pPr lvl="1" algn="l">
              <a:lnSpc>
                <a:spcPct val="80000"/>
              </a:lnSpc>
            </a:pPr>
            <a:endParaRPr lang="en-US" sz="1600">
              <a:latin typeface="Courier New" pitchFamily="49" charset="0"/>
              <a:cs typeface="Times New Roman" pitchFamily="18" charset="0"/>
            </a:endParaRPr>
          </a:p>
        </p:txBody>
      </p:sp>
      <p:graphicFrame>
        <p:nvGraphicFramePr>
          <p:cNvPr id="82946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63632"/>
              </p:ext>
            </p:extLst>
          </p:nvPr>
        </p:nvGraphicFramePr>
        <p:xfrm>
          <a:off x="5486400" y="5713413"/>
          <a:ext cx="2089150" cy="396240"/>
        </p:xfrm>
        <a:graphic>
          <a:graphicData uri="http://schemas.openxmlformats.org/drawingml/2006/table">
            <a:tbl>
              <a:tblPr/>
              <a:tblGrid>
                <a:gridCol w="336550"/>
                <a:gridCol w="685800"/>
                <a:gridCol w="381000"/>
                <a:gridCol w="685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9484" name="Line 44"/>
          <p:cNvSpPr>
            <a:spLocks noChangeShapeType="1"/>
          </p:cNvSpPr>
          <p:nvPr/>
        </p:nvSpPr>
        <p:spPr bwMode="auto">
          <a:xfrm>
            <a:off x="4419600" y="3498850"/>
            <a:ext cx="10668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9485" name="Line 45"/>
          <p:cNvSpPr>
            <a:spLocks noChangeShapeType="1"/>
          </p:cNvSpPr>
          <p:nvPr/>
        </p:nvSpPr>
        <p:spPr bwMode="auto">
          <a:xfrm>
            <a:off x="3962400" y="4038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9486" name="Line 46"/>
          <p:cNvSpPr>
            <a:spLocks noChangeShapeType="1"/>
          </p:cNvSpPr>
          <p:nvPr/>
        </p:nvSpPr>
        <p:spPr bwMode="auto">
          <a:xfrm>
            <a:off x="3962400" y="50292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CAB2FE-BF1A-4E70-80B0-89819B374D83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2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"/>
                                        <p:tgtEl>
                                          <p:spTgt spid="8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82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82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5" grpId="0" animBg="1"/>
      <p:bldP spid="829446" grpId="0" animBg="1"/>
      <p:bldP spid="829465" grpId="0" animBg="1"/>
      <p:bldP spid="829484" grpId="0" animBg="1"/>
      <p:bldP spid="829485" grpId="0" animBg="1"/>
      <p:bldP spid="82948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Bomb </a:t>
            </a:r>
            <a:r>
              <a:rPr lang="en-US" dirty="0" smtClean="0">
                <a:ea typeface="ＭＳ Ｐゴシック" pitchFamily="32" charset="-128"/>
              </a:rPr>
              <a:t>client v1</a:t>
            </a:r>
          </a:p>
        </p:txBody>
      </p:sp>
      <p:sp>
        <p:nvSpPr>
          <p:cNvPr id="1945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public class Bomb1 {</a:t>
            </a:r>
          </a:p>
          <a:p>
            <a:pPr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	...</a:t>
            </a:r>
          </a:p>
          <a:p>
            <a:pPr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/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i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// read in city locations</a:t>
            </a:r>
            <a:br>
              <a:rPr lang="en-US" sz="1600" i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int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cityCount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=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input.nextInt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();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Point[] cities = new Point[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cityCount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];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endParaRPr lang="en-US" sz="1600" dirty="0" smtClean="0">
              <a:latin typeface="Courier New" pitchFamily="32" charset="0"/>
              <a:ea typeface="ＭＳ Ｐゴシック" pitchFamily="32" charset="-128"/>
              <a:cs typeface="Courier New" pitchFamily="32" charset="0"/>
            </a:endParaRPr>
          </a:p>
          <a:p>
            <a:pPr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for (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int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= 0;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&lt;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cityCount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;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++) {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	cities[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 = new Point();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	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cities[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].x 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=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input.nextInt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();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	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cities[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].y 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=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input.nextInt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();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	...</a:t>
            </a:r>
          </a:p>
          <a:p>
            <a:pPr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sz="1600" dirty="0" smtClean="0">
              <a:latin typeface="Courier New" pitchFamily="32" charset="0"/>
              <a:ea typeface="ＭＳ Ｐゴシック" pitchFamily="32" charset="-128"/>
              <a:cs typeface="Courier New" pitchFamily="32" charset="0"/>
            </a:endParaRPr>
          </a:p>
          <a:p>
            <a:pPr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public static void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drawCities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(Graphics g, Point[] cities) {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	for (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int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= 0;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&lt;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cities.length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;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++) {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	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g.fillOval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cities[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].x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, 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cities[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].y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, 3, 3);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	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g.drawString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("(" + 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cities[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].x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+ ", " + 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cities[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].y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+ ")", 				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cities[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].x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, 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cities[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].y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);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	...</a:t>
            </a:r>
          </a:p>
          <a:p>
            <a:pPr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sz="1600" dirty="0" smtClean="0">
              <a:latin typeface="Courier New" pitchFamily="32" charset="0"/>
              <a:ea typeface="ＭＳ Ｐゴシック" pitchFamily="32" charset="-128"/>
              <a:cs typeface="Courier New" pitchFamily="32" charset="0"/>
            </a:endParaRPr>
          </a:p>
          <a:p>
            <a:pPr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/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endParaRPr lang="en-US" sz="1600" dirty="0" smtClean="0">
              <a:latin typeface="Courier New" pitchFamily="32" charset="0"/>
              <a:ea typeface="ＭＳ Ｐゴシック" pitchFamily="32" charset="-128"/>
              <a:cs typeface="Courier New" pitchFamily="3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6BC61C-81FB-496C-8299-1BB69933A9B4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24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will be covered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</a:p>
          <a:p>
            <a:r>
              <a:rPr lang="en-US" dirty="0" smtClean="0"/>
              <a:t>Object state: Fields</a:t>
            </a:r>
            <a:endParaRPr lang="en-US" dirty="0"/>
          </a:p>
          <a:p>
            <a:r>
              <a:rPr lang="en-US" dirty="0" smtClean="0"/>
              <a:t>Object behavior: Methods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reference</a:t>
            </a:r>
          </a:p>
          <a:p>
            <a:r>
              <a:rPr lang="en-US" dirty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Object initialization: Constructors</a:t>
            </a:r>
          </a:p>
          <a:p>
            <a:r>
              <a:rPr lang="en-US" dirty="0"/>
              <a:t>The </a:t>
            </a:r>
            <a:r>
              <a:rPr lang="en-US" dirty="0" smtClean="0"/>
              <a:t>keyword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r>
              <a:rPr lang="en-US" dirty="0" smtClean="0"/>
              <a:t>Encapsulation </a:t>
            </a:r>
          </a:p>
          <a:p>
            <a:endParaRPr lang="en-US" dirty="0"/>
          </a:p>
          <a:p>
            <a:endParaRPr lang="en-US" sz="1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3ABB65-9B59-4B8B-8422-33F24290DD2F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854075"/>
            <a:ext cx="685800" cy="2889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Object behavior: Methods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9B0DA1-AF23-493D-93F9-47D03A02BAD3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Client code redundancy</a:t>
            </a:r>
          </a:p>
        </p:txBody>
      </p:sp>
      <p:sp>
        <p:nvSpPr>
          <p:cNvPr id="21507" name="Rectangle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ea typeface="ＭＳ Ｐゴシック" pitchFamily="32" charset="-128"/>
              </a:rPr>
              <a:t>Our code to draw and bomb </a:t>
            </a:r>
            <a:r>
              <a:rPr lang="en-US" sz="2400" dirty="0" smtClean="0">
                <a:ea typeface="ＭＳ Ｐゴシック" pitchFamily="32" charset="-128"/>
                <a:cs typeface="Courier New" pitchFamily="32" charset="0"/>
              </a:rPr>
              <a:t>cities </a:t>
            </a:r>
            <a:r>
              <a:rPr lang="en-US" sz="2400" dirty="0" smtClean="0">
                <a:ea typeface="ＭＳ Ｐゴシック" pitchFamily="32" charset="-128"/>
              </a:rPr>
              <a:t>is redundant:</a:t>
            </a:r>
            <a:endParaRPr lang="en-US" sz="24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public static void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drawCities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(Graphics g, Point[] cities) {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for (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int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= 0;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&lt;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cities.length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;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++) {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g.fillOval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(cities[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].x, cities[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].y, 3, 3);</a:t>
            </a:r>
            <a:b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g.drawString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("(" + cities[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].x + ", " + cities[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].y + ")", 			 cities[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].x, cities[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].y);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sz="1600" dirty="0" smtClean="0">
              <a:latin typeface="Courier New" pitchFamily="32" charset="0"/>
              <a:ea typeface="ＭＳ Ｐゴシック" pitchFamily="32" charset="-128"/>
              <a:cs typeface="Courier New" pitchFamily="32" charset="0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public static void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bombCities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(Graphics g, Point[] cities, Point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quarPoint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,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int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quarRad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) {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...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if (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distanceBetween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quarPoint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, cities[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]) &lt;=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quarRad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) {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g.fillOval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(cities[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].x, cities[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].y, 3, 3);</a:t>
            </a:r>
            <a:b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g.drawString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("(" + cities[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].x + ", " + cities[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].y + ")",            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			         cities[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].x, cities[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].y);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/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...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sz="1200" dirty="0" smtClean="0">
              <a:latin typeface="Courier New" pitchFamily="32" charset="0"/>
              <a:ea typeface="ＭＳ Ｐゴシック" pitchFamily="32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ea typeface="ＭＳ Ｐゴシック" pitchFamily="32" charset="-128"/>
              </a:rPr>
              <a:t>We </a:t>
            </a:r>
            <a:r>
              <a:rPr lang="en-US" sz="2400" i="1" dirty="0" smtClean="0">
                <a:ea typeface="ＭＳ Ｐゴシック" pitchFamily="32" charset="-128"/>
              </a:rPr>
              <a:t>could </a:t>
            </a:r>
            <a:r>
              <a:rPr lang="en-US" sz="2400" dirty="0" smtClean="0">
                <a:ea typeface="ＭＳ Ｐゴシック" pitchFamily="32" charset="-128"/>
              </a:rPr>
              <a:t>use a static method to resolve this, but we can do better.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C755AF-3D9A-4AD9-BBF5-DC74463622FD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94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2" charset="-128"/>
              </a:rPr>
              <a:t>Limitations with static solution</a:t>
            </a:r>
          </a:p>
        </p:txBody>
      </p:sp>
      <p:sp>
        <p:nvSpPr>
          <p:cNvPr id="110182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>
                <a:ea typeface="ＭＳ Ｐゴシック" pitchFamily="32" charset="-128"/>
              </a:rPr>
              <a:t>We are missing a major benefit of objects: code reuse.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ea typeface="ＭＳ Ｐゴシック" pitchFamily="32" charset="-128"/>
              </a:rPr>
              <a:t>Every program that draws </a:t>
            </a: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Point</a:t>
            </a:r>
            <a:r>
              <a:rPr lang="en-US" smtClean="0">
                <a:ea typeface="ＭＳ Ｐゴシック" pitchFamily="32" charset="-128"/>
              </a:rPr>
              <a:t>s would need a </a:t>
            </a: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draw</a:t>
            </a:r>
            <a:r>
              <a:rPr lang="en-US" smtClean="0">
                <a:ea typeface="ＭＳ Ｐゴシック" pitchFamily="32" charset="-128"/>
              </a:rPr>
              <a:t> method.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ea typeface="ＭＳ Ｐゴシック" pitchFamily="32" charset="-128"/>
              </a:rPr>
              <a:t>If we wanted to change how </a:t>
            </a: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Point</a:t>
            </a:r>
            <a:r>
              <a:rPr lang="en-US" smtClean="0">
                <a:ea typeface="ＭＳ Ｐゴシック" pitchFamily="32" charset="-128"/>
              </a:rPr>
              <a:t>s are drawn, we’d need to change every program that uses </a:t>
            </a: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Point</a:t>
            </a:r>
            <a:r>
              <a:rPr lang="en-US" smtClean="0">
                <a:ea typeface="ＭＳ Ｐゴシック" pitchFamily="32" charset="-128"/>
              </a:rPr>
              <a:t>s. </a:t>
            </a:r>
          </a:p>
          <a:p>
            <a:pPr lvl="1" eaLnBrk="1" hangingPunct="1">
              <a:lnSpc>
                <a:spcPct val="120000"/>
              </a:lnSpc>
              <a:buClr>
                <a:srgbClr val="EB641B"/>
              </a:buClr>
              <a:buSzPct val="95000"/>
            </a:pPr>
            <a:endParaRPr lang="en-US" b="1" smtClean="0">
              <a:solidFill>
                <a:srgbClr val="003399"/>
              </a:solidFill>
              <a:latin typeface="Courier New" pitchFamily="32" charset="0"/>
              <a:ea typeface="ＭＳ Ｐゴシック" pitchFamily="32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en-US" smtClean="0">
                <a:ea typeface="ＭＳ Ｐゴシック" pitchFamily="32" charset="-128"/>
              </a:rPr>
              <a:t>The whole point of classes is to combine state and behavior.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ea typeface="ＭＳ Ｐゴシック" pitchFamily="32" charset="-128"/>
              </a:rPr>
              <a:t>The </a:t>
            </a: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draw</a:t>
            </a:r>
            <a:r>
              <a:rPr lang="en-US" smtClean="0">
                <a:ea typeface="ＭＳ Ｐゴシック" pitchFamily="32" charset="-128"/>
              </a:rPr>
              <a:t> behavior is closely related to a </a:t>
            </a: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Point</a:t>
            </a:r>
            <a:r>
              <a:rPr lang="en-US" smtClean="0">
                <a:ea typeface="ＭＳ Ｐゴシック" pitchFamily="32" charset="-128"/>
              </a:rPr>
              <a:t>'s data.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ea typeface="ＭＳ Ｐゴシック" pitchFamily="32" charset="-128"/>
              </a:rPr>
              <a:t>The method belongs </a:t>
            </a:r>
            <a:r>
              <a:rPr lang="en-US" i="1" smtClean="0">
                <a:ea typeface="ＭＳ Ｐゴシック" pitchFamily="32" charset="-128"/>
              </a:rPr>
              <a:t>inside</a:t>
            </a:r>
            <a:r>
              <a:rPr lang="en-US" smtClean="0">
                <a:ea typeface="ＭＳ Ｐゴシック" pitchFamily="32" charset="-128"/>
              </a:rPr>
              <a:t> each </a:t>
            </a: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Point</a:t>
            </a:r>
            <a:r>
              <a:rPr lang="en-US" smtClean="0">
                <a:ea typeface="ＭＳ Ｐゴシック" pitchFamily="32" charset="-128"/>
              </a:rPr>
              <a:t> object.</a:t>
            </a:r>
          </a:p>
          <a:p>
            <a:pPr lvl="1" eaLnBrk="1" hangingPunct="1">
              <a:lnSpc>
                <a:spcPct val="120000"/>
              </a:lnSpc>
              <a:buFont typeface="Wingdings 2" pitchFamily="32" charset="2"/>
              <a:buNone/>
            </a:pPr>
            <a:endParaRPr lang="en-US" sz="800" smtClean="0">
              <a:ea typeface="ＭＳ Ｐゴシック" pitchFamily="32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b="1" smtClean="0">
                <a:solidFill>
                  <a:srgbClr val="003399"/>
                </a:solidFill>
                <a:latin typeface="Courier New" pitchFamily="32" charset="0"/>
                <a:ea typeface="ＭＳ Ｐゴシック" pitchFamily="32" charset="-128"/>
              </a:rPr>
              <a:t>	p1.draw(g);     // inside the object (better)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F317FF-0BC4-435B-9818-BE0F81EC7511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04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Instance methods</a:t>
            </a:r>
          </a:p>
        </p:txBody>
      </p:sp>
      <p:sp>
        <p:nvSpPr>
          <p:cNvPr id="23555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2227263" algn="l"/>
              </a:tabLst>
            </a:pPr>
            <a:r>
              <a:rPr lang="en-US" b="1" dirty="0" smtClean="0">
                <a:ea typeface="ＭＳ Ｐゴシック" pitchFamily="32" charset="-128"/>
              </a:rPr>
              <a:t>instance method</a:t>
            </a:r>
            <a:r>
              <a:rPr lang="en-US" dirty="0" smtClean="0">
                <a:ea typeface="ＭＳ Ｐゴシック" pitchFamily="32" charset="-128"/>
              </a:rPr>
              <a:t> (or </a:t>
            </a:r>
            <a:r>
              <a:rPr lang="en-US" b="1" dirty="0" smtClean="0">
                <a:ea typeface="ＭＳ Ｐゴシック" pitchFamily="32" charset="-128"/>
              </a:rPr>
              <a:t>object method</a:t>
            </a:r>
            <a:r>
              <a:rPr lang="en-US" dirty="0" smtClean="0">
                <a:ea typeface="ＭＳ Ｐゴシック" pitchFamily="32" charset="-128"/>
              </a:rPr>
              <a:t>): Exists inside each object of a class and gives behavior to each object.</a:t>
            </a:r>
          </a:p>
          <a:p>
            <a:pPr lvl="1" eaLnBrk="1" hangingPunct="1">
              <a:buFont typeface="Wingdings 2" pitchFamily="32" charset="2"/>
              <a:buNone/>
              <a:tabLst>
                <a:tab pos="2227263" algn="l"/>
              </a:tabLst>
            </a:pPr>
            <a:endParaRPr lang="en-US" sz="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buFont typeface="Wingdings 2" pitchFamily="32" charset="2"/>
              <a:buNone/>
              <a:tabLst>
                <a:tab pos="2227263" algn="l"/>
              </a:tabLst>
            </a:pPr>
            <a:endParaRPr lang="en-US" sz="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buFont typeface="Wingdings 2" pitchFamily="32" charset="2"/>
              <a:buNone/>
              <a:tabLst>
                <a:tab pos="2227263" algn="l"/>
              </a:tabLst>
            </a:pP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	public </a:t>
            </a:r>
            <a:r>
              <a:rPr lang="en-US" b="1" dirty="0" smtClean="0">
                <a:ea typeface="ＭＳ Ｐゴシック" pitchFamily="32" charset="-128"/>
              </a:rPr>
              <a:t>&lt;</a:t>
            </a:r>
            <a:r>
              <a:rPr lang="en-US" b="1" i="1" dirty="0" smtClean="0">
                <a:ea typeface="ＭＳ Ｐゴシック" pitchFamily="32" charset="-128"/>
              </a:rPr>
              <a:t>type</a:t>
            </a:r>
            <a:r>
              <a:rPr lang="en-US" b="1" dirty="0" smtClean="0">
                <a:ea typeface="ＭＳ Ｐゴシック" pitchFamily="32" charset="-128"/>
              </a:rPr>
              <a:t>&gt;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b="1" dirty="0" smtClean="0">
                <a:ea typeface="ＭＳ Ｐゴシック" pitchFamily="32" charset="-128"/>
              </a:rPr>
              <a:t>&lt;</a:t>
            </a:r>
            <a:r>
              <a:rPr lang="en-US" b="1" i="1" dirty="0" smtClean="0">
                <a:ea typeface="ＭＳ Ｐゴシック" pitchFamily="32" charset="-128"/>
              </a:rPr>
              <a:t>name</a:t>
            </a:r>
            <a:r>
              <a:rPr lang="en-US" b="1" dirty="0" smtClean="0">
                <a:ea typeface="ＭＳ Ｐゴシック" pitchFamily="32" charset="-128"/>
              </a:rPr>
              <a:t>&gt;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(</a:t>
            </a:r>
            <a:r>
              <a:rPr lang="en-US" b="1" dirty="0" smtClean="0">
                <a:ea typeface="ＭＳ Ｐゴシック" pitchFamily="32" charset="-128"/>
              </a:rPr>
              <a:t>&lt;</a:t>
            </a:r>
            <a:r>
              <a:rPr lang="en-US" b="1" i="1" dirty="0" smtClean="0">
                <a:ea typeface="ＭＳ Ｐゴシック" pitchFamily="32" charset="-128"/>
              </a:rPr>
              <a:t>parameters</a:t>
            </a:r>
            <a:r>
              <a:rPr lang="en-US" b="1" dirty="0" smtClean="0">
                <a:ea typeface="ＭＳ Ｐゴシック" pitchFamily="32" charset="-128"/>
              </a:rPr>
              <a:t>&gt;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) {</a:t>
            </a:r>
          </a:p>
          <a:p>
            <a:pPr lvl="1" eaLnBrk="1" hangingPunct="1">
              <a:buFont typeface="Wingdings 2" pitchFamily="32" charset="2"/>
              <a:buNone/>
              <a:tabLst>
                <a:tab pos="2227263" algn="l"/>
              </a:tabLst>
            </a:pP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	    </a:t>
            </a:r>
            <a:r>
              <a:rPr lang="en-US" b="1" dirty="0" smtClean="0">
                <a:ea typeface="ＭＳ Ｐゴシック" pitchFamily="32" charset="-128"/>
              </a:rPr>
              <a:t>&lt;</a:t>
            </a:r>
            <a:r>
              <a:rPr lang="en-US" b="1" i="1" dirty="0" smtClean="0">
                <a:ea typeface="ＭＳ Ｐゴシック" pitchFamily="32" charset="-128"/>
              </a:rPr>
              <a:t>statement(s)</a:t>
            </a:r>
            <a:r>
              <a:rPr lang="en-US" b="1" dirty="0" smtClean="0">
                <a:ea typeface="ＭＳ Ｐゴシック" pitchFamily="32" charset="-128"/>
              </a:rPr>
              <a:t>&gt;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buFont typeface="Wingdings 2" pitchFamily="32" charset="2"/>
              <a:buNone/>
              <a:tabLst>
                <a:tab pos="2227263" algn="l"/>
              </a:tabLst>
            </a:pP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	}</a:t>
            </a:r>
          </a:p>
          <a:p>
            <a:pPr lvl="1" eaLnBrk="1" hangingPunct="1">
              <a:buFont typeface="Wingdings 2" pitchFamily="32" charset="2"/>
              <a:buNone/>
              <a:tabLst>
                <a:tab pos="2227263" algn="l"/>
              </a:tabLst>
            </a:pPr>
            <a:endParaRPr lang="en-US" sz="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tabLst>
                <a:tab pos="2227263" algn="l"/>
              </a:tabLst>
            </a:pPr>
            <a:r>
              <a:rPr lang="en-US" dirty="0" smtClean="0">
                <a:ea typeface="ＭＳ Ｐゴシック" pitchFamily="32" charset="-128"/>
              </a:rPr>
              <a:t>same syntax as static methods, but without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static</a:t>
            </a:r>
            <a:r>
              <a:rPr lang="en-US" dirty="0" smtClean="0">
                <a:ea typeface="ＭＳ Ｐゴシック" pitchFamily="32" charset="-128"/>
              </a:rPr>
              <a:t> keyword</a:t>
            </a:r>
          </a:p>
          <a:p>
            <a:pPr lvl="1" eaLnBrk="1" hangingPunct="1">
              <a:buFont typeface="Wingdings 2" pitchFamily="32" charset="2"/>
              <a:buNone/>
              <a:tabLst>
                <a:tab pos="2227263" algn="l"/>
              </a:tabLst>
            </a:pPr>
            <a:r>
              <a:rPr lang="en-US" dirty="0" smtClean="0">
                <a:ea typeface="ＭＳ Ｐゴシック" pitchFamily="32" charset="-128"/>
              </a:rPr>
              <a:t>	Example: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  <a:tabLst>
                <a:tab pos="2227263" algn="l"/>
              </a:tabLst>
            </a:pPr>
            <a:endParaRPr lang="en-US" sz="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  <a:tabLst>
                <a:tab pos="2227263" algn="l"/>
              </a:tabLst>
            </a:pP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	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public void shout() {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  <a:tabLst>
                <a:tab pos="2227263" algn="l"/>
              </a:tabLst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   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System.out.println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("HELLO THERE!");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  <a:tabLst>
                <a:tab pos="2227263" algn="l"/>
              </a:tabLst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E95C3F-D6CD-4A30-AB5E-9B8704FD9B41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09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Instance method example</a:t>
            </a:r>
          </a:p>
        </p:txBody>
      </p:sp>
      <p:sp>
        <p:nvSpPr>
          <p:cNvPr id="33795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public class Point {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    </a:t>
            </a:r>
            <a:r>
              <a:rPr lang="en-US" sz="20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 x;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    </a:t>
            </a:r>
            <a:r>
              <a:rPr lang="en-US" sz="20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 y;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sz="20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2000" b="1" dirty="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    // Draws this Point object with the given pen.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2000" b="1" dirty="0" smtClean="0">
                <a:latin typeface="Courier New" pitchFamily="32" charset="0"/>
                <a:ea typeface="ＭＳ Ｐゴシック" pitchFamily="32" charset="-128"/>
              </a:rPr>
              <a:t>    public void draw(Graphics g) {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        ...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2000" b="1" dirty="0" smtClean="0">
                <a:latin typeface="Courier New" pitchFamily="32" charset="0"/>
                <a:ea typeface="ＭＳ Ｐゴシック" pitchFamily="32" charset="-128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endParaRPr lang="en-US" sz="1000" dirty="0" smtClean="0">
              <a:ea typeface="ＭＳ Ｐゴシック" pitchFamily="32" charset="-128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dirty="0" smtClean="0">
                <a:ea typeface="ＭＳ Ｐゴシック" pitchFamily="32" charset="-128"/>
              </a:rPr>
              <a:t>The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draw</a:t>
            </a:r>
            <a:r>
              <a:rPr lang="en-US" dirty="0" smtClean="0">
                <a:ea typeface="ＭＳ Ｐゴシック" pitchFamily="32" charset="-128"/>
              </a:rPr>
              <a:t> method no longer has a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Point p</a:t>
            </a:r>
            <a:r>
              <a:rPr lang="en-US" dirty="0" smtClean="0">
                <a:ea typeface="ＭＳ Ｐゴシック" pitchFamily="32" charset="-128"/>
              </a:rPr>
              <a:t>  parameter.  How will the method know which point to draw?</a:t>
            </a:r>
          </a:p>
          <a:p>
            <a:pPr lvl="2" eaLnBrk="1" hangingPunct="1">
              <a:lnSpc>
                <a:spcPct val="110000"/>
              </a:lnSpc>
            </a:pPr>
            <a:r>
              <a:rPr lang="en-US" dirty="0" smtClean="0">
                <a:ea typeface="ＭＳ Ｐゴシック" pitchFamily="32" charset="-128"/>
              </a:rPr>
              <a:t>How will the method access that point's data?</a:t>
            </a:r>
            <a:endParaRPr lang="en-US" sz="700" dirty="0" smtClean="0">
              <a:ea typeface="ＭＳ Ｐゴシック" pitchFamily="32" charset="-128"/>
            </a:endParaRPr>
          </a:p>
          <a:p>
            <a:pPr lvl="2" eaLnBrk="1" hangingPunct="1">
              <a:lnSpc>
                <a:spcPct val="110000"/>
              </a:lnSpc>
            </a:pPr>
            <a:endParaRPr lang="en-US" sz="700" dirty="0" smtClean="0">
              <a:ea typeface="ＭＳ Ｐゴシック" pitchFamily="32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002ED5-5E5F-4870-8662-23A25072BCC0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76200" y="5486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method may access the data field directly, no need to pass the parameter 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46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32" charset="0"/>
                <a:ea typeface="ＭＳ Ｐゴシック" pitchFamily="32" charset="-128"/>
              </a:rPr>
              <a:t>Point</a:t>
            </a:r>
            <a:r>
              <a:rPr lang="en-US" smtClean="0">
                <a:ea typeface="ＭＳ Ｐゴシック" pitchFamily="32" charset="-128"/>
              </a:rPr>
              <a:t> objects w/ method</a:t>
            </a:r>
          </a:p>
        </p:txBody>
      </p:sp>
      <p:sp>
        <p:nvSpPr>
          <p:cNvPr id="25602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000" dirty="0" smtClean="0">
                <a:ea typeface="ＭＳ Ｐゴシック" pitchFamily="32" charset="-128"/>
              </a:rPr>
              <a:t>Each </a:t>
            </a: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Point</a:t>
            </a:r>
            <a:r>
              <a:rPr lang="en-US" sz="2000" dirty="0" smtClean="0">
                <a:ea typeface="ＭＳ Ｐゴシック" pitchFamily="32" charset="-128"/>
              </a:rPr>
              <a:t> object has its own copy of the </a:t>
            </a: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draw</a:t>
            </a:r>
            <a:r>
              <a:rPr lang="en-US" sz="2000" dirty="0" smtClean="0">
                <a:ea typeface="ＭＳ Ｐゴシック" pitchFamily="32" charset="-128"/>
              </a:rPr>
              <a:t> method, which operates on that object's state:</a:t>
            </a:r>
            <a:endParaRPr lang="en-US" sz="9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sz="1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Point p1 = new Point();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p1.x = 7;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p1.y = 2;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sz="1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Point p2 = new Point();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p2.x = 4;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p2.y = 3;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sz="1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b="1" dirty="0" smtClean="0">
                <a:latin typeface="Courier New" pitchFamily="32" charset="0"/>
                <a:ea typeface="ＭＳ Ｐゴシック" pitchFamily="32" charset="-128"/>
              </a:rPr>
              <a:t>p1.draw(g);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b="1" dirty="0" smtClean="0">
                <a:latin typeface="Courier New" pitchFamily="32" charset="0"/>
                <a:ea typeface="ＭＳ Ｐゴシック" pitchFamily="32" charset="-128"/>
              </a:rPr>
              <a:t>p2.draw(g);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057650" y="2928937"/>
            <a:ext cx="4857750" cy="1668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Courier New" pitchFamily="32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Courier New" pitchFamily="32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latin typeface="Courier New" pitchFamily="32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32" charset="0"/>
              </a:rPr>
              <a:t>public void draw(Graphics g)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008080"/>
                </a:solidFill>
                <a:latin typeface="Courier New" pitchFamily="32" charset="0"/>
              </a:rPr>
              <a:t>    // this code can see p1's x and 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32" charset="0"/>
              </a:rPr>
              <a:t>    g.fillOval(</a:t>
            </a:r>
            <a:r>
              <a:rPr lang="en-US" sz="1600" b="1">
                <a:solidFill>
                  <a:schemeClr val="accent2"/>
                </a:solidFill>
                <a:latin typeface="Courier New" pitchFamily="32" charset="0"/>
              </a:rPr>
              <a:t>x</a:t>
            </a:r>
            <a:r>
              <a:rPr lang="en-US" sz="1600">
                <a:latin typeface="Courier New" pitchFamily="32" charset="0"/>
              </a:rPr>
              <a:t>, </a:t>
            </a:r>
            <a:r>
              <a:rPr lang="en-US" sz="1600" b="1">
                <a:solidFill>
                  <a:schemeClr val="accent2"/>
                </a:solidFill>
                <a:latin typeface="Courier New" pitchFamily="32" charset="0"/>
              </a:rPr>
              <a:t>y</a:t>
            </a:r>
            <a:r>
              <a:rPr lang="en-US" sz="1600">
                <a:latin typeface="Courier New" pitchFamily="32" charset="0"/>
              </a:rPr>
              <a:t>, 3, 3);</a:t>
            </a:r>
            <a:endParaRPr lang="en-US" sz="1600" b="1">
              <a:solidFill>
                <a:srgbClr val="008080"/>
              </a:solidFill>
              <a:latin typeface="Courier New" pitchFamily="32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Courier New" pitchFamily="32" charset="0"/>
              </a:rPr>
              <a:t>}</a:t>
            </a:r>
          </a:p>
        </p:txBody>
      </p:sp>
      <p:graphicFrame>
        <p:nvGraphicFramePr>
          <p:cNvPr id="107930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41191"/>
              </p:ext>
            </p:extLst>
          </p:nvPr>
        </p:nvGraphicFramePr>
        <p:xfrm>
          <a:off x="4210050" y="2992437"/>
          <a:ext cx="2089150" cy="396875"/>
        </p:xfrm>
        <a:graphic>
          <a:graphicData uri="http://schemas.openxmlformats.org/drawingml/2006/table">
            <a:tbl>
              <a:tblPr/>
              <a:tblGrid>
                <a:gridCol w="336550"/>
                <a:gridCol w="685800"/>
                <a:gridCol w="381000"/>
                <a:gridCol w="6858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</a:rPr>
                        <a:t>x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</a:endParaRPr>
                    </a:p>
                  </a:txBody>
                  <a:tcPr marT="45793" marB="4579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</a:rPr>
                        <a:t>y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934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7106"/>
              </p:ext>
            </p:extLst>
          </p:nvPr>
        </p:nvGraphicFramePr>
        <p:xfrm>
          <a:off x="4210050" y="4800600"/>
          <a:ext cx="2089150" cy="396875"/>
        </p:xfrm>
        <a:graphic>
          <a:graphicData uri="http://schemas.openxmlformats.org/drawingml/2006/table">
            <a:tbl>
              <a:tblPr/>
              <a:tblGrid>
                <a:gridCol w="336550"/>
                <a:gridCol w="685800"/>
                <a:gridCol w="381000"/>
                <a:gridCol w="6858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 New" charset="0"/>
                        </a:rPr>
                        <a:t>x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latin typeface="Courier New" charset="0"/>
                      </a:endParaRPr>
                    </a:p>
                  </a:txBody>
                  <a:tcPr marT="45793" marB="4579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 New" charset="0"/>
                        </a:rPr>
                        <a:t>y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latin typeface="Courier New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1" name="Text Box 63"/>
          <p:cNvSpPr txBox="1">
            <a:spLocks noChangeArrowheads="1"/>
          </p:cNvSpPr>
          <p:nvPr/>
        </p:nvSpPr>
        <p:spPr bwMode="auto">
          <a:xfrm>
            <a:off x="4057650" y="4648200"/>
            <a:ext cx="4857750" cy="1668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600" dirty="0">
              <a:latin typeface="Courier New" pitchFamily="32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600" dirty="0">
              <a:latin typeface="Courier New" pitchFamily="32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600" dirty="0">
              <a:latin typeface="Courier New" pitchFamily="32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32" charset="0"/>
              </a:rPr>
              <a:t>public void draw(Graphics g)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008080"/>
                </a:solidFill>
                <a:latin typeface="Courier New" pitchFamily="32" charset="0"/>
              </a:rPr>
              <a:t>    // this code can see p2's x and 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008080"/>
                </a:solidFill>
                <a:latin typeface="Courier New" pitchFamily="32" charset="0"/>
              </a:rPr>
              <a:t>    </a:t>
            </a:r>
            <a:r>
              <a:rPr lang="en-US" sz="1600" dirty="0" err="1">
                <a:latin typeface="Courier New" pitchFamily="32" charset="0"/>
              </a:rPr>
              <a:t>g.fillOval</a:t>
            </a:r>
            <a:r>
              <a:rPr lang="en-US" sz="1600" dirty="0">
                <a:latin typeface="Courier New" pitchFamily="32" charset="0"/>
              </a:rPr>
              <a:t>(</a:t>
            </a:r>
            <a:r>
              <a:rPr lang="en-US" sz="1600" b="1" dirty="0">
                <a:solidFill>
                  <a:srgbClr val="000090"/>
                </a:solidFill>
                <a:latin typeface="Courier New" pitchFamily="32" charset="0"/>
              </a:rPr>
              <a:t>x</a:t>
            </a:r>
            <a:r>
              <a:rPr lang="en-US" sz="1600" dirty="0">
                <a:latin typeface="Courier New" pitchFamily="32" charset="0"/>
              </a:rPr>
              <a:t>, </a:t>
            </a:r>
            <a:r>
              <a:rPr lang="en-US" sz="1600" b="1" dirty="0">
                <a:solidFill>
                  <a:srgbClr val="000090"/>
                </a:solidFill>
                <a:latin typeface="Courier New" pitchFamily="32" charset="0"/>
              </a:rPr>
              <a:t>y</a:t>
            </a:r>
            <a:r>
              <a:rPr lang="en-US" sz="1600" dirty="0">
                <a:latin typeface="Courier New" pitchFamily="32" charset="0"/>
              </a:rPr>
              <a:t>, 3, 3);</a:t>
            </a:r>
            <a:endParaRPr lang="en-US" sz="1600" b="1" dirty="0">
              <a:solidFill>
                <a:srgbClr val="008080"/>
              </a:solidFill>
              <a:latin typeface="Courier New" pitchFamily="32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32" charset="0"/>
              </a:rPr>
              <a:t>}</a:t>
            </a:r>
          </a:p>
        </p:txBody>
      </p:sp>
      <p:grpSp>
        <p:nvGrpSpPr>
          <p:cNvPr id="25632" name="Group 64"/>
          <p:cNvGrpSpPr>
            <a:grpSpLocks/>
          </p:cNvGrpSpPr>
          <p:nvPr/>
        </p:nvGrpSpPr>
        <p:grpSpPr bwMode="auto">
          <a:xfrm>
            <a:off x="1933575" y="5037137"/>
            <a:ext cx="1981200" cy="444500"/>
            <a:chOff x="2112" y="3512"/>
            <a:chExt cx="1248" cy="280"/>
          </a:xfrm>
        </p:grpSpPr>
        <p:sp>
          <p:nvSpPr>
            <p:cNvPr id="25637" name="Rectangle 65"/>
            <p:cNvSpPr>
              <a:spLocks noChangeArrowheads="1"/>
            </p:cNvSpPr>
            <p:nvPr/>
          </p:nvSpPr>
          <p:spPr bwMode="auto">
            <a:xfrm>
              <a:off x="2112" y="3512"/>
              <a:ext cx="64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itchFamily="32" charset="2"/>
                <a:buNone/>
              </a:pPr>
              <a:r>
                <a:rPr lang="en-US" i="1"/>
                <a:t>p2</a:t>
              </a:r>
            </a:p>
          </p:txBody>
        </p:sp>
        <p:sp>
          <p:nvSpPr>
            <p:cNvPr id="25638" name="Line 48"/>
            <p:cNvSpPr>
              <a:spLocks noChangeShapeType="1"/>
            </p:cNvSpPr>
            <p:nvPr/>
          </p:nvSpPr>
          <p:spPr bwMode="auto">
            <a:xfrm>
              <a:off x="2928" y="36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Oval 67"/>
            <p:cNvSpPr>
              <a:spLocks noChangeArrowheads="1"/>
            </p:cNvSpPr>
            <p:nvPr/>
          </p:nvSpPr>
          <p:spPr bwMode="auto">
            <a:xfrm>
              <a:off x="2748" y="3534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5633" name="Group 73"/>
          <p:cNvGrpSpPr>
            <a:grpSpLocks/>
          </p:cNvGrpSpPr>
          <p:nvPr/>
        </p:nvGrpSpPr>
        <p:grpSpPr bwMode="auto">
          <a:xfrm>
            <a:off x="4762500" y="1741487"/>
            <a:ext cx="1390650" cy="1066800"/>
            <a:chOff x="3000" y="1199"/>
            <a:chExt cx="876" cy="672"/>
          </a:xfrm>
        </p:grpSpPr>
        <p:sp>
          <p:nvSpPr>
            <p:cNvPr id="25634" name="Rectangle 69"/>
            <p:cNvSpPr>
              <a:spLocks noChangeArrowheads="1"/>
            </p:cNvSpPr>
            <p:nvPr/>
          </p:nvSpPr>
          <p:spPr bwMode="auto">
            <a:xfrm>
              <a:off x="3000" y="1199"/>
              <a:ext cx="64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itchFamily="32" charset="2"/>
                <a:buNone/>
              </a:pPr>
              <a:r>
                <a:rPr lang="en-US" i="1"/>
                <a:t>p1</a:t>
              </a:r>
            </a:p>
          </p:txBody>
        </p:sp>
        <p:sp>
          <p:nvSpPr>
            <p:cNvPr id="25635" name="Line 48"/>
            <p:cNvSpPr>
              <a:spLocks noChangeShapeType="1"/>
            </p:cNvSpPr>
            <p:nvPr/>
          </p:nvSpPr>
          <p:spPr bwMode="auto">
            <a:xfrm flipH="1">
              <a:off x="3754" y="1453"/>
              <a:ext cx="3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Oval 71"/>
            <p:cNvSpPr>
              <a:spLocks noChangeArrowheads="1"/>
            </p:cNvSpPr>
            <p:nvPr/>
          </p:nvSpPr>
          <p:spPr bwMode="auto">
            <a:xfrm>
              <a:off x="3636" y="1221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83019D-2D9D-466C-8553-4D3529AF70C3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8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Kinds of methods</a:t>
            </a:r>
          </a:p>
        </p:txBody>
      </p:sp>
      <p:sp>
        <p:nvSpPr>
          <p:cNvPr id="2765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1800" b="1" dirty="0" err="1" smtClean="0">
                <a:ea typeface="ＭＳ Ｐゴシック" pitchFamily="32" charset="-128"/>
              </a:rPr>
              <a:t>accessor</a:t>
            </a:r>
            <a:r>
              <a:rPr lang="en-US" sz="1800" dirty="0" smtClean="0">
                <a:ea typeface="ＭＳ Ｐゴシック" pitchFamily="32" charset="-128"/>
              </a:rPr>
              <a:t>:	A method that lets clients examine object state.</a:t>
            </a:r>
          </a:p>
          <a:p>
            <a:pPr lvl="1" eaLnBrk="1" hangingPunct="1"/>
            <a:r>
              <a:rPr lang="en-US" sz="1600" dirty="0" smtClean="0">
                <a:ea typeface="ＭＳ Ｐゴシック" pitchFamily="32" charset="-128"/>
              </a:rPr>
              <a:t>Usually has a non-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</a:rPr>
              <a:t>void</a:t>
            </a:r>
            <a:r>
              <a:rPr lang="en-US" sz="1600" dirty="0" smtClean="0">
                <a:ea typeface="ＭＳ Ｐゴシック" pitchFamily="32" charset="-128"/>
              </a:rPr>
              <a:t> return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ea typeface="ＭＳ Ｐゴシック" pitchFamily="32" charset="-128"/>
              </a:rPr>
              <a:t>Write a method 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</a:rPr>
              <a:t>distance</a:t>
            </a:r>
            <a:r>
              <a:rPr lang="en-US" sz="1600" dirty="0" smtClean="0">
                <a:ea typeface="ＭＳ Ｐゴシック" pitchFamily="32" charset="-128"/>
              </a:rPr>
              <a:t> that computes the distance between a 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</a:rPr>
              <a:t>Point</a:t>
            </a:r>
            <a:r>
              <a:rPr lang="en-US" sz="1600" dirty="0" smtClean="0">
                <a:ea typeface="ＭＳ Ｐゴシック" pitchFamily="32" charset="-128"/>
              </a:rPr>
              <a:t> and another 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</a:rPr>
              <a:t>Point</a:t>
            </a:r>
            <a:r>
              <a:rPr lang="en-US" sz="1600" dirty="0" smtClean="0">
                <a:ea typeface="ＭＳ Ｐゴシック" pitchFamily="32" charset="-128"/>
              </a:rPr>
              <a:t> parameter.</a:t>
            </a:r>
          </a:p>
          <a:p>
            <a:pPr lvl="1" eaLnBrk="1" hangingPunct="1">
              <a:lnSpc>
                <a:spcPct val="90000"/>
              </a:lnSpc>
              <a:buFont typeface="Wingdings 2" pitchFamily="32" charset="2"/>
              <a:buNone/>
            </a:pPr>
            <a:endParaRPr lang="en-US" sz="1600" dirty="0" smtClean="0">
              <a:ea typeface="ＭＳ Ｐゴシック" pitchFamily="32" charset="-128"/>
            </a:endParaRPr>
          </a:p>
          <a:p>
            <a:pPr lvl="1" eaLnBrk="1" hangingPunct="1">
              <a:lnSpc>
                <a:spcPct val="90000"/>
              </a:lnSpc>
              <a:buFont typeface="Wingdings 2" pitchFamily="32" charset="2"/>
              <a:buNone/>
            </a:pPr>
            <a:r>
              <a:rPr lang="en-US" sz="1600" dirty="0" smtClean="0">
                <a:ea typeface="ＭＳ Ｐゴシック" pitchFamily="32" charset="-128"/>
              </a:rPr>
              <a:t>	Use the formula:</a:t>
            </a:r>
            <a:endParaRPr lang="en-US" sz="800" dirty="0" smtClean="0">
              <a:ea typeface="ＭＳ Ｐゴシック" pitchFamily="32" charset="-128"/>
            </a:endParaRPr>
          </a:p>
          <a:p>
            <a:pPr lvl="2" eaLnBrk="1" hangingPunct="1">
              <a:lnSpc>
                <a:spcPct val="90000"/>
              </a:lnSpc>
              <a:buFont typeface="Wingdings 2" pitchFamily="32" charset="2"/>
              <a:buNone/>
            </a:pPr>
            <a:endParaRPr lang="en-US" sz="1400" dirty="0" smtClean="0">
              <a:ea typeface="ＭＳ Ｐゴシック" pitchFamily="32" charset="-128"/>
            </a:endParaRP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	public double distance(Point other) {</a:t>
            </a: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	   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 dx = x -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</a:rPr>
              <a:t>other.x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	   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</a:rPr>
              <a:t>dy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 = y -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</a:rPr>
              <a:t>other.y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	    return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</a:rPr>
              <a:t>Math.sqrt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(dx * dx +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</a:rPr>
              <a:t>dy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 *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</a:rPr>
              <a:t>dy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);</a:t>
            </a: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	}</a:t>
            </a:r>
          </a:p>
          <a:p>
            <a:pPr lvl="1" eaLnBrk="1" hangingPunct="1">
              <a:buFont typeface="Wingdings 2" pitchFamily="32" charset="2"/>
              <a:buNone/>
            </a:pPr>
            <a:endParaRPr lang="en-US" sz="1200" dirty="0" smtClean="0">
              <a:ea typeface="ＭＳ Ｐゴシック" pitchFamily="32" charset="-128"/>
            </a:endParaRPr>
          </a:p>
          <a:p>
            <a:pPr eaLnBrk="1" hangingPunct="1"/>
            <a:r>
              <a:rPr lang="en-US" sz="1800" b="1" dirty="0" err="1" smtClean="0">
                <a:ea typeface="ＭＳ Ｐゴシック" pitchFamily="32" charset="-128"/>
              </a:rPr>
              <a:t>mutator</a:t>
            </a:r>
            <a:r>
              <a:rPr lang="en-US" sz="1800" dirty="0" smtClean="0">
                <a:ea typeface="ＭＳ Ｐゴシック" pitchFamily="32" charset="-128"/>
              </a:rPr>
              <a:t>:	A method that modifies an object's state.</a:t>
            </a:r>
          </a:p>
          <a:p>
            <a:pPr lvl="1" eaLnBrk="1" hangingPunct="1"/>
            <a:r>
              <a:rPr lang="en-US" sz="1600" dirty="0" smtClean="0">
                <a:ea typeface="ＭＳ Ｐゴシック" pitchFamily="32" charset="-128"/>
              </a:rPr>
              <a:t>Usually has a 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void </a:t>
            </a:r>
            <a:r>
              <a:rPr lang="en-US" sz="1600" dirty="0" smtClean="0">
                <a:ea typeface="ＭＳ Ｐゴシック" pitchFamily="32" charset="-128"/>
              </a:rPr>
              <a:t>return type</a:t>
            </a:r>
          </a:p>
          <a:p>
            <a:pPr lvl="1" eaLnBrk="1" hangingPunct="1"/>
            <a:r>
              <a:rPr lang="en-US" sz="1600" dirty="0" smtClean="0">
                <a:ea typeface="ＭＳ Ｐゴシック" pitchFamily="32" charset="-128"/>
              </a:rPr>
              <a:t>Write a method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</a:rPr>
              <a:t>setLocation</a:t>
            </a:r>
            <a:r>
              <a:rPr lang="en-US" sz="1600" dirty="0" smtClean="0">
                <a:ea typeface="ＭＳ Ｐゴシック" pitchFamily="32" charset="-128"/>
              </a:rPr>
              <a:t> that changes a 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</a:rPr>
              <a:t>Point</a:t>
            </a:r>
            <a:r>
              <a:rPr lang="en-US" sz="1600" dirty="0" smtClean="0">
                <a:ea typeface="ＭＳ Ｐゴシック" pitchFamily="32" charset="-128"/>
              </a:rPr>
              <a:t>'s location to the (</a:t>
            </a:r>
            <a:r>
              <a:rPr lang="en-US" sz="1600" i="1" dirty="0" smtClean="0">
                <a:ea typeface="ＭＳ Ｐゴシック" pitchFamily="32" charset="-128"/>
              </a:rPr>
              <a:t>x</a:t>
            </a:r>
            <a:r>
              <a:rPr lang="en-US" sz="1600" dirty="0" smtClean="0">
                <a:ea typeface="ＭＳ Ｐゴシック" pitchFamily="32" charset="-128"/>
              </a:rPr>
              <a:t>, </a:t>
            </a:r>
            <a:r>
              <a:rPr lang="en-US" sz="1600" i="1" dirty="0" smtClean="0">
                <a:ea typeface="ＭＳ Ｐゴシック" pitchFamily="32" charset="-128"/>
              </a:rPr>
              <a:t>y</a:t>
            </a:r>
            <a:r>
              <a:rPr lang="en-US" sz="1600" dirty="0" smtClean="0">
                <a:ea typeface="ＭＳ Ｐゴシック" pitchFamily="32" charset="-128"/>
              </a:rPr>
              <a:t>) values passed.</a:t>
            </a:r>
          </a:p>
          <a:p>
            <a:pPr lvl="2" eaLnBrk="1" hangingPunct="1">
              <a:buFont typeface="Wingdings 2" pitchFamily="32" charset="2"/>
              <a:buNone/>
            </a:pPr>
            <a:endParaRPr lang="en-US" sz="1400" dirty="0" smtClean="0">
              <a:ea typeface="ＭＳ Ｐゴシック" pitchFamily="32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	public void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</a:rPr>
              <a:t>setLocation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(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</a:rPr>
              <a:t>newX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,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</a:rPr>
              <a:t>newY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) {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	    x =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</a:rPr>
              <a:t>newX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	    y =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</a:rPr>
              <a:t>newY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</a:rPr>
              <a:t>	}</a:t>
            </a:r>
          </a:p>
          <a:p>
            <a:pPr lvl="1" eaLnBrk="1" hangingPunct="1"/>
            <a:endParaRPr lang="en-US" sz="1600" dirty="0" smtClean="0">
              <a:ea typeface="ＭＳ Ｐゴシック" pitchFamily="32" charset="-128"/>
            </a:endParaRPr>
          </a:p>
        </p:txBody>
      </p:sp>
      <p:graphicFrame>
        <p:nvGraphicFramePr>
          <p:cNvPr id="26628" name="Object 1"/>
          <p:cNvGraphicFramePr>
            <a:graphicFrameLocks noChangeAspect="1"/>
          </p:cNvGraphicFramePr>
          <p:nvPr/>
        </p:nvGraphicFramePr>
        <p:xfrm>
          <a:off x="2819400" y="2590800"/>
          <a:ext cx="22304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976" name="Equation" r:id="rId4" imgW="1422400" imgH="292100" progId="Equation.3">
                  <p:embed/>
                </p:oleObj>
              </mc:Choice>
              <mc:Fallback>
                <p:oleObj name="Equation" r:id="rId4" imgW="14224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90800"/>
                        <a:ext cx="22304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A0C32F-55DD-4999-9EDD-F5096F1A0112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0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32" charset="0"/>
                <a:ea typeface="ＭＳ Ｐゴシック" pitchFamily="32" charset="-128"/>
              </a:rPr>
              <a:t>Point</a:t>
            </a:r>
            <a:r>
              <a:rPr lang="en-US" smtClean="0">
                <a:ea typeface="ＭＳ Ｐゴシック" pitchFamily="32" charset="-128"/>
              </a:rPr>
              <a:t> class, version 2</a:t>
            </a:r>
          </a:p>
        </p:txBody>
      </p:sp>
      <p:sp>
        <p:nvSpPr>
          <p:cNvPr id="27650" name="Rectangle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public class Point {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  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x;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  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y;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sz="1200" b="1" dirty="0" smtClean="0">
              <a:solidFill>
                <a:srgbClr val="008080"/>
              </a:solidFill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200" b="1" dirty="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    // Draw this Point.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   public void draw(Graphics g) {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      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g.fillOval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(</a:t>
            </a:r>
            <a:r>
              <a:rPr lang="en-US" sz="1200" b="1" dirty="0" smtClean="0">
                <a:latin typeface="Courier New" pitchFamily="32" charset="0"/>
                <a:ea typeface="ＭＳ Ｐゴシック" pitchFamily="32" charset="-128"/>
              </a:rPr>
              <a:t>x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, </a:t>
            </a:r>
            <a:r>
              <a:rPr lang="en-US" sz="1200" b="1" dirty="0" smtClean="0">
                <a:latin typeface="Courier New" pitchFamily="32" charset="0"/>
                <a:ea typeface="ＭＳ Ｐゴシック" pitchFamily="32" charset="-128"/>
              </a:rPr>
              <a:t>y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, 3, 3);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      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g.drawString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("(" + </a:t>
            </a:r>
            <a:r>
              <a:rPr lang="en-US" sz="1200" b="1" dirty="0" smtClean="0">
                <a:latin typeface="Courier New" pitchFamily="32" charset="0"/>
                <a:ea typeface="ＭＳ Ｐゴシック" pitchFamily="32" charset="-128"/>
              </a:rPr>
              <a:t>x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+ ", " + </a:t>
            </a:r>
            <a:r>
              <a:rPr lang="en-US" sz="1200" b="1" dirty="0" smtClean="0">
                <a:latin typeface="Courier New" pitchFamily="32" charset="0"/>
                <a:ea typeface="ＭＳ Ｐゴシック" pitchFamily="32" charset="-128"/>
              </a:rPr>
              <a:t>y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+ ")", </a:t>
            </a:r>
            <a:r>
              <a:rPr lang="en-US" sz="1200" b="1" dirty="0" smtClean="0">
                <a:latin typeface="Courier New" pitchFamily="32" charset="0"/>
                <a:ea typeface="ＭＳ Ｐゴシック" pitchFamily="32" charset="-128"/>
              </a:rPr>
              <a:t>x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, </a:t>
            </a:r>
            <a:r>
              <a:rPr lang="en-US" sz="1200" b="1" dirty="0" smtClean="0">
                <a:latin typeface="Courier New" pitchFamily="32" charset="0"/>
                <a:ea typeface="ＭＳ Ｐゴシック" pitchFamily="32" charset="-128"/>
              </a:rPr>
              <a:t>y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sz="1200" b="1" dirty="0" smtClean="0">
              <a:solidFill>
                <a:srgbClr val="008080"/>
              </a:solidFill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200" b="1" dirty="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    // Changes the location of this Point object.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   public void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setLocation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(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newX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,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newY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       x =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newX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       y =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newY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sz="12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200" b="1" dirty="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    // Shift this Point the given amounts.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   public void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moveBy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(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dx,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dy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      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setLocation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(x + dx, y +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dy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200" b="1" dirty="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   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200" b="1" dirty="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    // Calculate the distance between this Point and another one.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   public double distance(Point other) {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      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dx = x -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other.x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      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dy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= y -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other.y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       return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Math.sqrt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(dx * dx +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dy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* </a:t>
            </a:r>
            <a:r>
              <a:rPr lang="en-US" sz="1200" dirty="0" err="1" smtClean="0">
                <a:latin typeface="Courier New" pitchFamily="32" charset="0"/>
                <a:ea typeface="ＭＳ Ｐゴシック" pitchFamily="32" charset="-128"/>
              </a:rPr>
              <a:t>dy</a:t>
            </a: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);    </a:t>
            </a: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200" dirty="0" smtClean="0">
                <a:latin typeface="Courier New" pitchFamily="32" charset="0"/>
                <a:ea typeface="ＭＳ Ｐゴシック" pitchFamily="32" charset="-128"/>
              </a:rPr>
              <a:t>}</a:t>
            </a:r>
            <a:r>
              <a:rPr lang="en-US" sz="1200" b="1" dirty="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    </a:t>
            </a:r>
            <a:endParaRPr lang="en-US" sz="1200" dirty="0" smtClean="0">
              <a:latin typeface="Courier New" pitchFamily="32" charset="0"/>
              <a:ea typeface="ＭＳ Ｐゴシック" pitchFamily="32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39942-940C-4235-BCAA-34A7A91C3A58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32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bomb</a:t>
            </a:r>
            <a:r>
              <a:rPr lang="en-US" dirty="0" smtClean="0">
                <a:ea typeface="ＭＳ Ｐゴシック" pitchFamily="32" charset="-128"/>
              </a:rPr>
              <a:t> client, v2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public class Bomb2 {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...</a:t>
            </a:r>
          </a:p>
          <a:p>
            <a:pPr marL="0" indent="0">
              <a:spcBef>
                <a:spcPct val="0"/>
              </a:spcBef>
              <a:buFont typeface="Wingdings 2" pitchFamily="32" charset="2"/>
              <a:buNone/>
            </a:pPr>
            <a:endParaRPr lang="en-US" sz="1400" dirty="0" smtClean="0">
              <a:latin typeface="Courier New" pitchFamily="32" charset="0"/>
              <a:ea typeface="ＭＳ Ｐゴシック" pitchFamily="32" charset="-128"/>
              <a:cs typeface="Courier New" pitchFamily="32" charset="0"/>
            </a:endParaRPr>
          </a:p>
          <a:p>
            <a:pPr marL="0" indent="0">
              <a:spcBef>
                <a:spcPct val="0"/>
              </a:spcBef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public static void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drawCities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(Graphics g, Point2[] cities) {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for (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= 0;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&lt;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cities.length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;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++) {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</a:t>
            </a:r>
            <a:r>
              <a:rPr lang="en-US" sz="14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cities[</a:t>
            </a:r>
            <a:r>
              <a:rPr lang="en-US" sz="14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4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].draw(g);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/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}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}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public static void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bombCities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(Graphics g, Point2[] cities, Point2 	                        </a:t>
            </a:r>
          </a:p>
          <a:p>
            <a:pPr marL="0" indent="0">
              <a:spcBef>
                <a:spcPct val="0"/>
              </a:spcBef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                              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quarPoint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,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quarRad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) {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g.setColor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Color.RED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);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System.out.println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(“Bombed cities: ");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g.drawOval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quarPoint.x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-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quarRad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,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quarPoint.y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-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quarRad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, </a:t>
            </a:r>
          </a:p>
          <a:p>
            <a:pPr marL="0" indent="0">
              <a:spcBef>
                <a:spcPct val="0"/>
              </a:spcBef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         2 *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quarRad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, 2 *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quarRad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);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for (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= 0;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&lt;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cities.length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;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++) {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 if (</a:t>
            </a:r>
            <a:r>
              <a:rPr lang="en-US" sz="14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quarPoint.distance</a:t>
            </a:r>
            <a:r>
              <a:rPr lang="en-US" sz="14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(cities[</a:t>
            </a:r>
            <a:r>
              <a:rPr lang="en-US" sz="14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4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])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&lt;=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quarRad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) {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   cities[</a:t>
            </a:r>
            <a:r>
              <a:rPr lang="en-US" sz="14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4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].draw(g);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/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  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System.out.println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("\t(" + cities[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].x + ", " + cities[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].y + ")");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 }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}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}</a:t>
            </a:r>
          </a:p>
          <a:p>
            <a:pPr marL="0" indent="0">
              <a:spcBef>
                <a:spcPct val="0"/>
              </a:spcBef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}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endParaRPr lang="en-US" sz="1400" dirty="0" smtClean="0">
              <a:latin typeface="Courier New" pitchFamily="32" charset="0"/>
              <a:ea typeface="ＭＳ Ｐゴシック" pitchFamily="32" charset="-128"/>
              <a:cs typeface="Courier New" pitchFamily="3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526F95-1CA9-4EF4-BEDC-E36CA8413D93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7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9pPr>
          </a:lstStyle>
          <a:p>
            <a:pPr eaLnBrk="1" hangingPunct="1"/>
            <a:fld id="{FFD974EF-819D-4ADA-98EA-9C5314C13E22}" type="slidenum">
              <a:rPr lang="en-US" sz="1200">
                <a:solidFill>
                  <a:srgbClr val="424242"/>
                </a:solidFill>
              </a:rPr>
              <a:pPr eaLnBrk="1" hangingPunct="1"/>
              <a:t>29</a:t>
            </a:fld>
            <a:endParaRPr lang="en-US" sz="1200">
              <a:solidFill>
                <a:srgbClr val="424242"/>
              </a:solidFill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The </a:t>
            </a: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null</a:t>
            </a:r>
            <a:r>
              <a:rPr lang="en-US" smtClean="0">
                <a:ea typeface="ＭＳ Ｐゴシック" pitchFamily="32" charset="-128"/>
              </a:rPr>
              <a:t> reference</a:t>
            </a:r>
            <a:endParaRPr lang="en-US" smtClean="0">
              <a:latin typeface="Courier New" pitchFamily="32" charset="0"/>
              <a:ea typeface="ＭＳ Ｐゴシック" pitchFamily="32" charset="-128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93700" lvl="1" indent="0" algn="ctr" eaLnBrk="1" hangingPunct="1">
              <a:spcBef>
                <a:spcPts val="500"/>
              </a:spcBef>
              <a:buFont typeface="Wingdings 2" pitchFamily="32" charset="2"/>
              <a:buNone/>
            </a:pPr>
            <a:r>
              <a:rPr lang="en-GB" sz="2400" b="1" dirty="0" smtClean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8.3</a:t>
            </a:r>
            <a:endParaRPr lang="en-US" b="1" dirty="0" smtClean="0">
              <a:ea typeface="ＭＳ Ｐゴシック" pitchFamily="32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47A75E-DFA1-40C9-98CC-F26DB16FDFC1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58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8.1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AB2D1A-4CB0-453A-B309-8952EE377A39}" type="datetime1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of objects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>
                <a:latin typeface="Courier New" pitchFamily="49" charset="0"/>
              </a:rPr>
              <a:t>null</a:t>
            </a:r>
            <a:r>
              <a:rPr lang="en-US" b="1"/>
              <a:t> : </a:t>
            </a:r>
            <a:r>
              <a:rPr lang="en-US"/>
              <a:t>A value that does not refer to any object.</a:t>
            </a:r>
            <a:endParaRPr lang="en-US" sz="9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900">
              <a:latin typeface="Courier New" pitchFamily="49" charset="0"/>
            </a:endParaRPr>
          </a:p>
          <a:p>
            <a:pPr lvl="1"/>
            <a:r>
              <a:rPr lang="en-US"/>
              <a:t>The elements of an array of objects are initialized to </a:t>
            </a:r>
            <a:r>
              <a:rPr lang="en-US">
                <a:latin typeface="Courier New" pitchFamily="49" charset="0"/>
              </a:rPr>
              <a:t>null</a:t>
            </a:r>
            <a:r>
              <a:rPr lang="en-US"/>
              <a:t>.</a:t>
            </a:r>
          </a:p>
          <a:p>
            <a:pPr lvl="1">
              <a:buFontTx/>
              <a:buNone/>
            </a:pPr>
            <a:endParaRPr lang="en-US" sz="9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String[] words = new String[5];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>
                <a:latin typeface="Courier New" pitchFamily="49" charset="0"/>
              </a:rPr>
              <a:t>	DrawingPanel[] windows = new DrawingPanel[3];</a:t>
            </a:r>
          </a:p>
        </p:txBody>
      </p:sp>
      <p:graphicFrame>
        <p:nvGraphicFramePr>
          <p:cNvPr id="831492" name="Group 4"/>
          <p:cNvGraphicFramePr>
            <a:graphicFrameLocks noGrp="1"/>
          </p:cNvGraphicFramePr>
          <p:nvPr/>
        </p:nvGraphicFramePr>
        <p:xfrm>
          <a:off x="3389313" y="3581400"/>
          <a:ext cx="4097337" cy="990600"/>
        </p:xfrm>
        <a:graphic>
          <a:graphicData uri="http://schemas.openxmlformats.org/drawingml/2006/table">
            <a:tbl>
              <a:tblPr/>
              <a:tblGrid>
                <a:gridCol w="874712"/>
                <a:gridCol w="644525"/>
                <a:gridCol w="644525"/>
                <a:gridCol w="644525"/>
                <a:gridCol w="644525"/>
                <a:gridCol w="64452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1523" name="Group 35"/>
          <p:cNvGraphicFramePr>
            <a:graphicFrameLocks noGrp="1"/>
          </p:cNvGraphicFramePr>
          <p:nvPr/>
        </p:nvGraphicFramePr>
        <p:xfrm>
          <a:off x="3371850" y="4876800"/>
          <a:ext cx="2808288" cy="990600"/>
        </p:xfrm>
        <a:graphic>
          <a:graphicData uri="http://schemas.openxmlformats.org/drawingml/2006/table">
            <a:tbl>
              <a:tblPr/>
              <a:tblGrid>
                <a:gridCol w="874713"/>
                <a:gridCol w="644525"/>
                <a:gridCol w="644525"/>
                <a:gridCol w="64452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31546" name="Group 58"/>
          <p:cNvGrpSpPr>
            <a:grpSpLocks/>
          </p:cNvGrpSpPr>
          <p:nvPr/>
        </p:nvGrpSpPr>
        <p:grpSpPr bwMode="auto">
          <a:xfrm>
            <a:off x="838200" y="3962400"/>
            <a:ext cx="2286000" cy="444500"/>
            <a:chOff x="1248" y="2888"/>
            <a:chExt cx="1440" cy="280"/>
          </a:xfrm>
        </p:grpSpPr>
        <p:sp>
          <p:nvSpPr>
            <p:cNvPr id="831547" name="Rectangle 59"/>
            <p:cNvSpPr>
              <a:spLocks noChangeArrowheads="1"/>
            </p:cNvSpPr>
            <p:nvPr/>
          </p:nvSpPr>
          <p:spPr bwMode="auto">
            <a:xfrm>
              <a:off x="1248" y="2888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000" i="1">
                  <a:latin typeface="Tahoma" pitchFamily="34" charset="0"/>
                </a:rPr>
                <a:t>words</a:t>
              </a:r>
            </a:p>
          </p:txBody>
        </p:sp>
        <p:sp>
          <p:nvSpPr>
            <p:cNvPr id="831548" name="Line 60"/>
            <p:cNvSpPr>
              <a:spLocks noChangeShapeType="1"/>
            </p:cNvSpPr>
            <p:nvPr/>
          </p:nvSpPr>
          <p:spPr bwMode="auto">
            <a:xfrm>
              <a:off x="2208" y="3024"/>
              <a:ext cx="48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549" name="Oval 61"/>
            <p:cNvSpPr>
              <a:spLocks noChangeArrowheads="1"/>
            </p:cNvSpPr>
            <p:nvPr/>
          </p:nvSpPr>
          <p:spPr bwMode="auto">
            <a:xfrm>
              <a:off x="1984" y="2903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31550" name="Group 62"/>
          <p:cNvGrpSpPr>
            <a:grpSpLocks/>
          </p:cNvGrpSpPr>
          <p:nvPr/>
        </p:nvGrpSpPr>
        <p:grpSpPr bwMode="auto">
          <a:xfrm>
            <a:off x="609600" y="5194300"/>
            <a:ext cx="2514600" cy="444500"/>
            <a:chOff x="480" y="3512"/>
            <a:chExt cx="1584" cy="280"/>
          </a:xfrm>
        </p:grpSpPr>
        <p:sp>
          <p:nvSpPr>
            <p:cNvPr id="831551" name="Rectangle 63"/>
            <p:cNvSpPr>
              <a:spLocks noChangeArrowheads="1"/>
            </p:cNvSpPr>
            <p:nvPr/>
          </p:nvSpPr>
          <p:spPr bwMode="auto">
            <a:xfrm>
              <a:off x="480" y="3512"/>
              <a:ext cx="86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000" i="1">
                  <a:latin typeface="Tahoma" pitchFamily="34" charset="0"/>
                </a:rPr>
                <a:t>windows</a:t>
              </a:r>
            </a:p>
          </p:txBody>
        </p:sp>
        <p:sp>
          <p:nvSpPr>
            <p:cNvPr id="831552" name="Line 64"/>
            <p:cNvSpPr>
              <a:spLocks noChangeShapeType="1"/>
            </p:cNvSpPr>
            <p:nvPr/>
          </p:nvSpPr>
          <p:spPr bwMode="auto">
            <a:xfrm>
              <a:off x="1584" y="3648"/>
              <a:ext cx="48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553" name="Oval 65"/>
            <p:cNvSpPr>
              <a:spLocks noChangeArrowheads="1"/>
            </p:cNvSpPr>
            <p:nvPr/>
          </p:nvSpPr>
          <p:spPr bwMode="auto">
            <a:xfrm>
              <a:off x="1360" y="3527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02E7B7-981C-4D49-93C9-8F8BEF1874B0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you </a:t>
            </a:r>
            <a:r>
              <a:rPr lang="en-US" b="0"/>
              <a:t>can</a:t>
            </a:r>
            <a:r>
              <a:rPr lang="en-US"/>
              <a:t> do w/ </a:t>
            </a:r>
            <a:r>
              <a:rPr lang="en-US">
                <a:latin typeface="Courier New" pitchFamily="49" charset="0"/>
              </a:rPr>
              <a:t>null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>
                <a:latin typeface="Courier New" pitchFamily="49" charset="0"/>
              </a:rPr>
              <a:t>null</a:t>
            </a:r>
            <a:r>
              <a:rPr lang="en-US" dirty="0"/>
              <a:t> in a variable or an array element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String s = null;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words[2] = null;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900" dirty="0">
              <a:latin typeface="Courier New" pitchFamily="49" charset="0"/>
            </a:endParaRPr>
          </a:p>
          <a:p>
            <a:r>
              <a:rPr lang="en-US" dirty="0" smtClean="0"/>
              <a:t>print </a:t>
            </a:r>
            <a:r>
              <a:rPr lang="en-US" dirty="0"/>
              <a:t>a </a:t>
            </a:r>
            <a:r>
              <a:rPr lang="en-US" dirty="0">
                <a:latin typeface="Courier New" pitchFamily="49" charset="0"/>
              </a:rPr>
              <a:t>null</a:t>
            </a:r>
            <a:r>
              <a:rPr lang="en-US" dirty="0"/>
              <a:t> reference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err="1">
                <a:latin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</a:rPr>
              <a:t>(s);      </a:t>
            </a:r>
            <a:r>
              <a:rPr lang="en-US" b="1" dirty="0">
                <a:solidFill>
                  <a:srgbClr val="008080"/>
                </a:solidFill>
                <a:latin typeface="Courier New" pitchFamily="49" charset="0"/>
              </a:rPr>
              <a:t>// null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900" b="1" dirty="0">
              <a:solidFill>
                <a:srgbClr val="008080"/>
              </a:solidFill>
              <a:latin typeface="Courier New" pitchFamily="49" charset="0"/>
            </a:endParaRPr>
          </a:p>
          <a:p>
            <a:r>
              <a:rPr lang="en-US" dirty="0"/>
              <a:t>ask whether a variable or array element is </a:t>
            </a:r>
            <a:r>
              <a:rPr lang="en-US" dirty="0">
                <a:latin typeface="Courier New" pitchFamily="49" charset="0"/>
              </a:rPr>
              <a:t>null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if (words[2] == null) { ...</a:t>
            </a:r>
            <a:endParaRPr lang="en-US" dirty="0"/>
          </a:p>
          <a:p>
            <a:pPr>
              <a:lnSpc>
                <a:spcPct val="70000"/>
              </a:lnSpc>
              <a:buFontTx/>
              <a:buNone/>
            </a:pPr>
            <a:endParaRPr lang="en-US" sz="900" dirty="0"/>
          </a:p>
          <a:p>
            <a:r>
              <a:rPr lang="en-US" dirty="0"/>
              <a:t>pass </a:t>
            </a:r>
            <a:r>
              <a:rPr lang="en-US" dirty="0">
                <a:latin typeface="Courier New" pitchFamily="49" charset="0"/>
              </a:rPr>
              <a:t>null</a:t>
            </a:r>
            <a:r>
              <a:rPr lang="en-US" dirty="0"/>
              <a:t> as a parameter to a method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dirty="0" err="1">
                <a:latin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</a:rPr>
              <a:t>(null);   </a:t>
            </a:r>
            <a:r>
              <a:rPr lang="en-US" b="1" dirty="0">
                <a:solidFill>
                  <a:srgbClr val="008080"/>
                </a:solidFill>
                <a:latin typeface="Courier New" pitchFamily="49" charset="0"/>
              </a:rPr>
              <a:t>// null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900" dirty="0"/>
          </a:p>
          <a:p>
            <a:r>
              <a:rPr lang="en-US" dirty="0"/>
              <a:t>return </a:t>
            </a:r>
            <a:r>
              <a:rPr lang="en-US" dirty="0">
                <a:latin typeface="Courier New" pitchFamily="49" charset="0"/>
              </a:rPr>
              <a:t>null</a:t>
            </a:r>
            <a:r>
              <a:rPr lang="en-US" dirty="0"/>
              <a:t> from a method  (often to indicate failure)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return null;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77B2F2-BB9E-4124-B1F1-F58A9B7B4ADA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Null pointer exception</a:t>
            </a:r>
          </a:p>
        </p:txBody>
      </p:sp>
      <p:sp>
        <p:nvSpPr>
          <p:cNvPr id="32771" name="Rectangle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ea typeface="ＭＳ Ｐゴシック" pitchFamily="32" charset="-128"/>
              </a:rPr>
              <a:t>dereference</a:t>
            </a:r>
            <a:r>
              <a:rPr lang="en-US" sz="2400" dirty="0" smtClean="0">
                <a:ea typeface="ＭＳ Ｐゴシック" pitchFamily="32" charset="-128"/>
              </a:rPr>
              <a:t>: To access data or methods of an object with the dot notation, such as </a:t>
            </a:r>
            <a:r>
              <a:rPr lang="en-US" sz="2400" dirty="0" err="1" smtClean="0">
                <a:latin typeface="Courier New" pitchFamily="32" charset="0"/>
                <a:ea typeface="ＭＳ Ｐゴシック" pitchFamily="32" charset="-128"/>
              </a:rPr>
              <a:t>s.length</a:t>
            </a:r>
            <a:r>
              <a:rPr lang="en-US" sz="2400" dirty="0" smtClean="0">
                <a:latin typeface="Courier New" pitchFamily="32" charset="0"/>
                <a:ea typeface="ＭＳ Ｐゴシック" pitchFamily="32" charset="-128"/>
              </a:rPr>
              <a:t>()</a:t>
            </a:r>
            <a:r>
              <a:rPr lang="en-US" sz="2400" dirty="0" smtClean="0">
                <a:ea typeface="ＭＳ Ｐゴシック" pitchFamily="32" charset="-128"/>
              </a:rPr>
              <a:t> </a:t>
            </a:r>
            <a:r>
              <a:rPr lang="en-US" dirty="0" smtClean="0">
                <a:ea typeface="ＭＳ Ｐゴシック" pitchFamily="32" charset="-128"/>
              </a:rPr>
              <a:t>.</a:t>
            </a:r>
          </a:p>
          <a:p>
            <a:pPr lvl="1" eaLnBrk="1" hangingPunct="1"/>
            <a:r>
              <a:rPr lang="en-US" sz="2000" dirty="0" smtClean="0">
                <a:ea typeface="ＭＳ Ｐゴシック" pitchFamily="32" charset="-128"/>
              </a:rPr>
              <a:t>It is illegal to dereference </a:t>
            </a: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null</a:t>
            </a:r>
            <a:r>
              <a:rPr lang="en-US" sz="2000" dirty="0" smtClean="0">
                <a:ea typeface="ＭＳ Ｐゴシック" pitchFamily="32" charset="-128"/>
              </a:rPr>
              <a:t> (causes an exception).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null</a:t>
            </a:r>
            <a:r>
              <a:rPr lang="en-US" sz="2000" dirty="0" smtClean="0">
                <a:ea typeface="ＭＳ Ｐゴシック" pitchFamily="32" charset="-128"/>
              </a:rPr>
              <a:t> is not an object, so it has no methods or data.</a:t>
            </a:r>
          </a:p>
          <a:p>
            <a:pPr lvl="2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	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String[] words = new String[5];</a:t>
            </a:r>
          </a:p>
          <a:p>
            <a:pPr lvl="2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words[0] = "hello";</a:t>
            </a:r>
          </a:p>
          <a:p>
            <a:pPr lvl="2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words[2] = "goodbye";   </a:t>
            </a:r>
            <a:r>
              <a:rPr lang="en-US" sz="1800" b="1" dirty="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// words[1], [3], [4] are null</a:t>
            </a:r>
          </a:p>
          <a:p>
            <a:pPr lvl="2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for (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= 0;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&lt;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words.length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;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++) {</a:t>
            </a:r>
          </a:p>
          <a:p>
            <a:pPr lvl="2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   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System.out.println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("word is: " + words[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]);</a:t>
            </a:r>
          </a:p>
          <a:p>
            <a:pPr lvl="2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    words[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] = </a:t>
            </a:r>
            <a:r>
              <a:rPr lang="en-US" sz="1800" b="1" dirty="0" smtClean="0">
                <a:solidFill>
                  <a:srgbClr val="800000"/>
                </a:solidFill>
                <a:latin typeface="Courier New" pitchFamily="32" charset="0"/>
                <a:ea typeface="ＭＳ Ｐゴシック" pitchFamily="32" charset="-128"/>
              </a:rPr>
              <a:t>words[</a:t>
            </a:r>
            <a:r>
              <a:rPr lang="en-US" sz="1800" b="1" dirty="0" err="1" smtClean="0">
                <a:solidFill>
                  <a:srgbClr val="800000"/>
                </a:solidFill>
                <a:latin typeface="Courier New" pitchFamily="32" charset="0"/>
                <a:ea typeface="ＭＳ Ｐゴシック" pitchFamily="32" charset="-128"/>
              </a:rPr>
              <a:t>i</a:t>
            </a:r>
            <a:r>
              <a:rPr lang="en-US" sz="1800" b="1" dirty="0" smtClean="0">
                <a:solidFill>
                  <a:srgbClr val="800000"/>
                </a:solidFill>
                <a:latin typeface="Courier New" pitchFamily="32" charset="0"/>
                <a:ea typeface="ＭＳ Ｐゴシック" pitchFamily="32" charset="-128"/>
              </a:rPr>
              <a:t>].</a:t>
            </a:r>
            <a:r>
              <a:rPr lang="en-US" sz="1800" b="1" dirty="0" err="1" smtClean="0">
                <a:solidFill>
                  <a:srgbClr val="800000"/>
                </a:solidFill>
                <a:latin typeface="Courier New" pitchFamily="32" charset="0"/>
                <a:ea typeface="ＭＳ Ｐゴシック" pitchFamily="32" charset="-128"/>
              </a:rPr>
              <a:t>toUpperCase</a:t>
            </a:r>
            <a:r>
              <a:rPr lang="en-US" sz="1800" b="1" dirty="0" smtClean="0">
                <a:solidFill>
                  <a:srgbClr val="800000"/>
                </a:solidFill>
                <a:latin typeface="Courier New" pitchFamily="32" charset="0"/>
                <a:ea typeface="ＭＳ Ｐゴシック" pitchFamily="32" charset="-128"/>
              </a:rPr>
              <a:t>();    // ERROR</a:t>
            </a:r>
          </a:p>
          <a:p>
            <a:pPr lvl="2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sz="1200" dirty="0" smtClean="0"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dirty="0" smtClean="0">
                <a:ea typeface="ＭＳ Ｐゴシック" pitchFamily="32" charset="-128"/>
              </a:rPr>
              <a:t>	</a:t>
            </a:r>
            <a:r>
              <a:rPr lang="en-US" b="1" dirty="0" smtClean="0">
                <a:ea typeface="ＭＳ Ｐゴシック" pitchFamily="32" charset="-128"/>
              </a:rPr>
              <a:t>Output: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	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word is: hello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word is: null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solidFill>
                  <a:srgbClr val="800000"/>
                </a:solidFill>
                <a:latin typeface="Courier New" pitchFamily="32" charset="0"/>
                <a:ea typeface="ＭＳ Ｐゴシック" pitchFamily="32" charset="-128"/>
              </a:rPr>
              <a:t>	Exception in thread "main" 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>
                <a:solidFill>
                  <a:srgbClr val="800000"/>
                </a:solidFill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800" dirty="0" smtClean="0">
                <a:solidFill>
                  <a:srgbClr val="800000"/>
                </a:solidFill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800" dirty="0" err="1" smtClean="0">
                <a:solidFill>
                  <a:srgbClr val="800000"/>
                </a:solidFill>
                <a:latin typeface="Courier New" pitchFamily="32" charset="0"/>
                <a:ea typeface="ＭＳ Ｐゴシック" pitchFamily="32" charset="-128"/>
              </a:rPr>
              <a:t>java.lang.NullPointerException</a:t>
            </a:r>
            <a:endParaRPr lang="en-US" sz="1800" dirty="0" smtClean="0">
              <a:solidFill>
                <a:srgbClr val="800000"/>
              </a:solidFill>
              <a:latin typeface="Courier New" pitchFamily="32" charset="0"/>
              <a:ea typeface="ＭＳ Ｐゴシック" pitchFamily="32" charset="-128"/>
            </a:endParaRPr>
          </a:p>
        </p:txBody>
      </p:sp>
      <p:graphicFrame>
        <p:nvGraphicFramePr>
          <p:cNvPr id="1094691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15538"/>
              </p:ext>
            </p:extLst>
          </p:nvPr>
        </p:nvGraphicFramePr>
        <p:xfrm>
          <a:off x="3276600" y="4648200"/>
          <a:ext cx="5638800" cy="793750"/>
        </p:xfrm>
        <a:graphic>
          <a:graphicData uri="http://schemas.openxmlformats.org/drawingml/2006/table">
            <a:tbl>
              <a:tblPr/>
              <a:tblGrid>
                <a:gridCol w="1143000"/>
                <a:gridCol w="1004888"/>
                <a:gridCol w="747712"/>
                <a:gridCol w="1219200"/>
                <a:gridCol w="765175"/>
                <a:gridCol w="7588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3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2" charset="0"/>
                          <a:cs typeface="Times New Roman" pitchFamily="32" charset="0"/>
                        </a:rPr>
                        <a:t>index</a:t>
                      </a:r>
                    </a:p>
                  </a:txBody>
                  <a:tcPr marT="45653" marB="4565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3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2" charset="0"/>
                          <a:cs typeface="Times New Roman" pitchFamily="32" charset="0"/>
                        </a:rPr>
                        <a:t>0</a:t>
                      </a:r>
                    </a:p>
                  </a:txBody>
                  <a:tcPr marT="45653" marB="4565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3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2" charset="0"/>
                          <a:cs typeface="Times New Roman" pitchFamily="32" charset="0"/>
                        </a:rPr>
                        <a:t>1</a:t>
                      </a:r>
                    </a:p>
                  </a:txBody>
                  <a:tcPr marT="45653" marB="4565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3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2" charset="0"/>
                          <a:cs typeface="Times New Roman" pitchFamily="32" charset="0"/>
                        </a:rPr>
                        <a:t>2</a:t>
                      </a:r>
                    </a:p>
                  </a:txBody>
                  <a:tcPr marT="45653" marB="4565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3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2" charset="0"/>
                          <a:cs typeface="Times New Roman" pitchFamily="32" charset="0"/>
                        </a:rPr>
                        <a:t>3</a:t>
                      </a:r>
                    </a:p>
                  </a:txBody>
                  <a:tcPr marT="45653" marB="4565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3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2" charset="0"/>
                          <a:cs typeface="Times New Roman" pitchFamily="32" charset="0"/>
                        </a:rPr>
                        <a:t>4</a:t>
                      </a:r>
                    </a:p>
                  </a:txBody>
                  <a:tcPr marT="45653" marB="4565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3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2" charset="0"/>
                          <a:cs typeface="Times New Roman" pitchFamily="32" charset="0"/>
                        </a:rPr>
                        <a:t>value</a:t>
                      </a:r>
                    </a:p>
                  </a:txBody>
                  <a:tcPr marT="45653" marB="4565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3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2" charset="0"/>
                          <a:ea typeface="ＭＳ Ｐゴシック" pitchFamily="32" charset="-128"/>
                          <a:cs typeface="Courier New" pitchFamily="32" charset="0"/>
                        </a:rPr>
                        <a:t>"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2" charset="0"/>
                          <a:ea typeface="ＭＳ Ｐゴシック" pitchFamily="32" charset="-128"/>
                          <a:cs typeface="Courier New" pitchFamily="32" charset="0"/>
                        </a:rPr>
                        <a:t>HELLO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2" charset="0"/>
                          <a:ea typeface="ＭＳ Ｐゴシック" pitchFamily="32" charset="-128"/>
                          <a:cs typeface="Courier New" pitchFamily="32" charset="0"/>
                        </a:rPr>
                        <a:t>"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32" charset="0"/>
                        <a:cs typeface="Courier New" pitchFamily="32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3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2" charset="0"/>
                          <a:cs typeface="Times New Roman" pitchFamily="32" charset="0"/>
                        </a:rPr>
                        <a:t>null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3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2" charset="0"/>
                          <a:ea typeface="ＭＳ Ｐゴシック" pitchFamily="32" charset="-128"/>
                          <a:cs typeface="Courier New" pitchFamily="32" charset="0"/>
                        </a:rPr>
                        <a:t>"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2" charset="0"/>
                          <a:ea typeface="ＭＳ Ｐゴシック" pitchFamily="32" charset="-128"/>
                          <a:cs typeface="Courier New" pitchFamily="32" charset="0"/>
                        </a:rPr>
                        <a:t>goodbye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2" charset="0"/>
                          <a:ea typeface="ＭＳ Ｐゴシック" pitchFamily="32" charset="-128"/>
                          <a:cs typeface="Courier New" pitchFamily="32" charset="0"/>
                        </a:rPr>
                        <a:t>"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32" charset="0"/>
                        <a:cs typeface="Courier New" pitchFamily="32" charset="0"/>
                      </a:endParaRP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3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2" charset="0"/>
                          <a:cs typeface="Times New Roman" pitchFamily="32" charset="0"/>
                        </a:rPr>
                        <a:t>null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3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2" charset="0"/>
                          <a:cs typeface="Times New Roman" pitchFamily="32" charset="0"/>
                        </a:rPr>
                        <a:t>null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36A32-B8BF-486E-B124-5E92E4C2569D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8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before you leap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500" dirty="0"/>
              <a:t>You can check for </a:t>
            </a:r>
            <a:r>
              <a:rPr lang="en-US" sz="2500" dirty="0">
                <a:latin typeface="Courier New" pitchFamily="49" charset="0"/>
              </a:rPr>
              <a:t>null</a:t>
            </a:r>
            <a:r>
              <a:rPr lang="en-US" sz="2500" dirty="0"/>
              <a:t> before calling an object's methods.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9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String[] words = new String[5];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words[0] = "hello";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words[2] = "goodbye";   </a:t>
            </a: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// words[1], [3], [4] are null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 b="1" dirty="0">
              <a:solidFill>
                <a:srgbClr val="00808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words.length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</a:rPr>
              <a:t>    if (words[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</a:rPr>
              <a:t>] != null)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 words[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= words[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].</a:t>
            </a:r>
            <a:r>
              <a:rPr lang="en-US" sz="1800" dirty="0" err="1">
                <a:latin typeface="Courier New" pitchFamily="49" charset="0"/>
              </a:rPr>
              <a:t>toUpperCase</a:t>
            </a:r>
            <a:r>
              <a:rPr lang="en-US" sz="1800" dirty="0">
                <a:latin typeface="Courier New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8345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00150"/>
              </p:ext>
            </p:extLst>
          </p:nvPr>
        </p:nvGraphicFramePr>
        <p:xfrm>
          <a:off x="2913063" y="4876800"/>
          <a:ext cx="5614987" cy="990600"/>
        </p:xfrm>
        <a:graphic>
          <a:graphicData uri="http://schemas.openxmlformats.org/drawingml/2006/table">
            <a:tbl>
              <a:tblPr/>
              <a:tblGrid>
                <a:gridCol w="874712"/>
                <a:gridCol w="1250950"/>
                <a:gridCol w="644525"/>
                <a:gridCol w="1555750"/>
                <a:gridCol w="644525"/>
                <a:gridCol w="64452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"HELLO"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"GOODBYE"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34595" name="Group 35"/>
          <p:cNvGrpSpPr>
            <a:grpSpLocks/>
          </p:cNvGrpSpPr>
          <p:nvPr/>
        </p:nvGrpSpPr>
        <p:grpSpPr bwMode="auto">
          <a:xfrm>
            <a:off x="457200" y="5194300"/>
            <a:ext cx="2286000" cy="444500"/>
            <a:chOff x="1248" y="2888"/>
            <a:chExt cx="1440" cy="280"/>
          </a:xfrm>
        </p:grpSpPr>
        <p:sp>
          <p:nvSpPr>
            <p:cNvPr id="834596" name="Rectangle 36"/>
            <p:cNvSpPr>
              <a:spLocks noChangeArrowheads="1"/>
            </p:cNvSpPr>
            <p:nvPr/>
          </p:nvSpPr>
          <p:spPr bwMode="auto">
            <a:xfrm>
              <a:off x="1248" y="2888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000" i="1">
                  <a:latin typeface="Tahoma" pitchFamily="34" charset="0"/>
                </a:rPr>
                <a:t>words</a:t>
              </a:r>
            </a:p>
          </p:txBody>
        </p:sp>
        <p:sp>
          <p:nvSpPr>
            <p:cNvPr id="834597" name="Line 37"/>
            <p:cNvSpPr>
              <a:spLocks noChangeShapeType="1"/>
            </p:cNvSpPr>
            <p:nvPr/>
          </p:nvSpPr>
          <p:spPr bwMode="auto">
            <a:xfrm>
              <a:off x="2208" y="3024"/>
              <a:ext cx="48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4598" name="Oval 38"/>
            <p:cNvSpPr>
              <a:spLocks noChangeArrowheads="1"/>
            </p:cNvSpPr>
            <p:nvPr/>
          </p:nvSpPr>
          <p:spPr bwMode="auto">
            <a:xfrm>
              <a:off x="1984" y="2903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587B03-BFD1-4B9D-90EB-07A325705F99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Two-phase initialization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/>
              <a:t>1) initialize the array itself (each element is initially </a:t>
            </a:r>
            <a:r>
              <a:rPr lang="en-US">
                <a:latin typeface="Courier New" pitchFamily="49" charset="0"/>
              </a:rPr>
              <a:t>null</a:t>
            </a:r>
            <a:r>
              <a:rPr lang="en-US"/>
              <a:t>)</a:t>
            </a:r>
          </a:p>
          <a:p>
            <a:pPr lvl="1">
              <a:buFontTx/>
              <a:buNone/>
            </a:pPr>
            <a:r>
              <a:rPr lang="en-US"/>
              <a:t>2) initialize each element of the array to be a new object</a:t>
            </a:r>
            <a:endParaRPr lang="en-US" sz="9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	String[] words = </a:t>
            </a:r>
            <a:r>
              <a:rPr lang="en-US" sz="2000" b="1">
                <a:latin typeface="Courier New" pitchFamily="49" charset="0"/>
              </a:rPr>
              <a:t>new String[4]</a:t>
            </a:r>
            <a:r>
              <a:rPr lang="en-US" sz="2000">
                <a:latin typeface="Courier New" pitchFamily="49" charset="0"/>
              </a:rPr>
              <a:t>;           </a:t>
            </a:r>
            <a:r>
              <a:rPr lang="en-US" sz="2000" b="1">
                <a:solidFill>
                  <a:srgbClr val="008080"/>
                </a:solidFill>
                <a:latin typeface="Courier New" pitchFamily="49" charset="0"/>
              </a:rPr>
              <a:t>// phase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	for (int i = 0; i &lt; words.length;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	    coords[i] = </a:t>
            </a:r>
            <a:r>
              <a:rPr lang="en-US" sz="2000" b="1">
                <a:latin typeface="Courier New" pitchFamily="49" charset="0"/>
              </a:rPr>
              <a:t>"word" + i;       </a:t>
            </a:r>
            <a:r>
              <a:rPr lang="en-US" sz="2000">
                <a:latin typeface="Courier New" pitchFamily="49" charset="0"/>
              </a:rPr>
              <a:t>        </a:t>
            </a:r>
            <a:r>
              <a:rPr lang="en-US" sz="2000" b="1">
                <a:solidFill>
                  <a:srgbClr val="008080"/>
                </a:solidFill>
                <a:latin typeface="Courier New" pitchFamily="49" charset="0"/>
              </a:rPr>
              <a:t>// phase 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	}</a:t>
            </a:r>
          </a:p>
        </p:txBody>
      </p:sp>
      <p:graphicFrame>
        <p:nvGraphicFramePr>
          <p:cNvPr id="835588" name="Group 4"/>
          <p:cNvGraphicFramePr>
            <a:graphicFrameLocks noGrp="1"/>
          </p:cNvGraphicFramePr>
          <p:nvPr/>
        </p:nvGraphicFramePr>
        <p:xfrm>
          <a:off x="2362200" y="4038600"/>
          <a:ext cx="6488113" cy="990600"/>
        </p:xfrm>
        <a:graphic>
          <a:graphicData uri="http://schemas.openxmlformats.org/drawingml/2006/table">
            <a:tbl>
              <a:tblPr/>
              <a:tblGrid>
                <a:gridCol w="874713"/>
                <a:gridCol w="1403350"/>
                <a:gridCol w="1403350"/>
                <a:gridCol w="1403350"/>
                <a:gridCol w="140335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"word0"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"word1"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"word2"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"word3"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35615" name="Group 31"/>
          <p:cNvGrpSpPr>
            <a:grpSpLocks/>
          </p:cNvGrpSpPr>
          <p:nvPr/>
        </p:nvGrpSpPr>
        <p:grpSpPr bwMode="auto">
          <a:xfrm>
            <a:off x="0" y="4356100"/>
            <a:ext cx="2286000" cy="444500"/>
            <a:chOff x="1248" y="2888"/>
            <a:chExt cx="1440" cy="280"/>
          </a:xfrm>
        </p:grpSpPr>
        <p:sp>
          <p:nvSpPr>
            <p:cNvPr id="835616" name="Rectangle 32"/>
            <p:cNvSpPr>
              <a:spLocks noChangeArrowheads="1"/>
            </p:cNvSpPr>
            <p:nvPr/>
          </p:nvSpPr>
          <p:spPr bwMode="auto">
            <a:xfrm>
              <a:off x="1248" y="2888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000" i="1">
                  <a:latin typeface="Tahoma" pitchFamily="34" charset="0"/>
                </a:rPr>
                <a:t>words</a:t>
              </a:r>
            </a:p>
          </p:txBody>
        </p:sp>
        <p:sp>
          <p:nvSpPr>
            <p:cNvPr id="835617" name="Line 33"/>
            <p:cNvSpPr>
              <a:spLocks noChangeShapeType="1"/>
            </p:cNvSpPr>
            <p:nvPr/>
          </p:nvSpPr>
          <p:spPr bwMode="auto">
            <a:xfrm>
              <a:off x="2208" y="3024"/>
              <a:ext cx="48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5618" name="Oval 34"/>
            <p:cNvSpPr>
              <a:spLocks noChangeArrowheads="1"/>
            </p:cNvSpPr>
            <p:nvPr/>
          </p:nvSpPr>
          <p:spPr bwMode="auto">
            <a:xfrm>
              <a:off x="1984" y="2903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D120AA-69F7-49F8-890F-6187D073AC3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/>
          </p:cNvSpPr>
          <p:nvPr>
            <p:ph type="subTitle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93700" lvl="1" indent="0" algn="ctr" eaLnBrk="1" hangingPunct="1">
              <a:spcBef>
                <a:spcPts val="500"/>
              </a:spcBef>
              <a:buFont typeface="Wingdings 2" pitchFamily="32" charset="2"/>
              <a:buNone/>
            </a:pPr>
            <a:r>
              <a:rPr lang="en-GB" sz="2400" b="1" smtClean="0">
                <a:ea typeface="ＭＳ Ｐゴシック" pitchFamily="32" charset="-128"/>
              </a:rPr>
              <a:t>reading: </a:t>
            </a:r>
            <a:r>
              <a:rPr lang="en-US" sz="2400" b="1" smtClean="0">
                <a:ea typeface="ＭＳ Ｐゴシック" pitchFamily="32" charset="-128"/>
              </a:rPr>
              <a:t>8.2</a:t>
            </a:r>
          </a:p>
          <a:p>
            <a:pPr marL="393700" lvl="1" indent="0" algn="ctr" eaLnBrk="1" hangingPunct="1">
              <a:spcBef>
                <a:spcPts val="500"/>
              </a:spcBef>
              <a:buFont typeface="Wingdings 2" pitchFamily="32" charset="2"/>
              <a:buNone/>
            </a:pPr>
            <a:endParaRPr lang="en-US" sz="2400" b="1" smtClean="0">
              <a:ea typeface="ＭＳ Ｐゴシック" pitchFamily="32" charset="-128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The </a:t>
            </a: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toString</a:t>
            </a:r>
            <a:r>
              <a:rPr lang="en-US" smtClean="0">
                <a:ea typeface="ＭＳ Ｐゴシック" pitchFamily="32" charset="-128"/>
              </a:rPr>
              <a:t> method</a:t>
            </a:r>
            <a:endParaRPr lang="en-US" smtClean="0">
              <a:latin typeface="Courier New" pitchFamily="32" charset="0"/>
              <a:ea typeface="ＭＳ Ｐゴシック" pitchFamily="32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BB46B1-6780-4CE2-8C63-F182D6F0B889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10242" name="Slide Number Placeholder 17"/>
          <p:cNvSpPr>
            <a:spLocks noGrp="1"/>
          </p:cNvSpPr>
          <p:nvPr>
            <p:ph type="sldNum" sz="quarter" idx="12"/>
          </p:nvPr>
        </p:nvSpPr>
        <p:spPr bwMode="auto">
          <a:xfrm>
            <a:off x="4114800" y="2198688"/>
            <a:ext cx="838200" cy="441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rgbClr val="424242"/>
                </a:solidFill>
              </a:rPr>
              <a:t>CS 210</a:t>
            </a:r>
            <a:endParaRPr lang="en-US" sz="1200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65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Any redundancies?</a:t>
            </a:r>
          </a:p>
        </p:txBody>
      </p:sp>
      <p:sp>
        <p:nvSpPr>
          <p:cNvPr id="1126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700" dirty="0" smtClean="0">
                <a:latin typeface="Courier New" pitchFamily="32" charset="0"/>
                <a:ea typeface="ＭＳ Ｐゴシック" pitchFamily="32" charset="-128"/>
              </a:rPr>
              <a:t>public class </a:t>
            </a:r>
            <a:r>
              <a:rPr lang="en-US" sz="1700" dirty="0" err="1" smtClean="0">
                <a:latin typeface="Courier New" pitchFamily="32" charset="0"/>
                <a:ea typeface="ＭＳ Ｐゴシック" pitchFamily="32" charset="-128"/>
              </a:rPr>
              <a:t>PointMain</a:t>
            </a:r>
            <a:r>
              <a:rPr lang="en-US" sz="1700" dirty="0" smtClean="0">
                <a:latin typeface="Courier New" pitchFamily="32" charset="0"/>
                <a:ea typeface="ＭＳ Ｐゴシック" pitchFamily="32" charset="-128"/>
              </a:rPr>
              <a:t> {</a:t>
            </a: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700" dirty="0" smtClean="0">
                <a:latin typeface="Courier New" pitchFamily="32" charset="0"/>
                <a:ea typeface="ＭＳ Ｐゴシック" pitchFamily="32" charset="-128"/>
              </a:rPr>
              <a:t>    public static void main(String[] </a:t>
            </a:r>
            <a:r>
              <a:rPr lang="en-US" sz="1700" dirty="0" err="1" smtClean="0">
                <a:latin typeface="Courier New" pitchFamily="32" charset="0"/>
                <a:ea typeface="ＭＳ Ｐゴシック" pitchFamily="32" charset="-128"/>
              </a:rPr>
              <a:t>args</a:t>
            </a:r>
            <a:r>
              <a:rPr lang="en-US" sz="1700" dirty="0" smtClean="0">
                <a:latin typeface="Courier New" pitchFamily="32" charset="0"/>
                <a:ea typeface="ＭＳ Ｐゴシック" pitchFamily="32" charset="-128"/>
              </a:rPr>
              <a:t>) {</a:t>
            </a: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700" b="1" dirty="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        // create two Point objects</a:t>
            </a: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700" dirty="0" smtClean="0">
                <a:latin typeface="Courier New" pitchFamily="32" charset="0"/>
                <a:ea typeface="ＭＳ Ｐゴシック" pitchFamily="32" charset="-128"/>
              </a:rPr>
              <a:t>        Point p1 = new Point();</a:t>
            </a: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700" dirty="0" smtClean="0">
                <a:latin typeface="Courier New" pitchFamily="32" charset="0"/>
                <a:ea typeface="ＭＳ Ｐゴシック" pitchFamily="32" charset="-128"/>
              </a:rPr>
              <a:t>        p1.x = 5;</a:t>
            </a: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700" dirty="0" smtClean="0">
                <a:latin typeface="Courier New" pitchFamily="32" charset="0"/>
                <a:ea typeface="ＭＳ Ｐゴシック" pitchFamily="32" charset="-128"/>
              </a:rPr>
              <a:t>        p1.y = 2;</a:t>
            </a: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700" dirty="0" smtClean="0">
                <a:latin typeface="Courier New" pitchFamily="32" charset="0"/>
                <a:ea typeface="ＭＳ Ｐゴシック" pitchFamily="32" charset="-128"/>
              </a:rPr>
              <a:t>        Point p2 = new Point();</a:t>
            </a: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700" dirty="0" smtClean="0">
                <a:latin typeface="Courier New" pitchFamily="32" charset="0"/>
                <a:ea typeface="ＭＳ Ｐゴシック" pitchFamily="32" charset="-128"/>
              </a:rPr>
              <a:t>        p2.x = 4;</a:t>
            </a: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700" dirty="0" smtClean="0">
                <a:latin typeface="Courier New" pitchFamily="32" charset="0"/>
                <a:ea typeface="ＭＳ Ｐゴシック" pitchFamily="32" charset="-128"/>
              </a:rPr>
              <a:t>        p2.x = 3;</a:t>
            </a: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endParaRPr lang="en-US" sz="600" b="1" dirty="0" smtClean="0">
              <a:latin typeface="Courier New" pitchFamily="32" charset="0"/>
              <a:ea typeface="ＭＳ Ｐゴシック" pitchFamily="32" charset="-128"/>
            </a:endParaRP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endParaRPr lang="en-US" sz="600" b="1" dirty="0" smtClean="0">
              <a:latin typeface="Courier New" pitchFamily="32" charset="0"/>
              <a:ea typeface="ＭＳ Ｐゴシック" pitchFamily="32" charset="-128"/>
            </a:endParaRP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700" b="1" dirty="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        // print each point</a:t>
            </a: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700" dirty="0" smtClean="0">
                <a:latin typeface="Courier New" pitchFamily="32" charset="0"/>
                <a:ea typeface="ＭＳ Ｐゴシック" pitchFamily="32" charset="-128"/>
              </a:rPr>
              <a:t>        </a:t>
            </a:r>
            <a:r>
              <a:rPr lang="en-US" sz="1700" dirty="0" err="1" smtClean="0">
                <a:latin typeface="Courier New" pitchFamily="32" charset="0"/>
                <a:ea typeface="ＭＳ Ｐゴシック" pitchFamily="32" charset="-128"/>
              </a:rPr>
              <a:t>System.out.println</a:t>
            </a:r>
            <a:r>
              <a:rPr lang="en-US" sz="1700" dirty="0" smtClean="0">
                <a:latin typeface="Courier New" pitchFamily="32" charset="0"/>
                <a:ea typeface="ＭＳ Ｐゴシック" pitchFamily="32" charset="-128"/>
              </a:rPr>
              <a:t>("p1: (" + p1.x + ", " + p1.y + ")");</a:t>
            </a: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700" dirty="0" smtClean="0">
                <a:latin typeface="Courier New" pitchFamily="32" charset="0"/>
                <a:ea typeface="ＭＳ Ｐゴシック" pitchFamily="32" charset="-128"/>
              </a:rPr>
              <a:t>        </a:t>
            </a:r>
            <a:r>
              <a:rPr lang="en-US" sz="1700" dirty="0" err="1" smtClean="0">
                <a:latin typeface="Courier New" pitchFamily="32" charset="0"/>
                <a:ea typeface="ＭＳ Ｐゴシック" pitchFamily="32" charset="-128"/>
              </a:rPr>
              <a:t>System.out.println</a:t>
            </a:r>
            <a:r>
              <a:rPr lang="en-US" sz="1700" dirty="0" smtClean="0">
                <a:latin typeface="Courier New" pitchFamily="32" charset="0"/>
                <a:ea typeface="ＭＳ Ｐゴシック" pitchFamily="32" charset="-128"/>
              </a:rPr>
              <a:t>("p2: (" + p2.x + ", " + p2.y + ")"); </a:t>
            </a: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endParaRPr lang="en-US" sz="600" dirty="0" smtClean="0">
              <a:latin typeface="Courier New" pitchFamily="32" charset="0"/>
              <a:ea typeface="ＭＳ Ｐゴシック" pitchFamily="32" charset="-128"/>
            </a:endParaRP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700" b="1" dirty="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        // move p2 and then print it again</a:t>
            </a: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700" dirty="0" smtClean="0">
                <a:latin typeface="Courier New" pitchFamily="32" charset="0"/>
                <a:ea typeface="ＭＳ Ｐゴシック" pitchFamily="32" charset="-128"/>
              </a:rPr>
              <a:t>        p2.moveBy(2, 4);</a:t>
            </a: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700" dirty="0" smtClean="0">
                <a:latin typeface="Courier New" pitchFamily="32" charset="0"/>
                <a:ea typeface="ＭＳ Ｐゴシック" pitchFamily="32" charset="-128"/>
              </a:rPr>
              <a:t>        </a:t>
            </a:r>
            <a:r>
              <a:rPr lang="en-US" sz="1700" dirty="0" err="1" smtClean="0">
                <a:latin typeface="Courier New" pitchFamily="32" charset="0"/>
                <a:ea typeface="ＭＳ Ｐゴシック" pitchFamily="32" charset="-128"/>
              </a:rPr>
              <a:t>System.out.println</a:t>
            </a:r>
            <a:r>
              <a:rPr lang="en-US" sz="1700" dirty="0" smtClean="0">
                <a:latin typeface="Courier New" pitchFamily="32" charset="0"/>
                <a:ea typeface="ＭＳ Ｐゴシック" pitchFamily="32" charset="-128"/>
              </a:rPr>
              <a:t>("p2: (" + p2.x + ", " + p2.y + ")"); </a:t>
            </a: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700" dirty="0" smtClean="0">
                <a:latin typeface="Courier New" pitchFamily="32" charset="0"/>
                <a:ea typeface="ＭＳ Ｐゴシック" pitchFamily="32" charset="-128"/>
              </a:rPr>
              <a:t>    }</a:t>
            </a: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700" dirty="0" smtClean="0">
                <a:latin typeface="Courier New" pitchFamily="32" charset="0"/>
                <a:ea typeface="ＭＳ Ｐゴシック" pitchFamily="32" charset="-128"/>
              </a:rPr>
              <a:t>}</a:t>
            </a:r>
            <a:endParaRPr lang="en-US" sz="1700" dirty="0" smtClean="0">
              <a:ea typeface="ＭＳ Ｐゴシック" pitchFamily="32" charset="-128"/>
            </a:endParaRP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endParaRPr lang="en-US" sz="800" dirty="0" smtClean="0">
              <a:ea typeface="ＭＳ Ｐゴシック" pitchFamily="32" charset="-128"/>
            </a:endParaRP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700" dirty="0" smtClean="0">
                <a:ea typeface="ＭＳ Ｐゴシック" pitchFamily="32" charset="-128"/>
              </a:rPr>
              <a:t>OUTPUT:</a:t>
            </a: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700" dirty="0" smtClean="0">
                <a:latin typeface="Courier New" pitchFamily="32" charset="0"/>
                <a:ea typeface="ＭＳ Ｐゴシック" pitchFamily="32" charset="-128"/>
              </a:rPr>
              <a:t>p1: (5, 2)</a:t>
            </a: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700" dirty="0" smtClean="0">
                <a:latin typeface="Courier New" pitchFamily="32" charset="0"/>
                <a:ea typeface="ＭＳ Ｐゴシック" pitchFamily="32" charset="-128"/>
              </a:rPr>
              <a:t>p2: (4, 3)</a:t>
            </a:r>
          </a:p>
          <a:p>
            <a:pPr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700" dirty="0" smtClean="0">
                <a:latin typeface="Courier New" pitchFamily="32" charset="0"/>
                <a:ea typeface="ＭＳ Ｐゴシック" pitchFamily="32" charset="-128"/>
              </a:rPr>
              <a:t>p2: (6, 7)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09AF0-CF59-44E7-AF14-AB6DFCAF6482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22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Printing objects</a:t>
            </a:r>
          </a:p>
        </p:txBody>
      </p:sp>
      <p:sp>
        <p:nvSpPr>
          <p:cNvPr id="1126403" name="Rectangle 3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763000" cy="51054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2" charset="-128"/>
              </a:rPr>
              <a:t>By default, Java doesn't know how to print objects: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sz="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Point p = new Point();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2000" dirty="0" err="1" smtClean="0">
                <a:latin typeface="Courier New" pitchFamily="32" charset="0"/>
                <a:ea typeface="ＭＳ Ｐゴシック" pitchFamily="32" charset="-128"/>
              </a:rPr>
              <a:t>p.x</a:t>
            </a: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 = 10;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2000" dirty="0" err="1" smtClean="0">
                <a:latin typeface="Courier New" pitchFamily="32" charset="0"/>
                <a:ea typeface="ＭＳ Ｐゴシック" pitchFamily="32" charset="-128"/>
              </a:rPr>
              <a:t>p.y</a:t>
            </a: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 = 7;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2000" dirty="0" err="1" smtClean="0">
                <a:latin typeface="Courier New" pitchFamily="32" charset="0"/>
                <a:ea typeface="ＭＳ Ｐゴシック" pitchFamily="32" charset="-128"/>
              </a:rPr>
              <a:t>System.out.println</a:t>
            </a: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("p is " + p);  </a:t>
            </a:r>
            <a:r>
              <a:rPr lang="en-US" sz="2000" b="1" dirty="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// p is Point@9e8c34</a:t>
            </a:r>
          </a:p>
          <a:p>
            <a:pPr lvl="1" eaLnBrk="1" hangingPunct="1">
              <a:buFont typeface="Wingdings 2" pitchFamily="32" charset="2"/>
              <a:buNone/>
            </a:pPr>
            <a:endParaRPr lang="en-US" sz="2000" b="1" dirty="0" smtClean="0">
              <a:solidFill>
                <a:srgbClr val="008080"/>
              </a:solidFill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buFont typeface="Wingdings 2" pitchFamily="32" charset="2"/>
              <a:buNone/>
            </a:pPr>
            <a:r>
              <a:rPr lang="en-US" sz="2000" b="1" dirty="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// better, but cumbersome;           p is (10, 7)</a:t>
            </a:r>
          </a:p>
          <a:p>
            <a:pPr lvl="1" eaLnBrk="1" hangingPunct="1">
              <a:buFont typeface="Wingdings 2" pitchFamily="32" charset="2"/>
              <a:buNone/>
            </a:pPr>
            <a:r>
              <a:rPr lang="en-US" sz="2000" dirty="0" err="1" smtClean="0">
                <a:latin typeface="Courier New" pitchFamily="32" charset="0"/>
                <a:ea typeface="ＭＳ Ｐゴシック" pitchFamily="32" charset="-128"/>
              </a:rPr>
              <a:t>System.out.println</a:t>
            </a: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("p is (" + </a:t>
            </a:r>
            <a:r>
              <a:rPr lang="en-US" sz="2000" dirty="0" err="1" smtClean="0">
                <a:latin typeface="Courier New" pitchFamily="32" charset="0"/>
                <a:ea typeface="ＭＳ Ｐゴシック" pitchFamily="32" charset="-128"/>
              </a:rPr>
              <a:t>p.x</a:t>
            </a: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 + ", " + </a:t>
            </a:r>
            <a:r>
              <a:rPr lang="en-US" sz="2000" dirty="0" err="1" smtClean="0">
                <a:latin typeface="Courier New" pitchFamily="32" charset="0"/>
                <a:ea typeface="ＭＳ Ｐゴシック" pitchFamily="32" charset="-128"/>
              </a:rPr>
              <a:t>p.y</a:t>
            </a: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 + ")");</a:t>
            </a:r>
          </a:p>
          <a:p>
            <a:pPr lvl="1" eaLnBrk="1" hangingPunct="1">
              <a:buFont typeface="Wingdings 2" pitchFamily="32" charset="2"/>
              <a:buNone/>
            </a:pPr>
            <a:endParaRPr lang="en-US" sz="2000" dirty="0" smtClean="0">
              <a:ea typeface="ＭＳ Ｐゴシック" pitchFamily="32" charset="-128"/>
            </a:endParaRPr>
          </a:p>
          <a:p>
            <a:pPr lvl="1" eaLnBrk="1" hangingPunct="1">
              <a:buFont typeface="Wingdings 2" pitchFamily="32" charset="2"/>
              <a:buNone/>
            </a:pPr>
            <a:r>
              <a:rPr lang="en-US" sz="2000" b="1" dirty="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// desired behavior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2000" dirty="0" err="1" smtClean="0">
                <a:latin typeface="Courier New" pitchFamily="32" charset="0"/>
                <a:ea typeface="ＭＳ Ｐゴシック" pitchFamily="32" charset="-128"/>
              </a:rPr>
              <a:t>System.out.println</a:t>
            </a: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("p is " + </a:t>
            </a:r>
            <a:r>
              <a:rPr lang="en-US" sz="2000" b="1" dirty="0" smtClean="0">
                <a:solidFill>
                  <a:srgbClr val="003399"/>
                </a:solidFill>
                <a:latin typeface="Courier New" pitchFamily="32" charset="0"/>
                <a:ea typeface="ＭＳ Ｐゴシック" pitchFamily="32" charset="-128"/>
              </a:rPr>
              <a:t>p</a:t>
            </a: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);  </a:t>
            </a:r>
            <a:r>
              <a:rPr lang="en-US" sz="2000" b="1" dirty="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// p is (10, 7)</a:t>
            </a:r>
            <a:endParaRPr lang="en-US" sz="2000" b="1" dirty="0" smtClean="0">
              <a:solidFill>
                <a:srgbClr val="008080"/>
              </a:solidFill>
              <a:ea typeface="ＭＳ Ｐゴシック" pitchFamily="32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06248D-7655-4509-AE9A-496682DB4269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26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The </a:t>
            </a: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toString</a:t>
            </a:r>
            <a:r>
              <a:rPr lang="en-US" smtClean="0">
                <a:ea typeface="ＭＳ Ｐゴシック" pitchFamily="32" charset="-128"/>
              </a:rPr>
              <a:t> method</a:t>
            </a:r>
          </a:p>
        </p:txBody>
      </p:sp>
      <p:sp>
        <p:nvSpPr>
          <p:cNvPr id="16387" name="Rectangle 3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7630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 dirty="0" smtClean="0">
                <a:ea typeface="ＭＳ Ｐゴシック" pitchFamily="32" charset="-128"/>
              </a:rPr>
              <a:t>A method that tells Java how to convert an object into a string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>
                <a:ea typeface="ＭＳ Ｐゴシック" pitchFamily="32" charset="-128"/>
              </a:rPr>
              <a:t>Implicitly called when you use an object in a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String </a:t>
            </a:r>
            <a:r>
              <a:rPr lang="en-US" dirty="0" smtClean="0">
                <a:ea typeface="ＭＳ Ｐゴシック" pitchFamily="32" charset="-128"/>
              </a:rPr>
              <a:t>context: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		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Point p1 = new Point(7, 2);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	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System.out.println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("p1: " + </a:t>
            </a:r>
            <a:r>
              <a:rPr lang="en-US" sz="1800" b="1" dirty="0" smtClean="0">
                <a:latin typeface="Courier New" pitchFamily="32" charset="0"/>
                <a:ea typeface="ＭＳ Ｐゴシック" pitchFamily="32" charset="-128"/>
              </a:rPr>
              <a:t>p1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sz="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sz="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sz="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32" charset="-128"/>
              </a:rPr>
              <a:t>The above code is really doing the following: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	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System.out.println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("p1: " + p1</a:t>
            </a:r>
            <a:r>
              <a:rPr lang="en-US" sz="1800" b="1" dirty="0" smtClean="0">
                <a:latin typeface="Courier New" pitchFamily="32" charset="0"/>
                <a:ea typeface="ＭＳ Ｐゴシック" pitchFamily="32" charset="-128"/>
              </a:rPr>
              <a:t>.toString()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dirty="0" smtClean="0">
              <a:latin typeface="Courier New" pitchFamily="32" charset="0"/>
              <a:ea typeface="ＭＳ Ｐゴシック" pitchFamily="32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500" dirty="0" smtClean="0">
                <a:ea typeface="ＭＳ Ｐゴシック" pitchFamily="32" charset="-128"/>
              </a:rPr>
              <a:t>Every class has a </a:t>
            </a:r>
            <a:r>
              <a:rPr lang="en-US" sz="2500" dirty="0" err="1" smtClean="0">
                <a:latin typeface="Courier New" pitchFamily="32" charset="0"/>
                <a:ea typeface="ＭＳ Ｐゴシック" pitchFamily="32" charset="-128"/>
              </a:rPr>
              <a:t>toString</a:t>
            </a:r>
            <a:r>
              <a:rPr lang="en-US" sz="2500" dirty="0" smtClean="0">
                <a:ea typeface="ＭＳ Ｐゴシック" pitchFamily="32" charset="-128"/>
              </a:rPr>
              <a:t>, even if you don’t define one.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>
                <a:ea typeface="ＭＳ Ｐゴシック" pitchFamily="32" charset="-128"/>
              </a:rPr>
              <a:t>Default: class's name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@</a:t>
            </a:r>
            <a:r>
              <a:rPr lang="en-US" dirty="0" smtClean="0">
                <a:ea typeface="ＭＳ Ｐゴシック" pitchFamily="32" charset="-128"/>
              </a:rPr>
              <a:t> object's memory address</a:t>
            </a:r>
            <a:endParaRPr lang="en-US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110000"/>
              </a:lnSpc>
              <a:buFont typeface="Wingdings 2" pitchFamily="32" charset="2"/>
              <a:buNone/>
            </a:pP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	Point@9e8c34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64577-FF3F-4534-BFAE-9EE80C17346F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74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32" charset="0"/>
                <a:ea typeface="ＭＳ Ｐゴシック" pitchFamily="32" charset="-128"/>
              </a:rPr>
              <a:t>toString</a:t>
            </a:r>
            <a:r>
              <a:rPr lang="en-US" smtClean="0">
                <a:ea typeface="ＭＳ Ｐゴシック" pitchFamily="32" charset="-128"/>
              </a:rPr>
              <a:t> syntax</a:t>
            </a:r>
          </a:p>
        </p:txBody>
      </p:sp>
      <p:sp>
        <p:nvSpPr>
          <p:cNvPr id="112845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 2" pitchFamily="32" charset="2"/>
              <a:buNone/>
            </a:pP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	public String toString() {</a:t>
            </a:r>
          </a:p>
          <a:p>
            <a:pPr lvl="1" eaLnBrk="1" hangingPunct="1">
              <a:lnSpc>
                <a:spcPct val="90000"/>
              </a:lnSpc>
              <a:buFont typeface="Wingdings 2" pitchFamily="32" charset="2"/>
              <a:buNone/>
            </a:pP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	    </a:t>
            </a:r>
            <a:r>
              <a:rPr lang="en-US" b="1" i="1" smtClean="0">
                <a:ea typeface="ＭＳ Ｐゴシック" pitchFamily="32" charset="-128"/>
              </a:rPr>
              <a:t>&lt;code that returns a String representation&gt;</a:t>
            </a: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 2" pitchFamily="32" charset="2"/>
              <a:buNone/>
            </a:pP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	}</a:t>
            </a:r>
          </a:p>
          <a:p>
            <a:pPr lvl="1" eaLnBrk="1" hangingPunct="1">
              <a:lnSpc>
                <a:spcPct val="90000"/>
              </a:lnSpc>
              <a:buFont typeface="Wingdings 2" pitchFamily="32" charset="2"/>
              <a:buNone/>
            </a:pPr>
            <a:endParaRPr lang="en-US" smtClean="0">
              <a:ea typeface="ＭＳ Ｐゴシック" pitchFamily="32" charset="-128"/>
            </a:endParaRPr>
          </a:p>
          <a:p>
            <a:pPr lvl="1" eaLnBrk="1" hangingPunct="1">
              <a:lnSpc>
                <a:spcPct val="90000"/>
              </a:lnSpc>
              <a:buFont typeface="Wingdings 2" pitchFamily="32" charset="2"/>
              <a:buNone/>
            </a:pPr>
            <a:endParaRPr lang="en-US" smtClean="0">
              <a:ea typeface="ＭＳ Ｐゴシック" pitchFamily="32" charset="-128"/>
            </a:endParaRPr>
          </a:p>
          <a:p>
            <a:pPr lvl="1" eaLnBrk="1" hangingPunct="1"/>
            <a:r>
              <a:rPr lang="en-US" smtClean="0">
                <a:ea typeface="ＭＳ Ｐゴシック" pitchFamily="32" charset="-128"/>
              </a:rPr>
              <a:t>Method header must match exactly.</a:t>
            </a:r>
          </a:p>
          <a:p>
            <a:pPr lvl="1" eaLnBrk="1" hangingPunct="1"/>
            <a:endParaRPr lang="en-US" smtClean="0">
              <a:ea typeface="ＭＳ Ｐゴシック" pitchFamily="32" charset="-128"/>
            </a:endParaRPr>
          </a:p>
          <a:p>
            <a:pPr lvl="1" eaLnBrk="1" hangingPunct="1"/>
            <a:r>
              <a:rPr lang="en-US" smtClean="0">
                <a:ea typeface="ＭＳ Ｐゴシック" pitchFamily="32" charset="-128"/>
              </a:rPr>
              <a:t>Example: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800" smtClean="0">
                <a:latin typeface="Courier New" pitchFamily="32" charset="0"/>
                <a:ea typeface="ＭＳ Ｐゴシック" pitchFamily="32" charset="-128"/>
              </a:rPr>
              <a:t>	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	</a:t>
            </a:r>
            <a:r>
              <a:rPr lang="en-US" b="1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// Returns a String representing this Point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	public String toString() {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	    return "(" + x + ", " + y + ")";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	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11D8E-4C5A-4428-BF7E-ADE31DE00073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9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programming problem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r>
              <a:rPr lang="en-US" sz="2200" dirty="0"/>
              <a:t>Given a file of cities' (x, y) coordinates,</a:t>
            </a:r>
            <a:br>
              <a:rPr lang="en-US" sz="2200" dirty="0"/>
            </a:br>
            <a:r>
              <a:rPr lang="en-US" sz="2200" dirty="0"/>
              <a:t>which begins with the number of cities: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sz="9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6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50 20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90 60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10 72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74 98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5 136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150 91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/>
              <a:t>Write </a:t>
            </a:r>
            <a:r>
              <a:rPr lang="en-US" sz="2200" dirty="0"/>
              <a:t>a program to draw the cities on a </a:t>
            </a:r>
            <a:r>
              <a:rPr lang="en-US" sz="2200" dirty="0" err="1">
                <a:latin typeface="Courier New" pitchFamily="49" charset="0"/>
              </a:rPr>
              <a:t>DrawingPanel</a:t>
            </a:r>
            <a:r>
              <a:rPr lang="en-US" sz="2200" dirty="0"/>
              <a:t>, then drop a "bomb" that turns all cities red that are within a given radius: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sz="9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Blast site x? </a:t>
            </a:r>
            <a:r>
              <a:rPr lang="en-US" sz="2000" b="1" u="sng" dirty="0">
                <a:latin typeface="Courier New" pitchFamily="49" charset="0"/>
              </a:rPr>
              <a:t>100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Blast site y? </a:t>
            </a:r>
            <a:r>
              <a:rPr lang="en-US" sz="2000" b="1" u="sng" dirty="0">
                <a:latin typeface="Courier New" pitchFamily="49" charset="0"/>
              </a:rPr>
              <a:t>100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Blast radius? </a:t>
            </a:r>
            <a:r>
              <a:rPr lang="en-US" sz="2000" b="1" u="sng" dirty="0">
                <a:latin typeface="Courier New" pitchFamily="49" charset="0"/>
              </a:rPr>
              <a:t>75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2000" dirty="0" err="1">
                <a:latin typeface="Courier New" pitchFamily="49" charset="0"/>
              </a:rPr>
              <a:t>Kaboom</a:t>
            </a:r>
            <a:r>
              <a:rPr lang="en-US" sz="2000" dirty="0">
                <a:latin typeface="Courier New" pitchFamily="49" charset="0"/>
              </a:rPr>
              <a:t>!</a:t>
            </a:r>
          </a:p>
        </p:txBody>
      </p:sp>
      <p:pic>
        <p:nvPicPr>
          <p:cNvPr id="815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19200"/>
            <a:ext cx="20193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B64E2-DF78-4F3B-9A3C-893511AE1992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bomb</a:t>
            </a:r>
            <a:r>
              <a:rPr lang="en-US" dirty="0" smtClean="0">
                <a:ea typeface="ＭＳ Ｐゴシック" pitchFamily="32" charset="-128"/>
              </a:rPr>
              <a:t> client, v3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51E7C0-BA81-4900-BCAE-EEC9C71DBBF4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181600" y="4953000"/>
            <a:ext cx="1143000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3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 2" pitchFamily="32" charset="2"/>
              <a:buNone/>
            </a:pP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public class Bomb3 {</a:t>
            </a:r>
          </a:p>
          <a:p>
            <a:pPr eaLnBrk="1" hangingPunct="1">
              <a:spcBef>
                <a:spcPct val="0"/>
              </a:spcBef>
              <a:buFont typeface="Wingdings 2" pitchFamily="32" charset="2"/>
              <a:buNone/>
            </a:pP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...</a:t>
            </a:r>
          </a:p>
          <a:p>
            <a:pPr eaLnBrk="1" hangingPunct="1">
              <a:spcBef>
                <a:spcPct val="0"/>
              </a:spcBef>
              <a:buFont typeface="Wingdings 2" pitchFamily="32" charset="2"/>
              <a:buNone/>
            </a:pP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/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public static void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bombCities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(Graphics g, Point3[] cities, </a:t>
            </a:r>
          </a:p>
          <a:p>
            <a:pPr eaLnBrk="1" hangingPunct="1">
              <a:spcBef>
                <a:spcPct val="0"/>
              </a:spcBef>
              <a:buFont typeface="Wingdings 2" pitchFamily="32" charset="2"/>
              <a:buNone/>
            </a:pP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						  Point3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quarPoint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,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int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quarRad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) {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g.setColor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Color.RED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);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System.out.println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("Quarantined cities: ");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g.drawOval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quarPoint.x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-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quarRad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,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quarPoint.y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-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quarRad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, </a:t>
            </a:r>
          </a:p>
          <a:p>
            <a:pPr eaLnBrk="1" hangingPunct="1">
              <a:spcBef>
                <a:spcPct val="0"/>
              </a:spcBef>
              <a:buFont typeface="Wingdings 2" pitchFamily="32" charset="2"/>
              <a:buNone/>
            </a:pP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           2 *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quarRad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, 2 *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quarRad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);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for (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int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= 0;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&lt;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cities.length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;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++) {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 if (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quarPoint.distance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(cities[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]) &lt;=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quarRad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) {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    cities[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].draw(g);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    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    </a:t>
            </a:r>
            <a:r>
              <a:rPr lang="en-US" sz="16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System.out.println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("\t" + 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cities[</a:t>
            </a:r>
            <a:r>
              <a:rPr lang="en-US" sz="1600" b="1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600" b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</a:t>
            </a: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);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 }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}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}</a:t>
            </a:r>
            <a:b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6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4501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93700" lvl="1" indent="0" algn="ctr" eaLnBrk="1" hangingPunct="1">
              <a:spcBef>
                <a:spcPts val="500"/>
              </a:spcBef>
              <a:buFont typeface="Wingdings 2" pitchFamily="32" charset="2"/>
              <a:buNone/>
            </a:pPr>
            <a:r>
              <a:rPr lang="en-GB" sz="2400" b="1" dirty="0" smtClean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8.3</a:t>
            </a:r>
          </a:p>
        </p:txBody>
      </p:sp>
      <p:sp>
        <p:nvSpPr>
          <p:cNvPr id="16387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Object initialization: constructors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87A1A0-E9CF-49A3-94B2-EC954BF4F2D1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16386" name="Slide Number Placeholder 17"/>
          <p:cNvSpPr>
            <a:spLocks noGrp="1"/>
          </p:cNvSpPr>
          <p:nvPr>
            <p:ph type="sldNum" sz="quarter" idx="12"/>
          </p:nvPr>
        </p:nvSpPr>
        <p:spPr bwMode="auto">
          <a:xfrm>
            <a:off x="4191000" y="2198688"/>
            <a:ext cx="762000" cy="441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rgbClr val="424242"/>
                </a:solidFill>
              </a:rPr>
              <a:t>CS 210</a:t>
            </a:r>
            <a:endParaRPr lang="en-US" sz="1200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39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Initializing objects</a:t>
            </a:r>
          </a:p>
        </p:txBody>
      </p:sp>
      <p:sp>
        <p:nvSpPr>
          <p:cNvPr id="2048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32" charset="-128"/>
              </a:rPr>
              <a:t>Currently it takes 3 lines to create a </a:t>
            </a:r>
            <a:r>
              <a:rPr lang="en-US" sz="2400" dirty="0" smtClean="0">
                <a:latin typeface="Courier New" pitchFamily="32" charset="0"/>
                <a:ea typeface="ＭＳ Ｐゴシック" pitchFamily="32" charset="-128"/>
              </a:rPr>
              <a:t>Point</a:t>
            </a:r>
            <a:r>
              <a:rPr lang="en-US" sz="2400" dirty="0" smtClean="0">
                <a:ea typeface="ＭＳ Ｐゴシック" pitchFamily="32" charset="-128"/>
              </a:rPr>
              <a:t> and initialize it: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sz="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Point p = new Point();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b="1" dirty="0" err="1" smtClean="0">
                <a:solidFill>
                  <a:srgbClr val="800000"/>
                </a:solidFill>
                <a:latin typeface="Courier New" pitchFamily="32" charset="0"/>
                <a:ea typeface="ＭＳ Ｐゴシック" pitchFamily="32" charset="-128"/>
              </a:rPr>
              <a:t>p.x</a:t>
            </a:r>
            <a:r>
              <a:rPr lang="en-US" sz="1800" b="1" dirty="0" smtClean="0">
                <a:solidFill>
                  <a:srgbClr val="800000"/>
                </a:solidFill>
                <a:latin typeface="Courier New" pitchFamily="32" charset="0"/>
                <a:ea typeface="ＭＳ Ｐゴシック" pitchFamily="32" charset="-128"/>
              </a:rPr>
              <a:t> = 3;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b="1" dirty="0" err="1" smtClean="0">
                <a:solidFill>
                  <a:srgbClr val="800000"/>
                </a:solidFill>
                <a:latin typeface="Courier New" pitchFamily="32" charset="0"/>
                <a:ea typeface="ＭＳ Ｐゴシック" pitchFamily="32" charset="-128"/>
              </a:rPr>
              <a:t>p.y</a:t>
            </a:r>
            <a:r>
              <a:rPr lang="en-US" sz="1800" b="1" dirty="0" smtClean="0">
                <a:solidFill>
                  <a:srgbClr val="800000"/>
                </a:solidFill>
                <a:latin typeface="Courier New" pitchFamily="32" charset="0"/>
                <a:ea typeface="ＭＳ Ｐゴシック" pitchFamily="32" charset="-128"/>
              </a:rPr>
              <a:t> = 8;                     // tedious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b="1" dirty="0" smtClean="0">
              <a:solidFill>
                <a:srgbClr val="800000"/>
              </a:solidFill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b="1" dirty="0" smtClean="0">
              <a:solidFill>
                <a:srgbClr val="800000"/>
              </a:solidFill>
              <a:ea typeface="ＭＳ Ｐゴシック" pitchFamily="32" charset="-128"/>
            </a:endParaRPr>
          </a:p>
          <a:p>
            <a:pPr eaLnBrk="1" hangingPunct="1"/>
            <a:r>
              <a:rPr lang="en-US" sz="2400" dirty="0" smtClean="0">
                <a:ea typeface="ＭＳ Ｐゴシック" pitchFamily="32" charset="-128"/>
              </a:rPr>
              <a:t>We'd rather specify the fields' initial values at the start: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sz="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Point p = new Point(</a:t>
            </a:r>
            <a:r>
              <a:rPr lang="en-US" sz="1800" b="1" dirty="0" smtClean="0">
                <a:solidFill>
                  <a:srgbClr val="003399"/>
                </a:solidFill>
                <a:latin typeface="Courier New" pitchFamily="32" charset="0"/>
                <a:ea typeface="ＭＳ Ｐゴシック" pitchFamily="32" charset="-128"/>
              </a:rPr>
              <a:t>3, 8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);   </a:t>
            </a:r>
            <a:r>
              <a:rPr lang="en-US" sz="1800" b="1" dirty="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// better!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b="1" dirty="0" smtClean="0">
              <a:solidFill>
                <a:srgbClr val="008080"/>
              </a:solidFill>
              <a:ea typeface="ＭＳ Ｐゴシック" pitchFamily="32" charset="-128"/>
            </a:endParaRPr>
          </a:p>
          <a:p>
            <a:pPr lvl="1" eaLnBrk="1" hangingPunct="1"/>
            <a:r>
              <a:rPr lang="en-US" dirty="0" smtClean="0">
                <a:ea typeface="ＭＳ Ｐゴシック" pitchFamily="32" charset="-128"/>
              </a:rPr>
              <a:t>We are able to do this with most types of objects in Java.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A3C506-2781-4134-8EEE-5253A76D5252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42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Constructors</a:t>
            </a:r>
          </a:p>
        </p:txBody>
      </p:sp>
      <p:sp>
        <p:nvSpPr>
          <p:cNvPr id="2150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b="1" dirty="0" smtClean="0">
                <a:ea typeface="ＭＳ Ｐゴシック" pitchFamily="32" charset="-128"/>
              </a:rPr>
              <a:t>constructor</a:t>
            </a:r>
            <a:r>
              <a:rPr lang="en-US" dirty="0" smtClean="0">
                <a:ea typeface="ＭＳ Ｐゴシック" pitchFamily="32" charset="-128"/>
              </a:rPr>
              <a:t>: Initializes the state of new objects.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sz="800" dirty="0" smtClean="0"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	public </a:t>
            </a:r>
            <a:r>
              <a:rPr lang="en-US" b="1" i="1" dirty="0" smtClean="0">
                <a:ea typeface="ＭＳ Ｐゴシック" pitchFamily="32" charset="-128"/>
              </a:rPr>
              <a:t>&lt;</a:t>
            </a:r>
            <a:r>
              <a:rPr lang="en-US" b="1" i="1" dirty="0" err="1" smtClean="0">
                <a:ea typeface="ＭＳ Ｐゴシック" pitchFamily="32" charset="-128"/>
              </a:rPr>
              <a:t>ClassName</a:t>
            </a:r>
            <a:r>
              <a:rPr lang="en-US" b="1" i="1" dirty="0" smtClean="0">
                <a:ea typeface="ＭＳ Ｐゴシック" pitchFamily="32" charset="-128"/>
              </a:rPr>
              <a:t>&gt;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(</a:t>
            </a:r>
            <a:r>
              <a:rPr lang="en-US" b="1" i="1" dirty="0" smtClean="0">
                <a:ea typeface="ＭＳ Ｐゴシック" pitchFamily="32" charset="-128"/>
              </a:rPr>
              <a:t>&lt;parameters&gt;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	    </a:t>
            </a:r>
            <a:r>
              <a:rPr lang="en-US" b="1" i="1" dirty="0" smtClean="0">
                <a:ea typeface="ＭＳ Ｐゴシック" pitchFamily="32" charset="-128"/>
              </a:rPr>
              <a:t>&lt;statement(s)&gt;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	}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ea typeface="ＭＳ Ｐゴシック" pitchFamily="32" charset="-128"/>
              </a:rPr>
              <a:t>runs when the client uses the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new</a:t>
            </a:r>
            <a:r>
              <a:rPr lang="en-US" dirty="0" smtClean="0">
                <a:ea typeface="ＭＳ Ｐゴシック" pitchFamily="32" charset="-128"/>
              </a:rPr>
              <a:t> keyword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ea typeface="ＭＳ Ｐゴシック" pitchFamily="32" charset="-128"/>
              </a:rPr>
              <a:t>How does this differ from other methods?</a:t>
            </a:r>
          </a:p>
          <a:p>
            <a:pPr lvl="2" eaLnBrk="1" hangingPunct="1">
              <a:lnSpc>
                <a:spcPct val="120000"/>
              </a:lnSpc>
            </a:pPr>
            <a:r>
              <a:rPr lang="en-US" dirty="0" smtClean="0">
                <a:ea typeface="ＭＳ Ｐゴシック" pitchFamily="32" charset="-128"/>
              </a:rPr>
              <a:t>no return type is specified;</a:t>
            </a:r>
            <a:br>
              <a:rPr lang="en-US" dirty="0" smtClean="0">
                <a:ea typeface="ＭＳ Ｐゴシック" pitchFamily="32" charset="-128"/>
              </a:rPr>
            </a:br>
            <a:r>
              <a:rPr lang="en-US" dirty="0" smtClean="0">
                <a:ea typeface="ＭＳ Ｐゴシック" pitchFamily="32" charset="-128"/>
              </a:rPr>
              <a:t>it implicitly "returns" the new object being created</a:t>
            </a:r>
          </a:p>
          <a:p>
            <a:pPr lvl="2" eaLnBrk="1" hangingPunct="1">
              <a:lnSpc>
                <a:spcPct val="120000"/>
              </a:lnSpc>
            </a:pPr>
            <a:r>
              <a:rPr lang="en-US" b="1" i="1" dirty="0" smtClean="0">
                <a:solidFill>
                  <a:srgbClr val="FF0000"/>
                </a:solidFill>
                <a:ea typeface="ＭＳ Ｐゴシック" pitchFamily="32" charset="-128"/>
              </a:rPr>
              <a:t>This is not the same as having a </a:t>
            </a:r>
            <a:r>
              <a:rPr lang="en-US" dirty="0" smtClean="0">
                <a:solidFill>
                  <a:srgbClr val="FF0000"/>
                </a:solidFill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void </a:t>
            </a:r>
            <a:r>
              <a:rPr lang="en-US" b="1" i="1" dirty="0" smtClean="0">
                <a:solidFill>
                  <a:srgbClr val="FF0000"/>
                </a:solidFill>
                <a:ea typeface="ＭＳ Ｐゴシック" pitchFamily="32" charset="-128"/>
              </a:rPr>
              <a:t>return type!!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ea typeface="ＭＳ Ｐゴシック" pitchFamily="32" charset="-128"/>
              </a:rPr>
              <a:t>If a class has no constructor, Java gives it a </a:t>
            </a:r>
            <a:r>
              <a:rPr lang="en-US" i="1" dirty="0" smtClean="0">
                <a:ea typeface="ＭＳ Ｐゴシック" pitchFamily="32" charset="-128"/>
              </a:rPr>
              <a:t>default constructor</a:t>
            </a:r>
            <a:r>
              <a:rPr lang="en-US" dirty="0" smtClean="0">
                <a:ea typeface="ＭＳ Ｐゴシック" pitchFamily="32" charset="-128"/>
              </a:rPr>
              <a:t> with no parameters that sets all fields to 0 (or equivalent).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80AF2B-E683-43FC-B99A-E0EBE61E548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64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Constructor example</a:t>
            </a:r>
          </a:p>
        </p:txBody>
      </p:sp>
      <p:sp>
        <p:nvSpPr>
          <p:cNvPr id="1945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endParaRPr lang="en-US" sz="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public class Point {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    </a:t>
            </a:r>
            <a:r>
              <a:rPr lang="en-US" sz="20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 x;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    </a:t>
            </a:r>
            <a:r>
              <a:rPr lang="en-US" sz="20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 y;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endParaRPr lang="en-US" sz="20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2000" b="1" dirty="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    // Constructs a Point at the given x/y location.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2000" b="1" dirty="0" smtClean="0">
                <a:latin typeface="Courier New" pitchFamily="32" charset="0"/>
                <a:ea typeface="ＭＳ Ｐゴシック" pitchFamily="32" charset="-128"/>
              </a:rPr>
              <a:t>    public Point(</a:t>
            </a:r>
            <a:r>
              <a:rPr lang="en-US" sz="2000" b="1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2000" b="1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2000" b="1" dirty="0" err="1" smtClean="0">
                <a:latin typeface="Courier New" pitchFamily="32" charset="0"/>
                <a:ea typeface="ＭＳ Ｐゴシック" pitchFamily="32" charset="-128"/>
              </a:rPr>
              <a:t>initialX</a:t>
            </a:r>
            <a:r>
              <a:rPr lang="en-US" sz="2000" b="1" dirty="0" smtClean="0">
                <a:latin typeface="Courier New" pitchFamily="32" charset="0"/>
                <a:ea typeface="ＭＳ Ｐゴシック" pitchFamily="32" charset="-128"/>
              </a:rPr>
              <a:t>, </a:t>
            </a:r>
            <a:r>
              <a:rPr lang="en-US" sz="2000" b="1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2000" b="1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2000" b="1" dirty="0" err="1" smtClean="0">
                <a:latin typeface="Courier New" pitchFamily="32" charset="0"/>
                <a:ea typeface="ＭＳ Ｐゴシック" pitchFamily="32" charset="-128"/>
              </a:rPr>
              <a:t>initialY</a:t>
            </a:r>
            <a:r>
              <a:rPr lang="en-US" sz="2000" b="1" dirty="0" smtClean="0">
                <a:latin typeface="Courier New" pitchFamily="32" charset="0"/>
                <a:ea typeface="ＭＳ Ｐゴシック" pitchFamily="32" charset="-128"/>
              </a:rPr>
              <a:t>) {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2000" b="1" dirty="0" smtClean="0">
                <a:latin typeface="Courier New" pitchFamily="32" charset="0"/>
                <a:ea typeface="ＭＳ Ｐゴシック" pitchFamily="32" charset="-128"/>
              </a:rPr>
              <a:t>        x = </a:t>
            </a:r>
            <a:r>
              <a:rPr lang="en-US" sz="2000" b="1" dirty="0" err="1" smtClean="0">
                <a:latin typeface="Courier New" pitchFamily="32" charset="0"/>
                <a:ea typeface="ＭＳ Ｐゴシック" pitchFamily="32" charset="-128"/>
              </a:rPr>
              <a:t>initialX</a:t>
            </a:r>
            <a:r>
              <a:rPr lang="en-US" sz="2000" b="1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2000" b="1" dirty="0" smtClean="0">
                <a:latin typeface="Courier New" pitchFamily="32" charset="0"/>
                <a:ea typeface="ＭＳ Ｐゴシック" pitchFamily="32" charset="-128"/>
              </a:rPr>
              <a:t>        y = </a:t>
            </a:r>
            <a:r>
              <a:rPr lang="en-US" sz="2000" b="1" dirty="0" err="1" smtClean="0">
                <a:latin typeface="Courier New" pitchFamily="32" charset="0"/>
                <a:ea typeface="ＭＳ Ｐゴシック" pitchFamily="32" charset="-128"/>
              </a:rPr>
              <a:t>initialY</a:t>
            </a:r>
            <a:r>
              <a:rPr lang="en-US" sz="2000" b="1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2000" b="1" dirty="0" smtClean="0">
                <a:latin typeface="Courier New" pitchFamily="32" charset="0"/>
                <a:ea typeface="ＭＳ Ｐゴシック" pitchFamily="32" charset="-128"/>
              </a:rPr>
              <a:t>    }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endParaRPr lang="en-US" sz="2000" b="1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endParaRPr lang="en-US" sz="2000" b="1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    public void </a:t>
            </a:r>
            <a:r>
              <a:rPr lang="en-US" sz="2000" dirty="0" err="1" smtClean="0">
                <a:latin typeface="Courier New" pitchFamily="32" charset="0"/>
                <a:ea typeface="ＭＳ Ｐゴシック" pitchFamily="32" charset="-128"/>
              </a:rPr>
              <a:t>moveBy</a:t>
            </a: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(</a:t>
            </a:r>
            <a:r>
              <a:rPr lang="en-US" sz="20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 dx, </a:t>
            </a:r>
            <a:r>
              <a:rPr lang="en-US" sz="20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2000" dirty="0" err="1" smtClean="0">
                <a:latin typeface="Courier New" pitchFamily="32" charset="0"/>
                <a:ea typeface="ＭＳ Ｐゴシック" pitchFamily="32" charset="-128"/>
              </a:rPr>
              <a:t>dy</a:t>
            </a: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) {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        x = x + dx;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        y = y + </a:t>
            </a:r>
            <a:r>
              <a:rPr lang="en-US" sz="2000" dirty="0" err="1" smtClean="0">
                <a:latin typeface="Courier New" pitchFamily="32" charset="0"/>
                <a:ea typeface="ＭＳ Ｐゴシック" pitchFamily="32" charset="-128"/>
              </a:rPr>
              <a:t>dy</a:t>
            </a: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    }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endParaRPr lang="en-US" sz="20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    ...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2000" dirty="0" smtClean="0">
                <a:latin typeface="Courier New" pitchFamily="32" charset="0"/>
                <a:ea typeface="ＭＳ Ｐゴシック" pitchFamily="32" charset="-128"/>
              </a:rPr>
              <a:t>}</a:t>
            </a:r>
            <a:endParaRPr lang="en-US" sz="2000" dirty="0" smtClean="0">
              <a:ea typeface="ＭＳ Ｐゴシック" pitchFamily="32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7E1CE1-046F-4ED4-863D-41826EC6273A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3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Tracing a constructor call</a:t>
            </a:r>
          </a:p>
        </p:txBody>
      </p:sp>
      <p:sp>
        <p:nvSpPr>
          <p:cNvPr id="2048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2" charset="-128"/>
              </a:rPr>
              <a:t>What happens when the following call is made?</a:t>
            </a:r>
          </a:p>
          <a:p>
            <a:pPr lvl="1" eaLnBrk="1" hangingPunct="1">
              <a:lnSpc>
                <a:spcPct val="90000"/>
              </a:lnSpc>
              <a:buFont typeface="Wingdings 2" pitchFamily="32" charset="2"/>
              <a:buNone/>
            </a:pPr>
            <a:endParaRPr lang="en-US" sz="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90000"/>
              </a:lnSpc>
              <a:buFont typeface="Wingdings 2" pitchFamily="32" charset="2"/>
              <a:buNone/>
            </a:pP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Point p1 = new Point(7, 2);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635250" y="2671763"/>
            <a:ext cx="6127750" cy="3444020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9pPr>
          </a:lstStyle>
          <a:p>
            <a:pPr lvl="1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latin typeface="Courier New" pitchFamily="32" charset="0"/>
            </a:endParaRP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latin typeface="Courier New" pitchFamily="32" charset="0"/>
            </a:endParaRP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latin typeface="Courier New" pitchFamily="32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latin typeface="Courier New" pitchFamily="32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itchFamily="32" charset="0"/>
              </a:rPr>
              <a:t>public Point(</a:t>
            </a:r>
            <a:r>
              <a:rPr lang="en-US" sz="1800" dirty="0" err="1">
                <a:latin typeface="Courier New" pitchFamily="32" charset="0"/>
              </a:rPr>
              <a:t>int</a:t>
            </a:r>
            <a:r>
              <a:rPr lang="en-US" sz="1800" dirty="0">
                <a:latin typeface="Courier New" pitchFamily="32" charset="0"/>
              </a:rPr>
              <a:t> </a:t>
            </a:r>
            <a:r>
              <a:rPr lang="en-US" sz="1800" dirty="0" err="1">
                <a:latin typeface="Courier New" pitchFamily="32" charset="0"/>
              </a:rPr>
              <a:t>initialX</a:t>
            </a:r>
            <a:r>
              <a:rPr lang="en-US" sz="1800" dirty="0">
                <a:latin typeface="Courier New" pitchFamily="32" charset="0"/>
              </a:rPr>
              <a:t>, </a:t>
            </a:r>
            <a:r>
              <a:rPr lang="en-US" sz="1800" dirty="0" err="1">
                <a:latin typeface="Courier New" pitchFamily="32" charset="0"/>
              </a:rPr>
              <a:t>int</a:t>
            </a:r>
            <a:r>
              <a:rPr lang="en-US" sz="1800" dirty="0">
                <a:latin typeface="Courier New" pitchFamily="32" charset="0"/>
              </a:rPr>
              <a:t> </a:t>
            </a:r>
            <a:r>
              <a:rPr lang="en-US" sz="1800" dirty="0" err="1">
                <a:latin typeface="Courier New" pitchFamily="32" charset="0"/>
              </a:rPr>
              <a:t>initialY</a:t>
            </a:r>
            <a:r>
              <a:rPr lang="en-US" sz="1800" dirty="0">
                <a:latin typeface="Courier New" pitchFamily="32" charset="0"/>
              </a:rPr>
              <a:t>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32" charset="0"/>
              </a:rPr>
              <a:t>    x = </a:t>
            </a:r>
            <a:r>
              <a:rPr lang="en-US" sz="1800" b="1" dirty="0" err="1">
                <a:latin typeface="Courier New" pitchFamily="32" charset="0"/>
              </a:rPr>
              <a:t>initialX</a:t>
            </a:r>
            <a:r>
              <a:rPr lang="en-US" sz="1800" b="1" dirty="0">
                <a:latin typeface="Courier New" pitchFamily="32" charset="0"/>
              </a:rPr>
              <a:t>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32" charset="0"/>
              </a:rPr>
              <a:t>    y = </a:t>
            </a:r>
            <a:r>
              <a:rPr lang="en-US" sz="1800" b="1" dirty="0" err="1">
                <a:latin typeface="Courier New" pitchFamily="32" charset="0"/>
              </a:rPr>
              <a:t>initialY</a:t>
            </a:r>
            <a:r>
              <a:rPr lang="en-US" sz="1800" b="1" dirty="0" smtClean="0">
                <a:latin typeface="Courier New" pitchFamily="32" charset="0"/>
              </a:rPr>
              <a:t>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32" charset="0"/>
              </a:rPr>
              <a:t> </a:t>
            </a:r>
            <a:r>
              <a:rPr lang="en-US" sz="1800" b="1" dirty="0" smtClean="0">
                <a:latin typeface="Courier New" pitchFamily="32" charset="0"/>
              </a:rPr>
              <a:t> </a:t>
            </a:r>
            <a:r>
              <a:rPr lang="en-US" sz="1800" dirty="0" smtClean="0">
                <a:latin typeface="Courier New" pitchFamily="32" charset="0"/>
              </a:rPr>
              <a:t>}</a:t>
            </a:r>
            <a:endParaRPr lang="en-US" sz="1800" dirty="0">
              <a:latin typeface="Courier New" pitchFamily="32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latin typeface="Courier New" pitchFamily="32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itchFamily="32" charset="0"/>
              </a:rPr>
              <a:t>public void </a:t>
            </a:r>
            <a:r>
              <a:rPr lang="en-US" sz="1800" dirty="0" err="1" smtClean="0">
                <a:latin typeface="Courier New" pitchFamily="32" charset="0"/>
              </a:rPr>
              <a:t>moveBy</a:t>
            </a:r>
            <a:r>
              <a:rPr lang="en-US" sz="1800" dirty="0" smtClean="0">
                <a:latin typeface="Courier New" pitchFamily="32" charset="0"/>
              </a:rPr>
              <a:t>(</a:t>
            </a:r>
            <a:r>
              <a:rPr lang="en-US" sz="1800" dirty="0" err="1" smtClean="0">
                <a:latin typeface="Courier New" pitchFamily="32" charset="0"/>
              </a:rPr>
              <a:t>int</a:t>
            </a:r>
            <a:r>
              <a:rPr lang="en-US" sz="1800" dirty="0" smtClean="0">
                <a:latin typeface="Courier New" pitchFamily="32" charset="0"/>
              </a:rPr>
              <a:t> </a:t>
            </a:r>
            <a:r>
              <a:rPr lang="en-US" sz="1800" dirty="0">
                <a:latin typeface="Courier New" pitchFamily="32" charset="0"/>
              </a:rPr>
              <a:t>dx, </a:t>
            </a:r>
            <a:r>
              <a:rPr lang="en-US" sz="1800" dirty="0" err="1">
                <a:latin typeface="Courier New" pitchFamily="32" charset="0"/>
              </a:rPr>
              <a:t>int</a:t>
            </a:r>
            <a:r>
              <a:rPr lang="en-US" sz="1800" dirty="0">
                <a:latin typeface="Courier New" pitchFamily="32" charset="0"/>
              </a:rPr>
              <a:t> </a:t>
            </a:r>
            <a:r>
              <a:rPr lang="en-US" sz="1800" dirty="0" err="1">
                <a:latin typeface="Courier New" pitchFamily="32" charset="0"/>
              </a:rPr>
              <a:t>dy</a:t>
            </a:r>
            <a:r>
              <a:rPr lang="en-US" sz="1800" dirty="0">
                <a:latin typeface="Courier New" pitchFamily="32" charset="0"/>
              </a:rPr>
              <a:t>) {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itchFamily="32" charset="0"/>
              </a:rPr>
              <a:t>    x += dx;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itchFamily="32" charset="0"/>
              </a:rPr>
              <a:t>    y += </a:t>
            </a:r>
            <a:r>
              <a:rPr lang="en-US" sz="1800" dirty="0" err="1">
                <a:latin typeface="Courier New" pitchFamily="32" charset="0"/>
              </a:rPr>
              <a:t>dy</a:t>
            </a:r>
            <a:r>
              <a:rPr lang="en-US" sz="1800" dirty="0">
                <a:latin typeface="Courier New" pitchFamily="32" charset="0"/>
              </a:rPr>
              <a:t>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itchFamily="32" charset="0"/>
              </a:rPr>
              <a:t>}</a:t>
            </a:r>
          </a:p>
        </p:txBody>
      </p:sp>
      <p:graphicFrame>
        <p:nvGraphicFramePr>
          <p:cNvPr id="1133573" name="Group 5"/>
          <p:cNvGraphicFramePr>
            <a:graphicFrameLocks noGrp="1"/>
          </p:cNvGraphicFramePr>
          <p:nvPr/>
        </p:nvGraphicFramePr>
        <p:xfrm>
          <a:off x="2787650" y="2824163"/>
          <a:ext cx="2944813" cy="547688"/>
        </p:xfrm>
        <a:graphic>
          <a:graphicData uri="http://schemas.openxmlformats.org/drawingml/2006/table">
            <a:tbl>
              <a:tblPr/>
              <a:tblGrid>
                <a:gridCol w="336550"/>
                <a:gridCol w="685800"/>
                <a:gridCol w="1250950"/>
                <a:gridCol w="671513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3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2" charset="0"/>
                          <a:cs typeface="Times New Roman" pitchFamily="32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3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Verdana" pitchFamily="32" charset="0"/>
                        <a:cs typeface="Times New Roman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3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32" charset="0"/>
                          <a:cs typeface="Times New Roman" pitchFamily="32" charset="0"/>
                        </a:rPr>
                        <a:t>     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3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Verdana" pitchFamily="32" charset="0"/>
                        <a:cs typeface="Times New Roman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354" name="Group 23"/>
          <p:cNvGrpSpPr>
            <a:grpSpLocks/>
          </p:cNvGrpSpPr>
          <p:nvPr/>
        </p:nvGrpSpPr>
        <p:grpSpPr bwMode="auto">
          <a:xfrm>
            <a:off x="304800" y="2908300"/>
            <a:ext cx="1981200" cy="444500"/>
            <a:chOff x="2112" y="3512"/>
            <a:chExt cx="1248" cy="280"/>
          </a:xfrm>
        </p:grpSpPr>
        <p:sp>
          <p:nvSpPr>
            <p:cNvPr id="14355" name="Rectangle 24"/>
            <p:cNvSpPr>
              <a:spLocks noChangeArrowheads="1"/>
            </p:cNvSpPr>
            <p:nvPr/>
          </p:nvSpPr>
          <p:spPr bwMode="auto">
            <a:xfrm>
              <a:off x="2112" y="3512"/>
              <a:ext cx="647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itchFamily="32" charset="2"/>
                <a:buNone/>
                <a:defRPr/>
              </a:pPr>
              <a:r>
                <a:rPr lang="en-US" i="1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p1</a:t>
              </a:r>
            </a:p>
          </p:txBody>
        </p:sp>
        <p:sp>
          <p:nvSpPr>
            <p:cNvPr id="20516" name="Line 48"/>
            <p:cNvSpPr>
              <a:spLocks noChangeShapeType="1"/>
            </p:cNvSpPr>
            <p:nvPr/>
          </p:nvSpPr>
          <p:spPr bwMode="auto">
            <a:xfrm>
              <a:off x="2928" y="3648"/>
              <a:ext cx="4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Oval 26"/>
            <p:cNvSpPr>
              <a:spLocks noChangeArrowheads="1"/>
            </p:cNvSpPr>
            <p:nvPr/>
          </p:nvSpPr>
          <p:spPr bwMode="auto">
            <a:xfrm>
              <a:off x="2748" y="3534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571500" y="1828800"/>
            <a:ext cx="1371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Times New Roman" pitchFamily="3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62200" y="1828800"/>
            <a:ext cx="1676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Times New Roman" pitchFamily="3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400" y="1828800"/>
            <a:ext cx="9906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Times New Roman" pitchFamily="32" charset="0"/>
            </a:endParaRPr>
          </a:p>
        </p:txBody>
      </p:sp>
      <p:graphicFrame>
        <p:nvGraphicFramePr>
          <p:cNvPr id="16" name="Group 5"/>
          <p:cNvGraphicFramePr>
            <a:graphicFrameLocks noGrp="1"/>
          </p:cNvGraphicFramePr>
          <p:nvPr/>
        </p:nvGraphicFramePr>
        <p:xfrm>
          <a:off x="2770188" y="2819400"/>
          <a:ext cx="2944813" cy="547688"/>
        </p:xfrm>
        <a:graphic>
          <a:graphicData uri="http://schemas.openxmlformats.org/drawingml/2006/table">
            <a:tbl>
              <a:tblPr/>
              <a:tblGrid>
                <a:gridCol w="336550"/>
                <a:gridCol w="685800"/>
                <a:gridCol w="1250950"/>
                <a:gridCol w="671513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</a:rPr>
                        <a:t>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9C993D-BE10-4878-9772-0DB24C6A4929}" type="datetime1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72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2" grpId="0" animBg="1"/>
      <p:bldP spid="3" grpId="0" animBg="1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2" charset="-128"/>
              </a:rPr>
              <a:t>Common constructor bugs 1</a:t>
            </a:r>
          </a:p>
        </p:txBody>
      </p:sp>
      <p:sp>
        <p:nvSpPr>
          <p:cNvPr id="2150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32" charset="2"/>
              <a:buNone/>
            </a:pPr>
            <a:r>
              <a:rPr lang="en-US" dirty="0" smtClean="0">
                <a:ea typeface="ＭＳ Ｐゴシック" pitchFamily="32" charset="-128"/>
              </a:rPr>
              <a:t>1.  Re-declaring fields as local variables  ("shadowing"):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endParaRPr lang="en-US" sz="800" dirty="0" smtClean="0">
              <a:solidFill>
                <a:srgbClr val="008080"/>
              </a:solidFill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   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public Point(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initialX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,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initialY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) {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      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x =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initialX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      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y =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initialY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   }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endParaRPr lang="en-US" sz="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2" charset="-128"/>
              </a:rPr>
              <a:t>This declares local variables with the same name as the fields, rather than storing values into the fields.  The fields remain 0.</a:t>
            </a:r>
          </a:p>
          <a:p>
            <a:pPr lvl="1" eaLnBrk="1" hangingPunct="1">
              <a:lnSpc>
                <a:spcPct val="90000"/>
              </a:lnSpc>
            </a:pPr>
            <a:endParaRPr lang="en-US" sz="1200" dirty="0" smtClean="0">
              <a:ea typeface="ＭＳ Ｐゴシック" pitchFamily="32" charset="-128"/>
            </a:endParaRPr>
          </a:p>
          <a:p>
            <a:pPr eaLnBrk="1" hangingPunct="1">
              <a:lnSpc>
                <a:spcPct val="90000"/>
              </a:lnSpc>
              <a:buFont typeface="Wingdings 2" pitchFamily="32" charset="2"/>
              <a:buNone/>
            </a:pPr>
            <a:r>
              <a:rPr lang="en-US" dirty="0" smtClean="0">
                <a:ea typeface="ＭＳ Ｐゴシック" pitchFamily="32" charset="-128"/>
              </a:rPr>
              <a:t>2.  Giving parameters the same name as fields: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endParaRPr lang="en-US" sz="800" dirty="0" smtClean="0">
              <a:solidFill>
                <a:srgbClr val="008080"/>
              </a:solidFill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   public Point(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32" charset="0"/>
                <a:ea typeface="ＭＳ Ｐゴシック" pitchFamily="32" charset="-128"/>
              </a:rPr>
              <a:t>x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,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32" charset="0"/>
                <a:ea typeface="ＭＳ Ｐゴシック" pitchFamily="32" charset="-128"/>
              </a:rPr>
              <a:t>y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) {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       x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32" charset="0"/>
                <a:ea typeface="ＭＳ Ｐゴシック" pitchFamily="32" charset="-128"/>
              </a:rPr>
              <a:t>x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       y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32" charset="0"/>
                <a:ea typeface="ＭＳ Ｐゴシック" pitchFamily="32" charset="-128"/>
              </a:rPr>
              <a:t>y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   }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endParaRPr lang="en-US" sz="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2" charset="-128"/>
              </a:rPr>
              <a:t>This is another form of shadowing.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2" charset="-128"/>
              </a:rPr>
              <a:t>We’ll see how to fix this soon.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ea typeface="ＭＳ Ｐゴシック" pitchFamily="32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844687-7A4D-4734-A87B-E39C118B86FA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2" charset="-128"/>
              </a:rPr>
              <a:t>Common constructor bugs 2</a:t>
            </a:r>
          </a:p>
        </p:txBody>
      </p:sp>
      <p:sp>
        <p:nvSpPr>
          <p:cNvPr id="2253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32" charset="2"/>
              <a:buNone/>
            </a:pPr>
            <a:r>
              <a:rPr lang="en-US" dirty="0" smtClean="0">
                <a:ea typeface="ＭＳ Ｐゴシック" pitchFamily="32" charset="-128"/>
              </a:rPr>
              <a:t>3.  Accidentally giving the constructor a return type: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endParaRPr lang="en-US" sz="800" dirty="0" smtClean="0">
              <a:solidFill>
                <a:srgbClr val="008080"/>
              </a:solidFill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   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public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32" charset="0"/>
                <a:ea typeface="ＭＳ Ｐゴシック" pitchFamily="32" charset="-128"/>
              </a:rPr>
              <a:t>void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Point(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initialX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,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initialY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) {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       x =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initialX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       y =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initialY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   }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endParaRPr lang="en-US" sz="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2" charset="-128"/>
              </a:rPr>
              <a:t>This is actually not a constructor, but a method named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Point</a:t>
            </a:r>
            <a:endParaRPr lang="en-US" dirty="0" smtClean="0">
              <a:ea typeface="ＭＳ Ｐゴシック" pitchFamily="32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420B26-F678-4930-8C34-984601632A8F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1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Multiple constructors</a:t>
            </a:r>
          </a:p>
        </p:txBody>
      </p:sp>
      <p:sp>
        <p:nvSpPr>
          <p:cNvPr id="113561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A class can have multiple constructors.</a:t>
            </a:r>
          </a:p>
          <a:p>
            <a:pPr lvl="1" eaLnBrk="1" hangingPunct="1"/>
            <a:r>
              <a:rPr lang="en-US" smtClean="0">
                <a:ea typeface="ＭＳ Ｐゴシック" pitchFamily="32" charset="-128"/>
              </a:rPr>
              <a:t>Each one must accept a unique set of parameters.</a:t>
            </a:r>
          </a:p>
          <a:p>
            <a:pPr lvl="1" eaLnBrk="1" hangingPunct="1"/>
            <a:endParaRPr lang="en-US" smtClean="0">
              <a:ea typeface="ＭＳ Ｐゴシック" pitchFamily="32" charset="-128"/>
            </a:endParaRPr>
          </a:p>
          <a:p>
            <a:pPr lvl="1" eaLnBrk="1" hangingPunct="1"/>
            <a:endParaRPr lang="en-US" smtClean="0">
              <a:ea typeface="ＭＳ Ｐゴシック" pitchFamily="32" charset="-128"/>
            </a:endParaRPr>
          </a:p>
          <a:p>
            <a:pPr eaLnBrk="1" hangingPunct="1"/>
            <a:r>
              <a:rPr lang="en-US" i="1" smtClean="0">
                <a:ea typeface="ＭＳ Ｐゴシック" pitchFamily="32" charset="-128"/>
              </a:rPr>
              <a:t>Exercise:</a:t>
            </a:r>
            <a:r>
              <a:rPr lang="en-US" smtClean="0">
                <a:ea typeface="ＭＳ Ｐゴシック" pitchFamily="32" charset="-128"/>
              </a:rPr>
              <a:t> Write a </a:t>
            </a: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Point</a:t>
            </a:r>
            <a:r>
              <a:rPr lang="en-US" smtClean="0">
                <a:ea typeface="ＭＳ Ｐゴシック" pitchFamily="32" charset="-128"/>
              </a:rPr>
              <a:t> constructor with no parameters that initializes the point to (0, 0).</a:t>
            </a:r>
          </a:p>
          <a:p>
            <a:pPr lvl="1" eaLnBrk="1" hangingPunct="1">
              <a:buFont typeface="Wingdings 2" pitchFamily="32" charset="2"/>
              <a:buNone/>
            </a:pPr>
            <a:endParaRPr lang="en-US" smtClean="0"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b="1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// Constructs a new point at (0, 0).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public Point() {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    x = 0;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    y = 0;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2F707F-874C-4CF0-953A-D8E4361022DC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bomb</a:t>
            </a:r>
            <a:r>
              <a:rPr lang="en-US" dirty="0" smtClean="0">
                <a:ea typeface="ＭＳ Ｐゴシック" pitchFamily="32" charset="-128"/>
              </a:rPr>
              <a:t> client, v4</a:t>
            </a:r>
          </a:p>
        </p:txBody>
      </p:sp>
      <p:sp>
        <p:nvSpPr>
          <p:cNvPr id="2457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public class Bomb4 {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public static void main(String[]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args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) throws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FileNotFoundException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{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Scanner input = new Scanner(new File("cities.txt"));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Scanner console = new Scanner(System.in);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</a:t>
            </a:r>
            <a:r>
              <a:rPr lang="en-US" sz="1400" i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// read in city locations</a:t>
            </a:r>
            <a:br>
              <a:rPr lang="en-US" sz="1400" i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cityCount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=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input.nextInt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();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Point[] cities = new Point[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cityCount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];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for (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= 0;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&lt;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cityCount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;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++) {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 cities[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] =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new Point(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input.nextInt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(),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input.nextInt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());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/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}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endParaRPr lang="en-US" sz="1400" dirty="0" smtClean="0">
              <a:latin typeface="Courier New" pitchFamily="32" charset="0"/>
              <a:ea typeface="ＭＳ Ｐゴシック" pitchFamily="32" charset="-128"/>
              <a:cs typeface="Courier New" pitchFamily="32" charset="0"/>
            </a:endParaRPr>
          </a:p>
          <a:p>
            <a:pPr eaLnBrk="1" hangingPunct="1">
              <a:spcBef>
                <a:spcPct val="0"/>
              </a:spcBef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		...</a:t>
            </a:r>
          </a:p>
          <a:p>
            <a:pPr eaLnBrk="1" hangingPunct="1">
              <a:spcBef>
                <a:spcPct val="0"/>
              </a:spcBef>
              <a:buFont typeface="Wingdings 2" pitchFamily="32" charset="2"/>
              <a:buNone/>
            </a:pPr>
            <a:endParaRPr lang="en-US" sz="1400" dirty="0" smtClean="0">
              <a:latin typeface="Courier New" pitchFamily="32" charset="0"/>
              <a:ea typeface="ＭＳ Ｐゴシック" pitchFamily="32" charset="-128"/>
              <a:cs typeface="Courier New" pitchFamily="32" charset="0"/>
            </a:endParaRPr>
          </a:p>
          <a:p>
            <a:pPr eaLnBrk="1" hangingPunct="1">
              <a:spcBef>
                <a:spcPct val="0"/>
              </a:spcBef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		</a:t>
            </a:r>
            <a:r>
              <a:rPr lang="en-US" sz="1400" i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// get bomb location/radius</a:t>
            </a:r>
            <a:br>
              <a:rPr lang="en-US" sz="1400" i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System.out.print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("bomb site x and y? ");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Point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quarPoint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new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Point(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console.nextInt</a:t>
            </a:r>
            <a:r>
              <a:rPr lang="en-US" sz="1400" b="1" dirty="0">
                <a:solidFill>
                  <a:srgbClr val="0000FF"/>
                </a:solidFill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(), </a:t>
            </a:r>
            <a:r>
              <a:rPr lang="en-US" sz="1400" b="1" dirty="0" err="1">
                <a:solidFill>
                  <a:srgbClr val="0000FF"/>
                </a:solidFill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console.nextInt</a:t>
            </a:r>
            <a:r>
              <a:rPr lang="en-US" sz="1400" b="1" dirty="0">
                <a:solidFill>
                  <a:srgbClr val="0000FF"/>
                </a:solidFill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());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/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/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	...</a:t>
            </a:r>
          </a:p>
          <a:p>
            <a:pPr eaLnBrk="1" hangingPunct="1">
              <a:spcBef>
                <a:spcPct val="0"/>
              </a:spcBef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	  }</a:t>
            </a:r>
          </a:p>
          <a:p>
            <a:pPr eaLnBrk="1" hangingPunct="1">
              <a:spcBef>
                <a:spcPct val="0"/>
              </a:spcBef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769149-C453-4FCF-A40F-6093A0E7D737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37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possible </a:t>
            </a:r>
            <a:r>
              <a:rPr lang="en-US" dirty="0"/>
              <a:t>solution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sz="20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Scanner input = new Scanner(new File("cities.txt"));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int cityCount = input.nextInt();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int[] xCoords = new int[cityCount];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int[] yCoords = new int[cityCount];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8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for (int i = 0; i &lt; cityCount;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xCoords[i] = input.nextInt();   </a:t>
            </a:r>
            <a:r>
              <a:rPr lang="en-US" sz="2000" b="1">
                <a:solidFill>
                  <a:srgbClr val="008080"/>
                </a:solidFill>
                <a:latin typeface="Courier New" pitchFamily="49" charset="0"/>
              </a:rPr>
              <a:t>// read each city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yCoords[i] = input.nextInt();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...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 lvl="1"/>
            <a:r>
              <a:rPr lang="en-US" sz="2000" b="1"/>
              <a:t>parallel arrays</a:t>
            </a:r>
            <a:r>
              <a:rPr lang="en-US" sz="2000"/>
              <a:t>: 2+ arrays with related data at same indexes.</a:t>
            </a:r>
          </a:p>
          <a:p>
            <a:pPr lvl="2"/>
            <a:r>
              <a:rPr lang="en-US" sz="1800"/>
              <a:t>Considered poor style.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FE2F54-9217-453D-8948-E52F86F19E56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93700" lvl="1" indent="0" algn="ctr" eaLnBrk="1" hangingPunct="1">
              <a:spcBef>
                <a:spcPts val="500"/>
              </a:spcBef>
              <a:buFont typeface="Wingdings 2" pitchFamily="32" charset="2"/>
              <a:buNone/>
            </a:pPr>
            <a:r>
              <a:rPr lang="en-GB" sz="2400" b="1" smtClean="0">
                <a:ea typeface="ＭＳ Ｐゴシック" pitchFamily="32" charset="-128"/>
              </a:rPr>
              <a:t>reading: </a:t>
            </a:r>
            <a:r>
              <a:rPr lang="en-US" sz="2400" b="1" smtClean="0">
                <a:ea typeface="ＭＳ Ｐゴシック" pitchFamily="32" charset="-128"/>
              </a:rPr>
              <a:t>8.3</a:t>
            </a:r>
            <a:endParaRPr lang="en-US" b="1" smtClean="0">
              <a:ea typeface="ＭＳ Ｐゴシック" pitchFamily="32" charset="-128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The keyword </a:t>
            </a: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this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8E1DC0-8703-4A2D-82D8-31522CFE30E5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25602" name="Slide Number Placeholder 17"/>
          <p:cNvSpPr>
            <a:spLocks noGrp="1"/>
          </p:cNvSpPr>
          <p:nvPr>
            <p:ph type="sldNum" sz="quarter" idx="12"/>
          </p:nvPr>
        </p:nvSpPr>
        <p:spPr bwMode="auto">
          <a:xfrm>
            <a:off x="4191000" y="2198688"/>
            <a:ext cx="838200" cy="441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32" charset="2"/>
              <a:buChar char="n"/>
              <a:defRPr sz="2000">
                <a:solidFill>
                  <a:schemeClr val="tx1"/>
                </a:solidFill>
                <a:latin typeface="Verdana" pitchFamily="32" charset="0"/>
                <a:cs typeface="Times New Roman" pitchFamily="32" charset="0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rgbClr val="424242"/>
                </a:solidFill>
              </a:rPr>
              <a:t>CS 210</a:t>
            </a:r>
            <a:endParaRPr lang="en-US" sz="1200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8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The implicit parameter</a:t>
            </a:r>
          </a:p>
        </p:txBody>
      </p:sp>
      <p:sp>
        <p:nvSpPr>
          <p:cNvPr id="2662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b="1" dirty="0" smtClean="0">
                <a:ea typeface="ＭＳ Ｐゴシック" pitchFamily="32" charset="-128"/>
              </a:rPr>
              <a:t>implicit parameter</a:t>
            </a:r>
            <a:r>
              <a:rPr lang="en-US" dirty="0" smtClean="0">
                <a:ea typeface="ＭＳ Ｐゴシック" pitchFamily="32" charset="-128"/>
              </a:rPr>
              <a:t>:</a:t>
            </a:r>
            <a:br>
              <a:rPr lang="en-US" dirty="0" smtClean="0">
                <a:ea typeface="ＭＳ Ｐゴシック" pitchFamily="32" charset="-128"/>
              </a:rPr>
            </a:br>
            <a:r>
              <a:rPr lang="en-US" dirty="0" smtClean="0">
                <a:ea typeface="ＭＳ Ｐゴシック" pitchFamily="32" charset="-128"/>
              </a:rPr>
              <a:t>The object on which an instance method is called.</a:t>
            </a:r>
            <a:endParaRPr lang="en-US" sz="900" dirty="0" smtClean="0">
              <a:ea typeface="ＭＳ Ｐゴシック" pitchFamily="32" charset="-128"/>
            </a:endParaRPr>
          </a:p>
          <a:p>
            <a:pPr lvl="1" eaLnBrk="1" hangingPunct="1">
              <a:lnSpc>
                <a:spcPct val="120000"/>
              </a:lnSpc>
              <a:buFont typeface="Wingdings 2" pitchFamily="32" charset="2"/>
              <a:buNone/>
            </a:pPr>
            <a:endParaRPr lang="en-US" sz="800" dirty="0" smtClean="0">
              <a:ea typeface="ＭＳ Ｐゴシック" pitchFamily="32" charset="-128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ea typeface="ＭＳ Ｐゴシック" pitchFamily="32" charset="-128"/>
              </a:rPr>
              <a:t>During the call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p1.draw(g);</a:t>
            </a:r>
            <a:r>
              <a:rPr lang="en-US" dirty="0" smtClean="0">
                <a:ea typeface="ＭＳ Ｐゴシック" pitchFamily="32" charset="-128"/>
              </a:rPr>
              <a:t> </a:t>
            </a:r>
            <a:br>
              <a:rPr lang="en-US" dirty="0" smtClean="0">
                <a:ea typeface="ＭＳ Ｐゴシック" pitchFamily="32" charset="-128"/>
              </a:rPr>
            </a:br>
            <a:r>
              <a:rPr lang="en-US" dirty="0" smtClean="0">
                <a:ea typeface="ＭＳ Ｐゴシック" pitchFamily="32" charset="-128"/>
              </a:rPr>
              <a:t>the object referred to by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p1</a:t>
            </a:r>
            <a:r>
              <a:rPr lang="en-US" dirty="0" smtClean="0">
                <a:ea typeface="ＭＳ Ｐゴシック" pitchFamily="32" charset="-128"/>
              </a:rPr>
              <a:t> is the implicit parameter.</a:t>
            </a:r>
          </a:p>
          <a:p>
            <a:pPr lvl="1" eaLnBrk="1" hangingPunct="1">
              <a:buFont typeface="Wingdings 2" pitchFamily="32" charset="2"/>
              <a:buNone/>
            </a:pPr>
            <a:endParaRPr lang="en-US" sz="800" dirty="0" smtClean="0">
              <a:ea typeface="ＭＳ Ｐゴシック" pitchFamily="32" charset="-128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ea typeface="ＭＳ Ｐゴシック" pitchFamily="32" charset="-128"/>
              </a:rPr>
              <a:t>During the call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p2.draw(g);</a:t>
            </a:r>
            <a:r>
              <a:rPr lang="en-US" dirty="0" smtClean="0">
                <a:ea typeface="ＭＳ Ｐゴシック" pitchFamily="32" charset="-128"/>
              </a:rPr>
              <a:t> </a:t>
            </a:r>
            <a:br>
              <a:rPr lang="en-US" dirty="0" smtClean="0">
                <a:ea typeface="ＭＳ Ｐゴシック" pitchFamily="32" charset="-128"/>
              </a:rPr>
            </a:br>
            <a:r>
              <a:rPr lang="en-US" dirty="0" smtClean="0">
                <a:ea typeface="ＭＳ Ｐゴシック" pitchFamily="32" charset="-128"/>
              </a:rPr>
              <a:t>the object referred to by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p2</a:t>
            </a:r>
            <a:r>
              <a:rPr lang="en-US" dirty="0" smtClean="0">
                <a:ea typeface="ＭＳ Ｐゴシック" pitchFamily="32" charset="-128"/>
              </a:rPr>
              <a:t> is the implicit parameter.</a:t>
            </a:r>
          </a:p>
          <a:p>
            <a:pPr lvl="1" eaLnBrk="1" hangingPunct="1">
              <a:lnSpc>
                <a:spcPct val="120000"/>
              </a:lnSpc>
              <a:buFont typeface="Wingdings 2" pitchFamily="32" charset="2"/>
              <a:buNone/>
            </a:pPr>
            <a:endParaRPr lang="en-US" dirty="0" smtClean="0">
              <a:ea typeface="ＭＳ Ｐゴシック" pitchFamily="32" charset="-128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ea typeface="ＭＳ Ｐゴシック" pitchFamily="32" charset="-128"/>
              </a:rPr>
              <a:t>The instance method can refer to that object's fields.</a:t>
            </a:r>
          </a:p>
          <a:p>
            <a:pPr lvl="2" eaLnBrk="1" hangingPunct="1">
              <a:lnSpc>
                <a:spcPct val="120000"/>
              </a:lnSpc>
            </a:pPr>
            <a:r>
              <a:rPr lang="en-US" dirty="0" smtClean="0">
                <a:ea typeface="ＭＳ Ｐゴシック" pitchFamily="32" charset="-128"/>
              </a:rPr>
              <a:t>We say that it executes in the </a:t>
            </a:r>
            <a:r>
              <a:rPr lang="en-US" i="1" dirty="0" smtClean="0">
                <a:ea typeface="ＭＳ Ｐゴシック" pitchFamily="32" charset="-128"/>
              </a:rPr>
              <a:t>context </a:t>
            </a:r>
            <a:r>
              <a:rPr lang="en-US" dirty="0" smtClean="0">
                <a:ea typeface="ＭＳ Ｐゴシック" pitchFamily="32" charset="-128"/>
              </a:rPr>
              <a:t>of a particular object.</a:t>
            </a:r>
          </a:p>
          <a:p>
            <a:pPr lvl="2" eaLnBrk="1" hangingPunct="1">
              <a:lnSpc>
                <a:spcPct val="120000"/>
              </a:lnSpc>
            </a:pP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draw</a:t>
            </a:r>
            <a:r>
              <a:rPr lang="en-US" dirty="0" smtClean="0">
                <a:ea typeface="ＭＳ Ｐゴシック" pitchFamily="32" charset="-128"/>
              </a:rPr>
              <a:t> can refer to the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x</a:t>
            </a:r>
            <a:r>
              <a:rPr lang="en-US" dirty="0" smtClean="0">
                <a:ea typeface="ＭＳ Ｐゴシック" pitchFamily="32" charset="-128"/>
              </a:rPr>
              <a:t> and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y</a:t>
            </a:r>
            <a:r>
              <a:rPr lang="en-US" dirty="0" smtClean="0">
                <a:ea typeface="ＭＳ Ｐゴシック" pitchFamily="32" charset="-128"/>
              </a:rPr>
              <a:t> of the object it was called 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508CD6-D3CA-4A5D-A7E9-A34D0C21269C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6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The </a:t>
            </a:r>
            <a:r>
              <a:rPr lang="en-US" smtClean="0">
                <a:latin typeface="Courier New" pitchFamily="32" charset="0"/>
                <a:ea typeface="ＭＳ Ｐゴシック" pitchFamily="32" charset="-128"/>
              </a:rPr>
              <a:t>this</a:t>
            </a:r>
            <a:r>
              <a:rPr lang="en-US" smtClean="0">
                <a:ea typeface="ＭＳ Ｐゴシック" pitchFamily="32" charset="-128"/>
              </a:rPr>
              <a:t> keyword</a:t>
            </a:r>
          </a:p>
        </p:txBody>
      </p:sp>
      <p:sp>
        <p:nvSpPr>
          <p:cNvPr id="27651" name="Rectangle 3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915400" cy="5105400"/>
          </a:xfrm>
        </p:spPr>
        <p:txBody>
          <a:bodyPr/>
          <a:lstStyle/>
          <a:p>
            <a:pPr eaLnBrk="1" hangingPunct="1">
              <a:tabLst>
                <a:tab pos="3657600" algn="l"/>
              </a:tabLst>
            </a:pPr>
            <a:r>
              <a:rPr lang="en-US" sz="2600" b="1" dirty="0" smtClean="0">
                <a:latin typeface="Courier New" pitchFamily="32" charset="0"/>
                <a:ea typeface="ＭＳ Ｐゴシック" pitchFamily="32" charset="-128"/>
              </a:rPr>
              <a:t>this</a:t>
            </a:r>
            <a:r>
              <a:rPr lang="en-US" sz="2600" dirty="0" smtClean="0">
                <a:ea typeface="ＭＳ Ｐゴシック" pitchFamily="32" charset="-128"/>
              </a:rPr>
              <a:t> : Refers to the implicit parameter inside your class.</a:t>
            </a:r>
          </a:p>
          <a:p>
            <a:pPr lvl="1" eaLnBrk="1" hangingPunct="1">
              <a:buFont typeface="Wingdings 2" pitchFamily="32" charset="2"/>
              <a:buNone/>
              <a:tabLst>
                <a:tab pos="3657600" algn="l"/>
              </a:tabLst>
            </a:pPr>
            <a:r>
              <a:rPr lang="en-US" sz="1900" dirty="0" smtClean="0">
                <a:ea typeface="ＭＳ Ｐゴシック" pitchFamily="32" charset="-128"/>
              </a:rPr>
              <a:t>	</a:t>
            </a:r>
            <a:r>
              <a:rPr lang="en-US" sz="1900" i="1" dirty="0" smtClean="0">
                <a:ea typeface="ＭＳ Ｐゴシック" pitchFamily="32" charset="-128"/>
              </a:rPr>
              <a:t>(a variable that stores the object on which a method is called)</a:t>
            </a:r>
          </a:p>
          <a:p>
            <a:pPr lvl="1" eaLnBrk="1" hangingPunct="1">
              <a:buFont typeface="Wingdings 2" pitchFamily="32" charset="2"/>
              <a:buNone/>
              <a:tabLst>
                <a:tab pos="3657600" algn="l"/>
              </a:tabLst>
            </a:pPr>
            <a:endParaRPr lang="en-US" sz="1900" dirty="0" smtClean="0">
              <a:ea typeface="ＭＳ Ｐゴシック" pitchFamily="32" charset="-128"/>
            </a:endParaRPr>
          </a:p>
          <a:p>
            <a:pPr lvl="1" eaLnBrk="1" hangingPunct="1">
              <a:tabLst>
                <a:tab pos="3657600" algn="l"/>
              </a:tabLst>
            </a:pPr>
            <a:r>
              <a:rPr lang="en-US" dirty="0" smtClean="0">
                <a:ea typeface="ＭＳ Ｐゴシック" pitchFamily="32" charset="-128"/>
              </a:rPr>
              <a:t>Refer to a field:	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this.</a:t>
            </a:r>
            <a:r>
              <a:rPr lang="en-US" b="1" i="1" dirty="0" smtClean="0">
                <a:ea typeface="ＭＳ Ｐゴシック" pitchFamily="32" charset="-128"/>
              </a:rPr>
              <a:t>&lt;field&gt;</a:t>
            </a:r>
          </a:p>
          <a:p>
            <a:pPr lvl="1" eaLnBrk="1" hangingPunct="1">
              <a:buFont typeface="Wingdings 2" pitchFamily="32" charset="2"/>
              <a:buNone/>
              <a:tabLst>
                <a:tab pos="3657600" algn="l"/>
              </a:tabLst>
            </a:pPr>
            <a:endParaRPr lang="en-US" b="1" i="1" dirty="0" smtClean="0">
              <a:ea typeface="ＭＳ Ｐゴシック" pitchFamily="32" charset="-128"/>
            </a:endParaRPr>
          </a:p>
          <a:p>
            <a:pPr lvl="1" eaLnBrk="1" hangingPunct="1">
              <a:tabLst>
                <a:tab pos="3657600" algn="l"/>
              </a:tabLst>
            </a:pPr>
            <a:r>
              <a:rPr lang="en-US" dirty="0" smtClean="0">
                <a:ea typeface="ＭＳ Ｐゴシック" pitchFamily="32" charset="-128"/>
              </a:rPr>
              <a:t>Call a method:	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this.</a:t>
            </a:r>
            <a:r>
              <a:rPr lang="en-US" b="1" i="1" dirty="0" smtClean="0">
                <a:ea typeface="ＭＳ Ｐゴシック" pitchFamily="32" charset="-128"/>
              </a:rPr>
              <a:t>&lt;method&gt;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(</a:t>
            </a:r>
            <a:r>
              <a:rPr lang="en-US" b="1" i="1" dirty="0" smtClean="0">
                <a:ea typeface="ＭＳ Ｐゴシック" pitchFamily="32" charset="-128"/>
              </a:rPr>
              <a:t>&lt;parameters&gt;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);</a:t>
            </a:r>
          </a:p>
          <a:p>
            <a:pPr lvl="1" eaLnBrk="1" hangingPunct="1">
              <a:buFont typeface="Wingdings 2" pitchFamily="32" charset="2"/>
              <a:buNone/>
              <a:tabLst>
                <a:tab pos="3657600" algn="l"/>
              </a:tabLst>
            </a:pPr>
            <a:endParaRPr lang="en-US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tabLst>
                <a:tab pos="3657600" algn="l"/>
              </a:tabLst>
            </a:pPr>
            <a:r>
              <a:rPr lang="en-US" dirty="0" smtClean="0">
                <a:ea typeface="ＭＳ Ｐゴシック" pitchFamily="32" charset="-128"/>
              </a:rPr>
              <a:t>One constructor	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this(</a:t>
            </a:r>
            <a:r>
              <a:rPr lang="en-US" b="1" i="1" dirty="0" smtClean="0">
                <a:ea typeface="ＭＳ Ｐゴシック" pitchFamily="32" charset="-128"/>
              </a:rPr>
              <a:t>&lt;parameters&gt;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);</a:t>
            </a:r>
            <a:r>
              <a:rPr lang="en-US" dirty="0" smtClean="0">
                <a:ea typeface="ＭＳ Ｐゴシック" pitchFamily="32" charset="-128"/>
              </a:rPr>
              <a:t/>
            </a:r>
            <a:br>
              <a:rPr lang="en-US" dirty="0" smtClean="0">
                <a:ea typeface="ＭＳ Ｐゴシック" pitchFamily="32" charset="-128"/>
              </a:rPr>
            </a:br>
            <a:r>
              <a:rPr lang="en-US" dirty="0" smtClean="0">
                <a:ea typeface="ＭＳ Ｐゴシック" pitchFamily="32" charset="-128"/>
              </a:rPr>
              <a:t>can call another: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873D8D-6EFA-4EFC-976D-36AA29EFE53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63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Variable shadowing</a:t>
            </a:r>
          </a:p>
        </p:txBody>
      </p:sp>
      <p:sp>
        <p:nvSpPr>
          <p:cNvPr id="14339" name="Rectangle 3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763000" cy="5105400"/>
          </a:xfrm>
        </p:spPr>
        <p:txBody>
          <a:bodyPr/>
          <a:lstStyle/>
          <a:p>
            <a:pPr eaLnBrk="1" hangingPunct="1"/>
            <a:r>
              <a:rPr lang="en-US" sz="2600" b="1" dirty="0" smtClean="0">
                <a:ea typeface="ＭＳ Ｐゴシック" pitchFamily="32" charset="-128"/>
              </a:rPr>
              <a:t>shadowing</a:t>
            </a:r>
            <a:r>
              <a:rPr lang="en-US" sz="2600" dirty="0" smtClean="0">
                <a:ea typeface="ＭＳ Ｐゴシック" pitchFamily="32" charset="-128"/>
              </a:rPr>
              <a:t>: 2 variables with same name in same scope</a:t>
            </a:r>
            <a:r>
              <a:rPr lang="en-US" dirty="0" smtClean="0">
                <a:ea typeface="ＭＳ Ｐゴシック" pitchFamily="32" charset="-128"/>
              </a:rPr>
              <a:t>.</a:t>
            </a:r>
          </a:p>
          <a:p>
            <a:pPr lvl="1" eaLnBrk="1" hangingPunct="1"/>
            <a:r>
              <a:rPr lang="en-US" dirty="0" smtClean="0">
                <a:ea typeface="ＭＳ Ｐゴシック" pitchFamily="32" charset="-128"/>
              </a:rPr>
              <a:t>Normally illegal, except when one variable is a field.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sz="1200" b="1" dirty="0" smtClean="0">
              <a:solidFill>
                <a:srgbClr val="008080"/>
              </a:solidFill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	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public class Point {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   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800" b="1" dirty="0" smtClean="0">
                <a:latin typeface="Courier New" pitchFamily="32" charset="0"/>
                <a:ea typeface="ＭＳ Ｐゴシック" pitchFamily="32" charset="-128"/>
              </a:rPr>
              <a:t>x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   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800" b="1" dirty="0" smtClean="0">
                <a:latin typeface="Courier New" pitchFamily="32" charset="0"/>
                <a:ea typeface="ＭＳ Ｐゴシック" pitchFamily="32" charset="-128"/>
              </a:rPr>
              <a:t>y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sz="1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    ...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endParaRPr lang="en-US" sz="1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b="1" dirty="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	    // this is legal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    public void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setLocation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(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800" b="1" dirty="0" smtClean="0">
                <a:latin typeface="Courier New" pitchFamily="32" charset="0"/>
                <a:ea typeface="ＭＳ Ｐゴシック" pitchFamily="32" charset="-128"/>
              </a:rPr>
              <a:t>x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,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800" b="1" dirty="0" smtClean="0">
                <a:latin typeface="Courier New" pitchFamily="32" charset="0"/>
                <a:ea typeface="ＭＳ Ｐゴシック" pitchFamily="32" charset="-128"/>
              </a:rPr>
              <a:t>y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        ...</a:t>
            </a:r>
          </a:p>
          <a:p>
            <a:pPr lvl="1" eaLnBrk="1" hangingPunct="1">
              <a:lnSpc>
                <a:spcPct val="8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    }</a:t>
            </a:r>
          </a:p>
          <a:p>
            <a:pPr lvl="1" eaLnBrk="1" hangingPunct="1">
              <a:lnSpc>
                <a:spcPct val="80000"/>
              </a:lnSpc>
            </a:pPr>
            <a:endParaRPr lang="en-US" sz="1200" dirty="0" smtClean="0">
              <a:ea typeface="ＭＳ Ｐゴシック" pitchFamily="32" charset="-128"/>
            </a:endParaRPr>
          </a:p>
          <a:p>
            <a:pPr lvl="1" eaLnBrk="1" hangingPunct="1"/>
            <a:r>
              <a:rPr lang="en-US" dirty="0" smtClean="0">
                <a:ea typeface="ＭＳ Ｐゴシック" pitchFamily="32" charset="-128"/>
              </a:rPr>
              <a:t>In most of the class,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x</a:t>
            </a:r>
            <a:r>
              <a:rPr lang="en-US" dirty="0" smtClean="0">
                <a:ea typeface="ＭＳ Ｐゴシック" pitchFamily="32" charset="-128"/>
              </a:rPr>
              <a:t> and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y</a:t>
            </a:r>
            <a:r>
              <a:rPr lang="en-US" dirty="0" smtClean="0">
                <a:ea typeface="ＭＳ Ｐゴシック" pitchFamily="32" charset="-128"/>
              </a:rPr>
              <a:t> refer to the fields.</a:t>
            </a:r>
          </a:p>
          <a:p>
            <a:pPr lvl="1" eaLnBrk="1" hangingPunct="1"/>
            <a:r>
              <a:rPr lang="en-US" dirty="0" smtClean="0">
                <a:ea typeface="ＭＳ Ｐゴシック" pitchFamily="32" charset="-128"/>
              </a:rPr>
              <a:t>In </a:t>
            </a:r>
            <a:r>
              <a:rPr lang="en-US" dirty="0" err="1" smtClean="0">
                <a:latin typeface="Courier New" pitchFamily="32" charset="0"/>
                <a:ea typeface="ＭＳ Ｐゴシック" pitchFamily="32" charset="-128"/>
              </a:rPr>
              <a:t>setLocation</a:t>
            </a:r>
            <a:r>
              <a:rPr lang="en-US" dirty="0" smtClean="0">
                <a:ea typeface="ＭＳ Ｐゴシック" pitchFamily="32" charset="-128"/>
              </a:rPr>
              <a:t>,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x</a:t>
            </a:r>
            <a:r>
              <a:rPr lang="en-US" dirty="0" smtClean="0">
                <a:ea typeface="ＭＳ Ｐゴシック" pitchFamily="32" charset="-128"/>
              </a:rPr>
              <a:t> and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y</a:t>
            </a:r>
            <a:r>
              <a:rPr lang="en-US" dirty="0" smtClean="0">
                <a:ea typeface="ＭＳ Ｐゴシック" pitchFamily="32" charset="-128"/>
              </a:rPr>
              <a:t> refer to the method's parameters.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49A44-DC1C-4C3B-A111-D2095CE93D5E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19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Fixing shadowing</a:t>
            </a:r>
            <a:endParaRPr lang="en-US" smtClean="0">
              <a:latin typeface="Courier New" pitchFamily="32" charset="0"/>
              <a:ea typeface="ＭＳ Ｐゴシック" pitchFamily="32" charset="-128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90563" lvl="1" indent="-233363" eaLnBrk="1" hangingPunct="1">
              <a:lnSpc>
                <a:spcPct val="80000"/>
              </a:lnSpc>
              <a:buFont typeface="Wingdings 2" pitchFamily="32" charset="2"/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public class Point {</a:t>
            </a:r>
          </a:p>
          <a:p>
            <a:pPr marL="690563" lvl="1" indent="-233363" eaLnBrk="1" hangingPunct="1">
              <a:lnSpc>
                <a:spcPct val="80000"/>
              </a:lnSpc>
              <a:buFont typeface="Wingdings 2" pitchFamily="32" charset="2"/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   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800" b="1" dirty="0" smtClean="0">
                <a:latin typeface="Courier New" pitchFamily="32" charset="0"/>
                <a:ea typeface="ＭＳ Ｐゴシック" pitchFamily="32" charset="-128"/>
              </a:rPr>
              <a:t>x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marL="690563" lvl="1" indent="-233363" eaLnBrk="1" hangingPunct="1">
              <a:lnSpc>
                <a:spcPct val="80000"/>
              </a:lnSpc>
              <a:buFont typeface="Wingdings 2" pitchFamily="32" charset="2"/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   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800" b="1" dirty="0" smtClean="0">
                <a:latin typeface="Courier New" pitchFamily="32" charset="0"/>
                <a:ea typeface="ＭＳ Ｐゴシック" pitchFamily="32" charset="-128"/>
              </a:rPr>
              <a:t>y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marL="690563" lvl="1" indent="-233363" eaLnBrk="1" hangingPunct="1">
              <a:lnSpc>
                <a:spcPct val="80000"/>
              </a:lnSpc>
              <a:buFont typeface="Wingdings 2" pitchFamily="32" charset="2"/>
              <a:buNone/>
              <a:tabLst>
                <a:tab pos="2511425" algn="l"/>
                <a:tab pos="4513263" algn="l"/>
                <a:tab pos="5602288" algn="l"/>
              </a:tabLst>
            </a:pPr>
            <a:endParaRPr lang="en-US" sz="1800" dirty="0" smtClean="0">
              <a:latin typeface="Courier New" pitchFamily="32" charset="0"/>
              <a:ea typeface="ＭＳ Ｐゴシック" pitchFamily="32" charset="-128"/>
            </a:endParaRPr>
          </a:p>
          <a:p>
            <a:pPr marL="690563" lvl="1" indent="-233363" eaLnBrk="1" hangingPunct="1">
              <a:lnSpc>
                <a:spcPct val="80000"/>
              </a:lnSpc>
              <a:buFont typeface="Wingdings 2" pitchFamily="32" charset="2"/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    ...</a:t>
            </a:r>
          </a:p>
          <a:p>
            <a:pPr marL="690563" lvl="1" indent="-233363" eaLnBrk="1" hangingPunct="1">
              <a:lnSpc>
                <a:spcPct val="80000"/>
              </a:lnSpc>
              <a:buFont typeface="Wingdings 2" pitchFamily="32" charset="2"/>
              <a:buNone/>
              <a:tabLst>
                <a:tab pos="2511425" algn="l"/>
                <a:tab pos="4513263" algn="l"/>
                <a:tab pos="5602288" algn="l"/>
              </a:tabLst>
            </a:pPr>
            <a:endParaRPr lang="en-US" sz="1800" dirty="0" smtClean="0">
              <a:latin typeface="Courier New" pitchFamily="32" charset="0"/>
              <a:ea typeface="ＭＳ Ｐゴシック" pitchFamily="32" charset="-128"/>
            </a:endParaRPr>
          </a:p>
          <a:p>
            <a:pPr marL="690563" lvl="1" indent="-233363" eaLnBrk="1" hangingPunct="1">
              <a:lnSpc>
                <a:spcPct val="80000"/>
              </a:lnSpc>
              <a:buFont typeface="Wingdings 2" pitchFamily="32" charset="2"/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    public void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setLocation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(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800" b="1" dirty="0" smtClean="0">
                <a:latin typeface="Courier New" pitchFamily="32" charset="0"/>
                <a:ea typeface="ＭＳ Ｐゴシック" pitchFamily="32" charset="-128"/>
              </a:rPr>
              <a:t>x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,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800" b="1" dirty="0" smtClean="0">
                <a:latin typeface="Courier New" pitchFamily="32" charset="0"/>
                <a:ea typeface="ＭＳ Ｐゴシック" pitchFamily="32" charset="-128"/>
              </a:rPr>
              <a:t>y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) {</a:t>
            </a:r>
          </a:p>
          <a:p>
            <a:pPr marL="690563" lvl="1" indent="-233363" eaLnBrk="1" hangingPunct="1">
              <a:lnSpc>
                <a:spcPct val="80000"/>
              </a:lnSpc>
              <a:buFont typeface="Wingdings 2" pitchFamily="32" charset="2"/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sz="1800" b="1" dirty="0" smtClean="0">
                <a:solidFill>
                  <a:srgbClr val="003399"/>
                </a:solidFill>
                <a:latin typeface="Courier New" pitchFamily="32" charset="0"/>
                <a:ea typeface="ＭＳ Ｐゴシック" pitchFamily="32" charset="-128"/>
              </a:rPr>
              <a:t>	        </a:t>
            </a:r>
            <a:r>
              <a:rPr lang="en-US" sz="1800" b="1" dirty="0" err="1" smtClean="0">
                <a:solidFill>
                  <a:srgbClr val="003399"/>
                </a:solidFill>
                <a:latin typeface="Courier New" pitchFamily="32" charset="0"/>
                <a:ea typeface="ＭＳ Ｐゴシック" pitchFamily="32" charset="-128"/>
              </a:rPr>
              <a:t>this.x</a:t>
            </a:r>
            <a:r>
              <a:rPr lang="en-US" sz="1800" b="1" dirty="0" smtClean="0">
                <a:solidFill>
                  <a:srgbClr val="003399"/>
                </a:solidFill>
                <a:latin typeface="Courier New" pitchFamily="32" charset="0"/>
                <a:ea typeface="ＭＳ Ｐゴシック" pitchFamily="32" charset="-128"/>
              </a:rPr>
              <a:t> = x;</a:t>
            </a:r>
          </a:p>
          <a:p>
            <a:pPr marL="690563" lvl="1" indent="-233363" eaLnBrk="1" hangingPunct="1">
              <a:lnSpc>
                <a:spcPct val="80000"/>
              </a:lnSpc>
              <a:buFont typeface="Wingdings 2" pitchFamily="32" charset="2"/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sz="1800" b="1" dirty="0" smtClean="0">
                <a:solidFill>
                  <a:srgbClr val="003399"/>
                </a:solidFill>
                <a:latin typeface="Courier New" pitchFamily="32" charset="0"/>
                <a:ea typeface="ＭＳ Ｐゴシック" pitchFamily="32" charset="-128"/>
              </a:rPr>
              <a:t>	        </a:t>
            </a:r>
            <a:r>
              <a:rPr lang="en-US" sz="1800" b="1" dirty="0" err="1" smtClean="0">
                <a:solidFill>
                  <a:srgbClr val="003399"/>
                </a:solidFill>
                <a:latin typeface="Courier New" pitchFamily="32" charset="0"/>
                <a:ea typeface="ＭＳ Ｐゴシック" pitchFamily="32" charset="-128"/>
              </a:rPr>
              <a:t>this.y</a:t>
            </a:r>
            <a:r>
              <a:rPr lang="en-US" sz="1800" b="1" dirty="0" smtClean="0">
                <a:solidFill>
                  <a:srgbClr val="003399"/>
                </a:solidFill>
                <a:latin typeface="Courier New" pitchFamily="32" charset="0"/>
                <a:ea typeface="ＭＳ Ｐゴシック" pitchFamily="32" charset="-128"/>
              </a:rPr>
              <a:t> = y;</a:t>
            </a:r>
          </a:p>
          <a:p>
            <a:pPr marL="690563" lvl="1" indent="-233363" eaLnBrk="1" hangingPunct="1">
              <a:lnSpc>
                <a:spcPct val="80000"/>
              </a:lnSpc>
              <a:buFont typeface="Wingdings 2" pitchFamily="32" charset="2"/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    }</a:t>
            </a:r>
          </a:p>
          <a:p>
            <a:pPr marL="690563" lvl="1" indent="-233363" eaLnBrk="1" hangingPunct="1">
              <a:lnSpc>
                <a:spcPct val="80000"/>
              </a:lnSpc>
              <a:buFont typeface="Wingdings 2" pitchFamily="32" charset="2"/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}</a:t>
            </a:r>
          </a:p>
          <a:p>
            <a:pPr marL="690563" lvl="1" indent="-233363" eaLnBrk="1" hangingPunct="1">
              <a:lnSpc>
                <a:spcPct val="80000"/>
              </a:lnSpc>
              <a:buFont typeface="Wingdings 2" pitchFamily="32" charset="2"/>
              <a:buNone/>
              <a:tabLst>
                <a:tab pos="2511425" algn="l"/>
                <a:tab pos="4513263" algn="l"/>
                <a:tab pos="5602288" algn="l"/>
              </a:tabLst>
            </a:pPr>
            <a:endParaRPr lang="en-US" dirty="0" smtClean="0">
              <a:ea typeface="ＭＳ Ｐゴシック" pitchFamily="32" charset="-128"/>
            </a:endParaRPr>
          </a:p>
          <a:p>
            <a:pPr marL="233363" indent="-233363" eaLnBrk="1" hangingPunct="1">
              <a:tabLst>
                <a:tab pos="2511425" algn="l"/>
                <a:tab pos="4513263" algn="l"/>
                <a:tab pos="5602288" algn="l"/>
              </a:tabLst>
            </a:pPr>
            <a:r>
              <a:rPr lang="en-US" dirty="0" smtClean="0">
                <a:ea typeface="ＭＳ Ｐゴシック" pitchFamily="32" charset="-128"/>
              </a:rPr>
              <a:t>Inside </a:t>
            </a:r>
            <a:r>
              <a:rPr lang="en-US" dirty="0" err="1" smtClean="0">
                <a:latin typeface="Courier New" pitchFamily="32" charset="0"/>
                <a:ea typeface="ＭＳ Ｐゴシック" pitchFamily="32" charset="-128"/>
              </a:rPr>
              <a:t>setLocation</a:t>
            </a:r>
            <a:r>
              <a:rPr lang="en-US" dirty="0" smtClean="0">
                <a:ea typeface="ＭＳ Ｐゴシック" pitchFamily="32" charset="-128"/>
              </a:rPr>
              <a:t>,</a:t>
            </a:r>
          </a:p>
          <a:p>
            <a:pPr marL="690563" lvl="1" indent="-233363" eaLnBrk="1" hangingPunct="1">
              <a:tabLst>
                <a:tab pos="2511425" algn="l"/>
                <a:tab pos="4513263" algn="l"/>
                <a:tab pos="5602288" algn="l"/>
              </a:tabLst>
            </a:pPr>
            <a:r>
              <a:rPr lang="en-US" dirty="0" smtClean="0">
                <a:ea typeface="ＭＳ Ｐゴシック" pitchFamily="32" charset="-128"/>
              </a:rPr>
              <a:t>To refer to the data field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x</a:t>
            </a:r>
            <a:r>
              <a:rPr lang="en-US" dirty="0" smtClean="0">
                <a:ea typeface="ＭＳ Ｐゴシック" pitchFamily="32" charset="-128"/>
              </a:rPr>
              <a:t>,	say </a:t>
            </a:r>
            <a:r>
              <a:rPr lang="en-US" dirty="0" err="1" smtClean="0">
                <a:latin typeface="Courier New" pitchFamily="32" charset="0"/>
                <a:ea typeface="ＭＳ Ｐゴシック" pitchFamily="32" charset="-128"/>
              </a:rPr>
              <a:t>this.x</a:t>
            </a:r>
            <a:endParaRPr lang="en-US" dirty="0" smtClean="0">
              <a:ea typeface="ＭＳ Ｐゴシック" pitchFamily="32" charset="-128"/>
            </a:endParaRPr>
          </a:p>
          <a:p>
            <a:pPr marL="690563" lvl="1" indent="-233363" eaLnBrk="1" hangingPunct="1">
              <a:tabLst>
                <a:tab pos="2511425" algn="l"/>
                <a:tab pos="4513263" algn="l"/>
                <a:tab pos="5602288" algn="l"/>
              </a:tabLst>
            </a:pPr>
            <a:r>
              <a:rPr lang="en-US" dirty="0" smtClean="0">
                <a:ea typeface="ＭＳ Ｐゴシック" pitchFamily="32" charset="-128"/>
              </a:rPr>
              <a:t>To refer to the parameter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x</a:t>
            </a:r>
            <a:r>
              <a:rPr lang="en-US" dirty="0" smtClean="0">
                <a:ea typeface="ＭＳ Ｐゴシック" pitchFamily="32" charset="-128"/>
              </a:rPr>
              <a:t>,	say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x</a:t>
            </a:r>
            <a:endParaRPr lang="en-US" dirty="0" smtClean="0">
              <a:ea typeface="ＭＳ Ｐゴシック" pitchFamily="32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FFA283-1637-4BC0-8331-15B2A279B52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08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Calling another constructor</a:t>
            </a:r>
            <a:endParaRPr lang="en-US" smtClean="0">
              <a:latin typeface="Courier New" pitchFamily="32" charset="0"/>
              <a:ea typeface="ＭＳ Ｐゴシック" pitchFamily="32" charset="-128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	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public class Point {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   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x;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   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y;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endParaRPr lang="en-US" sz="1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    public Point() {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800" b="1" dirty="0" smtClean="0">
                <a:latin typeface="Courier New" pitchFamily="32" charset="0"/>
                <a:ea typeface="ＭＳ Ｐゴシック" pitchFamily="32" charset="-128"/>
              </a:rPr>
              <a:t>	        this(0, 0);     </a:t>
            </a:r>
            <a:r>
              <a:rPr lang="en-US" sz="1800" b="1" dirty="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// calls (x, y) constructor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    }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endParaRPr lang="en-US" sz="1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endParaRPr lang="en-US" sz="1800" dirty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    public Point(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800" b="1" dirty="0" smtClean="0">
                <a:latin typeface="Courier New" pitchFamily="32" charset="0"/>
                <a:ea typeface="ＭＳ Ｐゴシック" pitchFamily="32" charset="-128"/>
              </a:rPr>
              <a:t>x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, </a:t>
            </a:r>
            <a:r>
              <a:rPr lang="en-US" sz="1800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sz="1800" b="1" dirty="0" smtClean="0">
                <a:latin typeface="Courier New" pitchFamily="32" charset="0"/>
                <a:ea typeface="ＭＳ Ｐゴシック" pitchFamily="32" charset="-128"/>
              </a:rPr>
              <a:t>y</a:t>
            </a: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) {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800" b="1" dirty="0" smtClean="0">
                <a:latin typeface="Courier New" pitchFamily="32" charset="0"/>
                <a:ea typeface="ＭＳ Ｐゴシック" pitchFamily="32" charset="-128"/>
              </a:rPr>
              <a:t>	        </a:t>
            </a:r>
            <a:r>
              <a:rPr lang="en-US" sz="1800" b="1" dirty="0" err="1" smtClean="0">
                <a:latin typeface="Courier New" pitchFamily="32" charset="0"/>
                <a:ea typeface="ＭＳ Ｐゴシック" pitchFamily="32" charset="-128"/>
              </a:rPr>
              <a:t>this.x</a:t>
            </a:r>
            <a:r>
              <a:rPr lang="en-US" sz="1800" b="1" dirty="0" smtClean="0">
                <a:latin typeface="Courier New" pitchFamily="32" charset="0"/>
                <a:ea typeface="ＭＳ Ｐゴシック" pitchFamily="32" charset="-128"/>
              </a:rPr>
              <a:t> = x;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800" b="1" dirty="0" smtClean="0">
                <a:latin typeface="Courier New" pitchFamily="32" charset="0"/>
                <a:ea typeface="ＭＳ Ｐゴシック" pitchFamily="32" charset="-128"/>
              </a:rPr>
              <a:t>	        </a:t>
            </a:r>
            <a:r>
              <a:rPr lang="en-US" sz="1800" b="1" dirty="0" err="1" smtClean="0">
                <a:latin typeface="Courier New" pitchFamily="32" charset="0"/>
                <a:ea typeface="ＭＳ Ｐゴシック" pitchFamily="32" charset="-128"/>
              </a:rPr>
              <a:t>this.y</a:t>
            </a:r>
            <a:r>
              <a:rPr lang="en-US" sz="1800" b="1" dirty="0" smtClean="0">
                <a:latin typeface="Courier New" pitchFamily="32" charset="0"/>
                <a:ea typeface="ＭＳ Ｐゴシック" pitchFamily="32" charset="-128"/>
              </a:rPr>
              <a:t> = y;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    }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endParaRPr lang="en-US" sz="1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    ...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r>
              <a:rPr lang="en-US" sz="1800" dirty="0" smtClean="0">
                <a:latin typeface="Courier New" pitchFamily="32" charset="0"/>
                <a:ea typeface="ＭＳ Ｐゴシック" pitchFamily="32" charset="-128"/>
              </a:rPr>
              <a:t>	}</a:t>
            </a:r>
          </a:p>
          <a:p>
            <a:pPr lvl="1" eaLnBrk="1" hangingPunct="1">
              <a:lnSpc>
                <a:spcPct val="70000"/>
              </a:lnSpc>
              <a:buFont typeface="Wingdings 2" pitchFamily="32" charset="2"/>
              <a:buNone/>
            </a:pPr>
            <a:endParaRPr lang="en-US" dirty="0" smtClean="0">
              <a:latin typeface="Courier New" pitchFamily="32" charset="0"/>
              <a:ea typeface="ＭＳ Ｐゴシック" pitchFamily="32" charset="-128"/>
            </a:endParaRPr>
          </a:p>
          <a:p>
            <a:pPr lvl="2" eaLnBrk="1" hangingPunct="1"/>
            <a:r>
              <a:rPr lang="en-US" dirty="0" smtClean="0">
                <a:ea typeface="ＭＳ Ｐゴシック" pitchFamily="32" charset="-128"/>
              </a:rPr>
              <a:t>Avoids redundancy between constructors</a:t>
            </a:r>
          </a:p>
          <a:p>
            <a:pPr lvl="2" eaLnBrk="1" hangingPunct="1"/>
            <a:r>
              <a:rPr lang="en-US" dirty="0" smtClean="0">
                <a:ea typeface="ＭＳ Ｐゴシック" pitchFamily="32" charset="-128"/>
              </a:rPr>
              <a:t>Only a constructor (not a method) can call another constructor</a:t>
            </a:r>
            <a:endParaRPr lang="en-US" dirty="0" smtClean="0">
              <a:latin typeface="Courier New" pitchFamily="32" charset="0"/>
              <a:ea typeface="ＭＳ Ｐゴシック" pitchFamily="32" charset="-128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2819400" y="2819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3124200" y="28194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E2081A-A3B9-47B8-BE05-76B1E53D13C9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41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6075" lvl="1" indent="0" algn="ctr">
              <a:spcBef>
                <a:spcPts val="500"/>
              </a:spcBef>
              <a:buFontTx/>
              <a:buNone/>
            </a:pPr>
            <a:endParaRPr lang="en-US"/>
          </a:p>
        </p:txBody>
      </p:sp>
      <p:sp>
        <p:nvSpPr>
          <p:cNvPr id="864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D52263-C60D-44C3-8B4C-231C748B0808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200" b="1" dirty="0"/>
              <a:t>encapsulation</a:t>
            </a:r>
            <a:r>
              <a:rPr lang="en-US" sz="2200" dirty="0"/>
              <a:t>: Hiding implementation details from clients.</a:t>
            </a:r>
          </a:p>
          <a:p>
            <a:pPr lvl="1">
              <a:lnSpc>
                <a:spcPct val="110000"/>
              </a:lnSpc>
            </a:pPr>
            <a:endParaRPr lang="en-US" sz="1200" dirty="0"/>
          </a:p>
          <a:p>
            <a:pPr lvl="1">
              <a:lnSpc>
                <a:spcPct val="110000"/>
              </a:lnSpc>
            </a:pPr>
            <a:r>
              <a:rPr lang="en-US" dirty="0"/>
              <a:t>Encapsulation forces </a:t>
            </a:r>
            <a:r>
              <a:rPr lang="en-US" i="1" dirty="0"/>
              <a:t>abstraction</a:t>
            </a:r>
            <a:r>
              <a:rPr lang="en-US" dirty="0"/>
              <a:t>.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separates external view (behavior) from internal view (state)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protects the integrity of an object's data</a:t>
            </a:r>
          </a:p>
        </p:txBody>
      </p:sp>
      <p:grpSp>
        <p:nvGrpSpPr>
          <p:cNvPr id="865284" name="Group 4"/>
          <p:cNvGrpSpPr>
            <a:grpSpLocks/>
          </p:cNvGrpSpPr>
          <p:nvPr/>
        </p:nvGrpSpPr>
        <p:grpSpPr bwMode="auto">
          <a:xfrm>
            <a:off x="3619500" y="3886200"/>
            <a:ext cx="4991100" cy="2090737"/>
            <a:chOff x="2208" y="2928"/>
            <a:chExt cx="3144" cy="1317"/>
          </a:xfrm>
        </p:grpSpPr>
        <p:pic>
          <p:nvPicPr>
            <p:cNvPr id="865285" name="Picture 5" descr="boardb44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928"/>
              <a:ext cx="1680" cy="1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5286" name="Picture 6" descr="r-4c_r-4b_improve-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2934"/>
              <a:ext cx="1560" cy="1311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65287" name="Picture 7" descr="video-ipo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711200" y="3733800"/>
            <a:ext cx="15367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AF3E4F-4584-462B-ADF8-63613680DB8F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914400" y="3605213"/>
            <a:ext cx="1143000" cy="2809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914400" y="3276600"/>
            <a:ext cx="1143000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796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Private fields</a:t>
            </a:r>
          </a:p>
        </p:txBody>
      </p:sp>
      <p:sp>
        <p:nvSpPr>
          <p:cNvPr id="1140741" name="Rectangle 5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algn="ctr" eaLnBrk="1" hangingPunct="1">
              <a:buFont typeface="Wingdings 2" pitchFamily="32" charset="2"/>
              <a:buNone/>
            </a:pPr>
            <a:r>
              <a:rPr lang="en-US" i="1" dirty="0" smtClean="0">
                <a:ea typeface="ＭＳ Ｐゴシック" pitchFamily="32" charset="-128"/>
              </a:rPr>
              <a:t>A field that cannot be accessed from outside the class</a:t>
            </a:r>
          </a:p>
          <a:p>
            <a:pPr lvl="1" eaLnBrk="1" hangingPunct="1">
              <a:lnSpc>
                <a:spcPct val="90000"/>
              </a:lnSpc>
              <a:buFont typeface="Wingdings 2" pitchFamily="32" charset="2"/>
              <a:buNone/>
            </a:pPr>
            <a:endParaRPr lang="en-US" sz="1000" i="1" dirty="0" smtClean="0">
              <a:ea typeface="ＭＳ Ｐゴシック" pitchFamily="32" charset="-128"/>
            </a:endParaRPr>
          </a:p>
          <a:p>
            <a:pPr lvl="1" eaLnBrk="1" hangingPunct="1">
              <a:lnSpc>
                <a:spcPct val="90000"/>
              </a:lnSpc>
              <a:buFont typeface="Wingdings 2" pitchFamily="32" charset="2"/>
              <a:buNone/>
            </a:pPr>
            <a:endParaRPr lang="en-US" sz="1000" i="1" dirty="0" smtClean="0">
              <a:ea typeface="ＭＳ Ｐゴシック" pitchFamily="32" charset="-128"/>
            </a:endParaRPr>
          </a:p>
          <a:p>
            <a:pPr lvl="1" eaLnBrk="1" hangingPunct="1">
              <a:lnSpc>
                <a:spcPct val="90000"/>
              </a:lnSpc>
              <a:buFont typeface="Wingdings 2" pitchFamily="32" charset="2"/>
              <a:buNone/>
            </a:pP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	</a:t>
            </a:r>
            <a:r>
              <a:rPr lang="en-US" b="1" dirty="0" smtClean="0">
                <a:solidFill>
                  <a:srgbClr val="003399"/>
                </a:solidFill>
                <a:latin typeface="Courier New" pitchFamily="32" charset="0"/>
                <a:ea typeface="ＭＳ Ｐゴシック" pitchFamily="32" charset="-128"/>
              </a:rPr>
              <a:t>private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b="1" i="1" dirty="0" smtClean="0">
                <a:ea typeface="ＭＳ Ｐゴシック" pitchFamily="32" charset="-128"/>
              </a:rPr>
              <a:t>&lt;type&gt;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 </a:t>
            </a:r>
            <a:r>
              <a:rPr lang="en-US" b="1" i="1" dirty="0" smtClean="0">
                <a:ea typeface="ＭＳ Ｐゴシック" pitchFamily="32" charset="-128"/>
              </a:rPr>
              <a:t>&lt;name&gt;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 2" pitchFamily="32" charset="2"/>
              <a:buNone/>
            </a:pPr>
            <a:endParaRPr lang="en-US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2" charset="-128"/>
              </a:rPr>
              <a:t>Examples:</a:t>
            </a:r>
          </a:p>
          <a:p>
            <a:pPr lvl="1" eaLnBrk="1" hangingPunct="1">
              <a:lnSpc>
                <a:spcPct val="90000"/>
              </a:lnSpc>
              <a:buFont typeface="Wingdings 2" pitchFamily="32" charset="2"/>
              <a:buNone/>
            </a:pPr>
            <a:endParaRPr lang="en-US" sz="800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90000"/>
              </a:lnSpc>
              <a:buFont typeface="Wingdings 2" pitchFamily="32" charset="2"/>
              <a:buNone/>
            </a:pP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	private </a:t>
            </a:r>
            <a:r>
              <a:rPr lang="en-US" dirty="0" err="1" smtClean="0">
                <a:latin typeface="Courier New" pitchFamily="32" charset="0"/>
                <a:ea typeface="ＭＳ Ｐゴシック" pitchFamily="32" charset="-128"/>
              </a:rPr>
              <a:t>int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 x;</a:t>
            </a:r>
          </a:p>
          <a:p>
            <a:pPr lvl="1" eaLnBrk="1" hangingPunct="1">
              <a:lnSpc>
                <a:spcPct val="90000"/>
              </a:lnSpc>
              <a:buFont typeface="Wingdings 2" pitchFamily="32" charset="2"/>
              <a:buNone/>
            </a:pP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	private String y;</a:t>
            </a:r>
          </a:p>
          <a:p>
            <a:pPr lvl="1" eaLnBrk="1" hangingPunct="1">
              <a:lnSpc>
                <a:spcPct val="90000"/>
              </a:lnSpc>
              <a:buFont typeface="Wingdings 2" pitchFamily="32" charset="2"/>
              <a:buNone/>
            </a:pPr>
            <a:endParaRPr lang="en-US" dirty="0" smtClean="0">
              <a:latin typeface="Courier New" pitchFamily="32" charset="0"/>
              <a:ea typeface="ＭＳ Ｐゴシック" pitchFamily="32" charset="-128"/>
            </a:endParaRPr>
          </a:p>
          <a:p>
            <a:pPr lvl="1" eaLnBrk="1" hangingPunct="1">
              <a:lnSpc>
                <a:spcPct val="90000"/>
              </a:lnSpc>
              <a:buFont typeface="Wingdings 2" pitchFamily="32" charset="2"/>
              <a:buNone/>
            </a:pPr>
            <a:endParaRPr lang="en-US" dirty="0" smtClean="0">
              <a:latin typeface="Courier New" pitchFamily="32" charset="0"/>
              <a:ea typeface="ＭＳ Ｐゴシック" pitchFamily="32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2" charset="-128"/>
              </a:rPr>
              <a:t>Client code won't compile if it accesses private fields:</a:t>
            </a:r>
          </a:p>
          <a:p>
            <a:pPr lvl="1" eaLnBrk="1" hangingPunct="1">
              <a:lnSpc>
                <a:spcPct val="90000"/>
              </a:lnSpc>
              <a:buFont typeface="Wingdings 2" pitchFamily="32" charset="2"/>
              <a:buNone/>
            </a:pPr>
            <a:endParaRPr lang="en-US" sz="800" dirty="0" smtClean="0">
              <a:ea typeface="ＭＳ Ｐゴシック" pitchFamily="32" charset="-128"/>
            </a:endParaRPr>
          </a:p>
          <a:p>
            <a:pPr lvl="1" eaLnBrk="1" hangingPunct="1">
              <a:lnSpc>
                <a:spcPct val="90000"/>
              </a:lnSpc>
              <a:buFont typeface="Wingdings 2" pitchFamily="32" charset="2"/>
              <a:buNone/>
            </a:pPr>
            <a:r>
              <a:rPr lang="en-US" sz="1800" b="1" dirty="0" smtClean="0">
                <a:solidFill>
                  <a:srgbClr val="800000"/>
                </a:solidFill>
                <a:latin typeface="Courier New" pitchFamily="32" charset="0"/>
                <a:ea typeface="ＭＳ Ｐゴシック" pitchFamily="32" charset="-128"/>
              </a:rPr>
              <a:t>PointMain.java:11: x has private access in Point</a:t>
            </a:r>
          </a:p>
          <a:p>
            <a:pPr lvl="1" eaLnBrk="1" hangingPunct="1">
              <a:lnSpc>
                <a:spcPct val="90000"/>
              </a:lnSpc>
              <a:buFont typeface="Wingdings 2" pitchFamily="32" charset="2"/>
              <a:buNone/>
            </a:pPr>
            <a:r>
              <a:rPr lang="en-US" sz="1800" b="1" dirty="0" err="1" smtClean="0">
                <a:solidFill>
                  <a:srgbClr val="800000"/>
                </a:solidFill>
                <a:latin typeface="Courier New" pitchFamily="32" charset="0"/>
                <a:ea typeface="ＭＳ Ｐゴシック" pitchFamily="32" charset="-128"/>
              </a:rPr>
              <a:t>System.out.println</a:t>
            </a:r>
            <a:r>
              <a:rPr lang="en-US" sz="1800" b="1" dirty="0" smtClean="0">
                <a:solidFill>
                  <a:srgbClr val="800000"/>
                </a:solidFill>
                <a:latin typeface="Courier New" pitchFamily="32" charset="0"/>
                <a:ea typeface="ＭＳ Ｐゴシック" pitchFamily="32" charset="-128"/>
              </a:rPr>
              <a:t>(p1.x);</a:t>
            </a:r>
          </a:p>
          <a:p>
            <a:pPr lvl="1" eaLnBrk="1" hangingPunct="1">
              <a:lnSpc>
                <a:spcPct val="90000"/>
              </a:lnSpc>
              <a:buFont typeface="Wingdings 2" pitchFamily="32" charset="2"/>
              <a:buNone/>
            </a:pPr>
            <a:r>
              <a:rPr lang="en-US" sz="1800" b="1" dirty="0" smtClean="0">
                <a:solidFill>
                  <a:srgbClr val="800000"/>
                </a:solidFill>
                <a:latin typeface="Courier New" pitchFamily="32" charset="0"/>
                <a:ea typeface="ＭＳ Ｐゴシック" pitchFamily="32" charset="-128"/>
              </a:rPr>
              <a:t>                      ^</a:t>
            </a:r>
            <a:endParaRPr lang="en-US" dirty="0" smtClean="0">
              <a:ea typeface="ＭＳ Ｐゴシック" pitchFamily="32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2DBF8-ABFB-4E4C-A4A7-102D707055EF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70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private state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80"/>
                </a:solidFill>
                <a:latin typeface="Courier New" pitchFamily="49" charset="0"/>
              </a:rPr>
              <a:t>	// A "read-only" access to the x field ("</a:t>
            </a:r>
            <a:r>
              <a:rPr lang="en-US" sz="2000" b="1" dirty="0" err="1">
                <a:solidFill>
                  <a:srgbClr val="008080"/>
                </a:solidFill>
                <a:latin typeface="Courier New" pitchFamily="49" charset="0"/>
              </a:rPr>
              <a:t>accessor</a:t>
            </a:r>
            <a:r>
              <a:rPr lang="en-US" sz="2000" b="1" dirty="0">
                <a:solidFill>
                  <a:srgbClr val="008080"/>
                </a:solidFill>
                <a:latin typeface="Courier New" pitchFamily="49" charset="0"/>
              </a:rPr>
              <a:t>")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	public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getX</a:t>
            </a:r>
            <a:r>
              <a:rPr lang="en-US" sz="2000" dirty="0">
                <a:latin typeface="Courier New" pitchFamily="49" charset="0"/>
              </a:rPr>
              <a:t>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	    return x;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  <a:endParaRPr lang="en-US" sz="2000" dirty="0"/>
          </a:p>
          <a:p>
            <a:pPr lvl="1">
              <a:buFontTx/>
              <a:buNone/>
            </a:pPr>
            <a:endParaRPr lang="en-US" sz="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80"/>
                </a:solidFill>
                <a:latin typeface="Courier New" pitchFamily="49" charset="0"/>
              </a:rPr>
              <a:t>	// Allows clients to change the x field ("</a:t>
            </a:r>
            <a:r>
              <a:rPr lang="en-US" sz="2000" b="1" dirty="0" err="1">
                <a:solidFill>
                  <a:srgbClr val="008080"/>
                </a:solidFill>
                <a:latin typeface="Courier New" pitchFamily="49" charset="0"/>
              </a:rPr>
              <a:t>mutator</a:t>
            </a:r>
            <a:r>
              <a:rPr lang="en-US" sz="2000" b="1" dirty="0">
                <a:solidFill>
                  <a:srgbClr val="008080"/>
                </a:solidFill>
                <a:latin typeface="Courier New" pitchFamily="49" charset="0"/>
              </a:rPr>
              <a:t>")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	public void </a:t>
            </a:r>
            <a:r>
              <a:rPr lang="en-US" sz="2000" dirty="0" err="1">
                <a:latin typeface="Courier New" pitchFamily="49" charset="0"/>
              </a:rPr>
              <a:t>setX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newX</a:t>
            </a:r>
            <a:r>
              <a:rPr lang="en-US" sz="2000" dirty="0">
                <a:latin typeface="Courier New" pitchFamily="49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	    x = </a:t>
            </a:r>
            <a:r>
              <a:rPr lang="en-US" sz="2000" dirty="0" err="1">
                <a:latin typeface="Courier New" pitchFamily="49" charset="0"/>
              </a:rPr>
              <a:t>newX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dirty="0"/>
              <a:t>Client code will look more like this:</a:t>
            </a:r>
          </a:p>
          <a:p>
            <a:pPr lvl="1">
              <a:buFontTx/>
              <a:buNone/>
            </a:pPr>
            <a:endParaRPr lang="en-US" sz="9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</a:rPr>
              <a:t>p1.getX()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pitchFamily="49" charset="0"/>
              </a:rPr>
              <a:t>	p1.setX(14);</a:t>
            </a:r>
            <a:endParaRPr lang="en-US" sz="2000" b="1" dirty="0">
              <a:solidFill>
                <a:srgbClr val="003399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0F8394-5057-418C-B179-563714D5D98B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Observations</a:t>
            </a:r>
          </a:p>
        </p:txBody>
      </p:sp>
      <p:sp>
        <p:nvSpPr>
          <p:cNvPr id="1229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>
                <a:ea typeface="ＭＳ Ｐゴシック" pitchFamily="32" charset="-128"/>
              </a:rPr>
              <a:t>The x and y coordinates in this program are </a:t>
            </a:r>
          </a:p>
          <a:p>
            <a:pPr eaLnBrk="1" hangingPunct="1">
              <a:buFont typeface="Wingdings 2" pitchFamily="32" charset="2"/>
              <a:buNone/>
            </a:pPr>
            <a:r>
              <a:rPr lang="en-US" sz="2600" dirty="0" smtClean="0">
                <a:ea typeface="ＭＳ Ｐゴシック" pitchFamily="32" charset="-128"/>
              </a:rPr>
              <a:t>   actually points.</a:t>
            </a:r>
          </a:p>
          <a:p>
            <a:pPr lvl="1" eaLnBrk="1" hangingPunct="1"/>
            <a:r>
              <a:rPr lang="en-US" dirty="0" smtClean="0">
                <a:ea typeface="ＭＳ Ｐゴシック" pitchFamily="32" charset="-128"/>
              </a:rPr>
              <a:t>They don’t really have any meaning separately.</a:t>
            </a:r>
          </a:p>
          <a:p>
            <a:pPr lvl="1" eaLnBrk="1" hangingPunct="1"/>
            <a:endParaRPr lang="en-US" sz="1200" dirty="0" smtClean="0">
              <a:ea typeface="ＭＳ Ｐゴシック" pitchFamily="32" charset="-128"/>
            </a:endParaRPr>
          </a:p>
          <a:p>
            <a:pPr eaLnBrk="1" hangingPunct="1"/>
            <a:r>
              <a:rPr lang="en-US" sz="2600" dirty="0" smtClean="0">
                <a:ea typeface="ＭＳ Ｐゴシック" pitchFamily="32" charset="-128"/>
              </a:rPr>
              <a:t>It would be better if we had </a:t>
            </a:r>
            <a:r>
              <a:rPr lang="en-US" sz="2600" dirty="0" smtClean="0">
                <a:latin typeface="Courier New" pitchFamily="32" charset="0"/>
                <a:ea typeface="ＭＳ Ｐゴシック" pitchFamily="32" charset="-128"/>
              </a:rPr>
              <a:t>Point</a:t>
            </a:r>
            <a:r>
              <a:rPr lang="en-US" sz="2600" dirty="0" smtClean="0">
                <a:ea typeface="ＭＳ Ｐゴシック" pitchFamily="32" charset="-128"/>
              </a:rPr>
              <a:t> objects: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ea typeface="ＭＳ Ｐゴシック" pitchFamily="32" charset="-128"/>
              </a:rPr>
              <a:t>A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Point</a:t>
            </a:r>
            <a:r>
              <a:rPr lang="en-US" dirty="0" smtClean="0">
                <a:ea typeface="ＭＳ Ｐゴシック" pitchFamily="32" charset="-128"/>
              </a:rPr>
              <a:t> would store a city's x/y data.</a:t>
            </a:r>
            <a:endParaRPr lang="en-US" sz="800" dirty="0" smtClean="0">
              <a:ea typeface="ＭＳ Ｐゴシック" pitchFamily="32" charset="-128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ea typeface="ＭＳ Ｐゴシック" pitchFamily="32" charset="-128"/>
              </a:rPr>
              <a:t>Each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Point</a:t>
            </a:r>
            <a:r>
              <a:rPr lang="en-US" dirty="0" smtClean="0">
                <a:ea typeface="ＭＳ Ｐゴシック" pitchFamily="32" charset="-128"/>
              </a:rPr>
              <a:t> would know how to draw itself.</a:t>
            </a:r>
            <a:endParaRPr lang="en-US" sz="800" dirty="0" smtClean="0">
              <a:ea typeface="ＭＳ Ｐゴシック" pitchFamily="32" charset="-128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ea typeface="ＭＳ Ｐゴシック" pitchFamily="32" charset="-128"/>
              </a:rPr>
              <a:t>We could compare distances between </a:t>
            </a:r>
            <a:r>
              <a:rPr lang="en-US" dirty="0" smtClean="0">
                <a:latin typeface="Courier New" pitchFamily="32" charset="0"/>
                <a:ea typeface="ＭＳ Ｐゴシック" pitchFamily="32" charset="-128"/>
              </a:rPr>
              <a:t>Point</a:t>
            </a:r>
            <a:r>
              <a:rPr lang="en-US" dirty="0" smtClean="0">
                <a:ea typeface="ＭＳ Ｐゴシック" pitchFamily="32" charset="-128"/>
              </a:rPr>
              <a:t>s</a:t>
            </a:r>
            <a:br>
              <a:rPr lang="en-US" dirty="0" smtClean="0">
                <a:ea typeface="ＭＳ Ｐゴシック" pitchFamily="32" charset="-128"/>
              </a:rPr>
            </a:br>
            <a:r>
              <a:rPr lang="en-US" dirty="0" smtClean="0">
                <a:ea typeface="ＭＳ Ｐゴシック" pitchFamily="32" charset="-128"/>
              </a:rPr>
              <a:t>to see whether to bomb a given city.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ea typeface="ＭＳ Ｐゴシック" pitchFamily="32" charset="-128"/>
              </a:rPr>
              <a:t>This would make the overall program shorter and cleaner.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ea typeface="ＭＳ Ｐゴシック" pitchFamily="32" charset="-128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ea typeface="ＭＳ Ｐゴシック" pitchFamily="32" charset="-128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71675"/>
            <a:ext cx="20193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141528-7DBD-403D-B7A6-240780134A81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3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Point class</a:t>
            </a:r>
          </a:p>
        </p:txBody>
      </p:sp>
      <p:sp>
        <p:nvSpPr>
          <p:cNvPr id="3584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400" smtClean="0">
                <a:solidFill>
                  <a:srgbClr val="008080"/>
                </a:solidFill>
                <a:latin typeface="Courier New" pitchFamily="32" charset="0"/>
                <a:ea typeface="ＭＳ Ｐゴシック" pitchFamily="32" charset="-128"/>
              </a:rPr>
              <a:t>// A Point object represents an (x, y) location.</a:t>
            </a: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public class Point5 {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private int x;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private int y;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/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</a:t>
            </a:r>
            <a:r>
              <a:rPr lang="en-US" sz="1400" i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// Constructs a Point at the given x/y location.</a:t>
            </a:r>
            <a:br>
              <a:rPr lang="en-US" sz="1400" i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public Point5(int x, int y) {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this.x = x;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this.y = y;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}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endParaRPr lang="en-US" sz="1400" smtClean="0">
              <a:latin typeface="Courier New" pitchFamily="32" charset="0"/>
              <a:ea typeface="ＭＳ Ｐゴシック" pitchFamily="32" charset="-128"/>
              <a:cs typeface="Courier New" pitchFamily="32" charset="0"/>
            </a:endParaRP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/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</a:t>
            </a:r>
            <a:r>
              <a:rPr lang="en-US" sz="1400" i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// Constructs a Point at the origin.</a:t>
            </a:r>
            <a:br>
              <a:rPr lang="en-US" sz="1400" i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public Point5() {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this(0, 0);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}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endParaRPr lang="en-US" sz="1400" smtClean="0">
              <a:latin typeface="Courier New" pitchFamily="32" charset="0"/>
              <a:ea typeface="ＭＳ Ｐゴシック" pitchFamily="32" charset="-128"/>
              <a:cs typeface="Courier New" pitchFamily="32" charset="0"/>
            </a:endParaRP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</a:t>
            </a: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public void setX(int x) {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this.x = x;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}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</a:t>
            </a: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/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public void setY(int y) {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this.y = y;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}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endParaRPr lang="en-US" sz="1400" smtClean="0">
              <a:latin typeface="Courier New" pitchFamily="32" charset="0"/>
              <a:ea typeface="ＭＳ Ｐゴシック" pitchFamily="32" charset="-128"/>
              <a:cs typeface="Courier New" pitchFamily="32" charset="0"/>
            </a:endParaRP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public int getX() {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return x;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}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endParaRPr lang="en-US" sz="1400" smtClean="0">
              <a:latin typeface="Courier New" pitchFamily="32" charset="0"/>
              <a:ea typeface="ＭＳ Ｐゴシック" pitchFamily="32" charset="-128"/>
              <a:cs typeface="Courier New" pitchFamily="32" charset="0"/>
            </a:endParaRP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public int getY() {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return y;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/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</a:t>
            </a:r>
            <a:b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...</a:t>
            </a: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40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9372D9-B212-472B-AF6C-2FFF49CFBA5D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57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2" charset="-128"/>
              </a:rPr>
              <a:t>Point class</a:t>
            </a:r>
          </a:p>
        </p:txBody>
      </p:sp>
      <p:sp>
        <p:nvSpPr>
          <p:cNvPr id="3686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400" i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	    ...</a:t>
            </a: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endParaRPr lang="en-US" sz="1400" i="1" dirty="0" smtClean="0">
              <a:latin typeface="Courier New" pitchFamily="32" charset="0"/>
              <a:ea typeface="ＭＳ Ｐゴシック" pitchFamily="32" charset="-128"/>
              <a:cs typeface="Courier New" pitchFamily="32" charset="0"/>
            </a:endParaRP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400" i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// Draw this Point.</a:t>
            </a:r>
            <a:br>
              <a:rPr lang="en-US" sz="1400" i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public void draw(Graphics g) {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g.fillOval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(x, y, 3, 3);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g.drawString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toString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(), x, y);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}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endParaRPr lang="en-US" sz="1400" dirty="0" smtClean="0">
              <a:latin typeface="Courier New" pitchFamily="32" charset="0"/>
              <a:ea typeface="ＭＳ Ｐゴシック" pitchFamily="32" charset="-128"/>
              <a:cs typeface="Courier New" pitchFamily="32" charset="0"/>
            </a:endParaRP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/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</a:t>
            </a:r>
            <a:r>
              <a:rPr lang="en-US" sz="1400" i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// Changes the location of this Point object.</a:t>
            </a:r>
            <a:br>
              <a:rPr lang="en-US" sz="1400" i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public void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setLocation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x,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y) {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setX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(x);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setY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(y);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}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endParaRPr lang="en-US" sz="1400" dirty="0" smtClean="0">
              <a:latin typeface="Courier New" pitchFamily="32" charset="0"/>
              <a:ea typeface="ＭＳ Ｐゴシック" pitchFamily="32" charset="-128"/>
              <a:cs typeface="Courier New" pitchFamily="32" charset="0"/>
            </a:endParaRP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/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</a:t>
            </a:r>
            <a:r>
              <a:rPr lang="en-US" sz="1400" i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// Shift this Point the given amounts.</a:t>
            </a:r>
            <a:br>
              <a:rPr lang="en-US" sz="1400" i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public void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moveBy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dx,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dy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) {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setLocation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(x + dx, y +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dy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);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}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endParaRPr lang="en-US" sz="1400" dirty="0" smtClean="0">
              <a:latin typeface="Courier New" pitchFamily="32" charset="0"/>
              <a:ea typeface="ＭＳ Ｐゴシック" pitchFamily="32" charset="-128"/>
              <a:cs typeface="Courier New" pitchFamily="32" charset="0"/>
            </a:endParaRP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/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</a:t>
            </a:r>
            <a:r>
              <a:rPr lang="en-US" sz="1400" i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// Calculate the distance between this Point and another one.</a:t>
            </a:r>
            <a:br>
              <a:rPr lang="en-US" sz="1400" i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public double distance(Point5 other) {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dx = x -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other.getX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();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int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dy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= y -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other.getY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();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return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Math.sqrt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(dx * dx +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dy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*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dy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);    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}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endParaRPr lang="en-US" sz="1400" dirty="0" smtClean="0">
              <a:latin typeface="Courier New" pitchFamily="32" charset="0"/>
              <a:ea typeface="ＭＳ Ｐゴシック" pitchFamily="32" charset="-128"/>
              <a:cs typeface="Courier New" pitchFamily="32" charset="0"/>
            </a:endParaRPr>
          </a:p>
          <a:p>
            <a:pPr lvl="1" eaLnBrk="1" hangingPunct="1">
              <a:lnSpc>
                <a:spcPct val="60000"/>
              </a:lnSpc>
              <a:buFont typeface="Wingdings 2" pitchFamily="32" charset="2"/>
              <a:buNone/>
            </a:pP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/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</a:t>
            </a:r>
            <a:r>
              <a:rPr lang="en-US" sz="1400" i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// Print a string representation of this Point</a:t>
            </a:r>
            <a:br>
              <a:rPr lang="en-US" sz="1400" i="1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public String </a:t>
            </a:r>
            <a:r>
              <a:rPr lang="en-US" sz="1400" dirty="0" err="1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toString</a:t>
            </a: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() {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    return "(" + x + ", " + y + ")";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    }</a:t>
            </a:r>
            <a:b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</a:br>
            <a:r>
              <a:rPr lang="en-US" sz="1400" dirty="0" smtClean="0">
                <a:latin typeface="Courier New" pitchFamily="32" charset="0"/>
                <a:ea typeface="ＭＳ Ｐゴシック" pitchFamily="32" charset="-128"/>
                <a:cs typeface="Courier New" pitchFamily="32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5DDBD-93B4-4480-8BDF-588967D3294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2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encapsulation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Abstraction between object and clients</a:t>
            </a:r>
          </a:p>
          <a:p>
            <a:pPr lvl="1"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dirty="0"/>
              <a:t>Protects object from unwanted access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Example: Can't fraudulently increase an </a:t>
            </a:r>
            <a:r>
              <a:rPr lang="en-US" dirty="0">
                <a:latin typeface="Courier New" pitchFamily="49" charset="0"/>
              </a:rPr>
              <a:t>Account</a:t>
            </a:r>
            <a:r>
              <a:rPr lang="en-US" dirty="0"/>
              <a:t>'s balance.</a:t>
            </a:r>
            <a:endParaRPr lang="el-GR" dirty="0"/>
          </a:p>
          <a:p>
            <a:pPr lvl="1"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dirty="0"/>
              <a:t>Can change the class implementation later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Example: </a:t>
            </a:r>
            <a:r>
              <a:rPr lang="en-US" dirty="0">
                <a:latin typeface="Courier New" pitchFamily="49" charset="0"/>
              </a:rPr>
              <a:t>Point</a:t>
            </a:r>
            <a:r>
              <a:rPr lang="en-US" dirty="0"/>
              <a:t> could be rewritten in polar</a:t>
            </a:r>
            <a:br>
              <a:rPr lang="en-US" dirty="0"/>
            </a:br>
            <a:r>
              <a:rPr lang="en-US" dirty="0"/>
              <a:t>coordinates (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l-GR" i="1" dirty="0"/>
              <a:t>θ</a:t>
            </a:r>
            <a:r>
              <a:rPr lang="en-US" dirty="0"/>
              <a:t>) with the same methods.</a:t>
            </a:r>
          </a:p>
          <a:p>
            <a:pPr lvl="1"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dirty="0"/>
              <a:t>Can constrain objects' state (</a:t>
            </a:r>
            <a:r>
              <a:rPr lang="en-US" b="1" dirty="0"/>
              <a:t>invariants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Example: Only allow </a:t>
            </a:r>
            <a:r>
              <a:rPr lang="en-US" dirty="0">
                <a:latin typeface="Courier New" pitchFamily="49" charset="0"/>
              </a:rPr>
              <a:t>Account</a:t>
            </a:r>
            <a:r>
              <a:rPr lang="en-US" dirty="0"/>
              <a:t>s with non-negative balance.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Example: Only allow </a:t>
            </a:r>
            <a:r>
              <a:rPr lang="en-US" dirty="0">
                <a:latin typeface="Courier New" pitchFamily="49" charset="0"/>
              </a:rPr>
              <a:t>Date</a:t>
            </a:r>
            <a:r>
              <a:rPr lang="en-US" dirty="0"/>
              <a:t>s with a month from 1-12.</a:t>
            </a:r>
          </a:p>
        </p:txBody>
      </p:sp>
      <p:pic>
        <p:nvPicPr>
          <p:cNvPr id="869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7" b="50542"/>
          <a:stretch>
            <a:fillRect/>
          </a:stretch>
        </p:blipFill>
        <p:spPr bwMode="auto">
          <a:xfrm>
            <a:off x="7315200" y="3414713"/>
            <a:ext cx="1447800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295E12-6ECE-45F2-AF10-E3E59F36565D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/>
          <a:p>
            <a:pPr eaLnBrk="1" hangingPunct="1"/>
            <a:r>
              <a:rPr lang="en-US" sz="5400" smtClean="0"/>
              <a:t>The End </a:t>
            </a:r>
            <a:r>
              <a:rPr lang="en-US" sz="5400" smtClean="0">
                <a:sym typeface="Wingdings" pitchFamily="2" charset="2"/>
              </a:rPr>
              <a:t></a:t>
            </a:r>
            <a:endParaRPr lang="en-US" sz="54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69637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69638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03E85D-A5BC-4B63-AC00-44C01B987CC3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8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1900" dirty="0" smtClean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90925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Courier New" pitchFamily="49" charset="0"/>
            </a:endParaRPr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Static methods/fields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160D7-10DE-4A3E-A2BD-4844F63795A8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about modules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 module is a partial program, not a complete program.</a:t>
            </a:r>
          </a:p>
          <a:p>
            <a:pPr lvl="1">
              <a:buFontTx/>
              <a:buNone/>
            </a:pPr>
            <a:endParaRPr lang="en-US" sz="900"/>
          </a:p>
          <a:p>
            <a:pPr lvl="1"/>
            <a:r>
              <a:rPr lang="en-US"/>
              <a:t>It does not have a </a:t>
            </a:r>
            <a:r>
              <a:rPr lang="en-US">
                <a:latin typeface="Courier New" pitchFamily="49" charset="0"/>
              </a:rPr>
              <a:t>main</a:t>
            </a:r>
            <a:r>
              <a:rPr lang="en-US"/>
              <a:t>.  You don't run it directly.</a:t>
            </a:r>
          </a:p>
          <a:p>
            <a:pPr lvl="1"/>
            <a:r>
              <a:rPr lang="en-US"/>
              <a:t>Modules are meant to be utilized by other </a:t>
            </a:r>
            <a:r>
              <a:rPr lang="en-US" i="1"/>
              <a:t>client</a:t>
            </a:r>
            <a:r>
              <a:rPr lang="en-US"/>
              <a:t> classes.</a:t>
            </a:r>
          </a:p>
          <a:p>
            <a:pPr lvl="1">
              <a:buFontTx/>
              <a:buNone/>
            </a:pPr>
            <a:endParaRPr lang="en-US"/>
          </a:p>
          <a:p>
            <a:pPr lvl="1">
              <a:buFontTx/>
              <a:buNone/>
            </a:pPr>
            <a:endParaRPr lang="en-US"/>
          </a:p>
          <a:p>
            <a:r>
              <a:rPr lang="en-US"/>
              <a:t>Syntax:</a:t>
            </a:r>
          </a:p>
          <a:p>
            <a:pPr>
              <a:buFontTx/>
              <a:buNone/>
            </a:pPr>
            <a:endParaRPr lang="en-US" sz="900"/>
          </a:p>
          <a:p>
            <a:pPr lvl="1">
              <a:buFontTx/>
              <a:buNone/>
            </a:pPr>
            <a:r>
              <a:rPr lang="en-US" b="1"/>
              <a:t>	class</a:t>
            </a:r>
            <a:r>
              <a:rPr lang="en-US">
                <a:latin typeface="Courier New" pitchFamily="49" charset="0"/>
              </a:rPr>
              <a:t>.</a:t>
            </a:r>
            <a:r>
              <a:rPr lang="en-US" b="1"/>
              <a:t>method</a:t>
            </a:r>
            <a:r>
              <a:rPr lang="en-US">
                <a:latin typeface="Courier New" pitchFamily="49" charset="0"/>
              </a:rPr>
              <a:t>(</a:t>
            </a:r>
            <a:r>
              <a:rPr lang="en-US" b="1"/>
              <a:t>parameters</a:t>
            </a:r>
            <a:r>
              <a:rPr lang="en-US">
                <a:latin typeface="Courier New" pitchFamily="49" charset="0"/>
              </a:rPr>
              <a:t>);</a:t>
            </a:r>
          </a:p>
          <a:p>
            <a:pPr lvl="1">
              <a:buFontTx/>
              <a:buNone/>
            </a:pPr>
            <a:endParaRPr lang="en-US"/>
          </a:p>
          <a:p>
            <a:r>
              <a:rPr lang="en-US"/>
              <a:t>Example:</a:t>
            </a:r>
            <a:endParaRPr lang="en-US" sz="900"/>
          </a:p>
          <a:p>
            <a:pPr lvl="1">
              <a:buFontTx/>
              <a:buNone/>
            </a:pPr>
            <a:r>
              <a:rPr lang="en-US">
                <a:latin typeface="Courier New" pitchFamily="49" charset="0"/>
              </a:rPr>
              <a:t>	int factorsOf24 = </a:t>
            </a:r>
            <a:r>
              <a:rPr lang="en-US" b="1">
                <a:latin typeface="Courier New" pitchFamily="49" charset="0"/>
              </a:rPr>
              <a:t>Factors.countFactors(24)</a:t>
            </a:r>
            <a:r>
              <a:rPr lang="en-US">
                <a:latin typeface="Courier New" pitchFamily="49" charset="0"/>
              </a:rPr>
              <a:t>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A963D4-7637-47BA-88D6-1DA334AFB44F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 in Java libraries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70000"/>
              </a:lnSpc>
              <a:buFontTx/>
              <a:buNone/>
            </a:pPr>
            <a:r>
              <a:rPr lang="en-US" sz="1800" b="1">
                <a:solidFill>
                  <a:srgbClr val="008080"/>
                </a:solidFill>
                <a:latin typeface="Courier New" pitchFamily="49" charset="0"/>
              </a:rPr>
              <a:t>// Java's built in Math class is a module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public class Math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public static final double PI = 3.14159265358979323846;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...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public static int abs(int a)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 if (a &gt;= 0)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     return a;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 } else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     return -a;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}</a:t>
            </a:r>
            <a:endParaRPr lang="en-US" sz="180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public static double toDegrees(double radians)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  return radians * 180 / PI;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8CC828-5A71-4567-AA8C-BD83C55BB205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Multi-class systems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Most large software systems consist of many classes.</a:t>
            </a:r>
            <a:endParaRPr lang="en-US" sz="900"/>
          </a:p>
          <a:p>
            <a:pPr lvl="1"/>
            <a:r>
              <a:rPr lang="en-US"/>
              <a:t>One main class runs and calls methods of the others.</a:t>
            </a:r>
          </a:p>
          <a:p>
            <a:pPr lvl="1"/>
            <a:endParaRPr lang="en-US" sz="900"/>
          </a:p>
          <a:p>
            <a:r>
              <a:rPr lang="en-US"/>
              <a:t>Advantages:</a:t>
            </a:r>
          </a:p>
          <a:p>
            <a:pPr lvl="1"/>
            <a:r>
              <a:rPr lang="en-US"/>
              <a:t>code reuse</a:t>
            </a:r>
          </a:p>
          <a:p>
            <a:pPr lvl="1"/>
            <a:r>
              <a:rPr lang="en-US"/>
              <a:t>splits up the program logic into manageable chunks</a:t>
            </a:r>
          </a:p>
        </p:txBody>
      </p:sp>
      <p:grpSp>
        <p:nvGrpSpPr>
          <p:cNvPr id="875524" name="Group 4"/>
          <p:cNvGrpSpPr>
            <a:grpSpLocks/>
          </p:cNvGrpSpPr>
          <p:nvPr/>
        </p:nvGrpSpPr>
        <p:grpSpPr bwMode="auto">
          <a:xfrm>
            <a:off x="2057400" y="3886200"/>
            <a:ext cx="5029200" cy="2362200"/>
            <a:chOff x="672" y="2448"/>
            <a:chExt cx="4512" cy="1488"/>
          </a:xfrm>
        </p:grpSpPr>
        <p:sp>
          <p:nvSpPr>
            <p:cNvPr id="875525" name="Text Box 5"/>
            <p:cNvSpPr txBox="1">
              <a:spLocks noChangeArrowheads="1"/>
            </p:cNvSpPr>
            <p:nvPr/>
          </p:nvSpPr>
          <p:spPr bwMode="auto">
            <a:xfrm>
              <a:off x="1920" y="2448"/>
              <a:ext cx="1824" cy="6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 dirty="0">
                  <a:latin typeface="Tahoma" pitchFamily="34" charset="0"/>
                  <a:cs typeface="Times New Roman" pitchFamily="18" charset="0"/>
                </a:rPr>
                <a:t>Main Class #1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u="sng" dirty="0">
                  <a:latin typeface="Courier New" pitchFamily="49" charset="0"/>
                  <a:cs typeface="Times New Roman" pitchFamily="18" charset="0"/>
                </a:rPr>
                <a:t>main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dirty="0">
                  <a:latin typeface="Courier New" pitchFamily="49" charset="0"/>
                  <a:cs typeface="Times New Roman" pitchFamily="18" charset="0"/>
                </a:rPr>
                <a:t>method1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dirty="0">
                  <a:latin typeface="Courier New" pitchFamily="49" charset="0"/>
                  <a:cs typeface="Times New Roman" pitchFamily="18" charset="0"/>
                </a:rPr>
                <a:t>method2</a:t>
              </a:r>
            </a:p>
          </p:txBody>
        </p:sp>
        <p:sp>
          <p:nvSpPr>
            <p:cNvPr id="875526" name="Text Box 6"/>
            <p:cNvSpPr txBox="1">
              <a:spLocks noChangeArrowheads="1"/>
            </p:cNvSpPr>
            <p:nvPr/>
          </p:nvSpPr>
          <p:spPr bwMode="auto">
            <a:xfrm>
              <a:off x="672" y="3417"/>
              <a:ext cx="1824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Class #2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>
                  <a:latin typeface="Courier New" pitchFamily="49" charset="0"/>
                  <a:cs typeface="Times New Roman" pitchFamily="18" charset="0"/>
                </a:rPr>
                <a:t>method3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>
                  <a:latin typeface="Courier New" pitchFamily="49" charset="0"/>
                  <a:cs typeface="Times New Roman" pitchFamily="18" charset="0"/>
                </a:rPr>
                <a:t>method5</a:t>
              </a:r>
            </a:p>
          </p:txBody>
        </p:sp>
        <p:sp>
          <p:nvSpPr>
            <p:cNvPr id="875527" name="Text Box 7"/>
            <p:cNvSpPr txBox="1">
              <a:spLocks noChangeArrowheads="1"/>
            </p:cNvSpPr>
            <p:nvPr/>
          </p:nvSpPr>
          <p:spPr bwMode="auto">
            <a:xfrm>
              <a:off x="3360" y="3417"/>
              <a:ext cx="1824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Class #3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>
                  <a:latin typeface="Courier New" pitchFamily="49" charset="0"/>
                  <a:cs typeface="Times New Roman" pitchFamily="18" charset="0"/>
                </a:rPr>
                <a:t>method4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>
                  <a:latin typeface="Courier New" pitchFamily="49" charset="0"/>
                  <a:cs typeface="Times New Roman" pitchFamily="18" charset="0"/>
                </a:rPr>
                <a:t>method6</a:t>
              </a:r>
            </a:p>
          </p:txBody>
        </p:sp>
        <p:sp>
          <p:nvSpPr>
            <p:cNvPr id="875528" name="Line 8"/>
            <p:cNvSpPr>
              <a:spLocks noChangeShapeType="1"/>
            </p:cNvSpPr>
            <p:nvPr/>
          </p:nvSpPr>
          <p:spPr bwMode="auto">
            <a:xfrm flipH="1">
              <a:off x="1680" y="316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75529" name="Line 9"/>
            <p:cNvSpPr>
              <a:spLocks noChangeShapeType="1"/>
            </p:cNvSpPr>
            <p:nvPr/>
          </p:nvSpPr>
          <p:spPr bwMode="auto">
            <a:xfrm flipV="1">
              <a:off x="1969" y="3167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75530" name="Line 10"/>
            <p:cNvSpPr>
              <a:spLocks noChangeShapeType="1"/>
            </p:cNvSpPr>
            <p:nvPr/>
          </p:nvSpPr>
          <p:spPr bwMode="auto">
            <a:xfrm>
              <a:off x="3408" y="316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75531" name="Line 11"/>
            <p:cNvSpPr>
              <a:spLocks noChangeShapeType="1"/>
            </p:cNvSpPr>
            <p:nvPr/>
          </p:nvSpPr>
          <p:spPr bwMode="auto">
            <a:xfrm flipH="1" flipV="1">
              <a:off x="3600" y="316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35E81-7B28-4790-A12D-48DB659CE706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Redundant program 1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lvl="1">
              <a:lnSpc>
                <a:spcPct val="70000"/>
              </a:lnSpc>
              <a:buFontTx/>
              <a:buNone/>
            </a:pPr>
            <a:r>
              <a:rPr lang="en-US" sz="1500" b="1" dirty="0">
                <a:solidFill>
                  <a:srgbClr val="008080"/>
                </a:solidFill>
                <a:latin typeface="Courier New" pitchFamily="49" charset="0"/>
              </a:rPr>
              <a:t>// This program sees whether some interesting numbers are prime.</a:t>
            </a:r>
            <a:endParaRPr lang="en-US" sz="800" b="1" dirty="0">
              <a:solidFill>
                <a:srgbClr val="00808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public class Primes1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public static void main(String[] </a:t>
            </a:r>
            <a:r>
              <a:rPr lang="en-US" sz="1500" dirty="0" err="1">
                <a:latin typeface="Courier New" pitchFamily="49" charset="0"/>
              </a:rPr>
              <a:t>args</a:t>
            </a:r>
            <a:r>
              <a:rPr lang="en-US" sz="1500" dirty="0">
                <a:latin typeface="Courier New" pitchFamily="49" charset="0"/>
              </a:rPr>
              <a:t>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    </a:t>
            </a:r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[] </a:t>
            </a:r>
            <a:r>
              <a:rPr lang="en-US" sz="1500" dirty="0" err="1">
                <a:latin typeface="Courier New" pitchFamily="49" charset="0"/>
              </a:rPr>
              <a:t>nums</a:t>
            </a:r>
            <a:r>
              <a:rPr lang="en-US" sz="1500" dirty="0">
                <a:latin typeface="Courier New" pitchFamily="49" charset="0"/>
              </a:rPr>
              <a:t> = {1234517, 859501, 53, 142};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    for (</a:t>
            </a:r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= 0;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&lt; </a:t>
            </a:r>
            <a:r>
              <a:rPr lang="en-US" sz="1500" dirty="0" err="1">
                <a:latin typeface="Courier New" pitchFamily="49" charset="0"/>
              </a:rPr>
              <a:t>nums.length</a:t>
            </a:r>
            <a:r>
              <a:rPr lang="en-US" sz="1500" dirty="0">
                <a:latin typeface="Courier New" pitchFamily="49" charset="0"/>
              </a:rPr>
              <a:t>;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++)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        if (</a:t>
            </a:r>
            <a:r>
              <a:rPr lang="en-US" sz="1500" dirty="0" err="1">
                <a:latin typeface="Courier New" pitchFamily="49" charset="0"/>
              </a:rPr>
              <a:t>isPrime</a:t>
            </a:r>
            <a:r>
              <a:rPr lang="en-US" sz="1500" dirty="0">
                <a:latin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</a:rPr>
              <a:t>nums</a:t>
            </a:r>
            <a:r>
              <a:rPr lang="en-US" sz="1500" dirty="0">
                <a:latin typeface="Courier New" pitchFamily="49" charset="0"/>
              </a:rPr>
              <a:t>[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]))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            </a:t>
            </a:r>
            <a:r>
              <a:rPr lang="en-US" sz="1500" dirty="0" err="1">
                <a:latin typeface="Courier New" pitchFamily="49" charset="0"/>
              </a:rPr>
              <a:t>System.out.println</a:t>
            </a:r>
            <a:r>
              <a:rPr lang="en-US" sz="1500" dirty="0">
                <a:latin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</a:rPr>
              <a:t>nums</a:t>
            </a:r>
            <a:r>
              <a:rPr lang="en-US" sz="1500" dirty="0">
                <a:latin typeface="Courier New" pitchFamily="49" charset="0"/>
              </a:rPr>
              <a:t>[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] + " is prime");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     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 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sz="8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b="1" dirty="0">
                <a:solidFill>
                  <a:srgbClr val="008080"/>
                </a:solidFill>
                <a:latin typeface="Courier New" pitchFamily="49" charset="0"/>
              </a:rPr>
              <a:t>    // Returns the number of factors of the given integer.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public static </a:t>
            </a:r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countFactors</a:t>
            </a:r>
            <a:r>
              <a:rPr lang="en-US" sz="1500" dirty="0">
                <a:latin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 number)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    </a:t>
            </a:r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 count = 0;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    for (</a:t>
            </a:r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= 1;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&lt;= number;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++)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        if (number %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== 0)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            count++;   </a:t>
            </a:r>
            <a:r>
              <a:rPr lang="en-US" sz="1500" b="1" dirty="0">
                <a:solidFill>
                  <a:srgbClr val="008080"/>
                </a:solidFill>
                <a:latin typeface="Courier New" pitchFamily="49" charset="0"/>
              </a:rPr>
              <a:t>// </a:t>
            </a:r>
            <a:r>
              <a:rPr lang="en-US" sz="1500" b="1" dirty="0" err="1">
                <a:solidFill>
                  <a:srgbClr val="008080"/>
                </a:solidFill>
                <a:latin typeface="Courier New" pitchFamily="49" charset="0"/>
              </a:rPr>
              <a:t>i</a:t>
            </a:r>
            <a:r>
              <a:rPr lang="en-US" sz="1500" b="1" dirty="0">
                <a:solidFill>
                  <a:srgbClr val="008080"/>
                </a:solidFill>
                <a:latin typeface="Courier New" pitchFamily="49" charset="0"/>
              </a:rPr>
              <a:t> is a factor of the number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     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 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    return count;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800" dirty="0">
                <a:latin typeface="Courier New" pitchFamily="49" charset="0"/>
              </a:rPr>
              <a:t>   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b="1" dirty="0">
                <a:solidFill>
                  <a:srgbClr val="008080"/>
                </a:solidFill>
                <a:latin typeface="Courier New" pitchFamily="49" charset="0"/>
              </a:rPr>
              <a:t>    // Returns true if the given number is prime.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public static </a:t>
            </a:r>
            <a:r>
              <a:rPr lang="en-US" sz="1500" dirty="0" err="1">
                <a:latin typeface="Courier New" pitchFamily="49" charset="0"/>
              </a:rPr>
              <a:t>boolean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isPrime</a:t>
            </a:r>
            <a:r>
              <a:rPr lang="en-US" sz="1500" dirty="0">
                <a:latin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 number)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    return </a:t>
            </a:r>
            <a:r>
              <a:rPr lang="en-US" sz="1500" dirty="0" err="1">
                <a:latin typeface="Courier New" pitchFamily="49" charset="0"/>
              </a:rPr>
              <a:t>countFactors</a:t>
            </a:r>
            <a:r>
              <a:rPr lang="en-US" sz="1500" dirty="0">
                <a:latin typeface="Courier New" pitchFamily="49" charset="0"/>
              </a:rPr>
              <a:t>(number) == 2;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418635-E650-481D-8BAC-5493261B3F50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Redundant program 2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lvl="1">
              <a:lnSpc>
                <a:spcPct val="70000"/>
              </a:lnSpc>
              <a:buFontTx/>
              <a:buNone/>
            </a:pPr>
            <a:r>
              <a:rPr lang="en-US" sz="1500" b="1" dirty="0">
                <a:solidFill>
                  <a:srgbClr val="008080"/>
                </a:solidFill>
                <a:latin typeface="Courier New" pitchFamily="49" charset="0"/>
              </a:rPr>
              <a:t>// This program prints all prime numbers up to a maximum.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public class Primes2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public static void main(String[] </a:t>
            </a:r>
            <a:r>
              <a:rPr lang="en-US" sz="1500" dirty="0" err="1">
                <a:latin typeface="Courier New" pitchFamily="49" charset="0"/>
              </a:rPr>
              <a:t>args</a:t>
            </a:r>
            <a:r>
              <a:rPr lang="en-US" sz="1500" dirty="0">
                <a:latin typeface="Courier New" pitchFamily="49" charset="0"/>
              </a:rPr>
              <a:t>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    Scanner console = new Scanner(System.in);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    </a:t>
            </a:r>
            <a:r>
              <a:rPr lang="en-US" sz="1500" dirty="0" err="1">
                <a:latin typeface="Courier New" pitchFamily="49" charset="0"/>
              </a:rPr>
              <a:t>System.out.print</a:t>
            </a:r>
            <a:r>
              <a:rPr lang="en-US" sz="1500" dirty="0">
                <a:latin typeface="Courier New" pitchFamily="49" charset="0"/>
              </a:rPr>
              <a:t>("Max number? 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    </a:t>
            </a:r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 max = </a:t>
            </a:r>
            <a:r>
              <a:rPr lang="en-US" sz="1500" dirty="0" err="1">
                <a:latin typeface="Courier New" pitchFamily="49" charset="0"/>
              </a:rPr>
              <a:t>console.nextInt</a:t>
            </a:r>
            <a:r>
              <a:rPr lang="en-US" sz="1500" dirty="0">
                <a:latin typeface="Courier New" pitchFamily="49" charset="0"/>
              </a:rPr>
              <a:t>();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    for (</a:t>
            </a:r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= 2;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&lt;= max;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++)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        if (</a:t>
            </a:r>
            <a:r>
              <a:rPr lang="en-US" sz="1500" dirty="0" err="1">
                <a:latin typeface="Courier New" pitchFamily="49" charset="0"/>
              </a:rPr>
              <a:t>isPrime</a:t>
            </a:r>
            <a:r>
              <a:rPr lang="en-US" sz="1500" dirty="0">
                <a:latin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))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            </a:t>
            </a:r>
            <a:r>
              <a:rPr lang="en-US" sz="1500" dirty="0" err="1">
                <a:latin typeface="Courier New" pitchFamily="49" charset="0"/>
              </a:rPr>
              <a:t>System.out.print</a:t>
            </a:r>
            <a:r>
              <a:rPr lang="en-US" sz="1500" dirty="0">
                <a:latin typeface="Courier New" pitchFamily="49" charset="0"/>
              </a:rPr>
              <a:t>(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+ " 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    }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    </a:t>
            </a:r>
            <a:r>
              <a:rPr lang="en-US" sz="1500" dirty="0" err="1">
                <a:latin typeface="Courier New" pitchFamily="49" charset="0"/>
              </a:rPr>
              <a:t>System.out.println</a:t>
            </a:r>
            <a:r>
              <a:rPr lang="en-US" sz="1500" dirty="0">
                <a:latin typeface="Courier New" pitchFamily="49" charset="0"/>
              </a:rPr>
              <a:t>();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700" b="1" dirty="0">
                <a:latin typeface="Courier New" pitchFamily="49" charset="0"/>
              </a:rPr>
              <a:t>   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b="1" dirty="0">
                <a:solidFill>
                  <a:srgbClr val="008080"/>
                </a:solidFill>
                <a:latin typeface="Courier New" pitchFamily="49" charset="0"/>
              </a:rPr>
              <a:t>    // Returns true if the given number is prime.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b="1" dirty="0">
                <a:latin typeface="Courier New" pitchFamily="49" charset="0"/>
              </a:rPr>
              <a:t>    public static </a:t>
            </a:r>
            <a:r>
              <a:rPr lang="en-US" sz="1500" b="1" dirty="0" err="1">
                <a:latin typeface="Courier New" pitchFamily="49" charset="0"/>
              </a:rPr>
              <a:t>boolean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isPrime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number)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b="1" dirty="0">
                <a:latin typeface="Courier New" pitchFamily="49" charset="0"/>
              </a:rPr>
              <a:t>        return </a:t>
            </a:r>
            <a:r>
              <a:rPr lang="en-US" sz="1500" b="1" dirty="0" err="1">
                <a:latin typeface="Courier New" pitchFamily="49" charset="0"/>
              </a:rPr>
              <a:t>countFactors</a:t>
            </a:r>
            <a:r>
              <a:rPr lang="en-US" sz="1500" b="1" dirty="0">
                <a:latin typeface="Courier New" pitchFamily="49" charset="0"/>
              </a:rPr>
              <a:t>(number) == 2;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b="1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b="1" dirty="0">
                <a:solidFill>
                  <a:srgbClr val="008080"/>
                </a:solidFill>
                <a:latin typeface="Courier New" pitchFamily="49" charset="0"/>
              </a:rPr>
              <a:t>    // Returns the number of factors of the given integer.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b="1" dirty="0">
                <a:latin typeface="Courier New" pitchFamily="49" charset="0"/>
              </a:rPr>
              <a:t>    public static 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countFactors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number)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b="1" dirty="0">
                <a:latin typeface="Courier New" pitchFamily="49" charset="0"/>
              </a:rPr>
              <a:t>        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count = 0;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b="1" dirty="0">
                <a:latin typeface="Courier New" pitchFamily="49" charset="0"/>
              </a:rPr>
              <a:t>        for (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</a:rPr>
              <a:t> = 1; </a:t>
            </a:r>
            <a:r>
              <a:rPr lang="en-US" sz="1500" b="1" dirty="0" err="1">
                <a:latin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</a:rPr>
              <a:t> &lt;= number; </a:t>
            </a:r>
            <a:r>
              <a:rPr lang="en-US" sz="1500" b="1" dirty="0" err="1">
                <a:latin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</a:rPr>
              <a:t>++)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b="1" dirty="0">
                <a:latin typeface="Courier New" pitchFamily="49" charset="0"/>
              </a:rPr>
              <a:t>            if (number % </a:t>
            </a:r>
            <a:r>
              <a:rPr lang="en-US" sz="1500" b="1" dirty="0" err="1">
                <a:latin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</a:rPr>
              <a:t> == 0)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b="1" dirty="0">
                <a:latin typeface="Courier New" pitchFamily="49" charset="0"/>
              </a:rPr>
              <a:t>                count++;   </a:t>
            </a:r>
            <a:r>
              <a:rPr lang="en-US" sz="1500" b="1" dirty="0">
                <a:solidFill>
                  <a:srgbClr val="008080"/>
                </a:solidFill>
                <a:latin typeface="Courier New" pitchFamily="49" charset="0"/>
              </a:rPr>
              <a:t>// </a:t>
            </a:r>
            <a:r>
              <a:rPr lang="en-US" sz="1500" b="1" dirty="0" err="1">
                <a:solidFill>
                  <a:srgbClr val="008080"/>
                </a:solidFill>
                <a:latin typeface="Courier New" pitchFamily="49" charset="0"/>
              </a:rPr>
              <a:t>i</a:t>
            </a:r>
            <a:r>
              <a:rPr lang="en-US" sz="1500" b="1" dirty="0">
                <a:solidFill>
                  <a:srgbClr val="008080"/>
                </a:solidFill>
                <a:latin typeface="Courier New" pitchFamily="49" charset="0"/>
              </a:rPr>
              <a:t> is a factor of the number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b="1" dirty="0">
                <a:latin typeface="Courier New" pitchFamily="49" charset="0"/>
              </a:rPr>
              <a:t>        }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b="1" dirty="0">
                <a:latin typeface="Courier New" pitchFamily="49" charset="0"/>
              </a:rPr>
              <a:t>        return count;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b="1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500" dirty="0">
                <a:latin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636E05-4171-4993-B68A-722C73A7D6F0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and objects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33363" indent="-233363">
              <a:tabLst>
                <a:tab pos="1141413" algn="l"/>
                <a:tab pos="2173288" algn="l"/>
              </a:tabLst>
            </a:pPr>
            <a:r>
              <a:rPr lang="en-US" b="1"/>
              <a:t>class</a:t>
            </a:r>
            <a:r>
              <a:rPr lang="en-US"/>
              <a:t>: A program entity that represents either:</a:t>
            </a:r>
          </a:p>
          <a:p>
            <a:pPr marL="690563" lvl="1" indent="-233363">
              <a:buFontTx/>
              <a:buNone/>
              <a:tabLst>
                <a:tab pos="1141413" algn="l"/>
                <a:tab pos="2173288" algn="l"/>
              </a:tabLst>
            </a:pPr>
            <a:r>
              <a:rPr lang="en-US"/>
              <a:t>	1.	A program / module,  or</a:t>
            </a:r>
          </a:p>
          <a:p>
            <a:pPr marL="690563" lvl="1" indent="-233363">
              <a:buFontTx/>
              <a:buNone/>
              <a:tabLst>
                <a:tab pos="1141413" algn="l"/>
                <a:tab pos="2173288" algn="l"/>
              </a:tabLst>
            </a:pPr>
            <a:r>
              <a:rPr lang="en-US" b="1"/>
              <a:t>	2.	A template for a new type of objects.</a:t>
            </a:r>
          </a:p>
          <a:p>
            <a:pPr marL="690563" lvl="1" indent="-233363">
              <a:buFontTx/>
              <a:buNone/>
              <a:tabLst>
                <a:tab pos="1141413" algn="l"/>
                <a:tab pos="2173288" algn="l"/>
              </a:tabLst>
            </a:pPr>
            <a:endParaRPr lang="en-US" b="1"/>
          </a:p>
          <a:p>
            <a:pPr marL="690563" lvl="1" indent="-233363">
              <a:tabLst>
                <a:tab pos="1141413" algn="l"/>
                <a:tab pos="2173288" algn="l"/>
              </a:tabLst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DrawingPanel</a:t>
            </a:r>
            <a:r>
              <a:rPr lang="en-US"/>
              <a:t> class is a template for creating </a:t>
            </a:r>
            <a:r>
              <a:rPr lang="en-US">
                <a:latin typeface="Courier New" pitchFamily="49" charset="0"/>
              </a:rPr>
              <a:t>DrawingPanel</a:t>
            </a:r>
            <a:r>
              <a:rPr lang="en-US"/>
              <a:t> objects.</a:t>
            </a:r>
          </a:p>
          <a:p>
            <a:pPr marL="690563" lvl="1" indent="-233363">
              <a:buFontTx/>
              <a:buNone/>
              <a:tabLst>
                <a:tab pos="1141413" algn="l"/>
                <a:tab pos="2173288" algn="l"/>
              </a:tabLst>
            </a:pPr>
            <a:endParaRPr lang="en-US" b="1"/>
          </a:p>
          <a:p>
            <a:pPr marL="690563" lvl="1" indent="-233363">
              <a:buFontTx/>
              <a:buNone/>
              <a:tabLst>
                <a:tab pos="1141413" algn="l"/>
                <a:tab pos="2173288" algn="l"/>
              </a:tabLst>
            </a:pPr>
            <a:endParaRPr lang="en-US" b="1"/>
          </a:p>
          <a:p>
            <a:pPr marL="233363" indent="-233363">
              <a:tabLst>
                <a:tab pos="1141413" algn="l"/>
                <a:tab pos="2173288" algn="l"/>
              </a:tabLst>
            </a:pPr>
            <a:r>
              <a:rPr lang="en-US" b="1"/>
              <a:t>object</a:t>
            </a:r>
            <a:r>
              <a:rPr lang="en-US"/>
              <a:t>: An entity that combines state and behavior.</a:t>
            </a:r>
          </a:p>
          <a:p>
            <a:pPr marL="690563" lvl="1" indent="-233363">
              <a:lnSpc>
                <a:spcPct val="110000"/>
              </a:lnSpc>
              <a:tabLst>
                <a:tab pos="1141413" algn="l"/>
                <a:tab pos="2173288" algn="l"/>
              </a:tabLst>
            </a:pPr>
            <a:r>
              <a:rPr lang="en-US" b="1"/>
              <a:t>object-oriented programming (OOP)</a:t>
            </a:r>
            <a:r>
              <a:rPr lang="en-US"/>
              <a:t>: Programs that perform their behavior as interactions between objects.</a:t>
            </a:r>
            <a:endParaRPr lang="en-US" b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6FF7D9-130A-4E41-BFBA-8257A8475646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1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1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1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as modules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/>
              <a:t>module</a:t>
            </a:r>
            <a:r>
              <a:rPr lang="en-US" sz="2400" dirty="0"/>
              <a:t>: A reusable piece of software, stored as a class.</a:t>
            </a:r>
          </a:p>
          <a:p>
            <a:pPr lvl="1"/>
            <a:r>
              <a:rPr lang="en-US" dirty="0"/>
              <a:t>Example module classes: </a:t>
            </a:r>
            <a:r>
              <a:rPr lang="en-US" dirty="0">
                <a:latin typeface="Courier New" pitchFamily="49" charset="0"/>
              </a:rPr>
              <a:t>Math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Arrays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System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sz="900" dirty="0"/>
          </a:p>
          <a:p>
            <a:pPr lvl="1">
              <a:lnSpc>
                <a:spcPct val="70000"/>
              </a:lnSpc>
              <a:buFontTx/>
              <a:buNone/>
            </a:pPr>
            <a:endParaRPr lang="en-US" sz="900" dirty="0"/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 b="1" dirty="0">
                <a:solidFill>
                  <a:srgbClr val="008080"/>
                </a:solidFill>
                <a:latin typeface="Courier New" pitchFamily="49" charset="0"/>
              </a:rPr>
              <a:t>// This class is a module that contains useful methods 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 b="1" dirty="0">
                <a:solidFill>
                  <a:srgbClr val="008080"/>
                </a:solidFill>
                <a:latin typeface="Courier New" pitchFamily="49" charset="0"/>
              </a:rPr>
              <a:t>// related to factors and prime numbers.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public class Factors {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 b="1" dirty="0">
                <a:solidFill>
                  <a:srgbClr val="008080"/>
                </a:solidFill>
                <a:latin typeface="Courier New" pitchFamily="49" charset="0"/>
              </a:rPr>
              <a:t>    // Returns the number of factors of the given integer.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public static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countFactors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number) {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count = 0;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for 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&lt;= number;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if (number %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== 0) {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count++;   </a:t>
            </a:r>
            <a:r>
              <a:rPr lang="en-US" sz="1600" b="1" dirty="0">
                <a:solidFill>
                  <a:srgbClr val="008080"/>
                </a:solidFill>
                <a:latin typeface="Courier New" pitchFamily="49" charset="0"/>
              </a:rPr>
              <a:t>// </a:t>
            </a:r>
            <a:r>
              <a:rPr lang="en-US" sz="1600" b="1" dirty="0" err="1">
                <a:solidFill>
                  <a:srgbClr val="00808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008080"/>
                </a:solidFill>
                <a:latin typeface="Courier New" pitchFamily="49" charset="0"/>
              </a:rPr>
              <a:t> is a factor of the number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}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}</a:t>
            </a:r>
          </a:p>
          <a:p>
            <a:pPr lvl="1">
              <a:lnSpc>
                <a:spcPct val="65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return count;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 b="1" dirty="0">
                <a:solidFill>
                  <a:srgbClr val="008080"/>
                </a:solidFill>
                <a:latin typeface="Courier New" pitchFamily="49" charset="0"/>
              </a:rPr>
              <a:t>    // Returns true if the given number is prime.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public static </a:t>
            </a:r>
            <a:r>
              <a:rPr lang="en-US" sz="1600" dirty="0" err="1">
                <a:latin typeface="Courier New" pitchFamily="49" charset="0"/>
              </a:rPr>
              <a:t>boolean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isPrime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number) {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return </a:t>
            </a:r>
            <a:r>
              <a:rPr lang="en-US" sz="1600" dirty="0" err="1">
                <a:latin typeface="Courier New" pitchFamily="49" charset="0"/>
              </a:rPr>
              <a:t>countFactors</a:t>
            </a:r>
            <a:r>
              <a:rPr lang="en-US" sz="1600" dirty="0">
                <a:latin typeface="Courier New" pitchFamily="49" charset="0"/>
              </a:rPr>
              <a:t>(number) == 2;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3DB586-B639-44C5-B040-35D1668A3428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module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65000"/>
              </a:lnSpc>
              <a:buFontTx/>
              <a:buNone/>
            </a:pPr>
            <a:r>
              <a:rPr lang="en-US" sz="1600" b="1">
                <a:solidFill>
                  <a:srgbClr val="008080"/>
                </a:solidFill>
                <a:latin typeface="Courier New" pitchFamily="49" charset="0"/>
              </a:rPr>
              <a:t>// This program sees whether some interesting numbers are prime.</a:t>
            </a:r>
            <a:endParaRPr lang="en-US" sz="800" b="1">
              <a:solidFill>
                <a:srgbClr val="008080"/>
              </a:solidFill>
              <a:latin typeface="Courier New" pitchFamily="49" charset="0"/>
            </a:endParaRP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public class Primes {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public static void main(String[] args) {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  int[] nums = {1234517, 859501, 53, 142};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  for (int i = 0; i &lt; nums.length; i++) {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      if (</a:t>
            </a:r>
            <a:r>
              <a:rPr lang="en-US" sz="1600" b="1">
                <a:latin typeface="Courier New" pitchFamily="49" charset="0"/>
              </a:rPr>
              <a:t>Factors.isPrime(nums[i])</a:t>
            </a:r>
            <a:r>
              <a:rPr lang="en-US" sz="1600">
                <a:latin typeface="Courier New" pitchFamily="49" charset="0"/>
              </a:rPr>
              <a:t>) {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          System.out.println(nums[i] + " is prime");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      }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  }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}</a:t>
            </a:r>
          </a:p>
          <a:p>
            <a:pPr lvl="1">
              <a:lnSpc>
                <a:spcPct val="65000"/>
              </a:lnSpc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 b="1">
                <a:solidFill>
                  <a:srgbClr val="008080"/>
                </a:solidFill>
                <a:latin typeface="Courier New" pitchFamily="49" charset="0"/>
              </a:rPr>
              <a:t>// This program prints all prime numbers up to a given maximum.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public class Primes2 {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public static void main(String[] args) {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  Scanner console = new Scanner(System.in);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  System.out.print("Max number? ");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  int max = console.nextInt();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  for (int i = 2; i &lt;= max; i++) {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      if (</a:t>
            </a:r>
            <a:r>
              <a:rPr lang="en-US" sz="1600" b="1">
                <a:latin typeface="Courier New" pitchFamily="49" charset="0"/>
              </a:rPr>
              <a:t>Factors.isPrime(i)</a:t>
            </a:r>
            <a:r>
              <a:rPr lang="en-US" sz="1600">
                <a:latin typeface="Courier New" pitchFamily="49" charset="0"/>
              </a:rPr>
              <a:t>) {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          System.out.print(i + " ");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  }   }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    System.out.println();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7790E3-B098-47EE-B5BE-BE245E0091B2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members</a:t>
            </a:r>
            <a:endParaRPr lang="en-US">
              <a:latin typeface="Courier New" pitchFamily="49" charset="0"/>
            </a:endParaRPr>
          </a:p>
        </p:txBody>
      </p:sp>
      <p:sp>
        <p:nvSpPr>
          <p:cNvPr id="8837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r>
              <a:rPr lang="en-US" b="1" dirty="0"/>
              <a:t>static</a:t>
            </a:r>
            <a:r>
              <a:rPr lang="en-US" dirty="0"/>
              <a:t>: Part of a class, rather than part of an object.</a:t>
            </a:r>
          </a:p>
          <a:p>
            <a:pPr lvl="1"/>
            <a:r>
              <a:rPr lang="en-US" dirty="0"/>
              <a:t>Object classes can have static methods </a:t>
            </a:r>
            <a:r>
              <a:rPr lang="en-US" i="1" dirty="0"/>
              <a:t>and fields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Not copied into each object; shared by all objects of that class.</a:t>
            </a:r>
          </a:p>
        </p:txBody>
      </p:sp>
      <p:grpSp>
        <p:nvGrpSpPr>
          <p:cNvPr id="883716" name="Group 4"/>
          <p:cNvGrpSpPr>
            <a:grpSpLocks/>
          </p:cNvGrpSpPr>
          <p:nvPr/>
        </p:nvGrpSpPr>
        <p:grpSpPr bwMode="auto">
          <a:xfrm>
            <a:off x="609600" y="2514600"/>
            <a:ext cx="7924800" cy="3830638"/>
            <a:chOff x="384" y="1680"/>
            <a:chExt cx="4992" cy="2413"/>
          </a:xfrm>
        </p:grpSpPr>
        <p:sp>
          <p:nvSpPr>
            <p:cNvPr id="883717" name="Text Box 5"/>
            <p:cNvSpPr txBox="1">
              <a:spLocks noChangeArrowheads="1"/>
            </p:cNvSpPr>
            <p:nvPr/>
          </p:nvSpPr>
          <p:spPr bwMode="auto">
            <a:xfrm>
              <a:off x="1652" y="1680"/>
              <a:ext cx="2668" cy="10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400" b="1" u="sng" dirty="0">
                  <a:latin typeface="Verdana" pitchFamily="34" charset="0"/>
                  <a:cs typeface="Times New Roman" pitchFamily="18" charset="0"/>
                </a:rPr>
                <a:t>class</a:t>
              </a:r>
            </a:p>
            <a:p>
              <a:pPr algn="l">
                <a:lnSpc>
                  <a:spcPct val="90000"/>
                </a:lnSpc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1400" dirty="0">
                  <a:latin typeface="Verdana" pitchFamily="34" charset="0"/>
                  <a:cs typeface="Times New Roman" pitchFamily="18" charset="0"/>
                </a:rPr>
                <a:t>state:</a:t>
              </a:r>
              <a:br>
                <a:rPr lang="en-US" sz="1400" dirty="0">
                  <a:latin typeface="Verdana" pitchFamily="34" charset="0"/>
                  <a:cs typeface="Times New Roman" pitchFamily="18" charset="0"/>
                </a:rPr>
              </a:br>
              <a:r>
                <a:rPr lang="en-US" sz="1400" dirty="0">
                  <a:latin typeface="Courier New" pitchFamily="49" charset="0"/>
                  <a:cs typeface="Times New Roman" pitchFamily="18" charset="0"/>
                </a:rPr>
                <a:t>private </a:t>
              </a:r>
              <a:r>
                <a:rPr lang="en-US" sz="1400" b="1" dirty="0">
                  <a:latin typeface="Courier New" pitchFamily="49" charset="0"/>
                  <a:cs typeface="Times New Roman" pitchFamily="18" charset="0"/>
                </a:rPr>
                <a:t>static</a:t>
              </a:r>
              <a:r>
                <a:rPr lang="en-US" sz="1400" dirty="0">
                  <a:latin typeface="Courier New" pitchFamily="49" charset="0"/>
                  <a:cs typeface="Times New Roman" pitchFamily="18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Times New Roman" pitchFamily="18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Times New Roman" pitchFamily="18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Times New Roman" pitchFamily="18" charset="0"/>
                </a:rPr>
                <a:t>staticFieldA</a:t>
              </a:r>
              <a:r>
                <a:rPr lang="en-US" sz="1400" dirty="0">
                  <a:latin typeface="Courier New" pitchFamily="49" charset="0"/>
                  <a:cs typeface="Times New Roman" pitchFamily="18" charset="0"/>
                </a:rPr>
                <a:t/>
              </a:r>
              <a:br>
                <a:rPr lang="en-US" sz="1400" dirty="0">
                  <a:latin typeface="Courier New" pitchFamily="49" charset="0"/>
                  <a:cs typeface="Times New Roman" pitchFamily="18" charset="0"/>
                </a:rPr>
              </a:br>
              <a:r>
                <a:rPr lang="en-US" sz="1400" dirty="0">
                  <a:latin typeface="Courier New" pitchFamily="49" charset="0"/>
                  <a:cs typeface="Times New Roman" pitchFamily="18" charset="0"/>
                </a:rPr>
                <a:t>private </a:t>
              </a:r>
              <a:r>
                <a:rPr lang="en-US" sz="1400" b="1" dirty="0">
                  <a:latin typeface="Courier New" pitchFamily="49" charset="0"/>
                  <a:cs typeface="Times New Roman" pitchFamily="18" charset="0"/>
                </a:rPr>
                <a:t>static</a:t>
              </a:r>
              <a:r>
                <a:rPr lang="en-US" sz="1400" dirty="0">
                  <a:latin typeface="Courier New" pitchFamily="49" charset="0"/>
                  <a:cs typeface="Times New Roman" pitchFamily="18" charset="0"/>
                </a:rPr>
                <a:t> String </a:t>
              </a:r>
              <a:r>
                <a:rPr lang="en-US" sz="1400" dirty="0" err="1">
                  <a:latin typeface="Courier New" pitchFamily="49" charset="0"/>
                  <a:cs typeface="Times New Roman" pitchFamily="18" charset="0"/>
                </a:rPr>
                <a:t>staticFieldB</a:t>
              </a:r>
              <a:endParaRPr lang="en-US" sz="1400" dirty="0">
                <a:latin typeface="Courier New" pitchFamily="49" charset="0"/>
                <a:cs typeface="Times New Roman" pitchFamily="18" charset="0"/>
              </a:endParaRPr>
            </a:p>
            <a:p>
              <a:pPr algn="l">
                <a:lnSpc>
                  <a:spcPct val="90000"/>
                </a:lnSpc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None/>
              </a:pPr>
              <a:r>
                <a:rPr lang="en-US" sz="1400" dirty="0">
                  <a:latin typeface="Verdana" pitchFamily="34" charset="0"/>
                  <a:cs typeface="Times New Roman" pitchFamily="18" charset="0"/>
                </a:rPr>
                <a:t>behavior:</a:t>
              </a:r>
              <a:br>
                <a:rPr lang="en-US" sz="1400" dirty="0">
                  <a:latin typeface="Verdana" pitchFamily="34" charset="0"/>
                  <a:cs typeface="Times New Roman" pitchFamily="18" charset="0"/>
                </a:rPr>
              </a:br>
              <a:r>
                <a:rPr lang="en-US" sz="1400" dirty="0">
                  <a:latin typeface="Courier New" pitchFamily="49" charset="0"/>
                  <a:cs typeface="Times New Roman" pitchFamily="18" charset="0"/>
                </a:rPr>
                <a:t>public </a:t>
              </a:r>
              <a:r>
                <a:rPr lang="en-US" sz="1400" b="1" dirty="0">
                  <a:latin typeface="Courier New" pitchFamily="49" charset="0"/>
                  <a:cs typeface="Times New Roman" pitchFamily="18" charset="0"/>
                </a:rPr>
                <a:t>static</a:t>
              </a:r>
              <a:r>
                <a:rPr lang="en-US" sz="1400" dirty="0">
                  <a:latin typeface="Courier New" pitchFamily="49" charset="0"/>
                  <a:cs typeface="Times New Roman" pitchFamily="18" charset="0"/>
                </a:rPr>
                <a:t> void </a:t>
              </a:r>
              <a:r>
                <a:rPr lang="en-US" sz="1400" dirty="0" err="1">
                  <a:latin typeface="Courier New" pitchFamily="49" charset="0"/>
                  <a:cs typeface="Times New Roman" pitchFamily="18" charset="0"/>
                </a:rPr>
                <a:t>someStaticMethodC</a:t>
              </a:r>
              <a:r>
                <a:rPr lang="en-US" sz="1400" dirty="0">
                  <a:latin typeface="Courier New" pitchFamily="49" charset="0"/>
                  <a:cs typeface="Times New Roman" pitchFamily="18" charset="0"/>
                </a:rPr>
                <a:t>()</a:t>
              </a:r>
              <a:br>
                <a:rPr lang="en-US" sz="1400" dirty="0">
                  <a:latin typeface="Courier New" pitchFamily="49" charset="0"/>
                  <a:cs typeface="Times New Roman" pitchFamily="18" charset="0"/>
                </a:rPr>
              </a:br>
              <a:r>
                <a:rPr lang="en-US" sz="1400" dirty="0">
                  <a:latin typeface="Courier New" pitchFamily="49" charset="0"/>
                  <a:cs typeface="Times New Roman" pitchFamily="18" charset="0"/>
                </a:rPr>
                <a:t>public </a:t>
              </a:r>
              <a:r>
                <a:rPr lang="en-US" sz="1400" b="1" dirty="0">
                  <a:latin typeface="Courier New" pitchFamily="49" charset="0"/>
                  <a:cs typeface="Times New Roman" pitchFamily="18" charset="0"/>
                </a:rPr>
                <a:t>static</a:t>
              </a:r>
              <a:r>
                <a:rPr lang="en-US" sz="1400" dirty="0">
                  <a:latin typeface="Courier New" pitchFamily="49" charset="0"/>
                  <a:cs typeface="Times New Roman" pitchFamily="18" charset="0"/>
                </a:rPr>
                <a:t> void </a:t>
              </a:r>
              <a:r>
                <a:rPr lang="en-US" sz="1400" dirty="0" err="1">
                  <a:latin typeface="Courier New" pitchFamily="49" charset="0"/>
                  <a:cs typeface="Times New Roman" pitchFamily="18" charset="0"/>
                </a:rPr>
                <a:t>someStaticMethodD</a:t>
              </a:r>
              <a:r>
                <a:rPr lang="en-US" sz="1400" dirty="0">
                  <a:latin typeface="Courier New" pitchFamily="49" charset="0"/>
                  <a:cs typeface="Times New Roman" pitchFamily="18" charset="0"/>
                </a:rPr>
                <a:t>()</a:t>
              </a:r>
            </a:p>
          </p:txBody>
        </p:sp>
        <p:grpSp>
          <p:nvGrpSpPr>
            <p:cNvPr id="883718" name="Group 6"/>
            <p:cNvGrpSpPr>
              <a:grpSpLocks/>
            </p:cNvGrpSpPr>
            <p:nvPr/>
          </p:nvGrpSpPr>
          <p:grpSpPr bwMode="auto">
            <a:xfrm>
              <a:off x="1632" y="2703"/>
              <a:ext cx="2640" cy="327"/>
              <a:chOff x="1440" y="2448"/>
              <a:chExt cx="2640" cy="327"/>
            </a:xfrm>
          </p:grpSpPr>
          <p:sp>
            <p:nvSpPr>
              <p:cNvPr id="883719" name="Line 7"/>
              <p:cNvSpPr>
                <a:spLocks noChangeShapeType="1"/>
              </p:cNvSpPr>
              <p:nvPr/>
            </p:nvSpPr>
            <p:spPr bwMode="auto">
              <a:xfrm flipH="1">
                <a:off x="1440" y="2448"/>
                <a:ext cx="1296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3720" name="Line 8"/>
              <p:cNvSpPr>
                <a:spLocks noChangeShapeType="1"/>
              </p:cNvSpPr>
              <p:nvPr/>
            </p:nvSpPr>
            <p:spPr bwMode="auto">
              <a:xfrm>
                <a:off x="2784" y="2448"/>
                <a:ext cx="0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3721" name="Line 9"/>
              <p:cNvSpPr>
                <a:spLocks noChangeShapeType="1"/>
              </p:cNvSpPr>
              <p:nvPr/>
            </p:nvSpPr>
            <p:spPr bwMode="auto">
              <a:xfrm>
                <a:off x="2832" y="2448"/>
                <a:ext cx="1248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883722" name="Text Box 10"/>
            <p:cNvSpPr txBox="1">
              <a:spLocks noChangeArrowheads="1"/>
            </p:cNvSpPr>
            <p:nvPr/>
          </p:nvSpPr>
          <p:spPr bwMode="auto">
            <a:xfrm>
              <a:off x="384" y="3039"/>
              <a:ext cx="1536" cy="10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object #1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>
                  <a:latin typeface="Tahoma" pitchFamily="34" charset="0"/>
                  <a:cs typeface="Times New Roman" pitchFamily="18" charset="0"/>
                </a:rPr>
                <a:t>state: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Courier New" pitchFamily="49" charset="0"/>
                  <a:cs typeface="Times New Roman" pitchFamily="18" charset="0"/>
                </a:rPr>
                <a:t>int field2</a:t>
              </a:r>
              <a:br>
                <a:rPr lang="en-US" sz="1400">
                  <a:latin typeface="Courier New" pitchFamily="49" charset="0"/>
                  <a:cs typeface="Times New Roman" pitchFamily="18" charset="0"/>
                </a:rPr>
              </a:br>
              <a:r>
                <a:rPr lang="en-US" sz="1400">
                  <a:latin typeface="Courier New" pitchFamily="49" charset="0"/>
                  <a:cs typeface="Times New Roman" pitchFamily="18" charset="0"/>
                </a:rPr>
                <a:t>double field2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>
                  <a:latin typeface="Tahoma" pitchFamily="34" charset="0"/>
                  <a:cs typeface="Times New Roman" pitchFamily="18" charset="0"/>
                </a:rPr>
                <a:t>behavior: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Courier New" pitchFamily="49" charset="0"/>
                  <a:cs typeface="Times New Roman" pitchFamily="18" charset="0"/>
                </a:rPr>
                <a:t>public void method3()</a:t>
              </a:r>
              <a:br>
                <a:rPr lang="en-US" sz="1400">
                  <a:latin typeface="Courier New" pitchFamily="49" charset="0"/>
                  <a:cs typeface="Times New Roman" pitchFamily="18" charset="0"/>
                </a:rPr>
              </a:br>
              <a:r>
                <a:rPr lang="en-US" sz="1400">
                  <a:latin typeface="Courier New" pitchFamily="49" charset="0"/>
                  <a:cs typeface="Times New Roman" pitchFamily="18" charset="0"/>
                </a:rPr>
                <a:t>public int method4()</a:t>
              </a:r>
              <a:br>
                <a:rPr lang="en-US" sz="1400">
                  <a:latin typeface="Courier New" pitchFamily="49" charset="0"/>
                  <a:cs typeface="Times New Roman" pitchFamily="18" charset="0"/>
                </a:rPr>
              </a:br>
              <a:r>
                <a:rPr lang="en-US" sz="1400">
                  <a:latin typeface="Courier New" pitchFamily="49" charset="0"/>
                  <a:cs typeface="Times New Roman" pitchFamily="18" charset="0"/>
                </a:rPr>
                <a:t>public void method5()</a:t>
              </a:r>
            </a:p>
          </p:txBody>
        </p:sp>
        <p:sp>
          <p:nvSpPr>
            <p:cNvPr id="883723" name="Text Box 11"/>
            <p:cNvSpPr txBox="1">
              <a:spLocks noChangeArrowheads="1"/>
            </p:cNvSpPr>
            <p:nvPr/>
          </p:nvSpPr>
          <p:spPr bwMode="auto">
            <a:xfrm>
              <a:off x="2112" y="3039"/>
              <a:ext cx="1536" cy="10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object #2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>
                  <a:latin typeface="Tahoma" pitchFamily="34" charset="0"/>
                  <a:cs typeface="Times New Roman" pitchFamily="18" charset="0"/>
                </a:rPr>
                <a:t>state: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Courier New" pitchFamily="49" charset="0"/>
                  <a:cs typeface="Times New Roman" pitchFamily="18" charset="0"/>
                </a:rPr>
                <a:t>int field1</a:t>
              </a:r>
              <a:br>
                <a:rPr lang="en-US" sz="1400">
                  <a:latin typeface="Courier New" pitchFamily="49" charset="0"/>
                  <a:cs typeface="Times New Roman" pitchFamily="18" charset="0"/>
                </a:rPr>
              </a:br>
              <a:r>
                <a:rPr lang="en-US" sz="1400">
                  <a:latin typeface="Courier New" pitchFamily="49" charset="0"/>
                  <a:cs typeface="Times New Roman" pitchFamily="18" charset="0"/>
                </a:rPr>
                <a:t>double field2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>
                  <a:latin typeface="Tahoma" pitchFamily="34" charset="0"/>
                  <a:cs typeface="Times New Roman" pitchFamily="18" charset="0"/>
                </a:rPr>
                <a:t>behavior: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Courier New" pitchFamily="49" charset="0"/>
                  <a:cs typeface="Times New Roman" pitchFamily="18" charset="0"/>
                </a:rPr>
                <a:t>public void method3()</a:t>
              </a:r>
              <a:br>
                <a:rPr lang="en-US" sz="1400">
                  <a:latin typeface="Courier New" pitchFamily="49" charset="0"/>
                  <a:cs typeface="Times New Roman" pitchFamily="18" charset="0"/>
                </a:rPr>
              </a:br>
              <a:r>
                <a:rPr lang="en-US" sz="1400">
                  <a:latin typeface="Courier New" pitchFamily="49" charset="0"/>
                  <a:cs typeface="Times New Roman" pitchFamily="18" charset="0"/>
                </a:rPr>
                <a:t>public int method4()</a:t>
              </a:r>
              <a:br>
                <a:rPr lang="en-US" sz="1400">
                  <a:latin typeface="Courier New" pitchFamily="49" charset="0"/>
                  <a:cs typeface="Times New Roman" pitchFamily="18" charset="0"/>
                </a:rPr>
              </a:br>
              <a:r>
                <a:rPr lang="en-US" sz="1400">
                  <a:latin typeface="Courier New" pitchFamily="49" charset="0"/>
                  <a:cs typeface="Times New Roman" pitchFamily="18" charset="0"/>
                </a:rPr>
                <a:t>public void method5()</a:t>
              </a:r>
            </a:p>
          </p:txBody>
        </p:sp>
        <p:sp>
          <p:nvSpPr>
            <p:cNvPr id="883724" name="Text Box 12"/>
            <p:cNvSpPr txBox="1">
              <a:spLocks noChangeArrowheads="1"/>
            </p:cNvSpPr>
            <p:nvPr/>
          </p:nvSpPr>
          <p:spPr bwMode="auto">
            <a:xfrm>
              <a:off x="3840" y="3039"/>
              <a:ext cx="1536" cy="10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object #3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>
                  <a:latin typeface="Tahoma" pitchFamily="34" charset="0"/>
                  <a:cs typeface="Times New Roman" pitchFamily="18" charset="0"/>
                </a:rPr>
                <a:t>state: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Courier New" pitchFamily="49" charset="0"/>
                  <a:cs typeface="Times New Roman" pitchFamily="18" charset="0"/>
                </a:rPr>
                <a:t>int field1</a:t>
              </a:r>
              <a:br>
                <a:rPr lang="en-US" sz="1400">
                  <a:latin typeface="Courier New" pitchFamily="49" charset="0"/>
                  <a:cs typeface="Times New Roman" pitchFamily="18" charset="0"/>
                </a:rPr>
              </a:br>
              <a:r>
                <a:rPr lang="en-US" sz="1400">
                  <a:latin typeface="Courier New" pitchFamily="49" charset="0"/>
                  <a:cs typeface="Times New Roman" pitchFamily="18" charset="0"/>
                </a:rPr>
                <a:t>double field2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>
                  <a:latin typeface="Tahoma" pitchFamily="34" charset="0"/>
                  <a:cs typeface="Times New Roman" pitchFamily="18" charset="0"/>
                </a:rPr>
                <a:t>behavior: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Courier New" pitchFamily="49" charset="0"/>
                  <a:cs typeface="Times New Roman" pitchFamily="18" charset="0"/>
                </a:rPr>
                <a:t>public void method3()</a:t>
              </a:r>
              <a:br>
                <a:rPr lang="en-US" sz="1400">
                  <a:latin typeface="Courier New" pitchFamily="49" charset="0"/>
                  <a:cs typeface="Times New Roman" pitchFamily="18" charset="0"/>
                </a:rPr>
              </a:br>
              <a:r>
                <a:rPr lang="en-US" sz="1400">
                  <a:latin typeface="Courier New" pitchFamily="49" charset="0"/>
                  <a:cs typeface="Times New Roman" pitchFamily="18" charset="0"/>
                </a:rPr>
                <a:t>public int method4()</a:t>
              </a:r>
              <a:br>
                <a:rPr lang="en-US" sz="1400">
                  <a:latin typeface="Courier New" pitchFamily="49" charset="0"/>
                  <a:cs typeface="Times New Roman" pitchFamily="18" charset="0"/>
                </a:rPr>
              </a:br>
              <a:r>
                <a:rPr lang="en-US" sz="1400">
                  <a:latin typeface="Courier New" pitchFamily="49" charset="0"/>
                  <a:cs typeface="Times New Roman" pitchFamily="18" charset="0"/>
                </a:rPr>
                <a:t>public void method5()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DF7E03-8602-4157-AF97-1D739CD8890F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fields</a:t>
            </a:r>
            <a:endParaRPr lang="en-US">
              <a:latin typeface="Courier New" pitchFamily="49" charset="0"/>
            </a:endParaRPr>
          </a:p>
        </p:txBody>
      </p:sp>
      <p:sp>
        <p:nvSpPr>
          <p:cNvPr id="8847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>
                <a:latin typeface="Courier New" pitchFamily="49" charset="0"/>
              </a:rPr>
              <a:t>	private static </a:t>
            </a:r>
            <a:r>
              <a:rPr lang="en-US" b="1"/>
              <a:t>type</a:t>
            </a:r>
            <a:r>
              <a:rPr lang="en-US">
                <a:latin typeface="Courier New" pitchFamily="49" charset="0"/>
              </a:rPr>
              <a:t> </a:t>
            </a:r>
            <a:r>
              <a:rPr lang="en-US" b="1"/>
              <a:t>name</a:t>
            </a:r>
            <a:r>
              <a:rPr lang="en-US">
                <a:latin typeface="Courier New" pitchFamily="49" charset="0"/>
              </a:rPr>
              <a:t>;</a:t>
            </a:r>
            <a:endParaRPr lang="en-US" b="1" i="1"/>
          </a:p>
          <a:p>
            <a:pPr lvl="1">
              <a:buFontTx/>
              <a:buNone/>
            </a:pPr>
            <a:r>
              <a:rPr lang="en-US"/>
              <a:t>	or,</a:t>
            </a:r>
          </a:p>
          <a:p>
            <a:pPr lvl="1">
              <a:buFontTx/>
              <a:buNone/>
            </a:pPr>
            <a:r>
              <a:rPr lang="en-US">
                <a:latin typeface="Courier New" pitchFamily="49" charset="0"/>
              </a:rPr>
              <a:t>	private static </a:t>
            </a:r>
            <a:r>
              <a:rPr lang="en-US" b="1"/>
              <a:t>type</a:t>
            </a:r>
            <a:r>
              <a:rPr lang="en-US">
                <a:latin typeface="Courier New" pitchFamily="49" charset="0"/>
              </a:rPr>
              <a:t> </a:t>
            </a:r>
            <a:r>
              <a:rPr lang="en-US" b="1"/>
              <a:t>name</a:t>
            </a:r>
            <a:r>
              <a:rPr lang="en-US">
                <a:latin typeface="Courier New" pitchFamily="49" charset="0"/>
              </a:rPr>
              <a:t> = </a:t>
            </a:r>
            <a:r>
              <a:rPr lang="en-US" b="1"/>
              <a:t>value</a:t>
            </a:r>
            <a:r>
              <a:rPr lang="en-US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endParaRPr lang="en-US">
              <a:latin typeface="Courier New" pitchFamily="49" charset="0"/>
            </a:endParaRPr>
          </a:p>
          <a:p>
            <a:pPr lvl="1"/>
            <a:r>
              <a:rPr lang="en-US"/>
              <a:t>Example:</a:t>
            </a:r>
          </a:p>
          <a:p>
            <a:pPr lvl="1">
              <a:buFontTx/>
              <a:buNone/>
            </a:pPr>
            <a:r>
              <a:rPr lang="en-US">
                <a:latin typeface="Courier New" pitchFamily="49" charset="0"/>
              </a:rPr>
              <a:t>	private static int theAnswer = 42;</a:t>
            </a:r>
            <a:endParaRPr lang="en-US" sz="900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 b="1"/>
              <a:t>static field</a:t>
            </a:r>
            <a:r>
              <a:rPr lang="en-US"/>
              <a:t>: Stored in the class instead of each object.</a:t>
            </a:r>
          </a:p>
          <a:p>
            <a:pPr lvl="1"/>
            <a:r>
              <a:rPr lang="en-US"/>
              <a:t>A "shared" global field that all objects can access and modify.</a:t>
            </a:r>
          </a:p>
          <a:p>
            <a:pPr lvl="1"/>
            <a:r>
              <a:rPr lang="en-US"/>
              <a:t>Like a class constant, except that its value can be changed.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EE15F-969A-41F4-9198-475A5F13CA39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static fields</a:t>
            </a:r>
          </a:p>
        </p:txBody>
      </p:sp>
      <p:sp>
        <p:nvSpPr>
          <p:cNvPr id="8857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From inside the class where the field was declared: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9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1" dirty="0" err="1"/>
              <a:t>fieldName</a:t>
            </a:r>
            <a:r>
              <a:rPr lang="en-US" sz="1800" b="1" dirty="0">
                <a:latin typeface="Courier New" pitchFamily="49" charset="0"/>
              </a:rPr>
              <a:t>                        </a:t>
            </a: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// get the value</a:t>
            </a:r>
            <a:endParaRPr lang="en-US" sz="1800" b="1" dirty="0">
              <a:solidFill>
                <a:srgbClr val="00808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1" dirty="0" err="1"/>
              <a:t>fieldName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b="1" dirty="0"/>
              <a:t>value</a:t>
            </a:r>
            <a:r>
              <a:rPr lang="en-US" sz="1800" dirty="0">
                <a:latin typeface="Courier New" pitchFamily="49" charset="0"/>
              </a:rPr>
              <a:t>;               </a:t>
            </a: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// set the value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dirty="0"/>
          </a:p>
          <a:p>
            <a:r>
              <a:rPr lang="en-US" sz="2400" dirty="0"/>
              <a:t>From another class (if the field is </a:t>
            </a:r>
            <a:r>
              <a:rPr lang="en-US" sz="2400" dirty="0">
                <a:latin typeface="Courier New" pitchFamily="49" charset="0"/>
              </a:rPr>
              <a:t>public</a:t>
            </a:r>
            <a:r>
              <a:rPr lang="en-US" sz="2400" dirty="0"/>
              <a:t>):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9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sz="1800" b="1" dirty="0" err="1"/>
              <a:t>ClassName</a:t>
            </a:r>
            <a:r>
              <a:rPr lang="en-US" sz="1800" dirty="0" err="1">
                <a:latin typeface="Courier New" pitchFamily="49" charset="0"/>
              </a:rPr>
              <a:t>.</a:t>
            </a:r>
            <a:r>
              <a:rPr lang="en-US" sz="1800" b="1" dirty="0" err="1"/>
              <a:t>fieldName</a:t>
            </a:r>
            <a:r>
              <a:rPr lang="en-US" sz="1800" b="1" dirty="0">
                <a:latin typeface="Courier New" pitchFamily="49" charset="0"/>
              </a:rPr>
              <a:t>             </a:t>
            </a: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// get the value</a:t>
            </a:r>
            <a:endParaRPr lang="en-US" sz="1800" b="1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1" dirty="0" err="1"/>
              <a:t>ClassName</a:t>
            </a:r>
            <a:r>
              <a:rPr lang="en-US" sz="1800" dirty="0" err="1">
                <a:latin typeface="Courier New" pitchFamily="49" charset="0"/>
              </a:rPr>
              <a:t>.</a:t>
            </a:r>
            <a:r>
              <a:rPr lang="en-US" sz="1800" b="1" dirty="0" err="1"/>
              <a:t>fieldName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b="1" dirty="0"/>
              <a:t>value</a:t>
            </a:r>
            <a:r>
              <a:rPr lang="en-US" sz="1800" dirty="0">
                <a:latin typeface="Courier New" pitchFamily="49" charset="0"/>
              </a:rPr>
              <a:t>;    </a:t>
            </a: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// set the value</a:t>
            </a:r>
            <a:endParaRPr lang="en-US" sz="1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2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generally static fields are not </a:t>
            </a:r>
            <a:r>
              <a:rPr lang="en-US" dirty="0">
                <a:latin typeface="Courier New" pitchFamily="49" charset="0"/>
              </a:rPr>
              <a:t>public</a:t>
            </a:r>
            <a:r>
              <a:rPr lang="en-US" dirty="0"/>
              <a:t> unless they are </a:t>
            </a:r>
            <a:r>
              <a:rPr lang="en-US" dirty="0">
                <a:latin typeface="Courier New" pitchFamily="49" charset="0"/>
              </a:rPr>
              <a:t>final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2400" dirty="0" smtClean="0"/>
              <a:t>Exercise</a:t>
            </a:r>
            <a:r>
              <a:rPr lang="en-US" sz="2400" dirty="0"/>
              <a:t>: Modify the </a:t>
            </a:r>
            <a:r>
              <a:rPr lang="en-US" sz="2400" dirty="0" err="1">
                <a:latin typeface="Courier New" pitchFamily="49" charset="0"/>
              </a:rPr>
              <a:t>BankAccount</a:t>
            </a:r>
            <a:r>
              <a:rPr lang="en-US" sz="2400" dirty="0"/>
              <a:t> class shown previously so that each account is automatically given a unique ID.</a:t>
            </a:r>
          </a:p>
          <a:p>
            <a:r>
              <a:rPr lang="en-US" sz="2400" dirty="0"/>
              <a:t>Exercise: Write the working version of </a:t>
            </a:r>
            <a:r>
              <a:rPr lang="en-US" sz="2400" dirty="0" err="1" smtClean="0">
                <a:latin typeface="Courier New" pitchFamily="49" charset="0"/>
              </a:rPr>
              <a:t>FratGuy</a:t>
            </a:r>
            <a:r>
              <a:rPr lang="en-US" sz="2400" dirty="0" smtClean="0">
                <a:latin typeface="Courier New" pitchFamily="49" charset="0"/>
              </a:rPr>
              <a:t>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C3EA61-0C42-4943-93A3-456608DEAD48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5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5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</a:rPr>
              <a:t>BankAccount</a:t>
            </a:r>
            <a:r>
              <a:rPr lang="en-US" dirty="0"/>
              <a:t> solution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public class </a:t>
            </a:r>
            <a:r>
              <a:rPr lang="en-US" sz="1800" dirty="0" err="1">
                <a:latin typeface="Courier New" pitchFamily="49" charset="0"/>
              </a:rPr>
              <a:t>BankAccount</a:t>
            </a:r>
            <a:r>
              <a:rPr lang="en-US" sz="1800" dirty="0">
                <a:latin typeface="Courier New" pitchFamily="49" charset="0"/>
              </a:rPr>
              <a:t> {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sz="1800" b="1" dirty="0">
              <a:solidFill>
                <a:srgbClr val="00808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    // static count of how many accounts are created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    // (only one count shared for the whole class)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private static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objectCount</a:t>
            </a:r>
            <a:r>
              <a:rPr lang="en-US" sz="1800" b="1" dirty="0">
                <a:latin typeface="Courier New" pitchFamily="49" charset="0"/>
              </a:rPr>
              <a:t> = 0;</a:t>
            </a:r>
            <a:endParaRPr lang="en-US" sz="18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    // fields (replicated for each object)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private String name;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private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id;</a:t>
            </a:r>
            <a:endParaRPr lang="en-US" sz="1800" b="1" dirty="0">
              <a:solidFill>
                <a:srgbClr val="00808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sz="1800" dirty="0">
              <a:solidFill>
                <a:srgbClr val="00808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public </a:t>
            </a:r>
            <a:r>
              <a:rPr lang="en-US" sz="1800" dirty="0" err="1">
                <a:latin typeface="Courier New" pitchFamily="49" charset="0"/>
              </a:rPr>
              <a:t>BankAccount</a:t>
            </a:r>
            <a:r>
              <a:rPr lang="en-US" sz="1800" dirty="0">
                <a:latin typeface="Courier New" pitchFamily="49" charset="0"/>
              </a:rPr>
              <a:t>()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</a:rPr>
              <a:t>objectCount</a:t>
            </a:r>
            <a:r>
              <a:rPr lang="en-US" sz="1800" b="1" dirty="0">
                <a:latin typeface="Courier New" pitchFamily="49" charset="0"/>
              </a:rPr>
              <a:t>++;     </a:t>
            </a: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// advance the id, and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id = </a:t>
            </a:r>
            <a:r>
              <a:rPr lang="en-US" sz="1800" b="1" dirty="0" err="1">
                <a:latin typeface="Courier New" pitchFamily="49" charset="0"/>
              </a:rPr>
              <a:t>objectCount</a:t>
            </a:r>
            <a:r>
              <a:rPr lang="en-US" sz="1800" b="1" dirty="0">
                <a:latin typeface="Courier New" pitchFamily="49" charset="0"/>
              </a:rPr>
              <a:t>;  </a:t>
            </a: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// give number to account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...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public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getID</a:t>
            </a:r>
            <a:r>
              <a:rPr lang="en-US" sz="1800" dirty="0">
                <a:latin typeface="Courier New" pitchFamily="49" charset="0"/>
              </a:rPr>
              <a:t>() {   </a:t>
            </a: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// return this account's id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 return id;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CFC410-8929-421D-A55A-9DAEBB7B2F34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methods</a:t>
            </a:r>
            <a:endParaRPr lang="en-US">
              <a:latin typeface="Courier New" pitchFamily="49" charset="0"/>
            </a:endParaRPr>
          </a:p>
        </p:txBody>
      </p:sp>
      <p:sp>
        <p:nvSpPr>
          <p:cNvPr id="8878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	// the same syntax you've already used for methods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public static </a:t>
            </a:r>
            <a:r>
              <a:rPr lang="en-US" sz="1800" b="1" dirty="0"/>
              <a:t>type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/>
              <a:t>name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b="1" dirty="0"/>
              <a:t>parameters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    </a:t>
            </a:r>
            <a:r>
              <a:rPr lang="en-US" sz="1800" b="1" dirty="0"/>
              <a:t>statements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200" dirty="0"/>
          </a:p>
          <a:p>
            <a:r>
              <a:rPr lang="en-US" b="1" dirty="0"/>
              <a:t>static method</a:t>
            </a:r>
            <a:r>
              <a:rPr lang="en-US" dirty="0"/>
              <a:t>: Stored in a class, not in an object.</a:t>
            </a:r>
          </a:p>
          <a:p>
            <a:pPr lvl="1">
              <a:buFontTx/>
              <a:buNone/>
            </a:pPr>
            <a:endParaRPr lang="en-US" sz="900" dirty="0"/>
          </a:p>
          <a:p>
            <a:pPr lvl="1"/>
            <a:r>
              <a:rPr lang="en-US" dirty="0"/>
              <a:t>Shared by all objects of the class, not replicated.</a:t>
            </a:r>
            <a:endParaRPr lang="en-US" sz="900" dirty="0"/>
          </a:p>
          <a:p>
            <a:pPr lvl="1"/>
            <a:r>
              <a:rPr lang="en-US" dirty="0"/>
              <a:t>Does not have any </a:t>
            </a:r>
            <a:r>
              <a:rPr lang="en-US" i="1" dirty="0"/>
              <a:t>implicit parameter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this</a:t>
            </a:r>
            <a:r>
              <a:rPr lang="en-US" dirty="0"/>
              <a:t>;  </a:t>
            </a:r>
            <a:br>
              <a:rPr lang="en-US" dirty="0"/>
            </a:br>
            <a:r>
              <a:rPr lang="en-US" dirty="0"/>
              <a:t>therefore, cannot access any particular object's fields.</a:t>
            </a:r>
          </a:p>
          <a:p>
            <a:pPr lvl="1">
              <a:buFontTx/>
              <a:buNone/>
            </a:pPr>
            <a:endParaRPr lang="en-US" sz="1200" dirty="0"/>
          </a:p>
          <a:p>
            <a:r>
              <a:rPr lang="en-US" dirty="0" smtClean="0"/>
              <a:t>Exercise</a:t>
            </a:r>
            <a:r>
              <a:rPr lang="en-US" dirty="0"/>
              <a:t>: Make it so that clients can find out how many total </a:t>
            </a:r>
            <a:r>
              <a:rPr lang="en-US" dirty="0" err="1">
                <a:latin typeface="Courier New" pitchFamily="49" charset="0"/>
              </a:rPr>
              <a:t>BankAccount</a:t>
            </a:r>
            <a:r>
              <a:rPr lang="en-US" dirty="0"/>
              <a:t> objects have ever been created.</a:t>
            </a:r>
            <a:endParaRPr lang="en-US" sz="9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8CF4CD-324F-4CA9-A3A4-8C1DC4B9D51B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2008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7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BankAccount</a:t>
            </a:r>
            <a:r>
              <a:rPr lang="en-US"/>
              <a:t> solution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lvl="1">
              <a:lnSpc>
                <a:spcPct val="6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public class </a:t>
            </a:r>
            <a:r>
              <a:rPr lang="en-US" sz="1800" dirty="0" err="1">
                <a:latin typeface="Courier New" pitchFamily="49" charset="0"/>
              </a:rPr>
              <a:t>BankAccount</a:t>
            </a:r>
            <a:r>
              <a:rPr lang="en-US" sz="1800" dirty="0">
                <a:latin typeface="Courier New" pitchFamily="49" charset="0"/>
              </a:rPr>
              <a:t> {</a:t>
            </a:r>
          </a:p>
          <a:p>
            <a:pPr lvl="1">
              <a:lnSpc>
                <a:spcPct val="60000"/>
              </a:lnSpc>
              <a:buFontTx/>
              <a:buNone/>
            </a:pPr>
            <a:endParaRPr lang="en-US" sz="700" b="1" dirty="0">
              <a:solidFill>
                <a:srgbClr val="008080"/>
              </a:solidFill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    // static count of how many accounts are created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    // (only one count shared for the whole class)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private static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objectCount</a:t>
            </a:r>
            <a:r>
              <a:rPr lang="en-US" sz="1800" dirty="0">
                <a:latin typeface="Courier New" pitchFamily="49" charset="0"/>
              </a:rPr>
              <a:t> = 0;</a:t>
            </a:r>
            <a:endParaRPr lang="en-US" sz="700" dirty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    // clients can call this to find out # accounts created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public static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getNumAccounts</a:t>
            </a:r>
            <a:r>
              <a:rPr lang="en-US" sz="1800" b="1" dirty="0">
                <a:latin typeface="Courier New" pitchFamily="49" charset="0"/>
              </a:rPr>
              <a:t>() {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return </a:t>
            </a:r>
            <a:r>
              <a:rPr lang="en-US" sz="1800" b="1" dirty="0" err="1">
                <a:latin typeface="Courier New" pitchFamily="49" charset="0"/>
              </a:rPr>
              <a:t>objectCount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6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    // fields (replicated for each object)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private String name;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private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id;</a:t>
            </a:r>
            <a:endParaRPr lang="en-US" sz="1800" b="1" dirty="0">
              <a:solidFill>
                <a:srgbClr val="008080"/>
              </a:solidFill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Tx/>
              <a:buNone/>
            </a:pPr>
            <a:endParaRPr lang="en-US" sz="1800" dirty="0">
              <a:solidFill>
                <a:srgbClr val="008080"/>
              </a:solidFill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public </a:t>
            </a:r>
            <a:r>
              <a:rPr lang="en-US" sz="1800" dirty="0" err="1">
                <a:latin typeface="Courier New" pitchFamily="49" charset="0"/>
              </a:rPr>
              <a:t>BankAccount</a:t>
            </a:r>
            <a:r>
              <a:rPr lang="en-US" sz="1800" dirty="0">
                <a:latin typeface="Courier New" pitchFamily="49" charset="0"/>
              </a:rPr>
              <a:t>() {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</a:rPr>
              <a:t>objectCount</a:t>
            </a:r>
            <a:r>
              <a:rPr lang="en-US" sz="1800" dirty="0">
                <a:latin typeface="Courier New" pitchFamily="49" charset="0"/>
              </a:rPr>
              <a:t>++;</a:t>
            </a:r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// advance the id, and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</a:rPr>
              <a:t>id = </a:t>
            </a:r>
            <a:r>
              <a:rPr lang="en-US" sz="1800" dirty="0" err="1">
                <a:latin typeface="Courier New" pitchFamily="49" charset="0"/>
              </a:rPr>
              <a:t>objectCount</a:t>
            </a:r>
            <a:r>
              <a:rPr lang="en-US" sz="1800" dirty="0">
                <a:latin typeface="Courier New" pitchFamily="49" charset="0"/>
              </a:rPr>
              <a:t>;</a:t>
            </a: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// give number to account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6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...</a:t>
            </a:r>
          </a:p>
          <a:p>
            <a:pPr lvl="1">
              <a:lnSpc>
                <a:spcPct val="6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public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getID</a:t>
            </a:r>
            <a:r>
              <a:rPr lang="en-US" sz="1800" dirty="0">
                <a:latin typeface="Courier New" pitchFamily="49" charset="0"/>
              </a:rPr>
              <a:t>() {   </a:t>
            </a: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// return this account's id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    return id;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AEF761-0328-4EBE-B4FC-F46BF14108AB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Java classes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r>
              <a:rPr lang="en-US" dirty="0"/>
              <a:t>A class is used for any of the following in a large program:</a:t>
            </a:r>
          </a:p>
          <a:p>
            <a:pPr lvl="1">
              <a:buFontTx/>
              <a:buNone/>
            </a:pPr>
            <a:endParaRPr lang="en-US" sz="600" dirty="0"/>
          </a:p>
          <a:p>
            <a:pPr lvl="1"/>
            <a:r>
              <a:rPr lang="en-US" dirty="0"/>
              <a:t>a </a:t>
            </a:r>
            <a:r>
              <a:rPr lang="en-US" i="1" dirty="0"/>
              <a:t>program</a:t>
            </a:r>
            <a:r>
              <a:rPr lang="en-US" dirty="0"/>
              <a:t> : Has a main and perhaps other static methods.</a:t>
            </a:r>
          </a:p>
          <a:p>
            <a:pPr lvl="2"/>
            <a:r>
              <a:rPr lang="en-US" dirty="0"/>
              <a:t>example: </a:t>
            </a:r>
            <a:r>
              <a:rPr lang="en-US" dirty="0" err="1">
                <a:latin typeface="Courier New" pitchFamily="49" charset="0"/>
              </a:rPr>
              <a:t>GuessingGame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Birthday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MadLibs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CritterMain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/>
              <a:t>does not usually declare any static fields (except </a:t>
            </a:r>
            <a:r>
              <a:rPr lang="en-US" dirty="0">
                <a:latin typeface="Courier New" pitchFamily="49" charset="0"/>
              </a:rPr>
              <a:t>final</a:t>
            </a:r>
            <a:r>
              <a:rPr lang="en-US" dirty="0"/>
              <a:t>)</a:t>
            </a:r>
          </a:p>
          <a:p>
            <a:pPr lvl="2"/>
            <a:endParaRPr lang="en-US" sz="1200" dirty="0"/>
          </a:p>
          <a:p>
            <a:pPr lvl="1"/>
            <a:r>
              <a:rPr lang="en-US" dirty="0"/>
              <a:t>an </a:t>
            </a:r>
            <a:r>
              <a:rPr lang="en-US" i="1" dirty="0"/>
              <a:t>object class</a:t>
            </a:r>
            <a:r>
              <a:rPr lang="en-US" dirty="0"/>
              <a:t> : Defines a new type of objects.</a:t>
            </a:r>
          </a:p>
          <a:p>
            <a:pPr lvl="2"/>
            <a:r>
              <a:rPr lang="en-US" dirty="0"/>
              <a:t>example: </a:t>
            </a:r>
            <a:r>
              <a:rPr lang="en-US" dirty="0">
                <a:latin typeface="Courier New" pitchFamily="49" charset="0"/>
              </a:rPr>
              <a:t>Point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BankAccount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Date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Critter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FratGuy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/>
              <a:t>declares object fields, constructor(s), and methods</a:t>
            </a:r>
          </a:p>
          <a:p>
            <a:pPr lvl="2"/>
            <a:r>
              <a:rPr lang="en-US" dirty="0"/>
              <a:t>might declare static fields or methods, but these are less of a focus</a:t>
            </a:r>
          </a:p>
          <a:p>
            <a:pPr lvl="2"/>
            <a:r>
              <a:rPr lang="en-US" dirty="0"/>
              <a:t>should be encapsulated (all fields and static fields </a:t>
            </a:r>
            <a:r>
              <a:rPr lang="en-US" dirty="0">
                <a:latin typeface="Courier New" pitchFamily="49" charset="0"/>
              </a:rPr>
              <a:t>private</a:t>
            </a:r>
            <a:r>
              <a:rPr lang="en-US" dirty="0"/>
              <a:t>)</a:t>
            </a:r>
          </a:p>
          <a:p>
            <a:pPr lvl="2"/>
            <a:endParaRPr lang="en-US" sz="1200" dirty="0"/>
          </a:p>
          <a:p>
            <a:pPr lvl="1"/>
            <a:r>
              <a:rPr lang="en-US" dirty="0"/>
              <a:t>a </a:t>
            </a:r>
            <a:r>
              <a:rPr lang="en-US" i="1" dirty="0"/>
              <a:t>module</a:t>
            </a:r>
            <a:r>
              <a:rPr lang="en-US" dirty="0"/>
              <a:t> : Utility code implemented as static methods.</a:t>
            </a:r>
          </a:p>
          <a:p>
            <a:pPr lvl="2"/>
            <a:r>
              <a:rPr lang="en-US" dirty="0"/>
              <a:t>example: </a:t>
            </a:r>
            <a:r>
              <a:rPr lang="en-US" dirty="0">
                <a:latin typeface="Courier New" pitchFamily="49" charset="0"/>
              </a:rPr>
              <a:t>Math</a:t>
            </a:r>
          </a:p>
          <a:p>
            <a:pPr lvl="2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6C070-FC79-4A19-A369-7F4D09054C58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Blueprint analogy</a:t>
            </a:r>
          </a:p>
        </p:txBody>
      </p:sp>
      <p:sp>
        <p:nvSpPr>
          <p:cNvPr id="820227" name="Text Box 3"/>
          <p:cNvSpPr txBox="1">
            <a:spLocks noChangeArrowheads="1"/>
          </p:cNvSpPr>
          <p:nvPr/>
        </p:nvSpPr>
        <p:spPr bwMode="auto">
          <a:xfrm>
            <a:off x="1600200" y="1358900"/>
            <a:ext cx="4876800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b="1" u="sng">
                <a:latin typeface="Verdana" pitchFamily="34" charset="0"/>
                <a:cs typeface="Times New Roman" pitchFamily="18" charset="0"/>
              </a:rPr>
              <a:t>iPod blueprint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400" b="1" u="sng">
                <a:latin typeface="Verdana" pitchFamily="34" charset="0"/>
                <a:cs typeface="Times New Roman" pitchFamily="18" charset="0"/>
              </a:rPr>
              <a:t>state:</a:t>
            </a:r>
            <a:br>
              <a:rPr lang="en-US" sz="1400" b="1" u="sng">
                <a:latin typeface="Verdana" pitchFamily="34" charset="0"/>
                <a:cs typeface="Times New Roman" pitchFamily="18" charset="0"/>
              </a:rPr>
            </a:br>
            <a:r>
              <a:rPr lang="en-US" sz="1400" b="1">
                <a:latin typeface="Verdana" pitchFamily="34" charset="0"/>
                <a:cs typeface="Times New Roman" pitchFamily="18" charset="0"/>
              </a:rPr>
              <a:t>  </a:t>
            </a:r>
            <a:r>
              <a:rPr lang="en-US" sz="1400">
                <a:latin typeface="Verdana" pitchFamily="34" charset="0"/>
                <a:cs typeface="Times New Roman" pitchFamily="18" charset="0"/>
              </a:rPr>
              <a:t>current song</a:t>
            </a:r>
            <a:br>
              <a:rPr lang="en-US" sz="1400">
                <a:latin typeface="Verdana" pitchFamily="34" charset="0"/>
                <a:cs typeface="Times New Roman" pitchFamily="18" charset="0"/>
              </a:rPr>
            </a:br>
            <a:r>
              <a:rPr lang="en-US" sz="1400">
                <a:latin typeface="Verdana" pitchFamily="34" charset="0"/>
                <a:cs typeface="Times New Roman" pitchFamily="18" charset="0"/>
              </a:rPr>
              <a:t>  volume</a:t>
            </a:r>
            <a:br>
              <a:rPr lang="en-US" sz="1400">
                <a:latin typeface="Verdana" pitchFamily="34" charset="0"/>
                <a:cs typeface="Times New Roman" pitchFamily="18" charset="0"/>
              </a:rPr>
            </a:br>
            <a:r>
              <a:rPr lang="en-US" sz="1400">
                <a:latin typeface="Verdana" pitchFamily="34" charset="0"/>
                <a:cs typeface="Times New Roman" pitchFamily="18" charset="0"/>
              </a:rPr>
              <a:t>  battery life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sz="1400" b="1" u="sng">
                <a:latin typeface="Verdana" pitchFamily="34" charset="0"/>
                <a:cs typeface="Times New Roman" pitchFamily="18" charset="0"/>
              </a:rPr>
              <a:t>behavior:</a:t>
            </a:r>
            <a:br>
              <a:rPr lang="en-US" sz="1400" b="1" u="sng">
                <a:latin typeface="Verdana" pitchFamily="34" charset="0"/>
                <a:cs typeface="Times New Roman" pitchFamily="18" charset="0"/>
              </a:rPr>
            </a:br>
            <a:r>
              <a:rPr lang="en-US" sz="1400" b="1">
                <a:latin typeface="Verdana" pitchFamily="34" charset="0"/>
                <a:cs typeface="Times New Roman" pitchFamily="18" charset="0"/>
              </a:rPr>
              <a:t>  </a:t>
            </a:r>
            <a:r>
              <a:rPr lang="en-US" sz="1400">
                <a:latin typeface="Verdana" pitchFamily="34" charset="0"/>
                <a:cs typeface="Times New Roman" pitchFamily="18" charset="0"/>
              </a:rPr>
              <a:t>power on/off</a:t>
            </a:r>
            <a:br>
              <a:rPr lang="en-US" sz="1400">
                <a:latin typeface="Verdana" pitchFamily="34" charset="0"/>
                <a:cs typeface="Times New Roman" pitchFamily="18" charset="0"/>
              </a:rPr>
            </a:br>
            <a:r>
              <a:rPr lang="en-US" sz="1400">
                <a:latin typeface="Verdana" pitchFamily="34" charset="0"/>
                <a:cs typeface="Times New Roman" pitchFamily="18" charset="0"/>
              </a:rPr>
              <a:t>  change station/song</a:t>
            </a:r>
            <a:br>
              <a:rPr lang="en-US" sz="1400">
                <a:latin typeface="Verdana" pitchFamily="34" charset="0"/>
                <a:cs typeface="Times New Roman" pitchFamily="18" charset="0"/>
              </a:rPr>
            </a:br>
            <a:r>
              <a:rPr lang="en-US" sz="1400">
                <a:latin typeface="Verdana" pitchFamily="34" charset="0"/>
                <a:cs typeface="Times New Roman" pitchFamily="18" charset="0"/>
              </a:rPr>
              <a:t>  change volume</a:t>
            </a:r>
            <a:br>
              <a:rPr lang="en-US" sz="1400">
                <a:latin typeface="Verdana" pitchFamily="34" charset="0"/>
                <a:cs typeface="Times New Roman" pitchFamily="18" charset="0"/>
              </a:rPr>
            </a:br>
            <a:r>
              <a:rPr lang="en-US" sz="1400">
                <a:latin typeface="Verdana" pitchFamily="34" charset="0"/>
                <a:cs typeface="Times New Roman" pitchFamily="18" charset="0"/>
              </a:rPr>
              <a:t>  choose random song</a:t>
            </a:r>
          </a:p>
        </p:txBody>
      </p:sp>
      <p:grpSp>
        <p:nvGrpSpPr>
          <p:cNvPr id="820228" name="Group 4"/>
          <p:cNvGrpSpPr>
            <a:grpSpLocks/>
          </p:cNvGrpSpPr>
          <p:nvPr/>
        </p:nvGrpSpPr>
        <p:grpSpPr bwMode="auto">
          <a:xfrm>
            <a:off x="304800" y="4387850"/>
            <a:ext cx="8077200" cy="2012950"/>
            <a:chOff x="192" y="2967"/>
            <a:chExt cx="5088" cy="1268"/>
          </a:xfrm>
        </p:grpSpPr>
        <p:sp>
          <p:nvSpPr>
            <p:cNvPr id="820229" name="Text Box 5"/>
            <p:cNvSpPr txBox="1">
              <a:spLocks noChangeArrowheads="1"/>
            </p:cNvSpPr>
            <p:nvPr/>
          </p:nvSpPr>
          <p:spPr bwMode="auto">
            <a:xfrm>
              <a:off x="192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iPod #1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state:</a:t>
              </a:r>
              <a:br>
                <a:rPr lang="en-US" sz="1400" b="1" u="sng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  <a:t>  song = "</a:t>
              </a:r>
              <a:r>
                <a:rPr lang="en-US" sz="12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  <a:t>1,000,000 Miles</a:t>
              </a:r>
              <a: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  <a:t>"</a:t>
              </a:r>
              <a:b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  <a:t>  volume = 17</a:t>
              </a:r>
              <a:b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  <a:t>  battery life = 2.5 hrs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behavior:</a:t>
              </a:r>
              <a:br>
                <a:rPr lang="en-US" sz="1400" b="1" u="sng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power on/off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change station/song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change volume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choose random song</a:t>
              </a:r>
            </a:p>
          </p:txBody>
        </p:sp>
        <p:sp>
          <p:nvSpPr>
            <p:cNvPr id="820230" name="Text Box 6"/>
            <p:cNvSpPr txBox="1">
              <a:spLocks noChangeArrowheads="1"/>
            </p:cNvSpPr>
            <p:nvPr/>
          </p:nvSpPr>
          <p:spPr bwMode="auto">
            <a:xfrm>
              <a:off x="201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iPod #2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state:</a:t>
              </a:r>
              <a:br>
                <a:rPr lang="en-US" sz="1400" b="1" u="sng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  <a:t>  song = "Letting You"</a:t>
              </a:r>
              <a:b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  <a:t>  volume = 9</a:t>
              </a:r>
              <a:b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  <a:t>  battery life = 3.41 hrs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behavior:</a:t>
              </a:r>
              <a:br>
                <a:rPr lang="en-US" sz="1400" b="1" u="sng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power on/off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change station/song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change volume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choose random song</a:t>
              </a:r>
            </a:p>
          </p:txBody>
        </p:sp>
        <p:sp>
          <p:nvSpPr>
            <p:cNvPr id="820231" name="Text Box 7"/>
            <p:cNvSpPr txBox="1">
              <a:spLocks noChangeArrowheads="1"/>
            </p:cNvSpPr>
            <p:nvPr/>
          </p:nvSpPr>
          <p:spPr bwMode="auto">
            <a:xfrm>
              <a:off x="393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iPod #3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state:</a:t>
              </a:r>
              <a:br>
                <a:rPr lang="en-US" sz="1400" b="1" u="sng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  <a:t>  song = "Discipline"</a:t>
              </a:r>
              <a:b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  <a:t>  volume = 24</a:t>
              </a:r>
              <a:b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solidFill>
                    <a:srgbClr val="003399"/>
                  </a:solidFill>
                  <a:latin typeface="Tahoma" pitchFamily="34" charset="0"/>
                  <a:cs typeface="Times New Roman" pitchFamily="18" charset="0"/>
                </a:rPr>
                <a:t>  battery life = 1.8 hrs</a:t>
              </a: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sz="1400" b="1" u="sng">
                  <a:latin typeface="Tahoma" pitchFamily="34" charset="0"/>
                  <a:cs typeface="Times New Roman" pitchFamily="18" charset="0"/>
                </a:rPr>
                <a:t>behavior:</a:t>
              </a:r>
              <a:br>
                <a:rPr lang="en-US" sz="1400" b="1" u="sng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power on/off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change station/song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change volume</a:t>
              </a:r>
              <a:br>
                <a:rPr lang="en-US" sz="1400">
                  <a:latin typeface="Tahoma" pitchFamily="34" charset="0"/>
                  <a:cs typeface="Times New Roman" pitchFamily="18" charset="0"/>
                </a:rPr>
              </a:br>
              <a:r>
                <a:rPr lang="en-US" sz="1400">
                  <a:latin typeface="Tahoma" pitchFamily="34" charset="0"/>
                  <a:cs typeface="Times New Roman" pitchFamily="18" charset="0"/>
                </a:rPr>
                <a:t>  choose random song</a:t>
              </a:r>
            </a:p>
          </p:txBody>
        </p:sp>
      </p:grpSp>
      <p:grpSp>
        <p:nvGrpSpPr>
          <p:cNvPr id="820232" name="Group 8"/>
          <p:cNvGrpSpPr>
            <a:grpSpLocks/>
          </p:cNvGrpSpPr>
          <p:nvPr/>
        </p:nvGrpSpPr>
        <p:grpSpPr bwMode="auto">
          <a:xfrm>
            <a:off x="2286000" y="3563938"/>
            <a:ext cx="4419600" cy="823912"/>
            <a:chOff x="1440" y="2313"/>
            <a:chExt cx="2784" cy="519"/>
          </a:xfrm>
        </p:grpSpPr>
        <p:grpSp>
          <p:nvGrpSpPr>
            <p:cNvPr id="820233" name="Group 9"/>
            <p:cNvGrpSpPr>
              <a:grpSpLocks/>
            </p:cNvGrpSpPr>
            <p:nvPr/>
          </p:nvGrpSpPr>
          <p:grpSpPr bwMode="auto">
            <a:xfrm>
              <a:off x="1440" y="2313"/>
              <a:ext cx="2640" cy="519"/>
              <a:chOff x="1440" y="2304"/>
              <a:chExt cx="2640" cy="519"/>
            </a:xfrm>
          </p:grpSpPr>
          <p:sp>
            <p:nvSpPr>
              <p:cNvPr id="820234" name="Line 10"/>
              <p:cNvSpPr>
                <a:spLocks noChangeShapeType="1"/>
              </p:cNvSpPr>
              <p:nvPr/>
            </p:nvSpPr>
            <p:spPr bwMode="auto">
              <a:xfrm flipH="1">
                <a:off x="1440" y="2304"/>
                <a:ext cx="1152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0235" name="Line 11"/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96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0236" name="Line 12"/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1488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820237" name="Text Box 13"/>
            <p:cNvSpPr txBox="1">
              <a:spLocks noChangeArrowheads="1"/>
            </p:cNvSpPr>
            <p:nvPr/>
          </p:nvSpPr>
          <p:spPr bwMode="auto">
            <a:xfrm>
              <a:off x="3590" y="2352"/>
              <a:ext cx="6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i="1" dirty="0">
                  <a:latin typeface="Tahoma" pitchFamily="34" charset="0"/>
                  <a:cs typeface="Times New Roman" pitchFamily="18" charset="0"/>
                </a:rPr>
                <a:t>creates</a:t>
              </a:r>
            </a:p>
          </p:txBody>
        </p:sp>
      </p:grpSp>
      <p:pic>
        <p:nvPicPr>
          <p:cNvPr id="820238" name="Picture 14" descr="bluepri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92250"/>
            <a:ext cx="2209800" cy="16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39" name="Picture 15" descr="video-ipo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2209800" y="5378450"/>
            <a:ext cx="62388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40" name="Picture 16" descr="video-ipo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5181600" y="5378450"/>
            <a:ext cx="62388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41" name="Picture 17" descr="video-ipo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8229600" y="5378450"/>
            <a:ext cx="62388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46A9E8-2248-4DA3-B763-6497A4F9E2A5}" type="datetime1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abstraction</a:t>
            </a:r>
            <a:r>
              <a:rPr lang="en-US" dirty="0"/>
              <a:t>: A distancing between ideas and details.</a:t>
            </a:r>
          </a:p>
          <a:p>
            <a:pPr lvl="1"/>
            <a:r>
              <a:rPr lang="en-US" dirty="0"/>
              <a:t>We can use objects without knowing how they work.</a:t>
            </a:r>
          </a:p>
          <a:p>
            <a:pPr lvl="1">
              <a:buFontTx/>
              <a:buNone/>
            </a:pPr>
            <a:endParaRPr lang="en-US" sz="900" dirty="0"/>
          </a:p>
          <a:p>
            <a:r>
              <a:rPr lang="en-US" dirty="0"/>
              <a:t>abstraction in an iPod:</a:t>
            </a:r>
          </a:p>
          <a:p>
            <a:pPr lvl="1"/>
            <a:r>
              <a:rPr lang="en-US" dirty="0"/>
              <a:t>You understand its external behavior (buttons, screen).</a:t>
            </a:r>
          </a:p>
          <a:p>
            <a:pPr lvl="1"/>
            <a:r>
              <a:rPr lang="en-US" dirty="0"/>
              <a:t>You don't understand its inner details, and </a:t>
            </a:r>
            <a:r>
              <a:rPr lang="en-US" b="1" dirty="0"/>
              <a:t>you don't need to.</a:t>
            </a:r>
          </a:p>
        </p:txBody>
      </p:sp>
      <p:grpSp>
        <p:nvGrpSpPr>
          <p:cNvPr id="821252" name="Group 4"/>
          <p:cNvGrpSpPr>
            <a:grpSpLocks/>
          </p:cNvGrpSpPr>
          <p:nvPr/>
        </p:nvGrpSpPr>
        <p:grpSpPr bwMode="auto">
          <a:xfrm>
            <a:off x="3352800" y="4114800"/>
            <a:ext cx="5334000" cy="2090738"/>
            <a:chOff x="2400" y="3003"/>
            <a:chExt cx="3360" cy="1317"/>
          </a:xfrm>
        </p:grpSpPr>
        <p:pic>
          <p:nvPicPr>
            <p:cNvPr id="821253" name="Picture 5" descr="boardb44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3003"/>
              <a:ext cx="1680" cy="1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254" name="Picture 6" descr="r-4c_r-4b_improve-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3009"/>
              <a:ext cx="1560" cy="1311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1255" name="Group 7"/>
            <p:cNvGrpSpPr>
              <a:grpSpLocks/>
            </p:cNvGrpSpPr>
            <p:nvPr/>
          </p:nvGrpSpPr>
          <p:grpSpPr bwMode="auto">
            <a:xfrm>
              <a:off x="2400" y="3024"/>
              <a:ext cx="3360" cy="1200"/>
              <a:chOff x="2400" y="3024"/>
              <a:chExt cx="3360" cy="1200"/>
            </a:xfrm>
          </p:grpSpPr>
          <p:sp>
            <p:nvSpPr>
              <p:cNvPr id="821256" name="Line 8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3312" cy="12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1257" name="Line 9"/>
              <p:cNvSpPr>
                <a:spLocks noChangeShapeType="1"/>
              </p:cNvSpPr>
              <p:nvPr/>
            </p:nvSpPr>
            <p:spPr bwMode="auto">
              <a:xfrm flipH="1">
                <a:off x="2400" y="3024"/>
                <a:ext cx="3360" cy="12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821258" name="Picture 10" descr="video-ipo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609600" y="3733800"/>
            <a:ext cx="15367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3B2212-0701-4199-852C-AE76CDDD839E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2008 by Pearson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210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BDBED1B8F8E4AB13A238DC6199017" ma:contentTypeVersion="0" ma:contentTypeDescription="Create a new document." ma:contentTypeScope="" ma:versionID="827bff42d50a346486ff95e9fb5149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69E7D4-A3DA-4AB3-B5C9-285EB5563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06CB1E0-FB0F-4A48-AD5C-BC06CD4D2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B6B6B1-8326-4FF7-853C-D2B2FC281ED9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CS210</Template>
  <TotalTime>3063</TotalTime>
  <Words>4675</Words>
  <Application>Microsoft Office PowerPoint</Application>
  <PresentationFormat>On-screen Show (4:3)</PresentationFormat>
  <Paragraphs>1412</Paragraphs>
  <Slides>78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9" baseType="lpstr">
      <vt:lpstr>ＭＳ Ｐゴシック</vt:lpstr>
      <vt:lpstr>Arial</vt:lpstr>
      <vt:lpstr>Courier New</vt:lpstr>
      <vt:lpstr>Georgia</vt:lpstr>
      <vt:lpstr>Tahoma</vt:lpstr>
      <vt:lpstr>Times New Roman</vt:lpstr>
      <vt:lpstr>Verdana</vt:lpstr>
      <vt:lpstr>Wingdings</vt:lpstr>
      <vt:lpstr>Wingdings 2</vt:lpstr>
      <vt:lpstr>CS210</vt:lpstr>
      <vt:lpstr>Equation</vt:lpstr>
      <vt:lpstr>Building Java Programs A Back to Basics Approach</vt:lpstr>
      <vt:lpstr>Topics will be covered</vt:lpstr>
      <vt:lpstr>Classes and Objects</vt:lpstr>
      <vt:lpstr>A programming problem</vt:lpstr>
      <vt:lpstr>A possible solution</vt:lpstr>
      <vt:lpstr>Observations</vt:lpstr>
      <vt:lpstr>Classes and objects</vt:lpstr>
      <vt:lpstr>Blueprint analogy</vt:lpstr>
      <vt:lpstr>Abstraction</vt:lpstr>
      <vt:lpstr>Clients of objects</vt:lpstr>
      <vt:lpstr>Our task</vt:lpstr>
      <vt:lpstr>Point objects (desired)</vt:lpstr>
      <vt:lpstr>Point class as blueprint</vt:lpstr>
      <vt:lpstr>Object state: Fields</vt:lpstr>
      <vt:lpstr>Fields</vt:lpstr>
      <vt:lpstr>Point class, version 1</vt:lpstr>
      <vt:lpstr>Accessing fields</vt:lpstr>
      <vt:lpstr>A class and its client</vt:lpstr>
      <vt:lpstr>Bomb client v1</vt:lpstr>
      <vt:lpstr>Object behavior: Methods</vt:lpstr>
      <vt:lpstr>Client code redundancy</vt:lpstr>
      <vt:lpstr>Limitations with static solution</vt:lpstr>
      <vt:lpstr>Instance methods</vt:lpstr>
      <vt:lpstr>Instance method example</vt:lpstr>
      <vt:lpstr>Point objects w/ method</vt:lpstr>
      <vt:lpstr>Kinds of methods</vt:lpstr>
      <vt:lpstr>Point class, version 2</vt:lpstr>
      <vt:lpstr>bomb client, v2</vt:lpstr>
      <vt:lpstr>The null reference</vt:lpstr>
      <vt:lpstr>Arrays of objects</vt:lpstr>
      <vt:lpstr>Things you can do w/ null</vt:lpstr>
      <vt:lpstr>Null pointer exception</vt:lpstr>
      <vt:lpstr>Looking before you leap</vt:lpstr>
      <vt:lpstr>Two-phase initialization</vt:lpstr>
      <vt:lpstr>The toString method</vt:lpstr>
      <vt:lpstr>Any redundancies?</vt:lpstr>
      <vt:lpstr>Printing objects</vt:lpstr>
      <vt:lpstr>The toString method</vt:lpstr>
      <vt:lpstr>toString syntax</vt:lpstr>
      <vt:lpstr>bomb client, v3</vt:lpstr>
      <vt:lpstr>Object initialization: constructors</vt:lpstr>
      <vt:lpstr>Initializing objects</vt:lpstr>
      <vt:lpstr>Constructors</vt:lpstr>
      <vt:lpstr>Constructor example</vt:lpstr>
      <vt:lpstr>Tracing a constructor call</vt:lpstr>
      <vt:lpstr>Common constructor bugs 1</vt:lpstr>
      <vt:lpstr>Common constructor bugs 2</vt:lpstr>
      <vt:lpstr>Multiple constructors</vt:lpstr>
      <vt:lpstr>bomb client, v4</vt:lpstr>
      <vt:lpstr>The keyword this</vt:lpstr>
      <vt:lpstr>The implicit parameter</vt:lpstr>
      <vt:lpstr>The this keyword</vt:lpstr>
      <vt:lpstr>Variable shadowing</vt:lpstr>
      <vt:lpstr>Fixing shadowing</vt:lpstr>
      <vt:lpstr>Calling another constructor</vt:lpstr>
      <vt:lpstr>Encapsulation</vt:lpstr>
      <vt:lpstr>Encapsulation</vt:lpstr>
      <vt:lpstr>Private fields</vt:lpstr>
      <vt:lpstr>Accessing private state</vt:lpstr>
      <vt:lpstr>Point class</vt:lpstr>
      <vt:lpstr>Point class</vt:lpstr>
      <vt:lpstr>Benefits of encapsulation</vt:lpstr>
      <vt:lpstr>The End </vt:lpstr>
      <vt:lpstr>Static methods/fields</vt:lpstr>
      <vt:lpstr>More about modules</vt:lpstr>
      <vt:lpstr>Modules in Java libraries</vt:lpstr>
      <vt:lpstr>Multi-class systems</vt:lpstr>
      <vt:lpstr>Redundant program 1</vt:lpstr>
      <vt:lpstr>Redundant program 2</vt:lpstr>
      <vt:lpstr>Classes as modules</vt:lpstr>
      <vt:lpstr>Using a module</vt:lpstr>
      <vt:lpstr>Static members</vt:lpstr>
      <vt:lpstr>Static fields</vt:lpstr>
      <vt:lpstr>Accessing static fields</vt:lpstr>
      <vt:lpstr>BankAccount solution</vt:lpstr>
      <vt:lpstr>Static methods</vt:lpstr>
      <vt:lpstr>BankAccount solution</vt:lpstr>
      <vt:lpstr>Summary of Java classes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210</dc:title>
  <dc:subject>Computer Science</dc:subject>
  <dc:creator>Marty Stepp</dc:creator>
  <cp:keywords>Java</cp:keywords>
  <dc:description/>
  <cp:lastModifiedBy>Winnie Li</cp:lastModifiedBy>
  <cp:revision>162</cp:revision>
  <dcterms:created xsi:type="dcterms:W3CDTF">2008-06-28T20:57:21Z</dcterms:created>
  <dcterms:modified xsi:type="dcterms:W3CDTF">2018-01-04T08:33:34Z</dcterms:modified>
</cp:coreProperties>
</file>