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2"/>
  </p:notesMasterIdLst>
  <p:sldIdLst>
    <p:sldId id="330" r:id="rId5"/>
    <p:sldId id="331" r:id="rId6"/>
    <p:sldId id="332" r:id="rId7"/>
    <p:sldId id="257" r:id="rId8"/>
    <p:sldId id="258" r:id="rId9"/>
    <p:sldId id="334" r:id="rId10"/>
    <p:sldId id="261" r:id="rId11"/>
    <p:sldId id="262" r:id="rId12"/>
    <p:sldId id="263" r:id="rId13"/>
    <p:sldId id="260" r:id="rId14"/>
    <p:sldId id="337" r:id="rId15"/>
    <p:sldId id="456" r:id="rId16"/>
    <p:sldId id="266" r:id="rId17"/>
    <p:sldId id="265" r:id="rId18"/>
    <p:sldId id="422" r:id="rId19"/>
    <p:sldId id="423" r:id="rId20"/>
    <p:sldId id="457" r:id="rId21"/>
    <p:sldId id="338" r:id="rId22"/>
    <p:sldId id="339" r:id="rId23"/>
    <p:sldId id="424" r:id="rId24"/>
    <p:sldId id="268" r:id="rId25"/>
    <p:sldId id="425" r:id="rId26"/>
    <p:sldId id="270" r:id="rId27"/>
    <p:sldId id="455" r:id="rId28"/>
    <p:sldId id="271" r:id="rId29"/>
    <p:sldId id="426" r:id="rId30"/>
    <p:sldId id="427" r:id="rId31"/>
    <p:sldId id="428" r:id="rId32"/>
    <p:sldId id="429" r:id="rId33"/>
    <p:sldId id="433" r:id="rId34"/>
    <p:sldId id="434" r:id="rId35"/>
    <p:sldId id="458" r:id="rId36"/>
    <p:sldId id="430" r:id="rId37"/>
    <p:sldId id="435" r:id="rId38"/>
    <p:sldId id="436" r:id="rId39"/>
    <p:sldId id="437" r:id="rId40"/>
    <p:sldId id="438" r:id="rId41"/>
    <p:sldId id="459" r:id="rId42"/>
    <p:sldId id="431" r:id="rId43"/>
    <p:sldId id="432" r:id="rId44"/>
    <p:sldId id="439" r:id="rId45"/>
    <p:sldId id="446" r:id="rId46"/>
    <p:sldId id="460" r:id="rId47"/>
    <p:sldId id="440" r:id="rId48"/>
    <p:sldId id="447" r:id="rId49"/>
    <p:sldId id="441" r:id="rId50"/>
    <p:sldId id="442" r:id="rId51"/>
    <p:sldId id="443" r:id="rId52"/>
    <p:sldId id="444" r:id="rId53"/>
    <p:sldId id="448" r:id="rId54"/>
    <p:sldId id="445" r:id="rId55"/>
    <p:sldId id="449" r:id="rId56"/>
    <p:sldId id="450" r:id="rId57"/>
    <p:sldId id="451" r:id="rId58"/>
    <p:sldId id="452" r:id="rId59"/>
    <p:sldId id="454" r:id="rId60"/>
    <p:sldId id="374" r:id="rId6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6679" autoAdjust="0"/>
  </p:normalViewPr>
  <p:slideViewPr>
    <p:cSldViewPr>
      <p:cViewPr varScale="1">
        <p:scale>
          <a:sx n="71" d="100"/>
          <a:sy n="71" d="100"/>
        </p:scale>
        <p:origin x="114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8773-B79E-448B-8FED-104FFE41803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21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EAE49-7FE9-4432-87DC-8A74CFF3C70B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74760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2A3D4-F6E6-4956-B19F-97E4189020FB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F6EDA-4CB8-4FE7-91F0-903D6DCFD2DB}" type="datetime1">
              <a:rPr lang="en-US" smtClean="0"/>
              <a:t>1/4/2018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1971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F6AF-D243-44AA-BD83-785C924FB24E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03070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E5682-4E2B-47A0-A1FD-7985C8DE8F76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12803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B5780-4451-43F7-93FB-984ED94B6F04}" type="datetime1">
              <a:rPr lang="en-US" smtClean="0"/>
              <a:t>1/4/2018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43B5-209C-4774-9B27-48DA644DE142}" type="datetime1">
              <a:rPr lang="en-US" smtClean="0"/>
              <a:t>1/4/2018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6D3B-7A17-45DE-B75B-63541FAF71E5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419320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6B74A-F883-499E-AD28-C3CA82997720}" type="datetime1">
              <a:rPr lang="en-US" smtClean="0"/>
              <a:t>1/4/2018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658F3-5BD0-4E3C-BFAB-EB744348E822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52946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EC256-D7FD-4CF0-B656-06FA68F856F6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40769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F9AD29-D412-46B4-88AA-6F3B55699F2E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5009F29-FECE-46E8-81AF-210CF2DDE2AE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9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Inheritance and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Redundant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redundant class to represent secretaries.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getHours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works 40 hours / week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$40,000.00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10;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2 weeks' paid vacation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getVacationForm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"yellow";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use the yellow form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void </a:t>
            </a:r>
            <a:r>
              <a:rPr lang="en-US" altLang="en-US" sz="1600" b="1" dirty="0" err="1" smtClean="0">
                <a:latin typeface="Courier New" pitchFamily="49" charset="0"/>
              </a:rPr>
              <a:t>takeDictation</a:t>
            </a:r>
            <a:r>
              <a:rPr lang="en-US" altLang="en-US" sz="1600" b="1" dirty="0" smtClean="0">
                <a:latin typeface="Courier New" pitchFamily="49" charset="0"/>
              </a:rPr>
              <a:t>(String text)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System.out.println</a:t>
            </a:r>
            <a:r>
              <a:rPr lang="en-US" altLang="en-US" sz="1600" b="1" dirty="0" smtClean="0">
                <a:latin typeface="Courier New" pitchFamily="49" charset="0"/>
              </a:rPr>
              <a:t>("Taking dictation of text: " + text);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Desire for code-sharing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FA509-4BA8-4E49-BED0-76BB666BC78C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takeDictation</a:t>
            </a:r>
            <a:r>
              <a:rPr lang="en-US" altLang="en-US" dirty="0" smtClean="0"/>
              <a:t> is the only unique behavior in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We'd like to be able to say: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secretaries.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dirty="0" smtClean="0">
                <a:latin typeface="Courier New" pitchFamily="49" charset="0"/>
              </a:rPr>
              <a:t>    </a:t>
            </a:r>
            <a:r>
              <a:rPr lang="en-US" altLang="en-US" sz="1600" b="1" dirty="0" smtClean="0"/>
              <a:t>copy all the contents from the Employee class;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takeDictation</a:t>
            </a:r>
            <a:r>
              <a:rPr lang="en-US" altLang="en-US" sz="1600" dirty="0" smtClean="0">
                <a:latin typeface="Courier New" pitchFamily="49" charset="0"/>
              </a:rPr>
              <a:t>(String text)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("Taking dictation of text: " + text);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7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a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B2D1A-4CB0-453A-B309-8952EE377A39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874B9F-A39E-4F23-9879-6FC98D311883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inheritance</a:t>
            </a:r>
            <a:r>
              <a:rPr lang="en-US" altLang="en-US" dirty="0" smtClean="0"/>
              <a:t>: A way to form new classes based on existing classes, taking on their attributes/behavior.</a:t>
            </a:r>
          </a:p>
          <a:p>
            <a:pPr lvl="1" eaLnBrk="1" hangingPunct="1"/>
            <a:r>
              <a:rPr lang="en-US" altLang="en-US" dirty="0" smtClean="0"/>
              <a:t>a way to group related classes</a:t>
            </a:r>
          </a:p>
          <a:p>
            <a:pPr lvl="1" eaLnBrk="1" hangingPunct="1"/>
            <a:r>
              <a:rPr lang="en-US" altLang="en-US" dirty="0" smtClean="0"/>
              <a:t>a way to share code between two or more classes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One class can </a:t>
            </a:r>
            <a:r>
              <a:rPr lang="en-US" altLang="en-US" i="1" dirty="0" smtClean="0"/>
              <a:t>extend </a:t>
            </a:r>
            <a:r>
              <a:rPr lang="en-US" altLang="en-US" dirty="0" smtClean="0"/>
              <a:t>another, absorbing its data/behavior.</a:t>
            </a:r>
          </a:p>
          <a:p>
            <a:pPr lvl="1" eaLnBrk="1" hangingPunct="1"/>
            <a:r>
              <a:rPr lang="en-US" altLang="en-US" b="1" dirty="0" smtClean="0"/>
              <a:t>superclass</a:t>
            </a:r>
            <a:r>
              <a:rPr lang="en-US" altLang="en-US" dirty="0" smtClean="0"/>
              <a:t>: The parent class that is being extended.</a:t>
            </a:r>
          </a:p>
          <a:p>
            <a:pPr lvl="1" eaLnBrk="1" hangingPunct="1"/>
            <a:r>
              <a:rPr lang="en-US" altLang="en-US" b="1" dirty="0" smtClean="0"/>
              <a:t>subclass</a:t>
            </a:r>
            <a:r>
              <a:rPr lang="en-US" altLang="en-US" dirty="0" smtClean="0"/>
              <a:t>: The child class that extends the superclass and inherits its behavior.</a:t>
            </a:r>
          </a:p>
          <a:p>
            <a:pPr lvl="2" eaLnBrk="1" hangingPunct="1"/>
            <a:r>
              <a:rPr lang="en-US" altLang="en-US" dirty="0" smtClean="0"/>
              <a:t>Subclass gets a copy of every field and method from superclass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syntax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C0B895-A0F9-43D5-892D-374ECDBD9627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</a:t>
            </a:r>
            <a:r>
              <a:rPr lang="en-US" altLang="en-US" b="1" dirty="0" smtClean="0"/>
              <a:t>name</a:t>
            </a:r>
            <a:r>
              <a:rPr lang="en-US" altLang="en-US" dirty="0" smtClean="0">
                <a:latin typeface="Courier New" pitchFamily="49" charset="0"/>
              </a:rPr>
              <a:t> extends </a:t>
            </a:r>
            <a:r>
              <a:rPr lang="en-US" altLang="en-US" b="1" dirty="0" smtClean="0"/>
              <a:t>superclass</a:t>
            </a:r>
            <a:r>
              <a:rPr lang="en-US" altLang="en-US" dirty="0" smtClean="0">
                <a:latin typeface="Courier New" pitchFamily="49" charset="0"/>
              </a:rPr>
              <a:t> {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Example: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Secretary </a:t>
            </a:r>
            <a:r>
              <a:rPr lang="en-US" altLang="en-US" b="1" dirty="0" smtClean="0">
                <a:solidFill>
                  <a:srgbClr val="003399"/>
                </a:solidFill>
                <a:latin typeface="Courier New" pitchFamily="49" charset="0"/>
              </a:rPr>
              <a:t>extends Employee</a:t>
            </a:r>
            <a:r>
              <a:rPr lang="en-US" altLang="en-US" dirty="0" smtClean="0">
                <a:latin typeface="Courier New" pitchFamily="49" charset="0"/>
              </a:rPr>
              <a:t>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2600" dirty="0" smtClean="0"/>
              <a:t>By extending </a:t>
            </a:r>
            <a:r>
              <a:rPr lang="en-US" altLang="en-US" sz="2600" dirty="0" smtClean="0">
                <a:latin typeface="Courier New" pitchFamily="49" charset="0"/>
              </a:rPr>
              <a:t>Employee</a:t>
            </a:r>
            <a:r>
              <a:rPr lang="en-US" altLang="en-US" sz="2600" dirty="0" smtClean="0"/>
              <a:t>, each </a:t>
            </a:r>
            <a:r>
              <a:rPr lang="en-US" altLang="en-US" sz="2600" dirty="0" smtClean="0">
                <a:latin typeface="Courier New" pitchFamily="49" charset="0"/>
              </a:rPr>
              <a:t>Secretary</a:t>
            </a:r>
            <a:r>
              <a:rPr lang="en-US" altLang="en-US" sz="2600" dirty="0" smtClean="0"/>
              <a:t> object now:</a:t>
            </a:r>
          </a:p>
          <a:p>
            <a:pPr lvl="1" eaLnBrk="1" hangingPunct="1"/>
            <a:r>
              <a:rPr lang="en-US" altLang="en-US" dirty="0" smtClean="0"/>
              <a:t>receives a </a:t>
            </a:r>
            <a:r>
              <a:rPr lang="en-US" altLang="en-US" dirty="0" err="1" smtClean="0">
                <a:latin typeface="Courier New" pitchFamily="49" charset="0"/>
              </a:rPr>
              <a:t>getHours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getSalary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getVacationDays</a:t>
            </a:r>
            <a:r>
              <a:rPr lang="en-US" altLang="en-US" dirty="0" smtClean="0"/>
              <a:t>, and </a:t>
            </a:r>
            <a:r>
              <a:rPr lang="en-US" altLang="en-US" dirty="0" err="1" smtClean="0">
                <a:latin typeface="Courier New" pitchFamily="49" charset="0"/>
              </a:rPr>
              <a:t>getVacationForm</a:t>
            </a:r>
            <a:r>
              <a:rPr lang="en-US" altLang="en-US" dirty="0" smtClean="0"/>
              <a:t> method automatically</a:t>
            </a:r>
            <a:br>
              <a:rPr lang="en-US" altLang="en-US" dirty="0" smtClean="0"/>
            </a:b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can be treated as an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by client code (seen 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secretaries.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extends Employee</a:t>
            </a:r>
            <a:r>
              <a:rPr lang="en-US" altLang="en-US" sz="1600" dirty="0" smtClean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takeDictation</a:t>
            </a:r>
            <a:r>
              <a:rPr lang="en-US" altLang="en-US" sz="1600" dirty="0" smtClean="0">
                <a:latin typeface="Courier New" pitchFamily="49" charset="0"/>
              </a:rPr>
              <a:t>(String text)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("Taking dictation of text: " + text);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dirty="0" smtClean="0"/>
              <a:t>Now we only write the parts unique to each type.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 inherits </a:t>
            </a:r>
            <a:r>
              <a:rPr lang="en-US" altLang="en-US" dirty="0" err="1" smtClean="0">
                <a:latin typeface="Courier New" pitchFamily="49" charset="0"/>
              </a:rPr>
              <a:t>getHours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getSalary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</a:rPr>
              <a:t>getVacationDays</a:t>
            </a:r>
            <a:r>
              <a:rPr lang="en-US" altLang="en-US" dirty="0" smtClean="0"/>
              <a:t>, and </a:t>
            </a:r>
            <a:r>
              <a:rPr lang="en-US" altLang="en-US" dirty="0" err="1" smtClean="0">
                <a:latin typeface="Courier New" pitchFamily="49" charset="0"/>
              </a:rPr>
              <a:t>getVacationForm</a:t>
            </a:r>
            <a:r>
              <a:rPr lang="en-US" altLang="en-US" dirty="0" smtClean="0"/>
              <a:t> methods from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 adds the </a:t>
            </a:r>
            <a:r>
              <a:rPr lang="en-US" altLang="en-US" dirty="0" err="1" smtClean="0">
                <a:latin typeface="Courier New" pitchFamily="49" charset="0"/>
              </a:rPr>
              <a:t>takeDictation</a:t>
            </a:r>
            <a:r>
              <a:rPr lang="en-US" altLang="en-US" dirty="0" smtClean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386877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Lawyer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Consider the following lawyer regulations:</a:t>
            </a:r>
          </a:p>
          <a:p>
            <a:pPr lvl="1" eaLnBrk="1" hangingPunct="1"/>
            <a:r>
              <a:rPr lang="en-US" altLang="en-US" dirty="0" smtClean="0"/>
              <a:t>Lawyers who get an extra week of paid vacation (a total of 3).</a:t>
            </a:r>
          </a:p>
          <a:p>
            <a:pPr lvl="1" eaLnBrk="1" hangingPunct="1"/>
            <a:r>
              <a:rPr lang="en-US" altLang="en-US" dirty="0" smtClean="0"/>
              <a:t>Lawyers use a pink form when applying for vacation leave.</a:t>
            </a:r>
          </a:p>
          <a:p>
            <a:pPr lvl="1" eaLnBrk="1" hangingPunct="1"/>
            <a:r>
              <a:rPr lang="en-US" altLang="en-US" dirty="0" smtClean="0"/>
              <a:t>Lawyers have some unique behavior: they know how to sue.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Problem: We want lawyers to inherit </a:t>
            </a:r>
            <a:r>
              <a:rPr lang="en-US" altLang="en-US" i="1" dirty="0" smtClean="0"/>
              <a:t>most </a:t>
            </a:r>
            <a:r>
              <a:rPr lang="en-US" altLang="en-US" dirty="0" smtClean="0"/>
              <a:t>behavior from employee, but we want to replace parts with new behavior.</a:t>
            </a:r>
          </a:p>
        </p:txBody>
      </p:sp>
    </p:spTree>
    <p:extLst>
      <p:ext uri="{BB962C8B-B14F-4D97-AF65-F5344CB8AC3E}">
        <p14:creationId xmlns:p14="http://schemas.microsoft.com/office/powerpoint/2010/main" val="3831152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B2D1A-4CB0-453A-B309-8952EE377A39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Overriding methods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64E71-2885-4EE8-B431-C95F91836D2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override</a:t>
            </a:r>
            <a:r>
              <a:rPr lang="en-US" altLang="en-US" dirty="0" smtClean="0"/>
              <a:t>: To write a new version of a method in a subclass that replaces the superclass's version.</a:t>
            </a:r>
          </a:p>
          <a:p>
            <a:pPr lvl="1" eaLnBrk="1" hangingPunct="1"/>
            <a:r>
              <a:rPr lang="en-US" altLang="en-US" dirty="0" smtClean="0"/>
              <a:t>No special syntax required to override a superclass method.</a:t>
            </a:r>
            <a:br>
              <a:rPr lang="en-US" altLang="en-US" dirty="0" smtClean="0"/>
            </a:br>
            <a:r>
              <a:rPr lang="en-US" altLang="en-US" dirty="0" smtClean="0"/>
              <a:t>Just write a new version of it in the subclass.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public class Lawyer extends Employee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	    // overrides </a:t>
            </a:r>
            <a:r>
              <a:rPr lang="en-US" altLang="en-US" sz="1800" b="1" dirty="0" err="1" smtClean="0">
                <a:solidFill>
                  <a:srgbClr val="008080"/>
                </a:solidFill>
                <a:latin typeface="Courier New" pitchFamily="49" charset="0"/>
              </a:rPr>
              <a:t>getVacationForm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 method in Employee class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	    public String </a:t>
            </a:r>
            <a:r>
              <a:rPr lang="en-US" altLang="en-US" sz="1800" b="1" dirty="0" err="1" smtClean="0">
                <a:solidFill>
                  <a:srgbClr val="003399"/>
                </a:solidFill>
                <a:latin typeface="Courier New" pitchFamily="49" charset="0"/>
              </a:rPr>
              <a:t>getVacationForm</a:t>
            </a: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	        return "pink";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Exercise: Complete the </a:t>
            </a:r>
            <a:r>
              <a:rPr lang="en-US" altLang="en-US" dirty="0" smtClean="0">
                <a:latin typeface="Courier New" pitchFamily="49" charset="0"/>
              </a:rPr>
              <a:t>Lawyer</a:t>
            </a:r>
            <a:r>
              <a:rPr lang="en-US" altLang="en-US" dirty="0" smtClean="0"/>
              <a:t> class.</a:t>
            </a:r>
          </a:p>
          <a:p>
            <a:pPr marL="1143000" lvl="2" indent="-228600" eaLnBrk="1" hangingPunct="1"/>
            <a:r>
              <a:rPr lang="en-US" altLang="en-US" dirty="0" smtClean="0"/>
              <a:t>(3 weeks vacation, pink vacation form, can sue)</a:t>
            </a:r>
          </a:p>
        </p:txBody>
      </p:sp>
    </p:spTree>
    <p:extLst>
      <p:ext uri="{BB962C8B-B14F-4D97-AF65-F5344CB8AC3E}">
        <p14:creationId xmlns:p14="http://schemas.microsoft.com/office/powerpoint/2010/main" val="1460501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Lawyer </a:t>
            </a:r>
            <a:r>
              <a:rPr lang="en-US" dirty="0" smtClean="0">
                <a:ea typeface="ＭＳ Ｐゴシック" pitchFamily="32" charset="-128"/>
              </a:rPr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BC61C-81FB-496C-8299-1BB69933A9B4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// A class to represent lawyers.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Lawyer extends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    // overrides getVacationForm from Employee class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String getVacationForm()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return "pink";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    // overrides getVacationDays from Employee class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int getVacationDays()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return 15;           </a:t>
            </a: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// 3 weeks vacation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sue()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System.out.println("I'll see you in court!");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Exercise: Complete the </a:t>
            </a:r>
            <a:r>
              <a:rPr lang="en-US" altLang="en-US" smtClean="0">
                <a:latin typeface="Courier New" pitchFamily="49" charset="0"/>
              </a:rPr>
              <a:t>Marketer</a:t>
            </a:r>
            <a:r>
              <a:rPr lang="en-US" altLang="en-US" smtClean="0"/>
              <a:t> class.  Marketers make $10,000 extra ($50,000 total) and know how to advertise.</a:t>
            </a:r>
            <a:endParaRPr lang="en-US" altLang="en-US" sz="18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24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Inheritance Basics</a:t>
            </a:r>
          </a:p>
          <a:p>
            <a:r>
              <a:rPr lang="en-US" dirty="0" smtClean="0"/>
              <a:t>Extending a Class</a:t>
            </a:r>
            <a:endParaRPr lang="en-US" dirty="0"/>
          </a:p>
          <a:p>
            <a:r>
              <a:rPr lang="en-US" dirty="0" smtClean="0"/>
              <a:t>Overriding Methods</a:t>
            </a:r>
            <a:endParaRPr lang="en-US" dirty="0"/>
          </a:p>
          <a:p>
            <a:r>
              <a:rPr lang="en-US" dirty="0" smtClean="0"/>
              <a:t>Inheritance and Constructors</a:t>
            </a:r>
          </a:p>
          <a:p>
            <a:r>
              <a:rPr lang="en-US" dirty="0" smtClean="0"/>
              <a:t>Inheritance and Fields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Interpreting Inheritance Code </a:t>
            </a:r>
          </a:p>
          <a:p>
            <a:endParaRPr lang="en-US" dirty="0"/>
          </a:p>
          <a:p>
            <a:endParaRPr 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3ABB65-9B59-4B8B-8422-33F24290DD2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Marketer </a:t>
            </a:r>
            <a:r>
              <a:rPr lang="en-US" dirty="0" smtClean="0">
                <a:ea typeface="ＭＳ Ｐゴシック" pitchFamily="32" charset="-128"/>
              </a:rPr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BC61C-81FB-496C-8299-1BB69933A9B4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marketers.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Marketer extends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advertise()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("Act now while supplies last!");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50000.0;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$50,000.00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16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inheritance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B62B1-70DE-4242-B802-5C321DF5C97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levels of inheritance in a hierarchy are allowed.</a:t>
            </a:r>
          </a:p>
          <a:p>
            <a:pPr lvl="1" eaLnBrk="1" hangingPunct="1"/>
            <a:r>
              <a:rPr lang="en-US" altLang="en-US" dirty="0" smtClean="0"/>
              <a:t>Example: A legal secretary is the same as a regular secretary but makes more money ($45,000) and can file legal briefs.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</a:t>
            </a:r>
            <a:r>
              <a:rPr lang="en-US" altLang="en-US" dirty="0" err="1" smtClean="0">
                <a:latin typeface="Courier New" pitchFamily="49" charset="0"/>
              </a:rPr>
              <a:t>LegalSecretary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b="1" dirty="0" smtClean="0">
                <a:solidFill>
                  <a:srgbClr val="003399"/>
                </a:solidFill>
                <a:latin typeface="Courier New" pitchFamily="49" charset="0"/>
              </a:rPr>
              <a:t>extends Secretary</a:t>
            </a:r>
            <a:r>
              <a:rPr lang="en-US" altLang="en-US" dirty="0" smtClean="0">
                <a:latin typeface="Courier New" pitchFamily="49" charset="0"/>
              </a:rPr>
              <a:t> 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Exercise: Complete the </a:t>
            </a:r>
            <a:r>
              <a:rPr lang="en-US" altLang="en-US" dirty="0" err="1" smtClean="0">
                <a:latin typeface="Courier New" pitchFamily="49" charset="0"/>
              </a:rPr>
              <a:t>LegalSecretary</a:t>
            </a:r>
            <a:r>
              <a:rPr lang="en-US" altLang="en-US" dirty="0" smtClean="0"/>
              <a:t>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itchFamily="32" charset="0"/>
                <a:ea typeface="ＭＳ Ｐゴシック" pitchFamily="32" charset="-128"/>
              </a:rPr>
              <a:t>LegalSecretary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dirty="0" smtClean="0">
                <a:ea typeface="ＭＳ Ｐゴシック" pitchFamily="32" charset="-128"/>
              </a:rPr>
              <a:t>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BC61C-81FB-496C-8299-1BB69933A9B4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legal secretaries.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LegalSecretary</a:t>
            </a:r>
            <a:r>
              <a:rPr lang="en-US" altLang="en-US" sz="1600" dirty="0" smtClean="0">
                <a:latin typeface="Courier New" pitchFamily="49" charset="0"/>
              </a:rPr>
              <a:t> extends Secretary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fileLegalBriefs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("I could file all day!");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45000.0;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$45,000.00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overridden methods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4EA28C-9053-44A0-9C21-FB495C1DE63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Subclasses can call overridden methods with </a:t>
            </a:r>
            <a:r>
              <a:rPr lang="en-US" altLang="en-US" dirty="0" smtClean="0">
                <a:latin typeface="Courier New" pitchFamily="49" charset="0"/>
              </a:rPr>
              <a:t>super</a:t>
            </a:r>
            <a:endParaRPr lang="en-US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super.</a:t>
            </a:r>
            <a:r>
              <a:rPr lang="en-US" altLang="en-US" b="1" dirty="0" err="1" smtClean="0"/>
              <a:t>method</a:t>
            </a:r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b="1" dirty="0" smtClean="0"/>
              <a:t>parameters</a:t>
            </a:r>
            <a:r>
              <a:rPr lang="en-US" altLang="en-US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public class </a:t>
            </a:r>
            <a:r>
              <a:rPr lang="en-US" altLang="en-US" sz="1800" dirty="0" err="1" smtClean="0">
                <a:latin typeface="Courier New" pitchFamily="49" charset="0"/>
              </a:rPr>
              <a:t>LegalSecretary</a:t>
            </a:r>
            <a:r>
              <a:rPr lang="en-US" altLang="en-US" sz="1800" dirty="0" smtClean="0">
                <a:latin typeface="Courier New" pitchFamily="49" charset="0"/>
              </a:rPr>
              <a:t> extends Secretary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public double </a:t>
            </a:r>
            <a:r>
              <a:rPr lang="en-US" altLang="en-US" sz="1800" dirty="0" err="1" smtClean="0">
                <a:latin typeface="Courier New" pitchFamily="49" charset="0"/>
              </a:rPr>
              <a:t>getSalary</a:t>
            </a:r>
            <a:r>
              <a:rPr lang="en-US" altLang="en-US" sz="1800" dirty="0" smtClean="0"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    double </a:t>
            </a:r>
            <a:r>
              <a:rPr lang="en-US" altLang="en-US" sz="1800" dirty="0" err="1" smtClean="0">
                <a:latin typeface="Courier New" pitchFamily="49" charset="0"/>
              </a:rPr>
              <a:t>baseSalary</a:t>
            </a:r>
            <a:r>
              <a:rPr lang="en-US" altLang="en-US" sz="1800" dirty="0" smtClean="0">
                <a:latin typeface="Courier New" pitchFamily="49" charset="0"/>
              </a:rPr>
              <a:t> = </a:t>
            </a:r>
            <a:r>
              <a:rPr lang="en-US" altLang="en-US" sz="1800" b="1" dirty="0" err="1" smtClean="0">
                <a:solidFill>
                  <a:srgbClr val="003399"/>
                </a:solidFill>
                <a:latin typeface="Courier New" pitchFamily="49" charset="0"/>
              </a:rPr>
              <a:t>super.getSalary</a:t>
            </a:r>
            <a:r>
              <a:rPr lang="en-US" altLang="en-US" sz="1800" b="1" dirty="0" smtClean="0">
                <a:solidFill>
                  <a:srgbClr val="003399"/>
                </a:solidFill>
                <a:latin typeface="Courier New" pitchFamily="49" charset="0"/>
              </a:rPr>
              <a:t>()</a:t>
            </a:r>
            <a:r>
              <a:rPr lang="en-US" altLang="en-US" sz="18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    return </a:t>
            </a:r>
            <a:r>
              <a:rPr lang="en-US" altLang="en-US" sz="1800" dirty="0" err="1" smtClean="0">
                <a:latin typeface="Courier New" pitchFamily="49" charset="0"/>
              </a:rPr>
              <a:t>baseSalary</a:t>
            </a:r>
            <a:r>
              <a:rPr lang="en-US" altLang="en-US" sz="1800" dirty="0" smtClean="0">
                <a:latin typeface="Courier New" pitchFamily="49" charset="0"/>
              </a:rPr>
              <a:t> + 5000.0;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}</a:t>
            </a:r>
            <a:endParaRPr lang="en-US" altLang="en-US" sz="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6075" lvl="1">
              <a:spcBef>
                <a:spcPts val="500"/>
              </a:spcBef>
            </a:pPr>
            <a:r>
              <a:rPr lang="en-GB" sz="2000" b="1" dirty="0">
                <a:ea typeface="ＭＳ Ｐゴシック" pitchFamily="32" charset="-128"/>
              </a:rPr>
              <a:t>reading: </a:t>
            </a:r>
            <a:r>
              <a:rPr lang="en-US" sz="2000" b="1" dirty="0" smtClean="0">
                <a:ea typeface="ＭＳ Ｐゴシック" pitchFamily="32" charset="-128"/>
              </a:rPr>
              <a:t>9.2</a:t>
            </a:r>
            <a:endParaRPr lang="en-US" b="1" dirty="0">
              <a:ea typeface="ＭＳ Ｐゴシック" pitchFamily="32" charset="-128"/>
            </a:endParaRPr>
          </a:p>
          <a:p>
            <a:pPr marL="346075" lvl="1" indent="0" algn="ctr">
              <a:spcBef>
                <a:spcPts val="500"/>
              </a:spcBef>
              <a:buFontTx/>
              <a:buNone/>
            </a:pPr>
            <a:endParaRPr lang="en-US" dirty="0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Constructors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A62EA-D62F-41E3-A243-722B374D4C47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1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constructors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AB2FE-BF1A-4E70-80B0-89819B374D83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066800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Imagine that we want to give employees more vacation days the longer they've been with the company.</a:t>
            </a:r>
          </a:p>
          <a:p>
            <a:pPr lvl="1" eaLnBrk="1" hangingPunct="1"/>
            <a:r>
              <a:rPr lang="en-US" altLang="en-US" dirty="0" smtClean="0"/>
              <a:t>For each year worked, we'll award 2 additional vacation days.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When an Employee object is constructed, we'll pass in the number of years the person has been with the company.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This will require us to modify our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 and add some new state and behavior.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Exercise: Make necessary modifications to the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private 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years;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Employee(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initialYears</a:t>
            </a:r>
            <a:r>
              <a:rPr lang="en-US" altLang="en-US" sz="16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years = </a:t>
            </a:r>
            <a:r>
              <a:rPr lang="en-US" altLang="en-US" sz="1600" b="1" dirty="0" err="1" smtClean="0">
                <a:latin typeface="Courier New" pitchFamily="49" charset="0"/>
              </a:rPr>
              <a:t>initialYears</a:t>
            </a:r>
            <a:r>
              <a:rPr lang="en-US" altLang="en-US" sz="1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getHours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50000.0;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return 10 + 2 * years;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getVacationForm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"yellow";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39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Problem with constructors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Now that we've added the constructor to the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class, our subclasses do not compile.  The error: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Lawyer.java:2: cannot find symbol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symbol  : constructor Employee()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location: class Employee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public class Lawyer extends Employee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itchFamily="49" charset="0"/>
              </a:rPr>
              <a:t>       ^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>
              <a:solidFill>
                <a:srgbClr val="800000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The short explanation: Once we write a constructor (that requires parameters) in the superclass, we must now write constructors for our employee subclasses as well.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long explanation: (next slide)</a:t>
            </a:r>
            <a:endParaRPr lang="en-US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152366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The detailed explanation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147763"/>
            <a:ext cx="88392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Constructors are not inherited.</a:t>
            </a:r>
          </a:p>
          <a:p>
            <a:pPr lvl="1" eaLnBrk="1" hangingPunct="1"/>
            <a:r>
              <a:rPr lang="en-US" altLang="en-US" dirty="0" smtClean="0"/>
              <a:t>Subclasses don't inherit the </a:t>
            </a:r>
            <a:r>
              <a:rPr lang="en-US" altLang="en-US" dirty="0" smtClean="0">
                <a:latin typeface="Courier New" pitchFamily="49" charset="0"/>
              </a:rPr>
              <a:t>Employee(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r>
              <a:rPr lang="en-US" altLang="en-US" dirty="0" smtClean="0"/>
              <a:t> constructor.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Subclasses receive a default constructor that contains: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public Lawyer() 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    </a:t>
            </a:r>
            <a:r>
              <a:rPr lang="en-US" altLang="en-US" b="1" dirty="0" smtClean="0">
                <a:latin typeface="Courier New" pitchFamily="49" charset="0"/>
              </a:rPr>
              <a:t>super();</a:t>
            </a:r>
            <a:r>
              <a:rPr lang="en-US" altLang="en-US" dirty="0" smtClean="0">
                <a:latin typeface="Courier New" pitchFamily="49" charset="0"/>
              </a:rPr>
              <a:t>         </a:t>
            </a:r>
            <a:r>
              <a:rPr lang="en-US" altLang="en-US" b="1" dirty="0" smtClean="0">
                <a:solidFill>
                  <a:srgbClr val="008080"/>
                </a:solidFill>
                <a:latin typeface="Courier New" pitchFamily="49" charset="0"/>
              </a:rPr>
              <a:t>// calls Employee() constructor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}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dirty="0" smtClean="0"/>
              <a:t>But our </a:t>
            </a:r>
            <a:r>
              <a:rPr lang="en-US" altLang="en-US" dirty="0" smtClean="0">
                <a:latin typeface="Courier New" pitchFamily="49" charset="0"/>
              </a:rPr>
              <a:t>Employee(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r>
              <a:rPr lang="en-US" altLang="en-US" dirty="0" smtClean="0"/>
              <a:t> replaces the default </a:t>
            </a:r>
            <a:r>
              <a:rPr lang="en-US" altLang="en-US" dirty="0" smtClean="0">
                <a:latin typeface="Courier New" pitchFamily="49" charset="0"/>
              </a:rPr>
              <a:t>Employee()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The subclasses' default constructors are now trying to call a non-existent default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2309817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Calling superclass constructor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200" dirty="0" smtClean="0">
                <a:latin typeface="Courier New" pitchFamily="49" charset="0"/>
              </a:rPr>
              <a:t>	super(</a:t>
            </a:r>
            <a:r>
              <a:rPr lang="en-US" altLang="en-US" sz="2200" b="1" dirty="0" smtClean="0"/>
              <a:t>parameters</a:t>
            </a:r>
            <a:r>
              <a:rPr lang="en-US" altLang="en-US" sz="2200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2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Example:</a:t>
            </a: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public class Lawyer extends Employee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public Lawyer(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years)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</a:rPr>
              <a:t>	        </a:t>
            </a:r>
            <a:r>
              <a:rPr lang="en-US" altLang="en-US" b="1" dirty="0" smtClean="0">
                <a:solidFill>
                  <a:srgbClr val="003399"/>
                </a:solidFill>
                <a:latin typeface="Courier New" pitchFamily="49" charset="0"/>
              </a:rPr>
              <a:t>super(years);</a:t>
            </a:r>
            <a:r>
              <a:rPr lang="en-US" altLang="en-US" b="1" dirty="0" smtClean="0">
                <a:latin typeface="Courier New" pitchFamily="49" charset="0"/>
              </a:rPr>
              <a:t>  </a:t>
            </a:r>
            <a:r>
              <a:rPr lang="en-US" altLang="en-US" b="1" dirty="0" smtClean="0">
                <a:solidFill>
                  <a:srgbClr val="008080"/>
                </a:solidFill>
                <a:latin typeface="Courier New" pitchFamily="49" charset="0"/>
              </a:rPr>
              <a:t>// calls Employee constructor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itchFamily="49" charset="0"/>
              </a:rPr>
              <a:t>super</a:t>
            </a:r>
            <a:r>
              <a:rPr lang="en-US" altLang="en-US" dirty="0" smtClean="0"/>
              <a:t> call must be the first statement in the constructor.</a:t>
            </a:r>
            <a:endParaRPr lang="en-US" altLang="en-US" sz="8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Exercise: Make a similar modification to the </a:t>
            </a:r>
            <a:r>
              <a:rPr lang="en-US" altLang="en-US" dirty="0" smtClean="0">
                <a:latin typeface="Courier New" pitchFamily="49" charset="0"/>
              </a:rPr>
              <a:t>Marketer</a:t>
            </a:r>
            <a:r>
              <a:rPr lang="en-US" alt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Basics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B2D1A-4CB0-453A-B309-8952EE377A39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marketers.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Marketer extends Employee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public Marketer(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years)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    super(years);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 smtClean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advertise()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("Act now while supplies last!");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</a:t>
            </a:r>
            <a:r>
              <a:rPr lang="en-US" altLang="en-US" sz="1600" dirty="0" err="1" smtClean="0">
                <a:latin typeface="Courier New" pitchFamily="49" charset="0"/>
              </a:rPr>
              <a:t>super.getSalary</a:t>
            </a:r>
            <a:r>
              <a:rPr lang="en-US" altLang="en-US" sz="1600" dirty="0" smtClean="0">
                <a:latin typeface="Courier New" pitchFamily="49" charset="0"/>
              </a:rPr>
              <a:t>() + 10000.0;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Exercise: Modify the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 subclass.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Secretaries' years of employment are not tracked.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They do not earn extra vacation for years worked.</a:t>
            </a:r>
          </a:p>
        </p:txBody>
      </p:sp>
    </p:spTree>
    <p:extLst>
      <p:ext uri="{BB962C8B-B14F-4D97-AF65-F5344CB8AC3E}">
        <p14:creationId xmlns:p14="http://schemas.microsoft.com/office/powerpoint/2010/main" val="3791085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8080"/>
                </a:solidFill>
                <a:latin typeface="Courier New" pitchFamily="49" charset="0"/>
              </a:rPr>
              <a:t>// A class to represent secretaries.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Secretary extends Employee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    public Secretary()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        super(0);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takeDictation(String text)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System.out.println("Taking dictation of text: " + text);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Since </a:t>
            </a:r>
            <a:r>
              <a:rPr lang="en-US" altLang="en-US" smtClean="0">
                <a:latin typeface="Courier New" pitchFamily="49" charset="0"/>
              </a:rPr>
              <a:t>Secretary</a:t>
            </a:r>
            <a:r>
              <a:rPr lang="en-US" altLang="en-US" smtClean="0"/>
              <a:t> doesn't require any parameters to its constructor, </a:t>
            </a:r>
            <a:r>
              <a:rPr lang="en-US" altLang="en-US" smtClean="0">
                <a:latin typeface="Courier New" pitchFamily="49" charset="0"/>
              </a:rPr>
              <a:t>LegalSecretary</a:t>
            </a:r>
            <a:r>
              <a:rPr lang="en-US" altLang="en-US" smtClean="0"/>
              <a:t> compiles without a constructor.</a:t>
            </a:r>
          </a:p>
          <a:p>
            <a:pPr marL="1143000" lvl="2" indent="-228600" eaLnBrk="1" hangingPunct="1">
              <a:lnSpc>
                <a:spcPct val="110000"/>
              </a:lnSpc>
            </a:pPr>
            <a:r>
              <a:rPr lang="en-US" altLang="en-US" smtClean="0"/>
              <a:t>Its default constructor calls the </a:t>
            </a:r>
            <a:r>
              <a:rPr lang="en-US" altLang="en-US" smtClean="0">
                <a:latin typeface="Courier New" pitchFamily="49" charset="0"/>
              </a:rPr>
              <a:t>Secretary()</a:t>
            </a:r>
            <a:r>
              <a:rPr lang="en-US" altLang="en-US" smtClean="0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3791085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Fields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B2D1A-4CB0-453A-B309-8952EE377A39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Inheritance and fields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147763"/>
            <a:ext cx="8991600" cy="5100637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Try to give lawyers $5000 for each year at the company: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public class Lawyer extends Employee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public double </a:t>
            </a:r>
            <a:r>
              <a:rPr lang="en-US" altLang="en-US" sz="1800" b="1" dirty="0" err="1" smtClean="0">
                <a:latin typeface="Courier New" pitchFamily="49" charset="0"/>
              </a:rPr>
              <a:t>getSalary</a:t>
            </a:r>
            <a:r>
              <a:rPr lang="en-US" altLang="en-US" sz="1800" b="1" dirty="0" smtClean="0"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        return 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super.getSalary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() + 5000 * years;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2600" dirty="0" smtClean="0"/>
              <a:t>Does not work; the error is the following: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Lawyer.java:7: years has private access in Employee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        return </a:t>
            </a:r>
            <a:r>
              <a:rPr lang="en-US" altLang="en-US" sz="1800" dirty="0" err="1" smtClean="0">
                <a:solidFill>
                  <a:srgbClr val="800000"/>
                </a:solidFill>
                <a:latin typeface="Courier New" pitchFamily="49" charset="0"/>
              </a:rPr>
              <a:t>super.getSalary</a:t>
            </a: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() + 5000 * years;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800000"/>
                </a:solidFill>
                <a:latin typeface="Courier New" pitchFamily="49" charset="0"/>
              </a:rPr>
              <a:t>                                          ^</a:t>
            </a:r>
          </a:p>
          <a:p>
            <a:pPr eaLnBrk="1" hangingPunct="1"/>
            <a:r>
              <a:rPr lang="en-US" altLang="en-US" sz="2600" dirty="0" smtClean="0"/>
              <a:t>Private fields cannot be directly accessed from subclasses.</a:t>
            </a:r>
          </a:p>
          <a:p>
            <a:pPr lvl="1" eaLnBrk="1" hangingPunct="1"/>
            <a:r>
              <a:rPr lang="en-US" altLang="en-US" dirty="0" smtClean="0"/>
              <a:t>One reason: So that </a:t>
            </a:r>
            <a:r>
              <a:rPr lang="en-US" altLang="en-US" dirty="0" err="1" smtClean="0"/>
              <a:t>subclassing</a:t>
            </a:r>
            <a:r>
              <a:rPr lang="en-US" altLang="en-US" dirty="0" smtClean="0"/>
              <a:t> can't break encapsulation.</a:t>
            </a:r>
          </a:p>
          <a:p>
            <a:pPr lvl="1" eaLnBrk="1" hangingPunct="1"/>
            <a:r>
              <a:rPr lang="en-US" altLang="en-US" dirty="0" smtClean="0"/>
              <a:t>How can we get around this limitation?</a:t>
            </a:r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Add an </a:t>
            </a:r>
            <a:r>
              <a:rPr lang="en-US" altLang="en-US" dirty="0" err="1" smtClean="0"/>
              <a:t>accessor</a:t>
            </a:r>
            <a:r>
              <a:rPr lang="en-US" altLang="en-US" dirty="0" smtClean="0"/>
              <a:t> for any field needed by the subclass.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private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Employee(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years =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public 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getYears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    return years;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Lawyer extends Employee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Lawyer(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super(years);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</a:t>
            </a:r>
            <a:r>
              <a:rPr lang="en-US" altLang="en-US" sz="1600" dirty="0" err="1" smtClean="0">
                <a:latin typeface="Courier New" pitchFamily="49" charset="0"/>
              </a:rPr>
              <a:t>super.getSalary</a:t>
            </a:r>
            <a:r>
              <a:rPr lang="en-US" altLang="en-US" sz="1600" dirty="0" smtClean="0">
                <a:latin typeface="Courier New" pitchFamily="49" charset="0"/>
              </a:rPr>
              <a:t>() + 5000 * </a:t>
            </a:r>
            <a:r>
              <a:rPr lang="en-US" altLang="en-US" sz="1600" b="1" dirty="0" err="1" smtClean="0">
                <a:solidFill>
                  <a:srgbClr val="003399"/>
                </a:solidFill>
                <a:latin typeface="Courier New" pitchFamily="49" charset="0"/>
              </a:rPr>
              <a:t>getYears</a:t>
            </a:r>
            <a:r>
              <a:rPr lang="en-US" altLang="en-US" sz="1600" b="1" dirty="0" smtClean="0">
                <a:solidFill>
                  <a:srgbClr val="003399"/>
                </a:solidFill>
                <a:latin typeface="Courier New" pitchFamily="49" charset="0"/>
              </a:rPr>
              <a:t>()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031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Revisiting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Secretary</a:t>
            </a:r>
            <a:r>
              <a:rPr lang="en-US" altLang="en-US" smtClean="0"/>
              <a:t> class currently has a poor solution.</a:t>
            </a:r>
          </a:p>
          <a:p>
            <a:pPr lvl="1" eaLnBrk="1" hangingPunct="1"/>
            <a:r>
              <a:rPr lang="en-US" altLang="en-US" smtClean="0"/>
              <a:t>We set all Secretaries to 0 years because they do not get a vacation bonus for their service.</a:t>
            </a:r>
          </a:p>
          <a:p>
            <a:pPr lvl="1" eaLnBrk="1" hangingPunct="1"/>
            <a:r>
              <a:rPr lang="en-US" altLang="en-US" smtClean="0"/>
              <a:t>If we call </a:t>
            </a:r>
            <a:r>
              <a:rPr lang="en-US" altLang="en-US" smtClean="0">
                <a:latin typeface="Courier New" pitchFamily="49" charset="0"/>
              </a:rPr>
              <a:t>getYears</a:t>
            </a:r>
            <a:r>
              <a:rPr lang="en-US" altLang="en-US" smtClean="0"/>
              <a:t> on a </a:t>
            </a:r>
            <a:r>
              <a:rPr lang="en-US" altLang="en-US" smtClean="0">
                <a:latin typeface="Courier New" pitchFamily="49" charset="0"/>
              </a:rPr>
              <a:t>Secretary</a:t>
            </a:r>
            <a:r>
              <a:rPr lang="en-US" altLang="en-US" smtClean="0"/>
              <a:t> object, we'll always get 0.</a:t>
            </a:r>
          </a:p>
          <a:p>
            <a:pPr lvl="1" eaLnBrk="1" hangingPunct="1"/>
            <a:r>
              <a:rPr lang="en-US" altLang="en-US" smtClean="0"/>
              <a:t>This isn't a good solution; what if we wanted to give some other reward to </a:t>
            </a:r>
            <a:r>
              <a:rPr lang="en-US" altLang="en-US" i="1" smtClean="0"/>
              <a:t>all</a:t>
            </a:r>
            <a:r>
              <a:rPr lang="en-US" altLang="en-US" smtClean="0"/>
              <a:t> employees based on years of service?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Redesign our </a:t>
            </a:r>
            <a:r>
              <a:rPr lang="en-US" altLang="en-US" smtClean="0">
                <a:latin typeface="Courier New" pitchFamily="49" charset="0"/>
              </a:rPr>
              <a:t>Employee</a:t>
            </a:r>
            <a:r>
              <a:rPr lang="en-US" altLang="en-US" smtClean="0"/>
              <a:t> class to allow for a better solution.</a:t>
            </a:r>
          </a:p>
        </p:txBody>
      </p:sp>
    </p:spTree>
    <p:extLst>
      <p:ext uri="{BB962C8B-B14F-4D97-AF65-F5344CB8AC3E}">
        <p14:creationId xmlns:p14="http://schemas.microsoft.com/office/powerpoint/2010/main" val="3819205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marL="288925" indent="-288925" eaLnBrk="1" hangingPunct="1">
              <a:buFontTx/>
              <a:buChar char="•"/>
            </a:pPr>
            <a:r>
              <a:rPr lang="en-US" altLang="en-US" dirty="0" smtClean="0"/>
              <a:t>Let's separate the standard 10 vacation days from those that are awarded based on seniority.</a:t>
            </a:r>
            <a:endParaRPr lang="en-US" altLang="en-US" sz="18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private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Employee(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years = </a:t>
            </a:r>
            <a:r>
              <a:rPr lang="en-US" altLang="en-US" sz="1600" dirty="0" err="1" smtClean="0">
                <a:latin typeface="Courier New" pitchFamily="49" charset="0"/>
              </a:rPr>
              <a:t>initialYears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10 + </a:t>
            </a:r>
            <a:r>
              <a:rPr lang="en-US" altLang="en-US" sz="1600" b="1" dirty="0" err="1" smtClean="0">
                <a:latin typeface="Courier New" pitchFamily="49" charset="0"/>
              </a:rPr>
              <a:t>getSeniorityBonus</a:t>
            </a:r>
            <a:r>
              <a:rPr lang="en-US" altLang="en-US" sz="1600" b="1" dirty="0" smtClean="0">
                <a:latin typeface="Courier New" pitchFamily="49" charset="0"/>
              </a:rPr>
              <a:t>()</a:t>
            </a:r>
            <a:r>
              <a:rPr lang="en-US" altLang="en-US" sz="1600" dirty="0" smtClean="0">
                <a:latin typeface="Courier New" pitchFamily="49" charset="0"/>
              </a:rPr>
              <a:t>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// vacation days given for each year in the company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getSeniorityBonus</a:t>
            </a:r>
            <a:r>
              <a:rPr lang="en-US" altLang="en-US" sz="1600" b="1" dirty="0" smtClean="0">
                <a:latin typeface="Courier New" pitchFamily="49" charset="0"/>
              </a:rPr>
              <a:t>() {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return 2 * years;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...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marL="742950" lvl="1" indent="-285750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</a:t>
            </a:r>
          </a:p>
          <a:p>
            <a:pPr marL="742950" lvl="1" indent="-285750" eaLnBrk="1" hangingPunct="1"/>
            <a:r>
              <a:rPr lang="en-US" altLang="en-US" dirty="0" smtClean="0"/>
              <a:t>How does this help us improve the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?</a:t>
            </a:r>
          </a:p>
          <a:p>
            <a:pPr marL="288925" indent="-288925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33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Improved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Secretary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147763"/>
            <a:ext cx="8534400" cy="5100637"/>
          </a:xfrm>
        </p:spPr>
        <p:txBody>
          <a:bodyPr/>
          <a:lstStyle/>
          <a:p>
            <a:pPr marL="288925" indent="-288925" eaLnBrk="1" hangingPunct="1">
              <a:buFontTx/>
              <a:buChar char="•"/>
            </a:pPr>
            <a:r>
              <a:rPr lang="en-US" altLang="en-US" sz="2600" dirty="0" smtClean="0">
                <a:latin typeface="Courier New" pitchFamily="49" charset="0"/>
              </a:rPr>
              <a:t>Secretary</a:t>
            </a:r>
            <a:r>
              <a:rPr lang="en-US" altLang="en-US" sz="2600" dirty="0" smtClean="0"/>
              <a:t> can selectively override </a:t>
            </a:r>
            <a:r>
              <a:rPr lang="en-US" altLang="en-US" sz="2600" dirty="0" err="1" smtClean="0">
                <a:latin typeface="Courier New" pitchFamily="49" charset="0"/>
              </a:rPr>
              <a:t>getSeniorityBonus</a:t>
            </a:r>
            <a:r>
              <a:rPr lang="en-US" altLang="en-US" sz="2600" dirty="0" smtClean="0"/>
              <a:t>; when </a:t>
            </a:r>
            <a:r>
              <a:rPr lang="en-US" altLang="en-US" sz="2600" dirty="0" err="1" smtClean="0">
                <a:latin typeface="Courier New" pitchFamily="49" charset="0"/>
              </a:rPr>
              <a:t>getVacationDays</a:t>
            </a:r>
            <a:r>
              <a:rPr lang="en-US" altLang="en-US" sz="2600" dirty="0" smtClean="0"/>
              <a:t> runs, it will use the new version.</a:t>
            </a:r>
          </a:p>
          <a:p>
            <a:pPr marL="744538" lvl="1" indent="-285750" eaLnBrk="1" hangingPunct="1"/>
            <a:r>
              <a:rPr lang="en-US" altLang="en-US" dirty="0" smtClean="0"/>
              <a:t>Choosing a method at runtime is called </a:t>
            </a:r>
            <a:r>
              <a:rPr lang="en-US" altLang="en-US" i="1" dirty="0" smtClean="0"/>
              <a:t>dynamic binding</a:t>
            </a:r>
            <a:r>
              <a:rPr lang="en-US" altLang="en-US" dirty="0" smtClean="0"/>
              <a:t>.</a:t>
            </a:r>
            <a:endParaRPr lang="en-US" altLang="en-US" sz="1600" dirty="0" smtClean="0">
              <a:latin typeface="Courier New" pitchFamily="49" charset="0"/>
            </a:endParaRP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Secretary extends Employee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Secretary(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years)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super(years);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    // Secretaries don't get a bonus for their years of service.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</a:t>
            </a:r>
            <a:r>
              <a:rPr lang="en-US" altLang="en-US" sz="1600" b="1" dirty="0" err="1" smtClean="0">
                <a:latin typeface="Courier New" pitchFamily="49" charset="0"/>
              </a:rPr>
              <a:t>int</a:t>
            </a:r>
            <a:r>
              <a:rPr lang="en-US" altLang="en-US" sz="1600" b="1" dirty="0" smtClean="0"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latin typeface="Courier New" pitchFamily="49" charset="0"/>
              </a:rPr>
              <a:t>getSeniorityBonus</a:t>
            </a:r>
            <a:r>
              <a:rPr lang="en-US" altLang="en-US" sz="1600" b="1" dirty="0" smtClean="0">
                <a:latin typeface="Courier New" pitchFamily="49" charset="0"/>
              </a:rPr>
              <a:t>()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return 0;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</a:t>
            </a:r>
            <a:r>
              <a:rPr lang="en-US" altLang="en-US" sz="1600" dirty="0" err="1" smtClean="0">
                <a:latin typeface="Courier New" pitchFamily="49" charset="0"/>
              </a:rPr>
              <a:t>takeDictation</a:t>
            </a:r>
            <a:r>
              <a:rPr lang="en-US" altLang="en-US" sz="1600" dirty="0" smtClean="0">
                <a:latin typeface="Courier New" pitchFamily="49" charset="0"/>
              </a:rPr>
              <a:t>(String text) {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("Taking dictation of text: " + text);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marL="744538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433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B2D1A-4CB0-453A-B309-8952EE377A39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b="1" dirty="0" smtClean="0"/>
              <a:t>polymorphism</a:t>
            </a:r>
            <a:r>
              <a:rPr lang="en-US" altLang="en-US" dirty="0" smtClean="0"/>
              <a:t>: Ability for the same code to be used with different types of objects and behave differently with each. For example:</a:t>
            </a:r>
          </a:p>
          <a:p>
            <a:pPr lvl="1">
              <a:buFont typeface="Wingdings 2" pitchFamily="18" charset="2"/>
              <a:buNone/>
            </a:pPr>
            <a:endParaRPr lang="en-US" altLang="en-US" dirty="0" smtClean="0"/>
          </a:p>
          <a:p>
            <a:pPr lvl="1"/>
            <a:r>
              <a:rPr lang="en-US" altLang="en-US" dirty="0" err="1" smtClean="0">
                <a:latin typeface="Courier New" pitchFamily="49" charset="0"/>
              </a:rPr>
              <a:t>System.out.println</a:t>
            </a:r>
            <a:r>
              <a:rPr lang="en-US" altLang="en-US" dirty="0" smtClean="0"/>
              <a:t> can print any type of object.</a:t>
            </a:r>
          </a:p>
          <a:p>
            <a:pPr marL="1143000" lvl="2"/>
            <a:r>
              <a:rPr lang="en-US" altLang="en-US" dirty="0" smtClean="0"/>
              <a:t>Each one displays in its own way on the console.</a:t>
            </a:r>
          </a:p>
          <a:p>
            <a:pPr marL="1143000" lvl="2"/>
            <a:endParaRPr lang="en-US" altLang="en-US" dirty="0" smtClean="0"/>
          </a:p>
          <a:p>
            <a:pPr lvl="1"/>
            <a:r>
              <a:rPr lang="en-US" altLang="en-US" dirty="0" err="1" smtClean="0">
                <a:latin typeface="Courier New" pitchFamily="49" charset="0"/>
              </a:rPr>
              <a:t>CritterMain</a:t>
            </a:r>
            <a:r>
              <a:rPr lang="en-US" altLang="en-US" dirty="0" smtClean="0"/>
              <a:t> can interact with any type of critter.</a:t>
            </a:r>
          </a:p>
          <a:p>
            <a:pPr marL="1143000" lvl="2"/>
            <a:r>
              <a:rPr lang="en-US" altLang="en-US" dirty="0" smtClean="0"/>
              <a:t>Each one moves, fights, etc.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crisis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B64E2-DF78-4F3B-9A3C-893511AE1992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software engineering</a:t>
            </a:r>
            <a:r>
              <a:rPr lang="en-US" altLang="en-US" dirty="0" smtClean="0"/>
              <a:t>: The practice of developing, designing, documenting, testing large computer programs.</a:t>
            </a:r>
          </a:p>
          <a:p>
            <a:pPr marL="0" indent="0" eaLnBrk="1" hangingPunct="1">
              <a:buNone/>
            </a:pPr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Large-scale projects face many issues:</a:t>
            </a:r>
          </a:p>
          <a:p>
            <a:pPr lvl="1" eaLnBrk="1" hangingPunct="1"/>
            <a:r>
              <a:rPr lang="en-US" altLang="en-US" dirty="0" smtClean="0"/>
              <a:t>programmers working together</a:t>
            </a:r>
          </a:p>
          <a:p>
            <a:pPr lvl="1" eaLnBrk="1" hangingPunct="1"/>
            <a:r>
              <a:rPr lang="en-US" altLang="en-US" dirty="0" smtClean="0"/>
              <a:t>getting code finished on time</a:t>
            </a:r>
          </a:p>
          <a:p>
            <a:pPr lvl="1" eaLnBrk="1" hangingPunct="1"/>
            <a:r>
              <a:rPr lang="en-US" altLang="en-US" dirty="0" smtClean="0"/>
              <a:t>avoiding redundant code</a:t>
            </a:r>
          </a:p>
          <a:p>
            <a:pPr lvl="1" eaLnBrk="1" hangingPunct="1"/>
            <a:r>
              <a:rPr lang="en-US" altLang="en-US" dirty="0" smtClean="0"/>
              <a:t>finding and fixing bugs</a:t>
            </a:r>
          </a:p>
          <a:p>
            <a:pPr lvl="1" eaLnBrk="1" hangingPunct="1"/>
            <a:r>
              <a:rPr lang="en-US" altLang="en-US" dirty="0" smtClean="0"/>
              <a:t>maintaining, reusing existing code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sz="1200" dirty="0" smtClean="0"/>
          </a:p>
          <a:p>
            <a:pPr eaLnBrk="1" hangingPunct="1"/>
            <a:r>
              <a:rPr lang="en-US" altLang="en-US" b="1" dirty="0" smtClean="0"/>
              <a:t>code reuse</a:t>
            </a:r>
            <a:r>
              <a:rPr lang="en-US" altLang="en-US" dirty="0" smtClean="0"/>
              <a:t>: The practice of writing program code once and using it in many contexts.</a:t>
            </a:r>
          </a:p>
        </p:txBody>
      </p:sp>
      <p:pic>
        <p:nvPicPr>
          <p:cNvPr id="12" name="Picture 3" descr="featureonab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38" y="3189121"/>
            <a:ext cx="2743200" cy="222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Coding with polymorphism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dirty="0" smtClean="0"/>
              <a:t>A variable of type </a:t>
            </a:r>
            <a:r>
              <a:rPr lang="en-US" altLang="en-US" sz="2100" i="1" dirty="0" smtClean="0"/>
              <a:t>T</a:t>
            </a:r>
            <a:r>
              <a:rPr lang="en-US" altLang="en-US" sz="2100" dirty="0" smtClean="0"/>
              <a:t> can hold an object of any subclass of </a:t>
            </a:r>
            <a:r>
              <a:rPr lang="en-US" altLang="en-US" sz="2100" i="1" dirty="0" smtClean="0"/>
              <a:t>T</a:t>
            </a:r>
            <a:r>
              <a:rPr lang="en-US" altLang="en-US" sz="2100" dirty="0" smtClean="0"/>
              <a:t>.</a:t>
            </a:r>
          </a:p>
          <a:p>
            <a:pPr lvl="1">
              <a:buFont typeface="Wingdings" pitchFamily="2" charset="2"/>
              <a:buNone/>
            </a:pPr>
            <a:endParaRPr lang="en-US" altLang="en-US" sz="1900" dirty="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Employee </a:t>
            </a:r>
            <a:r>
              <a:rPr lang="en-US" altLang="en-US" sz="1800" b="1" dirty="0" err="1" smtClean="0">
                <a:latin typeface="Courier New" pitchFamily="49" charset="0"/>
              </a:rPr>
              <a:t>ed</a:t>
            </a:r>
            <a:r>
              <a:rPr lang="en-US" altLang="en-US" sz="1800" dirty="0" smtClean="0">
                <a:latin typeface="Courier New" pitchFamily="49" charset="0"/>
              </a:rPr>
              <a:t> = new Lawyer();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/>
            <a:r>
              <a:rPr lang="en-US" altLang="en-US" dirty="0" smtClean="0"/>
              <a:t>You can call any methods from the </a:t>
            </a:r>
            <a:r>
              <a:rPr lang="en-US" altLang="en-US" dirty="0" smtClean="0">
                <a:latin typeface="Courier New" pitchFamily="49" charset="0"/>
              </a:rPr>
              <a:t>Employee</a:t>
            </a:r>
            <a:r>
              <a:rPr lang="en-US" altLang="en-US" dirty="0" smtClean="0"/>
              <a:t> class on </a:t>
            </a:r>
            <a:r>
              <a:rPr lang="en-US" altLang="en-US" dirty="0" smtClean="0">
                <a:latin typeface="Courier New" pitchFamily="49" charset="0"/>
              </a:rPr>
              <a:t>ed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pPr lvl="1">
              <a:lnSpc>
                <a:spcPct val="130000"/>
              </a:lnSpc>
            </a:pPr>
            <a:endParaRPr lang="en-US" altLang="en-US" dirty="0" smtClean="0">
              <a:solidFill>
                <a:srgbClr val="808080"/>
              </a:solidFill>
            </a:endParaRPr>
          </a:p>
          <a:p>
            <a:r>
              <a:rPr lang="en-US" altLang="en-US" dirty="0" smtClean="0"/>
              <a:t>When a method is called on </a:t>
            </a:r>
            <a:r>
              <a:rPr lang="en-US" altLang="en-US" dirty="0" err="1" smtClean="0">
                <a:latin typeface="Courier New" pitchFamily="49" charset="0"/>
              </a:rPr>
              <a:t>ed</a:t>
            </a:r>
            <a:r>
              <a:rPr lang="en-US" altLang="en-US" dirty="0" smtClean="0"/>
              <a:t>, it behaves as a </a:t>
            </a:r>
            <a:r>
              <a:rPr lang="en-US" altLang="en-US" dirty="0" smtClean="0">
                <a:latin typeface="Courier New" pitchFamily="49" charset="0"/>
              </a:rPr>
              <a:t>Lawyer</a:t>
            </a:r>
            <a:r>
              <a:rPr lang="en-US" altLang="en-US" dirty="0" smtClean="0"/>
              <a:t>.</a:t>
            </a:r>
          </a:p>
          <a:p>
            <a:pPr lvl="1">
              <a:buFont typeface="Wingdings 2" pitchFamily="18" charset="2"/>
              <a:buNone/>
            </a:pPr>
            <a:endParaRPr lang="en-US" altLang="en-US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</a:rPr>
              <a:t>ed.getSalary</a:t>
            </a:r>
            <a:r>
              <a:rPr lang="en-US" altLang="en-US" sz="1800" b="1" dirty="0" smtClean="0">
                <a:latin typeface="Courier New" pitchFamily="49" charset="0"/>
              </a:rPr>
              <a:t>()</a:t>
            </a:r>
            <a:r>
              <a:rPr lang="en-US" altLang="en-US" sz="1800" dirty="0" smtClean="0">
                <a:latin typeface="Courier New" pitchFamily="49" charset="0"/>
              </a:rPr>
              <a:t>);    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50000.0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</a:rPr>
              <a:t>System.out.println</a:t>
            </a:r>
            <a:r>
              <a:rPr lang="en-US" altLang="en-US" sz="1800" dirty="0" smtClean="0">
                <a:latin typeface="Courier New" pitchFamily="49" charset="0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</a:rPr>
              <a:t>ed.getVacationForm</a:t>
            </a:r>
            <a:r>
              <a:rPr lang="en-US" altLang="en-US" sz="1800" b="1" dirty="0" smtClean="0">
                <a:latin typeface="Courier New" pitchFamily="49" charset="0"/>
              </a:rPr>
              <a:t>()</a:t>
            </a:r>
            <a:r>
              <a:rPr lang="en-US" altLang="en-US" sz="1800" dirty="0" smtClean="0">
                <a:latin typeface="Courier New" pitchFamily="49" charset="0"/>
              </a:rPr>
              <a:t>);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pink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94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and parameters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57600" algn="l"/>
              </a:tabLst>
            </a:pPr>
            <a:r>
              <a:rPr lang="en-US" altLang="en-US" dirty="0" smtClean="0"/>
              <a:t>You can pass any subtype of a parameter's type.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EmployeeMain</a:t>
            </a:r>
            <a:r>
              <a:rPr lang="en-US" altLang="en-US" sz="1600" dirty="0" smtClean="0">
                <a:latin typeface="Courier New" pitchFamily="49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public static void main(String[] </a:t>
            </a:r>
            <a:r>
              <a:rPr lang="en-US" altLang="en-US" sz="1600" dirty="0" err="1" smtClean="0">
                <a:latin typeface="Courier New" pitchFamily="49" charset="0"/>
              </a:rPr>
              <a:t>args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Lawyer </a:t>
            </a:r>
            <a:r>
              <a:rPr lang="en-US" altLang="en-US" sz="1600" dirty="0" err="1" smtClean="0">
                <a:latin typeface="Courier New" pitchFamily="49" charset="0"/>
              </a:rPr>
              <a:t>lisa</a:t>
            </a:r>
            <a:r>
              <a:rPr lang="en-US" altLang="en-US" sz="1600" dirty="0" smtClean="0">
                <a:latin typeface="Courier New" pitchFamily="49" charset="0"/>
              </a:rPr>
              <a:t> = new Lawyer();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Secretary </a:t>
            </a:r>
            <a:r>
              <a:rPr lang="en-US" altLang="en-US" sz="1600" dirty="0" err="1" smtClean="0">
                <a:latin typeface="Courier New" pitchFamily="49" charset="0"/>
              </a:rPr>
              <a:t>steve</a:t>
            </a:r>
            <a:r>
              <a:rPr lang="en-US" altLang="en-US" sz="1600" dirty="0" smtClean="0">
                <a:latin typeface="Courier New" pitchFamily="49" charset="0"/>
              </a:rPr>
              <a:t> = new Secretary();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printInfo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latin typeface="Courier New" pitchFamily="49" charset="0"/>
              </a:rPr>
              <a:t>lisa</a:t>
            </a:r>
            <a:r>
              <a:rPr lang="en-US" altLang="en-US" sz="1600" b="1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printInfo</a:t>
            </a:r>
            <a:r>
              <a:rPr lang="en-US" altLang="en-US" sz="1600" b="1" dirty="0" smtClean="0"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latin typeface="Courier New" pitchFamily="49" charset="0"/>
              </a:rPr>
              <a:t>steve</a:t>
            </a:r>
            <a:r>
              <a:rPr lang="en-US" altLang="en-US" sz="1600" b="1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800" dirty="0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public static void </a:t>
            </a:r>
            <a:r>
              <a:rPr lang="en-US" altLang="en-US" sz="1600" dirty="0" err="1" smtClean="0">
                <a:latin typeface="Courier New" pitchFamily="49" charset="0"/>
              </a:rPr>
              <a:t>printInfo</a:t>
            </a:r>
            <a:r>
              <a:rPr lang="en-US" altLang="en-US" sz="1600" dirty="0" smtClean="0">
                <a:latin typeface="Courier New" pitchFamily="49" charset="0"/>
              </a:rPr>
              <a:t>(</a:t>
            </a:r>
            <a:r>
              <a:rPr lang="en-US" altLang="en-US" sz="1600" b="1" dirty="0" smtClean="0">
                <a:latin typeface="Courier New" pitchFamily="49" charset="0"/>
              </a:rPr>
              <a:t>Employee </a:t>
            </a:r>
            <a:r>
              <a:rPr lang="en-US" altLang="en-US" sz="1600" b="1" dirty="0" err="1" smtClean="0">
                <a:latin typeface="Courier New" pitchFamily="49" charset="0"/>
              </a:rPr>
              <a:t>empl</a:t>
            </a:r>
            <a:r>
              <a:rPr lang="en-US" altLang="en-US" sz="1600" dirty="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("salary: " + </a:t>
            </a:r>
            <a:r>
              <a:rPr lang="en-US" altLang="en-US" sz="1600" dirty="0" err="1" smtClean="0">
                <a:latin typeface="Courier New" pitchFamily="49" charset="0"/>
              </a:rPr>
              <a:t>empl.getSalary</a:t>
            </a:r>
            <a:r>
              <a:rPr lang="en-US" altLang="en-US" sz="1600" dirty="0" smtClean="0">
                <a:latin typeface="Courier New" pitchFamily="49" charset="0"/>
              </a:rPr>
              <a:t>());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</a:t>
            </a:r>
            <a:r>
              <a:rPr lang="en-US" altLang="en-US" sz="1600" dirty="0" err="1" smtClean="0">
                <a:latin typeface="Courier New" pitchFamily="49" charset="0"/>
              </a:rPr>
              <a:t>v.days</a:t>
            </a:r>
            <a:r>
              <a:rPr lang="en-US" altLang="en-US" sz="1600" dirty="0" smtClean="0">
                <a:latin typeface="Courier New" pitchFamily="49" charset="0"/>
              </a:rPr>
              <a:t>: " + </a:t>
            </a:r>
            <a:r>
              <a:rPr lang="en-US" altLang="en-US" sz="1600" dirty="0" err="1" smtClean="0">
                <a:latin typeface="Courier New" pitchFamily="49" charset="0"/>
              </a:rPr>
              <a:t>empl.getVacationDays</a:t>
            </a:r>
            <a:r>
              <a:rPr lang="en-US" altLang="en-US" sz="1600" dirty="0" smtClean="0">
                <a:latin typeface="Courier New" pitchFamily="49" charset="0"/>
              </a:rPr>
              <a:t>());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</a:t>
            </a:r>
            <a:r>
              <a:rPr lang="en-US" altLang="en-US" sz="1600" dirty="0" err="1" smtClean="0">
                <a:latin typeface="Courier New" pitchFamily="49" charset="0"/>
              </a:rPr>
              <a:t>v.form</a:t>
            </a:r>
            <a:r>
              <a:rPr lang="en-US" altLang="en-US" sz="1600" dirty="0" smtClean="0">
                <a:latin typeface="Courier New" pitchFamily="49" charset="0"/>
              </a:rPr>
              <a:t>: " + </a:t>
            </a:r>
            <a:r>
              <a:rPr lang="en-US" altLang="en-US" sz="1600" dirty="0" err="1" smtClean="0">
                <a:latin typeface="Courier New" pitchFamily="49" charset="0"/>
              </a:rPr>
              <a:t>empl.getVacationForm</a:t>
            </a:r>
            <a:r>
              <a:rPr lang="en-US" altLang="en-US" sz="1600" dirty="0" smtClean="0">
                <a:latin typeface="Courier New" pitchFamily="49" charset="0"/>
              </a:rPr>
              <a:t>());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1600" dirty="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/>
              <a:t>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smtClean="0">
                <a:latin typeface="Courier New" pitchFamily="49" charset="0"/>
              </a:rPr>
              <a:t>salary: 50000.0	salary: 50000.0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err="1" smtClean="0">
                <a:latin typeface="Courier New" pitchFamily="49" charset="0"/>
              </a:rPr>
              <a:t>v.days</a:t>
            </a:r>
            <a:r>
              <a:rPr lang="en-US" altLang="en-US" sz="1600" dirty="0" smtClean="0">
                <a:latin typeface="Courier New" pitchFamily="49" charset="0"/>
              </a:rPr>
              <a:t>: 15	</a:t>
            </a:r>
            <a:r>
              <a:rPr lang="en-US" altLang="en-US" sz="1600" dirty="0" err="1" smtClean="0">
                <a:latin typeface="Courier New" pitchFamily="49" charset="0"/>
              </a:rPr>
              <a:t>v.days</a:t>
            </a:r>
            <a:r>
              <a:rPr lang="en-US" altLang="en-US" sz="1600" dirty="0" smtClean="0">
                <a:latin typeface="Courier New" pitchFamily="49" charset="0"/>
              </a:rPr>
              <a:t>: 10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  <a:tabLst>
                <a:tab pos="3657600" algn="l"/>
              </a:tabLst>
            </a:pPr>
            <a:r>
              <a:rPr lang="en-US" altLang="en-US" sz="1600" dirty="0" err="1" smtClean="0">
                <a:latin typeface="Courier New" pitchFamily="49" charset="0"/>
              </a:rPr>
              <a:t>v.form</a:t>
            </a:r>
            <a:r>
              <a:rPr lang="en-US" altLang="en-US" sz="1600" dirty="0" smtClean="0">
                <a:latin typeface="Courier New" pitchFamily="49" charset="0"/>
              </a:rPr>
              <a:t>: pink	</a:t>
            </a:r>
            <a:r>
              <a:rPr lang="en-US" altLang="en-US" sz="1600" dirty="0" err="1" smtClean="0">
                <a:latin typeface="Courier New" pitchFamily="49" charset="0"/>
              </a:rPr>
              <a:t>v.form</a:t>
            </a:r>
            <a:r>
              <a:rPr lang="en-US" altLang="en-US" sz="1600" dirty="0" smtClean="0">
                <a:latin typeface="Courier New" pitchFamily="49" charset="0"/>
              </a:rPr>
              <a:t>: yellow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810000" y="2819400"/>
            <a:ext cx="2066925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884612" y="3038475"/>
            <a:ext cx="184626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and arrays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Arrays of superclass types can store any subtype as elements.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EmployeeMain2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static void main(String[] args)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latin typeface="Courier New" pitchFamily="49" charset="0"/>
              </a:rPr>
              <a:t>        Employee[] e = { new Lawyer(),   new Secretary(),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latin typeface="Courier New" pitchFamily="49" charset="0"/>
              </a:rPr>
              <a:t>                         new Marketer(), new LegalSecretary() };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for (int i = 0; i &lt; e.length; i++)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    System.out.println("salary: " + </a:t>
            </a:r>
            <a:r>
              <a:rPr lang="en-US" altLang="en-US" sz="1600" b="1" smtClean="0">
                <a:latin typeface="Courier New" pitchFamily="49" charset="0"/>
              </a:rPr>
              <a:t>e[i].getSalary()</a:t>
            </a:r>
            <a:r>
              <a:rPr lang="en-US" altLang="en-US" sz="160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    System.out.println("v.days: " + </a:t>
            </a:r>
            <a:r>
              <a:rPr lang="en-US" altLang="en-US" sz="1600" b="1" smtClean="0">
                <a:latin typeface="Courier New" pitchFamily="49" charset="0"/>
              </a:rPr>
              <a:t>e[i].getVacationDays()</a:t>
            </a:r>
            <a:r>
              <a:rPr lang="en-US" altLang="en-US" sz="160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    System.out.println();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 sz="1600" smtClean="0"/>
              <a:t>Output: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50000.0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</a:t>
            </a: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15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50000.0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10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</a:t>
            </a: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60000.0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10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salary: </a:t>
            </a:r>
            <a:r>
              <a:rPr lang="en-US" altLang="en-US" sz="1600" b="1" smtClean="0">
                <a:solidFill>
                  <a:srgbClr val="003399"/>
                </a:solidFill>
                <a:latin typeface="Courier New" pitchFamily="49" charset="0"/>
              </a:rPr>
              <a:t>55000.0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v.days: 10</a:t>
            </a:r>
          </a:p>
        </p:txBody>
      </p:sp>
    </p:spTree>
    <p:extLst>
      <p:ext uri="{BB962C8B-B14F-4D97-AF65-F5344CB8AC3E}">
        <p14:creationId xmlns:p14="http://schemas.microsoft.com/office/powerpoint/2010/main" val="535710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9.3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Interpreting Inheritance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B2D1A-4CB0-453A-B309-8952EE377A39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 polymorphism problem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smtClean="0"/>
              <a:t>Suppose that the following four classes have been declared: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public class Foo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public void method1()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    System.out.println("foo 1");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public void method2()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    System.out.println("foo 2");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public String toString()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    return "foo";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public class Bar extends Foo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public void method2()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    System.out.println("bar 2");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 polymorphism problem 2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 extends Foo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method1()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 1");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toString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Mumble extends 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method2()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("mumble 2");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600" dirty="0" smtClean="0"/>
              <a:t>What would be the output of the following client code?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Foo[] pity = {new </a:t>
            </a:r>
            <a:r>
              <a:rPr lang="en-US" altLang="en-US" sz="1600" dirty="0" err="1" smtClean="0">
                <a:latin typeface="Courier New" pitchFamily="49" charset="0"/>
              </a:rPr>
              <a:t>Baz</a:t>
            </a:r>
            <a:r>
              <a:rPr lang="en-US" altLang="en-US" sz="1600" dirty="0" smtClean="0">
                <a:latin typeface="Courier New" pitchFamily="49" charset="0"/>
              </a:rPr>
              <a:t>(), new Bar(), new Mumble(), new Foo()};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for 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&lt; </a:t>
            </a:r>
            <a:r>
              <a:rPr lang="en-US" altLang="en-US" sz="1600" dirty="0" err="1" smtClean="0">
                <a:latin typeface="Courier New" pitchFamily="49" charset="0"/>
              </a:rPr>
              <a:t>pity.length</a:t>
            </a:r>
            <a:r>
              <a:rPr lang="en-US" altLang="en-US" sz="1600" dirty="0" smtClean="0">
                <a:latin typeface="Courier New" pitchFamily="49" charset="0"/>
              </a:rPr>
              <a:t>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</a:t>
            </a:r>
            <a:r>
              <a:rPr lang="en-US" altLang="en-US" sz="1600" b="1" dirty="0" smtClean="0">
                <a:latin typeface="Courier New" pitchFamily="49" charset="0"/>
              </a:rPr>
              <a:t>pity[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</a:t>
            </a:r>
            <a:r>
              <a:rPr lang="en-US" altLang="en-US" sz="1600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pity[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].method1();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pity[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].method2();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959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Diagramming the classes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 dirty="0" smtClean="0"/>
              <a:t>Add classes from top (superclass) to bottom (subclass).</a:t>
            </a:r>
          </a:p>
          <a:p>
            <a:pPr lvl="1">
              <a:lnSpc>
                <a:spcPct val="90000"/>
              </a:lnSpc>
            </a:pPr>
            <a:endParaRPr lang="en-US" altLang="en-US" sz="1200" dirty="0" smtClean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Include all inherited methods.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2362200"/>
            <a:ext cx="47244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Finding output with tables</a:t>
            </a:r>
            <a:endParaRPr lang="en-US" dirty="0"/>
          </a:p>
        </p:txBody>
      </p:sp>
      <p:graphicFrame>
        <p:nvGraphicFramePr>
          <p:cNvPr id="9" name="Group 68"/>
          <p:cNvGraphicFramePr>
            <a:graphicFrameLocks noGrp="1"/>
          </p:cNvGraphicFramePr>
          <p:nvPr/>
        </p:nvGraphicFramePr>
        <p:xfrm>
          <a:off x="762000" y="1752600"/>
          <a:ext cx="7620000" cy="2967039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mumble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baz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answer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Foo[] pity = {new Baz(), new Bar(), new Mumble(), new Foo()};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for (int i = 0; i &lt; pity.length; i++) {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System.out.println(pity[i]);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pity[i].method1();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pity[i].method2();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mtClean="0"/>
              <a:t>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bar 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baz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mumble 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foo 2</a:t>
            </a: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Another problem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The order of the classes is jumbled up.</a:t>
            </a:r>
          </a:p>
          <a:p>
            <a:r>
              <a:rPr lang="en-US" altLang="en-US" smtClean="0"/>
              <a:t>The methods sometimes call other methods (tricky!).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Lamb extends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System.out.print("Lamb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public class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a()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System.out.print("Ham a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>
                <a:latin typeface="Courier New" pitchFamily="49" charset="0"/>
              </a:rPr>
              <a:t>        b();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System.out.print("Ham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public String toString()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    return "Ham";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latin typeface="Courier New" pitchFamily="49" charset="0"/>
              </a:rPr>
              <a:t>}</a:t>
            </a:r>
            <a:endParaRPr lang="en-US" alt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firm employee analogy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E2F54-9217-453D-8948-E52F86F19E56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212852" y="1066800"/>
            <a:ext cx="8503920" cy="48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 smtClean="0"/>
              <a:t>common rules: hours, vacation, benefits, regulations ...</a:t>
            </a:r>
          </a:p>
          <a:p>
            <a:pPr lvl="1"/>
            <a:r>
              <a:rPr lang="en-US" altLang="en-US" dirty="0" smtClean="0"/>
              <a:t>all employees attend a common orientation to learn general company rules</a:t>
            </a:r>
          </a:p>
          <a:p>
            <a:pPr lvl="1"/>
            <a:r>
              <a:rPr lang="en-US" altLang="en-US" dirty="0" smtClean="0"/>
              <a:t>each employee receives a 20-page manual of common rules</a:t>
            </a:r>
          </a:p>
          <a:p>
            <a:pPr lvl="1"/>
            <a:endParaRPr lang="en-US" altLang="en-US" sz="1200" dirty="0" smtClean="0"/>
          </a:p>
          <a:p>
            <a:r>
              <a:rPr lang="en-US" altLang="en-US" sz="2600" dirty="0" smtClean="0"/>
              <a:t>each subdivision also has specific rules:</a:t>
            </a:r>
          </a:p>
          <a:p>
            <a:pPr lvl="1"/>
            <a:r>
              <a:rPr lang="en-US" altLang="en-US" dirty="0" smtClean="0"/>
              <a:t>employee receives a smaller (1-3 page) manual of these rules</a:t>
            </a:r>
          </a:p>
          <a:p>
            <a:pPr lvl="1"/>
            <a:r>
              <a:rPr lang="en-US" altLang="en-US" dirty="0" smtClean="0"/>
              <a:t>smaller manual adds some new rules and also changes some rules from the large manual</a:t>
            </a:r>
          </a:p>
        </p:txBody>
      </p:sp>
      <p:pic>
        <p:nvPicPr>
          <p:cNvPr id="9" name="Picture 4" descr="employee_manual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91000"/>
            <a:ext cx="3776662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Another problem 2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Spam extends Yam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("Spam b   ");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Yam extends Lamb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a()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("Yam a   ");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super.a</a:t>
            </a:r>
            <a:r>
              <a:rPr lang="en-US" altLang="en-US" sz="1600" b="1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toString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"Yam";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600" dirty="0" smtClean="0"/>
              <a:t>What would be the output of the following client code?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Ham[] food = {new Lamb(), new Ham(), new Spam(), new Yam()};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for (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= 0;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 &lt; </a:t>
            </a:r>
            <a:r>
              <a:rPr lang="en-US" altLang="en-US" sz="1600" dirty="0" err="1" smtClean="0">
                <a:latin typeface="Courier New" pitchFamily="49" charset="0"/>
              </a:rPr>
              <a:t>food.length</a:t>
            </a:r>
            <a:r>
              <a:rPr lang="en-US" altLang="en-US" sz="1600" dirty="0" smtClean="0">
                <a:latin typeface="Courier New" pitchFamily="49" charset="0"/>
              </a:rPr>
              <a:t>; </a:t>
            </a:r>
            <a:r>
              <a:rPr lang="en-US" altLang="en-US" sz="1600" dirty="0" err="1" smtClean="0">
                <a:latin typeface="Courier New" pitchFamily="49" charset="0"/>
              </a:rPr>
              <a:t>i</a:t>
            </a:r>
            <a:r>
              <a:rPr lang="en-US" altLang="en-US" sz="1600" dirty="0" smtClean="0">
                <a:latin typeface="Courier New" pitchFamily="49" charset="0"/>
              </a:rPr>
              <a:t>++)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</a:t>
            </a:r>
            <a:r>
              <a:rPr lang="en-US" altLang="en-US" sz="1600" b="1" dirty="0" smtClean="0">
                <a:latin typeface="Courier New" pitchFamily="49" charset="0"/>
              </a:rPr>
              <a:t>food[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</a:t>
            </a:r>
            <a:r>
              <a:rPr lang="en-US" altLang="en-US" sz="1600" dirty="0" smtClean="0">
                <a:latin typeface="Courier New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food[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].a();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to end the line of output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food[</a:t>
            </a:r>
            <a:r>
              <a:rPr lang="en-US" altLang="en-US" sz="1600" b="1" dirty="0" err="1" smtClean="0">
                <a:latin typeface="Courier New" pitchFamily="49" charset="0"/>
              </a:rPr>
              <a:t>i</a:t>
            </a:r>
            <a:r>
              <a:rPr lang="en-US" altLang="en-US" sz="1600" b="1" dirty="0" smtClean="0">
                <a:latin typeface="Courier New" pitchFamily="49" charset="0"/>
              </a:rPr>
              <a:t>].b();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to end the line of output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  <a:r>
              <a:rPr lang="en-US" altLang="en-US" sz="1600" dirty="0" err="1" smtClean="0">
                <a:latin typeface="Courier New" pitchFamily="49" charset="0"/>
              </a:rPr>
              <a:t>System.out.println</a:t>
            </a:r>
            <a:r>
              <a:rPr lang="en-US" altLang="en-US" sz="1600" dirty="0" smtClean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462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8" name="Picture 9" descr="HamLambYamSpam_noansw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12049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33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Polymorphism at work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147763"/>
            <a:ext cx="8839200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600" dirty="0" smtClean="0">
                <a:latin typeface="Courier New" pitchFamily="49" charset="0"/>
              </a:rPr>
              <a:t>Lamb</a:t>
            </a:r>
            <a:r>
              <a:rPr lang="en-US" altLang="en-US" sz="2600" dirty="0" smtClean="0"/>
              <a:t> inherits </a:t>
            </a:r>
            <a:r>
              <a:rPr lang="en-US" altLang="en-US" sz="2600" dirty="0" smtClean="0">
                <a:latin typeface="Courier New" pitchFamily="49" charset="0"/>
              </a:rPr>
              <a:t>Ham</a:t>
            </a:r>
            <a:r>
              <a:rPr lang="en-US" altLang="en-US" sz="2600" dirty="0" smtClean="0"/>
              <a:t>'s </a:t>
            </a:r>
            <a:r>
              <a:rPr lang="en-US" altLang="en-US" sz="2600" dirty="0" smtClean="0">
                <a:latin typeface="Courier New" pitchFamily="49" charset="0"/>
              </a:rPr>
              <a:t>a</a:t>
            </a:r>
            <a:r>
              <a:rPr lang="en-US" altLang="en-US" sz="2600" dirty="0" smtClean="0"/>
              <a:t>.  </a:t>
            </a:r>
            <a:r>
              <a:rPr lang="en-US" altLang="en-US" sz="2600" dirty="0" smtClean="0">
                <a:latin typeface="Courier New" pitchFamily="49" charset="0"/>
              </a:rPr>
              <a:t>a</a:t>
            </a:r>
            <a:r>
              <a:rPr lang="en-US" altLang="en-US" sz="2600" dirty="0" smtClean="0"/>
              <a:t> calls </a:t>
            </a:r>
            <a:r>
              <a:rPr lang="en-US" altLang="en-US" sz="2600" dirty="0" smtClean="0">
                <a:latin typeface="Courier New" pitchFamily="49" charset="0"/>
              </a:rPr>
              <a:t>b</a:t>
            </a:r>
            <a:r>
              <a:rPr lang="en-US" altLang="en-US" sz="2600" dirty="0" smtClean="0"/>
              <a:t>.  But </a:t>
            </a:r>
            <a:r>
              <a:rPr lang="en-US" altLang="en-US" sz="2600" dirty="0" smtClean="0">
                <a:latin typeface="Courier New" pitchFamily="49" charset="0"/>
              </a:rPr>
              <a:t>Lamb</a:t>
            </a:r>
            <a:r>
              <a:rPr lang="en-US" altLang="en-US" sz="2600" dirty="0" smtClean="0"/>
              <a:t> overrides </a:t>
            </a:r>
            <a:r>
              <a:rPr lang="en-US" altLang="en-US" sz="2600" dirty="0" smtClean="0">
                <a:latin typeface="Courier New" pitchFamily="49" charset="0"/>
              </a:rPr>
              <a:t>b</a:t>
            </a:r>
            <a:r>
              <a:rPr lang="en-US" altLang="en-US" sz="2600" dirty="0" smtClean="0"/>
              <a:t>...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a()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("Ham a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b();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</a:t>
            </a:r>
            <a:r>
              <a:rPr lang="en-US" altLang="en-US" sz="1600" dirty="0" err="1" smtClean="0">
                <a:latin typeface="Courier New" pitchFamily="49" charset="0"/>
              </a:rPr>
              <a:t>System.out.print</a:t>
            </a:r>
            <a:r>
              <a:rPr lang="en-US" altLang="en-US" sz="1600" dirty="0" smtClean="0">
                <a:latin typeface="Courier New" pitchFamily="49" charset="0"/>
              </a:rPr>
              <a:t>("Ham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7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toString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"Ham";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Lamb extends Ham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public void b() 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    </a:t>
            </a:r>
            <a:r>
              <a:rPr lang="en-US" altLang="en-US" sz="1600" b="1" dirty="0" err="1" smtClean="0">
                <a:latin typeface="Courier New" pitchFamily="49" charset="0"/>
              </a:rPr>
              <a:t>System.out.print</a:t>
            </a:r>
            <a:r>
              <a:rPr lang="en-US" altLang="en-US" sz="1600" b="1" dirty="0" smtClean="0">
                <a:latin typeface="Courier New" pitchFamily="49" charset="0"/>
              </a:rPr>
              <a:t>("Lamb b   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Courier New" pitchFamily="49" charset="0"/>
              </a:rPr>
              <a:t>Lamb</a:t>
            </a:r>
            <a:r>
              <a:rPr lang="en-US" altLang="en-US" dirty="0" smtClean="0"/>
              <a:t>'s output from </a:t>
            </a:r>
            <a:r>
              <a:rPr lang="en-US" altLang="en-US" dirty="0" smtClean="0">
                <a:latin typeface="Courier New" pitchFamily="49" charset="0"/>
              </a:rPr>
              <a:t>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dirty="0" smtClean="0">
                <a:latin typeface="Courier New" pitchFamily="49" charset="0"/>
              </a:rPr>
              <a:t>Ham a   </a:t>
            </a:r>
            <a:r>
              <a:rPr lang="en-US" altLang="en-US" b="1" dirty="0" smtClean="0">
                <a:latin typeface="Courier New" pitchFamily="49" charset="0"/>
              </a:rPr>
              <a:t>Lamb b</a:t>
            </a:r>
            <a:endParaRPr lang="en-US" altLang="en-US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The tables</a:t>
            </a:r>
            <a:endParaRPr lang="en-US" dirty="0"/>
          </a:p>
        </p:txBody>
      </p:sp>
      <p:graphicFrame>
        <p:nvGraphicFramePr>
          <p:cNvPr id="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83768"/>
              </p:ext>
            </p:extLst>
          </p:nvPr>
        </p:nvGraphicFramePr>
        <p:xfrm>
          <a:off x="304800" y="1524000"/>
          <a:ext cx="8458201" cy="4419600"/>
        </p:xfrm>
        <a:graphic>
          <a:graphicData uri="http://schemas.openxmlformats.org/drawingml/2006/table">
            <a:tbl>
              <a:tblPr/>
              <a:tblGrid>
                <a:gridCol w="1301262"/>
                <a:gridCol w="1807308"/>
                <a:gridCol w="1807308"/>
                <a:gridCol w="1735015"/>
                <a:gridCol w="1807308"/>
              </a:tblGrid>
              <a:tr h="504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3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8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Spam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2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36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Ham[] food = {new Lamb(), new Ham(), new Spam(), new Yam()};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for (int i = 0; i &lt; food.length; i++)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System.out.println(food[i]);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food[i].a();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food[i].b();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    System.out.println();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altLang="en-US" sz="6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mtClean="0"/>
              <a:t>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 a   Lamb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Lamb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 a   Ham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Ham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 a   Ham a   Spam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Spam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endParaRPr lang="en-US" altLang="en-US" sz="700" smtClean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Yam a   Ham a   Lamb b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Lamb b</a:t>
            </a:r>
            <a:endParaRPr lang="en-US" altLang="en-US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83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Casting references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smtClean="0"/>
              <a:t>A variable can only call that type's methods, not a subtype's.</a:t>
            </a:r>
          </a:p>
          <a:p>
            <a:pPr lvl="1">
              <a:buFont typeface="Wingdings" pitchFamily="2" charset="2"/>
              <a:buNone/>
            </a:pPr>
            <a:endParaRPr lang="en-US" altLang="en-US" sz="190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latin typeface="Courier New" pitchFamily="49" charset="0"/>
              </a:rPr>
              <a:t>Employee ed</a:t>
            </a:r>
            <a:r>
              <a:rPr lang="en-US" altLang="en-US" sz="1800" smtClean="0">
                <a:latin typeface="Courier New" pitchFamily="49" charset="0"/>
              </a:rPr>
              <a:t> = new Lawyer();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int hours = ed.getHours();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ok; this is in Employee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solidFill>
                  <a:srgbClr val="800000"/>
                </a:solidFill>
                <a:latin typeface="Courier New" pitchFamily="49" charset="0"/>
              </a:rPr>
              <a:t>ed.sue();</a:t>
            </a:r>
            <a:r>
              <a:rPr lang="en-US" altLang="en-US" sz="1800" smtClean="0">
                <a:latin typeface="Courier New" pitchFamily="49" charset="0"/>
              </a:rPr>
              <a:t>             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compiler error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>
              <a:latin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en-US" smtClean="0"/>
              <a:t>The compiler's reasoning is, variable </a:t>
            </a:r>
            <a:r>
              <a:rPr lang="en-US" altLang="en-US" smtClean="0">
                <a:latin typeface="Courier New" pitchFamily="49" charset="0"/>
              </a:rPr>
              <a:t>ed</a:t>
            </a:r>
            <a:r>
              <a:rPr lang="en-US" altLang="en-US" smtClean="0"/>
              <a:t> could store any kind of employee, and not all kinds know how to </a:t>
            </a:r>
            <a:r>
              <a:rPr lang="en-US" altLang="en-US" smtClean="0">
                <a:latin typeface="Courier New" pitchFamily="49" charset="0"/>
              </a:rPr>
              <a:t>sue</a:t>
            </a:r>
            <a:r>
              <a:rPr lang="en-US" altLang="en-US" smtClean="0"/>
              <a:t> .</a:t>
            </a:r>
          </a:p>
          <a:p>
            <a:pPr lvl="1">
              <a:lnSpc>
                <a:spcPct val="130000"/>
              </a:lnSpc>
            </a:pPr>
            <a:endParaRPr lang="en-US" altLang="en-US" smtClean="0"/>
          </a:p>
          <a:p>
            <a:r>
              <a:rPr lang="en-US" altLang="en-US" smtClean="0"/>
              <a:t>To use </a:t>
            </a:r>
            <a:r>
              <a:rPr lang="en-US" altLang="en-US" smtClean="0">
                <a:latin typeface="Courier New" pitchFamily="49" charset="0"/>
              </a:rPr>
              <a:t>Lawyer</a:t>
            </a:r>
            <a:r>
              <a:rPr lang="en-US" altLang="en-US" smtClean="0"/>
              <a:t> methods on </a:t>
            </a:r>
            <a:r>
              <a:rPr lang="en-US" altLang="en-US" smtClean="0">
                <a:latin typeface="Courier New" pitchFamily="49" charset="0"/>
              </a:rPr>
              <a:t>ed</a:t>
            </a:r>
            <a:r>
              <a:rPr lang="en-US" altLang="en-US" smtClean="0"/>
              <a:t>, we can type-cast it.</a:t>
            </a:r>
          </a:p>
          <a:p>
            <a:pPr lvl="1">
              <a:buFont typeface="Wingdings 2" pitchFamily="18" charset="2"/>
              <a:buNone/>
            </a:pPr>
            <a:endParaRPr lang="en-US" altLang="en-US" sz="80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Lawyer theRealEd = (Lawyer) ed;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theRealEd.sue();            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ok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Courier New" pitchFamily="49" charset="0"/>
              </a:rPr>
              <a:t>	</a:t>
            </a:r>
            <a:r>
              <a:rPr lang="en-US" altLang="en-US" sz="1800" b="1" smtClean="0">
                <a:solidFill>
                  <a:srgbClr val="003399"/>
                </a:solidFill>
                <a:latin typeface="Courier New" pitchFamily="49" charset="0"/>
              </a:rPr>
              <a:t>((Lawyer) ed)</a:t>
            </a:r>
            <a:r>
              <a:rPr lang="en-US" altLang="en-US" sz="1800" smtClean="0">
                <a:latin typeface="Courier New" pitchFamily="49" charset="0"/>
              </a:rPr>
              <a:t>.sue();              </a:t>
            </a:r>
            <a:r>
              <a:rPr lang="en-US" altLang="en-US" sz="1800" b="1" smtClean="0">
                <a:solidFill>
                  <a:srgbClr val="008080"/>
                </a:solidFill>
                <a:latin typeface="Courier New" pitchFamily="49" charset="0"/>
              </a:rPr>
              <a:t>// shorter version</a:t>
            </a:r>
          </a:p>
        </p:txBody>
      </p:sp>
    </p:spTree>
    <p:extLst>
      <p:ext uri="{BB962C8B-B14F-4D97-AF65-F5344CB8AC3E}">
        <p14:creationId xmlns:p14="http://schemas.microsoft.com/office/powerpoint/2010/main" val="350395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 smtClean="0"/>
              <a:t>More about casting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212852" y="1139952"/>
            <a:ext cx="8778748" cy="52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The code crashes if you cast an object too far down the tree.</a:t>
            </a:r>
          </a:p>
          <a:p>
            <a:pPr lvl="1">
              <a:buFont typeface="Wingdings" pitchFamily="2" charset="2"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Employee </a:t>
            </a:r>
            <a:r>
              <a:rPr lang="en-US" altLang="en-US" sz="1800" dirty="0" err="1" smtClean="0">
                <a:latin typeface="Courier New" pitchFamily="49" charset="0"/>
              </a:rPr>
              <a:t>eric</a:t>
            </a:r>
            <a:r>
              <a:rPr lang="en-US" altLang="en-US" sz="1800" dirty="0" smtClean="0">
                <a:latin typeface="Courier New" pitchFamily="49" charset="0"/>
              </a:rPr>
              <a:t> = </a:t>
            </a:r>
            <a:r>
              <a:rPr lang="en-US" altLang="en-US" sz="1800" b="1" dirty="0" smtClean="0">
                <a:latin typeface="Courier New" pitchFamily="49" charset="0"/>
              </a:rPr>
              <a:t>new Secretary()</a:t>
            </a:r>
            <a:r>
              <a:rPr lang="en-US" altLang="en-US" sz="1800" dirty="0" smtClean="0">
                <a:latin typeface="Courier New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((Secretary) </a:t>
            </a:r>
            <a:r>
              <a:rPr lang="en-US" altLang="en-US" sz="1800" dirty="0" err="1" smtClean="0">
                <a:latin typeface="Courier New" pitchFamily="49" charset="0"/>
              </a:rPr>
              <a:t>eric</a:t>
            </a:r>
            <a:r>
              <a:rPr lang="en-US" altLang="en-US" sz="1800" dirty="0" smtClean="0">
                <a:latin typeface="Courier New" pitchFamily="49" charset="0"/>
              </a:rPr>
              <a:t>).</a:t>
            </a:r>
            <a:r>
              <a:rPr lang="en-US" altLang="en-US" sz="1800" dirty="0" err="1" smtClean="0">
                <a:latin typeface="Courier New" pitchFamily="49" charset="0"/>
              </a:rPr>
              <a:t>takeDictation</a:t>
            </a:r>
            <a:r>
              <a:rPr lang="en-US" altLang="en-US" sz="1800" dirty="0" smtClean="0">
                <a:latin typeface="Courier New" pitchFamily="49" charset="0"/>
              </a:rPr>
              <a:t>("hi"); 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ok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((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LegalSecretary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eric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).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fileLegalBriefs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();</a:t>
            </a:r>
            <a:r>
              <a:rPr lang="en-US" altLang="en-US" sz="1800" dirty="0" smtClean="0">
                <a:latin typeface="Courier New" pitchFamily="49" charset="0"/>
              </a:rPr>
              <a:t>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exception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800" b="1" dirty="0" smtClean="0">
                <a:solidFill>
                  <a:srgbClr val="008080"/>
                </a:solidFill>
                <a:latin typeface="Courier New" pitchFamily="49" charset="0"/>
              </a:rPr>
              <a:t>	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	//	 (Secretary object doesn't know how to file briefs)</a:t>
            </a:r>
            <a:endParaRPr lang="en-US" altLang="en-US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dirty="0" smtClean="0"/>
          </a:p>
          <a:p>
            <a:r>
              <a:rPr lang="en-US" altLang="en-US" sz="2400" dirty="0" smtClean="0"/>
              <a:t>You can cast only up and down the tree, not sideways.</a:t>
            </a:r>
          </a:p>
          <a:p>
            <a:pPr lvl="1">
              <a:buFont typeface="Wingdings 2" pitchFamily="18" charset="2"/>
              <a:buNone/>
            </a:pPr>
            <a:endParaRPr lang="en-US" altLang="en-US" sz="8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Lawyer </a:t>
            </a:r>
            <a:r>
              <a:rPr lang="en-US" altLang="en-US" sz="1800" dirty="0" err="1" smtClean="0">
                <a:latin typeface="Courier New" pitchFamily="49" charset="0"/>
              </a:rPr>
              <a:t>linda</a:t>
            </a:r>
            <a:r>
              <a:rPr lang="en-US" altLang="en-US" sz="1800" dirty="0" smtClean="0">
                <a:latin typeface="Courier New" pitchFamily="49" charset="0"/>
              </a:rPr>
              <a:t> = new Lawyer();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((Secretary) 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linda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).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itchFamily="49" charset="0"/>
              </a:rPr>
              <a:t>takeDictation</a:t>
            </a:r>
            <a:r>
              <a:rPr lang="en-US" altLang="en-US" sz="1800" b="1" dirty="0" smtClean="0">
                <a:solidFill>
                  <a:srgbClr val="800000"/>
                </a:solidFill>
                <a:latin typeface="Courier New" pitchFamily="49" charset="0"/>
              </a:rPr>
              <a:t>("hi");</a:t>
            </a:r>
            <a:r>
              <a:rPr lang="en-US" altLang="en-US" sz="1800" dirty="0" smtClean="0">
                <a:latin typeface="Courier New" pitchFamily="49" charset="0"/>
              </a:rPr>
              <a:t>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error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Casting doesn't actually change the object's behavior.</a:t>
            </a:r>
            <a:br>
              <a:rPr lang="en-US" altLang="en-US" sz="2400" dirty="0" smtClean="0"/>
            </a:br>
            <a:r>
              <a:rPr lang="en-US" altLang="en-US" sz="2400" dirty="0" smtClean="0"/>
              <a:t>It just gets the code to compile/run.</a:t>
            </a:r>
          </a:p>
          <a:p>
            <a:pPr lvl="1">
              <a:buFont typeface="Wingdings 2" pitchFamily="18" charset="2"/>
              <a:buNone/>
            </a:pPr>
            <a:endParaRPr lang="en-US" altLang="en-US" sz="8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((Employee) </a:t>
            </a:r>
            <a:r>
              <a:rPr lang="en-US" altLang="en-US" sz="1800" b="1" dirty="0" err="1" smtClean="0">
                <a:latin typeface="Courier New" pitchFamily="49" charset="0"/>
              </a:rPr>
              <a:t>linda</a:t>
            </a:r>
            <a:r>
              <a:rPr lang="en-US" altLang="en-US" sz="1800" b="1" dirty="0" smtClean="0">
                <a:latin typeface="Courier New" pitchFamily="49" charset="0"/>
              </a:rPr>
              <a:t>)</a:t>
            </a:r>
            <a:r>
              <a:rPr lang="en-US" altLang="en-US" sz="1800" dirty="0" smtClean="0">
                <a:latin typeface="Courier New" pitchFamily="49" charset="0"/>
              </a:rPr>
              <a:t>.</a:t>
            </a:r>
            <a:r>
              <a:rPr lang="en-US" altLang="en-US" sz="1800" dirty="0" err="1" smtClean="0">
                <a:latin typeface="Courier New" pitchFamily="49" charset="0"/>
              </a:rPr>
              <a:t>getVacationForm</a:t>
            </a:r>
            <a:r>
              <a:rPr lang="en-US" altLang="en-US" sz="1800" dirty="0" smtClean="0">
                <a:latin typeface="Courier New" pitchFamily="49" charset="0"/>
              </a:rPr>
              <a:t>()    </a:t>
            </a:r>
            <a:r>
              <a:rPr lang="en-US" alt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pink (Lawyer's)</a:t>
            </a:r>
          </a:p>
        </p:txBody>
      </p:sp>
    </p:spTree>
    <p:extLst>
      <p:ext uri="{BB962C8B-B14F-4D97-AF65-F5344CB8AC3E}">
        <p14:creationId xmlns:p14="http://schemas.microsoft.com/office/powerpoint/2010/main" val="3466547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03E85D-A5BC-4B63-AC00-44C01B987CC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9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Inheritance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9092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Separating behavior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141528-7DBD-403D-B7A6-240780134A8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not just have a 22 page Lawyer manual, a 21-page Secretary manual, a 23-page Marketer manual, etc.?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Some advantages of the separate manuals:</a:t>
            </a:r>
          </a:p>
          <a:p>
            <a:pPr lvl="1" eaLnBrk="1" hangingPunct="1"/>
            <a:r>
              <a:rPr lang="en-US" altLang="en-US" dirty="0" smtClean="0"/>
              <a:t>maintenance: Only one update if a common rule changes.</a:t>
            </a:r>
          </a:p>
          <a:p>
            <a:pPr lvl="1" eaLnBrk="1" hangingPunct="1"/>
            <a:r>
              <a:rPr lang="en-US" altLang="en-US" dirty="0" smtClean="0"/>
              <a:t>locality: Quick discovery of all rules specific to lawyers.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Some key ideas from this example:</a:t>
            </a:r>
          </a:p>
          <a:p>
            <a:pPr lvl="1" eaLnBrk="1" hangingPunct="1"/>
            <a:r>
              <a:rPr lang="en-US" altLang="en-US" dirty="0" smtClean="0"/>
              <a:t>General rules are useful (the 20-page manual).</a:t>
            </a:r>
          </a:p>
          <a:p>
            <a:pPr lvl="1" eaLnBrk="1" hangingPunct="1"/>
            <a:r>
              <a:rPr lang="en-US" altLang="en-US" dirty="0" smtClean="0"/>
              <a:t>Specific rules that may override general ones are also useful.</a:t>
            </a:r>
          </a:p>
        </p:txBody>
      </p:sp>
    </p:spTree>
    <p:extLst>
      <p:ext uri="{BB962C8B-B14F-4D97-AF65-F5344CB8AC3E}">
        <p14:creationId xmlns:p14="http://schemas.microsoft.com/office/powerpoint/2010/main" val="29842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relationships, hierarchies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FF7D9-130A-4E41-BFBA-8257A8475646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is-a relationship</a:t>
            </a:r>
            <a:r>
              <a:rPr lang="en-US" altLang="en-US" sz="2600" dirty="0" smtClean="0"/>
              <a:t>: A hierarchical connection where one category can be treated as a specialized version of another.</a:t>
            </a:r>
          </a:p>
          <a:p>
            <a:pPr lvl="1" eaLnBrk="1" hangingPunct="1"/>
            <a:r>
              <a:rPr lang="en-US" altLang="en-US" dirty="0" smtClean="0"/>
              <a:t>every marketer </a:t>
            </a:r>
            <a:r>
              <a:rPr lang="en-US" altLang="en-US" i="1" dirty="0" smtClean="0"/>
              <a:t>is an</a:t>
            </a:r>
            <a:r>
              <a:rPr lang="en-US" altLang="en-US" dirty="0" smtClean="0"/>
              <a:t> employee</a:t>
            </a:r>
          </a:p>
          <a:p>
            <a:pPr lvl="1" eaLnBrk="1" hangingPunct="1"/>
            <a:r>
              <a:rPr lang="en-US" altLang="en-US" dirty="0" smtClean="0"/>
              <a:t>every legal secretary </a:t>
            </a:r>
            <a:r>
              <a:rPr lang="en-US" altLang="en-US" i="1" dirty="0" smtClean="0"/>
              <a:t>is a</a:t>
            </a:r>
            <a:r>
              <a:rPr lang="en-US" altLang="en-US" dirty="0" smtClean="0"/>
              <a:t> secretary</a:t>
            </a:r>
          </a:p>
          <a:p>
            <a:pPr lvl="1" eaLnBrk="1" hangingPunct="1"/>
            <a:endParaRPr lang="en-US" altLang="en-US" sz="1200" dirty="0" smtClean="0"/>
          </a:p>
          <a:p>
            <a:pPr eaLnBrk="1" hangingPunct="1"/>
            <a:r>
              <a:rPr lang="en-US" altLang="en-US" sz="2600" b="1" dirty="0" smtClean="0"/>
              <a:t>inheritance hierarchy</a:t>
            </a:r>
            <a:r>
              <a:rPr lang="en-US" altLang="en-US" sz="2600" dirty="0" smtClean="0"/>
              <a:t>: A set of classes connected by is-a relationships that can share common code.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b="45383"/>
          <a:stretch>
            <a:fillRect/>
          </a:stretch>
        </p:blipFill>
        <p:spPr bwMode="auto">
          <a:xfrm>
            <a:off x="2479675" y="4192587"/>
            <a:ext cx="38449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regulations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46A9E8-2248-4DA3-B763-6497A4F9E2A5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Consider the following employee regulations: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work 40 hours / week.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make $40,000 per year, except legal secretaries who make $5,000 extra per year ($45,000 total), and marketers who make $10,000 extra per year ($50,000 total).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have 2 weeks of paid vacation leave per year, except lawyers who get an extra week (a total of 3).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Employees should use a yellow form to apply for leave, except for lawyers who use a pink form.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Each type of employee has some unique behavior: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Lawyers know how to sue.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Marketers know how to advertise.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Secretaries know how to take dictation.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Legal secretaries know how to prepare legal documents.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B2212-0701-4199-852C-AE76CDDD839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1625" y="1147763"/>
            <a:ext cx="8534400" cy="5100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A class to represent employees in general (20-page manual).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public class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getHours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works 40 hours / week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double </a:t>
            </a:r>
            <a:r>
              <a:rPr lang="en-US" altLang="en-US" sz="1600" dirty="0" err="1" smtClean="0">
                <a:latin typeface="Courier New" pitchFamily="49" charset="0"/>
              </a:rPr>
              <a:t>getSalary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40000.0;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$40,000.00 / year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</a:t>
            </a:r>
            <a:r>
              <a:rPr lang="en-US" altLang="en-US" sz="1600" dirty="0" err="1" smtClean="0">
                <a:latin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</a:rPr>
              <a:t>getVacationDays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10;      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2 weeks' paid vacation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public String </a:t>
            </a:r>
            <a:r>
              <a:rPr lang="en-US" altLang="en-US" sz="1600" dirty="0" err="1" smtClean="0">
                <a:latin typeface="Courier New" pitchFamily="49" charset="0"/>
              </a:rPr>
              <a:t>getVacationForm</a:t>
            </a:r>
            <a:r>
              <a:rPr lang="en-US" altLang="en-US" sz="1600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    return "yellow";     </a:t>
            </a:r>
            <a:r>
              <a:rPr lang="en-US" altLang="en-US" sz="1600" b="1" dirty="0" smtClean="0">
                <a:solidFill>
                  <a:srgbClr val="008080"/>
                </a:solidFill>
                <a:latin typeface="Courier New" pitchFamily="49" charset="0"/>
              </a:rPr>
              <a:t>// use the yellow form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Exercise: Implement class </a:t>
            </a:r>
            <a:r>
              <a:rPr lang="en-US" altLang="en-US" dirty="0" smtClean="0">
                <a:latin typeface="Courier New" pitchFamily="49" charset="0"/>
              </a:rPr>
              <a:t>Secretary</a:t>
            </a:r>
            <a:r>
              <a:rPr lang="en-US" altLang="en-US" dirty="0" smtClean="0"/>
              <a:t>, based on the previous employee regulations.  (Secretaries can take dictation.)</a:t>
            </a:r>
            <a:endParaRPr lang="en-US" alt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0B6B6B1-8326-4FF7-853C-D2B2FC281ED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4740</TotalTime>
  <Words>3778</Words>
  <Application>Microsoft Office PowerPoint</Application>
  <PresentationFormat>On-screen Show (4:3)</PresentationFormat>
  <Paragraphs>969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Courier New</vt:lpstr>
      <vt:lpstr>Georgia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Inheritance Basics</vt:lpstr>
      <vt:lpstr>The software crisis</vt:lpstr>
      <vt:lpstr>Law firm employee analogy </vt:lpstr>
      <vt:lpstr>Separating behavior</vt:lpstr>
      <vt:lpstr>Is-a relationships, hierarchies</vt:lpstr>
      <vt:lpstr>Employee regulations</vt:lpstr>
      <vt:lpstr>An Employee class</vt:lpstr>
      <vt:lpstr>Redundant Secretary class</vt:lpstr>
      <vt:lpstr>Desire for code-sharing</vt:lpstr>
      <vt:lpstr>Extending a Class</vt:lpstr>
      <vt:lpstr>Inheritance</vt:lpstr>
      <vt:lpstr>Inheritance syntax</vt:lpstr>
      <vt:lpstr>Improved Secretary code</vt:lpstr>
      <vt:lpstr>Implementing Lawyer</vt:lpstr>
      <vt:lpstr>Overriding Methods</vt:lpstr>
      <vt:lpstr>Overriding methods</vt:lpstr>
      <vt:lpstr>Lawyer class</vt:lpstr>
      <vt:lpstr>Marketer class</vt:lpstr>
      <vt:lpstr>Levels of inheritance</vt:lpstr>
      <vt:lpstr>LegalSecretary class</vt:lpstr>
      <vt:lpstr>Calling overridden methods</vt:lpstr>
      <vt:lpstr>Inheritance and Constructors</vt:lpstr>
      <vt:lpstr>Inheritance and constructors</vt:lpstr>
      <vt:lpstr>Modified Employee class</vt:lpstr>
      <vt:lpstr>Problem with constructors</vt:lpstr>
      <vt:lpstr>The detailed explanation</vt:lpstr>
      <vt:lpstr>Calling superclass constructor</vt:lpstr>
      <vt:lpstr>Modified Marketer class</vt:lpstr>
      <vt:lpstr>Modified Secretary class</vt:lpstr>
      <vt:lpstr>Inheritance and Fields</vt:lpstr>
      <vt:lpstr>Inheritance and fields</vt:lpstr>
      <vt:lpstr>Improved Employee code</vt:lpstr>
      <vt:lpstr>Revisiting Secretary</vt:lpstr>
      <vt:lpstr>Improved Employee code</vt:lpstr>
      <vt:lpstr>Improved Secretary code</vt:lpstr>
      <vt:lpstr>Polymorphism</vt:lpstr>
      <vt:lpstr>Polymorphism</vt:lpstr>
      <vt:lpstr>Coding with polymorphism</vt:lpstr>
      <vt:lpstr>Polymorphism and parameters</vt:lpstr>
      <vt:lpstr>Polymorphism and arrays</vt:lpstr>
      <vt:lpstr>Interpreting Inheritance Code</vt:lpstr>
      <vt:lpstr>A polymorphism problem</vt:lpstr>
      <vt:lpstr>A polymorphism problem 2</vt:lpstr>
      <vt:lpstr>Diagramming the classes</vt:lpstr>
      <vt:lpstr>Finding output with tables</vt:lpstr>
      <vt:lpstr>Polymorphism answer</vt:lpstr>
      <vt:lpstr>Another problem</vt:lpstr>
      <vt:lpstr>Another problem 2</vt:lpstr>
      <vt:lpstr>Class diagram</vt:lpstr>
      <vt:lpstr>Polymorphism at work</vt:lpstr>
      <vt:lpstr>The tables</vt:lpstr>
      <vt:lpstr>The answer</vt:lpstr>
      <vt:lpstr>Casting references</vt:lpstr>
      <vt:lpstr>More about casting</vt:lpstr>
      <vt:lpstr>The End 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177</cp:revision>
  <dcterms:created xsi:type="dcterms:W3CDTF">2008-06-28T20:57:21Z</dcterms:created>
  <dcterms:modified xsi:type="dcterms:W3CDTF">2018-01-04T08:33:46Z</dcterms:modified>
</cp:coreProperties>
</file>