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6"/>
  </p:notesMasterIdLst>
  <p:sldIdLst>
    <p:sldId id="330" r:id="rId5"/>
    <p:sldId id="534" r:id="rId6"/>
    <p:sldId id="535" r:id="rId7"/>
    <p:sldId id="578" r:id="rId8"/>
    <p:sldId id="580" r:id="rId9"/>
    <p:sldId id="332" r:id="rId10"/>
    <p:sldId id="581" r:id="rId11"/>
    <p:sldId id="582" r:id="rId12"/>
    <p:sldId id="589" r:id="rId13"/>
    <p:sldId id="584" r:id="rId14"/>
    <p:sldId id="583" r:id="rId15"/>
    <p:sldId id="585" r:id="rId16"/>
    <p:sldId id="586" r:id="rId17"/>
    <p:sldId id="590" r:id="rId18"/>
    <p:sldId id="591" r:id="rId19"/>
    <p:sldId id="607" r:id="rId20"/>
    <p:sldId id="587" r:id="rId21"/>
    <p:sldId id="592" r:id="rId22"/>
    <p:sldId id="593" r:id="rId23"/>
    <p:sldId id="594" r:id="rId24"/>
    <p:sldId id="595" r:id="rId25"/>
    <p:sldId id="596" r:id="rId26"/>
    <p:sldId id="599" r:id="rId27"/>
    <p:sldId id="600" r:id="rId28"/>
    <p:sldId id="601" r:id="rId29"/>
    <p:sldId id="602" r:id="rId30"/>
    <p:sldId id="603" r:id="rId31"/>
    <p:sldId id="604" r:id="rId32"/>
    <p:sldId id="605" r:id="rId33"/>
    <p:sldId id="608" r:id="rId34"/>
    <p:sldId id="619" r:id="rId35"/>
    <p:sldId id="609" r:id="rId36"/>
    <p:sldId id="610" r:id="rId37"/>
    <p:sldId id="611" r:id="rId38"/>
    <p:sldId id="612" r:id="rId39"/>
    <p:sldId id="613" r:id="rId40"/>
    <p:sldId id="616" r:id="rId41"/>
    <p:sldId id="617" r:id="rId42"/>
    <p:sldId id="618" r:id="rId43"/>
    <p:sldId id="606" r:id="rId44"/>
    <p:sldId id="374" r:id="rId45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8000"/>
    <a:srgbClr val="800000"/>
    <a:srgbClr val="0000FF"/>
    <a:srgbClr val="FFFFC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86679" autoAdjust="0"/>
  </p:normalViewPr>
  <p:slideViewPr>
    <p:cSldViewPr>
      <p:cViewPr varScale="1">
        <p:scale>
          <a:sx n="76" d="100"/>
          <a:sy n="76" d="100"/>
        </p:scale>
        <p:origin x="164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75CC84D-A508-4198-9A4D-268E6D615F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73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F92BD0-2E82-4B52-B09B-980876D279B5}" type="slidenum">
              <a:rPr lang="en-US" smtClean="0"/>
              <a:pPr eaLnBrk="1" hangingPunct="1"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521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1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20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3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1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78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98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31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4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14800" y="2133600"/>
            <a:ext cx="990600" cy="6096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410325"/>
            <a:ext cx="35052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5337175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2F591-A54F-4443-8876-362C67B3E519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4800" y="2206625"/>
            <a:ext cx="990600" cy="460375"/>
          </a:xfrm>
        </p:spPr>
        <p:txBody>
          <a:bodyPr/>
          <a:lstStyle>
            <a:lvl1pPr>
              <a:defRPr sz="2000" b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09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6B747-4260-445B-821D-AE3C06A4710A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7D63-6A15-4F68-85E3-BAFA18495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1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DF36D-9CFB-4B10-9EFC-F07606935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C8DE8-CDDD-4F9B-8105-D833BF051447}" type="datetime1">
              <a:rPr lang="en-US" smtClean="0"/>
              <a:t>9/28/2020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9144000" cy="2630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67200" y="2209800"/>
            <a:ext cx="6096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4724400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720C9-CC90-47B2-B991-101E4FB1CA5C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267200" y="2198688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05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2852" y="1444752"/>
            <a:ext cx="8503920" cy="480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032B5-312A-419C-9605-8356673E6DE5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854075"/>
            <a:ext cx="685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32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0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26C2C-6F05-410E-99F7-A2A2D789C6EC}" type="datetime1">
              <a:rPr lang="en-US" smtClean="0"/>
              <a:t>9/28/2020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F1CB-80D7-4E05-9B65-0EAD580BC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61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20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9C0FD-EB1E-4643-9E7A-48D5FCC3806C}" type="datetime1">
              <a:rPr lang="en-US" smtClean="0"/>
              <a:t>9/28/2020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B6D6A0C-AE1D-4293-9528-EE8FB7DBF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11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7F411-F3C8-42BF-BAC1-67614D0CD4A6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02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ABC76-AE39-4E34-BE54-FEC92F299BA2}" type="datetime1">
              <a:rPr lang="en-US" smtClean="0"/>
              <a:t>9/28/2020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78825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FAA02C-4A37-4580-9D0C-FE1383B43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26D8EAA-DADD-47B0-A08B-28FF1CFCC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E359B-5BD3-461A-8E0B-23171CFE4111}" type="datetime1">
              <a:rPr lang="en-US" smtClean="0"/>
              <a:t>9/28/2020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62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7D72F-E2D9-4583-8302-306512408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DB98B-EC59-42A9-B01C-F8E12FC4A614}" type="datetime1">
              <a:rPr lang="en-US" smtClean="0"/>
              <a:t>9/28/2020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3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108575" y="6416675"/>
            <a:ext cx="1520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6DD64EF-B90A-43C6-89FA-C97E4167F448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7338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210050" y="838200"/>
            <a:ext cx="666750" cy="304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2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0" name="Slide Number Placeholder 3"/>
          <p:cNvSpPr txBox="1">
            <a:spLocks noGrp="1"/>
          </p:cNvSpPr>
          <p:nvPr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  <a:defRPr/>
            </a:pPr>
            <a:fld id="{7E4E26CC-BC91-44B5-94DE-E2155D19564B}" type="slidenum">
              <a:rPr lang="en-US" sz="1200" smtClean="0">
                <a:solidFill>
                  <a:srgbClr val="424242"/>
                </a:solidFill>
                <a:latin typeface="Verdana" pitchFamily="34" charset="0"/>
              </a:rPr>
              <a:pPr eaLnBrk="1" hangingPunct="1">
                <a:spcBef>
                  <a:spcPts val="500"/>
                </a:spcBef>
                <a:defRPr/>
              </a:pPr>
              <a:t>‹#›</a:t>
            </a:fld>
            <a:endParaRPr lang="en-US" smtClean="0"/>
          </a:p>
        </p:txBody>
      </p:sp>
      <p:sp>
        <p:nvSpPr>
          <p:cNvPr id="17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B9D6F568-A2E0-4084-9253-5500DFBEDFB1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ct val="20000"/>
        </a:spcBef>
        <a:spcAft>
          <a:spcPct val="0"/>
        </a:spcAft>
        <a:buClr>
          <a:srgbClr val="8FB08C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B18A6DA-377A-4ECF-81DC-C76767142C02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Building Java Programs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 Back to Basics Approach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11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1900" dirty="0" smtClean="0"/>
              <a:t>JAVA Collections framework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377809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</a:t>
            </a: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 smtClean="0">
                <a:solidFill>
                  <a:srgbClr val="FF0000"/>
                </a:solidFill>
              </a:rPr>
              <a:t>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set</a:t>
            </a:r>
            <a:r>
              <a:rPr lang="en-US" altLang="en-US" dirty="0" smtClean="0"/>
              <a:t>: A collection of unique values (no duplicates allowed)</a:t>
            </a:r>
            <a:br>
              <a:rPr lang="en-US" altLang="en-US" dirty="0" smtClean="0"/>
            </a:br>
            <a:r>
              <a:rPr lang="en-US" altLang="en-US" dirty="0" smtClean="0"/>
              <a:t>that can perform the following operations efficiently:</a:t>
            </a:r>
          </a:p>
          <a:p>
            <a:pPr lvl="1" eaLnBrk="1" hangingPunct="1"/>
            <a:r>
              <a:rPr lang="en-US" altLang="en-US" dirty="0" smtClean="0"/>
              <a:t>add, remove, search (contains)</a:t>
            </a:r>
          </a:p>
          <a:p>
            <a:pPr lvl="1" eaLnBrk="1" hangingPunct="1"/>
            <a:r>
              <a:rPr lang="en-US" altLang="en-US" dirty="0" smtClean="0"/>
              <a:t>We don't think of a set as having indexes; we just </a:t>
            </a:r>
            <a:br>
              <a:rPr lang="en-US" altLang="en-US" dirty="0" smtClean="0"/>
            </a:br>
            <a:r>
              <a:rPr lang="en-US" altLang="en-US" dirty="0" smtClean="0"/>
              <a:t>add things to the set in general and don't worry about order</a:t>
            </a:r>
          </a:p>
        </p:txBody>
      </p:sp>
      <p:grpSp>
        <p:nvGrpSpPr>
          <p:cNvPr id="8196" name="Group 30"/>
          <p:cNvGrpSpPr>
            <a:grpSpLocks/>
          </p:cNvGrpSpPr>
          <p:nvPr/>
        </p:nvGrpSpPr>
        <p:grpSpPr bwMode="auto">
          <a:xfrm>
            <a:off x="457200" y="3581400"/>
            <a:ext cx="7848600" cy="2667000"/>
            <a:chOff x="288" y="2496"/>
            <a:chExt cx="4944" cy="1680"/>
          </a:xfrm>
        </p:grpSpPr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288" y="316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352" y="2889"/>
              <a:ext cx="16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anose="02070309020205020404" pitchFamily="49" charset="0"/>
                </a:rPr>
                <a:t>set.contains("to")</a:t>
              </a: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4320" y="3191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4534" y="2928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anose="02070309020205020404" pitchFamily="49" charset="0"/>
                </a:rPr>
                <a:t>true</a:t>
              </a:r>
            </a:p>
          </p:txBody>
        </p:sp>
        <p:grpSp>
          <p:nvGrpSpPr>
            <p:cNvPr id="8201" name="Group 29"/>
            <p:cNvGrpSpPr>
              <a:grpSpLocks/>
            </p:cNvGrpSpPr>
            <p:nvPr/>
          </p:nvGrpSpPr>
          <p:grpSpPr bwMode="auto">
            <a:xfrm>
              <a:off x="2112" y="2496"/>
              <a:ext cx="2112" cy="1680"/>
              <a:chOff x="2112" y="2496"/>
              <a:chExt cx="2112" cy="1680"/>
            </a:xfrm>
          </p:grpSpPr>
          <p:sp>
            <p:nvSpPr>
              <p:cNvPr id="8204" name="Text Box 10"/>
              <p:cNvSpPr txBox="1">
                <a:spLocks noChangeArrowheads="1"/>
              </p:cNvSpPr>
              <p:nvPr/>
            </p:nvSpPr>
            <p:spPr bwMode="auto">
              <a:xfrm>
                <a:off x="3024" y="3945"/>
                <a:ext cx="3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set</a:t>
                </a:r>
              </a:p>
            </p:txBody>
          </p:sp>
          <p:sp>
            <p:nvSpPr>
              <p:cNvPr id="8205" name="Oval 4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2112" cy="139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grpSp>
            <p:nvGrpSpPr>
              <p:cNvPr id="8206" name="Group 24"/>
              <p:cNvGrpSpPr>
                <a:grpSpLocks/>
              </p:cNvGrpSpPr>
              <p:nvPr/>
            </p:nvGrpSpPr>
            <p:grpSpPr bwMode="auto">
              <a:xfrm>
                <a:off x="2236" y="2614"/>
                <a:ext cx="1892" cy="1169"/>
                <a:chOff x="2236" y="2134"/>
                <a:chExt cx="1892" cy="1169"/>
              </a:xfrm>
            </p:grpSpPr>
            <p:sp>
              <p:nvSpPr>
                <p:cNvPr id="820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766" y="2134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"the"</a:t>
                  </a:r>
                </a:p>
              </p:txBody>
            </p:sp>
            <p:sp>
              <p:nvSpPr>
                <p:cNvPr id="820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476" y="2208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"of"</a:t>
                  </a:r>
                </a:p>
              </p:txBody>
            </p:sp>
            <p:sp>
              <p:nvSpPr>
                <p:cNvPr id="820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400" y="2505"/>
                  <a:ext cx="63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"from"</a:t>
                  </a:r>
                </a:p>
              </p:txBody>
            </p:sp>
            <p:sp>
              <p:nvSpPr>
                <p:cNvPr id="821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052" y="2352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b="1" dirty="0">
                      <a:solidFill>
                        <a:schemeClr val="accent2"/>
                      </a:solidFill>
                      <a:latin typeface="Courier New" panose="02070309020205020404" pitchFamily="49" charset="0"/>
                    </a:rPr>
                    <a:t>"to"</a:t>
                  </a:r>
                </a:p>
              </p:txBody>
            </p:sp>
            <p:sp>
              <p:nvSpPr>
                <p:cNvPr id="821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062" y="2697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"she"</a:t>
                  </a:r>
                </a:p>
              </p:txBody>
            </p:sp>
            <p:sp>
              <p:nvSpPr>
                <p:cNvPr id="82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582" y="2784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"you"</a:t>
                  </a:r>
                </a:p>
              </p:txBody>
            </p:sp>
            <p:sp>
              <p:nvSpPr>
                <p:cNvPr id="82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264" y="3033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"him"</a:t>
                  </a:r>
                </a:p>
              </p:txBody>
            </p:sp>
            <p:sp>
              <p:nvSpPr>
                <p:cNvPr id="821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36" y="30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"why"</a:t>
                  </a:r>
                </a:p>
              </p:txBody>
            </p:sp>
            <p:sp>
              <p:nvSpPr>
                <p:cNvPr id="821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534" y="2832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"in"</a:t>
                  </a:r>
                </a:p>
              </p:txBody>
            </p:sp>
            <p:sp>
              <p:nvSpPr>
                <p:cNvPr id="821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458" y="2496"/>
                  <a:ext cx="63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"down"</a:t>
                  </a:r>
                </a:p>
              </p:txBody>
            </p:sp>
            <p:sp>
              <p:nvSpPr>
                <p:cNvPr id="821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36" y="2649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"by"</a:t>
                  </a:r>
                </a:p>
              </p:txBody>
            </p:sp>
            <p:sp>
              <p:nvSpPr>
                <p:cNvPr id="821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332" y="2256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"if"</a:t>
                  </a:r>
                </a:p>
              </p:txBody>
            </p:sp>
          </p:grpSp>
        </p:grpSp>
        <p:sp>
          <p:nvSpPr>
            <p:cNvPr id="8202" name="Text Box 26"/>
            <p:cNvSpPr txBox="1">
              <a:spLocks noChangeArrowheads="1"/>
            </p:cNvSpPr>
            <p:nvPr/>
          </p:nvSpPr>
          <p:spPr bwMode="auto">
            <a:xfrm>
              <a:off x="352" y="3225"/>
              <a:ext cx="16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anose="02070309020205020404" pitchFamily="49" charset="0"/>
                </a:rPr>
                <a:t>set.contains("be")</a:t>
              </a:r>
            </a:p>
          </p:txBody>
        </p:sp>
        <p:sp>
          <p:nvSpPr>
            <p:cNvPr id="8203" name="Text Box 27"/>
            <p:cNvSpPr txBox="1">
              <a:spLocks noChangeArrowheads="1"/>
            </p:cNvSpPr>
            <p:nvPr/>
          </p:nvSpPr>
          <p:spPr bwMode="auto">
            <a:xfrm>
              <a:off x="4494" y="3225"/>
              <a:ext cx="5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anose="02070309020205020404" pitchFamily="49" charset="0"/>
                </a:rPr>
                <a:t>false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FC0D84-6D7A-4557-954F-13B3F726E28E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5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Java </a:t>
            </a:r>
            <a:r>
              <a:rPr lang="en-US" altLang="en-US" dirty="0" err="1" smtClean="0"/>
              <a:t>HashSet</a:t>
            </a:r>
            <a:endParaRPr lang="en-US" altLang="en-US" dirty="0" smtClean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Java </a:t>
            </a:r>
            <a:r>
              <a:rPr lang="en-US" altLang="en-US" dirty="0" err="1" smtClean="0"/>
              <a:t>HashSet</a:t>
            </a:r>
            <a:r>
              <a:rPr lang="en-US" altLang="en-US" dirty="0" smtClean="0"/>
              <a:t> class is used to create a collection that uses a hash table for storage</a:t>
            </a:r>
          </a:p>
          <a:p>
            <a:pPr lvl="1"/>
            <a:r>
              <a:rPr lang="en-US" dirty="0" err="1"/>
              <a:t>HashSet</a:t>
            </a:r>
            <a:r>
              <a:rPr lang="en-US" dirty="0"/>
              <a:t> stores the elements by using a mechanism called hashing.</a:t>
            </a:r>
          </a:p>
          <a:p>
            <a:pPr lvl="1"/>
            <a:r>
              <a:rPr lang="en-US" dirty="0" err="1"/>
              <a:t>HashSet</a:t>
            </a:r>
            <a:r>
              <a:rPr lang="en-US" dirty="0"/>
              <a:t> contains unique elements only.</a:t>
            </a:r>
          </a:p>
          <a:p>
            <a:pPr lvl="1"/>
            <a:r>
              <a:rPr lang="en-US" dirty="0" err="1"/>
              <a:t>HashSet</a:t>
            </a:r>
            <a:r>
              <a:rPr lang="en-US" dirty="0"/>
              <a:t> allows null value.</a:t>
            </a:r>
          </a:p>
          <a:p>
            <a:pPr lvl="1"/>
            <a:r>
              <a:rPr lang="en-US" dirty="0" err="1"/>
              <a:t>HashSet</a:t>
            </a:r>
            <a:r>
              <a:rPr lang="en-US" dirty="0"/>
              <a:t> doesn't maintain the insertion order. Here, elements are inserted on the basis of their hash code.</a:t>
            </a:r>
          </a:p>
          <a:p>
            <a:pPr lvl="1"/>
            <a:r>
              <a:rPr lang="en-US" dirty="0" err="1" smtClean="0"/>
              <a:t>HashSet</a:t>
            </a:r>
            <a:r>
              <a:rPr lang="en-US" dirty="0" smtClean="0"/>
              <a:t> </a:t>
            </a:r>
            <a:r>
              <a:rPr lang="en-US" dirty="0"/>
              <a:t>is the best approach for search operations.</a:t>
            </a:r>
          </a:p>
          <a:p>
            <a:pPr marL="274638" lvl="1" indent="0" eaLnBrk="1" hangingPunct="1">
              <a:buNone/>
            </a:pPr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We will learn hash table and hashing in Chapter 18.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6386F0-03B6-468F-AFC0-1140118E72D8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7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Set</a:t>
            </a:r>
            <a:r>
              <a:rPr lang="en-US" altLang="en-US" smtClean="0"/>
              <a:t> methods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List&lt;String&gt; list = new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&lt;String&gt;();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</a:t>
            </a:r>
            <a:r>
              <a:rPr lang="en-US" altLang="en-US" sz="2000" dirty="0" smtClean="0"/>
              <a:t>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	Set&lt;String&gt; set = new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HashSet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&lt;String&gt;(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list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/>
            <a:endParaRPr lang="en-US" altLang="en-US" sz="800" b="1" dirty="0" smtClean="0"/>
          </a:p>
          <a:p>
            <a:pPr lvl="1" eaLnBrk="1" hangingPunct="1"/>
            <a:r>
              <a:rPr lang="en-US" altLang="en-US" dirty="0" smtClean="0"/>
              <a:t>can construct an empty set, or one based on a given collection</a:t>
            </a:r>
          </a:p>
        </p:txBody>
      </p:sp>
      <p:graphicFrame>
        <p:nvGraphicFramePr>
          <p:cNvPr id="25910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269328"/>
              </p:ext>
            </p:extLst>
          </p:nvPr>
        </p:nvGraphicFramePr>
        <p:xfrm>
          <a:off x="316865" y="3124200"/>
          <a:ext cx="8220075" cy="2773610"/>
        </p:xfrm>
        <a:graphic>
          <a:graphicData uri="http://schemas.openxmlformats.org/drawingml/2006/table">
            <a:tbl>
              <a:tblPr/>
              <a:tblGrid>
                <a:gridCol w="23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adds the given value to the set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the given value is found in this set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the given value from the set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clear()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all elements of the set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size()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number of elements in list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isEmpty()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the set's size is 0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toString()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string such as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"[3, 42, -7, 15]"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164E40-C228-450B-9F96-A001C8906D40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6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 operations</a:t>
            </a:r>
          </a:p>
        </p:txBody>
      </p:sp>
      <p:graphicFrame>
        <p:nvGraphicFramePr>
          <p:cNvPr id="256132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35300"/>
              </p:ext>
            </p:extLst>
          </p:nvPr>
        </p:nvGraphicFramePr>
        <p:xfrm>
          <a:off x="34925" y="3581400"/>
          <a:ext cx="9080500" cy="2828230"/>
        </p:xfrm>
        <a:graphic>
          <a:graphicData uri="http://schemas.openxmlformats.org/drawingml/2006/table">
            <a:tbl>
              <a:tblPr/>
              <a:tblGrid>
                <a:gridCol w="2630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0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addAll(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collection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adds all elements from the given collection to this set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containsAll(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coll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this set contains every element from given set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given other set contains the same elements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iterator()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an object used to examine set's contents 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(seen later)</a:t>
                      </a:r>
                      <a:endParaRPr kumimoji="0" lang="en-US" alt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removeAll(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coll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all elements in the given collection from this set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retainAll(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coll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elements 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found in given collection from this set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toArray()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an array of the elements in this set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293" name="Picture 1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219200"/>
            <a:ext cx="8493125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6130" name="Group 130"/>
          <p:cNvGrpSpPr>
            <a:grpSpLocks/>
          </p:cNvGrpSpPr>
          <p:nvPr/>
        </p:nvGrpSpPr>
        <p:grpSpPr bwMode="auto">
          <a:xfrm>
            <a:off x="1155700" y="3181350"/>
            <a:ext cx="7073900" cy="385763"/>
            <a:chOff x="910" y="2004"/>
            <a:chExt cx="4130" cy="243"/>
          </a:xfrm>
        </p:grpSpPr>
        <p:sp>
          <p:nvSpPr>
            <p:cNvPr id="11295" name="Text Box 127"/>
            <p:cNvSpPr txBox="1">
              <a:spLocks noChangeArrowheads="1"/>
            </p:cNvSpPr>
            <p:nvPr/>
          </p:nvSpPr>
          <p:spPr bwMode="auto">
            <a:xfrm>
              <a:off x="910" y="2004"/>
              <a:ext cx="5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anose="02070309020205020404" pitchFamily="49" charset="0"/>
                </a:rPr>
                <a:t>addAll</a:t>
              </a:r>
            </a:p>
          </p:txBody>
        </p:sp>
        <p:sp>
          <p:nvSpPr>
            <p:cNvPr id="11296" name="Text Box 128"/>
            <p:cNvSpPr txBox="1">
              <a:spLocks noChangeArrowheads="1"/>
            </p:cNvSpPr>
            <p:nvPr/>
          </p:nvSpPr>
          <p:spPr bwMode="auto">
            <a:xfrm>
              <a:off x="2487" y="2016"/>
              <a:ext cx="8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anose="02070309020205020404" pitchFamily="49" charset="0"/>
                </a:rPr>
                <a:t>retainAll</a:t>
              </a:r>
            </a:p>
          </p:txBody>
        </p:sp>
        <p:sp>
          <p:nvSpPr>
            <p:cNvPr id="11297" name="Text Box 129"/>
            <p:cNvSpPr txBox="1">
              <a:spLocks noChangeArrowheads="1"/>
            </p:cNvSpPr>
            <p:nvPr/>
          </p:nvSpPr>
          <p:spPr bwMode="auto">
            <a:xfrm>
              <a:off x="4215" y="2016"/>
              <a:ext cx="8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anose="02070309020205020404" pitchFamily="49" charset="0"/>
                </a:rPr>
                <a:t>removeAll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B5A12F-4E03-4454-B84B-029743F65F4C}" type="datetime1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2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College Clubs: Music, Baseball, STEM</a:t>
            </a:r>
          </a:p>
          <a:p>
            <a:pPr marL="274638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ea typeface="맑은 고딕" panose="020B0503020000020004" pitchFamily="50" charset="-127"/>
              </a:rPr>
              <a:t>music.addAll</a:t>
            </a:r>
            <a:r>
              <a:rPr lang="en-US" dirty="0" smtClean="0">
                <a:latin typeface="Courier New" panose="02070309020205020404" pitchFamily="49" charset="0"/>
                <a:ea typeface="맑은 고딕" panose="020B0503020000020004" pitchFamily="50" charset="-127"/>
              </a:rPr>
              <a:t>(baseball);</a:t>
            </a:r>
            <a:r>
              <a:rPr lang="en-US" dirty="0">
                <a:latin typeface="Courier New" panose="02070309020205020404" pitchFamily="49" charset="0"/>
                <a:ea typeface="맑은 고딕" panose="020B0503020000020004" pitchFamily="50" charset="-127"/>
              </a:rPr>
              <a:t/>
            </a:r>
            <a:br>
              <a:rPr lang="en-US" dirty="0">
                <a:latin typeface="Courier New" panose="02070309020205020404" pitchFamily="49" charset="0"/>
                <a:ea typeface="맑은 고딕" panose="020B0503020000020004" pitchFamily="50" charset="-127"/>
              </a:rPr>
            </a:br>
            <a:r>
              <a:rPr lang="en-US" dirty="0" err="1" smtClean="0">
                <a:latin typeface="Courier New" panose="02070309020205020404" pitchFamily="49" charset="0"/>
                <a:ea typeface="맑은 고딕" panose="020B0503020000020004" pitchFamily="50" charset="-127"/>
              </a:rPr>
              <a:t>baseball.addAll</a:t>
            </a:r>
            <a:r>
              <a:rPr lang="en-US" dirty="0" smtClean="0">
                <a:latin typeface="Courier New" panose="02070309020205020404" pitchFamily="49" charset="0"/>
                <a:ea typeface="맑은 고딕" panose="020B0503020000020004" pitchFamily="50" charset="-127"/>
              </a:rPr>
              <a:t>(stem);</a:t>
            </a:r>
            <a:r>
              <a:rPr lang="en-US" dirty="0">
                <a:latin typeface="Courier New" panose="02070309020205020404" pitchFamily="49" charset="0"/>
                <a:ea typeface="맑은 고딕" panose="020B0503020000020004" pitchFamily="50" charset="-127"/>
              </a:rPr>
              <a:t/>
            </a:r>
            <a:br>
              <a:rPr lang="en-US" dirty="0">
                <a:latin typeface="Courier New" panose="02070309020205020404" pitchFamily="49" charset="0"/>
                <a:ea typeface="맑은 고딕" panose="020B0503020000020004" pitchFamily="50" charset="-127"/>
              </a:rPr>
            </a:br>
            <a:r>
              <a:rPr lang="en-US" dirty="0" err="1" smtClean="0">
                <a:latin typeface="Courier New" panose="02070309020205020404" pitchFamily="49" charset="0"/>
                <a:ea typeface="맑은 고딕" panose="020B0503020000020004" pitchFamily="50" charset="-127"/>
              </a:rPr>
              <a:t>music.retainAll</a:t>
            </a:r>
            <a:r>
              <a:rPr lang="en-US" dirty="0" smtClean="0">
                <a:latin typeface="Courier New" panose="02070309020205020404" pitchFamily="49" charset="0"/>
                <a:ea typeface="맑은 고딕" panose="020B0503020000020004" pitchFamily="50" charset="-127"/>
              </a:rPr>
              <a:t>(baseball);</a:t>
            </a:r>
            <a:r>
              <a:rPr lang="en-US" dirty="0">
                <a:latin typeface="Courier New" panose="02070309020205020404" pitchFamily="49" charset="0"/>
                <a:ea typeface="맑은 고딕" panose="020B0503020000020004" pitchFamily="50" charset="-127"/>
              </a:rPr>
              <a:t/>
            </a:r>
            <a:br>
              <a:rPr lang="en-US" dirty="0">
                <a:latin typeface="Courier New" panose="02070309020205020404" pitchFamily="49" charset="0"/>
                <a:ea typeface="맑은 고딕" panose="020B0503020000020004" pitchFamily="50" charset="-127"/>
              </a:rPr>
            </a:br>
            <a:r>
              <a:rPr lang="en-US" dirty="0" err="1" smtClean="0">
                <a:latin typeface="Courier New" panose="02070309020205020404" pitchFamily="49" charset="0"/>
                <a:ea typeface="맑은 고딕" panose="020B0503020000020004" pitchFamily="50" charset="-127"/>
              </a:rPr>
              <a:t>baseball.removeAll</a:t>
            </a:r>
            <a:r>
              <a:rPr lang="en-US" dirty="0" smtClean="0">
                <a:latin typeface="Courier New" panose="02070309020205020404" pitchFamily="49" charset="0"/>
                <a:ea typeface="맑은 고딕" panose="020B0503020000020004" pitchFamily="50" charset="-127"/>
              </a:rPr>
              <a:t>(music);</a:t>
            </a:r>
            <a:r>
              <a:rPr lang="en-US" dirty="0">
                <a:latin typeface="Courier New" panose="02070309020205020404" pitchFamily="49" charset="0"/>
                <a:ea typeface="맑은 고딕" panose="020B0503020000020004" pitchFamily="50" charset="-127"/>
              </a:rPr>
              <a:t/>
            </a:r>
            <a:br>
              <a:rPr lang="en-US" dirty="0">
                <a:latin typeface="Courier New" panose="02070309020205020404" pitchFamily="49" charset="0"/>
                <a:ea typeface="맑은 고딕" panose="020B0503020000020004" pitchFamily="50" charset="-127"/>
              </a:rPr>
            </a:br>
            <a:r>
              <a:rPr lang="en-US" dirty="0">
                <a:latin typeface="Courier New" panose="02070309020205020404" pitchFamily="49" charset="0"/>
                <a:ea typeface="맑은 고딕" panose="020B0503020000020004" pitchFamily="50" charset="-127"/>
              </a:rPr>
              <a:t> </a:t>
            </a:r>
            <a:br>
              <a:rPr lang="en-US" dirty="0">
                <a:latin typeface="Courier New" panose="02070309020205020404" pitchFamily="49" charset="0"/>
                <a:ea typeface="맑은 고딕" panose="020B0503020000020004" pitchFamily="50" charset="-127"/>
              </a:rPr>
            </a:br>
            <a:r>
              <a:rPr lang="en-US" dirty="0" err="1" smtClean="0">
                <a:latin typeface="Courier New" panose="02070309020205020404" pitchFamily="49" charset="0"/>
                <a:ea typeface="맑은 고딕" panose="020B0503020000020004" pitchFamily="50" charset="-127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ea typeface="맑은 고딕" panose="020B0503020000020004" pitchFamily="50" charset="-127"/>
              </a:rPr>
              <a:t>(music);</a:t>
            </a:r>
            <a:r>
              <a:rPr lang="en-US" dirty="0">
                <a:latin typeface="Courier New" panose="02070309020205020404" pitchFamily="49" charset="0"/>
                <a:ea typeface="맑은 고딕" panose="020B0503020000020004" pitchFamily="50" charset="-127"/>
              </a:rPr>
              <a:t/>
            </a:r>
            <a:br>
              <a:rPr lang="en-US" dirty="0">
                <a:latin typeface="Courier New" panose="02070309020205020404" pitchFamily="49" charset="0"/>
                <a:ea typeface="맑은 고딕" panose="020B0503020000020004" pitchFamily="50" charset="-127"/>
              </a:rPr>
            </a:br>
            <a:r>
              <a:rPr lang="en-US" dirty="0" err="1" smtClean="0">
                <a:latin typeface="Courier New" panose="02070309020205020404" pitchFamily="49" charset="0"/>
                <a:ea typeface="맑은 고딕" panose="020B0503020000020004" pitchFamily="50" charset="-127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ea typeface="맑은 고딕" panose="020B0503020000020004" pitchFamily="50" charset="-127"/>
              </a:rPr>
              <a:t>(baseball);</a:t>
            </a:r>
            <a:r>
              <a:rPr lang="en-US" dirty="0">
                <a:latin typeface="Courier New" panose="02070309020205020404" pitchFamily="49" charset="0"/>
                <a:ea typeface="맑은 고딕" panose="020B0503020000020004" pitchFamily="50" charset="-127"/>
              </a:rPr>
              <a:t/>
            </a:r>
            <a:br>
              <a:rPr lang="en-US" dirty="0">
                <a:latin typeface="Courier New" panose="02070309020205020404" pitchFamily="49" charset="0"/>
                <a:ea typeface="맑은 고딕" panose="020B0503020000020004" pitchFamily="50" charset="-127"/>
              </a:rPr>
            </a:br>
            <a:r>
              <a:rPr lang="en-US" dirty="0" err="1" smtClean="0">
                <a:latin typeface="Courier New" panose="02070309020205020404" pitchFamily="49" charset="0"/>
                <a:ea typeface="맑은 고딕" panose="020B0503020000020004" pitchFamily="50" charset="-127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ea typeface="맑은 고딕" panose="020B0503020000020004" pitchFamily="50" charset="-127"/>
              </a:rPr>
              <a:t>(stem);</a:t>
            </a:r>
          </a:p>
          <a:p>
            <a:pPr marL="274638" lvl="1" indent="0">
              <a:buNone/>
            </a:pPr>
            <a:endParaRPr lang="en-US" dirty="0">
              <a:latin typeface="Courier New" panose="02070309020205020404" pitchFamily="49" charset="0"/>
              <a:ea typeface="맑은 고딕" panose="020B0503020000020004" pitchFamily="50" charset="-127"/>
            </a:endParaRPr>
          </a:p>
          <a:p>
            <a:r>
              <a:rPr lang="en-US" dirty="0" smtClean="0"/>
              <a:t>Output</a:t>
            </a:r>
          </a:p>
          <a:p>
            <a:pPr marL="274638" lvl="1" indent="0">
              <a:buNone/>
            </a:pPr>
            <a:r>
              <a:rPr lang="en-US" dirty="0" smtClean="0">
                <a:latin typeface="Courier New" panose="02070309020205020404" pitchFamily="49" charset="0"/>
                <a:ea typeface="맑은 고딕" panose="020B0503020000020004" pitchFamily="50" charset="-127"/>
              </a:rPr>
              <a:t>[Kim, Emma, Olivia]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ea typeface="맑은 고딕" panose="020B0503020000020004" pitchFamily="50" charset="-127"/>
              </a:rPr>
              <a:t>//music</a:t>
            </a:r>
          </a:p>
          <a:p>
            <a:pPr marL="274638" lvl="1" indent="0">
              <a:buNone/>
            </a:pPr>
            <a:r>
              <a:rPr lang="en-US" dirty="0" smtClean="0">
                <a:latin typeface="Courier New" panose="02070309020205020404" pitchFamily="49" charset="0"/>
                <a:ea typeface="맑은 고딕" panose="020B0503020000020004" pitchFamily="50" charset="-127"/>
              </a:rPr>
              <a:t>[Chris, Jane]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ea typeface="맑은 고딕" panose="020B0503020000020004" pitchFamily="50" charset="-127"/>
              </a:rPr>
              <a:t>//baseball</a:t>
            </a:r>
            <a:endParaRPr lang="en-US" dirty="0" smtClean="0">
              <a:latin typeface="Courier New" panose="02070309020205020404" pitchFamily="49" charset="0"/>
              <a:ea typeface="맑은 고딕" panose="020B0503020000020004" pitchFamily="50" charset="-127"/>
            </a:endParaRPr>
          </a:p>
          <a:p>
            <a:pPr marL="274638" lvl="1" indent="0">
              <a:buNone/>
            </a:pPr>
            <a:r>
              <a:rPr lang="en-US" dirty="0" smtClean="0">
                <a:latin typeface="Courier New" panose="02070309020205020404" pitchFamily="49" charset="0"/>
                <a:ea typeface="맑은 고딕" panose="020B0503020000020004" pitchFamily="50" charset="-127"/>
              </a:rPr>
              <a:t>[Jane, Chris, Kim, Olivia]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ea typeface="맑은 고딕" panose="020B0503020000020004" pitchFamily="50" charset="-127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ea typeface="맑은 고딕" panose="020B0503020000020004" pitchFamily="50" charset="-127"/>
              </a:rPr>
              <a:t>//stem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D30899-6B63-4FD3-B816-70AEB5EE2FB4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262515"/>
              </p:ext>
            </p:extLst>
          </p:nvPr>
        </p:nvGraphicFramePr>
        <p:xfrm>
          <a:off x="5181600" y="1828800"/>
          <a:ext cx="3429000" cy="22275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5156463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5933343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16764628"/>
                    </a:ext>
                  </a:extLst>
                </a:gridCol>
              </a:tblGrid>
              <a:tr h="4455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Baseball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362076"/>
                  </a:ext>
                </a:extLst>
              </a:tr>
              <a:tr h="4455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868841"/>
                  </a:ext>
                </a:extLst>
              </a:tr>
              <a:tr h="4455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Olivia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989354"/>
                  </a:ext>
                </a:extLst>
              </a:tr>
              <a:tr h="4455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Olivia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Olivia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021295"/>
                  </a:ext>
                </a:extLst>
              </a:tr>
              <a:tr h="4455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6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8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Workout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1006C-97A3-46F7-A570-53A46B85CF56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182233"/>
              </p:ext>
            </p:extLst>
          </p:nvPr>
        </p:nvGraphicFramePr>
        <p:xfrm>
          <a:off x="76200" y="1228722"/>
          <a:ext cx="8991600" cy="79183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404789641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88820393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34771976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51415928"/>
                    </a:ext>
                  </a:extLst>
                </a:gridCol>
              </a:tblGrid>
              <a:tr h="79183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Music</a:t>
                      </a:r>
                      <a:r>
                        <a:rPr lang="en-US" sz="1400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1400" dirty="0" smtClean="0"/>
                        <a:t>Brian,</a:t>
                      </a:r>
                      <a:r>
                        <a:rPr lang="en-US" sz="1400" baseline="0" dirty="0" smtClean="0"/>
                        <a:t> Emma, Olivia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Baseball</a:t>
                      </a:r>
                    </a:p>
                    <a:p>
                      <a:pPr algn="ctr"/>
                      <a:r>
                        <a:rPr lang="en-US" sz="1400" dirty="0" smtClean="0"/>
                        <a:t>Emma,</a:t>
                      </a:r>
                      <a:r>
                        <a:rPr lang="en-US" sz="1400" baseline="0" dirty="0" smtClean="0"/>
                        <a:t> Olivia, Kim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STEM</a:t>
                      </a:r>
                    </a:p>
                    <a:p>
                      <a:pPr algn="ctr"/>
                      <a:r>
                        <a:rPr kumimoji="0" lang="en-US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Chris, Jane, Olivia, Kim</a:t>
                      </a:r>
                      <a:endParaRPr kumimoji="0" lang="en-US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0769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66972"/>
              </p:ext>
            </p:extLst>
          </p:nvPr>
        </p:nvGraphicFramePr>
        <p:xfrm>
          <a:off x="73025" y="2020345"/>
          <a:ext cx="8991600" cy="443777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112513551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6437039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5180386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25354547"/>
                    </a:ext>
                  </a:extLst>
                </a:gridCol>
              </a:tblGrid>
              <a:tr h="401417"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music.addAll</a:t>
                      </a:r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(baseball);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endParaRPr kumimoji="0"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484958"/>
                  </a:ext>
                </a:extLst>
              </a:tr>
              <a:tr h="401417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baseball.addAll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(stem);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latin typeface="+mn-lt"/>
                      </a:endParaRPr>
                    </a:p>
                    <a:p>
                      <a:endParaRPr lang="en-US" sz="14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849364"/>
                  </a:ext>
                </a:extLst>
              </a:tr>
              <a:tr h="401417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music.retainAll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(baseball);</a:t>
                      </a:r>
                    </a:p>
                    <a:p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049485"/>
                  </a:ext>
                </a:extLst>
              </a:tr>
              <a:tr h="401417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baseball.removeAll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(music);</a:t>
                      </a:r>
                    </a:p>
                    <a:p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88122"/>
                  </a:ext>
                </a:extLst>
              </a:tr>
              <a:tr h="401417"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416480"/>
                  </a:ext>
                </a:extLst>
              </a:tr>
              <a:tr h="610998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(music);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063529"/>
                  </a:ext>
                </a:extLst>
              </a:tr>
              <a:tr h="56088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(baseball);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54921"/>
                  </a:ext>
                </a:extLst>
              </a:tr>
              <a:tr h="791836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(stem);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4638" lvl="1" indent="0">
                        <a:buNone/>
                      </a:pPr>
                      <a:endParaRPr lang="en-US" sz="1400" dirty="0" smtClean="0"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7998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6200" y="2206823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" y="2740223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273623"/>
            <a:ext cx="2913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retainAll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639" y="3807023"/>
            <a:ext cx="266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removeAll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89835" y="2031579"/>
            <a:ext cx="1718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Brian Emma Olivia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77786" y="3048000"/>
            <a:ext cx="1651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Emma Olivia Kim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57800" y="2514600"/>
            <a:ext cx="1560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Emma </a:t>
            </a:r>
            <a:r>
              <a:rPr lang="en-US" sz="1400" dirty="0"/>
              <a:t>Olivia </a:t>
            </a:r>
            <a:r>
              <a:rPr lang="en-US" sz="1400" dirty="0" smtClean="0"/>
              <a:t>Kim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346585" y="4492823"/>
            <a:ext cx="1758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[Kim, Emma, Olivia]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71529" y="3552186"/>
            <a:ext cx="10999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Chris Jane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14293" y="2271192"/>
            <a:ext cx="5245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Kim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87251" y="5105400"/>
            <a:ext cx="1189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[Chris, Jane]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24588" y="5725180"/>
            <a:ext cx="13251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[Jane, Chris, </a:t>
            </a:r>
            <a:r>
              <a:rPr lang="en-US" sz="1400" dirty="0" smtClean="0"/>
              <a:t>  </a:t>
            </a:r>
          </a:p>
          <a:p>
            <a:pPr lvl="0"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 </a:t>
            </a:r>
            <a:r>
              <a:rPr lang="en-US" sz="1400" dirty="0" smtClean="0"/>
              <a:t>Kim</a:t>
            </a:r>
            <a:r>
              <a:rPr lang="en-US" sz="1400" dirty="0"/>
              <a:t>, Olivia]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66697" y="2760563"/>
            <a:ext cx="12103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rgbClr val="00B050"/>
                </a:solidFill>
              </a:rPr>
              <a:t>Chris Jane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87251" y="2057711"/>
            <a:ext cx="1609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400" dirty="0" smtClean="0"/>
              <a:t>Emma Olivia Kim 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7274663" y="2030331"/>
            <a:ext cx="109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400" dirty="0" smtClean="0"/>
              <a:t>Chris Jane </a:t>
            </a:r>
          </a:p>
          <a:p>
            <a:pPr algn="l"/>
            <a:r>
              <a:rPr lang="en-US" sz="1400" dirty="0" smtClean="0"/>
              <a:t>Olivia Kim 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7254911" y="2532184"/>
            <a:ext cx="1127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/>
              <a:t>Chris Jane </a:t>
            </a:r>
          </a:p>
          <a:p>
            <a:pPr algn="l"/>
            <a:r>
              <a:rPr lang="en-US" sz="1400" dirty="0" smtClean="0"/>
              <a:t>Olivia Kim 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436353" y="2514600"/>
            <a:ext cx="1669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Brian Emma </a:t>
            </a:r>
            <a:r>
              <a:rPr lang="en-US" sz="1400" dirty="0" smtClean="0"/>
              <a:t>Olivia</a:t>
            </a:r>
          </a:p>
          <a:p>
            <a:pPr algn="l"/>
            <a:r>
              <a:rPr lang="en-US" sz="1400" dirty="0" smtClean="0"/>
              <a:t>Kim 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5257737" y="3048000"/>
            <a:ext cx="1560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Emma </a:t>
            </a:r>
            <a:r>
              <a:rPr lang="en-US" sz="1400" dirty="0"/>
              <a:t>Olivia </a:t>
            </a:r>
            <a:r>
              <a:rPr lang="en-US" sz="1400" dirty="0" smtClean="0"/>
              <a:t>Kim</a:t>
            </a:r>
          </a:p>
          <a:p>
            <a:pPr algn="l"/>
            <a:r>
              <a:rPr lang="en-US" sz="1400" dirty="0" smtClean="0"/>
              <a:t>Chris Jane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7291637" y="3058180"/>
            <a:ext cx="109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400" dirty="0" smtClean="0"/>
              <a:t>Chris Jane </a:t>
            </a:r>
          </a:p>
          <a:p>
            <a:pPr algn="l"/>
            <a:r>
              <a:rPr lang="en-US" sz="1400" dirty="0" smtClean="0"/>
              <a:t>Olivia Kim 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291637" y="3581400"/>
            <a:ext cx="109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400" dirty="0" smtClean="0"/>
              <a:t>Chris Jane </a:t>
            </a:r>
          </a:p>
          <a:p>
            <a:pPr algn="l"/>
            <a:r>
              <a:rPr lang="en-US" sz="1400" dirty="0" smtClean="0"/>
              <a:t>Olivia Kim 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3393358" y="3623677"/>
            <a:ext cx="16358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/>
              <a:t>Emma Olivia Kim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052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Follow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33400"/>
          </a:xfrm>
        </p:spPr>
        <p:txBody>
          <a:bodyPr/>
          <a:lstStyle/>
          <a:p>
            <a:r>
              <a:rPr lang="en-US" dirty="0" smtClean="0"/>
              <a:t>The original set of music is modified after the operation</a:t>
            </a:r>
          </a:p>
          <a:p>
            <a:pPr marL="274638" lvl="1" indent="0">
              <a:buNone/>
            </a:pPr>
            <a:endParaRPr lang="en-US" dirty="0">
              <a:latin typeface="Courier New" panose="02070309020205020404" pitchFamily="49" charset="0"/>
              <a:ea typeface="맑은 고딕" panose="020B0503020000020004" pitchFamily="50" charset="-12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3373DD-51F5-4F27-BCC1-4CFF28FB7C9A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776662"/>
              </p:ext>
            </p:extLst>
          </p:nvPr>
        </p:nvGraphicFramePr>
        <p:xfrm>
          <a:off x="6629400" y="1676400"/>
          <a:ext cx="2316607" cy="2103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59722">
                  <a:extLst>
                    <a:ext uri="{9D8B030D-6E8A-4147-A177-3AD203B41FA5}">
                      <a16:colId xmlns:a16="http://schemas.microsoft.com/office/drawing/2014/main" val="515646311"/>
                    </a:ext>
                  </a:extLst>
                </a:gridCol>
                <a:gridCol w="1156885">
                  <a:extLst>
                    <a:ext uri="{9D8B030D-6E8A-4147-A177-3AD203B41FA5}">
                      <a16:colId xmlns:a16="http://schemas.microsoft.com/office/drawing/2014/main" val="1716764628"/>
                    </a:ext>
                  </a:extLst>
                </a:gridCol>
              </a:tblGrid>
              <a:tr h="487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Music (before)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Music (after)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362076"/>
                  </a:ext>
                </a:extLst>
              </a:tr>
              <a:tr h="339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868841"/>
                  </a:ext>
                </a:extLst>
              </a:tr>
              <a:tr h="339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989354"/>
                  </a:ext>
                </a:extLst>
              </a:tr>
              <a:tr h="339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Olivia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Olivia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021295"/>
                  </a:ext>
                </a:extLst>
              </a:tr>
              <a:tr h="3395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66492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905000"/>
            <a:ext cx="7162800" cy="242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copy a set (most common way)</a:t>
            </a:r>
          </a:p>
          <a:p>
            <a:pPr lvl="1"/>
            <a:r>
              <a:rPr lang="en-US" dirty="0" smtClean="0"/>
              <a:t>Constructor</a:t>
            </a:r>
          </a:p>
          <a:p>
            <a:pPr lvl="2"/>
            <a:r>
              <a:rPr lang="en-US" dirty="0" smtClean="0"/>
              <a:t>Use the constructor of a Set implementation:</a:t>
            </a:r>
          </a:p>
          <a:p>
            <a:pPr marL="593725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Set&lt;type&gt; temp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&lt;&gt;(music);</a:t>
            </a:r>
          </a:p>
          <a:p>
            <a:pPr lvl="1"/>
            <a:r>
              <a:rPr lang="en-US" dirty="0" err="1" smtClean="0"/>
              <a:t>Set.clone</a:t>
            </a:r>
            <a:endParaRPr lang="en-US" dirty="0"/>
          </a:p>
          <a:p>
            <a:pPr marL="593725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Set&lt;type&gt;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(Set&lt;type&gt;)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music.clone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3725" lvl="2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274638" lvl="1" indent="0">
              <a:buFont typeface="Wingdings" pitchFamily="2" charset="2"/>
              <a:buNone/>
            </a:pPr>
            <a:endParaRPr lang="en-US" dirty="0">
              <a:latin typeface="Courier New" panose="02070309020205020404" pitchFamily="49" charset="0"/>
              <a:ea typeface="맑은 고딕" panose="020B0503020000020004" pitchFamily="50" charset="-127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981200" y="4267200"/>
            <a:ext cx="6964806" cy="242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 smtClean="0"/>
              <a:t>Constructor</a:t>
            </a:r>
          </a:p>
          <a:p>
            <a:pPr marL="274638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 temp 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&lt;&gt;(music);</a:t>
            </a:r>
          </a:p>
          <a:p>
            <a:pPr marL="274638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temp.addAll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(baseball);</a:t>
            </a:r>
          </a:p>
          <a:p>
            <a:pPr lvl="1"/>
            <a:r>
              <a:rPr lang="en-US" sz="1600" dirty="0" smtClean="0"/>
              <a:t>Cloning</a:t>
            </a:r>
          </a:p>
          <a:p>
            <a:pPr marL="274638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274638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 =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music.clone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638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temp.addAll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(baseball)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3725" lvl="2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274638" lvl="1" indent="0">
              <a:buFont typeface="Wingdings" pitchFamily="2" charset="2"/>
              <a:buNone/>
            </a:pPr>
            <a:endParaRPr lang="en-US" dirty="0">
              <a:latin typeface="Courier New" panose="02070309020205020404" pitchFamily="49" charset="0"/>
              <a:ea typeface="맑은 고딕" panose="020B0503020000020004" pitchFamily="50" charset="-127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4267200"/>
            <a:ext cx="1752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Example:</a:t>
            </a:r>
          </a:p>
          <a:p>
            <a:pPr marL="274638" lvl="1" indent="0">
              <a:buFont typeface="Wingdings" pitchFamily="2" charset="2"/>
              <a:buNone/>
            </a:pPr>
            <a:endParaRPr lang="en-US" dirty="0">
              <a:latin typeface="Courier New" panose="020703090202050204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41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Sets and ordering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err="1" smtClean="0">
                <a:latin typeface="Courier New" panose="02070309020205020404" pitchFamily="49" charset="0"/>
              </a:rPr>
              <a:t>HashSet</a:t>
            </a:r>
            <a:r>
              <a:rPr lang="en-US" altLang="en-US" dirty="0" smtClean="0"/>
              <a:t>: elements are stored in an unpredictable order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Set&lt;String&gt; names = new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HashSet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&lt;String&gt;();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</a:rPr>
              <a:t>names.add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("Jake");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</a:rPr>
              <a:t>names.add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("Robert");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</a:rPr>
              <a:t>names.add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("Marisa");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</a:rPr>
              <a:t>names.add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("Kasey");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(names);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[Kasey, Robert, Jake, Marisa]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73AD7D-52C6-4AF7-B2D1-E69679C88116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4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11.1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1CA813-9782-4E1F-B11B-F5347CE1BE6C}" type="datetime1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Examining sets (and maps </a:t>
            </a:r>
            <a:r>
              <a:rPr lang="en-US" altLang="en-US" dirty="0" smtClean="0">
                <a:sym typeface="Wingdings" panose="05000000000000000000" pitchFamily="2" charset="2"/>
              </a:rPr>
              <a:t> coming later</a:t>
            </a:r>
            <a:r>
              <a:rPr lang="en-US" altLang="en-US" dirty="0" smtClean="0"/>
              <a:t>)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elements of Java </a:t>
            </a:r>
            <a:r>
              <a:rPr lang="en-US" altLang="en-US" dirty="0" smtClean="0">
                <a:latin typeface="Courier New" panose="02070309020205020404" pitchFamily="49" charset="0"/>
              </a:rPr>
              <a:t>Set</a:t>
            </a:r>
            <a:r>
              <a:rPr lang="en-US" altLang="en-US" dirty="0" smtClean="0"/>
              <a:t>s (and </a:t>
            </a:r>
            <a:r>
              <a:rPr lang="en-US" altLang="en-US" dirty="0" smtClean="0">
                <a:latin typeface="Courier New" panose="02070309020205020404" pitchFamily="49" charset="0"/>
              </a:rPr>
              <a:t>Map</a:t>
            </a:r>
            <a:r>
              <a:rPr lang="en-US" altLang="en-US" dirty="0" smtClean="0"/>
              <a:t>s) can't be accessed by index</a:t>
            </a:r>
          </a:p>
          <a:p>
            <a:pPr lvl="1" eaLnBrk="1" hangingPunct="1"/>
            <a:r>
              <a:rPr lang="en-US" altLang="en-US" dirty="0" smtClean="0"/>
              <a:t>must use a "for each" loop: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Set&lt;Integer&gt; scores = new </a:t>
            </a:r>
            <a:r>
              <a:rPr lang="en-US" altLang="en-US" dirty="0" err="1" smtClean="0">
                <a:latin typeface="Courier New" panose="02070309020205020404" pitchFamily="49" charset="0"/>
              </a:rPr>
              <a:t>HashSet</a:t>
            </a:r>
            <a:r>
              <a:rPr lang="en-US" altLang="en-US" dirty="0" smtClean="0">
                <a:latin typeface="Courier New" panose="02070309020205020404" pitchFamily="49" charset="0"/>
              </a:rPr>
              <a:t>&lt;Integer&gt;();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	for 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score : scores)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    </a:t>
            </a:r>
            <a:r>
              <a:rPr lang="en-US" altLang="en-US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dirty="0" smtClean="0">
                <a:latin typeface="Courier New" panose="02070309020205020404" pitchFamily="49" charset="0"/>
              </a:rPr>
              <a:t>("The score is " + score);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 dirty="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 smtClean="0"/>
              <a:t>Problem: </a:t>
            </a:r>
            <a:r>
              <a:rPr lang="en-US" altLang="en-US" dirty="0" err="1" smtClean="0"/>
              <a:t>foreach</a:t>
            </a:r>
            <a:r>
              <a:rPr lang="en-US" altLang="en-US" dirty="0" smtClean="0"/>
              <a:t> is read-only; cannot modify set while looping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for (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</a:rPr>
              <a:t> score : scores)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    if (score &lt; 60)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    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throws a 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ConcurrentModificationException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	        </a:t>
            </a:r>
            <a:r>
              <a:rPr lang="en-US" altLang="en-US" b="1" dirty="0" err="1" smtClean="0">
                <a:solidFill>
                  <a:srgbClr val="800000"/>
                </a:solidFill>
                <a:latin typeface="Courier New" panose="02070309020205020404" pitchFamily="49" charset="0"/>
              </a:rPr>
              <a:t>scores.remove</a:t>
            </a:r>
            <a:r>
              <a:rPr lang="en-US" altLang="en-US" b="1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(score);</a:t>
            </a:r>
            <a:endParaRPr lang="en-US" altLang="en-US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8D6A4-2A2C-4C45-AEE6-E29C44B132AB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1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2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2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2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2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2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will be covered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Iterators</a:t>
            </a:r>
          </a:p>
          <a:p>
            <a:r>
              <a:rPr lang="en-US" dirty="0" smtClean="0"/>
              <a:t>Set Concepts</a:t>
            </a:r>
          </a:p>
          <a:p>
            <a:r>
              <a:rPr lang="en-US" dirty="0" smtClean="0"/>
              <a:t>Set Operations</a:t>
            </a:r>
          </a:p>
          <a:p>
            <a:r>
              <a:rPr lang="en-US" dirty="0" smtClean="0"/>
              <a:t>Map Operations</a:t>
            </a:r>
          </a:p>
          <a:p>
            <a:r>
              <a:rPr lang="en-US" dirty="0" smtClean="0"/>
              <a:t>Map Views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0E39E3-1484-4D16-BBD2-EAF5493EF51F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Iterators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iterator</a:t>
            </a:r>
            <a:r>
              <a:rPr lang="en-US" altLang="en-US" dirty="0" smtClean="0"/>
              <a:t>: An object that allows a client to traverse the elements of any collection.</a:t>
            </a:r>
          </a:p>
          <a:p>
            <a:pPr lvl="1" eaLnBrk="1" hangingPunct="1"/>
            <a:r>
              <a:rPr lang="en-US" altLang="en-US" dirty="0" smtClean="0"/>
              <a:t>Remembers a position, and lets you:</a:t>
            </a:r>
          </a:p>
          <a:p>
            <a:pPr lvl="2" eaLnBrk="1" hangingPunct="1"/>
            <a:r>
              <a:rPr lang="en-US" altLang="en-US" dirty="0" smtClean="0"/>
              <a:t>get the element at that position</a:t>
            </a:r>
          </a:p>
          <a:p>
            <a:pPr lvl="2" eaLnBrk="1" hangingPunct="1"/>
            <a:r>
              <a:rPr lang="en-US" altLang="en-US" dirty="0" smtClean="0"/>
              <a:t>advance to the next position</a:t>
            </a:r>
          </a:p>
          <a:p>
            <a:pPr lvl="2" eaLnBrk="1" hangingPunct="1"/>
            <a:r>
              <a:rPr lang="en-US" altLang="en-US" dirty="0" smtClean="0"/>
              <a:t>remove the element at that position</a:t>
            </a:r>
          </a:p>
        </p:txBody>
      </p:sp>
      <p:graphicFrame>
        <p:nvGraphicFramePr>
          <p:cNvPr id="273412" name="Group 4"/>
          <p:cNvGraphicFramePr>
            <a:graphicFrameLocks noGrp="1"/>
          </p:cNvGraphicFramePr>
          <p:nvPr/>
        </p:nvGraphicFramePr>
        <p:xfrm>
          <a:off x="771525" y="4067175"/>
          <a:ext cx="4557713" cy="118903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82" name="Text Box 54"/>
          <p:cNvSpPr txBox="1">
            <a:spLocks noChangeArrowheads="1"/>
          </p:cNvSpPr>
          <p:nvPr/>
        </p:nvSpPr>
        <p:spPr bwMode="auto">
          <a:xfrm>
            <a:off x="152400" y="4448175"/>
            <a:ext cx="466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list</a:t>
            </a:r>
          </a:p>
        </p:txBody>
      </p:sp>
      <p:grpSp>
        <p:nvGrpSpPr>
          <p:cNvPr id="22583" name="Group 55"/>
          <p:cNvGrpSpPr>
            <a:grpSpLocks/>
          </p:cNvGrpSpPr>
          <p:nvPr/>
        </p:nvGrpSpPr>
        <p:grpSpPr bwMode="auto">
          <a:xfrm>
            <a:off x="385763" y="4905375"/>
            <a:ext cx="3205162" cy="1295400"/>
            <a:chOff x="1533" y="3408"/>
            <a:chExt cx="2019" cy="816"/>
          </a:xfrm>
        </p:grpSpPr>
        <p:sp>
          <p:nvSpPr>
            <p:cNvPr id="22595" name="Rectangle 56"/>
            <p:cNvSpPr>
              <a:spLocks noChangeArrowheads="1"/>
            </p:cNvSpPr>
            <p:nvPr/>
          </p:nvSpPr>
          <p:spPr bwMode="auto">
            <a:xfrm>
              <a:off x="2160" y="3792"/>
              <a:ext cx="1392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Tahoma" panose="020B0604030504040204" pitchFamily="34" charset="0"/>
                </a:rPr>
                <a:t>current element:	9</a:t>
              </a:r>
            </a:p>
            <a:p>
              <a:pPr algn="l" eaLnBrk="1" hangingPunct="1"/>
              <a:r>
                <a:rPr lang="en-US" altLang="en-US"/>
                <a:t>current index:	2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22596" name="Line 57"/>
            <p:cNvSpPr>
              <a:spLocks noChangeShapeType="1"/>
            </p:cNvSpPr>
            <p:nvPr/>
          </p:nvSpPr>
          <p:spPr bwMode="auto">
            <a:xfrm flipV="1">
              <a:off x="2832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7" name="Text Box 58"/>
            <p:cNvSpPr txBox="1">
              <a:spLocks noChangeArrowheads="1"/>
            </p:cNvSpPr>
            <p:nvPr/>
          </p:nvSpPr>
          <p:spPr bwMode="auto">
            <a:xfrm>
              <a:off x="1533" y="3897"/>
              <a:ext cx="5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iterator</a:t>
              </a:r>
            </a:p>
          </p:txBody>
        </p:sp>
      </p:grpSp>
      <p:sp>
        <p:nvSpPr>
          <p:cNvPr id="22584" name="Text Box 59"/>
          <p:cNvSpPr txBox="1">
            <a:spLocks noChangeArrowheads="1"/>
          </p:cNvSpPr>
          <p:nvPr/>
        </p:nvSpPr>
        <p:spPr bwMode="auto">
          <a:xfrm>
            <a:off x="6223000" y="4386263"/>
            <a:ext cx="48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set</a:t>
            </a:r>
          </a:p>
        </p:txBody>
      </p:sp>
      <p:grpSp>
        <p:nvGrpSpPr>
          <p:cNvPr id="22585" name="Group 60"/>
          <p:cNvGrpSpPr>
            <a:grpSpLocks/>
          </p:cNvGrpSpPr>
          <p:nvPr/>
        </p:nvGrpSpPr>
        <p:grpSpPr bwMode="auto">
          <a:xfrm>
            <a:off x="6786563" y="3962400"/>
            <a:ext cx="1366837" cy="1447800"/>
            <a:chOff x="4275" y="2736"/>
            <a:chExt cx="861" cy="912"/>
          </a:xfrm>
          <a:solidFill>
            <a:schemeClr val="bg2">
              <a:lumMod val="90000"/>
            </a:schemeClr>
          </a:solidFill>
        </p:grpSpPr>
        <p:sp>
          <p:nvSpPr>
            <p:cNvPr id="22590" name="Oval 61"/>
            <p:cNvSpPr>
              <a:spLocks noChangeArrowheads="1"/>
            </p:cNvSpPr>
            <p:nvPr/>
          </p:nvSpPr>
          <p:spPr bwMode="auto">
            <a:xfrm>
              <a:off x="4275" y="2736"/>
              <a:ext cx="861" cy="91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91" name="Text Box 62"/>
            <p:cNvSpPr txBox="1">
              <a:spLocks noChangeArrowheads="1"/>
            </p:cNvSpPr>
            <p:nvPr/>
          </p:nvSpPr>
          <p:spPr bwMode="auto">
            <a:xfrm>
              <a:off x="4506" y="2832"/>
              <a:ext cx="436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"the"</a:t>
              </a:r>
            </a:p>
          </p:txBody>
        </p:sp>
        <p:sp>
          <p:nvSpPr>
            <p:cNvPr id="22592" name="Text Box 63"/>
            <p:cNvSpPr txBox="1">
              <a:spLocks noChangeArrowheads="1"/>
            </p:cNvSpPr>
            <p:nvPr/>
          </p:nvSpPr>
          <p:spPr bwMode="auto">
            <a:xfrm>
              <a:off x="4298" y="3072"/>
              <a:ext cx="358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Tahoma" panose="020B0604030504040204" pitchFamily="34" charset="0"/>
                </a:rPr>
                <a:t>"to"</a:t>
              </a:r>
            </a:p>
          </p:txBody>
        </p:sp>
        <p:sp>
          <p:nvSpPr>
            <p:cNvPr id="22593" name="Text Box 64"/>
            <p:cNvSpPr txBox="1">
              <a:spLocks noChangeArrowheads="1"/>
            </p:cNvSpPr>
            <p:nvPr/>
          </p:nvSpPr>
          <p:spPr bwMode="auto">
            <a:xfrm>
              <a:off x="4367" y="3321"/>
              <a:ext cx="529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"from"</a:t>
              </a:r>
            </a:p>
          </p:txBody>
        </p:sp>
        <p:sp>
          <p:nvSpPr>
            <p:cNvPr id="22594" name="Text Box 65"/>
            <p:cNvSpPr txBox="1">
              <a:spLocks noChangeArrowheads="1"/>
            </p:cNvSpPr>
            <p:nvPr/>
          </p:nvSpPr>
          <p:spPr bwMode="auto">
            <a:xfrm>
              <a:off x="4673" y="3081"/>
              <a:ext cx="415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"we"</a:t>
              </a:r>
            </a:p>
          </p:txBody>
        </p:sp>
      </p:grpSp>
      <p:grpSp>
        <p:nvGrpSpPr>
          <p:cNvPr id="22586" name="Group 66"/>
          <p:cNvGrpSpPr>
            <a:grpSpLocks/>
          </p:cNvGrpSpPr>
          <p:nvPr/>
        </p:nvGrpSpPr>
        <p:grpSpPr bwMode="auto">
          <a:xfrm>
            <a:off x="5024438" y="5210175"/>
            <a:ext cx="3662362" cy="990600"/>
            <a:chOff x="3165" y="3552"/>
            <a:chExt cx="2307" cy="624"/>
          </a:xfrm>
        </p:grpSpPr>
        <p:sp>
          <p:nvSpPr>
            <p:cNvPr id="22587" name="Rectangle 67"/>
            <p:cNvSpPr>
              <a:spLocks noChangeArrowheads="1"/>
            </p:cNvSpPr>
            <p:nvPr/>
          </p:nvSpPr>
          <p:spPr bwMode="auto">
            <a:xfrm>
              <a:off x="3792" y="3744"/>
              <a:ext cx="1680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Tahoma" panose="020B0604030504040204" pitchFamily="34" charset="0"/>
                </a:rPr>
                <a:t>current element:	"from"</a:t>
              </a:r>
            </a:p>
            <a:p>
              <a:pPr algn="l" eaLnBrk="1" hangingPunct="1"/>
              <a:r>
                <a:rPr lang="en-US" altLang="en-US">
                  <a:latin typeface="Tahoma" panose="020B0604030504040204" pitchFamily="34" charset="0"/>
                </a:rPr>
                <a:t>next element:	"the"</a:t>
              </a:r>
            </a:p>
          </p:txBody>
        </p:sp>
        <p:sp>
          <p:nvSpPr>
            <p:cNvPr id="22588" name="Line 68"/>
            <p:cNvSpPr>
              <a:spLocks noChangeShapeType="1"/>
            </p:cNvSpPr>
            <p:nvPr/>
          </p:nvSpPr>
          <p:spPr bwMode="auto">
            <a:xfrm flipV="1">
              <a:off x="4608" y="35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9" name="Text Box 69"/>
            <p:cNvSpPr txBox="1">
              <a:spLocks noChangeArrowheads="1"/>
            </p:cNvSpPr>
            <p:nvPr/>
          </p:nvSpPr>
          <p:spPr bwMode="auto">
            <a:xfrm>
              <a:off x="3165" y="3849"/>
              <a:ext cx="5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iterator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CBC2CC-9DE0-45C9-B74E-1A0518E202E2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Iterator</a:t>
            </a:r>
            <a:r>
              <a:rPr lang="en-US" altLang="en-US" smtClean="0"/>
              <a:t> methods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Iterator</a:t>
            </a:r>
            <a:r>
              <a:rPr lang="en-US" altLang="en-US" smtClean="0"/>
              <a:t> interface in </a:t>
            </a:r>
            <a:r>
              <a:rPr lang="en-US" altLang="en-US" smtClean="0">
                <a:latin typeface="Courier New" panose="02070309020205020404" pitchFamily="49" charset="0"/>
              </a:rPr>
              <a:t>java.util</a:t>
            </a:r>
          </a:p>
          <a:p>
            <a:pPr lvl="1" eaLnBrk="1" hangingPunct="1"/>
            <a:r>
              <a:rPr lang="en-US" altLang="en-US" smtClean="0"/>
              <a:t>every collection has an </a:t>
            </a:r>
            <a:r>
              <a:rPr lang="en-US" altLang="en-US" smtClean="0">
                <a:latin typeface="Courier New" panose="02070309020205020404" pitchFamily="49" charset="0"/>
              </a:rPr>
              <a:t>iterator()</a:t>
            </a:r>
            <a:r>
              <a:rPr lang="en-US" altLang="en-US" smtClean="0"/>
              <a:t> method that returns an iterator over its elements</a:t>
            </a:r>
          </a:p>
          <a:p>
            <a:pPr lvl="1" eaLnBrk="1" hangingPunct="1">
              <a:buFontTx/>
              <a:buNone/>
            </a:pPr>
            <a:endParaRPr lang="en-US" altLang="en-US" sz="800" smtClean="0"/>
          </a:p>
          <a:p>
            <a:pPr lvl="1" eaLnBrk="1" hangingPunct="1">
              <a:buFontTx/>
              <a:buNone/>
            </a:pPr>
            <a:endParaRPr lang="en-US" altLang="en-US" sz="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Set&lt;String&gt; set = new HashSet&lt;String&gt;();</a:t>
            </a:r>
          </a:p>
          <a:p>
            <a:pPr lvl="1" eaLnBrk="1" hangingPunct="1">
              <a:lnSpc>
                <a:spcPct val="5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r>
              <a:rPr lang="en-US" altLang="en-US" smtClean="0"/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Iterator&lt;String&gt; itr = set.iterator();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mtClean="0">
                <a:solidFill>
                  <a:schemeClr val="accent2"/>
                </a:solidFill>
              </a:rPr>
              <a:t>...</a:t>
            </a:r>
          </a:p>
        </p:txBody>
      </p:sp>
      <p:graphicFrame>
        <p:nvGraphicFramePr>
          <p:cNvPr id="274452" name="Group 20"/>
          <p:cNvGraphicFramePr>
            <a:graphicFrameLocks noGrp="1"/>
          </p:cNvGraphicFramePr>
          <p:nvPr/>
        </p:nvGraphicFramePr>
        <p:xfrm>
          <a:off x="123825" y="1371600"/>
          <a:ext cx="8915400" cy="1909764"/>
        </p:xfrm>
        <a:graphic>
          <a:graphicData uri="http://schemas.openxmlformats.org/drawingml/2006/table">
            <a:tbl>
              <a:tblPr/>
              <a:tblGrid>
                <a:gridCol w="155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7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hasNext()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there are more elements to examine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96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next()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next element from the collection (throws a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NoSuchElementException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there are none left to examine)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43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the last value returned by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next()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  (throws an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IllegalStateException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you haven't called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next()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yet)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68C486-2042-4CA4-B25C-EAF776997841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Iterator</a:t>
            </a:r>
            <a:r>
              <a:rPr lang="en-US" altLang="en-US" dirty="0" smtClean="0"/>
              <a:t> example 1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6858000" cy="4038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("one");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("two");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("three");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(“four");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("five");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Iterator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hi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hs.iterator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hi.hasNext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hi.next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en-US" sz="20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1625" y="5486400"/>
            <a:ext cx="762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Note 1: </a:t>
            </a:r>
            <a:r>
              <a:rPr lang="en-US" sz="2000" dirty="0" err="1" smtClean="0">
                <a:solidFill>
                  <a:schemeClr val="accent1"/>
                </a:solidFill>
                <a:latin typeface="+mn-lt"/>
              </a:rPr>
              <a:t>HashSet</a:t>
            </a:r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 does </a:t>
            </a:r>
            <a:r>
              <a:rPr lang="en-US" sz="2000" u="sng" dirty="0" smtClean="0">
                <a:solidFill>
                  <a:schemeClr val="accent1"/>
                </a:solidFill>
                <a:latin typeface="+mn-lt"/>
              </a:rPr>
              <a:t>NOT</a:t>
            </a:r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 maintain any order.</a:t>
            </a:r>
            <a:endParaRPr lang="en-US" sz="2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2438400"/>
            <a:ext cx="129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cs typeface="Courier New" panose="02070309020205020404" pitchFamily="49" charset="0"/>
              </a:rPr>
              <a:t>Output: </a:t>
            </a:r>
          </a:p>
          <a:p>
            <a:pPr algn="l"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</a:p>
          <a:p>
            <a:pPr algn="l"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</a:t>
            </a:r>
          </a:p>
          <a:p>
            <a:pPr algn="l"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  <a:p>
            <a:pPr algn="l"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</a:p>
          <a:p>
            <a:pPr algn="l"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96DFBA-6A95-4DA8-B9B7-CDF07E311725}" type="datetime1">
              <a:rPr lang="en-US" smtClean="0"/>
              <a:t>9/28/2020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1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Iterator</a:t>
            </a:r>
            <a:r>
              <a:rPr lang="en-US" altLang="en-US" dirty="0" smtClean="0"/>
              <a:t> example 2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6324600" cy="4038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hs.add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("one");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hs.add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("two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hs.add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("two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hs.add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("two");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hs.add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("three");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hs.add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(“four");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hs.add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("five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hs.add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(“five");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Iterator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hi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hs.iterator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hi.hasNext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hi.next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en-US" sz="18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0769" y="5791200"/>
            <a:ext cx="8680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Note 2: </a:t>
            </a:r>
            <a:r>
              <a:rPr lang="en-US" sz="2000" dirty="0" err="1" smtClean="0">
                <a:solidFill>
                  <a:schemeClr val="accent1"/>
                </a:solidFill>
                <a:latin typeface="+mn-lt"/>
              </a:rPr>
              <a:t>HashSet</a:t>
            </a:r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 does </a:t>
            </a:r>
            <a:r>
              <a:rPr lang="en-US" sz="2000" u="sng" dirty="0" smtClean="0">
                <a:solidFill>
                  <a:schemeClr val="accent1"/>
                </a:solidFill>
                <a:latin typeface="+mn-lt"/>
              </a:rPr>
              <a:t>NOT</a:t>
            </a:r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 allow duplicate elements.  </a:t>
            </a:r>
            <a:endParaRPr lang="en-US" sz="2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2438400"/>
            <a:ext cx="129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cs typeface="Courier New" panose="02070309020205020404" pitchFamily="49" charset="0"/>
              </a:rPr>
              <a:t>Output: </a:t>
            </a:r>
          </a:p>
          <a:p>
            <a:pPr algn="l"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</a:p>
          <a:p>
            <a:pPr algn="l"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</a:t>
            </a:r>
          </a:p>
          <a:p>
            <a:pPr algn="l"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  <a:p>
            <a:pPr algn="l"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</a:p>
          <a:p>
            <a:pPr algn="l"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</a:t>
            </a:r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>
            <a:off x="3276600" y="2209800"/>
            <a:ext cx="304800" cy="762000"/>
          </a:xfrm>
          <a:prstGeom prst="rightBrace">
            <a:avLst>
              <a:gd name="adj1" fmla="val 8333"/>
              <a:gd name="adj2" fmla="val 4868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3276600" y="3733800"/>
            <a:ext cx="304800" cy="3810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8CE970-3645-4213-BBFA-501F6868A66F}" type="datetime1">
              <a:rPr lang="en-US" smtClean="0"/>
              <a:t>9/28/2020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1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2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 smtClean="0"/>
              <a:t>VS </a:t>
            </a:r>
            <a:r>
              <a:rPr lang="en-US" altLang="en-US" dirty="0" err="1" smtClean="0">
                <a:latin typeface="Courier New" panose="02070309020205020404" pitchFamily="49" charset="0"/>
              </a:rPr>
              <a:t>HashSet</a:t>
            </a:r>
            <a:r>
              <a:rPr lang="en-US" altLang="en-US" dirty="0" smtClean="0"/>
              <a:t> 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46904" y="1143000"/>
            <a:ext cx="4191000" cy="308144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hs.add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("one");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hs.add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("two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hs.add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("two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hs.add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("two");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hs.add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("three");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hs.add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(“four");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hs.add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("five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hs.add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(“five");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Iterator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hi =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hs.iterator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hi.hasNext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hi.next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4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en-US" sz="14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9237" y="4876800"/>
            <a:ext cx="1943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chemeClr val="accent1"/>
                </a:solidFill>
                <a:latin typeface="+mn-lt"/>
              </a:rPr>
              <a:t>ArrayList</a:t>
            </a:r>
            <a:endParaRPr lang="en-US" sz="2000" dirty="0" smtClean="0">
              <a:solidFill>
                <a:schemeClr val="accent1"/>
              </a:solidFill>
              <a:latin typeface="+mn-lt"/>
            </a:endParaRPr>
          </a:p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Duplicate: Yes</a:t>
            </a:r>
          </a:p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Order: Yes  </a:t>
            </a:r>
            <a:endParaRPr lang="en-US" sz="2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4114800"/>
            <a:ext cx="129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cs typeface="Courier New" panose="02070309020205020404" pitchFamily="49" charset="0"/>
              </a:rPr>
              <a:t>Output: </a:t>
            </a:r>
          </a:p>
          <a:p>
            <a:pPr algn="l" eaLnBrk="1" hangingPunct="1"/>
            <a:endParaRPr lang="en-US" altLang="en-US" sz="14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  <a:p>
            <a:pPr algn="l" eaLnBrk="1" hangingPunct="1"/>
            <a:r>
              <a:rPr lang="en-US" altLang="en-U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</a:p>
          <a:p>
            <a:pPr algn="l" eaLnBrk="1" hangingPunct="1"/>
            <a:r>
              <a:rPr lang="en-US" altLang="en-U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</a:p>
          <a:p>
            <a:pPr algn="l" eaLnBrk="1" hangingPunct="1"/>
            <a:r>
              <a:rPr lang="en-US" altLang="en-U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endParaRPr lang="en-US" altLang="en-US" sz="14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endParaRPr lang="en-US" altLang="en-US" sz="14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</a:t>
            </a:r>
            <a:endParaRPr lang="en-US" altLang="en-US" sz="14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</a:t>
            </a:r>
            <a:endParaRPr lang="en-US" altLang="en-US" sz="14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</a:t>
            </a:r>
            <a:endParaRPr lang="en-US" sz="1400" dirty="0"/>
          </a:p>
        </p:txBody>
      </p:sp>
      <p:sp>
        <p:nvSpPr>
          <p:cNvPr id="2" name="Right Brace 1"/>
          <p:cNvSpPr/>
          <p:nvPr/>
        </p:nvSpPr>
        <p:spPr>
          <a:xfrm>
            <a:off x="1524000" y="4713888"/>
            <a:ext cx="304800" cy="1458312"/>
          </a:xfrm>
          <a:prstGeom prst="rightBrace">
            <a:avLst>
              <a:gd name="adj1" fmla="val 8333"/>
              <a:gd name="adj2" fmla="val 4868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6324600" y="4686300"/>
            <a:ext cx="304800" cy="8763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1176447"/>
            <a:ext cx="4550664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 al = new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al.add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("one");</a:t>
            </a:r>
            <a:b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al.add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("two");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al.add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("two");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al.add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("two");</a:t>
            </a:r>
            <a:b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al.add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("three");</a:t>
            </a:r>
            <a:b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al.add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(“four");</a:t>
            </a:r>
            <a:b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al.add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("five");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al.add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(“five");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1=0; i&lt;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al.size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i++) {</a:t>
            </a:r>
            <a:b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al.get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(i));</a:t>
            </a:r>
            <a:b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14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en-US" sz="14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06786" y="4114800"/>
            <a:ext cx="1295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cs typeface="Courier New" panose="02070309020205020404" pitchFamily="49" charset="0"/>
              </a:rPr>
              <a:t>Output: </a:t>
            </a:r>
          </a:p>
          <a:p>
            <a:pPr algn="l" eaLnBrk="1" hangingPunct="1"/>
            <a:endParaRPr lang="en-US" altLang="en-US" sz="14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</a:p>
          <a:p>
            <a:pPr algn="l" eaLnBrk="1" hangingPunct="1"/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</a:t>
            </a:r>
          </a:p>
          <a:p>
            <a:pPr algn="l" eaLnBrk="1" hangingPunct="1"/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  <a:p>
            <a:pPr algn="l" eaLnBrk="1" hangingPunct="1"/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</a:p>
          <a:p>
            <a:pPr algn="l" eaLnBrk="1" hangingPunct="1"/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92861" y="4572000"/>
            <a:ext cx="1943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chemeClr val="accent1"/>
                </a:solidFill>
                <a:latin typeface="+mn-lt"/>
              </a:rPr>
              <a:t>HashSet</a:t>
            </a:r>
            <a:endParaRPr lang="en-US" sz="2000" dirty="0" smtClean="0">
              <a:solidFill>
                <a:schemeClr val="accent1"/>
              </a:solidFill>
              <a:latin typeface="+mn-lt"/>
            </a:endParaRPr>
          </a:p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Duplicate: No</a:t>
            </a:r>
          </a:p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Order: No  </a:t>
            </a:r>
            <a:endParaRPr lang="en-US" sz="2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84E255-0FA0-4752-A388-9F3D7D71221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2" grpId="0" animBg="1"/>
      <p:bldP spid="10" grpId="0" animBg="1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HashSet</a:t>
            </a:r>
            <a:r>
              <a:rPr lang="en-US" altLang="en-US" dirty="0" smtClean="0"/>
              <a:t> – remove an element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7924800" cy="4876800"/>
          </a:xfrm>
        </p:spPr>
        <p:txBody>
          <a:bodyPr/>
          <a:lstStyle/>
          <a:p>
            <a:pPr marL="0" indent="0" defTabSz="914378">
              <a:buNone/>
              <a:defRPr/>
            </a:pPr>
            <a:r>
              <a:rPr lang="en-US" sz="1600" dirty="0" err="1">
                <a:latin typeface="Courier New" panose="02070309020205020404" pitchFamily="49" charset="0"/>
              </a:rPr>
              <a:t>HashSet</a:t>
            </a:r>
            <a:r>
              <a:rPr lang="en-US" sz="1600" dirty="0">
                <a:latin typeface="Courier New" panose="02070309020205020404" pitchFamily="49" charset="0"/>
              </a:rPr>
              <a:t>&lt;String&gt; </a:t>
            </a:r>
            <a:r>
              <a:rPr lang="en-US" sz="1600" dirty="0" err="1">
                <a:latin typeface="Courier New" panose="02070309020205020404" pitchFamily="49" charset="0"/>
              </a:rPr>
              <a:t>hs</a:t>
            </a:r>
            <a:r>
              <a:rPr lang="en-US" sz="1600" dirty="0">
                <a:latin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</a:rPr>
              <a:t>HashSet</a:t>
            </a:r>
            <a:r>
              <a:rPr lang="en-US" sz="1600" dirty="0">
                <a:latin typeface="Courier New" panose="02070309020205020404" pitchFamily="49" charset="0"/>
              </a:rPr>
              <a:t>&lt;&gt;();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err="1" smtClean="0">
                <a:latin typeface="Courier New" panose="02070309020205020404" pitchFamily="49" charset="0"/>
              </a:rPr>
              <a:t>hs.add</a:t>
            </a:r>
            <a:r>
              <a:rPr lang="en-US" sz="1600" dirty="0">
                <a:latin typeface="Courier New" panose="02070309020205020404" pitchFamily="49" charset="0"/>
              </a:rPr>
              <a:t>("A"); </a:t>
            </a:r>
            <a:r>
              <a:rPr lang="en-US" sz="1600" dirty="0" err="1">
                <a:latin typeface="Courier New" panose="02070309020205020404" pitchFamily="49" charset="0"/>
              </a:rPr>
              <a:t>hs.add</a:t>
            </a:r>
            <a:r>
              <a:rPr lang="en-US" sz="1600" dirty="0">
                <a:latin typeface="Courier New" panose="02070309020205020404" pitchFamily="49" charset="0"/>
              </a:rPr>
              <a:t>("B"); </a:t>
            </a:r>
            <a:r>
              <a:rPr lang="en-US" sz="1600" dirty="0" err="1">
                <a:latin typeface="Courier New" panose="02070309020205020404" pitchFamily="49" charset="0"/>
              </a:rPr>
              <a:t>hs.add</a:t>
            </a:r>
            <a:r>
              <a:rPr lang="en-US" sz="1600" dirty="0">
                <a:latin typeface="Courier New" panose="02070309020205020404" pitchFamily="49" charset="0"/>
              </a:rPr>
              <a:t>("C"); </a:t>
            </a:r>
            <a:r>
              <a:rPr lang="en-US" sz="1600" dirty="0" err="1">
                <a:latin typeface="Courier New" panose="02070309020205020404" pitchFamily="49" charset="0"/>
              </a:rPr>
              <a:t>hs.add</a:t>
            </a:r>
            <a:r>
              <a:rPr lang="en-US" sz="1600" dirty="0">
                <a:latin typeface="Courier New" panose="02070309020205020404" pitchFamily="49" charset="0"/>
              </a:rPr>
              <a:t>("D");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 </a:t>
            </a:r>
          </a:p>
          <a:p>
            <a:pPr marL="0" indent="0" defTabSz="914378"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Iterator it = </a:t>
            </a:r>
            <a:r>
              <a:rPr lang="en-US" sz="1600" dirty="0" err="1">
                <a:latin typeface="Courier New" panose="02070309020205020404" pitchFamily="49" charset="0"/>
              </a:rPr>
              <a:t>hs.iterator</a:t>
            </a:r>
            <a:r>
              <a:rPr lang="en-US" sz="1600" dirty="0">
                <a:latin typeface="Courier New" panose="02070309020205020404" pitchFamily="49" charset="0"/>
              </a:rPr>
              <a:t>(); 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</a:rPr>
              <a:t>while 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it.hasNext</a:t>
            </a:r>
            <a:r>
              <a:rPr lang="en-US" sz="1600" dirty="0">
                <a:latin typeface="Courier New" panose="02070309020205020404" pitchFamily="49" charset="0"/>
              </a:rPr>
              <a:t>()) </a:t>
            </a:r>
            <a:r>
              <a:rPr lang="en-US" sz="1600" dirty="0" smtClean="0">
                <a:latin typeface="Courier New" panose="02070309020205020404" pitchFamily="49" charset="0"/>
              </a:rPr>
              <a:t>{</a:t>
            </a:r>
          </a:p>
          <a:p>
            <a:pPr marL="0" indent="0" defTabSz="914378">
              <a:buNone/>
              <a:defRPr/>
            </a:pPr>
            <a:r>
              <a:rPr lang="en-US" sz="1600" dirty="0" smtClean="0"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</a:rPr>
              <a:t>System.out.print</a:t>
            </a:r>
            <a:r>
              <a:rPr lang="en-US" sz="1600" dirty="0" smtClean="0"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</a:rPr>
              <a:t>it.next</a:t>
            </a:r>
            <a:r>
              <a:rPr lang="en-US" sz="1600" dirty="0">
                <a:latin typeface="Courier New" panose="02070309020205020404" pitchFamily="49" charset="0"/>
              </a:rPr>
              <a:t>());  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</a:rPr>
              <a:t>();  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     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</a:rPr>
              <a:t>// </a:t>
            </a:r>
            <a:r>
              <a:rPr lang="en-US" sz="1600" dirty="0">
                <a:latin typeface="Courier New" panose="02070309020205020404" pitchFamily="49" charset="0"/>
              </a:rPr>
              <a:t>remove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</a:rPr>
              <a:t>String </a:t>
            </a:r>
            <a:r>
              <a:rPr lang="en-US" sz="1600" dirty="0">
                <a:latin typeface="Courier New" panose="02070309020205020404" pitchFamily="49" charset="0"/>
              </a:rPr>
              <a:t>s="C";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800" b="1" dirty="0" err="1" smtClean="0">
                <a:latin typeface="Courier New" panose="02070309020205020404" pitchFamily="49" charset="0"/>
              </a:rPr>
              <a:t>hs.remove</a:t>
            </a:r>
            <a:r>
              <a:rPr lang="en-US" sz="1800" b="1" dirty="0" smtClean="0">
                <a:latin typeface="Courier New" panose="02070309020205020404" pitchFamily="49" charset="0"/>
              </a:rPr>
              <a:t>(s);</a:t>
            </a:r>
          </a:p>
          <a:p>
            <a:pPr marL="0" indent="0" defTabSz="914378">
              <a:buNone/>
              <a:defRPr/>
            </a:pPr>
            <a:r>
              <a:rPr 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</a:rPr>
              <a:t>("after");</a:t>
            </a:r>
            <a:r>
              <a:rPr lang="en-US" sz="1800" b="1" dirty="0" smtClean="0">
                <a:latin typeface="Courier New" panose="02070309020205020404" pitchFamily="49" charset="0"/>
              </a:rPr>
              <a:t>     </a:t>
            </a:r>
            <a:r>
              <a:rPr lang="en-US" sz="1600" dirty="0">
                <a:latin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</a:rPr>
              <a:t>Iterator </a:t>
            </a:r>
            <a:r>
              <a:rPr lang="en-US" sz="1600" dirty="0">
                <a:latin typeface="Courier New" panose="02070309020205020404" pitchFamily="49" charset="0"/>
              </a:rPr>
              <a:t>i = </a:t>
            </a:r>
            <a:r>
              <a:rPr lang="en-US" sz="1600" dirty="0" err="1">
                <a:latin typeface="Courier New" panose="02070309020205020404" pitchFamily="49" charset="0"/>
              </a:rPr>
              <a:t>hs.iterator</a:t>
            </a:r>
            <a:r>
              <a:rPr lang="en-US" sz="1600" dirty="0">
                <a:latin typeface="Courier New" panose="02070309020205020404" pitchFamily="49" charset="0"/>
              </a:rPr>
              <a:t>(); 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</a:rPr>
              <a:t>while 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i.hasNext</a:t>
            </a:r>
            <a:r>
              <a:rPr lang="en-US" sz="1600" dirty="0">
                <a:latin typeface="Courier New" panose="02070309020205020404" pitchFamily="49" charset="0"/>
              </a:rPr>
              <a:t>()) {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</a:rPr>
              <a:t>System.out.print</a:t>
            </a:r>
            <a:r>
              <a:rPr lang="en-US" sz="1600" dirty="0" smtClean="0"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</a:rPr>
              <a:t>i.next</a:t>
            </a:r>
            <a:r>
              <a:rPr lang="en-US" sz="1600" dirty="0">
                <a:latin typeface="Courier New" panose="02070309020205020404" pitchFamily="49" charset="0"/>
              </a:rPr>
              <a:t>());  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</a:rPr>
              <a:t>}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2438400"/>
            <a:ext cx="129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cs typeface="Courier New" panose="02070309020205020404" pitchFamily="49" charset="0"/>
              </a:rPr>
              <a:t>Output: </a:t>
            </a:r>
          </a:p>
          <a:p>
            <a:pPr algn="l"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en-US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DABC</a:t>
            </a:r>
          </a:p>
          <a:p>
            <a:pPr algn="l"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en-US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endParaRPr lang="en-US" altLang="en-US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en-US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5A67C5-4363-474E-91CE-9736869738A0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2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HashSet</a:t>
            </a:r>
            <a:r>
              <a:rPr lang="en-US" altLang="en-US" dirty="0" smtClean="0"/>
              <a:t> – sort elements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7924800" cy="4876800"/>
          </a:xfrm>
        </p:spPr>
        <p:txBody>
          <a:bodyPr/>
          <a:lstStyle/>
          <a:p>
            <a:pPr marL="0" indent="0" defTabSz="914378">
              <a:buNone/>
              <a:defRPr/>
            </a:pPr>
            <a:r>
              <a:rPr lang="en-US" sz="1600" dirty="0" err="1">
                <a:latin typeface="Courier New" panose="02070309020205020404" pitchFamily="49" charset="0"/>
              </a:rPr>
              <a:t>HashSet</a:t>
            </a:r>
            <a:r>
              <a:rPr lang="en-US" sz="1600" dirty="0">
                <a:latin typeface="Courier New" panose="02070309020205020404" pitchFamily="49" charset="0"/>
              </a:rPr>
              <a:t>&lt;String&gt; </a:t>
            </a:r>
            <a:r>
              <a:rPr lang="en-US" sz="1600" dirty="0" err="1">
                <a:latin typeface="Courier New" panose="02070309020205020404" pitchFamily="49" charset="0"/>
              </a:rPr>
              <a:t>hs</a:t>
            </a:r>
            <a:r>
              <a:rPr lang="en-US" sz="1600" dirty="0">
                <a:latin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</a:rPr>
              <a:t>HashSet</a:t>
            </a:r>
            <a:r>
              <a:rPr lang="en-US" sz="1600" dirty="0">
                <a:latin typeface="Courier New" panose="02070309020205020404" pitchFamily="49" charset="0"/>
              </a:rPr>
              <a:t>&lt;&gt;();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err="1" smtClean="0">
                <a:latin typeface="Courier New" panose="02070309020205020404" pitchFamily="49" charset="0"/>
              </a:rPr>
              <a:t>hs.add</a:t>
            </a:r>
            <a:r>
              <a:rPr lang="en-US" sz="1600" dirty="0">
                <a:latin typeface="Courier New" panose="02070309020205020404" pitchFamily="49" charset="0"/>
              </a:rPr>
              <a:t>("A"); </a:t>
            </a:r>
            <a:r>
              <a:rPr lang="en-US" sz="1600" dirty="0" err="1">
                <a:latin typeface="Courier New" panose="02070309020205020404" pitchFamily="49" charset="0"/>
              </a:rPr>
              <a:t>hs.add</a:t>
            </a:r>
            <a:r>
              <a:rPr lang="en-US" sz="1600" dirty="0">
                <a:latin typeface="Courier New" panose="02070309020205020404" pitchFamily="49" charset="0"/>
              </a:rPr>
              <a:t>("B"); </a:t>
            </a:r>
            <a:r>
              <a:rPr lang="en-US" sz="1600" dirty="0" err="1">
                <a:latin typeface="Courier New" panose="02070309020205020404" pitchFamily="49" charset="0"/>
              </a:rPr>
              <a:t>hs.add</a:t>
            </a:r>
            <a:r>
              <a:rPr lang="en-US" sz="1600" dirty="0">
                <a:latin typeface="Courier New" panose="02070309020205020404" pitchFamily="49" charset="0"/>
              </a:rPr>
              <a:t>("C"); </a:t>
            </a:r>
            <a:r>
              <a:rPr lang="en-US" sz="1600" dirty="0" err="1">
                <a:latin typeface="Courier New" panose="02070309020205020404" pitchFamily="49" charset="0"/>
              </a:rPr>
              <a:t>hs.add</a:t>
            </a:r>
            <a:r>
              <a:rPr lang="en-US" sz="1600" dirty="0">
                <a:latin typeface="Courier New" panose="02070309020205020404" pitchFamily="49" charset="0"/>
              </a:rPr>
              <a:t>("D");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 </a:t>
            </a:r>
          </a:p>
          <a:p>
            <a:pPr marL="0" indent="0" defTabSz="914378"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// no sorting 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</a:rPr>
              <a:t>Iterator </a:t>
            </a:r>
            <a:r>
              <a:rPr lang="en-US" sz="1600" dirty="0">
                <a:latin typeface="Courier New" panose="02070309020205020404" pitchFamily="49" charset="0"/>
              </a:rPr>
              <a:t>it = </a:t>
            </a:r>
            <a:r>
              <a:rPr lang="en-US" sz="1600" dirty="0" err="1">
                <a:latin typeface="Courier New" panose="02070309020205020404" pitchFamily="49" charset="0"/>
              </a:rPr>
              <a:t>hs.iterator</a:t>
            </a:r>
            <a:r>
              <a:rPr lang="en-US" sz="1600" dirty="0">
                <a:latin typeface="Courier New" panose="02070309020205020404" pitchFamily="49" charset="0"/>
              </a:rPr>
              <a:t>(); 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</a:rPr>
              <a:t>while 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it.hasNext</a:t>
            </a:r>
            <a:r>
              <a:rPr lang="en-US" sz="1600" dirty="0">
                <a:latin typeface="Courier New" panose="02070309020205020404" pitchFamily="49" charset="0"/>
              </a:rPr>
              <a:t>()) {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it.next</a:t>
            </a:r>
            <a:r>
              <a:rPr lang="en-US" sz="1600" dirty="0">
                <a:latin typeface="Courier New" panose="02070309020205020404" pitchFamily="49" charset="0"/>
              </a:rPr>
              <a:t>());  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   </a:t>
            </a:r>
          </a:p>
          <a:p>
            <a:pPr marL="0" indent="0" defTabSz="914378"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  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</a:rPr>
              <a:t>// </a:t>
            </a:r>
            <a:r>
              <a:rPr lang="en-US" sz="1600" dirty="0">
                <a:latin typeface="Courier New" panose="02070309020205020404" pitchFamily="49" charset="0"/>
              </a:rPr>
              <a:t>sorting     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</a:rPr>
              <a:t>List </a:t>
            </a:r>
            <a:r>
              <a:rPr lang="en-US" sz="1600" dirty="0" err="1">
                <a:latin typeface="Courier New" panose="02070309020205020404" pitchFamily="49" charset="0"/>
              </a:rPr>
              <a:t>myList</a:t>
            </a:r>
            <a:r>
              <a:rPr lang="en-US" sz="1600" dirty="0">
                <a:latin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hs</a:t>
            </a:r>
            <a:r>
              <a:rPr lang="en-US" sz="1600" dirty="0">
                <a:latin typeface="Courier New" panose="02070309020205020404" pitchFamily="49" charset="0"/>
              </a:rPr>
              <a:t>);    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b="1" dirty="0" err="1" smtClean="0">
                <a:latin typeface="Courier New" panose="02070309020205020404" pitchFamily="49" charset="0"/>
              </a:rPr>
              <a:t>Collections.sort</a:t>
            </a:r>
            <a:r>
              <a:rPr lang="en-US" sz="1600" b="1" dirty="0" smtClean="0"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</a:rPr>
              <a:t>myList</a:t>
            </a:r>
            <a:r>
              <a:rPr lang="en-US" sz="1600" b="1" dirty="0">
                <a:latin typeface="Courier New" panose="02070309020205020404" pitchFamily="49" charset="0"/>
              </a:rPr>
              <a:t>);</a:t>
            </a:r>
            <a:r>
              <a:rPr lang="en-US" sz="1600" dirty="0">
                <a:latin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</a:rPr>
              <a:t>("after");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</a:rPr>
              <a:t>Iterator </a:t>
            </a:r>
            <a:r>
              <a:rPr lang="en-US" sz="1600" dirty="0">
                <a:latin typeface="Courier New" panose="02070309020205020404" pitchFamily="49" charset="0"/>
              </a:rPr>
              <a:t>i = </a:t>
            </a:r>
            <a:r>
              <a:rPr lang="en-US" sz="1600" dirty="0" err="1">
                <a:latin typeface="Courier New" panose="02070309020205020404" pitchFamily="49" charset="0"/>
              </a:rPr>
              <a:t>myList.iterator</a:t>
            </a:r>
            <a:r>
              <a:rPr lang="en-US" sz="1600" dirty="0">
                <a:latin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</a:rPr>
              <a:t>while(</a:t>
            </a:r>
            <a:r>
              <a:rPr lang="en-US" sz="1600" dirty="0" err="1" smtClean="0">
                <a:latin typeface="Courier New" panose="02070309020205020404" pitchFamily="49" charset="0"/>
              </a:rPr>
              <a:t>i.hasNext</a:t>
            </a:r>
            <a:r>
              <a:rPr lang="en-US" sz="1600" dirty="0">
                <a:latin typeface="Courier New" panose="02070309020205020404" pitchFamily="49" charset="0"/>
              </a:rPr>
              <a:t>()){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</a:rPr>
              <a:t>System.out.print</a:t>
            </a:r>
            <a:r>
              <a:rPr lang="en-US" sz="1600" dirty="0" smtClean="0"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</a:rPr>
              <a:t>i.next</a:t>
            </a:r>
            <a:r>
              <a:rPr lang="en-US" sz="1600" dirty="0">
                <a:latin typeface="Courier New" panose="02070309020205020404" pitchFamily="49" charset="0"/>
              </a:rPr>
              <a:t>());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</a:rPr>
              <a:t>}</a:t>
            </a:r>
            <a:endParaRPr lang="en-US" sz="1600" dirty="0"/>
          </a:p>
          <a:p>
            <a:pPr marL="0" indent="0">
              <a:lnSpc>
                <a:spcPct val="65000"/>
              </a:lnSpc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2438400"/>
            <a:ext cx="129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cs typeface="Courier New" panose="02070309020205020404" pitchFamily="49" charset="0"/>
              </a:rPr>
              <a:t>Output: </a:t>
            </a:r>
          </a:p>
          <a:p>
            <a:pPr algn="l"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en-US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DABC</a:t>
            </a:r>
          </a:p>
          <a:p>
            <a:pPr algn="l"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en-US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endParaRPr lang="en-US" altLang="en-US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en-US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57C066-D72D-429C-A346-F904F73DB18F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Recall Question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51816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List of people who have visited</a:t>
            </a:r>
          </a:p>
          <a:p>
            <a:pPr lvl="1" eaLnBrk="1" hangingPunct="1"/>
            <a:r>
              <a:rPr lang="en-US" altLang="en-US" dirty="0" smtClean="0"/>
              <a:t>Mexico or Canada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sz="16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A2108A-6C5C-4A8F-8236-7CED8CE55B1E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79E02F2-BAAB-48E0-8B9E-63A904DB4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388477"/>
            <a:ext cx="903287" cy="246221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John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William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Susan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Jack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Jennifer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Sophia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Emma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Olivia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Isabella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Zoe </a:t>
            </a:r>
          </a:p>
          <a:p>
            <a:pPr algn="l">
              <a:defRPr/>
            </a:pPr>
            <a:endParaRPr lang="en-US" altLang="en-US" sz="14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739D9CA-9DD5-4F67-985F-277C7175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372997"/>
            <a:ext cx="903287" cy="246221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John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William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Susan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Jack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Jennifer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Sophia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Emma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Olivia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Ava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Tom </a:t>
            </a:r>
            <a:endParaRPr lang="en-US" altLang="en-US" sz="14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l" eaLnBrk="1" hangingPunct="1">
              <a:defRPr/>
            </a:pPr>
            <a:r>
              <a:rPr lang="en-US" alt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Lily</a:t>
            </a:r>
            <a:endParaRPr lang="en-US" altLang="en-US" sz="14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66E612-9BF1-4DAC-8D55-D88EF715EF6A}"/>
              </a:ext>
            </a:extLst>
          </p:cNvPr>
          <p:cNvSpPr/>
          <p:nvPr/>
        </p:nvSpPr>
        <p:spPr>
          <a:xfrm>
            <a:off x="5791200" y="990600"/>
            <a:ext cx="86914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Canada</a:t>
            </a:r>
            <a:endParaRPr lang="en-US" altLang="en-US" sz="16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9FB7B6-92DE-4784-8F8D-659D5B640C03}"/>
              </a:ext>
            </a:extLst>
          </p:cNvPr>
          <p:cNvSpPr/>
          <p:nvPr/>
        </p:nvSpPr>
        <p:spPr>
          <a:xfrm>
            <a:off x="7298786" y="1001127"/>
            <a:ext cx="843501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Mexico</a:t>
            </a:r>
          </a:p>
        </p:txBody>
      </p:sp>
      <p:pic>
        <p:nvPicPr>
          <p:cNvPr id="11" name="Picture 12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78"/>
          <a:stretch/>
        </p:blipFill>
        <p:spPr bwMode="auto">
          <a:xfrm>
            <a:off x="5638800" y="4002733"/>
            <a:ext cx="2770632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2209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0000"/>
                </a:solidFill>
              </a:rPr>
              <a:t>Use </a:t>
            </a:r>
            <a:r>
              <a:rPr lang="en-US" dirty="0" err="1" smtClean="0">
                <a:solidFill>
                  <a:srgbClr val="CC0000"/>
                </a:solidFill>
              </a:rPr>
              <a:t>A.addAll</a:t>
            </a:r>
            <a:r>
              <a:rPr lang="en-US" dirty="0" smtClean="0">
                <a:solidFill>
                  <a:srgbClr val="CC0000"/>
                </a:solidFill>
              </a:rPr>
              <a:t>(B)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2971800"/>
            <a:ext cx="5638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HashSet</a:t>
            </a:r>
            <a:r>
              <a:rPr lang="en-US" altLang="en-US" sz="1600" dirty="0">
                <a:latin typeface="Courier New" panose="02070309020205020404" pitchFamily="49" charset="0"/>
              </a:rPr>
              <a:t>&lt;String&gt; Mexico = new </a:t>
            </a:r>
            <a:r>
              <a:rPr lang="en-US" altLang="en-US" sz="1600" dirty="0" err="1">
                <a:latin typeface="Courier New" panose="02070309020205020404" pitchFamily="49" charset="0"/>
              </a:rPr>
              <a:t>HashSet</a:t>
            </a:r>
            <a:r>
              <a:rPr lang="en-US" altLang="en-US" sz="1600" dirty="0">
                <a:latin typeface="Courier New" panose="02070309020205020404" pitchFamily="49" charset="0"/>
              </a:rPr>
              <a:t>&lt;&gt;();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</a:rPr>
              <a:t>HashSet</a:t>
            </a:r>
            <a:r>
              <a:rPr lang="en-US" altLang="en-US" sz="1600" dirty="0">
                <a:latin typeface="Courier New" panose="02070309020205020404" pitchFamily="49" charset="0"/>
              </a:rPr>
              <a:t>&lt;String&gt; Canada = new </a:t>
            </a:r>
            <a:r>
              <a:rPr lang="en-US" altLang="en-US" sz="1600" dirty="0" err="1">
                <a:latin typeface="Courier New" panose="02070309020205020404" pitchFamily="49" charset="0"/>
              </a:rPr>
              <a:t>HashSet</a:t>
            </a:r>
            <a:r>
              <a:rPr lang="en-US" altLang="en-US" sz="1600" dirty="0">
                <a:latin typeface="Courier New" panose="02070309020205020404" pitchFamily="49" charset="0"/>
              </a:rPr>
              <a:t>&lt;&gt;();</a:t>
            </a:r>
          </a:p>
          <a:p>
            <a:pPr marL="0" indent="0" algn="l"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0" indent="0" algn="l"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latin typeface="Courier New" panose="02070309020205020404" pitchFamily="49" charset="0"/>
              </a:rPr>
              <a:t>bothCountries</a:t>
            </a:r>
            <a:r>
              <a:rPr lang="en-US" altLang="en-US" sz="1600" dirty="0">
                <a:latin typeface="Courier New" panose="02070309020205020404" pitchFamily="49" charset="0"/>
              </a:rPr>
              <a:t>(){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/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Mexico.addAll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(Canada);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marL="0" indent="0" algn="l"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/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Iterator&lt;String&gt; m = </a:t>
            </a:r>
            <a:r>
              <a:rPr lang="en-US" altLang="en-US" sz="1600" dirty="0" err="1">
                <a:latin typeface="Courier New" panose="02070309020205020404" pitchFamily="49" charset="0"/>
              </a:rPr>
              <a:t>Mexico.iterator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while(</a:t>
            </a:r>
            <a:r>
              <a:rPr lang="en-US" altLang="en-US" sz="1600" dirty="0" err="1">
                <a:latin typeface="Courier New" panose="02070309020205020404" pitchFamily="49" charset="0"/>
              </a:rPr>
              <a:t>m.hasNext</a:t>
            </a:r>
            <a:r>
              <a:rPr lang="en-US" altLang="en-US" sz="1600" dirty="0">
                <a:latin typeface="Courier New" panose="02070309020205020404" pitchFamily="49" charset="0"/>
              </a:rPr>
              <a:t>()){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</a:rPr>
              <a:t>m.next</a:t>
            </a:r>
            <a:r>
              <a:rPr lang="en-US" altLang="en-US" sz="1600" dirty="0">
                <a:latin typeface="Courier New" panose="02070309020205020404" pitchFamily="49" charset="0"/>
              </a:rPr>
              <a:t>());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}    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450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Recall Question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51816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List of people who have visited</a:t>
            </a:r>
          </a:p>
          <a:p>
            <a:pPr lvl="1" eaLnBrk="1" hangingPunct="1"/>
            <a:r>
              <a:rPr lang="en-US" altLang="en-US" dirty="0" smtClean="0"/>
              <a:t>Both Mexico and Canada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sz="16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F9DE8C-F288-48BA-90B6-3536BF76855E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79E02F2-BAAB-48E0-8B9E-63A904DB4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388477"/>
            <a:ext cx="903287" cy="246221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John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William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Susan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Jack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Jennifer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Sophia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Emma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Olivia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Isabella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Zoe </a:t>
            </a:r>
          </a:p>
          <a:p>
            <a:pPr algn="l">
              <a:defRPr/>
            </a:pPr>
            <a:endParaRPr lang="en-US" altLang="en-US" sz="14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739D9CA-9DD5-4F67-985F-277C7175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372997"/>
            <a:ext cx="903287" cy="246221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John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William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Susan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Jack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Jennifer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Sophia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Emma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Olivia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Ava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Tom </a:t>
            </a:r>
            <a:endParaRPr lang="en-US" altLang="en-US" sz="14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l" eaLnBrk="1" hangingPunct="1">
              <a:defRPr/>
            </a:pPr>
            <a:r>
              <a:rPr lang="en-US" alt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Lily</a:t>
            </a:r>
            <a:endParaRPr lang="en-US" altLang="en-US" sz="14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66E612-9BF1-4DAC-8D55-D88EF715EF6A}"/>
              </a:ext>
            </a:extLst>
          </p:cNvPr>
          <p:cNvSpPr/>
          <p:nvPr/>
        </p:nvSpPr>
        <p:spPr>
          <a:xfrm>
            <a:off x="5791200" y="990600"/>
            <a:ext cx="86914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Canada</a:t>
            </a:r>
            <a:endParaRPr lang="en-US" altLang="en-US" sz="16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9FB7B6-92DE-4784-8F8D-659D5B640C03}"/>
              </a:ext>
            </a:extLst>
          </p:cNvPr>
          <p:cNvSpPr/>
          <p:nvPr/>
        </p:nvSpPr>
        <p:spPr>
          <a:xfrm>
            <a:off x="7298786" y="1001127"/>
            <a:ext cx="843501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Mexico</a:t>
            </a:r>
          </a:p>
        </p:txBody>
      </p:sp>
      <p:pic>
        <p:nvPicPr>
          <p:cNvPr id="11" name="Picture 12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7" r="32749" b="-6594"/>
          <a:stretch/>
        </p:blipFill>
        <p:spPr bwMode="auto">
          <a:xfrm>
            <a:off x="5562600" y="4001721"/>
            <a:ext cx="2895600" cy="2017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2209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0000"/>
                </a:solidFill>
              </a:rPr>
              <a:t>Use </a:t>
            </a:r>
            <a:r>
              <a:rPr lang="en-US" dirty="0" err="1" smtClean="0">
                <a:solidFill>
                  <a:srgbClr val="CC0000"/>
                </a:solidFill>
              </a:rPr>
              <a:t>A.retainAll</a:t>
            </a:r>
            <a:r>
              <a:rPr lang="en-US" dirty="0" smtClean="0">
                <a:solidFill>
                  <a:srgbClr val="CC0000"/>
                </a:solidFill>
              </a:rPr>
              <a:t>(B)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2971800"/>
            <a:ext cx="5638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HashSet</a:t>
            </a:r>
            <a:r>
              <a:rPr lang="en-US" altLang="en-US" sz="1600" dirty="0">
                <a:latin typeface="Courier New" panose="02070309020205020404" pitchFamily="49" charset="0"/>
              </a:rPr>
              <a:t>&lt;String&gt; Mexico = new </a:t>
            </a:r>
            <a:r>
              <a:rPr lang="en-US" altLang="en-US" sz="1600" dirty="0" err="1">
                <a:latin typeface="Courier New" panose="02070309020205020404" pitchFamily="49" charset="0"/>
              </a:rPr>
              <a:t>HashSet</a:t>
            </a:r>
            <a:r>
              <a:rPr lang="en-US" altLang="en-US" sz="1600" dirty="0">
                <a:latin typeface="Courier New" panose="02070309020205020404" pitchFamily="49" charset="0"/>
              </a:rPr>
              <a:t>&lt;&gt;();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</a:rPr>
              <a:t>HashSet</a:t>
            </a:r>
            <a:r>
              <a:rPr lang="en-US" altLang="en-US" sz="1600" dirty="0">
                <a:latin typeface="Courier New" panose="02070309020205020404" pitchFamily="49" charset="0"/>
              </a:rPr>
              <a:t>&lt;String&gt; Canada = new </a:t>
            </a:r>
            <a:r>
              <a:rPr lang="en-US" altLang="en-US" sz="1600" dirty="0" err="1">
                <a:latin typeface="Courier New" panose="02070309020205020404" pitchFamily="49" charset="0"/>
              </a:rPr>
              <a:t>HashSet</a:t>
            </a:r>
            <a:r>
              <a:rPr lang="en-US" altLang="en-US" sz="1600" dirty="0">
                <a:latin typeface="Courier New" panose="02070309020205020404" pitchFamily="49" charset="0"/>
              </a:rPr>
              <a:t>&lt;&gt;();</a:t>
            </a:r>
          </a:p>
          <a:p>
            <a:pPr marL="0" indent="0" algn="l"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0" indent="0" algn="l"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latin typeface="Courier New" panose="02070309020205020404" pitchFamily="49" charset="0"/>
              </a:rPr>
              <a:t>bothCountries</a:t>
            </a:r>
            <a:r>
              <a:rPr lang="en-US" altLang="en-US" sz="1600" dirty="0">
                <a:latin typeface="Courier New" panose="02070309020205020404" pitchFamily="49" charset="0"/>
              </a:rPr>
              <a:t>(){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/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Mexico.retainAll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(Canada);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marL="0" indent="0" algn="l"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/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Iterator&lt;String&gt; m = </a:t>
            </a:r>
            <a:r>
              <a:rPr lang="en-US" altLang="en-US" sz="1600" dirty="0" err="1">
                <a:latin typeface="Courier New" panose="02070309020205020404" pitchFamily="49" charset="0"/>
              </a:rPr>
              <a:t>Mexico.iterator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while(</a:t>
            </a:r>
            <a:r>
              <a:rPr lang="en-US" altLang="en-US" sz="1600" dirty="0" err="1">
                <a:latin typeface="Courier New" panose="02070309020205020404" pitchFamily="49" charset="0"/>
              </a:rPr>
              <a:t>m.hasNext</a:t>
            </a:r>
            <a:r>
              <a:rPr lang="en-US" altLang="en-US" sz="1600" dirty="0">
                <a:latin typeface="Courier New" panose="02070309020205020404" pitchFamily="49" charset="0"/>
              </a:rPr>
              <a:t>()){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</a:rPr>
              <a:t>m.next</a:t>
            </a:r>
            <a:r>
              <a:rPr lang="en-US" altLang="en-US" sz="1600" dirty="0">
                <a:latin typeface="Courier New" panose="02070309020205020404" pitchFamily="49" charset="0"/>
              </a:rPr>
              <a:t>());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}    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909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Recall Question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51816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Compare Search Algorithms</a:t>
            </a:r>
          </a:p>
          <a:p>
            <a:pPr lvl="1" eaLnBrk="1" hangingPunct="1"/>
            <a:r>
              <a:rPr lang="en-US" altLang="en-US" dirty="0" smtClean="0"/>
              <a:t>Which one is more efficient?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sz="16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41797C-D66E-4ED0-92D7-F9650C6A828F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79E02F2-BAAB-48E0-8B9E-63A904DB4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1113" y="2795588"/>
            <a:ext cx="903287" cy="246221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John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William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Susan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Jack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Jennifer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Sophia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Emma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Olivia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Isabella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Zoe </a:t>
            </a:r>
          </a:p>
          <a:p>
            <a:pPr algn="l">
              <a:defRPr/>
            </a:pPr>
            <a:endParaRPr lang="en-US" altLang="en-US" sz="14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739D9CA-9DD5-4F67-985F-277C7175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2780108"/>
            <a:ext cx="903287" cy="246221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John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William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Susan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Jack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Jennifer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Sophia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Emma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Olivia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Ava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Tom </a:t>
            </a:r>
            <a:endParaRPr lang="en-US" altLang="en-US" sz="14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l" eaLnBrk="1" hangingPunct="1">
              <a:defRPr/>
            </a:pPr>
            <a:r>
              <a:rPr lang="en-US" alt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Lily</a:t>
            </a:r>
            <a:endParaRPr lang="en-US" altLang="en-US" sz="14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66E612-9BF1-4DAC-8D55-D88EF715EF6A}"/>
              </a:ext>
            </a:extLst>
          </p:cNvPr>
          <p:cNvSpPr/>
          <p:nvPr/>
        </p:nvSpPr>
        <p:spPr>
          <a:xfrm>
            <a:off x="6183313" y="2397711"/>
            <a:ext cx="86914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Canada</a:t>
            </a:r>
            <a:endParaRPr lang="en-US" altLang="en-US" sz="16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9FB7B6-92DE-4784-8F8D-659D5B640C03}"/>
              </a:ext>
            </a:extLst>
          </p:cNvPr>
          <p:cNvSpPr/>
          <p:nvPr/>
        </p:nvSpPr>
        <p:spPr>
          <a:xfrm>
            <a:off x="7690899" y="2408238"/>
            <a:ext cx="843501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Mexico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7825" y="5685881"/>
            <a:ext cx="563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</a:rPr>
              <a:t>Mexico.retainAll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(Canada);</a:t>
            </a:r>
            <a:endParaRPr lang="en-US" altLang="en-US" sz="1600" dirty="0">
              <a:latin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625" y="3149817"/>
            <a:ext cx="5638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i = 0; i &lt;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MexicoPeople-1</a:t>
            </a:r>
            <a:r>
              <a:rPr lang="en-US" altLang="en-US" sz="1600" dirty="0">
                <a:latin typeface="Courier New" panose="02070309020205020404" pitchFamily="49" charset="0"/>
              </a:rPr>
              <a:t>; i++) {  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j = 0; j &lt;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CanadaPeople-1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j++</a:t>
            </a:r>
            <a:r>
              <a:rPr lang="en-US" altLang="en-US" sz="1600" dirty="0">
                <a:latin typeface="Courier New" panose="02070309020205020404" pitchFamily="49" charset="0"/>
              </a:rPr>
              <a:t>){  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if( Mexico[i].</a:t>
            </a:r>
            <a:r>
              <a:rPr lang="en-US" altLang="en-US" sz="1600" dirty="0" smtClean="0">
                <a:latin typeface="Courier New" panose="02070309020205020404" pitchFamily="49" charset="0"/>
              </a:rPr>
              <a:t>equals(Canada[j</a:t>
            </a:r>
            <a:r>
              <a:rPr lang="en-US" altLang="en-US" sz="1600" dirty="0">
                <a:latin typeface="Courier New" panose="02070309020205020404" pitchFamily="49" charset="0"/>
              </a:rPr>
              <a:t>]))  {  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(Mexico[i]);  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 }  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}  </a:t>
            </a:r>
          </a:p>
          <a:p>
            <a:pPr algn="l"/>
            <a:r>
              <a:rPr lang="en-US" altLang="en-US" sz="1600" dirty="0">
                <a:latin typeface="Courier New" panose="02070309020205020404" pitchFamily="49" charset="0"/>
              </a:rPr>
              <a:t>}  </a:t>
            </a:r>
            <a:endParaRPr lang="en-US" alt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694646" y="4621582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vs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877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Question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List of people who have visited</a:t>
            </a:r>
          </a:p>
          <a:p>
            <a:pPr lvl="1" eaLnBrk="1" hangingPunct="1"/>
            <a:r>
              <a:rPr lang="en-US" altLang="en-US" dirty="0" smtClean="0"/>
              <a:t>Canada</a:t>
            </a:r>
          </a:p>
          <a:p>
            <a:pPr lvl="1" eaLnBrk="1" hangingPunct="1"/>
            <a:r>
              <a:rPr lang="en-US" altLang="en-US" dirty="0" smtClean="0"/>
              <a:t>Mexico</a:t>
            </a:r>
          </a:p>
          <a:p>
            <a:pPr lvl="1" eaLnBrk="1" hangingPunct="1"/>
            <a:r>
              <a:rPr lang="en-US" altLang="en-US" dirty="0" smtClean="0"/>
              <a:t>Canada or Mexico (either one)</a:t>
            </a:r>
          </a:p>
          <a:p>
            <a:pPr lvl="1" eaLnBrk="1" hangingPunct="1"/>
            <a:r>
              <a:rPr lang="en-US" altLang="en-US" dirty="0" smtClean="0"/>
              <a:t>Canada and Mexico (both)</a:t>
            </a:r>
          </a:p>
          <a:p>
            <a:pPr lvl="1" eaLnBrk="1" hangingPunct="1"/>
            <a:r>
              <a:rPr lang="en-US" altLang="en-US" dirty="0" smtClean="0"/>
              <a:t>Mexico but not Canada</a:t>
            </a:r>
          </a:p>
          <a:p>
            <a:pPr lvl="1" eaLnBrk="1" hangingPunct="1"/>
            <a:r>
              <a:rPr lang="en-US" altLang="en-US" dirty="0" smtClean="0"/>
              <a:t>Canada but not Mexico</a:t>
            </a:r>
          </a:p>
          <a:p>
            <a:pPr lvl="1" eaLnBrk="1" hangingPunct="1"/>
            <a:r>
              <a:rPr lang="en-US" altLang="en-US" dirty="0" smtClean="0"/>
              <a:t>…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What data structure would be more appropriate?</a:t>
            </a:r>
          </a:p>
          <a:p>
            <a:pPr lvl="1" eaLnBrk="1" hangingPunct="1"/>
            <a:r>
              <a:rPr lang="en-US" altLang="en-US" dirty="0" smtClean="0"/>
              <a:t>Array?</a:t>
            </a:r>
          </a:p>
          <a:p>
            <a:pPr lvl="1" eaLnBrk="1" hangingPunct="1"/>
            <a:r>
              <a:rPr lang="en-US" altLang="en-US" dirty="0" err="1" smtClean="0"/>
              <a:t>ArrayList</a:t>
            </a:r>
            <a:r>
              <a:rPr lang="en-US" altLang="en-US" dirty="0" smtClean="0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65A225-FC51-4998-A278-FC070735293C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79E02F2-BAAB-48E0-8B9E-63A904DB4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82750"/>
            <a:ext cx="903287" cy="246221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John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William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Susan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Jack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Jennifer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Sophia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Emma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Olivia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Isabella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Zoe </a:t>
            </a:r>
          </a:p>
          <a:p>
            <a:pPr algn="l">
              <a:defRPr/>
            </a:pPr>
            <a:endParaRPr lang="en-US" altLang="en-US" sz="14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739D9CA-9DD5-4F67-985F-277C7175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689100"/>
            <a:ext cx="903287" cy="246221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John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William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Susan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Jack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Jennifer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Sophia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Emma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Olivia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Ava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Tom </a:t>
            </a:r>
            <a:endParaRPr lang="en-US" altLang="en-US" sz="14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l" eaLnBrk="1" hangingPunct="1">
              <a:defRPr/>
            </a:pPr>
            <a:r>
              <a:rPr lang="en-US" alt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Lily</a:t>
            </a:r>
            <a:endParaRPr lang="en-US" altLang="en-US" sz="14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66E612-9BF1-4DAC-8D55-D88EF715EF6A}"/>
              </a:ext>
            </a:extLst>
          </p:cNvPr>
          <p:cNvSpPr/>
          <p:nvPr/>
        </p:nvSpPr>
        <p:spPr>
          <a:xfrm>
            <a:off x="5791200" y="1284873"/>
            <a:ext cx="86914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Canada</a:t>
            </a:r>
            <a:endParaRPr lang="en-US" altLang="en-US" sz="16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9FB7B6-92DE-4784-8F8D-659D5B640C03}"/>
              </a:ext>
            </a:extLst>
          </p:cNvPr>
          <p:cNvSpPr/>
          <p:nvPr/>
        </p:nvSpPr>
        <p:spPr>
          <a:xfrm>
            <a:off x="7298786" y="1295400"/>
            <a:ext cx="843501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Mexico</a:t>
            </a:r>
          </a:p>
        </p:txBody>
      </p:sp>
    </p:spTree>
    <p:extLst>
      <p:ext uri="{BB962C8B-B14F-4D97-AF65-F5344CB8AC3E}">
        <p14:creationId xmlns:p14="http://schemas.microsoft.com/office/powerpoint/2010/main" val="145784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4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11.3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291972-4C0F-4AAA-B9AC-10CD14351014}" type="datetime1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6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F0E0DD-8C29-46D6-B455-542CFA9DEA86}"/>
              </a:ext>
            </a:extLst>
          </p:cNvPr>
          <p:cNvSpPr/>
          <p:nvPr/>
        </p:nvSpPr>
        <p:spPr>
          <a:xfrm>
            <a:off x="2590800" y="1905000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9BE6C-3A5C-498D-94F3-984852BEE638}"/>
              </a:ext>
            </a:extLst>
          </p:cNvPr>
          <p:cNvSpPr/>
          <p:nvPr/>
        </p:nvSpPr>
        <p:spPr>
          <a:xfrm>
            <a:off x="1219200" y="2563283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C47E84-C20C-48A6-840C-1FC2250719D5}"/>
              </a:ext>
            </a:extLst>
          </p:cNvPr>
          <p:cNvSpPr/>
          <p:nvPr/>
        </p:nvSpPr>
        <p:spPr>
          <a:xfrm>
            <a:off x="3996266" y="2563283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BD763B-8E9E-4D87-A3A7-5A291E0FFC60}"/>
              </a:ext>
            </a:extLst>
          </p:cNvPr>
          <p:cNvSpPr/>
          <p:nvPr/>
        </p:nvSpPr>
        <p:spPr>
          <a:xfrm>
            <a:off x="2607733" y="2563283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Queue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718CE-F122-416B-A632-5061C6004878}"/>
              </a:ext>
            </a:extLst>
          </p:cNvPr>
          <p:cNvSpPr/>
          <p:nvPr/>
        </p:nvSpPr>
        <p:spPr>
          <a:xfrm>
            <a:off x="1219200" y="3200400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ArrayList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74EF53-C5E0-47F7-B794-EC6CA0F368A9}"/>
              </a:ext>
            </a:extLst>
          </p:cNvPr>
          <p:cNvSpPr/>
          <p:nvPr/>
        </p:nvSpPr>
        <p:spPr>
          <a:xfrm>
            <a:off x="2607733" y="3200400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Deque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7C3FAF-E7BD-486C-8B12-FBA1D6E602E5}"/>
              </a:ext>
            </a:extLst>
          </p:cNvPr>
          <p:cNvSpPr/>
          <p:nvPr/>
        </p:nvSpPr>
        <p:spPr>
          <a:xfrm>
            <a:off x="3996266" y="3200400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SortedSet</a:t>
            </a:r>
            <a:endParaRPr 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5C3998-9FA7-46EE-BFEC-6C6AE20D0B27}"/>
              </a:ext>
            </a:extLst>
          </p:cNvPr>
          <p:cNvSpPr/>
          <p:nvPr/>
        </p:nvSpPr>
        <p:spPr>
          <a:xfrm>
            <a:off x="1219200" y="3837517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LinkedList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633DC4-247A-4495-8D67-173D7980B64D}"/>
              </a:ext>
            </a:extLst>
          </p:cNvPr>
          <p:cNvSpPr/>
          <p:nvPr/>
        </p:nvSpPr>
        <p:spPr>
          <a:xfrm>
            <a:off x="2607733" y="3837517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ArrayDque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E30C40-A9F9-4A08-904C-B7AB17BA232E}"/>
              </a:ext>
            </a:extLst>
          </p:cNvPr>
          <p:cNvSpPr/>
          <p:nvPr/>
        </p:nvSpPr>
        <p:spPr>
          <a:xfrm>
            <a:off x="3996266" y="3837517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TreeSet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925619-76A4-4CDE-A313-33A161A60937}"/>
              </a:ext>
            </a:extLst>
          </p:cNvPr>
          <p:cNvSpPr/>
          <p:nvPr/>
        </p:nvSpPr>
        <p:spPr>
          <a:xfrm>
            <a:off x="1219200" y="4474634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Vector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4903B1-2CD5-4B48-A404-43CB6B46A9E7}"/>
              </a:ext>
            </a:extLst>
          </p:cNvPr>
          <p:cNvSpPr/>
          <p:nvPr/>
        </p:nvSpPr>
        <p:spPr>
          <a:xfrm>
            <a:off x="2607733" y="4474634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Priority Queue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E36B7E-AE30-4A9E-B222-74F89C85C205}"/>
              </a:ext>
            </a:extLst>
          </p:cNvPr>
          <p:cNvSpPr/>
          <p:nvPr/>
        </p:nvSpPr>
        <p:spPr>
          <a:xfrm>
            <a:off x="3996266" y="4474634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HashSet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D1FA67-A3AB-44FF-AF40-39E95891EB08}"/>
              </a:ext>
            </a:extLst>
          </p:cNvPr>
          <p:cNvSpPr/>
          <p:nvPr/>
        </p:nvSpPr>
        <p:spPr>
          <a:xfrm>
            <a:off x="3996266" y="5111751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Linked </a:t>
            </a:r>
            <a:r>
              <a:rPr lang="en-US" sz="1400" dirty="0" err="1" smtClean="0">
                <a:solidFill>
                  <a:schemeClr val="bg1"/>
                </a:solidFill>
              </a:rPr>
              <a:t>HashSet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1FDF0A-CEC6-43DB-9D5F-B288EEAF92E7}"/>
              </a:ext>
            </a:extLst>
          </p:cNvPr>
          <p:cNvSpPr/>
          <p:nvPr/>
        </p:nvSpPr>
        <p:spPr>
          <a:xfrm>
            <a:off x="6324600" y="1974849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Map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E0E789-FDD8-4101-BA7F-20322D033324}"/>
              </a:ext>
            </a:extLst>
          </p:cNvPr>
          <p:cNvSpPr/>
          <p:nvPr/>
        </p:nvSpPr>
        <p:spPr>
          <a:xfrm>
            <a:off x="6324600" y="2611966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HashTable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D785A8-2A3C-4DE1-A9B7-1BF1E85879B3}"/>
              </a:ext>
            </a:extLst>
          </p:cNvPr>
          <p:cNvSpPr/>
          <p:nvPr/>
        </p:nvSpPr>
        <p:spPr>
          <a:xfrm>
            <a:off x="6324600" y="3249083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HashMap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1AC333-A800-4F9D-A6D3-290FDB105D01}"/>
              </a:ext>
            </a:extLst>
          </p:cNvPr>
          <p:cNvSpPr/>
          <p:nvPr/>
        </p:nvSpPr>
        <p:spPr>
          <a:xfrm>
            <a:off x="6324600" y="3886200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Linked </a:t>
            </a:r>
            <a:r>
              <a:rPr lang="en-US" sz="1400" dirty="0" err="1" smtClean="0">
                <a:solidFill>
                  <a:schemeClr val="bg1"/>
                </a:solidFill>
              </a:rPr>
              <a:t>HashMap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9A3F76-9787-4493-B0A3-8D9FFEFCD3B9}"/>
              </a:ext>
            </a:extLst>
          </p:cNvPr>
          <p:cNvSpPr/>
          <p:nvPr/>
        </p:nvSpPr>
        <p:spPr>
          <a:xfrm>
            <a:off x="6324600" y="4523317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SortedMap</a:t>
            </a:r>
            <a:endParaRPr 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AF1283-3AE3-42F4-9CF5-05FDAC56F475}"/>
              </a:ext>
            </a:extLst>
          </p:cNvPr>
          <p:cNvSpPr/>
          <p:nvPr/>
        </p:nvSpPr>
        <p:spPr>
          <a:xfrm>
            <a:off x="6324600" y="5160434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TreeMap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A3D7F75-D2F7-4EAE-AA82-EB0B5A91F20F}"/>
              </a:ext>
            </a:extLst>
          </p:cNvPr>
          <p:cNvCxnSpPr/>
          <p:nvPr/>
        </p:nvCxnSpPr>
        <p:spPr>
          <a:xfrm>
            <a:off x="296333" y="1371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FBB5779-6670-464D-BD13-84523DF354FF}"/>
              </a:ext>
            </a:extLst>
          </p:cNvPr>
          <p:cNvCxnSpPr/>
          <p:nvPr/>
        </p:nvCxnSpPr>
        <p:spPr>
          <a:xfrm>
            <a:off x="296333" y="1600200"/>
            <a:ext cx="457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DCEF3C-1F87-4351-9839-87F86C4ADF12}"/>
              </a:ext>
            </a:extLst>
          </p:cNvPr>
          <p:cNvSpPr/>
          <p:nvPr/>
        </p:nvSpPr>
        <p:spPr>
          <a:xfrm>
            <a:off x="296333" y="1765299"/>
            <a:ext cx="457200" cy="1750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7FDAB0-51BB-4DA9-9F97-A883E3262BF7}"/>
              </a:ext>
            </a:extLst>
          </p:cNvPr>
          <p:cNvSpPr/>
          <p:nvPr/>
        </p:nvSpPr>
        <p:spPr>
          <a:xfrm>
            <a:off x="296333" y="2077800"/>
            <a:ext cx="457200" cy="1750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9D86CE7-CA49-4197-B64C-4D43324B95D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7059" y="1939542"/>
            <a:ext cx="485483" cy="762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8469F75-57EC-4506-AF28-BA9AC7EABB93}"/>
              </a:ext>
            </a:extLst>
          </p:cNvPr>
          <p:cNvCxnSpPr>
            <a:cxnSpLocks/>
          </p:cNvCxnSpPr>
          <p:nvPr/>
        </p:nvCxnSpPr>
        <p:spPr>
          <a:xfrm rot="10800000">
            <a:off x="3733801" y="2077801"/>
            <a:ext cx="719665" cy="450941"/>
          </a:xfrm>
          <a:prstGeom prst="bentConnector3">
            <a:avLst>
              <a:gd name="adj1" fmla="val 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132CFCE-096A-43AC-964A-5D04F68C9A9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141133" y="2355849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0F5DB7E-312B-4896-83B1-E474A5902128}"/>
              </a:ext>
            </a:extLst>
          </p:cNvPr>
          <p:cNvCxnSpPr>
            <a:cxnSpLocks/>
          </p:cNvCxnSpPr>
          <p:nvPr/>
        </p:nvCxnSpPr>
        <p:spPr>
          <a:xfrm flipV="1">
            <a:off x="3141133" y="2992966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6CD3E73-94AD-4893-8F9B-4C11DB202DAB}"/>
              </a:ext>
            </a:extLst>
          </p:cNvPr>
          <p:cNvCxnSpPr>
            <a:cxnSpLocks/>
          </p:cNvCxnSpPr>
          <p:nvPr/>
        </p:nvCxnSpPr>
        <p:spPr>
          <a:xfrm flipV="1">
            <a:off x="3141133" y="3630083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BE5A81F-2802-463E-ACA9-182FABFF8B8C}"/>
              </a:ext>
            </a:extLst>
          </p:cNvPr>
          <p:cNvCxnSpPr>
            <a:cxnSpLocks/>
          </p:cNvCxnSpPr>
          <p:nvPr/>
        </p:nvCxnSpPr>
        <p:spPr>
          <a:xfrm flipV="1">
            <a:off x="4495797" y="2992966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37D3214-5B5A-4423-9EBD-B1F1D2D83CD4}"/>
              </a:ext>
            </a:extLst>
          </p:cNvPr>
          <p:cNvCxnSpPr>
            <a:cxnSpLocks/>
          </p:cNvCxnSpPr>
          <p:nvPr/>
        </p:nvCxnSpPr>
        <p:spPr>
          <a:xfrm flipV="1">
            <a:off x="4495797" y="3630083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1965543-AF41-4668-8D83-FBD64F768BDC}"/>
              </a:ext>
            </a:extLst>
          </p:cNvPr>
          <p:cNvCxnSpPr>
            <a:cxnSpLocks/>
          </p:cNvCxnSpPr>
          <p:nvPr/>
        </p:nvCxnSpPr>
        <p:spPr>
          <a:xfrm flipV="1">
            <a:off x="4529666" y="4904317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7F96101-7953-47EB-BD74-487422AE7731}"/>
              </a:ext>
            </a:extLst>
          </p:cNvPr>
          <p:cNvCxnSpPr>
            <a:cxnSpLocks/>
          </p:cNvCxnSpPr>
          <p:nvPr/>
        </p:nvCxnSpPr>
        <p:spPr>
          <a:xfrm flipV="1">
            <a:off x="6858000" y="4953000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24A95C-910C-470C-A39A-0F8C0A9E8C8F}"/>
              </a:ext>
            </a:extLst>
          </p:cNvPr>
          <p:cNvCxnSpPr>
            <a:cxnSpLocks/>
          </p:cNvCxnSpPr>
          <p:nvPr/>
        </p:nvCxnSpPr>
        <p:spPr>
          <a:xfrm flipV="1">
            <a:off x="6858000" y="3678766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6532450-DEDE-4784-9DA6-F6D40E8C9862}"/>
              </a:ext>
            </a:extLst>
          </p:cNvPr>
          <p:cNvCxnSpPr>
            <a:cxnSpLocks/>
          </p:cNvCxnSpPr>
          <p:nvPr/>
        </p:nvCxnSpPr>
        <p:spPr>
          <a:xfrm flipH="1">
            <a:off x="6019800" y="4713817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4128730-2BD4-4D8A-BC88-01A24C87E9B1}"/>
              </a:ext>
            </a:extLst>
          </p:cNvPr>
          <p:cNvCxnSpPr/>
          <p:nvPr/>
        </p:nvCxnSpPr>
        <p:spPr>
          <a:xfrm flipV="1">
            <a:off x="6019800" y="2165349"/>
            <a:ext cx="0" cy="254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29900E9-2EED-4CCF-92F4-EBD047A69F27}"/>
              </a:ext>
            </a:extLst>
          </p:cNvPr>
          <p:cNvCxnSpPr/>
          <p:nvPr/>
        </p:nvCxnSpPr>
        <p:spPr>
          <a:xfrm>
            <a:off x="6019800" y="2165349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3B03E8C-0A41-4843-8749-E2D99DAD6737}"/>
              </a:ext>
            </a:extLst>
          </p:cNvPr>
          <p:cNvCxnSpPr>
            <a:cxnSpLocks/>
          </p:cNvCxnSpPr>
          <p:nvPr/>
        </p:nvCxnSpPr>
        <p:spPr>
          <a:xfrm flipH="1">
            <a:off x="7289796" y="4053417"/>
            <a:ext cx="381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DCDA346-83FB-42A8-BCAA-3D70F1B4FE8B}"/>
              </a:ext>
            </a:extLst>
          </p:cNvPr>
          <p:cNvCxnSpPr>
            <a:cxnSpLocks/>
          </p:cNvCxnSpPr>
          <p:nvPr/>
        </p:nvCxnSpPr>
        <p:spPr>
          <a:xfrm flipV="1">
            <a:off x="7679263" y="2154766"/>
            <a:ext cx="0" cy="19219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FAC7B02-9D3F-4B0F-BC20-313EFE16F2E1}"/>
              </a:ext>
            </a:extLst>
          </p:cNvPr>
          <p:cNvCxnSpPr>
            <a:cxnSpLocks/>
          </p:cNvCxnSpPr>
          <p:nvPr/>
        </p:nvCxnSpPr>
        <p:spPr>
          <a:xfrm flipH="1">
            <a:off x="7391397" y="2152650"/>
            <a:ext cx="30480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E2F5644-E2CF-4E0D-A850-201F371C9FFC}"/>
              </a:ext>
            </a:extLst>
          </p:cNvPr>
          <p:cNvCxnSpPr>
            <a:cxnSpLocks/>
          </p:cNvCxnSpPr>
          <p:nvPr/>
        </p:nvCxnSpPr>
        <p:spPr>
          <a:xfrm flipH="1">
            <a:off x="7289796" y="3439583"/>
            <a:ext cx="381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582160B-2836-484A-A778-C97FDC9D91F7}"/>
              </a:ext>
            </a:extLst>
          </p:cNvPr>
          <p:cNvCxnSpPr>
            <a:cxnSpLocks/>
          </p:cNvCxnSpPr>
          <p:nvPr/>
        </p:nvCxnSpPr>
        <p:spPr>
          <a:xfrm flipH="1">
            <a:off x="7289796" y="2802466"/>
            <a:ext cx="381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202EE92-78D5-4C51-8478-8D3833D137B8}"/>
              </a:ext>
            </a:extLst>
          </p:cNvPr>
          <p:cNvCxnSpPr>
            <a:cxnSpLocks/>
          </p:cNvCxnSpPr>
          <p:nvPr/>
        </p:nvCxnSpPr>
        <p:spPr>
          <a:xfrm flipH="1">
            <a:off x="5003799" y="4667251"/>
            <a:ext cx="381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5848957-7CB3-4493-A5D2-C20E60A3EC22}"/>
              </a:ext>
            </a:extLst>
          </p:cNvPr>
          <p:cNvCxnSpPr>
            <a:cxnSpLocks/>
          </p:cNvCxnSpPr>
          <p:nvPr/>
        </p:nvCxnSpPr>
        <p:spPr>
          <a:xfrm flipV="1">
            <a:off x="5384799" y="2768600"/>
            <a:ext cx="0" cy="2565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C559AC7-79A5-4EAB-87D3-C8B72849120A}"/>
              </a:ext>
            </a:extLst>
          </p:cNvPr>
          <p:cNvCxnSpPr>
            <a:cxnSpLocks/>
          </p:cNvCxnSpPr>
          <p:nvPr/>
        </p:nvCxnSpPr>
        <p:spPr>
          <a:xfrm flipH="1" flipV="1">
            <a:off x="5079999" y="2766484"/>
            <a:ext cx="304800" cy="21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610D6F5-8320-4557-B8BB-2789FE431753}"/>
              </a:ext>
            </a:extLst>
          </p:cNvPr>
          <p:cNvCxnSpPr>
            <a:cxnSpLocks/>
          </p:cNvCxnSpPr>
          <p:nvPr/>
        </p:nvCxnSpPr>
        <p:spPr>
          <a:xfrm flipH="1">
            <a:off x="5003799" y="5334000"/>
            <a:ext cx="381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5FBD58E-1C10-4C68-AC44-B64729A15B18}"/>
              </a:ext>
            </a:extLst>
          </p:cNvPr>
          <p:cNvCxnSpPr>
            <a:cxnSpLocks/>
          </p:cNvCxnSpPr>
          <p:nvPr/>
        </p:nvCxnSpPr>
        <p:spPr>
          <a:xfrm flipV="1">
            <a:off x="3835400" y="2729827"/>
            <a:ext cx="0" cy="19839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4130CAE-CDBD-4558-8140-856EC4CDE1C6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674533" y="2729827"/>
            <a:ext cx="160868" cy="239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9F118E7-1DC5-403D-890D-246F1DC45CE1}"/>
              </a:ext>
            </a:extLst>
          </p:cNvPr>
          <p:cNvCxnSpPr>
            <a:cxnSpLocks/>
          </p:cNvCxnSpPr>
          <p:nvPr/>
        </p:nvCxnSpPr>
        <p:spPr>
          <a:xfrm flipH="1">
            <a:off x="3657600" y="4689860"/>
            <a:ext cx="177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99D3C64-3A7A-449D-9211-9CDE26D43F94}"/>
              </a:ext>
            </a:extLst>
          </p:cNvPr>
          <p:cNvCxnSpPr>
            <a:cxnSpLocks/>
          </p:cNvCxnSpPr>
          <p:nvPr/>
        </p:nvCxnSpPr>
        <p:spPr>
          <a:xfrm>
            <a:off x="922874" y="4646084"/>
            <a:ext cx="364063" cy="190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539B8B0-7E14-4FEF-8B1F-F9627EB6A903}"/>
              </a:ext>
            </a:extLst>
          </p:cNvPr>
          <p:cNvCxnSpPr>
            <a:cxnSpLocks/>
          </p:cNvCxnSpPr>
          <p:nvPr/>
        </p:nvCxnSpPr>
        <p:spPr>
          <a:xfrm flipV="1">
            <a:off x="922873" y="2747433"/>
            <a:ext cx="0" cy="19219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260588D-566A-420A-B569-111ADEEF003D}"/>
              </a:ext>
            </a:extLst>
          </p:cNvPr>
          <p:cNvCxnSpPr>
            <a:cxnSpLocks/>
          </p:cNvCxnSpPr>
          <p:nvPr/>
        </p:nvCxnSpPr>
        <p:spPr>
          <a:xfrm>
            <a:off x="922874" y="2747433"/>
            <a:ext cx="28786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E31AAA2-FC39-4B98-A124-6750CE39604E}"/>
              </a:ext>
            </a:extLst>
          </p:cNvPr>
          <p:cNvCxnSpPr>
            <a:cxnSpLocks/>
          </p:cNvCxnSpPr>
          <p:nvPr/>
        </p:nvCxnSpPr>
        <p:spPr>
          <a:xfrm flipV="1">
            <a:off x="922874" y="4028017"/>
            <a:ext cx="364063" cy="42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7358C62-B278-4315-896C-F0419EE84462}"/>
              </a:ext>
            </a:extLst>
          </p:cNvPr>
          <p:cNvCxnSpPr>
            <a:cxnSpLocks/>
          </p:cNvCxnSpPr>
          <p:nvPr/>
        </p:nvCxnSpPr>
        <p:spPr>
          <a:xfrm flipV="1">
            <a:off x="922874" y="3390900"/>
            <a:ext cx="364063" cy="42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F54B8D0-2ED9-4FB8-9541-00394E4326DC}"/>
              </a:ext>
            </a:extLst>
          </p:cNvPr>
          <p:cNvCxnSpPr>
            <a:cxnSpLocks/>
          </p:cNvCxnSpPr>
          <p:nvPr/>
        </p:nvCxnSpPr>
        <p:spPr>
          <a:xfrm>
            <a:off x="2205571" y="4030036"/>
            <a:ext cx="270928" cy="14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387680C-893D-4931-B163-06778355CEA7}"/>
              </a:ext>
            </a:extLst>
          </p:cNvPr>
          <p:cNvCxnSpPr>
            <a:cxnSpLocks/>
          </p:cNvCxnSpPr>
          <p:nvPr/>
        </p:nvCxnSpPr>
        <p:spPr>
          <a:xfrm flipV="1">
            <a:off x="2463804" y="3390900"/>
            <a:ext cx="0" cy="660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64D0D95-44B3-42D6-9719-545E0FED8C7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63805" y="3390900"/>
            <a:ext cx="14392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0BD3C47-2A96-4C68-BBA8-EF555D92D1D4}"/>
              </a:ext>
            </a:extLst>
          </p:cNvPr>
          <p:cNvSpPr txBox="1"/>
          <p:nvPr/>
        </p:nvSpPr>
        <p:spPr>
          <a:xfrm>
            <a:off x="746760" y="1967366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29F077-FF63-4E3B-87E4-8FD6435A84AF}"/>
              </a:ext>
            </a:extLst>
          </p:cNvPr>
          <p:cNvSpPr txBox="1"/>
          <p:nvPr/>
        </p:nvSpPr>
        <p:spPr>
          <a:xfrm>
            <a:off x="719830" y="1676400"/>
            <a:ext cx="880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Interface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45F98A5-FAF6-4721-8547-6BCA08178384}"/>
              </a:ext>
            </a:extLst>
          </p:cNvPr>
          <p:cNvSpPr txBox="1"/>
          <p:nvPr/>
        </p:nvSpPr>
        <p:spPr>
          <a:xfrm>
            <a:off x="719201" y="1456551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Implements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8F808EB-A054-41D5-83B9-06F601F21F80}"/>
              </a:ext>
            </a:extLst>
          </p:cNvPr>
          <p:cNvSpPr txBox="1"/>
          <p:nvPr/>
        </p:nvSpPr>
        <p:spPr>
          <a:xfrm>
            <a:off x="741836" y="12399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Extends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896984" y="3093509"/>
            <a:ext cx="1828799" cy="6402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9C8EEE-F45A-46DA-88BC-83F7E92741D7}" type="datetime1">
              <a:rPr lang="en-US" smtClean="0"/>
              <a:t>9/28/2020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1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Map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5425" y="1090246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map</a:t>
            </a:r>
            <a:r>
              <a:rPr lang="en-US" altLang="en-US" dirty="0" smtClean="0"/>
              <a:t>: Holds a set of unique </a:t>
            </a:r>
            <a:r>
              <a:rPr lang="en-US" altLang="en-US" i="1" dirty="0" smtClean="0"/>
              <a:t>keys</a:t>
            </a:r>
            <a:r>
              <a:rPr lang="en-US" altLang="en-US" dirty="0" smtClean="0"/>
              <a:t> and a collection of </a:t>
            </a:r>
            <a:r>
              <a:rPr lang="en-US" altLang="en-US" i="1" dirty="0" smtClean="0"/>
              <a:t>values</a:t>
            </a:r>
            <a:r>
              <a:rPr lang="en-US" altLang="en-US" dirty="0" smtClean="0"/>
              <a:t>, where each key is associated with one value.</a:t>
            </a:r>
          </a:p>
          <a:p>
            <a:pPr lvl="1" eaLnBrk="1" hangingPunct="1"/>
            <a:r>
              <a:rPr lang="en-US" altLang="en-US" dirty="0" smtClean="0"/>
              <a:t>a.k.a. "dictionary", "associative array", "hash“</a:t>
            </a:r>
          </a:p>
          <a:p>
            <a:pPr lvl="1" eaLnBrk="1" hangingPunct="1"/>
            <a:r>
              <a:rPr lang="en-US" altLang="en-US" dirty="0" smtClean="0"/>
              <a:t>Denoted as </a:t>
            </a:r>
            <a:r>
              <a:rPr lang="en-US" altLang="en-US" dirty="0" err="1" smtClean="0"/>
              <a:t>HashMap</a:t>
            </a:r>
            <a:r>
              <a:rPr lang="en-US" altLang="en-US" dirty="0" smtClean="0"/>
              <a:t>&lt;Key, Value) or </a:t>
            </a:r>
            <a:r>
              <a:rPr lang="en-US" altLang="en-US" dirty="0" err="1" smtClean="0"/>
              <a:t>HashMap</a:t>
            </a:r>
            <a:r>
              <a:rPr lang="en-US" altLang="en-US" dirty="0" smtClean="0"/>
              <a:t>&lt;K, V)</a:t>
            </a:r>
            <a:endParaRPr lang="en-US" altLang="en-US" sz="1200" dirty="0" smtClean="0"/>
          </a:p>
          <a:p>
            <a:pPr eaLnBrk="1" hangingPunct="1"/>
            <a:r>
              <a:rPr lang="en-US" altLang="en-US" dirty="0" smtClean="0"/>
              <a:t>Basic syntax: 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&lt;String, Object&gt;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jashMap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eaLnBrk="1" hangingPunct="1"/>
            <a:r>
              <a:rPr lang="en-US" altLang="en-US" dirty="0"/>
              <a:t>B</a:t>
            </a:r>
            <a:r>
              <a:rPr lang="en-US" altLang="en-US" dirty="0" smtClean="0"/>
              <a:t>asic map operations:</a:t>
            </a:r>
          </a:p>
          <a:p>
            <a:pPr lvl="1" eaLnBrk="1" hangingPunct="1"/>
            <a:r>
              <a:rPr lang="en-US" altLang="en-US" b="1" dirty="0" smtClean="0"/>
              <a:t>put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key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value </a:t>
            </a:r>
            <a:r>
              <a:rPr lang="en-US" altLang="en-US" dirty="0" smtClean="0"/>
              <a:t>): Adds a mapping</a:t>
            </a:r>
          </a:p>
          <a:p>
            <a:pPr marL="274638" lvl="1" indent="0" eaLnBrk="1" hangingPunct="1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from a key to a value.</a:t>
            </a:r>
            <a:br>
              <a:rPr lang="en-US" altLang="en-US" dirty="0" smtClean="0"/>
            </a:br>
            <a:endParaRPr lang="en-US" altLang="en-US" sz="800" dirty="0" smtClean="0"/>
          </a:p>
          <a:p>
            <a:pPr lvl="1" eaLnBrk="1" hangingPunct="1"/>
            <a:r>
              <a:rPr lang="en-US" altLang="en-US" b="1" dirty="0" smtClean="0"/>
              <a:t>get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key </a:t>
            </a:r>
            <a:r>
              <a:rPr lang="en-US" altLang="en-US" dirty="0" smtClean="0"/>
              <a:t>): Retrieves the value </a:t>
            </a:r>
          </a:p>
          <a:p>
            <a:pPr marL="274638" lvl="1" indent="0" eaLnBrk="1" hangingPunct="1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mapped to the key.</a:t>
            </a:r>
            <a:br>
              <a:rPr lang="en-US" altLang="en-US" dirty="0" smtClean="0"/>
            </a:br>
            <a:endParaRPr lang="en-US" altLang="en-US" sz="800" dirty="0" smtClean="0"/>
          </a:p>
          <a:p>
            <a:pPr lvl="1" eaLnBrk="1" hangingPunct="1"/>
            <a:r>
              <a:rPr lang="en-US" altLang="en-US" b="1" dirty="0" smtClean="0"/>
              <a:t>remove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key </a:t>
            </a:r>
            <a:r>
              <a:rPr lang="en-US" altLang="en-US" dirty="0" smtClean="0"/>
              <a:t>): Removes the given</a:t>
            </a:r>
          </a:p>
          <a:p>
            <a:pPr marL="274638" lvl="1" indent="0" eaLnBrk="1" hangingPunct="1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key and its mapped value.</a:t>
            </a:r>
          </a:p>
        </p:txBody>
      </p:sp>
      <p:pic>
        <p:nvPicPr>
          <p:cNvPr id="28676" name="Picture 4" descr="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15444"/>
            <a:ext cx="3429000" cy="250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276725" y="6034088"/>
            <a:ext cx="486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latin typeface="Courier New" panose="02070309020205020404" pitchFamily="49" charset="0"/>
              </a:rPr>
              <a:t>myMap.get</a:t>
            </a:r>
            <a:r>
              <a:rPr lang="en-US" altLang="en-US" dirty="0">
                <a:latin typeface="Courier New" panose="02070309020205020404" pitchFamily="49" charset="0"/>
              </a:rPr>
              <a:t>("Juliet")</a:t>
            </a:r>
            <a:r>
              <a:rPr lang="en-US" altLang="en-US" dirty="0">
                <a:latin typeface="Tahoma" panose="020B0604030504040204" pitchFamily="34" charset="0"/>
              </a:rPr>
              <a:t> returns </a:t>
            </a:r>
            <a:r>
              <a:rPr lang="en-US" altLang="en-US" dirty="0">
                <a:latin typeface="Courier New" panose="02070309020205020404" pitchFamily="49" charset="0"/>
              </a:rPr>
              <a:t>"Capulet"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EFBBB-AC03-4FCD-95AE-5422BBEC2EC1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Maps and tallying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2228850" algn="l"/>
              </a:tabLst>
            </a:pPr>
            <a:r>
              <a:rPr lang="en-US" altLang="en-US" smtClean="0"/>
              <a:t>a map can be thought of as generalization of a tallying array</a:t>
            </a:r>
          </a:p>
          <a:p>
            <a:pPr lvl="1" eaLnBrk="1" hangingPunct="1">
              <a:tabLst>
                <a:tab pos="2228850" algn="l"/>
              </a:tabLst>
            </a:pPr>
            <a:r>
              <a:rPr lang="en-US" altLang="en-US" smtClean="0"/>
              <a:t>the "index" (key) doesn't have to be an </a:t>
            </a:r>
            <a:r>
              <a:rPr lang="en-US" altLang="en-US" smtClean="0">
                <a:latin typeface="Courier New" panose="02070309020205020404" pitchFamily="49" charset="0"/>
              </a:rPr>
              <a:t>int</a:t>
            </a:r>
          </a:p>
          <a:p>
            <a:pPr lvl="1" eaLnBrk="1" hangingPunct="1">
              <a:tabLst>
                <a:tab pos="2228850" algn="l"/>
              </a:tabLst>
            </a:pPr>
            <a:endParaRPr lang="en-US" altLang="en-US" sz="1600" smtClean="0"/>
          </a:p>
          <a:p>
            <a:pPr eaLnBrk="1" hangingPunct="1">
              <a:tabLst>
                <a:tab pos="2228850" algn="l"/>
              </a:tabLst>
            </a:pPr>
            <a:r>
              <a:rPr lang="en-US" altLang="en-US" smtClean="0"/>
              <a:t>recall previous tallying examples from CSE 142</a:t>
            </a:r>
          </a:p>
          <a:p>
            <a:pPr lvl="1" eaLnBrk="1" hangingPunct="1">
              <a:tabLst>
                <a:tab pos="2228850" algn="l"/>
              </a:tabLst>
            </a:pPr>
            <a:r>
              <a:rPr lang="en-US" altLang="en-US" smtClean="0"/>
              <a:t>count digits: </a:t>
            </a:r>
            <a:r>
              <a:rPr lang="en-US" altLang="en-US" smtClean="0">
                <a:latin typeface="Courier New" panose="02070309020205020404" pitchFamily="49" charset="0"/>
              </a:rPr>
              <a:t>22092310907</a:t>
            </a:r>
          </a:p>
          <a:p>
            <a:pPr lvl="1" eaLnBrk="1" hangingPunct="1">
              <a:lnSpc>
                <a:spcPct val="120000"/>
              </a:lnSpc>
              <a:tabLst>
                <a:tab pos="2228850" algn="l"/>
              </a:tabLst>
            </a:pPr>
            <a:endParaRPr lang="en-US" altLang="en-US" smtClean="0"/>
          </a:p>
          <a:p>
            <a:pPr lvl="1" eaLnBrk="1" hangingPunct="1">
              <a:lnSpc>
                <a:spcPct val="120000"/>
              </a:lnSpc>
              <a:tabLst>
                <a:tab pos="2228850" algn="l"/>
              </a:tabLst>
            </a:pPr>
            <a:endParaRPr lang="en-US" altLang="en-US" smtClean="0"/>
          </a:p>
          <a:p>
            <a:pPr lvl="1" eaLnBrk="1" hangingPunct="1">
              <a:lnSpc>
                <a:spcPct val="70000"/>
              </a:lnSpc>
              <a:buFontTx/>
              <a:buNone/>
              <a:tabLst>
                <a:tab pos="2228850" algn="l"/>
              </a:tabLst>
            </a:pPr>
            <a:r>
              <a:rPr lang="en-US" altLang="en-US" smtClean="0"/>
              <a:t>		</a:t>
            </a:r>
            <a:r>
              <a:rPr lang="en-US" altLang="en-US" b="1" smtClean="0">
                <a:solidFill>
                  <a:srgbClr val="008080"/>
                </a:solidFill>
                <a:latin typeface="Courier New" panose="02070309020205020404" pitchFamily="49" charset="0"/>
              </a:rPr>
              <a:t> // (M)cCain, (O)bama, (I)ndependent</a:t>
            </a:r>
            <a:endParaRPr lang="en-US" altLang="en-US" smtClean="0"/>
          </a:p>
          <a:p>
            <a:pPr lvl="1" eaLnBrk="1" hangingPunct="1">
              <a:lnSpc>
                <a:spcPct val="70000"/>
              </a:lnSpc>
              <a:tabLst>
                <a:tab pos="2228850" algn="l"/>
              </a:tabLst>
            </a:pPr>
            <a:r>
              <a:rPr lang="en-US" altLang="en-US" smtClean="0"/>
              <a:t>count votes:	</a:t>
            </a:r>
            <a:r>
              <a:rPr lang="en-US" altLang="en-US" smtClean="0">
                <a:latin typeface="Courier New" panose="02070309020205020404" pitchFamily="49" charset="0"/>
              </a:rPr>
              <a:t>"MOOOOOOMMMMMOOOOOOMOMMIMOMMIMOMMIO"</a:t>
            </a:r>
          </a:p>
        </p:txBody>
      </p:sp>
      <p:graphicFrame>
        <p:nvGraphicFramePr>
          <p:cNvPr id="285700" name="Group 4"/>
          <p:cNvGraphicFramePr>
            <a:graphicFrameLocks noGrp="1"/>
          </p:cNvGraphicFramePr>
          <p:nvPr/>
        </p:nvGraphicFramePr>
        <p:xfrm>
          <a:off x="4600575" y="2943225"/>
          <a:ext cx="4086225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36" name="Line 40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5737" name="Group 41"/>
          <p:cNvGraphicFramePr>
            <a:graphicFrameLocks noGrp="1"/>
          </p:cNvGraphicFramePr>
          <p:nvPr/>
        </p:nvGraphicFramePr>
        <p:xfrm>
          <a:off x="1095375" y="5153025"/>
          <a:ext cx="2638425" cy="792408"/>
        </p:xfrm>
        <a:graphic>
          <a:graphicData uri="http://schemas.openxmlformats.org/drawingml/2006/table">
            <a:tbl>
              <a:tblPr/>
              <a:tblGrid>
                <a:gridCol w="85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"M"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"O"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"I"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85752" name="Group 56"/>
          <p:cNvGrpSpPr>
            <a:grpSpLocks/>
          </p:cNvGrpSpPr>
          <p:nvPr/>
        </p:nvGrpSpPr>
        <p:grpSpPr bwMode="auto">
          <a:xfrm>
            <a:off x="5123648" y="4736298"/>
            <a:ext cx="3262312" cy="1695450"/>
            <a:chOff x="3129" y="3216"/>
            <a:chExt cx="2055" cy="1068"/>
          </a:xfrm>
        </p:grpSpPr>
        <p:sp>
          <p:nvSpPr>
            <p:cNvPr id="29753" name="Oval 57"/>
            <p:cNvSpPr>
              <a:spLocks noChangeArrowheads="1"/>
            </p:cNvSpPr>
            <p:nvPr/>
          </p:nvSpPr>
          <p:spPr bwMode="auto">
            <a:xfrm>
              <a:off x="3168" y="3216"/>
              <a:ext cx="816" cy="86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4" name="Text Box 58"/>
            <p:cNvSpPr txBox="1">
              <a:spLocks noChangeArrowheads="1"/>
            </p:cNvSpPr>
            <p:nvPr/>
          </p:nvSpPr>
          <p:spPr bwMode="auto">
            <a:xfrm>
              <a:off x="3504" y="3264"/>
              <a:ext cx="3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Tahoma" panose="020B0604030504040204" pitchFamily="34" charset="0"/>
                </a:rPr>
                <a:t>"M"</a:t>
              </a:r>
            </a:p>
          </p:txBody>
        </p:sp>
        <p:sp>
          <p:nvSpPr>
            <p:cNvPr id="29755" name="Text Box 59"/>
            <p:cNvSpPr txBox="1">
              <a:spLocks noChangeArrowheads="1"/>
            </p:cNvSpPr>
            <p:nvPr/>
          </p:nvSpPr>
          <p:spPr bwMode="auto">
            <a:xfrm>
              <a:off x="3129" y="3504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"O"</a:t>
              </a:r>
            </a:p>
          </p:txBody>
        </p:sp>
        <p:sp>
          <p:nvSpPr>
            <p:cNvPr id="29756" name="Text Box 60"/>
            <p:cNvSpPr txBox="1">
              <a:spLocks noChangeArrowheads="1"/>
            </p:cNvSpPr>
            <p:nvPr/>
          </p:nvSpPr>
          <p:spPr bwMode="auto">
            <a:xfrm>
              <a:off x="3456" y="3801"/>
              <a:ext cx="2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"I"</a:t>
              </a:r>
            </a:p>
          </p:txBody>
        </p:sp>
        <p:sp>
          <p:nvSpPr>
            <p:cNvPr id="29757" name="Oval 61"/>
            <p:cNvSpPr>
              <a:spLocks noChangeArrowheads="1"/>
            </p:cNvSpPr>
            <p:nvPr/>
          </p:nvSpPr>
          <p:spPr bwMode="auto">
            <a:xfrm>
              <a:off x="4368" y="3216"/>
              <a:ext cx="816" cy="86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8" name="Text Box 62"/>
            <p:cNvSpPr txBox="1">
              <a:spLocks noChangeArrowheads="1"/>
            </p:cNvSpPr>
            <p:nvPr/>
          </p:nvSpPr>
          <p:spPr bwMode="auto">
            <a:xfrm>
              <a:off x="4574" y="3801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16</a:t>
              </a:r>
            </a:p>
          </p:txBody>
        </p:sp>
        <p:sp>
          <p:nvSpPr>
            <p:cNvPr id="29759" name="Text Box 63"/>
            <p:cNvSpPr txBox="1">
              <a:spLocks noChangeArrowheads="1"/>
            </p:cNvSpPr>
            <p:nvPr/>
          </p:nvSpPr>
          <p:spPr bwMode="auto">
            <a:xfrm>
              <a:off x="4797" y="3552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9760" name="Text Box 64"/>
            <p:cNvSpPr txBox="1">
              <a:spLocks noChangeArrowheads="1"/>
            </p:cNvSpPr>
            <p:nvPr/>
          </p:nvSpPr>
          <p:spPr bwMode="auto">
            <a:xfrm>
              <a:off x="4704" y="3216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14</a:t>
              </a:r>
            </a:p>
          </p:txBody>
        </p:sp>
        <p:sp>
          <p:nvSpPr>
            <p:cNvPr id="29761" name="Line 65"/>
            <p:cNvSpPr>
              <a:spLocks noChangeShapeType="1"/>
            </p:cNvSpPr>
            <p:nvPr/>
          </p:nvSpPr>
          <p:spPr bwMode="auto">
            <a:xfrm>
              <a:off x="3840" y="3456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2" name="Line 66"/>
            <p:cNvSpPr>
              <a:spLocks noChangeShapeType="1"/>
            </p:cNvSpPr>
            <p:nvPr/>
          </p:nvSpPr>
          <p:spPr bwMode="auto">
            <a:xfrm flipV="1">
              <a:off x="3456" y="3360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3" name="Line 67"/>
            <p:cNvSpPr>
              <a:spLocks noChangeShapeType="1"/>
            </p:cNvSpPr>
            <p:nvPr/>
          </p:nvSpPr>
          <p:spPr bwMode="auto">
            <a:xfrm flipV="1">
              <a:off x="3744" y="3696"/>
              <a:ext cx="10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4" name="Text Box 68"/>
            <p:cNvSpPr txBox="1">
              <a:spLocks noChangeArrowheads="1"/>
            </p:cNvSpPr>
            <p:nvPr/>
          </p:nvSpPr>
          <p:spPr bwMode="auto">
            <a:xfrm>
              <a:off x="3344" y="4052"/>
              <a:ext cx="4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keys</a:t>
              </a:r>
            </a:p>
          </p:txBody>
        </p:sp>
        <p:sp>
          <p:nvSpPr>
            <p:cNvPr id="29765" name="Text Box 69"/>
            <p:cNvSpPr txBox="1">
              <a:spLocks noChangeArrowheads="1"/>
            </p:cNvSpPr>
            <p:nvPr/>
          </p:nvSpPr>
          <p:spPr bwMode="auto">
            <a:xfrm>
              <a:off x="4523" y="4053"/>
              <a:ext cx="5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values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9B64AD-5C5F-47AF-9C10-E7642DA5965F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7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Map</a:t>
            </a:r>
            <a:r>
              <a:rPr lang="en-US" altLang="en-US" smtClean="0"/>
              <a:t> methods</a:t>
            </a:r>
          </a:p>
        </p:txBody>
      </p:sp>
      <p:graphicFrame>
        <p:nvGraphicFramePr>
          <p:cNvPr id="2877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40134"/>
              </p:ext>
            </p:extLst>
          </p:nvPr>
        </p:nvGraphicFramePr>
        <p:xfrm>
          <a:off x="152400" y="1312670"/>
          <a:ext cx="8891588" cy="3259330"/>
        </p:xfrm>
        <a:graphic>
          <a:graphicData uri="http://schemas.openxmlformats.org/drawingml/2006/table">
            <a:tbl>
              <a:tblPr/>
              <a:tblGrid>
                <a:gridCol w="236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1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put(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adds a mapping from the given key to the given value;</a:t>
                      </a:r>
                      <a:b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if the key already exists, replaces its value with the given one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value mapped to the given key (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not found)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containsKey(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the map contains a mapping for the given key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any existing mapping for the given key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4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clear()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all key/value pairs from the map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4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size()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number of key/value pairs in the map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isEmpty()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the map's size is 0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toString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string such as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"{a=90, d=60, c=70}"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87776" name="Group 32"/>
          <p:cNvGraphicFramePr>
            <a:graphicFrameLocks noGrp="1"/>
          </p:cNvGraphicFramePr>
          <p:nvPr/>
        </p:nvGraphicFramePr>
        <p:xfrm>
          <a:off x="155575" y="4816475"/>
          <a:ext cx="8888413" cy="1509883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keySet()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set of all keys in the map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values()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collection of all values in the map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putAll(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map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adds all key/value pairs from the given map to this map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equals(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map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if given map has the same mappings as this one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BD7500-B91E-4824-B6FE-01137D21BBF6}" type="datetime1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maps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map allows you to get from one half of a pair to the other.</a:t>
            </a:r>
          </a:p>
          <a:p>
            <a:pPr lvl="1" eaLnBrk="1" hangingPunct="1"/>
            <a:r>
              <a:rPr lang="en-US" altLang="en-US" dirty="0" smtClean="0"/>
              <a:t>Remembers one piece of information about every index (key).</a:t>
            </a:r>
            <a:endParaRPr lang="en-US" altLang="en-US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Later, we can supply only the key and get back the related value:</a:t>
            </a:r>
          </a:p>
          <a:p>
            <a:pPr lvl="2" eaLnBrk="1" hangingPunct="1">
              <a:buFontTx/>
              <a:buNone/>
            </a:pPr>
            <a:r>
              <a:rPr lang="en-US" altLang="en-US" i="1" dirty="0" smtClean="0"/>
              <a:t>	</a:t>
            </a:r>
            <a:r>
              <a:rPr lang="en-US" altLang="en-US" dirty="0" smtClean="0"/>
              <a:t>Allows us to ask: </a:t>
            </a:r>
            <a:r>
              <a:rPr lang="en-US" altLang="en-US" i="1" dirty="0" smtClean="0"/>
              <a:t>What is Winnie’s phone number?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5181600" y="5181600"/>
            <a:ext cx="2209800" cy="9144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Map</a:t>
            </a: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3200400" y="54514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052376" y="5105400"/>
            <a:ext cx="1976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get</a:t>
            </a:r>
            <a:r>
              <a:rPr lang="en-US" altLang="en-US" dirty="0" smtClean="0">
                <a:latin typeface="Courier New" panose="02070309020205020404" pitchFamily="49" charset="0"/>
              </a:rPr>
              <a:t>(“Winnie")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105019" y="5805488"/>
            <a:ext cx="2114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“425-564-2825"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5226050" y="2667000"/>
            <a:ext cx="2209800" cy="9144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Map</a:t>
            </a: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1066800" y="3124200"/>
            <a:ext cx="408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1066800" y="2482850"/>
            <a:ext cx="41825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  key      value</a:t>
            </a:r>
          </a:p>
          <a:p>
            <a:pPr algn="l" eaLnBrk="1" hangingPunct="1"/>
            <a:r>
              <a:rPr lang="en-US" altLang="en-US" dirty="0">
                <a:latin typeface="Courier New" panose="02070309020205020404" pitchFamily="49" charset="0"/>
              </a:rPr>
              <a:t>put</a:t>
            </a:r>
            <a:r>
              <a:rPr lang="en-US" altLang="en-US" dirty="0" smtClean="0">
                <a:latin typeface="Courier New" panose="02070309020205020404" pitchFamily="49" charset="0"/>
              </a:rPr>
              <a:t>(“Winnie", “425-564-2825")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3200400" y="58054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0F8F08-93AF-484D-8486-28F393B53692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HashMap</a:t>
            </a:r>
            <a:r>
              <a:rPr lang="en-US" altLang="en-US" dirty="0" smtClean="0"/>
              <a:t> – add element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7391400" cy="4724400"/>
          </a:xfrm>
        </p:spPr>
        <p:txBody>
          <a:bodyPr/>
          <a:lstStyle/>
          <a:p>
            <a:pPr marL="0" indent="0" defTabSz="1219170">
              <a:spcBef>
                <a:spcPct val="0"/>
              </a:spcBef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MapDemo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defTabSz="1219170">
              <a:spcBef>
                <a:spcPct val="0"/>
              </a:spcBef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a = new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 defTabSz="1219170">
              <a:spcBef>
                <a:spcPct val="0"/>
              </a:spcBef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a.put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("one", 1);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a.put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("two", 2);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a.put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("three", 3);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a.put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("four", 4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“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four” is initially 4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219170">
              <a:spcBef>
                <a:spcPct val="0"/>
              </a:spcBef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a.put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("four", 5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“four” is now overridden to 5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219170">
              <a:spcBef>
                <a:spcPct val="0"/>
              </a:spcBef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(“four"));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("one"));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("two"));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("three"));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3733800"/>
            <a:ext cx="129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cs typeface="Courier New" panose="02070309020205020404" pitchFamily="49" charset="0"/>
              </a:rPr>
              <a:t>Output: </a:t>
            </a:r>
          </a:p>
          <a:p>
            <a:pPr algn="l"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en-US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l" eaLnBrk="1" hangingPunct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l" eaLnBrk="1" hangingPunct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l" eaLnBrk="1" hangingPunct="1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78A7CD-253F-4D02-A585-BA2B29CCAA45}" type="datetime1">
              <a:rPr lang="en-US" smtClean="0"/>
              <a:t>9/28/2020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4569" y="5943600"/>
            <a:ext cx="8680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Note: “four” is initially 4, then it is overridden to 5.</a:t>
            </a:r>
            <a:endParaRPr lang="en-US" sz="20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494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HashMap</a:t>
            </a:r>
            <a:r>
              <a:rPr lang="en-US" altLang="en-US" dirty="0" smtClean="0"/>
              <a:t> – remove element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0"/>
            <a:ext cx="7010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Mapping string values 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keys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hash_map.put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(90, “A");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hash_map.put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(80, “B");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hash_map.put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(70, “C");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hash_map.put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(60, “D");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Displaying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("Initial Mappings are: "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Removing the existing key mapping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returned_value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String)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hash_map.remove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(70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Verifying the returned value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("Returned value is: "+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returned_value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Displaying the new map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("New map is: "+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lnSpc>
                <a:spcPct val="65000"/>
              </a:lnSpc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1923370"/>
            <a:ext cx="5105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 dirty="0" smtClean="0">
                <a:solidFill>
                  <a:schemeClr val="bg2">
                    <a:lumMod val="75000"/>
                  </a:schemeClr>
                </a:solidFill>
                <a:cs typeface="Courier New" panose="02070309020205020404" pitchFamily="49" charset="0"/>
              </a:rPr>
              <a:t>Output: </a:t>
            </a:r>
          </a:p>
          <a:p>
            <a:pPr algn="l" eaLnBrk="1" hangingPunct="1"/>
            <a:endParaRPr lang="en-US" altLang="en-US" sz="1400" dirty="0" smtClean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 Mappings are: {90=A, 80=B, 70=C, 60=D}</a:t>
            </a:r>
          </a:p>
          <a:p>
            <a:pPr algn="l" eaLnBrk="1" hangingPunct="1"/>
            <a:r>
              <a:rPr lang="en-US" altLang="en-U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Returned value is: C</a:t>
            </a:r>
          </a:p>
          <a:p>
            <a:pPr algn="l" eaLnBrk="1" hangingPunct="1"/>
            <a:r>
              <a:rPr lang="en-US" altLang="en-U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map is: </a:t>
            </a:r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{90=A, </a:t>
            </a:r>
            <a:r>
              <a:rPr lang="en-US" altLang="en-U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80=B, 60=D</a:t>
            </a:r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 smtClean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D8642-35BC-42FD-8A0D-461FD3AB1C55}" type="datetime1">
              <a:rPr lang="en-US" smtClean="0"/>
              <a:t>9/28/2020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4569" y="6000690"/>
            <a:ext cx="8680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Note: to remove all items, use </a:t>
            </a:r>
            <a:r>
              <a:rPr lang="en-US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clear() </a:t>
            </a:r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method. </a:t>
            </a:r>
            <a:endParaRPr lang="en-US" sz="20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429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4" y="228600"/>
            <a:ext cx="8689975" cy="646113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HashMap</a:t>
            </a:r>
            <a:r>
              <a:rPr lang="en-US" altLang="en-US" dirty="0" smtClean="0"/>
              <a:t> – size and iterate through elements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599" y="1219200"/>
            <a:ext cx="8915401" cy="4876800"/>
          </a:xfrm>
        </p:spPr>
        <p:txBody>
          <a:bodyPr/>
          <a:lstStyle/>
          <a:p>
            <a:pPr marL="0" indent="0" defTabSz="1219170">
              <a:spcBef>
                <a:spcPct val="0"/>
              </a:spcBef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iterateHashMap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String, String&gt;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String, String&gt;();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hMap.put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("1", "1st");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hMap.put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("2", "2nd");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hMap.put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("3", "3rd");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hMap.size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       </a:t>
            </a:r>
          </a:p>
          <a:p>
            <a:pPr marL="0" indent="0" defTabSz="1219170">
              <a:spcBef>
                <a:spcPct val="0"/>
              </a:spcBef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Collection cl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hMap.values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Iterator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cl.iterator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 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itr.hasNext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itr.next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1800" y="4037171"/>
            <a:ext cx="129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cs typeface="Courier New" panose="02070309020205020404" pitchFamily="49" charset="0"/>
              </a:rPr>
              <a:t>Output: </a:t>
            </a:r>
          </a:p>
          <a:p>
            <a:pPr algn="l"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en-US" dirty="0" smtClean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en-US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3rd</a:t>
            </a:r>
          </a:p>
          <a:p>
            <a:pPr algn="l" eaLnBrk="1" hangingPunct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2nd</a:t>
            </a:r>
          </a:p>
          <a:p>
            <a:pPr algn="l" eaLnBrk="1" hangingPunct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21FF31-AA0E-4312-AAED-9303291E3FA1}" type="datetime1">
              <a:rPr lang="en-US" smtClean="0"/>
              <a:t>9/28/2020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4569" y="5943600"/>
            <a:ext cx="8680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Note: </a:t>
            </a:r>
            <a:r>
              <a:rPr lang="en-US" sz="2000" dirty="0" err="1" smtClean="0">
                <a:solidFill>
                  <a:schemeClr val="accent1"/>
                </a:solidFill>
                <a:latin typeface="+mn-lt"/>
              </a:rPr>
              <a:t>HashMap</a:t>
            </a:r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 uses hash, therefore 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it does NOT maintain any order.</a:t>
            </a:r>
          </a:p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 </a:t>
            </a:r>
            <a:endParaRPr lang="en-US" sz="20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291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 smtClean="0"/>
              <a:t>VS </a:t>
            </a:r>
            <a:r>
              <a:rPr lang="en-US" altLang="en-US" dirty="0" err="1" smtClean="0">
                <a:latin typeface="Courier New" panose="02070309020205020404" pitchFamily="49" charset="0"/>
              </a:rPr>
              <a:t>HashMap</a:t>
            </a:r>
            <a:r>
              <a:rPr lang="en-US" altLang="en-US" dirty="0" smtClean="0"/>
              <a:t> 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267201" y="1219200"/>
            <a:ext cx="4800600" cy="1699577"/>
          </a:xfrm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String&gt; student =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("1", "Kim");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("2", "Eva");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("1");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(name</a:t>
            </a:r>
            <a:r>
              <a:rPr lang="en-US" sz="12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4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en-US" sz="14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455066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id;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name;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student (String id, String name){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this.id=id;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this.name=name;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this.id;}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this.name;}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0620" y="3343335"/>
            <a:ext cx="33496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chemeClr val="accent1"/>
                </a:solidFill>
                <a:latin typeface="+mn-lt"/>
              </a:rPr>
              <a:t>HashMap</a:t>
            </a:r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 is the preferred data structure when implementing the type of problems similar to:</a:t>
            </a:r>
            <a:endParaRPr lang="en-US" sz="2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ACA6A2-6BF1-4A2C-BBA3-AD09C102A9EC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5879" y="3772852"/>
            <a:ext cx="58080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student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 = new student("1","Kim");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myArrayList.add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s1 = new student("2","Eva"); 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myArrayList.add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for(student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studentObject.getID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().equals("1"))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index=</a:t>
            </a:r>
            <a:r>
              <a:rPr 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myArrayList.indexOf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studentObject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myArrayList.get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(index).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6885432" y="4991100"/>
            <a:ext cx="533400" cy="5979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427136" y="4953000"/>
            <a:ext cx="7450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 smtClean="0">
                <a:solidFill>
                  <a:srgbClr val="CC0000"/>
                </a:solidFill>
                <a:latin typeface="+mn-lt"/>
              </a:rPr>
              <a:t>ID</a:t>
            </a:r>
          </a:p>
          <a:p>
            <a:pPr algn="l" eaLnBrk="1" hangingPunct="1"/>
            <a:r>
              <a:rPr lang="en-US" altLang="en-US" dirty="0" smtClean="0">
                <a:solidFill>
                  <a:srgbClr val="CC0000"/>
                </a:solidFill>
                <a:latin typeface="+mn-lt"/>
              </a:rPr>
              <a:t>(Key)</a:t>
            </a:r>
            <a:endParaRPr lang="en-US" altLang="en-US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6172199" y="5257800"/>
            <a:ext cx="730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>
            <a:off x="7418832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7935296" y="4934634"/>
            <a:ext cx="9801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 smtClean="0">
                <a:solidFill>
                  <a:srgbClr val="CC0000"/>
                </a:solidFill>
                <a:latin typeface="+mn-lt"/>
              </a:rPr>
              <a:t>Name</a:t>
            </a:r>
          </a:p>
          <a:p>
            <a:pPr algn="l" eaLnBrk="1" hangingPunct="1"/>
            <a:r>
              <a:rPr lang="en-US" altLang="en-US" dirty="0" smtClean="0">
                <a:solidFill>
                  <a:srgbClr val="CC0000"/>
                </a:solidFill>
                <a:latin typeface="+mn-lt"/>
              </a:rPr>
              <a:t>(Value)</a:t>
            </a:r>
            <a:endParaRPr lang="en-US" altLang="en-US" dirty="0">
              <a:solidFill>
                <a:srgbClr val="CC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159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/>
      <p:bldP spid="18" grpId="0" animBg="1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Step 1: Choose a Data Structure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Array</a:t>
            </a:r>
            <a:endParaRPr lang="en-US" altLang="en-US" dirty="0" smtClean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static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String[] Mexico= new String[100];</a:t>
            </a:r>
            <a:b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static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String[]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Canada=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new String[100];</a:t>
            </a:r>
            <a:endParaRPr lang="en-US" alt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err="1" smtClean="0"/>
              <a:t>ArrayList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&lt;String&gt; Mexico = new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&lt;String&gt;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Canada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= new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&lt;&gt;();</a:t>
            </a:r>
            <a:endParaRPr lang="en-US" alt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Which data structure is more suitable?</a:t>
            </a:r>
          </a:p>
          <a:p>
            <a:pPr marL="274638" lvl="1" indent="0" eaLnBrk="1" hangingPunct="1">
              <a:buNone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2BF9D6-1823-45CA-B8D3-20F076C8533B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each value there must be a key associated in </a:t>
            </a:r>
            <a:r>
              <a:rPr lang="en-US" dirty="0" err="1" smtClean="0"/>
              <a:t>HashMap</a:t>
            </a:r>
            <a:endParaRPr lang="en-US" dirty="0" smtClean="0"/>
          </a:p>
          <a:p>
            <a:r>
              <a:rPr lang="en-US" dirty="0" smtClean="0"/>
              <a:t>Keys are unique while values can be duplicate</a:t>
            </a:r>
          </a:p>
          <a:p>
            <a:r>
              <a:rPr lang="en-US" dirty="0" err="1" smtClean="0"/>
              <a:t>HashMap</a:t>
            </a:r>
            <a:r>
              <a:rPr lang="en-US" dirty="0" smtClean="0"/>
              <a:t> should be used over </a:t>
            </a:r>
            <a:r>
              <a:rPr lang="en-US" dirty="0" err="1" smtClean="0"/>
              <a:t>ArrayList</a:t>
            </a:r>
            <a:r>
              <a:rPr lang="en-US" dirty="0" smtClean="0"/>
              <a:t> when there is no use of index and the data is need to be identified using key value pair.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Arraylist</a:t>
            </a:r>
            <a:r>
              <a:rPr lang="en-US" dirty="0" smtClean="0"/>
              <a:t>: you have to access the elements with an index (</a:t>
            </a:r>
            <a:r>
              <a:rPr lang="en-US" dirty="0" err="1" smtClean="0"/>
              <a:t>int</a:t>
            </a:r>
            <a:r>
              <a:rPr lang="en-US" dirty="0" smtClean="0"/>
              <a:t> type)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HashMap</a:t>
            </a:r>
            <a:r>
              <a:rPr lang="en-US" dirty="0" smtClean="0"/>
              <a:t>: you can access them by an index of another type (e.g., String)</a:t>
            </a:r>
            <a:endParaRPr lang="en-US" dirty="0"/>
          </a:p>
          <a:p>
            <a:r>
              <a:rPr lang="en-US" dirty="0" err="1" smtClean="0"/>
              <a:t>HashMap</a:t>
            </a:r>
            <a:r>
              <a:rPr lang="en-US" dirty="0" smtClean="0"/>
              <a:t> takes one object and use that as a key (index) to another object (the value)</a:t>
            </a:r>
          </a:p>
          <a:p>
            <a:pPr lvl="1"/>
            <a:r>
              <a:rPr lang="en-US" dirty="0" smtClean="0"/>
              <a:t>Good for you – if you have objects with unique IDs.</a:t>
            </a:r>
          </a:p>
          <a:p>
            <a:pPr lvl="1"/>
            <a:r>
              <a:rPr lang="en-US" dirty="0" err="1" smtClean="0"/>
              <a:t>HashMap</a:t>
            </a:r>
            <a:r>
              <a:rPr lang="en-US" dirty="0" smtClean="0"/>
              <a:t> implementation uses the hash value of the key object to locate where it is stored, therefore there is no guarantee of the order of the values.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99A2B4-F8B5-4F1E-B35B-3177B0392162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/>
          <a:p>
            <a:pPr eaLnBrk="1" hangingPunct="1"/>
            <a:r>
              <a:rPr lang="en-US" sz="5400" smtClean="0"/>
              <a:t>The End </a:t>
            </a:r>
            <a:r>
              <a:rPr lang="en-US" sz="5400" smtClean="0">
                <a:sym typeface="Wingdings" pitchFamily="2" charset="2"/>
              </a:rPr>
              <a:t></a:t>
            </a:r>
            <a:endParaRPr lang="en-US" sz="54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69637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2019 by Pearson Education</a:t>
            </a:r>
          </a:p>
        </p:txBody>
      </p:sp>
      <p:sp>
        <p:nvSpPr>
          <p:cNvPr id="69638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46F3BE-88F4-4016-999B-2ADD5AF4F94B}" type="datetime1">
              <a:rPr lang="en-US" smtClean="0">
                <a:solidFill>
                  <a:srgbClr val="FFFFFF"/>
                </a:solidFill>
              </a:rPr>
              <a:t>9/28/2020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 </a:t>
            </a:r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11</a:t>
            </a:r>
          </a:p>
          <a:p>
            <a:pPr eaLnBrk="1" hangingPunct="1">
              <a:defRPr/>
            </a:pPr>
            <a:endParaRPr lang="en-US" dirty="0"/>
          </a:p>
          <a:p>
            <a:pPr>
              <a:defRPr/>
            </a:pPr>
            <a:r>
              <a:rPr lang="en-US" sz="1900" dirty="0" smtClean="0"/>
              <a:t>JAVA </a:t>
            </a:r>
            <a:r>
              <a:rPr lang="en-US" sz="1900" dirty="0"/>
              <a:t>Collections </a:t>
            </a:r>
            <a:r>
              <a:rPr lang="en-US" sz="1900" dirty="0" smtClean="0"/>
              <a:t>framework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0925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Step 2: Choose a Search Algorithm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List of people who have visited both Canada and Mexico</a:t>
            </a:r>
            <a:endParaRPr lang="en-US" altLang="en-US" dirty="0" smtClean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for (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i = 0; i &lt; </a:t>
            </a:r>
            <a:r>
              <a:rPr lang="en-US" altLang="en-US" dirty="0" smtClean="0">
                <a:latin typeface="Courier New" panose="02070309020205020404" pitchFamily="49" charset="0"/>
              </a:rPr>
              <a:t>MexicoPeople-1</a:t>
            </a:r>
            <a:r>
              <a:rPr lang="en-US" altLang="en-US" dirty="0">
                <a:latin typeface="Courier New" panose="02070309020205020404" pitchFamily="49" charset="0"/>
              </a:rPr>
              <a:t>; i++) {  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for (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j = 0; j &lt; </a:t>
            </a:r>
            <a:r>
              <a:rPr lang="en-US" altLang="en-US" dirty="0" smtClean="0">
                <a:latin typeface="Courier New" panose="02070309020205020404" pitchFamily="49" charset="0"/>
              </a:rPr>
              <a:t>CanadaPeople-1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dirty="0" err="1">
                <a:latin typeface="Courier New" panose="02070309020205020404" pitchFamily="49" charset="0"/>
              </a:rPr>
              <a:t>j++</a:t>
            </a:r>
            <a:r>
              <a:rPr lang="en-US" altLang="en-US" dirty="0">
                <a:latin typeface="Courier New" panose="02070309020205020404" pitchFamily="49" charset="0"/>
              </a:rPr>
              <a:t>){  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if( Mexico[i].</a:t>
            </a:r>
            <a:r>
              <a:rPr lang="en-US" altLang="en-US" dirty="0" smtClean="0">
                <a:latin typeface="Courier New" panose="02070309020205020404" pitchFamily="49" charset="0"/>
              </a:rPr>
              <a:t>equals(Canada[j</a:t>
            </a:r>
            <a:r>
              <a:rPr lang="en-US" altLang="en-US" dirty="0">
                <a:latin typeface="Courier New" panose="02070309020205020404" pitchFamily="49" charset="0"/>
              </a:rPr>
              <a:t>]))  {  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(Mexico[i]);  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}  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}  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Is there a better search algorithm?</a:t>
            </a:r>
          </a:p>
          <a:p>
            <a:pPr lvl="1"/>
            <a:r>
              <a:rPr lang="en-US" altLang="en-US" dirty="0" smtClean="0"/>
              <a:t>Any data structure and algorithm can be applied</a:t>
            </a:r>
          </a:p>
          <a:p>
            <a:pPr lvl="1"/>
            <a:r>
              <a:rPr lang="en-US" altLang="en-US" dirty="0" smtClean="0"/>
              <a:t>Ideally, we want to choose the most efficient one</a:t>
            </a:r>
          </a:p>
          <a:p>
            <a:pPr marL="274638" lvl="1" indent="0" eaLnBrk="1" hangingPunct="1">
              <a:buNone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F8DAED-C071-4BC2-ADAB-8092081DB1C1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11.1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2AAB42-6B19-461F-B27A-66C2E9830D2A}" type="datetime1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26C6FC6-E683-4EB2-BC05-9571AB54C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Collections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66D9CB8-45FE-410D-A99A-ED7BB8F797F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763000" cy="51054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Collection</a:t>
            </a:r>
            <a:r>
              <a:rPr lang="en-US" altLang="en-US" dirty="0"/>
              <a:t>: an object that stores data;  a.k.a. "</a:t>
            </a:r>
            <a:r>
              <a:rPr lang="en-US" altLang="en-US" dirty="0">
                <a:solidFill>
                  <a:schemeClr val="accent1"/>
                </a:solidFill>
              </a:rPr>
              <a:t>data structure</a:t>
            </a:r>
            <a:r>
              <a:rPr lang="en-US" altLang="en-US" dirty="0"/>
              <a:t>"</a:t>
            </a:r>
          </a:p>
          <a:p>
            <a:pPr lvl="1" eaLnBrk="1" hangingPunct="1"/>
            <a:r>
              <a:rPr lang="en-US" altLang="en-US" dirty="0"/>
              <a:t>the objects stored are called </a:t>
            </a:r>
            <a:r>
              <a:rPr lang="en-US" altLang="en-US" b="1" dirty="0"/>
              <a:t>elements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some collections maintain an ordering; some allow duplicates</a:t>
            </a:r>
          </a:p>
          <a:p>
            <a:pPr lvl="1" eaLnBrk="1" hangingPunct="1"/>
            <a:r>
              <a:rPr lang="en-US" altLang="en-US" dirty="0"/>
              <a:t>typical operations: </a:t>
            </a:r>
            <a:r>
              <a:rPr lang="en-US" altLang="en-US" i="1" dirty="0"/>
              <a:t>add</a:t>
            </a:r>
            <a:r>
              <a:rPr lang="en-US" altLang="en-US" dirty="0"/>
              <a:t>, </a:t>
            </a:r>
            <a:r>
              <a:rPr lang="en-US" altLang="en-US" i="1" dirty="0"/>
              <a:t>remove</a:t>
            </a:r>
            <a:r>
              <a:rPr lang="en-US" altLang="en-US" dirty="0"/>
              <a:t>, </a:t>
            </a:r>
            <a:r>
              <a:rPr lang="en-US" altLang="en-US" i="1" dirty="0"/>
              <a:t>clear</a:t>
            </a:r>
            <a:r>
              <a:rPr lang="en-US" altLang="en-US" dirty="0"/>
              <a:t>, </a:t>
            </a:r>
            <a:r>
              <a:rPr lang="en-US" altLang="en-US" i="1" dirty="0"/>
              <a:t>contains</a:t>
            </a:r>
            <a:r>
              <a:rPr lang="en-US" altLang="en-US" dirty="0"/>
              <a:t> (search), </a:t>
            </a:r>
            <a:r>
              <a:rPr lang="en-US" altLang="en-US" i="1" dirty="0"/>
              <a:t>size</a:t>
            </a:r>
          </a:p>
          <a:p>
            <a:pPr lvl="1" eaLnBrk="1" hangingPunct="1"/>
            <a:endParaRPr lang="en-US" altLang="en-US" sz="1600" dirty="0"/>
          </a:p>
          <a:p>
            <a:r>
              <a:rPr lang="en-US" altLang="en-US" dirty="0"/>
              <a:t>examples found in the Java class libraries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b="1" dirty="0">
                <a:solidFill>
                  <a:schemeClr val="accent1"/>
                </a:solidFill>
              </a:rPr>
              <a:t>, </a:t>
            </a:r>
            <a:r>
              <a:rPr lang="en-US" altLang="en-US" b="1" dirty="0">
                <a:solidFill>
                  <a:schemeClr val="accent1"/>
                </a:solidFill>
                <a:latin typeface="Courier New" panose="02070309020205020404" pitchFamily="49" charset="0"/>
              </a:rPr>
              <a:t>LinkedList</a:t>
            </a:r>
            <a:r>
              <a:rPr lang="en-US" altLang="en-US" b="1" dirty="0">
                <a:solidFill>
                  <a:schemeClr val="accent1"/>
                </a:solidFill>
              </a:rPr>
              <a:t>, </a:t>
            </a:r>
            <a:r>
              <a:rPr lang="en-US" altLang="en-US" b="1" dirty="0">
                <a:solidFill>
                  <a:schemeClr val="accent1"/>
                </a:solidFill>
                <a:latin typeface="Courier New" panose="02070309020205020404" pitchFamily="49" charset="0"/>
              </a:rPr>
              <a:t>HashMap</a:t>
            </a:r>
            <a:r>
              <a:rPr lang="en-US" altLang="en-US" b="1" dirty="0">
                <a:solidFill>
                  <a:schemeClr val="accent1"/>
                </a:solidFill>
              </a:rPr>
              <a:t>, </a:t>
            </a:r>
            <a:r>
              <a:rPr lang="en-US" altLang="en-US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TreeSet</a:t>
            </a:r>
            <a:r>
              <a:rPr lang="en-US" altLang="en-US" b="1" dirty="0">
                <a:solidFill>
                  <a:schemeClr val="accent1"/>
                </a:solidFill>
              </a:rPr>
              <a:t>, </a:t>
            </a:r>
            <a:r>
              <a:rPr lang="en-US" altLang="en-US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PriorityQueue</a:t>
            </a:r>
            <a:endParaRPr lang="en-US" altLang="en-US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 lvl="2" eaLnBrk="1" hangingPunct="1"/>
            <a:endParaRPr lang="en-US" altLang="en-US" sz="1600" dirty="0">
              <a:latin typeface="Courier New" panose="02070309020205020404" pitchFamily="49" charset="0"/>
            </a:endParaRPr>
          </a:p>
          <a:p>
            <a:r>
              <a:rPr lang="en-US" altLang="en-US" dirty="0" smtClean="0"/>
              <a:t>Note: all </a:t>
            </a:r>
            <a:r>
              <a:rPr lang="en-US" altLang="en-US" dirty="0"/>
              <a:t>collections are in the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r>
              <a:rPr lang="en-US" altLang="en-US" dirty="0"/>
              <a:t> package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</a:rPr>
              <a:t>import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r>
              <a:rPr lang="en-US" altLang="en-US" dirty="0">
                <a:latin typeface="Courier New" panose="02070309020205020404" pitchFamily="49" charset="0"/>
              </a:rPr>
              <a:t>.*;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699C84-2DD5-4E5A-9B21-7852937D0D77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13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F0E0DD-8C29-46D6-B455-542CFA9DEA86}"/>
              </a:ext>
            </a:extLst>
          </p:cNvPr>
          <p:cNvSpPr/>
          <p:nvPr/>
        </p:nvSpPr>
        <p:spPr>
          <a:xfrm>
            <a:off x="2590800" y="1905000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9BE6C-3A5C-498D-94F3-984852BEE638}"/>
              </a:ext>
            </a:extLst>
          </p:cNvPr>
          <p:cNvSpPr/>
          <p:nvPr/>
        </p:nvSpPr>
        <p:spPr>
          <a:xfrm>
            <a:off x="1219200" y="2563283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C47E84-C20C-48A6-840C-1FC2250719D5}"/>
              </a:ext>
            </a:extLst>
          </p:cNvPr>
          <p:cNvSpPr/>
          <p:nvPr/>
        </p:nvSpPr>
        <p:spPr>
          <a:xfrm>
            <a:off x="3996266" y="2563283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BD763B-8E9E-4D87-A3A7-5A291E0FFC60}"/>
              </a:ext>
            </a:extLst>
          </p:cNvPr>
          <p:cNvSpPr/>
          <p:nvPr/>
        </p:nvSpPr>
        <p:spPr>
          <a:xfrm>
            <a:off x="2607733" y="2563283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Queue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718CE-F122-416B-A632-5061C6004878}"/>
              </a:ext>
            </a:extLst>
          </p:cNvPr>
          <p:cNvSpPr/>
          <p:nvPr/>
        </p:nvSpPr>
        <p:spPr>
          <a:xfrm>
            <a:off x="1219200" y="3200400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ArrayList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74EF53-C5E0-47F7-B794-EC6CA0F368A9}"/>
              </a:ext>
            </a:extLst>
          </p:cNvPr>
          <p:cNvSpPr/>
          <p:nvPr/>
        </p:nvSpPr>
        <p:spPr>
          <a:xfrm>
            <a:off x="2607733" y="3200400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Deque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7C3FAF-E7BD-486C-8B12-FBA1D6E602E5}"/>
              </a:ext>
            </a:extLst>
          </p:cNvPr>
          <p:cNvSpPr/>
          <p:nvPr/>
        </p:nvSpPr>
        <p:spPr>
          <a:xfrm>
            <a:off x="3996266" y="3200400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SortedSet</a:t>
            </a:r>
            <a:endParaRPr 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5C3998-9FA7-46EE-BFEC-6C6AE20D0B27}"/>
              </a:ext>
            </a:extLst>
          </p:cNvPr>
          <p:cNvSpPr/>
          <p:nvPr/>
        </p:nvSpPr>
        <p:spPr>
          <a:xfrm>
            <a:off x="1219200" y="3837517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LinkedList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633DC4-247A-4495-8D67-173D7980B64D}"/>
              </a:ext>
            </a:extLst>
          </p:cNvPr>
          <p:cNvSpPr/>
          <p:nvPr/>
        </p:nvSpPr>
        <p:spPr>
          <a:xfrm>
            <a:off x="2607733" y="3837517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ArrayDque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E30C40-A9F9-4A08-904C-B7AB17BA232E}"/>
              </a:ext>
            </a:extLst>
          </p:cNvPr>
          <p:cNvSpPr/>
          <p:nvPr/>
        </p:nvSpPr>
        <p:spPr>
          <a:xfrm>
            <a:off x="3996266" y="3837517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TreeSet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925619-76A4-4CDE-A313-33A161A60937}"/>
              </a:ext>
            </a:extLst>
          </p:cNvPr>
          <p:cNvSpPr/>
          <p:nvPr/>
        </p:nvSpPr>
        <p:spPr>
          <a:xfrm>
            <a:off x="1219200" y="4474634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Vector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4903B1-2CD5-4B48-A404-43CB6B46A9E7}"/>
              </a:ext>
            </a:extLst>
          </p:cNvPr>
          <p:cNvSpPr/>
          <p:nvPr/>
        </p:nvSpPr>
        <p:spPr>
          <a:xfrm>
            <a:off x="2607733" y="4474634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Priority Queue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E36B7E-AE30-4A9E-B222-74F89C85C205}"/>
              </a:ext>
            </a:extLst>
          </p:cNvPr>
          <p:cNvSpPr/>
          <p:nvPr/>
        </p:nvSpPr>
        <p:spPr>
          <a:xfrm>
            <a:off x="3996266" y="4474634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HashSet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D1FA67-A3AB-44FF-AF40-39E95891EB08}"/>
              </a:ext>
            </a:extLst>
          </p:cNvPr>
          <p:cNvSpPr/>
          <p:nvPr/>
        </p:nvSpPr>
        <p:spPr>
          <a:xfrm>
            <a:off x="3996266" y="5111751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Linked </a:t>
            </a:r>
            <a:r>
              <a:rPr lang="en-US" sz="1400" dirty="0" err="1" smtClean="0">
                <a:solidFill>
                  <a:schemeClr val="bg1"/>
                </a:solidFill>
              </a:rPr>
              <a:t>HashSet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1FDF0A-CEC6-43DB-9D5F-B288EEAF92E7}"/>
              </a:ext>
            </a:extLst>
          </p:cNvPr>
          <p:cNvSpPr/>
          <p:nvPr/>
        </p:nvSpPr>
        <p:spPr>
          <a:xfrm>
            <a:off x="6324600" y="1974849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Map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E0E789-FDD8-4101-BA7F-20322D033324}"/>
              </a:ext>
            </a:extLst>
          </p:cNvPr>
          <p:cNvSpPr/>
          <p:nvPr/>
        </p:nvSpPr>
        <p:spPr>
          <a:xfrm>
            <a:off x="6324600" y="2611966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HashTable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D785A8-2A3C-4DE1-A9B7-1BF1E85879B3}"/>
              </a:ext>
            </a:extLst>
          </p:cNvPr>
          <p:cNvSpPr/>
          <p:nvPr/>
        </p:nvSpPr>
        <p:spPr>
          <a:xfrm>
            <a:off x="6324600" y="3249083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HashMap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1AC333-A800-4F9D-A6D3-290FDB105D01}"/>
              </a:ext>
            </a:extLst>
          </p:cNvPr>
          <p:cNvSpPr/>
          <p:nvPr/>
        </p:nvSpPr>
        <p:spPr>
          <a:xfrm>
            <a:off x="6324600" y="3886200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Linked </a:t>
            </a:r>
            <a:r>
              <a:rPr lang="en-US" sz="1400" dirty="0" err="1" smtClean="0">
                <a:solidFill>
                  <a:schemeClr val="bg1"/>
                </a:solidFill>
              </a:rPr>
              <a:t>HashMap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9A3F76-9787-4493-B0A3-8D9FFEFCD3B9}"/>
              </a:ext>
            </a:extLst>
          </p:cNvPr>
          <p:cNvSpPr/>
          <p:nvPr/>
        </p:nvSpPr>
        <p:spPr>
          <a:xfrm>
            <a:off x="6324600" y="4523317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SortedMap</a:t>
            </a:r>
            <a:endParaRPr 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AF1283-3AE3-42F4-9CF5-05FDAC56F475}"/>
              </a:ext>
            </a:extLst>
          </p:cNvPr>
          <p:cNvSpPr/>
          <p:nvPr/>
        </p:nvSpPr>
        <p:spPr>
          <a:xfrm>
            <a:off x="6324600" y="5160434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TreeMap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A3D7F75-D2F7-4EAE-AA82-EB0B5A91F20F}"/>
              </a:ext>
            </a:extLst>
          </p:cNvPr>
          <p:cNvCxnSpPr/>
          <p:nvPr/>
        </p:nvCxnSpPr>
        <p:spPr>
          <a:xfrm>
            <a:off x="296333" y="1371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FBB5779-6670-464D-BD13-84523DF354FF}"/>
              </a:ext>
            </a:extLst>
          </p:cNvPr>
          <p:cNvCxnSpPr/>
          <p:nvPr/>
        </p:nvCxnSpPr>
        <p:spPr>
          <a:xfrm>
            <a:off x="296333" y="1600200"/>
            <a:ext cx="457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DCEF3C-1F87-4351-9839-87F86C4ADF12}"/>
              </a:ext>
            </a:extLst>
          </p:cNvPr>
          <p:cNvSpPr/>
          <p:nvPr/>
        </p:nvSpPr>
        <p:spPr>
          <a:xfrm>
            <a:off x="296333" y="1765299"/>
            <a:ext cx="457200" cy="1750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7FDAB0-51BB-4DA9-9F97-A883E3262BF7}"/>
              </a:ext>
            </a:extLst>
          </p:cNvPr>
          <p:cNvSpPr/>
          <p:nvPr/>
        </p:nvSpPr>
        <p:spPr>
          <a:xfrm>
            <a:off x="296333" y="2077800"/>
            <a:ext cx="457200" cy="1750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9D86CE7-CA49-4197-B64C-4D43324B95D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7059" y="1939542"/>
            <a:ext cx="485483" cy="762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8469F75-57EC-4506-AF28-BA9AC7EABB93}"/>
              </a:ext>
            </a:extLst>
          </p:cNvPr>
          <p:cNvCxnSpPr>
            <a:cxnSpLocks/>
          </p:cNvCxnSpPr>
          <p:nvPr/>
        </p:nvCxnSpPr>
        <p:spPr>
          <a:xfrm rot="10800000">
            <a:off x="3733801" y="2077801"/>
            <a:ext cx="719665" cy="450941"/>
          </a:xfrm>
          <a:prstGeom prst="bentConnector3">
            <a:avLst>
              <a:gd name="adj1" fmla="val 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132CFCE-096A-43AC-964A-5D04F68C9A9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141133" y="2355849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0F5DB7E-312B-4896-83B1-E474A5902128}"/>
              </a:ext>
            </a:extLst>
          </p:cNvPr>
          <p:cNvCxnSpPr>
            <a:cxnSpLocks/>
          </p:cNvCxnSpPr>
          <p:nvPr/>
        </p:nvCxnSpPr>
        <p:spPr>
          <a:xfrm flipV="1">
            <a:off x="3141133" y="2992966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6CD3E73-94AD-4893-8F9B-4C11DB202DAB}"/>
              </a:ext>
            </a:extLst>
          </p:cNvPr>
          <p:cNvCxnSpPr>
            <a:cxnSpLocks/>
          </p:cNvCxnSpPr>
          <p:nvPr/>
        </p:nvCxnSpPr>
        <p:spPr>
          <a:xfrm flipV="1">
            <a:off x="3141133" y="3630083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BE5A81F-2802-463E-ACA9-182FABFF8B8C}"/>
              </a:ext>
            </a:extLst>
          </p:cNvPr>
          <p:cNvCxnSpPr>
            <a:cxnSpLocks/>
          </p:cNvCxnSpPr>
          <p:nvPr/>
        </p:nvCxnSpPr>
        <p:spPr>
          <a:xfrm flipV="1">
            <a:off x="4495797" y="2992966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37D3214-5B5A-4423-9EBD-B1F1D2D83CD4}"/>
              </a:ext>
            </a:extLst>
          </p:cNvPr>
          <p:cNvCxnSpPr>
            <a:cxnSpLocks/>
          </p:cNvCxnSpPr>
          <p:nvPr/>
        </p:nvCxnSpPr>
        <p:spPr>
          <a:xfrm flipV="1">
            <a:off x="4495797" y="3630083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1965543-AF41-4668-8D83-FBD64F768BDC}"/>
              </a:ext>
            </a:extLst>
          </p:cNvPr>
          <p:cNvCxnSpPr>
            <a:cxnSpLocks/>
          </p:cNvCxnSpPr>
          <p:nvPr/>
        </p:nvCxnSpPr>
        <p:spPr>
          <a:xfrm flipV="1">
            <a:off x="4529666" y="4904317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7F96101-7953-47EB-BD74-487422AE7731}"/>
              </a:ext>
            </a:extLst>
          </p:cNvPr>
          <p:cNvCxnSpPr>
            <a:cxnSpLocks/>
          </p:cNvCxnSpPr>
          <p:nvPr/>
        </p:nvCxnSpPr>
        <p:spPr>
          <a:xfrm flipV="1">
            <a:off x="6858000" y="4953000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24A95C-910C-470C-A39A-0F8C0A9E8C8F}"/>
              </a:ext>
            </a:extLst>
          </p:cNvPr>
          <p:cNvCxnSpPr>
            <a:cxnSpLocks/>
          </p:cNvCxnSpPr>
          <p:nvPr/>
        </p:nvCxnSpPr>
        <p:spPr>
          <a:xfrm flipV="1">
            <a:off x="6858000" y="3678766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6532450-DEDE-4784-9DA6-F6D40E8C9862}"/>
              </a:ext>
            </a:extLst>
          </p:cNvPr>
          <p:cNvCxnSpPr>
            <a:cxnSpLocks/>
          </p:cNvCxnSpPr>
          <p:nvPr/>
        </p:nvCxnSpPr>
        <p:spPr>
          <a:xfrm flipH="1">
            <a:off x="6019800" y="4713817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4128730-2BD4-4D8A-BC88-01A24C87E9B1}"/>
              </a:ext>
            </a:extLst>
          </p:cNvPr>
          <p:cNvCxnSpPr/>
          <p:nvPr/>
        </p:nvCxnSpPr>
        <p:spPr>
          <a:xfrm flipV="1">
            <a:off x="6019800" y="2165349"/>
            <a:ext cx="0" cy="254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29900E9-2EED-4CCF-92F4-EBD047A69F27}"/>
              </a:ext>
            </a:extLst>
          </p:cNvPr>
          <p:cNvCxnSpPr/>
          <p:nvPr/>
        </p:nvCxnSpPr>
        <p:spPr>
          <a:xfrm>
            <a:off x="6019800" y="2165349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3B03E8C-0A41-4843-8749-E2D99DAD6737}"/>
              </a:ext>
            </a:extLst>
          </p:cNvPr>
          <p:cNvCxnSpPr>
            <a:cxnSpLocks/>
          </p:cNvCxnSpPr>
          <p:nvPr/>
        </p:nvCxnSpPr>
        <p:spPr>
          <a:xfrm flipH="1">
            <a:off x="7289796" y="4053417"/>
            <a:ext cx="381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DCDA346-83FB-42A8-BCAA-3D70F1B4FE8B}"/>
              </a:ext>
            </a:extLst>
          </p:cNvPr>
          <p:cNvCxnSpPr>
            <a:cxnSpLocks/>
          </p:cNvCxnSpPr>
          <p:nvPr/>
        </p:nvCxnSpPr>
        <p:spPr>
          <a:xfrm flipV="1">
            <a:off x="7679263" y="2154766"/>
            <a:ext cx="0" cy="19219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FAC7B02-9D3F-4B0F-BC20-313EFE16F2E1}"/>
              </a:ext>
            </a:extLst>
          </p:cNvPr>
          <p:cNvCxnSpPr>
            <a:cxnSpLocks/>
          </p:cNvCxnSpPr>
          <p:nvPr/>
        </p:nvCxnSpPr>
        <p:spPr>
          <a:xfrm flipH="1">
            <a:off x="7391397" y="2152650"/>
            <a:ext cx="30480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E2F5644-E2CF-4E0D-A850-201F371C9FFC}"/>
              </a:ext>
            </a:extLst>
          </p:cNvPr>
          <p:cNvCxnSpPr>
            <a:cxnSpLocks/>
          </p:cNvCxnSpPr>
          <p:nvPr/>
        </p:nvCxnSpPr>
        <p:spPr>
          <a:xfrm flipH="1">
            <a:off x="7289796" y="3439583"/>
            <a:ext cx="381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582160B-2836-484A-A778-C97FDC9D91F7}"/>
              </a:ext>
            </a:extLst>
          </p:cNvPr>
          <p:cNvCxnSpPr>
            <a:cxnSpLocks/>
          </p:cNvCxnSpPr>
          <p:nvPr/>
        </p:nvCxnSpPr>
        <p:spPr>
          <a:xfrm flipH="1">
            <a:off x="7289796" y="2802466"/>
            <a:ext cx="381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202EE92-78D5-4C51-8478-8D3833D137B8}"/>
              </a:ext>
            </a:extLst>
          </p:cNvPr>
          <p:cNvCxnSpPr>
            <a:cxnSpLocks/>
          </p:cNvCxnSpPr>
          <p:nvPr/>
        </p:nvCxnSpPr>
        <p:spPr>
          <a:xfrm flipH="1">
            <a:off x="5003799" y="4667251"/>
            <a:ext cx="381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5848957-7CB3-4493-A5D2-C20E60A3EC22}"/>
              </a:ext>
            </a:extLst>
          </p:cNvPr>
          <p:cNvCxnSpPr>
            <a:cxnSpLocks/>
          </p:cNvCxnSpPr>
          <p:nvPr/>
        </p:nvCxnSpPr>
        <p:spPr>
          <a:xfrm flipV="1">
            <a:off x="5384799" y="2768600"/>
            <a:ext cx="0" cy="2565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C559AC7-79A5-4EAB-87D3-C8B72849120A}"/>
              </a:ext>
            </a:extLst>
          </p:cNvPr>
          <p:cNvCxnSpPr>
            <a:cxnSpLocks/>
          </p:cNvCxnSpPr>
          <p:nvPr/>
        </p:nvCxnSpPr>
        <p:spPr>
          <a:xfrm flipH="1" flipV="1">
            <a:off x="5079999" y="2766484"/>
            <a:ext cx="304800" cy="21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610D6F5-8320-4557-B8BB-2789FE431753}"/>
              </a:ext>
            </a:extLst>
          </p:cNvPr>
          <p:cNvCxnSpPr>
            <a:cxnSpLocks/>
          </p:cNvCxnSpPr>
          <p:nvPr/>
        </p:nvCxnSpPr>
        <p:spPr>
          <a:xfrm flipH="1">
            <a:off x="5003799" y="5334000"/>
            <a:ext cx="381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5FBD58E-1C10-4C68-AC44-B64729A15B18}"/>
              </a:ext>
            </a:extLst>
          </p:cNvPr>
          <p:cNvCxnSpPr>
            <a:cxnSpLocks/>
          </p:cNvCxnSpPr>
          <p:nvPr/>
        </p:nvCxnSpPr>
        <p:spPr>
          <a:xfrm flipV="1">
            <a:off x="3835400" y="2729827"/>
            <a:ext cx="0" cy="19839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4130CAE-CDBD-4558-8140-856EC4CDE1C6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674533" y="2729827"/>
            <a:ext cx="160868" cy="239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9F118E7-1DC5-403D-890D-246F1DC45CE1}"/>
              </a:ext>
            </a:extLst>
          </p:cNvPr>
          <p:cNvCxnSpPr>
            <a:cxnSpLocks/>
          </p:cNvCxnSpPr>
          <p:nvPr/>
        </p:nvCxnSpPr>
        <p:spPr>
          <a:xfrm flipH="1">
            <a:off x="3657600" y="4689860"/>
            <a:ext cx="177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99D3C64-3A7A-449D-9211-9CDE26D43F94}"/>
              </a:ext>
            </a:extLst>
          </p:cNvPr>
          <p:cNvCxnSpPr>
            <a:cxnSpLocks/>
          </p:cNvCxnSpPr>
          <p:nvPr/>
        </p:nvCxnSpPr>
        <p:spPr>
          <a:xfrm>
            <a:off x="922874" y="4646084"/>
            <a:ext cx="364063" cy="190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539B8B0-7E14-4FEF-8B1F-F9627EB6A903}"/>
              </a:ext>
            </a:extLst>
          </p:cNvPr>
          <p:cNvCxnSpPr>
            <a:cxnSpLocks/>
          </p:cNvCxnSpPr>
          <p:nvPr/>
        </p:nvCxnSpPr>
        <p:spPr>
          <a:xfrm flipV="1">
            <a:off x="922873" y="2747433"/>
            <a:ext cx="0" cy="19219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260588D-566A-420A-B569-111ADEEF003D}"/>
              </a:ext>
            </a:extLst>
          </p:cNvPr>
          <p:cNvCxnSpPr>
            <a:cxnSpLocks/>
          </p:cNvCxnSpPr>
          <p:nvPr/>
        </p:nvCxnSpPr>
        <p:spPr>
          <a:xfrm>
            <a:off x="922874" y="2747433"/>
            <a:ext cx="28786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E31AAA2-FC39-4B98-A124-6750CE39604E}"/>
              </a:ext>
            </a:extLst>
          </p:cNvPr>
          <p:cNvCxnSpPr>
            <a:cxnSpLocks/>
          </p:cNvCxnSpPr>
          <p:nvPr/>
        </p:nvCxnSpPr>
        <p:spPr>
          <a:xfrm flipV="1">
            <a:off x="922874" y="4028017"/>
            <a:ext cx="364063" cy="42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7358C62-B278-4315-896C-F0419EE84462}"/>
              </a:ext>
            </a:extLst>
          </p:cNvPr>
          <p:cNvCxnSpPr>
            <a:cxnSpLocks/>
          </p:cNvCxnSpPr>
          <p:nvPr/>
        </p:nvCxnSpPr>
        <p:spPr>
          <a:xfrm flipV="1">
            <a:off x="922874" y="3390900"/>
            <a:ext cx="364063" cy="42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F54B8D0-2ED9-4FB8-9541-00394E4326DC}"/>
              </a:ext>
            </a:extLst>
          </p:cNvPr>
          <p:cNvCxnSpPr>
            <a:cxnSpLocks/>
          </p:cNvCxnSpPr>
          <p:nvPr/>
        </p:nvCxnSpPr>
        <p:spPr>
          <a:xfrm>
            <a:off x="2205571" y="4030036"/>
            <a:ext cx="270928" cy="14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387680C-893D-4931-B163-06778355CEA7}"/>
              </a:ext>
            </a:extLst>
          </p:cNvPr>
          <p:cNvCxnSpPr>
            <a:cxnSpLocks/>
          </p:cNvCxnSpPr>
          <p:nvPr/>
        </p:nvCxnSpPr>
        <p:spPr>
          <a:xfrm flipV="1">
            <a:off x="2463804" y="3390900"/>
            <a:ext cx="0" cy="660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64D0D95-44B3-42D6-9719-545E0FED8C7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63805" y="3390900"/>
            <a:ext cx="14392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0BD3C47-2A96-4C68-BBA8-EF555D92D1D4}"/>
              </a:ext>
            </a:extLst>
          </p:cNvPr>
          <p:cNvSpPr txBox="1"/>
          <p:nvPr/>
        </p:nvSpPr>
        <p:spPr>
          <a:xfrm>
            <a:off x="746760" y="1967366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29F077-FF63-4E3B-87E4-8FD6435A84AF}"/>
              </a:ext>
            </a:extLst>
          </p:cNvPr>
          <p:cNvSpPr txBox="1"/>
          <p:nvPr/>
        </p:nvSpPr>
        <p:spPr>
          <a:xfrm>
            <a:off x="719830" y="1676400"/>
            <a:ext cx="880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Interface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45F98A5-FAF6-4721-8547-6BCA08178384}"/>
              </a:ext>
            </a:extLst>
          </p:cNvPr>
          <p:cNvSpPr txBox="1"/>
          <p:nvPr/>
        </p:nvSpPr>
        <p:spPr>
          <a:xfrm>
            <a:off x="719201" y="1456551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Implements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8F808EB-A054-41D5-83B9-06F601F21F80}"/>
              </a:ext>
            </a:extLst>
          </p:cNvPr>
          <p:cNvSpPr txBox="1"/>
          <p:nvPr/>
        </p:nvSpPr>
        <p:spPr>
          <a:xfrm>
            <a:off x="741836" y="12399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Extends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657600" y="4343400"/>
            <a:ext cx="1828799" cy="6402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9C8EEE-F45A-46DA-88BC-83F7E92741D7}" type="datetime1">
              <a:rPr lang="en-US" smtClean="0"/>
              <a:t>9/28/2020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11.2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2D816-DCF6-4E76-AF64-C04749B9874D}" type="datetime1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210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BDBED1B8F8E4AB13A238DC6199017" ma:contentTypeVersion="0" ma:contentTypeDescription="Create a new document." ma:contentTypeScope="" ma:versionID="827bff42d50a346486ff95e9fb5149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0B6B6B1-8326-4FF7-853C-D2B2FC281ED9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6CB1E0-FB0F-4A48-AD5C-BC06CD4D2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69E7D4-A3DA-4AB3-B5C9-285EB5563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CS210</Template>
  <TotalTime>21680</TotalTime>
  <Words>2669</Words>
  <Application>Microsoft Office PowerPoint</Application>
  <PresentationFormat>On-screen Show (4:3)</PresentationFormat>
  <Paragraphs>911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맑은 고딕</vt:lpstr>
      <vt:lpstr>ＭＳ Ｐゴシック</vt:lpstr>
      <vt:lpstr>Arial</vt:lpstr>
      <vt:lpstr>Courier New</vt:lpstr>
      <vt:lpstr>Georgia</vt:lpstr>
      <vt:lpstr>Tahoma</vt:lpstr>
      <vt:lpstr>Times New Roman</vt:lpstr>
      <vt:lpstr>Verdana</vt:lpstr>
      <vt:lpstr>Wingdings</vt:lpstr>
      <vt:lpstr>Wingdings 2</vt:lpstr>
      <vt:lpstr>CS210</vt:lpstr>
      <vt:lpstr>Building Java Programs A Back to Basics Approach</vt:lpstr>
      <vt:lpstr>Topics will be covered</vt:lpstr>
      <vt:lpstr>Question</vt:lpstr>
      <vt:lpstr>Step 1: Choose a Data Structure</vt:lpstr>
      <vt:lpstr>Step 2: Choose a Search Algorithm</vt:lpstr>
      <vt:lpstr>Collections</vt:lpstr>
      <vt:lpstr>Collections</vt:lpstr>
      <vt:lpstr>Java Collections</vt:lpstr>
      <vt:lpstr>Sets</vt:lpstr>
      <vt:lpstr>Sets</vt:lpstr>
      <vt:lpstr>Java HashSet</vt:lpstr>
      <vt:lpstr>Set methods</vt:lpstr>
      <vt:lpstr>Set operations</vt:lpstr>
      <vt:lpstr>Example</vt:lpstr>
      <vt:lpstr>Step-by-Step Workout</vt:lpstr>
      <vt:lpstr>Example Follow Up</vt:lpstr>
      <vt:lpstr>Sets and ordering</vt:lpstr>
      <vt:lpstr>Iterators</vt:lpstr>
      <vt:lpstr>Examining sets (and maps  coming later)</vt:lpstr>
      <vt:lpstr>Iterators</vt:lpstr>
      <vt:lpstr>Iterator methods</vt:lpstr>
      <vt:lpstr>Iterator example 1</vt:lpstr>
      <vt:lpstr>Iterator example 2</vt:lpstr>
      <vt:lpstr>ArrayList VS HashSet  </vt:lpstr>
      <vt:lpstr>HashSet – remove an element</vt:lpstr>
      <vt:lpstr>HashSet – sort elements</vt:lpstr>
      <vt:lpstr>Recall Question</vt:lpstr>
      <vt:lpstr>Recall Question</vt:lpstr>
      <vt:lpstr>Recall Question</vt:lpstr>
      <vt:lpstr>Maps</vt:lpstr>
      <vt:lpstr>Java Collections</vt:lpstr>
      <vt:lpstr>Map</vt:lpstr>
      <vt:lpstr>Maps and tallying</vt:lpstr>
      <vt:lpstr>Map methods</vt:lpstr>
      <vt:lpstr>Using maps</vt:lpstr>
      <vt:lpstr>HashMap – add element</vt:lpstr>
      <vt:lpstr>HashMap – remove element</vt:lpstr>
      <vt:lpstr>HashMap – size and iterate through elements</vt:lpstr>
      <vt:lpstr>ArrayList VS HashMap  </vt:lpstr>
      <vt:lpstr>When to use What</vt:lpstr>
      <vt:lpstr>The End 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Winnie Li</cp:lastModifiedBy>
  <cp:revision>283</cp:revision>
  <dcterms:created xsi:type="dcterms:W3CDTF">2008-06-28T20:57:21Z</dcterms:created>
  <dcterms:modified xsi:type="dcterms:W3CDTF">2020-09-29T07:27:44Z</dcterms:modified>
</cp:coreProperties>
</file>