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0"/>
  </p:notesMasterIdLst>
  <p:sldIdLst>
    <p:sldId id="330" r:id="rId5"/>
    <p:sldId id="534" r:id="rId6"/>
    <p:sldId id="332" r:id="rId7"/>
    <p:sldId id="578" r:id="rId8"/>
    <p:sldId id="579" r:id="rId9"/>
    <p:sldId id="638" r:id="rId10"/>
    <p:sldId id="580" r:id="rId11"/>
    <p:sldId id="581" r:id="rId12"/>
    <p:sldId id="582" r:id="rId13"/>
    <p:sldId id="642" r:id="rId14"/>
    <p:sldId id="583" r:id="rId15"/>
    <p:sldId id="585" r:id="rId16"/>
    <p:sldId id="586" r:id="rId17"/>
    <p:sldId id="587" r:id="rId18"/>
    <p:sldId id="588" r:id="rId19"/>
    <p:sldId id="589" r:id="rId20"/>
    <p:sldId id="590" r:id="rId21"/>
    <p:sldId id="643" r:id="rId22"/>
    <p:sldId id="639" r:id="rId23"/>
    <p:sldId id="640" r:id="rId24"/>
    <p:sldId id="641" r:id="rId25"/>
    <p:sldId id="635" r:id="rId26"/>
    <p:sldId id="636" r:id="rId27"/>
    <p:sldId id="637" r:id="rId28"/>
    <p:sldId id="644" r:id="rId29"/>
    <p:sldId id="645" r:id="rId30"/>
    <p:sldId id="591" r:id="rId31"/>
    <p:sldId id="592" r:id="rId32"/>
    <p:sldId id="593" r:id="rId33"/>
    <p:sldId id="594" r:id="rId34"/>
    <p:sldId id="595" r:id="rId35"/>
    <p:sldId id="596" r:id="rId36"/>
    <p:sldId id="597" r:id="rId37"/>
    <p:sldId id="598" r:id="rId38"/>
    <p:sldId id="599" r:id="rId39"/>
    <p:sldId id="600" r:id="rId40"/>
    <p:sldId id="631" r:id="rId41"/>
    <p:sldId id="602" r:id="rId42"/>
    <p:sldId id="603" r:id="rId43"/>
    <p:sldId id="604" r:id="rId44"/>
    <p:sldId id="605" r:id="rId45"/>
    <p:sldId id="607" r:id="rId46"/>
    <p:sldId id="608" r:id="rId47"/>
    <p:sldId id="609" r:id="rId48"/>
    <p:sldId id="610" r:id="rId49"/>
    <p:sldId id="611" r:id="rId50"/>
    <p:sldId id="612" r:id="rId51"/>
    <p:sldId id="613" r:id="rId52"/>
    <p:sldId id="614" r:id="rId53"/>
    <p:sldId id="615" r:id="rId54"/>
    <p:sldId id="616" r:id="rId55"/>
    <p:sldId id="617" r:id="rId56"/>
    <p:sldId id="618" r:id="rId57"/>
    <p:sldId id="619" r:id="rId58"/>
    <p:sldId id="620" r:id="rId59"/>
    <p:sldId id="621" r:id="rId60"/>
    <p:sldId id="622" r:id="rId61"/>
    <p:sldId id="623" r:id="rId62"/>
    <p:sldId id="624" r:id="rId63"/>
    <p:sldId id="625" r:id="rId64"/>
    <p:sldId id="626" r:id="rId65"/>
    <p:sldId id="627" r:id="rId66"/>
    <p:sldId id="628" r:id="rId67"/>
    <p:sldId id="629" r:id="rId68"/>
    <p:sldId id="630" r:id="rId69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0000"/>
    <a:srgbClr val="FFFFC0"/>
    <a:srgbClr val="FFFF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6679" autoAdjust="0"/>
  </p:normalViewPr>
  <p:slideViewPr>
    <p:cSldViewPr>
      <p:cViewPr varScale="1">
        <p:scale>
          <a:sx n="76" d="100"/>
          <a:sy n="76" d="100"/>
        </p:scale>
        <p:origin x="108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75CC84D-A508-4198-9A4D-268E6D615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F92BD0-2E82-4B52-B09B-980876D279B5}" type="slidenum">
              <a:rPr lang="en-US" smtClean="0"/>
              <a:pPr eaLnBrk="1" hangingPunct="1"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89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C4DED2-4708-4823-9B18-0ADA80C89F33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interesting variation: Output only the *unique* rearrangements.  For example, permute("GOOGLE") has two Os, but swapping them in order produces the same string, which shouldn't appear twice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302198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705CF4-D880-4EA0-B006-6D257F56E322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interesting variation: Output only the *unique* rearrangements.  For example, permute("GOOGLE") has two Os, but swapping them in order produces the same string, which shouldn't appear twice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86945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31650-2E20-4A62-8D28-139624F6D701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6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E5A9B-AAD1-44D5-893F-86AD50B13B59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7D63-6A15-4F68-85E3-BAFA18495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4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DF36D-9CFB-4B10-9EFC-F07606935B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43090-EA6A-4E35-8E51-85345C169AC5}" type="datetime1">
              <a:rPr lang="en-US" smtClean="0"/>
              <a:t>10/7/2020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0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B355A-6BC7-41A6-B1C5-DCD906ACD911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9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8D42D-E9EC-4DD3-B865-95AE3A6DBB44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37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E3E86-8744-4061-8828-3C074252E51B}" type="datetime1">
              <a:rPr lang="en-US" smtClean="0"/>
              <a:t>10/7/2020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F1CB-80D7-4E05-9B65-0EAD580BC6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9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F28E-D428-439A-9190-1C54AB6A786B}" type="datetime1">
              <a:rPr lang="en-US" smtClean="0"/>
              <a:t>10/7/2020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B6D6A0C-AE1D-4293-9528-EE8FB7DBF9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5E439-40F8-4657-922B-B6DCF2828B15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6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1129B-79C8-466D-B4FE-4CD7E3B99DB1}" type="datetime1">
              <a:rPr lang="en-US" smtClean="0"/>
              <a:t>10/7/2020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8825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AA02C-4A37-4580-9D0C-FE1383B43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26D8EAA-DADD-47B0-A08B-28FF1CFCC6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630B4-1587-40E7-8F47-BBEBCD5D86C8}" type="datetime1">
              <a:rPr lang="en-US" smtClean="0"/>
              <a:t>10/7/2020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04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7D72F-E2D9-4583-8302-306512408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B3C52-F71F-40AB-B829-F8E43F1A15B6}" type="datetime1">
              <a:rPr lang="en-US" smtClean="0"/>
              <a:t>10/7/2020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0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2FDA71D-1768-456C-9D5E-5036C2837740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defRPr/>
            </a:pPr>
            <a:fld id="{7E4E26CC-BC91-44B5-94DE-E2155D19564B}" type="slidenum">
              <a:rPr lang="en-US" sz="1200" smtClean="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  <a:defRPr/>
              </a:pPr>
              <a:t>‹#›</a:t>
            </a:fld>
            <a:endParaRPr lang="en-US" smtClean="0"/>
          </a:p>
        </p:txBody>
      </p:sp>
      <p:sp>
        <p:nvSpPr>
          <p:cNvPr id="17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18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Clr>
          <a:srgbClr val="8FB08C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12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1900" dirty="0" smtClean="0"/>
              <a:t>Recursion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/>
              <a:t>Building Java Programs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 Back to Basics Approach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13DAAEF-9FF2-4C68-B0B3-CFF8C237B762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12.1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8153400" cy="1752600"/>
          </a:xfrm>
        </p:spPr>
        <p:txBody>
          <a:bodyPr/>
          <a:lstStyle/>
          <a:p>
            <a:r>
              <a:rPr lang="en-US" dirty="0" smtClean="0"/>
              <a:t>Structure of Recursive Solutions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94A402-FEFB-4766-A81E-6B46A6853C66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Recursion and </a:t>
            </a:r>
            <a:r>
              <a:rPr lang="en-US" altLang="en-US" dirty="0" smtClean="0"/>
              <a:t>Cases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Every recursive algorithm involves at least 2 cases: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/>
            <a:r>
              <a:rPr lang="en-US" altLang="en-US" b="1" smtClean="0"/>
              <a:t>base case</a:t>
            </a:r>
            <a:r>
              <a:rPr lang="en-US" altLang="en-US" smtClean="0"/>
              <a:t>: A simple occurrence that can be answered directly.</a:t>
            </a:r>
            <a:endParaRPr lang="en-US" altLang="en-US" i="1" smtClean="0"/>
          </a:p>
          <a:p>
            <a:pPr lvl="1" eaLnBrk="1" hangingPunct="1"/>
            <a:endParaRPr lang="en-US" altLang="en-US" i="1" smtClean="0"/>
          </a:p>
          <a:p>
            <a:pPr lvl="1" eaLnBrk="1" hangingPunct="1"/>
            <a:r>
              <a:rPr lang="en-US" altLang="en-US" b="1" smtClean="0"/>
              <a:t>recursive case</a:t>
            </a:r>
            <a:r>
              <a:rPr lang="en-US" altLang="en-US" smtClean="0"/>
              <a:t>: A more complex occurrence of the problem that cannot be directly answered, but can instead be described in terms of smaller occurrences of the same problem.</a:t>
            </a:r>
          </a:p>
          <a:p>
            <a:pPr lvl="1" eaLnBrk="1" hangingPunct="1"/>
            <a:endParaRPr lang="en-US" altLang="en-US" i="1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Some recursive algorithms have more than one base or recursive case, but all have at least one of each.</a:t>
            </a:r>
          </a:p>
          <a:p>
            <a:pPr lvl="1" eaLnBrk="1" hangingPunct="1"/>
            <a:r>
              <a:rPr lang="en-US" altLang="en-US" smtClean="0"/>
              <a:t>A crucial part of recursive programming is identifying these cases.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0E0466-789D-44E3-A3D8-7C1528680BAB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 in Java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Consider the following method to print a line of </a:t>
            </a:r>
            <a:r>
              <a:rPr lang="en-US" altLang="en-US" dirty="0" smtClean="0">
                <a:latin typeface="Courier New" panose="02070309020205020404" pitchFamily="49" charset="0"/>
              </a:rPr>
              <a:t>*</a:t>
            </a:r>
            <a:r>
              <a:rPr lang="en-US" altLang="en-US" dirty="0" smtClean="0"/>
              <a:t> characters: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Prints a line containing the given number of stars.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Precondition: n &gt;=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static void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printStars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for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 = 0; i &lt; n;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end the line of output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Write a recursive version of this method (that calls itself).</a:t>
            </a:r>
          </a:p>
          <a:p>
            <a:pPr lvl="1" eaLnBrk="1" hangingPunct="1"/>
            <a:r>
              <a:rPr lang="en-US" altLang="en-US" dirty="0" smtClean="0"/>
              <a:t>Solve the problem </a:t>
            </a:r>
            <a:r>
              <a:rPr lang="en-US" altLang="en-US" u="sng" dirty="0" smtClean="0"/>
              <a:t>without using any loops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Hint: Your solution should print just one star at a time.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0D0B32-1DC3-446B-8221-FF0F333B2296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0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/>
              <a:t>Basic Case</a:t>
            </a:r>
            <a:endParaRPr lang="en-US" altLang="en-US" dirty="0" smtClean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are the cases to consider?</a:t>
            </a:r>
          </a:p>
          <a:p>
            <a:pPr lvl="1" eaLnBrk="1" hangingPunct="1"/>
            <a:r>
              <a:rPr lang="en-US" altLang="en-US" smtClean="0"/>
              <a:t>What is a very easy number of stars to print without a loop?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static void printStars(int n)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</a:t>
            </a:r>
            <a:r>
              <a:rPr lang="en-US" altLang="en-US" sz="2000" b="1" smtClean="0">
                <a:latin typeface="Courier New" panose="02070309020205020404" pitchFamily="49" charset="0"/>
              </a:rPr>
              <a:t>if (n == 1)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just print one star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System.out.println("*");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</a:t>
            </a:r>
            <a:r>
              <a:rPr lang="en-US" altLang="en-US" sz="2000" b="1" smtClean="0">
                <a:latin typeface="Courier New" panose="02070309020205020404" pitchFamily="49" charset="0"/>
              </a:rPr>
              <a:t>}</a:t>
            </a:r>
            <a:r>
              <a:rPr lang="en-US" altLang="en-US" sz="2000" smtClean="0">
                <a:latin typeface="Courier New" panose="02070309020205020404" pitchFamily="49" charset="0"/>
              </a:rPr>
              <a:t>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  <a:endParaRPr lang="en-US" altLang="en-US" sz="20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853108-68C9-42A5-A38C-A47B50002972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1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Handling </a:t>
            </a:r>
            <a:r>
              <a:rPr lang="en-US" altLang="en-US" dirty="0" smtClean="0"/>
              <a:t>More Cases</a:t>
            </a:r>
            <a:endParaRPr lang="en-US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Handling additional cases, with no loops (in a bad way):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static void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printStars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if (n == 1)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just print one star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 else if (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n == 2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 else if (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n == 3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 else if (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n == 4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 else ...</a:t>
            </a:r>
            <a:endParaRPr lang="en-US" altLang="en-US" sz="20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5B3D60-4BC7-4718-A8BB-46011955ADEF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3C79AE-4C38-470C-97F6-6836937D6BDE}"/>
              </a:ext>
            </a:extLst>
          </p:cNvPr>
          <p:cNvSpPr/>
          <p:nvPr/>
        </p:nvSpPr>
        <p:spPr>
          <a:xfrm>
            <a:off x="1598084" y="2590800"/>
            <a:ext cx="4040716" cy="25398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2A675-3C6E-48C4-B438-337DA91C530A}"/>
              </a:ext>
            </a:extLst>
          </p:cNvPr>
          <p:cNvSpPr/>
          <p:nvPr/>
        </p:nvSpPr>
        <p:spPr>
          <a:xfrm>
            <a:off x="1445033" y="3429000"/>
            <a:ext cx="4064000" cy="28015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CC52F74-DA93-412F-AC05-154EB93A94A8}"/>
              </a:ext>
            </a:extLst>
          </p:cNvPr>
          <p:cNvSpPr/>
          <p:nvPr/>
        </p:nvSpPr>
        <p:spPr>
          <a:xfrm>
            <a:off x="4829584" y="2667000"/>
            <a:ext cx="1549400" cy="933436"/>
          </a:xfrm>
          <a:prstGeom prst="arc">
            <a:avLst>
              <a:gd name="adj1" fmla="val 16200000"/>
              <a:gd name="adj2" fmla="val 560487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3E4EF-FF95-4D72-A4B7-2F995CB78CD2}"/>
              </a:ext>
            </a:extLst>
          </p:cNvPr>
          <p:cNvSpPr txBox="1"/>
          <p:nvPr/>
        </p:nvSpPr>
        <p:spPr>
          <a:xfrm>
            <a:off x="6378984" y="3058570"/>
            <a:ext cx="734496" cy="379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dirty="0">
                <a:solidFill>
                  <a:srgbClr val="FF0000"/>
                </a:solidFill>
                <a:latin typeface="Trebuchet MS" panose="020B0603020202020204"/>
              </a:rPr>
              <a:t>same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1F1585-457A-4499-B5DA-0B05E425D422}"/>
              </a:ext>
            </a:extLst>
          </p:cNvPr>
          <p:cNvSpPr/>
          <p:nvPr/>
        </p:nvSpPr>
        <p:spPr>
          <a:xfrm>
            <a:off x="1445033" y="4267200"/>
            <a:ext cx="4064001" cy="53340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5255CD-202A-435E-B9AF-E537DA109EBB}"/>
              </a:ext>
            </a:extLst>
          </p:cNvPr>
          <p:cNvSpPr/>
          <p:nvPr/>
        </p:nvSpPr>
        <p:spPr>
          <a:xfrm>
            <a:off x="1395403" y="3124200"/>
            <a:ext cx="4243397" cy="632193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14CFDD4-EF7A-4FEB-AE1D-52EF9F19B0EC}"/>
              </a:ext>
            </a:extLst>
          </p:cNvPr>
          <p:cNvSpPr/>
          <p:nvPr/>
        </p:nvSpPr>
        <p:spPr>
          <a:xfrm>
            <a:off x="4903016" y="3526054"/>
            <a:ext cx="1554555" cy="1045946"/>
          </a:xfrm>
          <a:prstGeom prst="arc">
            <a:avLst>
              <a:gd name="adj1" fmla="val 16200000"/>
              <a:gd name="adj2" fmla="val 6251049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A18336-B732-4CEF-92DF-06EE1352F55E}"/>
              </a:ext>
            </a:extLst>
          </p:cNvPr>
          <p:cNvSpPr/>
          <p:nvPr/>
        </p:nvSpPr>
        <p:spPr>
          <a:xfrm>
            <a:off x="1352957" y="5374434"/>
            <a:ext cx="4294717" cy="797766"/>
          </a:xfrm>
          <a:prstGeom prst="rect">
            <a:avLst/>
          </a:prstGeom>
          <a:noFill/>
          <a:ln w="95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997840-D4DA-4747-A010-CBD460025885}"/>
              </a:ext>
            </a:extLst>
          </p:cNvPr>
          <p:cNvSpPr/>
          <p:nvPr/>
        </p:nvSpPr>
        <p:spPr>
          <a:xfrm>
            <a:off x="1363886" y="3962400"/>
            <a:ext cx="4294717" cy="889011"/>
          </a:xfrm>
          <a:prstGeom prst="rect">
            <a:avLst/>
          </a:prstGeom>
          <a:noFill/>
          <a:ln w="95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B378203-319F-4A07-BB5B-0A10A923AC26}"/>
              </a:ext>
            </a:extLst>
          </p:cNvPr>
          <p:cNvSpPr/>
          <p:nvPr/>
        </p:nvSpPr>
        <p:spPr>
          <a:xfrm>
            <a:off x="4969554" y="4461933"/>
            <a:ext cx="1488017" cy="1227678"/>
          </a:xfrm>
          <a:prstGeom prst="arc">
            <a:avLst>
              <a:gd name="adj1" fmla="val 16200000"/>
              <a:gd name="adj2" fmla="val 5604872"/>
            </a:avLst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3E4EF-FF95-4D72-A4B7-2F995CB78CD2}"/>
              </a:ext>
            </a:extLst>
          </p:cNvPr>
          <p:cNvSpPr txBox="1"/>
          <p:nvPr/>
        </p:nvSpPr>
        <p:spPr>
          <a:xfrm>
            <a:off x="6400800" y="3811344"/>
            <a:ext cx="734496" cy="379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dirty="0">
                <a:solidFill>
                  <a:srgbClr val="0070C0"/>
                </a:solidFill>
                <a:latin typeface="Trebuchet MS" panose="020B0603020202020204"/>
              </a:rPr>
              <a:t>same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3E4EF-FF95-4D72-A4B7-2F995CB78CD2}"/>
              </a:ext>
            </a:extLst>
          </p:cNvPr>
          <p:cNvSpPr txBox="1"/>
          <p:nvPr/>
        </p:nvSpPr>
        <p:spPr>
          <a:xfrm>
            <a:off x="6400800" y="4876800"/>
            <a:ext cx="734496" cy="379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dirty="0">
                <a:solidFill>
                  <a:srgbClr val="00B050"/>
                </a:solidFill>
                <a:latin typeface="Trebuchet MS" panose="020B0603020202020204"/>
              </a:rPr>
              <a:t>same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762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1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4" grpId="0" animBg="1"/>
      <p:bldP spid="15" grpId="0" animBg="1"/>
      <p:bldP spid="17" grpId="0"/>
      <p:bldP spid="17" grpId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Handling </a:t>
            </a:r>
            <a:r>
              <a:rPr lang="en-US" altLang="en-US" dirty="0" smtClean="0"/>
              <a:t>More Cases </a:t>
            </a:r>
            <a:r>
              <a:rPr lang="en-US" altLang="en-US" dirty="0" smtClean="0"/>
              <a:t>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Taking advantage of the repeated pattern (somewhat better):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static void printStars(int n)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if (n == 1)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just print one star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System.out.println("*");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 else if (n == 2)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System.out.print("*");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printStars(1);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prints "*"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 else if (n == 3)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System.out.print("*");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printStars(2);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prints "**"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 else if (n == 4)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System.out.print("*");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printStars(3);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prints "***"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 else ...</a:t>
            </a:r>
            <a:endParaRPr lang="en-US" altLang="en-US" sz="20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46E254-B4ED-4F68-972D-B981D3440862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</a:t>
            </a:r>
            <a:r>
              <a:rPr lang="en-US" altLang="en-US" dirty="0" smtClean="0"/>
              <a:t>Recursion Properly</a:t>
            </a:r>
            <a:endParaRPr lang="en-US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Condensing the recursive cases into a single case: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static void printStars(int n)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if (n == 1)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just print one star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System.out.println("*");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case; print one more star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System.out.print("*");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printStars(n - 1);</a:t>
            </a:r>
            <a:endParaRPr lang="en-US" altLang="en-US" sz="20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  <a:endParaRPr lang="en-US" altLang="en-US" sz="20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7BB235-907D-4D97-BC86-636EC5A3B63E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"Recursion Zen"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real, even simpler, base case is an </a:t>
            </a:r>
            <a:r>
              <a:rPr lang="en-US" altLang="en-US" dirty="0" smtClean="0">
                <a:latin typeface="Courier New" panose="02070309020205020404" pitchFamily="49" charset="0"/>
              </a:rPr>
              <a:t>n</a:t>
            </a:r>
            <a:r>
              <a:rPr lang="en-US" altLang="en-US" dirty="0" smtClean="0"/>
              <a:t> of 0, not 1: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static void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printStars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if (n == 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just end the line of output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case; print one more star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("*");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printStars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(n - 1);</a:t>
            </a:r>
            <a:endParaRPr lang="en-US" altLang="en-US" sz="20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  <a:endParaRPr lang="en-US" altLang="en-US" sz="20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 smtClean="0"/>
              <a:t>Recursion Zen</a:t>
            </a:r>
            <a:r>
              <a:rPr lang="en-US" altLang="en-US" dirty="0" smtClean="0"/>
              <a:t>: The art of properly identifying the best set of cases for a recursive algorithm and expressing them elegantly.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C8CFD2-253E-40D7-B986-94CB7A437BBC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12.1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8153400" cy="1752600"/>
          </a:xfrm>
        </p:spPr>
        <p:txBody>
          <a:bodyPr/>
          <a:lstStyle/>
          <a:p>
            <a:r>
              <a:rPr lang="en-US" dirty="0" smtClean="0"/>
              <a:t>Iteration V.S. Recursion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94A402-FEFB-4766-A81E-6B46A6853C66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Iteration VS Recursion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1600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Usage</a:t>
            </a:r>
            <a:r>
              <a:rPr lang="en-US" altLang="en-US" dirty="0" smtClean="0"/>
              <a:t>: Usage of either of these techniques is a trade-off between time complexity (the computational complexity that describes the mount of time it takes to run an algorithm) and size of code.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9B0AD-9E93-41A7-9B42-E3E9C9F80A6C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28956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	Iteration				Recursion</a:t>
            </a:r>
          </a:p>
        </p:txBody>
      </p:sp>
      <p:sp>
        <p:nvSpPr>
          <p:cNvPr id="8" name="직사각형 11">
            <a:extLst>
              <a:ext uri="{FF2B5EF4-FFF2-40B4-BE49-F238E27FC236}">
                <a16:creationId xmlns:a16="http://schemas.microsoft.com/office/drawing/2014/main" id="{CB3C22AA-F02E-4A68-A0B3-75B6C4FC7E10}"/>
              </a:ext>
            </a:extLst>
          </p:cNvPr>
          <p:cNvSpPr/>
          <p:nvPr/>
        </p:nvSpPr>
        <p:spPr>
          <a:xfrm>
            <a:off x="476785" y="3471738"/>
            <a:ext cx="33898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n-lt"/>
              </a:rPr>
              <a:t>Iteration is repetition of a block of code. This involves a larger size of code, but the time complexity is generally lesser than it is for recursion.</a:t>
            </a:r>
          </a:p>
        </p:txBody>
      </p:sp>
      <p:sp>
        <p:nvSpPr>
          <p:cNvPr id="9" name="직사각형 12">
            <a:extLst>
              <a:ext uri="{FF2B5EF4-FFF2-40B4-BE49-F238E27FC236}">
                <a16:creationId xmlns:a16="http://schemas.microsoft.com/office/drawing/2014/main" id="{9BEDAD0C-6AEF-443B-8BCA-623B271CD143}"/>
              </a:ext>
            </a:extLst>
          </p:cNvPr>
          <p:cNvSpPr/>
          <p:nvPr/>
        </p:nvSpPr>
        <p:spPr>
          <a:xfrm>
            <a:off x="4648200" y="3455075"/>
            <a:ext cx="396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n-lt"/>
              </a:rPr>
              <a:t>Recursion involves calling the same function again, and hence, has a very small length of code. However the time complexity of recursion can get to be exponential when there are a considerable number of recursive calls. Hence, usage of recursion is advantageous in shorter code, but higher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42203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Recursion</a:t>
            </a:r>
          </a:p>
          <a:p>
            <a:r>
              <a:rPr lang="en-US" dirty="0" smtClean="0"/>
              <a:t>A Non-programming Example</a:t>
            </a:r>
          </a:p>
          <a:p>
            <a:r>
              <a:rPr lang="en-US" dirty="0" smtClean="0"/>
              <a:t>Structure of Recursive Solutions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Iteration VS </a:t>
            </a:r>
            <a:r>
              <a:rPr lang="en-US" dirty="0" smtClean="0"/>
              <a:t>Recursion</a:t>
            </a:r>
          </a:p>
          <a:p>
            <a:r>
              <a:rPr lang="en-US" dirty="0" smtClean="0"/>
              <a:t>Mechanics of Recursion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38D513-0C73-4504-87EF-1DC704E70ED6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Iteration VS Recursion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6096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Overhead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9B0AD-9E93-41A7-9B42-E3E9C9F80A6C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21336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	Iteration				Recursion</a:t>
            </a:r>
          </a:p>
        </p:txBody>
      </p:sp>
      <p:sp>
        <p:nvSpPr>
          <p:cNvPr id="8" name="직사각형 11">
            <a:extLst>
              <a:ext uri="{FF2B5EF4-FFF2-40B4-BE49-F238E27FC236}">
                <a16:creationId xmlns:a16="http://schemas.microsoft.com/office/drawing/2014/main" id="{CB3C22AA-F02E-4A68-A0B3-75B6C4FC7E10}"/>
              </a:ext>
            </a:extLst>
          </p:cNvPr>
          <p:cNvSpPr/>
          <p:nvPr/>
        </p:nvSpPr>
        <p:spPr>
          <a:xfrm>
            <a:off x="476785" y="2709738"/>
            <a:ext cx="3389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Iteration does not involve any such overhead.</a:t>
            </a:r>
            <a:endParaRPr lang="en-US" dirty="0">
              <a:latin typeface="+mn-lt"/>
            </a:endParaRPr>
          </a:p>
        </p:txBody>
      </p:sp>
      <p:sp>
        <p:nvSpPr>
          <p:cNvPr id="10" name="직사각형 8">
            <a:extLst>
              <a:ext uri="{FF2B5EF4-FFF2-40B4-BE49-F238E27FC236}">
                <a16:creationId xmlns:a16="http://schemas.microsoft.com/office/drawing/2014/main" id="{E00B939F-2857-432B-838B-0CE023307BA6}"/>
              </a:ext>
            </a:extLst>
          </p:cNvPr>
          <p:cNvSpPr/>
          <p:nvPr/>
        </p:nvSpPr>
        <p:spPr>
          <a:xfrm>
            <a:off x="4800600" y="2743200"/>
            <a:ext cx="4035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dirty="0">
                <a:latin typeface="+mn-lt"/>
              </a:rPr>
              <a:t>Recursion has a large amount of overhead as compared to Iteration. 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algn="l" fontAlgn="base"/>
            <a:r>
              <a:rPr lang="en-US" dirty="0">
                <a:latin typeface="+mn-lt"/>
              </a:rPr>
              <a:t>Recursion has the overhead of repeated function calls, that is due to repetitive calling of the same function, the time complexity of the code increases manifold.</a:t>
            </a:r>
          </a:p>
        </p:txBody>
      </p:sp>
    </p:spTree>
    <p:extLst>
      <p:ext uri="{BB962C8B-B14F-4D97-AF65-F5344CB8AC3E}">
        <p14:creationId xmlns:p14="http://schemas.microsoft.com/office/powerpoint/2010/main" val="31948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Iteration VS Recursion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9B0AD-9E93-41A7-9B42-E3E9C9F80A6C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1626" y="1397000"/>
          <a:ext cx="8613774" cy="500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7576">
                  <a:extLst>
                    <a:ext uri="{9D8B030D-6E8A-4147-A177-3AD203B41FA5}">
                      <a16:colId xmlns:a16="http://schemas.microsoft.com/office/drawing/2014/main" val="3142791745"/>
                    </a:ext>
                  </a:extLst>
                </a:gridCol>
                <a:gridCol w="3507198">
                  <a:extLst>
                    <a:ext uri="{9D8B030D-6E8A-4147-A177-3AD203B41FA5}">
                      <a16:colId xmlns:a16="http://schemas.microsoft.com/office/drawing/2014/main" val="294520939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534697616"/>
                    </a:ext>
                  </a:extLst>
                </a:gridCol>
              </a:tblGrid>
              <a:tr h="955040">
                <a:tc>
                  <a:txBody>
                    <a:bodyPr/>
                    <a:lstStyle/>
                    <a:p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kumimoji="0" lang="en-US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For loops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For functions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82218"/>
                  </a:ext>
                </a:extLst>
              </a:tr>
              <a:tr h="955040">
                <a:tc>
                  <a:txBody>
                    <a:bodyPr/>
                    <a:lstStyle/>
                    <a:p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Termination</a:t>
                      </a:r>
                      <a:endParaRPr kumimoji="0" lang="en-US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When the</a:t>
                      </a:r>
                      <a:r>
                        <a:rPr lang="en-US" baseline="0" dirty="0" smtClean="0"/>
                        <a:t> termination condition for the iterator ceases to be satisfied.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base case, where there will be no function call.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35121"/>
                  </a:ext>
                </a:extLst>
              </a:tr>
              <a:tr h="955040">
                <a:tc>
                  <a:txBody>
                    <a:bodyPr/>
                    <a:lstStyle/>
                    <a:p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kumimoji="0" lang="en-US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when</a:t>
                      </a:r>
                      <a:r>
                        <a:rPr lang="en-US" baseline="0" dirty="0" smtClean="0"/>
                        <a:t> time complexity needs to be balanced against an expanded code size.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when code size needs to be small, and time complexity is not an issue.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55523"/>
                  </a:ext>
                </a:extLst>
              </a:tr>
              <a:tr h="955040">
                <a:tc>
                  <a:txBody>
                    <a:bodyPr/>
                    <a:lstStyle/>
                    <a:p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Size</a:t>
                      </a:r>
                      <a:endParaRPr kumimoji="0" lang="en-US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Larger code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Smaller code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28017"/>
                  </a:ext>
                </a:extLst>
              </a:tr>
              <a:tr h="955040">
                <a:tc>
                  <a:txBody>
                    <a:bodyPr/>
                    <a:lstStyle/>
                    <a:p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Complexity</a:t>
                      </a:r>
                      <a:endParaRPr kumimoji="0" lang="en-US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Relatively lower time complexity (generally polynomial</a:t>
                      </a:r>
                      <a:r>
                        <a:rPr lang="en-US" baseline="0" dirty="0" smtClean="0"/>
                        <a:t>/logarithmic)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high time complexity (generally exponential)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22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8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Iteration VS Recursion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6096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Sum Numbers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9B0AD-9E93-41A7-9B42-E3E9C9F80A6C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21336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	Iteration				Recursion</a:t>
            </a:r>
          </a:p>
        </p:txBody>
      </p:sp>
      <p:sp>
        <p:nvSpPr>
          <p:cNvPr id="11" name="직사각형 2">
            <a:extLst>
              <a:ext uri="{FF2B5EF4-FFF2-40B4-BE49-F238E27FC236}">
                <a16:creationId xmlns:a16="http://schemas.microsoft.com/office/drawing/2014/main" id="{634BAEA2-BAB8-4F35-B51F-E71FBA1CB901}"/>
              </a:ext>
            </a:extLst>
          </p:cNvPr>
          <p:cNvSpPr/>
          <p:nvPr/>
        </p:nvSpPr>
        <p:spPr>
          <a:xfrm>
            <a:off x="4408489" y="2819400"/>
            <a:ext cx="42783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sumNum(int n) {</a:t>
            </a:r>
          </a:p>
          <a:p>
            <a:pPr algn="l"/>
            <a:r>
              <a:rPr lang="pt-BR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(n &gt;= 1) {</a:t>
            </a:r>
          </a:p>
          <a:p>
            <a:pPr algn="l"/>
            <a:r>
              <a:rPr lang="pt-BR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sumNum(n - 1) + n;</a:t>
            </a:r>
          </a:p>
          <a:p>
            <a:pPr algn="l"/>
            <a:r>
              <a:rPr lang="pt-BR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pt-BR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n;</a:t>
            </a:r>
          </a:p>
          <a:p>
            <a:pPr algn="l"/>
            <a:r>
              <a:rPr lang="pt-BR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7ABFA4CB-5997-4238-9C23-76D40699B031}"/>
              </a:ext>
            </a:extLst>
          </p:cNvPr>
          <p:cNvSpPr/>
          <p:nvPr/>
        </p:nvSpPr>
        <p:spPr>
          <a:xfrm>
            <a:off x="304800" y="2819400"/>
            <a:ext cx="40928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sumNum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n) {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sum = 0;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sum;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48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Iteration VS Recursion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6096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Writing Numbers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9B0AD-9E93-41A7-9B42-E3E9C9F80A6C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21336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	Iteration				Recursion</a:t>
            </a:r>
          </a:p>
        </p:txBody>
      </p:sp>
      <p:sp>
        <p:nvSpPr>
          <p:cNvPr id="10" name="직사각형 2">
            <a:extLst>
              <a:ext uri="{FF2B5EF4-FFF2-40B4-BE49-F238E27FC236}">
                <a16:creationId xmlns:a16="http://schemas.microsoft.com/office/drawing/2014/main" id="{634BAEA2-BAB8-4F35-B51F-E71FBA1CB901}"/>
              </a:ext>
            </a:extLst>
          </p:cNvPr>
          <p:cNvSpPr/>
          <p:nvPr/>
        </p:nvSpPr>
        <p:spPr>
          <a:xfrm>
            <a:off x="4339569" y="2895600"/>
            <a:ext cx="45758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public static void recurs(int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){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if(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&lt;0)  return;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else {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--;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recurs(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);}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}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7ABFA4CB-5997-4238-9C23-76D40699B031}"/>
              </a:ext>
            </a:extLst>
          </p:cNvPr>
          <p:cNvSpPr/>
          <p:nvPr/>
        </p:nvSpPr>
        <p:spPr>
          <a:xfrm>
            <a:off x="238536" y="2926140"/>
            <a:ext cx="3952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public static void iteration (int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){</a:t>
            </a:r>
          </a:p>
          <a:p>
            <a:pPr algn="l" defTabSz="1219170" fontAlgn="base">
              <a:spcBef>
                <a:spcPct val="0"/>
              </a:spcBef>
              <a:spcAft>
                <a:spcPct val="0"/>
              </a:spcAft>
            </a:pPr>
            <a:r>
              <a:rPr lang="nb-NO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for (int j=i; j&gt;=0; j--){</a:t>
            </a:r>
            <a:endParaRPr lang="en-US" altLang="en-US" sz="1600" dirty="0">
              <a:solidFill>
                <a:schemeClr val="tx2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algn="l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(j);</a:t>
            </a:r>
          </a:p>
          <a:p>
            <a:pPr algn="l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}</a:t>
            </a:r>
          </a:p>
          <a:p>
            <a:pPr algn="l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}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Iteration VS Recursion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6096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Factorial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9B0AD-9E93-41A7-9B42-E3E9C9F80A6C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21336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	Iteration				Recursion</a:t>
            </a:r>
          </a:p>
        </p:txBody>
      </p:sp>
      <p:sp>
        <p:nvSpPr>
          <p:cNvPr id="10" name="직사각형 2">
            <a:extLst>
              <a:ext uri="{FF2B5EF4-FFF2-40B4-BE49-F238E27FC236}">
                <a16:creationId xmlns:a16="http://schemas.microsoft.com/office/drawing/2014/main" id="{634BAEA2-BAB8-4F35-B51F-E71FBA1CB901}"/>
              </a:ext>
            </a:extLst>
          </p:cNvPr>
          <p:cNvSpPr/>
          <p:nvPr/>
        </p:nvSpPr>
        <p:spPr>
          <a:xfrm>
            <a:off x="4696797" y="2895600"/>
            <a:ext cx="45234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public static int recursion(int n){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if(n == 1) return 1;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return n * recursion(n-1);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7ABFA4CB-5997-4238-9C23-76D40699B031}"/>
              </a:ext>
            </a:extLst>
          </p:cNvPr>
          <p:cNvSpPr/>
          <p:nvPr/>
        </p:nvSpPr>
        <p:spPr>
          <a:xfrm>
            <a:off x="152400" y="2895600"/>
            <a:ext cx="46535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public static int iteration(int n){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int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sumNum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n;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for(int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n-1;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&gt;0;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--) {</a:t>
            </a:r>
          </a:p>
          <a:p>
            <a:pPr algn="l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sumNum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*= i</a:t>
            </a:r>
            <a:r>
              <a:rPr lang="en-US" altLang="en-US" sz="1600" dirty="0" smtClean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</a:p>
          <a:p>
            <a:pPr algn="l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}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return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sumNum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Iteration VS Recursion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1600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Usage</a:t>
            </a:r>
            <a:r>
              <a:rPr lang="en-US" altLang="en-US" dirty="0" smtClean="0"/>
              <a:t>: Usage of either of these techniques is a trade-off between time complexity (the computational complexity that describes the mount of time it takes to run an algorithm) and size of code.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9B0AD-9E93-41A7-9B42-E3E9C9F80A6C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28956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	Iteration				Recursion</a:t>
            </a:r>
          </a:p>
        </p:txBody>
      </p:sp>
      <p:sp>
        <p:nvSpPr>
          <p:cNvPr id="8" name="직사각형 11">
            <a:extLst>
              <a:ext uri="{FF2B5EF4-FFF2-40B4-BE49-F238E27FC236}">
                <a16:creationId xmlns:a16="http://schemas.microsoft.com/office/drawing/2014/main" id="{CB3C22AA-F02E-4A68-A0B3-75B6C4FC7E10}"/>
              </a:ext>
            </a:extLst>
          </p:cNvPr>
          <p:cNvSpPr/>
          <p:nvPr/>
        </p:nvSpPr>
        <p:spPr>
          <a:xfrm>
            <a:off x="476785" y="3471738"/>
            <a:ext cx="33898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n-lt"/>
              </a:rPr>
              <a:t>Iteration is repetition of a block of code. This involves a larger size of code, but the time complexity is generally lesser than it is for recursion.</a:t>
            </a:r>
          </a:p>
        </p:txBody>
      </p:sp>
      <p:sp>
        <p:nvSpPr>
          <p:cNvPr id="9" name="직사각형 12">
            <a:extLst>
              <a:ext uri="{FF2B5EF4-FFF2-40B4-BE49-F238E27FC236}">
                <a16:creationId xmlns:a16="http://schemas.microsoft.com/office/drawing/2014/main" id="{9BEDAD0C-6AEF-443B-8BCA-623B271CD143}"/>
              </a:ext>
            </a:extLst>
          </p:cNvPr>
          <p:cNvSpPr/>
          <p:nvPr/>
        </p:nvSpPr>
        <p:spPr>
          <a:xfrm>
            <a:off x="4648200" y="3455075"/>
            <a:ext cx="396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n-lt"/>
              </a:rPr>
              <a:t>Recursion involves calling the same function again, and hence, has a very small length of code. However the time complexity of recursion can get to be exponential when there are a considerable number of recursive calls. Hence, usage of recursion is advantageous in shorter code, but higher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7428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12.1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8153400" cy="1752600"/>
          </a:xfrm>
        </p:spPr>
        <p:txBody>
          <a:bodyPr/>
          <a:lstStyle/>
          <a:p>
            <a:r>
              <a:rPr lang="en-US" dirty="0" smtClean="0"/>
              <a:t>Mechanics of Recursion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94A402-FEFB-4766-A81E-6B46A6853C66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Case </a:t>
            </a:r>
            <a:r>
              <a:rPr lang="en-US" altLang="en-US" dirty="0" smtClean="0"/>
              <a:t>Analysis</a:t>
            </a:r>
            <a:endParaRPr lang="en-US" altLang="en-US" dirty="0" smtClean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5146675" algn="l"/>
              </a:tabLst>
            </a:pPr>
            <a:r>
              <a:rPr lang="en-US" altLang="en-US" smtClean="0"/>
              <a:t>Recursion is about solving a small piece of a large problem.</a:t>
            </a:r>
          </a:p>
          <a:p>
            <a:pPr lvl="1" eaLnBrk="1" hangingPunct="1">
              <a:tabLst>
                <a:tab pos="5146675" algn="l"/>
              </a:tabLst>
            </a:pPr>
            <a:endParaRPr lang="en-US" altLang="en-US" sz="800" smtClean="0"/>
          </a:p>
          <a:p>
            <a:pPr lvl="1" eaLnBrk="1" hangingPunct="1">
              <a:tabLst>
                <a:tab pos="5146675" algn="l"/>
              </a:tabLst>
            </a:pPr>
            <a:r>
              <a:rPr lang="en-US" altLang="en-US" smtClean="0"/>
              <a:t>What is 69743 in binary?</a:t>
            </a:r>
          </a:p>
          <a:p>
            <a:pPr lvl="2" eaLnBrk="1" hangingPunct="1">
              <a:tabLst>
                <a:tab pos="5146675" algn="l"/>
              </a:tabLst>
            </a:pPr>
            <a:r>
              <a:rPr lang="en-US" altLang="en-US" smtClean="0"/>
              <a:t>Do we know </a:t>
            </a:r>
            <a:r>
              <a:rPr lang="en-US" altLang="en-US" i="1" smtClean="0"/>
              <a:t>anything</a:t>
            </a:r>
            <a:r>
              <a:rPr lang="en-US" altLang="en-US" smtClean="0"/>
              <a:t>  about its representation in binary?</a:t>
            </a:r>
          </a:p>
          <a:p>
            <a:pPr lvl="2" eaLnBrk="1" hangingPunct="1">
              <a:tabLst>
                <a:tab pos="5146675" algn="l"/>
              </a:tabLst>
            </a:pPr>
            <a:endParaRPr lang="en-US" altLang="en-US" smtClean="0"/>
          </a:p>
          <a:p>
            <a:pPr lvl="1" eaLnBrk="1" hangingPunct="1">
              <a:tabLst>
                <a:tab pos="5146675" algn="l"/>
              </a:tabLst>
            </a:pPr>
            <a:r>
              <a:rPr lang="en-US" altLang="en-US" smtClean="0"/>
              <a:t>Case analysis:</a:t>
            </a:r>
          </a:p>
          <a:p>
            <a:pPr lvl="2" eaLnBrk="1" hangingPunct="1">
              <a:tabLst>
                <a:tab pos="5146675" algn="l"/>
              </a:tabLst>
            </a:pPr>
            <a:r>
              <a:rPr lang="en-US" altLang="en-US" smtClean="0"/>
              <a:t>What is/are easy numbers to print in binary?</a:t>
            </a:r>
          </a:p>
          <a:p>
            <a:pPr lvl="2" eaLnBrk="1" hangingPunct="1">
              <a:tabLst>
                <a:tab pos="5146675" algn="l"/>
              </a:tabLst>
            </a:pPr>
            <a:r>
              <a:rPr lang="en-US" altLang="en-US" smtClean="0"/>
              <a:t>Can we express a larger number in terms of a smaller number(s)?</a:t>
            </a:r>
          </a:p>
          <a:p>
            <a:pPr lvl="2" eaLnBrk="1" hangingPunct="1">
              <a:tabLst>
                <a:tab pos="5146675" algn="l"/>
              </a:tabLst>
            </a:pPr>
            <a:endParaRPr lang="en-US" altLang="en-US" smtClean="0"/>
          </a:p>
          <a:p>
            <a:pPr lvl="2" eaLnBrk="1" hangingPunct="1">
              <a:tabLst>
                <a:tab pos="5146675" algn="l"/>
              </a:tabLst>
            </a:pPr>
            <a:endParaRPr lang="en-US" altLang="en-US" smtClean="0"/>
          </a:p>
          <a:p>
            <a:pPr lvl="1" eaLnBrk="1" hangingPunct="1">
              <a:tabLst>
                <a:tab pos="5146675" algn="l"/>
              </a:tabLst>
            </a:pPr>
            <a:r>
              <a:rPr lang="en-US" altLang="en-US" smtClean="0"/>
              <a:t>Suppose we are examining some arbitrary integer </a:t>
            </a:r>
            <a:r>
              <a:rPr lang="en-US" altLang="en-US" smtClean="0">
                <a:latin typeface="Courier New" panose="02070309020205020404" pitchFamily="49" charset="0"/>
              </a:rPr>
              <a:t>N</a:t>
            </a:r>
            <a:r>
              <a:rPr lang="en-US" altLang="en-US" smtClean="0"/>
              <a:t>.</a:t>
            </a:r>
          </a:p>
          <a:p>
            <a:pPr lvl="2" eaLnBrk="1" hangingPunct="1">
              <a:tabLst>
                <a:tab pos="5146675" algn="l"/>
              </a:tabLst>
            </a:pPr>
            <a:r>
              <a:rPr lang="en-US" altLang="en-US" smtClean="0"/>
              <a:t>if </a:t>
            </a:r>
            <a:r>
              <a:rPr lang="en-US" altLang="en-US" smtClean="0">
                <a:latin typeface="Courier New" panose="02070309020205020404" pitchFamily="49" charset="0"/>
              </a:rPr>
              <a:t>N</a:t>
            </a:r>
            <a:r>
              <a:rPr lang="en-US" altLang="en-US" smtClean="0"/>
              <a:t>'s binary representation is	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1001010101</a:t>
            </a: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tabLst>
                <a:tab pos="514667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(N / 2)</a:t>
            </a:r>
            <a:r>
              <a:rPr lang="en-US" altLang="en-US" smtClean="0"/>
              <a:t>'s binary representation is	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1001010101</a:t>
            </a:r>
          </a:p>
          <a:p>
            <a:pPr lvl="2" eaLnBrk="1" hangingPunct="1">
              <a:tabLst>
                <a:tab pos="514667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(N % 2)</a:t>
            </a:r>
            <a:r>
              <a:rPr lang="en-US" altLang="en-US" smtClean="0"/>
              <a:t>'s binary representation is	</a:t>
            </a:r>
            <a:r>
              <a:rPr lang="en-US" altLang="en-US" smtClean="0">
                <a:latin typeface="Courier New" panose="02070309020205020404" pitchFamily="49" charset="0"/>
              </a:rPr>
              <a:t>          </a:t>
            </a: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D6CEBD-1A7B-4DE9-A3C0-0B3E3599342D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printBinary</a:t>
            </a:r>
            <a:r>
              <a:rPr lang="en-US" altLang="en-US" dirty="0" smtClean="0"/>
              <a:t>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Prints the given integer's binary representation.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Precondition: n &gt;= 0</a:t>
            </a: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static void printBinary(int n)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if (n &lt; 2)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same as base 10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System.out.println(n);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case; break number apart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printBinary(n / 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printBinary(n % 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Can we eliminate the precondition and deal with negatives?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1042F0-36F3-4D8B-A6BD-EB8318A6F262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printBinary</a:t>
            </a:r>
            <a:r>
              <a:rPr lang="en-US" altLang="en-US" dirty="0" smtClean="0"/>
              <a:t> </a:t>
            </a:r>
            <a:r>
              <a:rPr lang="en-US" altLang="en-US" dirty="0" smtClean="0"/>
              <a:t>Solution </a:t>
            </a:r>
            <a:r>
              <a:rPr lang="en-US" altLang="en-US" dirty="0" smtClean="0"/>
              <a:t>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Prints the given integer's binary representation.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static void printBinary(int n)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if (n &lt; 0)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 for negative numbers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System.out.print("-");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printBinary(-n);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} else</a:t>
            </a:r>
            <a:r>
              <a:rPr lang="en-US" altLang="en-US" sz="2000" smtClean="0">
                <a:latin typeface="Courier New" panose="02070309020205020404" pitchFamily="49" charset="0"/>
              </a:rPr>
              <a:t> if (n &lt; 2)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case; same as base 10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System.out.println(n);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case; break number apart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printBinary(n / 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printBinary(n % 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2F93C-716A-4B04-B75C-D041A2FD7AAA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12.1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Recursion?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94A402-FEFB-4766-A81E-6B46A6853C66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7089775" algn="l"/>
              </a:tabLst>
            </a:pPr>
            <a:r>
              <a:rPr lang="en-US" altLang="en-US" smtClean="0"/>
              <a:t>Write a recursive method </a:t>
            </a:r>
            <a:r>
              <a:rPr lang="en-US" altLang="en-US" smtClean="0">
                <a:latin typeface="Courier New" panose="02070309020205020404" pitchFamily="49" charset="0"/>
              </a:rPr>
              <a:t>isPalindrome</a:t>
            </a:r>
            <a:r>
              <a:rPr lang="en-US" altLang="en-US" smtClean="0"/>
              <a:t> accepts a </a:t>
            </a:r>
            <a:r>
              <a:rPr lang="en-US" altLang="en-US" smtClean="0">
                <a:latin typeface="Courier New" panose="02070309020205020404" pitchFamily="49" charset="0"/>
              </a:rPr>
              <a:t>String</a:t>
            </a:r>
            <a:r>
              <a:rPr lang="en-US" altLang="en-US" smtClean="0"/>
              <a:t> and returns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if it reads the same forwards as backwards.</a:t>
            </a:r>
          </a:p>
          <a:p>
            <a:pPr lvl="1" eaLnBrk="1" hangingPunct="1">
              <a:tabLst>
                <a:tab pos="7089775" algn="l"/>
              </a:tabLst>
            </a:pPr>
            <a:endParaRPr lang="en-US" altLang="en-US" sz="1200" smtClean="0">
              <a:latin typeface="Courier New" panose="02070309020205020404" pitchFamily="49" charset="0"/>
            </a:endParaRPr>
          </a:p>
          <a:p>
            <a:pPr lvl="1" eaLnBrk="1" hangingPunct="1">
              <a:tabLst>
                <a:tab pos="70897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isPalindrome("madam")</a:t>
            </a:r>
            <a:r>
              <a:rPr lang="en-US" altLang="en-US" sz="2000" smtClean="0"/>
              <a:t>	</a:t>
            </a:r>
            <a:r>
              <a:rPr lang="en-US" altLang="en-US" sz="2000" smtClean="0">
                <a:sym typeface="Symbol" panose="05050102010706020507" pitchFamily="18" charset="2"/>
              </a:rPr>
              <a:t> </a:t>
            </a:r>
            <a:r>
              <a:rPr lang="en-US" altLang="en-US" sz="2000" smtClean="0">
                <a:latin typeface="Courier New" panose="02070309020205020404" pitchFamily="49" charset="0"/>
                <a:sym typeface="Symbol" panose="05050102010706020507" pitchFamily="18" charset="2"/>
              </a:rPr>
              <a:t>true</a:t>
            </a: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tabLst>
                <a:tab pos="70897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isPalindrome("racecar")</a:t>
            </a:r>
            <a:r>
              <a:rPr lang="en-US" altLang="en-US" sz="2000" smtClean="0"/>
              <a:t>	</a:t>
            </a:r>
            <a:r>
              <a:rPr lang="en-US" altLang="en-US" sz="2000" smtClean="0">
                <a:sym typeface="Symbol" panose="05050102010706020507" pitchFamily="18" charset="2"/>
              </a:rPr>
              <a:t> </a:t>
            </a:r>
            <a:r>
              <a:rPr lang="en-US" altLang="en-US" sz="2000" smtClean="0">
                <a:latin typeface="Courier New" panose="02070309020205020404" pitchFamily="49" charset="0"/>
                <a:sym typeface="Symbol" panose="05050102010706020507" pitchFamily="18" charset="2"/>
              </a:rPr>
              <a:t>true</a:t>
            </a: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tabLst>
                <a:tab pos="70897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isPalindrome("step on no pets")</a:t>
            </a:r>
            <a:r>
              <a:rPr lang="en-US" altLang="en-US" sz="2000" smtClean="0"/>
              <a:t>	</a:t>
            </a:r>
            <a:r>
              <a:rPr lang="en-US" altLang="en-US" sz="2000" smtClean="0">
                <a:sym typeface="Symbol" panose="05050102010706020507" pitchFamily="18" charset="2"/>
              </a:rPr>
              <a:t> </a:t>
            </a:r>
            <a:r>
              <a:rPr lang="en-US" altLang="en-US" sz="2000" smtClean="0">
                <a:latin typeface="Courier New" panose="02070309020205020404" pitchFamily="49" charset="0"/>
                <a:sym typeface="Symbol" panose="05050102010706020507" pitchFamily="18" charset="2"/>
              </a:rPr>
              <a:t>true</a:t>
            </a: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tabLst>
                <a:tab pos="70897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isPalindrome("able was I ere I saw elba")</a:t>
            </a:r>
            <a:r>
              <a:rPr lang="en-US" altLang="en-US" sz="2000" smtClean="0"/>
              <a:t>	</a:t>
            </a:r>
            <a:r>
              <a:rPr lang="en-US" altLang="en-US" sz="2000" smtClean="0">
                <a:sym typeface="Symbol" panose="05050102010706020507" pitchFamily="18" charset="2"/>
              </a:rPr>
              <a:t> </a:t>
            </a:r>
            <a:r>
              <a:rPr lang="en-US" altLang="en-US" sz="2000" smtClean="0">
                <a:latin typeface="Courier New" panose="02070309020205020404" pitchFamily="49" charset="0"/>
                <a:sym typeface="Symbol" panose="05050102010706020507" pitchFamily="18" charset="2"/>
              </a:rPr>
              <a:t>true</a:t>
            </a:r>
            <a:r>
              <a:rPr lang="en-US" altLang="en-US" sz="2000" smtClean="0"/>
              <a:t> </a:t>
            </a:r>
          </a:p>
          <a:p>
            <a:pPr lvl="1" eaLnBrk="1" hangingPunct="1">
              <a:tabLst>
                <a:tab pos="70897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isPalindrome("Java")</a:t>
            </a:r>
            <a:r>
              <a:rPr lang="en-US" altLang="en-US" sz="2000" smtClean="0"/>
              <a:t>	</a:t>
            </a:r>
            <a:r>
              <a:rPr lang="en-US" altLang="en-US" sz="2000" smtClean="0">
                <a:sym typeface="Symbol" panose="05050102010706020507" pitchFamily="18" charset="2"/>
              </a:rPr>
              <a:t> </a:t>
            </a:r>
            <a:r>
              <a:rPr lang="en-US" altLang="en-US" sz="2000" smtClean="0">
                <a:latin typeface="Courier New" panose="02070309020205020404" pitchFamily="49" charset="0"/>
                <a:sym typeface="Symbol" panose="05050102010706020507" pitchFamily="18" charset="2"/>
              </a:rPr>
              <a:t>false</a:t>
            </a: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tabLst>
                <a:tab pos="70897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isPalindrome("rotater")</a:t>
            </a:r>
            <a:r>
              <a:rPr lang="en-US" altLang="en-US" sz="2000" smtClean="0"/>
              <a:t>	</a:t>
            </a:r>
            <a:r>
              <a:rPr lang="en-US" altLang="en-US" sz="2000" smtClean="0">
                <a:sym typeface="Symbol" panose="05050102010706020507" pitchFamily="18" charset="2"/>
              </a:rPr>
              <a:t> </a:t>
            </a:r>
            <a:r>
              <a:rPr lang="en-US" altLang="en-US" sz="2000" smtClean="0">
                <a:latin typeface="Courier New" panose="02070309020205020404" pitchFamily="49" charset="0"/>
                <a:sym typeface="Symbol" panose="05050102010706020507" pitchFamily="18" charset="2"/>
              </a:rPr>
              <a:t>false</a:t>
            </a: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tabLst>
                <a:tab pos="70897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isPalindrome("byebye")</a:t>
            </a:r>
            <a:r>
              <a:rPr lang="en-US" altLang="en-US" sz="2000" smtClean="0"/>
              <a:t>	</a:t>
            </a:r>
            <a:r>
              <a:rPr lang="en-US" altLang="en-US" sz="2000" smtClean="0">
                <a:sym typeface="Symbol" panose="05050102010706020507" pitchFamily="18" charset="2"/>
              </a:rPr>
              <a:t> </a:t>
            </a:r>
            <a:r>
              <a:rPr lang="en-US" altLang="en-US" sz="2000" smtClean="0">
                <a:latin typeface="Courier New" panose="02070309020205020404" pitchFamily="49" charset="0"/>
                <a:sym typeface="Symbol" panose="05050102010706020507" pitchFamily="18" charset="2"/>
              </a:rPr>
              <a:t>false</a:t>
            </a: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tabLst>
                <a:tab pos="708977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isPalindrome("notion")</a:t>
            </a:r>
            <a:r>
              <a:rPr lang="en-US" altLang="en-US" sz="2000" smtClean="0"/>
              <a:t>	</a:t>
            </a:r>
            <a:r>
              <a:rPr lang="en-US" altLang="en-US" sz="2000" smtClean="0">
                <a:sym typeface="Symbol" panose="05050102010706020507" pitchFamily="18" charset="2"/>
              </a:rPr>
              <a:t> </a:t>
            </a:r>
            <a:r>
              <a:rPr lang="en-US" altLang="en-US" sz="2000" smtClean="0">
                <a:latin typeface="Courier New" panose="02070309020205020404" pitchFamily="49" charset="0"/>
                <a:sym typeface="Symbol" panose="05050102010706020507" pitchFamily="18" charset="2"/>
              </a:rPr>
              <a:t>false</a:t>
            </a:r>
            <a:endParaRPr lang="en-US" altLang="en-US" sz="2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538E39-A2F5-4D05-AD69-7EFDA304DB59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true if the given string reads the same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forwards as backwards.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Trivially true for empty or 1-letter strings.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static boolean isPalindrome(String 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if (s.length() &lt; 2)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return true;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base case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char first = s.charAt(0);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char last  = s.charAt(s.length() - 1);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if (first != last)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return false;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}          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recursive case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String middle = s.substring(1, s.length() - 1);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return isPalindrome(middle);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FBC188-1584-4243-9336-93B550115A43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 </a:t>
            </a:r>
            <a:r>
              <a:rPr lang="en-US" altLang="en-US" dirty="0" smtClean="0"/>
              <a:t>2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true if the given string reads the same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forwards as backwards.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Trivially true for empty or 1-letter strings.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static boolean isPalindrome(String 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if (s.length() &lt; 2)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return true;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base case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return </a:t>
            </a:r>
            <a:r>
              <a:rPr lang="en-US" altLang="en-US" sz="1800" smtClean="0">
                <a:latin typeface="Courier New" panose="02070309020205020404" pitchFamily="49" charset="0"/>
              </a:rPr>
              <a:t>s.charAt(0) == s.charAt(s.length() - 1)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&amp;&amp; </a:t>
            </a:r>
            <a:r>
              <a:rPr lang="en-US" altLang="en-US" sz="1800" smtClean="0">
                <a:latin typeface="Courier New" panose="02070309020205020404" pitchFamily="49" charset="0"/>
              </a:rPr>
              <a:t>isPalindrome(s.substring(1, s.length() - 1));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20B536-9F4D-4C9D-A342-96B857DA6A89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5260975" algn="l"/>
              </a:tabLst>
            </a:pPr>
            <a:r>
              <a:rPr lang="en-US" altLang="en-US" smtClean="0"/>
              <a:t>Write a recursive method </a:t>
            </a:r>
            <a:r>
              <a:rPr lang="en-US" altLang="en-US" smtClean="0">
                <a:latin typeface="Courier New" panose="02070309020205020404" pitchFamily="49" charset="0"/>
              </a:rPr>
              <a:t>reverseLines</a:t>
            </a:r>
            <a:r>
              <a:rPr lang="en-US" altLang="en-US" smtClean="0"/>
              <a:t> that accepts a file </a:t>
            </a:r>
            <a:r>
              <a:rPr lang="en-US" altLang="en-US" smtClean="0">
                <a:latin typeface="Courier New" panose="02070309020205020404" pitchFamily="49" charset="0"/>
              </a:rPr>
              <a:t>Scanner</a:t>
            </a:r>
            <a:r>
              <a:rPr lang="en-US" altLang="en-US" smtClean="0"/>
              <a:t> and prints the lines of the file in reverse order.</a:t>
            </a:r>
            <a:endParaRPr lang="en-US" altLang="en-US" sz="800" smtClean="0"/>
          </a:p>
          <a:p>
            <a:pPr lvl="1" eaLnBrk="1" hangingPunct="1">
              <a:tabLst>
                <a:tab pos="5260975" algn="l"/>
              </a:tabLst>
            </a:pPr>
            <a:endParaRPr lang="en-US" altLang="en-US" sz="800" smtClean="0"/>
          </a:p>
          <a:p>
            <a:pPr lvl="1" eaLnBrk="1" hangingPunct="1">
              <a:tabLst>
                <a:tab pos="5260975" algn="l"/>
              </a:tabLst>
            </a:pPr>
            <a:r>
              <a:rPr lang="en-US" altLang="en-US" smtClean="0"/>
              <a:t>Example input file:	Expected console output:</a:t>
            </a:r>
          </a:p>
          <a:p>
            <a:pPr lvl="1" eaLnBrk="1" hangingPunct="1">
              <a:buFontTx/>
              <a:buNone/>
              <a:tabLst>
                <a:tab pos="5260975" algn="l"/>
              </a:tabLst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  <a:tabLst>
                <a:tab pos="526097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Roses are red,	Are belong to you.</a:t>
            </a:r>
          </a:p>
          <a:p>
            <a:pPr lvl="1" eaLnBrk="1" hangingPunct="1">
              <a:buFontTx/>
              <a:buNone/>
              <a:tabLst>
                <a:tab pos="526097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Violets are blue.	All my base</a:t>
            </a:r>
          </a:p>
          <a:p>
            <a:pPr lvl="1" eaLnBrk="1" hangingPunct="1">
              <a:buFontTx/>
              <a:buNone/>
              <a:tabLst>
                <a:tab pos="526097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All my base	Violets are blue.</a:t>
            </a:r>
          </a:p>
          <a:p>
            <a:pPr lvl="1" eaLnBrk="1" hangingPunct="1">
              <a:buFontTx/>
              <a:buNone/>
              <a:tabLst>
                <a:tab pos="526097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Are belong to you.	Roses are red,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60975" algn="l"/>
              </a:tabLst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260975" algn="l"/>
              </a:tabLst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tabLst>
                <a:tab pos="5260975" algn="l"/>
              </a:tabLst>
            </a:pPr>
            <a:r>
              <a:rPr lang="en-US" altLang="en-US" smtClean="0"/>
              <a:t>What are the cases to consider?</a:t>
            </a:r>
          </a:p>
          <a:p>
            <a:pPr lvl="2" eaLnBrk="1" hangingPunct="1">
              <a:tabLst>
                <a:tab pos="5260975" algn="l"/>
              </a:tabLst>
            </a:pPr>
            <a:r>
              <a:rPr lang="en-US" altLang="en-US" smtClean="0"/>
              <a:t>How can we solve a small part of the problem at a time?</a:t>
            </a:r>
          </a:p>
          <a:p>
            <a:pPr lvl="2" eaLnBrk="1" hangingPunct="1">
              <a:tabLst>
                <a:tab pos="5260975" algn="l"/>
              </a:tabLst>
            </a:pPr>
            <a:r>
              <a:rPr lang="en-US" altLang="en-US" smtClean="0"/>
              <a:t>What is a file that is very easy to reverse?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62000" y="2743200"/>
            <a:ext cx="32766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4419600" y="403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EC070-2651-45F2-AB07-C4E6C6D58341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9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Reversal </a:t>
            </a:r>
            <a:r>
              <a:rPr lang="en-US" altLang="en-US" dirty="0" smtClean="0"/>
              <a:t>Pseudocode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Reversing the lines of a file:</a:t>
            </a:r>
          </a:p>
          <a:p>
            <a:pPr lvl="1" eaLnBrk="1" hangingPunct="1"/>
            <a:r>
              <a:rPr lang="en-US" altLang="en-US" smtClean="0"/>
              <a:t>Read a line L from the file.</a:t>
            </a:r>
          </a:p>
          <a:p>
            <a:pPr lvl="1" eaLnBrk="1" hangingPunct="1"/>
            <a:r>
              <a:rPr lang="en-US" altLang="en-US" smtClean="0"/>
              <a:t>Print the rest of the lines in reverse order.</a:t>
            </a:r>
          </a:p>
          <a:p>
            <a:pPr lvl="1" eaLnBrk="1" hangingPunct="1"/>
            <a:r>
              <a:rPr lang="en-US" altLang="en-US" smtClean="0"/>
              <a:t>Print the line L.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z="2300" smtClean="0"/>
              <a:t>If only we had a way to reverse the rest of the lines of the file....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4BAB99-B34E-4F68-9D05-D2AED4D3B7D3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Reversal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public static void reverseLines(Scanner input)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if (input.hasNextLine())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String line = input.nextLine();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smtClean="0">
                <a:latin typeface="Courier New" panose="02070309020205020404" pitchFamily="49" charset="0"/>
              </a:rPr>
              <a:t>        reverseLines(input);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    System.out.println(line);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2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Where is the base case?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CFE690-360C-445E-BE70-C1427FBBDE32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43200"/>
            <a:ext cx="236378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088063" y="5348288"/>
            <a:ext cx="922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output: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1000" y="5348288"/>
            <a:ext cx="1144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input file: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81000" y="5727700"/>
            <a:ext cx="265112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Roses are red,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Violets are blue.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All my base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Are belong to you.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6035675" y="5727700"/>
            <a:ext cx="265112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Are belong to you.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All my base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Violets are blue.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Roses are red,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Tracing </a:t>
            </a:r>
            <a:r>
              <a:rPr lang="en-US" altLang="en-US" dirty="0" smtClean="0"/>
              <a:t>Our Algorithm</a:t>
            </a:r>
            <a:endParaRPr lang="en-US" altLang="en-US" dirty="0" smtClean="0"/>
          </a:p>
        </p:txBody>
      </p:sp>
      <p:sp>
        <p:nvSpPr>
          <p:cNvPr id="36872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call stack</a:t>
            </a:r>
            <a:r>
              <a:rPr lang="en-US" altLang="en-US" smtClean="0"/>
              <a:t>: The method invocations running at any one time.</a:t>
            </a:r>
          </a:p>
          <a:p>
            <a:pPr lvl="1" eaLnBrk="1" hangingPunct="1"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reverseLines(new Scanner("poem.txt"));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76200" y="2286000"/>
            <a:ext cx="899160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public static void reverseLines(Scanner input)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    if (input.hasNextLine())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        String line = input.nextLine();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"Roses are red,"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     reverseLines(input);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        System.out.println(line);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4250" name="Text Box 10"/>
          <p:cNvSpPr txBox="1">
            <a:spLocks noChangeArrowheads="1"/>
          </p:cNvSpPr>
          <p:nvPr/>
        </p:nvSpPr>
        <p:spPr bwMode="auto">
          <a:xfrm>
            <a:off x="76200" y="2895600"/>
            <a:ext cx="899160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(Scanner input)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if (</a:t>
            </a:r>
            <a:r>
              <a:rPr lang="en-US" altLang="en-US" dirty="0" err="1">
                <a:latin typeface="Courier New" panose="02070309020205020404" pitchFamily="49" charset="0"/>
              </a:rPr>
              <a:t>input.hasNextLine</a:t>
            </a:r>
            <a:r>
              <a:rPr lang="en-US" altLang="en-US" dirty="0">
                <a:latin typeface="Courier New" panose="02070309020205020404" pitchFamily="49" charset="0"/>
              </a:rPr>
              <a:t>())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String line = </a:t>
            </a:r>
            <a:r>
              <a:rPr lang="en-US" altLang="en-US" dirty="0" err="1">
                <a:latin typeface="Courier New" panose="02070309020205020404" pitchFamily="49" charset="0"/>
              </a:rPr>
              <a:t>input.nextLine</a:t>
            </a:r>
            <a:r>
              <a:rPr lang="en-US" altLang="en-US" dirty="0">
                <a:latin typeface="Courier New" panose="02070309020205020404" pitchFamily="49" charset="0"/>
              </a:rPr>
              <a:t>();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"Violets are blue."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reverseLines</a:t>
            </a:r>
            <a:r>
              <a:rPr lang="en-US" altLang="en-US" b="1" dirty="0">
                <a:latin typeface="Courier New" panose="02070309020205020404" pitchFamily="49" charset="0"/>
              </a:rPr>
              <a:t>(input);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(line);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76200" y="3470275"/>
            <a:ext cx="899160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public static void reverseLines(Scanner input)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    if (input.hasNextLine())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        String line = input.nextLine();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"All my base"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     reverseLines(input);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        System.out.println(line);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76200" y="4079875"/>
            <a:ext cx="899160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(Scanner input)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if (</a:t>
            </a:r>
            <a:r>
              <a:rPr lang="en-US" altLang="en-US" dirty="0" err="1">
                <a:latin typeface="Courier New" panose="02070309020205020404" pitchFamily="49" charset="0"/>
              </a:rPr>
              <a:t>input.hasNextLine</a:t>
            </a:r>
            <a:r>
              <a:rPr lang="en-US" altLang="en-US" dirty="0">
                <a:latin typeface="Courier New" panose="02070309020205020404" pitchFamily="49" charset="0"/>
              </a:rPr>
              <a:t>())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String line = </a:t>
            </a:r>
            <a:r>
              <a:rPr lang="en-US" altLang="en-US" dirty="0" err="1">
                <a:latin typeface="Courier New" panose="02070309020205020404" pitchFamily="49" charset="0"/>
              </a:rPr>
              <a:t>input.nextLine</a:t>
            </a:r>
            <a:r>
              <a:rPr lang="en-US" altLang="en-US" dirty="0">
                <a:latin typeface="Courier New" panose="02070309020205020404" pitchFamily="49" charset="0"/>
              </a:rPr>
              <a:t>();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"Are belong to you."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reverseLines</a:t>
            </a:r>
            <a:r>
              <a:rPr lang="en-US" altLang="en-US" b="1" dirty="0">
                <a:latin typeface="Courier New" panose="02070309020205020404" pitchFamily="49" charset="0"/>
              </a:rPr>
              <a:t>(input);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(line);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76200" y="4670425"/>
            <a:ext cx="89916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public static void reverseLines(Scanner input)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    if (input.hasNextLine()) {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        ...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4254" name="Line 14"/>
          <p:cNvSpPr>
            <a:spLocks noChangeShapeType="1"/>
          </p:cNvSpPr>
          <p:nvPr/>
        </p:nvSpPr>
        <p:spPr bwMode="auto">
          <a:xfrm>
            <a:off x="76200" y="5867400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1B549-1371-4717-89AA-E87154B40FAB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6200" y="4079875"/>
            <a:ext cx="899160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(Scanner input)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if (</a:t>
            </a:r>
            <a:r>
              <a:rPr lang="en-US" altLang="en-US" dirty="0" err="1">
                <a:latin typeface="Courier New" panose="02070309020205020404" pitchFamily="49" charset="0"/>
              </a:rPr>
              <a:t>input.hasNextLine</a:t>
            </a:r>
            <a:r>
              <a:rPr lang="en-US" altLang="en-US" dirty="0">
                <a:latin typeface="Courier New" panose="02070309020205020404" pitchFamily="49" charset="0"/>
              </a:rPr>
              <a:t>())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String line = </a:t>
            </a:r>
            <a:r>
              <a:rPr lang="en-US" altLang="en-US" dirty="0" err="1">
                <a:latin typeface="Courier New" panose="02070309020205020404" pitchFamily="49" charset="0"/>
              </a:rPr>
              <a:t>input.nextLine</a:t>
            </a:r>
            <a:r>
              <a:rPr lang="en-US" altLang="en-US" dirty="0">
                <a:latin typeface="Courier New" panose="02070309020205020404" pitchFamily="49" charset="0"/>
              </a:rPr>
              <a:t>();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"Are belong to you."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(input);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(line);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76200" y="3470275"/>
            <a:ext cx="899160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(Scanner input)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if (</a:t>
            </a:r>
            <a:r>
              <a:rPr lang="en-US" altLang="en-US" dirty="0" err="1">
                <a:latin typeface="Courier New" panose="02070309020205020404" pitchFamily="49" charset="0"/>
              </a:rPr>
              <a:t>input.hasNextLine</a:t>
            </a:r>
            <a:r>
              <a:rPr lang="en-US" altLang="en-US" dirty="0">
                <a:latin typeface="Courier New" panose="02070309020205020404" pitchFamily="49" charset="0"/>
              </a:rPr>
              <a:t>())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String line = </a:t>
            </a:r>
            <a:r>
              <a:rPr lang="en-US" altLang="en-US" dirty="0" err="1">
                <a:latin typeface="Courier New" panose="02070309020205020404" pitchFamily="49" charset="0"/>
              </a:rPr>
              <a:t>input.nextLine</a:t>
            </a:r>
            <a:r>
              <a:rPr lang="en-US" altLang="en-US" dirty="0">
                <a:latin typeface="Courier New" panose="02070309020205020404" pitchFamily="49" charset="0"/>
              </a:rPr>
              <a:t>();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"All my base"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(input);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(line);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76200" y="2895600"/>
            <a:ext cx="899160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(Scanner input)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if (</a:t>
            </a:r>
            <a:r>
              <a:rPr lang="en-US" altLang="en-US" dirty="0" err="1">
                <a:latin typeface="Courier New" panose="02070309020205020404" pitchFamily="49" charset="0"/>
              </a:rPr>
              <a:t>input.hasNextLine</a:t>
            </a:r>
            <a:r>
              <a:rPr lang="en-US" altLang="en-US" dirty="0">
                <a:latin typeface="Courier New" panose="02070309020205020404" pitchFamily="49" charset="0"/>
              </a:rPr>
              <a:t>())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String line = </a:t>
            </a:r>
            <a:r>
              <a:rPr lang="en-US" altLang="en-US" dirty="0" err="1">
                <a:latin typeface="Courier New" panose="02070309020205020404" pitchFamily="49" charset="0"/>
              </a:rPr>
              <a:t>input.nextLine</a:t>
            </a:r>
            <a:r>
              <a:rPr lang="en-US" altLang="en-US" dirty="0">
                <a:latin typeface="Courier New" panose="02070309020205020404" pitchFamily="49" charset="0"/>
              </a:rPr>
              <a:t>();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"Violets are blue."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(input);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(line);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76200" y="2286000"/>
            <a:ext cx="8991600" cy="16573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(Scanner input)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if (</a:t>
            </a:r>
            <a:r>
              <a:rPr lang="en-US" altLang="en-US" dirty="0" err="1">
                <a:latin typeface="Courier New" panose="02070309020205020404" pitchFamily="49" charset="0"/>
              </a:rPr>
              <a:t>input.hasNextLine</a:t>
            </a:r>
            <a:r>
              <a:rPr lang="en-US" altLang="en-US" dirty="0">
                <a:latin typeface="Courier New" panose="02070309020205020404" pitchFamily="49" charset="0"/>
              </a:rPr>
              <a:t>()) {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String line = </a:t>
            </a:r>
            <a:r>
              <a:rPr lang="en-US" altLang="en-US" dirty="0" err="1">
                <a:latin typeface="Courier New" panose="02070309020205020404" pitchFamily="49" charset="0"/>
              </a:rPr>
              <a:t>input.nextLine</a:t>
            </a:r>
            <a:r>
              <a:rPr lang="en-US" altLang="en-US" dirty="0">
                <a:latin typeface="Courier New" panose="02070309020205020404" pitchFamily="49" charset="0"/>
              </a:rPr>
              <a:t>();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"Roses are red,"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reverseLines</a:t>
            </a:r>
            <a:r>
              <a:rPr lang="en-US" altLang="en-US" dirty="0">
                <a:latin typeface="Courier New" panose="02070309020205020404" pitchFamily="49" charset="0"/>
              </a:rPr>
              <a:t>(input);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(line);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8382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7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4.44444E-6 L 3.46945E-18 0.033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0.03333 L 3.46945E-18 0.0666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0.06666 L 3.46945E-18 0.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394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4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4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9" grpId="0" animBg="1"/>
      <p:bldP spid="394249" grpId="1" animBg="1"/>
      <p:bldP spid="394250" grpId="0" animBg="1"/>
      <p:bldP spid="394250" grpId="1" animBg="1"/>
      <p:bldP spid="394251" grpId="0" animBg="1"/>
      <p:bldP spid="394251" grpId="1" animBg="1"/>
      <p:bldP spid="394252" grpId="0" animBg="1"/>
      <p:bldP spid="394252" grpId="1" animBg="1"/>
      <p:bldP spid="394253" grpId="0" animBg="1"/>
      <p:bldP spid="39425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12</a:t>
            </a:r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sz="1900" dirty="0" smtClean="0"/>
              <a:t>Recursion</a:t>
            </a:r>
            <a:endParaRPr lang="en-US" sz="1900" dirty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69637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2019 by Pearson Education</a:t>
            </a:r>
          </a:p>
        </p:txBody>
      </p:sp>
      <p:sp>
        <p:nvSpPr>
          <p:cNvPr id="69638" name="Date Placeholder 2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A06A91-DC60-4C93-894C-6818714BB8EE}" type="datetime1">
              <a:rPr lang="en-US" smtClean="0">
                <a:solidFill>
                  <a:srgbClr val="FFFFFF"/>
                </a:solidFill>
              </a:rPr>
              <a:t>10/7/2020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</a:t>
            </a:r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6765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a method </a:t>
            </a:r>
            <a:r>
              <a:rPr lang="en-US" altLang="en-US" smtClean="0">
                <a:latin typeface="Courier New" panose="02070309020205020404" pitchFamily="49" charset="0"/>
              </a:rPr>
              <a:t>crawl</a:t>
            </a:r>
            <a:r>
              <a:rPr lang="en-US" altLang="en-US" smtClean="0"/>
              <a:t> accepts a </a:t>
            </a:r>
            <a:r>
              <a:rPr lang="en-US" altLang="en-US" smtClean="0">
                <a:latin typeface="Courier New" panose="02070309020205020404" pitchFamily="49" charset="0"/>
              </a:rPr>
              <a:t>File</a:t>
            </a:r>
            <a:r>
              <a:rPr lang="en-US" altLang="en-US" smtClean="0"/>
              <a:t> parameter and prints information about that file.</a:t>
            </a:r>
          </a:p>
          <a:p>
            <a:pPr lvl="1" eaLnBrk="1" hangingPunct="1"/>
            <a:r>
              <a:rPr lang="en-US" altLang="en-US" smtClean="0"/>
              <a:t>If the </a:t>
            </a:r>
            <a:r>
              <a:rPr lang="en-US" altLang="en-US" smtClean="0">
                <a:latin typeface="Courier New" panose="02070309020205020404" pitchFamily="49" charset="0"/>
              </a:rPr>
              <a:t>File</a:t>
            </a:r>
            <a:r>
              <a:rPr lang="en-US" altLang="en-US" smtClean="0"/>
              <a:t> object represents a normal file, just print its name.</a:t>
            </a:r>
          </a:p>
          <a:p>
            <a:pPr lvl="1" eaLnBrk="1" hangingPunct="1"/>
            <a:r>
              <a:rPr lang="en-US" altLang="en-US" smtClean="0"/>
              <a:t>If the </a:t>
            </a:r>
            <a:r>
              <a:rPr lang="en-US" altLang="en-US" smtClean="0">
                <a:latin typeface="Courier New" panose="02070309020205020404" pitchFamily="49" charset="0"/>
              </a:rPr>
              <a:t>File</a:t>
            </a:r>
            <a:r>
              <a:rPr lang="en-US" altLang="en-US" smtClean="0"/>
              <a:t> object represents a directory, print its name and information about every file/directory inside it, indented.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cse143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handouts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syllabus.doc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lecture_schedule.xls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homework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1-sortedintlist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    ArrayIntList.java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    SortedIntList.java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    index.html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    style.css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smtClean="0"/>
              <a:t>recursive data</a:t>
            </a:r>
            <a:r>
              <a:rPr lang="en-US" altLang="en-US" smtClean="0"/>
              <a:t>: A directory can contain other directories.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BA16DF-10D0-40C2-A3FA-5DA13F4E9274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File</a:t>
            </a:r>
            <a:r>
              <a:rPr lang="en-US" altLang="en-US" dirty="0" smtClean="0"/>
              <a:t> </a:t>
            </a:r>
            <a:r>
              <a:rPr lang="en-US" altLang="en-US" dirty="0" smtClean="0"/>
              <a:t>Objects</a:t>
            </a:r>
            <a:endParaRPr lang="en-US" alt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smtClean="0">
                <a:latin typeface="Courier New" panose="02070309020205020404" pitchFamily="49" charset="0"/>
              </a:rPr>
              <a:t>File</a:t>
            </a:r>
            <a:r>
              <a:rPr lang="en-US" altLang="en-US" smtClean="0"/>
              <a:t> object (from the </a:t>
            </a:r>
            <a:r>
              <a:rPr lang="en-US" altLang="en-US" smtClean="0">
                <a:latin typeface="Courier New" panose="02070309020205020404" pitchFamily="49" charset="0"/>
              </a:rPr>
              <a:t>java.io</a:t>
            </a:r>
            <a:r>
              <a:rPr lang="en-US" altLang="en-US" smtClean="0"/>
              <a:t> package) represents</a:t>
            </a:r>
            <a:br>
              <a:rPr lang="en-US" altLang="en-US" smtClean="0"/>
            </a:br>
            <a:r>
              <a:rPr lang="en-US" altLang="en-US" smtClean="0"/>
              <a:t>a file or directory on the disk.</a:t>
            </a:r>
          </a:p>
        </p:txBody>
      </p:sp>
      <p:graphicFrame>
        <p:nvGraphicFramePr>
          <p:cNvPr id="396292" name="Group 4"/>
          <p:cNvGraphicFramePr>
            <a:graphicFrameLocks noGrp="1"/>
          </p:cNvGraphicFramePr>
          <p:nvPr/>
        </p:nvGraphicFramePr>
        <p:xfrm>
          <a:off x="304800" y="2362200"/>
          <a:ext cx="8542338" cy="4038602"/>
        </p:xfrm>
        <a:graphic>
          <a:graphicData uri="http://schemas.openxmlformats.org/drawingml/2006/table">
            <a:tbl>
              <a:tblPr/>
              <a:tblGrid>
                <a:gridCol w="25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Constructor/method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File(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String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creates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File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object representing file with given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canRead()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whether file is able to be 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delete()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removes file from disk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exists()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whether this file exists on disk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getName()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file's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isDirectory()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whether this object represents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length()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number of bytes in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listFiles()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File[]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representing files in this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renameTo(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File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changes name of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B39A00-E602-4185-A361-4FA62DCAFD8B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recursion</a:t>
            </a:r>
            <a:r>
              <a:rPr lang="en-US" altLang="en-US" smtClean="0"/>
              <a:t>: The definition of an operation in terms of itself.</a:t>
            </a:r>
          </a:p>
          <a:p>
            <a:pPr lvl="1" eaLnBrk="1" hangingPunct="1"/>
            <a:r>
              <a:rPr lang="en-US" altLang="en-US" smtClean="0"/>
              <a:t>Solving a problem using recursion depends on solving</a:t>
            </a:r>
            <a:br>
              <a:rPr lang="en-US" altLang="en-US" smtClean="0"/>
            </a:br>
            <a:r>
              <a:rPr lang="en-US" altLang="en-US" smtClean="0"/>
              <a:t>smaller occurrences of the same problem.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b="1" smtClean="0"/>
              <a:t>recursive programming</a:t>
            </a:r>
            <a:r>
              <a:rPr lang="en-US" altLang="en-US" smtClean="0"/>
              <a:t>: Writing methods that call themselves to solve problems recursively.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An equally powerful substitute for </a:t>
            </a:r>
            <a:r>
              <a:rPr lang="en-US" altLang="en-US" i="1" smtClean="0"/>
              <a:t>iteration</a:t>
            </a:r>
            <a:r>
              <a:rPr lang="en-US" altLang="en-US" smtClean="0"/>
              <a:t> (loops)</a:t>
            </a:r>
          </a:p>
          <a:p>
            <a:pPr lvl="1" eaLnBrk="1" hangingPunct="1"/>
            <a:r>
              <a:rPr lang="en-US" altLang="en-US" smtClean="0"/>
              <a:t>Particularly well-suited to solving certain types of problems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71255D-68ED-4AD5-B11F-0CD4B6491E52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Public/Private Pairs</a:t>
            </a:r>
            <a:endParaRPr lang="en-US" alt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cannot vary the indentation without an extra parameter:</a:t>
            </a:r>
          </a:p>
          <a:p>
            <a:pPr lvl="1" eaLnBrk="1" hangingPunct="1"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static void crawl(File f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, String indent</a:t>
            </a:r>
            <a:r>
              <a:rPr lang="en-US" altLang="en-US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Often the parameters we need for our recursion do not match those the client will want to pass.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In these cases, we instead write a pair of methods: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1)  a </a:t>
            </a:r>
            <a:r>
              <a:rPr lang="en-US" altLang="en-US" u="sng" smtClean="0"/>
              <a:t>public</a:t>
            </a:r>
            <a:r>
              <a:rPr lang="en-US" altLang="en-US" smtClean="0"/>
              <a:t>, non-recursive one with the parameters the client wants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2)  a </a:t>
            </a:r>
            <a:r>
              <a:rPr lang="en-US" altLang="en-US" u="sng" smtClean="0"/>
              <a:t>private</a:t>
            </a:r>
            <a:r>
              <a:rPr lang="en-US" altLang="en-US" smtClean="0"/>
              <a:t>, recursive one with the parameters we really need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7C1B7C-E849-4D23-9C18-F2402F09416C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 </a:t>
            </a:r>
            <a:r>
              <a:rPr lang="en-US" altLang="en-US" dirty="0" smtClean="0"/>
              <a:t>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Prints information about this file,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and (if it is a directory) any files inside it.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 static void crawl(File f)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crawl(f, "");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call private recursive helper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b="1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Recursive helper to implement crawl/indent behavior.</a:t>
            </a:r>
            <a:endParaRPr lang="en-US" altLang="en-US" sz="2000" b="1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private </a:t>
            </a:r>
            <a:r>
              <a:rPr lang="en-US" altLang="en-US" sz="2000" smtClean="0">
                <a:latin typeface="Courier New" panose="02070309020205020404" pitchFamily="49" charset="0"/>
              </a:rPr>
              <a:t>static void crawl(File f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, String indent</a:t>
            </a:r>
            <a:r>
              <a:rPr lang="en-US" altLang="en-US" sz="200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System.out.println(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indent + </a:t>
            </a:r>
            <a:r>
              <a:rPr lang="en-US" altLang="en-US" sz="2000" smtClean="0">
                <a:latin typeface="Courier New" panose="02070309020205020404" pitchFamily="49" charset="0"/>
              </a:rPr>
              <a:t>f.getName());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smtClean="0">
                <a:latin typeface="Courier New" panose="02070309020205020404" pitchFamily="49" charset="0"/>
              </a:rPr>
              <a:t>if (f.isDirectory())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case; print contained files/dirs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for (File subFile : f.listFiles())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crawl(subFile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, indent + "    "</a:t>
            </a:r>
            <a:r>
              <a:rPr lang="en-US" altLang="en-US" sz="200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65F708-15B2-491A-9C40-5CC744BA7E38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Exercise: Permutations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a method </a:t>
            </a:r>
            <a:r>
              <a:rPr lang="en-US" altLang="en-US" smtClean="0">
                <a:latin typeface="Courier New" panose="02070309020205020404" pitchFamily="49" charset="0"/>
              </a:rPr>
              <a:t>permute</a:t>
            </a:r>
            <a:r>
              <a:rPr lang="en-US" altLang="en-US" smtClean="0"/>
              <a:t> that accepts a string as a parameter and outputs all possible rearrangements of the letters in that string.  The arrangements may be output in any order.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Example:</a:t>
            </a:r>
            <a:br>
              <a:rPr lang="en-US" altLang="en-US" smtClean="0"/>
            </a:br>
            <a:r>
              <a:rPr lang="en-US" altLang="en-US" smtClean="0">
                <a:latin typeface="Courier New" panose="02070309020205020404" pitchFamily="49" charset="0"/>
              </a:rPr>
              <a:t>permute("MARTY")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outputs the following</a:t>
            </a:r>
            <a:br>
              <a:rPr lang="en-US" altLang="en-US" smtClean="0"/>
            </a:br>
            <a:r>
              <a:rPr lang="en-US" altLang="en-US" smtClean="0"/>
              <a:t>sequence of lines:</a:t>
            </a:r>
          </a:p>
        </p:txBody>
      </p:sp>
      <p:graphicFrame>
        <p:nvGraphicFramePr>
          <p:cNvPr id="400388" name="Group 4"/>
          <p:cNvGraphicFramePr>
            <a:graphicFrameLocks noGrp="1"/>
          </p:cNvGraphicFramePr>
          <p:nvPr/>
        </p:nvGraphicFramePr>
        <p:xfrm>
          <a:off x="3990975" y="2667000"/>
          <a:ext cx="4772025" cy="3944094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3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MARTY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MARYT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MAYRT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MAYTR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MRATY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MRAYT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MRTAY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MRTYA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MRYAT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MRYTA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MTAYR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MTRYA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MTYAR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MTYRA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MYATR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MYRAT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MYRTA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MYTAR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MYTRA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AMRTY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AMRYT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AMTYR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AMYRT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AMYTR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ARMTY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ARMYT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ARTMY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ARTYM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ARYMT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ARYTM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ATMRY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ATMYR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ATRMY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ATRYM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ATYMR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ATYRM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AYMRT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AYMTR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AYRMT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AYRTM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AYTMR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AYTRM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RMATY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RMAYT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RMTAY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RMTYA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RMYAT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RMYTA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RAMTY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RAMYT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RATMY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RATYM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RAYMT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RAYTM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RTMAY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RTMYA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RTAMY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RTAYM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RTYMA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RTYAM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RYMAT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RYMTA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RYAMT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RYATM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RYTMA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RYTAM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TMAYR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TMRYA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TMYAR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TMYRA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TAMRY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TAMYR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TARMY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TARYM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TAYMR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TAYRM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TRMAY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TRMYA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TRAMY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TRAYM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TRYMA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TRYAM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TYMRA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TYAMR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TYARM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TYRMA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TYRAM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YMATR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YMRAT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YMRTA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YMTAR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YMTRA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YAMRT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YAMTR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YARMT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YARTM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YATMR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YATRM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YRMAT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YRMTA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YRAMT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YRATM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YRTMA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YRTAM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YTMRA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YTAMR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YTARM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YTRMA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YTRAM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245DE4-A58A-4BAB-8529-7B282F1DB6E7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Examining the </a:t>
            </a:r>
            <a:r>
              <a:rPr lang="en-US" altLang="en-US" dirty="0" smtClean="0"/>
              <a:t>Problem</a:t>
            </a:r>
            <a:endParaRPr lang="en-US" altLang="en-US" dirty="0" smtClean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Think of each permutation as a set of choices or </a:t>
            </a:r>
            <a:r>
              <a:rPr lang="en-US" altLang="en-US" b="1" smtClean="0"/>
              <a:t>decisions</a:t>
            </a:r>
            <a:r>
              <a:rPr lang="en-US" altLang="en-US" smtClean="0"/>
              <a:t>:</a:t>
            </a:r>
          </a:p>
          <a:p>
            <a:pPr lvl="1" eaLnBrk="1" hangingPunct="1"/>
            <a:r>
              <a:rPr lang="en-US" altLang="en-US" smtClean="0"/>
              <a:t>Which character do I want to place first?</a:t>
            </a:r>
          </a:p>
          <a:p>
            <a:pPr lvl="1" eaLnBrk="1" hangingPunct="1"/>
            <a:r>
              <a:rPr lang="en-US" altLang="en-US" smtClean="0"/>
              <a:t>Which character do I want to place second?</a:t>
            </a:r>
          </a:p>
          <a:p>
            <a:pPr lvl="1" eaLnBrk="1" hangingPunct="1"/>
            <a:r>
              <a:rPr lang="en-US" altLang="en-US" smtClean="0"/>
              <a:t>...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/>
            <a:r>
              <a:rPr lang="en-US" altLang="en-US" b="1" smtClean="0"/>
              <a:t>solution space</a:t>
            </a:r>
            <a:r>
              <a:rPr lang="en-US" altLang="en-US" smtClean="0"/>
              <a:t>: set of all possible sets of decisions to explore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We want to generate all possible sequences of decisions.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for (each possible first letter):</a:t>
            </a:r>
          </a:p>
          <a:p>
            <a:pPr lvl="2" eaLnBrk="1" hangingPunct="1">
              <a:buFontTx/>
              <a:buNone/>
            </a:pPr>
            <a:r>
              <a:rPr lang="en-US" altLang="en-US" smtClean="0"/>
              <a:t>	for (each possible second letter):</a:t>
            </a:r>
          </a:p>
          <a:p>
            <a:pPr lvl="3" eaLnBrk="1" hangingPunct="1">
              <a:buFontTx/>
              <a:buNone/>
            </a:pPr>
            <a:r>
              <a:rPr lang="en-US" altLang="en-US" smtClean="0"/>
              <a:t>	for (each possible third letter):</a:t>
            </a:r>
          </a:p>
          <a:p>
            <a:pPr lvl="4" eaLnBrk="1" hangingPunct="1">
              <a:buFontTx/>
              <a:buNone/>
            </a:pPr>
            <a:r>
              <a:rPr lang="en-US" altLang="en-US" smtClean="0"/>
              <a:t>	...</a:t>
            </a:r>
          </a:p>
          <a:p>
            <a:pPr lvl="4" eaLnBrk="1" hangingPunct="1">
              <a:buFontTx/>
              <a:buNone/>
            </a:pPr>
            <a:r>
              <a:rPr lang="en-US" altLang="en-US" smtClean="0"/>
              <a:t>		print!</a:t>
            </a:r>
          </a:p>
          <a:p>
            <a:pPr lvl="4" eaLnBrk="1" hangingPunct="1">
              <a:buFontTx/>
              <a:buNone/>
            </a:pPr>
            <a:endParaRPr lang="en-US" altLang="en-US" sz="800" smtClean="0"/>
          </a:p>
          <a:p>
            <a:pPr lvl="1" eaLnBrk="1" hangingPunct="1"/>
            <a:r>
              <a:rPr lang="en-US" altLang="en-US" smtClean="0"/>
              <a:t>This is called a </a:t>
            </a:r>
            <a:r>
              <a:rPr lang="en-US" altLang="en-US" b="1" smtClean="0"/>
              <a:t>depth-first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69A57-1505-40EA-94D2-A994B95341DF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1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Decision </a:t>
            </a:r>
            <a:r>
              <a:rPr lang="en-US" altLang="en-US" dirty="0" smtClean="0"/>
              <a:t>Trees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03459" name="Group 3"/>
          <p:cNvGraphicFramePr>
            <a:graphicFrameLocks noGrp="1"/>
          </p:cNvGraphicFramePr>
          <p:nvPr/>
        </p:nvGraphicFramePr>
        <p:xfrm>
          <a:off x="3446463" y="1295400"/>
          <a:ext cx="2408237" cy="8128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chosen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 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3470" name="Line 14"/>
          <p:cNvSpPr>
            <a:spLocks noChangeShapeType="1"/>
          </p:cNvSpPr>
          <p:nvPr/>
        </p:nvSpPr>
        <p:spPr bwMode="auto">
          <a:xfrm flipH="1">
            <a:off x="3657600" y="2133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471" name="Group 15"/>
          <p:cNvGraphicFramePr>
            <a:graphicFrameLocks noGrp="1"/>
          </p:cNvGraphicFramePr>
          <p:nvPr/>
        </p:nvGraphicFramePr>
        <p:xfrm>
          <a:off x="2741613" y="2387600"/>
          <a:ext cx="1404937" cy="406400"/>
        </p:xfrm>
        <a:graphic>
          <a:graphicData uri="http://schemas.openxmlformats.org/drawingml/2006/table">
            <a:tbl>
              <a:tblPr/>
              <a:tblGrid>
                <a:gridCol w="37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R 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479" name="Group 23"/>
          <p:cNvGraphicFramePr>
            <a:graphicFrameLocks noGrp="1"/>
          </p:cNvGraphicFramePr>
          <p:nvPr/>
        </p:nvGraphicFramePr>
        <p:xfrm>
          <a:off x="1598613" y="3175000"/>
          <a:ext cx="1404937" cy="406400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 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487" name="Line 31"/>
          <p:cNvSpPr>
            <a:spLocks noChangeShapeType="1"/>
          </p:cNvSpPr>
          <p:nvPr/>
        </p:nvSpPr>
        <p:spPr bwMode="auto">
          <a:xfrm flipH="1">
            <a:off x="2360613" y="2819400"/>
            <a:ext cx="9144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488" name="Group 32"/>
          <p:cNvGraphicFramePr>
            <a:graphicFrameLocks noGrp="1"/>
          </p:cNvGraphicFramePr>
          <p:nvPr/>
        </p:nvGraphicFramePr>
        <p:xfrm>
          <a:off x="574675" y="3937000"/>
          <a:ext cx="1404938" cy="4064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496" name="Group 40"/>
          <p:cNvGraphicFramePr>
            <a:graphicFrameLocks noGrp="1"/>
          </p:cNvGraphicFramePr>
          <p:nvPr/>
        </p:nvGraphicFramePr>
        <p:xfrm>
          <a:off x="152400" y="4699000"/>
          <a:ext cx="1404938" cy="406400"/>
        </p:xfrm>
        <a:graphic>
          <a:graphicData uri="http://schemas.openxmlformats.org/drawingml/2006/table">
            <a:tbl>
              <a:tblPr/>
              <a:tblGrid>
                <a:gridCol w="107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504" name="Group 48"/>
          <p:cNvGraphicFramePr>
            <a:graphicFrameLocks noGrp="1"/>
          </p:cNvGraphicFramePr>
          <p:nvPr/>
        </p:nvGraphicFramePr>
        <p:xfrm>
          <a:off x="152400" y="5537200"/>
          <a:ext cx="1508131" cy="406400"/>
        </p:xfrm>
        <a:graphic>
          <a:graphicData uri="http://schemas.openxmlformats.org/drawingml/2006/table">
            <a:tbl>
              <a:tblPr/>
              <a:tblGrid>
                <a:gridCol w="129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 T Y</a:t>
                      </a:r>
                    </a:p>
                  </a:txBody>
                  <a:tcPr marL="91421" marR="914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1421" marR="9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512" name="Group 56"/>
          <p:cNvGraphicFramePr>
            <a:graphicFrameLocks noGrp="1"/>
          </p:cNvGraphicFramePr>
          <p:nvPr/>
        </p:nvGraphicFramePr>
        <p:xfrm>
          <a:off x="3241675" y="3175000"/>
          <a:ext cx="1409700" cy="4064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520" name="Group 64"/>
          <p:cNvGraphicFramePr>
            <a:graphicFrameLocks noGrp="1"/>
          </p:cNvGraphicFramePr>
          <p:nvPr/>
        </p:nvGraphicFramePr>
        <p:xfrm>
          <a:off x="4913313" y="3175000"/>
          <a:ext cx="1404937" cy="406400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R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528" name="Group 72"/>
          <p:cNvGraphicFramePr>
            <a:graphicFrameLocks noGrp="1"/>
          </p:cNvGraphicFramePr>
          <p:nvPr/>
        </p:nvGraphicFramePr>
        <p:xfrm>
          <a:off x="6594475" y="3175000"/>
          <a:ext cx="1406525" cy="406400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R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536" name="Group 80"/>
          <p:cNvGraphicFramePr>
            <a:graphicFrameLocks noGrp="1"/>
          </p:cNvGraphicFramePr>
          <p:nvPr/>
        </p:nvGraphicFramePr>
        <p:xfrm>
          <a:off x="7510463" y="2362200"/>
          <a:ext cx="1404937" cy="406400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R 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544" name="Line 88"/>
          <p:cNvSpPr>
            <a:spLocks noChangeShapeType="1"/>
          </p:cNvSpPr>
          <p:nvPr/>
        </p:nvSpPr>
        <p:spPr bwMode="auto">
          <a:xfrm>
            <a:off x="4648200" y="2133600"/>
            <a:ext cx="2819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45" name="Line 89"/>
          <p:cNvSpPr>
            <a:spLocks noChangeShapeType="1"/>
          </p:cNvSpPr>
          <p:nvPr/>
        </p:nvSpPr>
        <p:spPr bwMode="auto">
          <a:xfrm>
            <a:off x="3503613" y="281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46" name="Line 90"/>
          <p:cNvSpPr>
            <a:spLocks noChangeShapeType="1"/>
          </p:cNvSpPr>
          <p:nvPr/>
        </p:nvSpPr>
        <p:spPr bwMode="auto">
          <a:xfrm>
            <a:off x="3884613" y="2819400"/>
            <a:ext cx="12954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47" name="Line 91"/>
          <p:cNvSpPr>
            <a:spLocks noChangeShapeType="1"/>
          </p:cNvSpPr>
          <p:nvPr/>
        </p:nvSpPr>
        <p:spPr bwMode="auto">
          <a:xfrm>
            <a:off x="4189413" y="2819400"/>
            <a:ext cx="23622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48" name="Line 92"/>
          <p:cNvSpPr>
            <a:spLocks noChangeShapeType="1"/>
          </p:cNvSpPr>
          <p:nvPr/>
        </p:nvSpPr>
        <p:spPr bwMode="auto">
          <a:xfrm flipH="1">
            <a:off x="1522413" y="3581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549" name="Group 93"/>
          <p:cNvGraphicFramePr>
            <a:graphicFrameLocks noGrp="1"/>
          </p:cNvGraphicFramePr>
          <p:nvPr/>
        </p:nvGraphicFramePr>
        <p:xfrm>
          <a:off x="2327275" y="3937000"/>
          <a:ext cx="1414463" cy="4064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557" name="Group 101"/>
          <p:cNvGraphicFramePr>
            <a:graphicFrameLocks noGrp="1"/>
          </p:cNvGraphicFramePr>
          <p:nvPr/>
        </p:nvGraphicFramePr>
        <p:xfrm>
          <a:off x="4037013" y="3937000"/>
          <a:ext cx="1416050" cy="4064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565" name="Line 109"/>
          <p:cNvSpPr>
            <a:spLocks noChangeShapeType="1"/>
          </p:cNvSpPr>
          <p:nvPr/>
        </p:nvSpPr>
        <p:spPr bwMode="auto">
          <a:xfrm>
            <a:off x="2360613" y="3581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66" name="Line 110"/>
          <p:cNvSpPr>
            <a:spLocks noChangeShapeType="1"/>
          </p:cNvSpPr>
          <p:nvPr/>
        </p:nvSpPr>
        <p:spPr bwMode="auto">
          <a:xfrm>
            <a:off x="2817813" y="35814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567" name="Group 111"/>
          <p:cNvGraphicFramePr>
            <a:graphicFrameLocks noGrp="1"/>
          </p:cNvGraphicFramePr>
          <p:nvPr/>
        </p:nvGraphicFramePr>
        <p:xfrm>
          <a:off x="1828800" y="4699000"/>
          <a:ext cx="1404938" cy="406400"/>
        </p:xfrm>
        <a:graphic>
          <a:graphicData uri="http://schemas.openxmlformats.org/drawingml/2006/table">
            <a:tbl>
              <a:tblPr/>
              <a:tblGrid>
                <a:gridCol w="107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575" name="Line 119"/>
          <p:cNvSpPr>
            <a:spLocks noChangeShapeType="1"/>
          </p:cNvSpPr>
          <p:nvPr/>
        </p:nvSpPr>
        <p:spPr bwMode="auto">
          <a:xfrm flipH="1">
            <a:off x="838200" y="4343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76" name="Line 120"/>
          <p:cNvSpPr>
            <a:spLocks noChangeShapeType="1"/>
          </p:cNvSpPr>
          <p:nvPr/>
        </p:nvSpPr>
        <p:spPr bwMode="auto">
          <a:xfrm>
            <a:off x="1371600" y="4343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77" name="Line 121"/>
          <p:cNvSpPr>
            <a:spLocks noChangeShapeType="1"/>
          </p:cNvSpPr>
          <p:nvPr/>
        </p:nvSpPr>
        <p:spPr bwMode="auto">
          <a:xfrm>
            <a:off x="8382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578" name="Group 122"/>
          <p:cNvGraphicFramePr>
            <a:graphicFrameLocks noGrp="1"/>
          </p:cNvGraphicFramePr>
          <p:nvPr/>
        </p:nvGraphicFramePr>
        <p:xfrm>
          <a:off x="1905000" y="5537200"/>
          <a:ext cx="1508131" cy="406400"/>
        </p:xfrm>
        <a:graphic>
          <a:graphicData uri="http://schemas.openxmlformats.org/drawingml/2006/table">
            <a:tbl>
              <a:tblPr/>
              <a:tblGrid>
                <a:gridCol w="129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 Y T</a:t>
                      </a:r>
                    </a:p>
                  </a:txBody>
                  <a:tcPr marL="91421" marR="914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1421" marR="9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586" name="Line 130"/>
          <p:cNvSpPr>
            <a:spLocks noChangeShapeType="1"/>
          </p:cNvSpPr>
          <p:nvPr/>
        </p:nvSpPr>
        <p:spPr bwMode="auto">
          <a:xfrm>
            <a:off x="25908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587" name="Group 131"/>
          <p:cNvGraphicFramePr>
            <a:graphicFrameLocks noGrp="1"/>
          </p:cNvGraphicFramePr>
          <p:nvPr/>
        </p:nvGraphicFramePr>
        <p:xfrm>
          <a:off x="3962400" y="4699000"/>
          <a:ext cx="1404938" cy="406400"/>
        </p:xfrm>
        <a:graphic>
          <a:graphicData uri="http://schemas.openxmlformats.org/drawingml/2006/table">
            <a:tbl>
              <a:tblPr/>
              <a:tblGrid>
                <a:gridCol w="107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Y 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595" name="Group 139"/>
          <p:cNvGraphicFramePr>
            <a:graphicFrameLocks noGrp="1"/>
          </p:cNvGraphicFramePr>
          <p:nvPr/>
        </p:nvGraphicFramePr>
        <p:xfrm>
          <a:off x="3962400" y="5537200"/>
          <a:ext cx="1508131" cy="406400"/>
        </p:xfrm>
        <a:graphic>
          <a:graphicData uri="http://schemas.openxmlformats.org/drawingml/2006/table">
            <a:tbl>
              <a:tblPr/>
              <a:tblGrid>
                <a:gridCol w="129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Y R T</a:t>
                      </a:r>
                    </a:p>
                  </a:txBody>
                  <a:tcPr marL="91421" marR="914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1421" marR="9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603" name="Group 147"/>
          <p:cNvGraphicFramePr>
            <a:graphicFrameLocks noGrp="1"/>
          </p:cNvGraphicFramePr>
          <p:nvPr/>
        </p:nvGraphicFramePr>
        <p:xfrm>
          <a:off x="5638800" y="4699000"/>
          <a:ext cx="1404938" cy="406400"/>
        </p:xfrm>
        <a:graphic>
          <a:graphicData uri="http://schemas.openxmlformats.org/drawingml/2006/table">
            <a:tbl>
              <a:tblPr/>
              <a:tblGrid>
                <a:gridCol w="107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Y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611" name="Line 155"/>
          <p:cNvSpPr>
            <a:spLocks noChangeShapeType="1"/>
          </p:cNvSpPr>
          <p:nvPr/>
        </p:nvSpPr>
        <p:spPr bwMode="auto">
          <a:xfrm flipH="1">
            <a:off x="4648200" y="4343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612" name="Line 156"/>
          <p:cNvSpPr>
            <a:spLocks noChangeShapeType="1"/>
          </p:cNvSpPr>
          <p:nvPr/>
        </p:nvSpPr>
        <p:spPr bwMode="auto">
          <a:xfrm>
            <a:off x="5181600" y="4343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613" name="Line 157"/>
          <p:cNvSpPr>
            <a:spLocks noChangeShapeType="1"/>
          </p:cNvSpPr>
          <p:nvPr/>
        </p:nvSpPr>
        <p:spPr bwMode="auto">
          <a:xfrm>
            <a:off x="46482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614" name="Group 158"/>
          <p:cNvGraphicFramePr>
            <a:graphicFrameLocks noGrp="1"/>
          </p:cNvGraphicFramePr>
          <p:nvPr/>
        </p:nvGraphicFramePr>
        <p:xfrm>
          <a:off x="5715000" y="5537200"/>
          <a:ext cx="1508131" cy="406400"/>
        </p:xfrm>
        <a:graphic>
          <a:graphicData uri="http://schemas.openxmlformats.org/drawingml/2006/table">
            <a:tbl>
              <a:tblPr/>
              <a:tblGrid>
                <a:gridCol w="129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Y T R</a:t>
                      </a:r>
                    </a:p>
                  </a:txBody>
                  <a:tcPr marL="91421" marR="914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1421" marR="9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622" name="Line 166"/>
          <p:cNvSpPr>
            <a:spLocks noChangeShapeType="1"/>
          </p:cNvSpPr>
          <p:nvPr/>
        </p:nvSpPr>
        <p:spPr bwMode="auto">
          <a:xfrm>
            <a:off x="64008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623" name="Group 167"/>
          <p:cNvGraphicFramePr>
            <a:graphicFrameLocks noGrp="1"/>
          </p:cNvGraphicFramePr>
          <p:nvPr/>
        </p:nvGraphicFramePr>
        <p:xfrm>
          <a:off x="6629400" y="3962400"/>
          <a:ext cx="1416050" cy="4064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Y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631" name="Line 175"/>
          <p:cNvSpPr>
            <a:spLocks noChangeShapeType="1"/>
          </p:cNvSpPr>
          <p:nvPr/>
        </p:nvSpPr>
        <p:spPr bwMode="auto">
          <a:xfrm flipH="1">
            <a:off x="7196138" y="3581400"/>
            <a:ext cx="11906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632" name="Line 176"/>
          <p:cNvSpPr>
            <a:spLocks noChangeShapeType="1"/>
          </p:cNvSpPr>
          <p:nvPr/>
        </p:nvSpPr>
        <p:spPr bwMode="auto">
          <a:xfrm>
            <a:off x="8001000" y="3581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633" name="Text Box 177"/>
          <p:cNvSpPr txBox="1">
            <a:spLocks noChangeArrowheads="1"/>
          </p:cNvSpPr>
          <p:nvPr/>
        </p:nvSpPr>
        <p:spPr bwMode="auto">
          <a:xfrm>
            <a:off x="8610600" y="38100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403634" name="Text Box 178"/>
          <p:cNvSpPr txBox="1">
            <a:spLocks noChangeArrowheads="1"/>
          </p:cNvSpPr>
          <p:nvPr/>
        </p:nvSpPr>
        <p:spPr bwMode="auto">
          <a:xfrm>
            <a:off x="5683250" y="34290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403635" name="Text Box 179"/>
          <p:cNvSpPr txBox="1">
            <a:spLocks noChangeArrowheads="1"/>
          </p:cNvSpPr>
          <p:nvPr/>
        </p:nvSpPr>
        <p:spPr bwMode="auto">
          <a:xfrm>
            <a:off x="4311650" y="34290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403636" name="Text Box 180"/>
          <p:cNvSpPr txBox="1">
            <a:spLocks noChangeArrowheads="1"/>
          </p:cNvSpPr>
          <p:nvPr/>
        </p:nvSpPr>
        <p:spPr bwMode="auto">
          <a:xfrm>
            <a:off x="8578850" y="26670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403637" name="Text Box 181"/>
          <p:cNvSpPr txBox="1">
            <a:spLocks noChangeArrowheads="1"/>
          </p:cNvSpPr>
          <p:nvPr/>
        </p:nvSpPr>
        <p:spPr bwMode="auto">
          <a:xfrm>
            <a:off x="3048000" y="41910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403638" name="Text Box 182"/>
          <p:cNvSpPr txBox="1">
            <a:spLocks noChangeArrowheads="1"/>
          </p:cNvSpPr>
          <p:nvPr/>
        </p:nvSpPr>
        <p:spPr bwMode="auto">
          <a:xfrm>
            <a:off x="7391400" y="42672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FB8AA5-CF00-4EFA-8D34-8D128471DAEA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3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3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3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3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3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3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3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3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3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3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3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3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3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3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3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3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3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3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3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3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3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3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3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3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3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3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3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3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3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3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3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3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3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3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03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3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03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3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3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3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03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3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03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3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03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03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03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03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03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03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0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0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03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03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03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03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03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03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03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03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03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03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03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03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633" grpId="0"/>
      <p:bldP spid="403634" grpId="0"/>
      <p:bldP spid="403635" grpId="0"/>
      <p:bldP spid="403636" grpId="0"/>
      <p:bldP spid="403637" grpId="0"/>
      <p:bldP spid="4036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backtracking</a:t>
            </a:r>
            <a:r>
              <a:rPr lang="en-US" altLang="en-US" smtClean="0"/>
              <a:t>: A general algorithm for finding solution(s) to a computational problem by trying partial solutions and then abandoning them ("backtracking") if they are not suitable.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a "brute force" algorithmic technique  (tries all paths; not clever)</a:t>
            </a:r>
          </a:p>
          <a:p>
            <a:pPr lvl="1" eaLnBrk="1" hangingPunct="1"/>
            <a:r>
              <a:rPr lang="en-US" altLang="en-US" smtClean="0"/>
              <a:t>often (but not always) implemented recursively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Applications:</a:t>
            </a:r>
          </a:p>
          <a:p>
            <a:pPr lvl="1" eaLnBrk="1" hangingPunct="1"/>
            <a:r>
              <a:rPr lang="en-US" altLang="en-US" smtClean="0"/>
              <a:t>producing all permutations of a set of values</a:t>
            </a:r>
          </a:p>
          <a:p>
            <a:pPr lvl="1" eaLnBrk="1" hangingPunct="1"/>
            <a:r>
              <a:rPr lang="en-US" altLang="en-US" smtClean="0"/>
              <a:t>parsing languages</a:t>
            </a:r>
          </a:p>
          <a:p>
            <a:pPr lvl="1" eaLnBrk="1" hangingPunct="1"/>
            <a:r>
              <a:rPr lang="en-US" altLang="en-US" smtClean="0"/>
              <a:t>games: anagrams, crosswords, word jumbles, 8 queens</a:t>
            </a:r>
          </a:p>
          <a:p>
            <a:pPr lvl="1" eaLnBrk="1" hangingPunct="1"/>
            <a:r>
              <a:rPr lang="en-US" altLang="en-US" smtClean="0"/>
              <a:t>combinatorics and logic programming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BD7291-CB7F-4A21-9E90-7F71B3EBFC33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Backtracking </a:t>
            </a:r>
            <a:r>
              <a:rPr lang="en-US" altLang="en-US" dirty="0" smtClean="0"/>
              <a:t>Algorithms</a:t>
            </a:r>
            <a:endParaRPr lang="en-US" altLang="en-US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i="1" smtClean="0"/>
              <a:t>A general pseudo-code algorithm for backtracking problems:</a:t>
            </a:r>
          </a:p>
          <a:p>
            <a:pPr eaLnBrk="1" hangingPunct="1">
              <a:buFontTx/>
              <a:buNone/>
            </a:pPr>
            <a:endParaRPr lang="en-US" altLang="en-US" i="1" smtClean="0"/>
          </a:p>
          <a:p>
            <a:pPr eaLnBrk="1" hangingPunct="1">
              <a:buFontTx/>
              <a:buNone/>
            </a:pPr>
            <a:r>
              <a:rPr lang="en-US" altLang="en-US" smtClean="0"/>
              <a:t>explore(</a:t>
            </a:r>
            <a:r>
              <a:rPr lang="en-US" altLang="en-US" b="1" smtClean="0"/>
              <a:t>choices</a:t>
            </a:r>
            <a:r>
              <a:rPr lang="en-US" altLang="en-US" smtClean="0"/>
              <a:t>):</a:t>
            </a:r>
          </a:p>
          <a:p>
            <a:pPr lvl="1" eaLnBrk="1" hangingPunct="1"/>
            <a:r>
              <a:rPr lang="en-US" altLang="en-US" smtClean="0"/>
              <a:t>if there are no more </a:t>
            </a:r>
            <a:r>
              <a:rPr lang="en-US" altLang="en-US" b="1" smtClean="0"/>
              <a:t>choices</a:t>
            </a:r>
            <a:r>
              <a:rPr lang="en-US" altLang="en-US" smtClean="0"/>
              <a:t> to make:  stop.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else:</a:t>
            </a:r>
          </a:p>
          <a:p>
            <a:pPr lvl="2" eaLnBrk="1" hangingPunct="1"/>
            <a:r>
              <a:rPr lang="en-US" altLang="en-US" smtClean="0"/>
              <a:t>Make a single choice </a:t>
            </a:r>
            <a:r>
              <a:rPr lang="en-US" altLang="en-US" b="1" smtClean="0"/>
              <a:t>C</a:t>
            </a:r>
            <a:r>
              <a:rPr lang="en-US" altLang="en-US" smtClean="0"/>
              <a:t> from the set of choices.</a:t>
            </a:r>
          </a:p>
          <a:p>
            <a:pPr lvl="3" eaLnBrk="1" hangingPunct="1"/>
            <a:r>
              <a:rPr lang="en-US" altLang="en-US" smtClean="0">
                <a:solidFill>
                  <a:schemeClr val="bg2"/>
                </a:solidFill>
              </a:rPr>
              <a:t>Remove </a:t>
            </a:r>
            <a:r>
              <a:rPr lang="en-US" altLang="en-US" b="1" smtClean="0">
                <a:solidFill>
                  <a:schemeClr val="bg2"/>
                </a:solidFill>
              </a:rPr>
              <a:t>C</a:t>
            </a:r>
            <a:r>
              <a:rPr lang="en-US" altLang="en-US" smtClean="0">
                <a:solidFill>
                  <a:schemeClr val="bg2"/>
                </a:solidFill>
              </a:rPr>
              <a:t> from the set of </a:t>
            </a:r>
            <a:r>
              <a:rPr lang="en-US" altLang="en-US" b="1" smtClean="0">
                <a:solidFill>
                  <a:schemeClr val="bg2"/>
                </a:solidFill>
              </a:rPr>
              <a:t>choices</a:t>
            </a:r>
            <a:r>
              <a:rPr lang="en-US" altLang="en-US" smtClean="0">
                <a:solidFill>
                  <a:schemeClr val="bg2"/>
                </a:solidFill>
              </a:rPr>
              <a:t>.</a:t>
            </a:r>
          </a:p>
          <a:p>
            <a:pPr lvl="3" eaLnBrk="1" hangingPunct="1"/>
            <a:endParaRPr lang="en-US" altLang="en-US" smtClean="0">
              <a:solidFill>
                <a:schemeClr val="bg2"/>
              </a:solidFill>
            </a:endParaRPr>
          </a:p>
          <a:p>
            <a:pPr lvl="2" eaLnBrk="1" hangingPunct="1"/>
            <a:r>
              <a:rPr lang="en-US" altLang="en-US" smtClean="0"/>
              <a:t>explore the remaining </a:t>
            </a:r>
            <a:r>
              <a:rPr lang="en-US" altLang="en-US" b="1" smtClean="0"/>
              <a:t>choices</a:t>
            </a:r>
            <a:r>
              <a:rPr lang="en-US" altLang="en-US" smtClean="0"/>
              <a:t>.</a:t>
            </a:r>
          </a:p>
          <a:p>
            <a:pPr lvl="3" eaLnBrk="1" hangingPunct="1"/>
            <a:endParaRPr lang="en-US" altLang="en-US" smtClean="0"/>
          </a:p>
          <a:p>
            <a:pPr lvl="2" eaLnBrk="1" hangingPunct="1"/>
            <a:r>
              <a:rPr lang="en-US" altLang="en-US" smtClean="0"/>
              <a:t>Un-make choice </a:t>
            </a:r>
            <a:r>
              <a:rPr lang="en-US" altLang="en-US" b="1" smtClean="0"/>
              <a:t>C</a:t>
            </a:r>
            <a:r>
              <a:rPr lang="en-US" altLang="en-US" smtClean="0"/>
              <a:t>.</a:t>
            </a:r>
          </a:p>
          <a:p>
            <a:pPr lvl="3" eaLnBrk="1" hangingPunct="1"/>
            <a:r>
              <a:rPr lang="en-US" altLang="en-US" smtClean="0">
                <a:solidFill>
                  <a:schemeClr val="bg2"/>
                </a:solidFill>
              </a:rPr>
              <a:t>Backtrack!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D193DD-996F-4374-BC4E-969C2D96A1E8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Backtracking </a:t>
            </a:r>
            <a:r>
              <a:rPr lang="en-US" altLang="en-US" dirty="0" smtClean="0"/>
              <a:t>Strategies</a:t>
            </a:r>
            <a:endParaRPr lang="en-US" altLang="en-US" dirty="0" smtClean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solving a backtracking problem, ask these questions:</a:t>
            </a:r>
          </a:p>
          <a:p>
            <a:pPr lvl="1" eaLnBrk="1" hangingPunct="1"/>
            <a:r>
              <a:rPr lang="en-US" altLang="en-US" smtClean="0"/>
              <a:t>What are the "choices" in this problem?</a:t>
            </a:r>
          </a:p>
          <a:p>
            <a:pPr lvl="2" eaLnBrk="1" hangingPunct="1"/>
            <a:r>
              <a:rPr lang="en-US" altLang="en-US" smtClean="0"/>
              <a:t>What is the "base case"?  (How do I know when I'm out of choices?)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How do I "make" a choice?</a:t>
            </a:r>
          </a:p>
          <a:p>
            <a:pPr lvl="2" eaLnBrk="1" hangingPunct="1"/>
            <a:r>
              <a:rPr lang="en-US" altLang="en-US" smtClean="0"/>
              <a:t>Do I need to create additional variables to remember my choices?</a:t>
            </a:r>
          </a:p>
          <a:p>
            <a:pPr lvl="2" eaLnBrk="1" hangingPunct="1"/>
            <a:r>
              <a:rPr lang="en-US" altLang="en-US" smtClean="0"/>
              <a:t>Do I need to modify the values of existing variables?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How do I explore the rest of the choices?</a:t>
            </a:r>
          </a:p>
          <a:p>
            <a:pPr lvl="2" eaLnBrk="1" hangingPunct="1"/>
            <a:r>
              <a:rPr lang="en-US" altLang="en-US" smtClean="0"/>
              <a:t>Do I need to remove the made choice from the list of choices?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Once I'm done exploring the rest, what should I do?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How do I "un-make" a choice?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F8CEE-E026-4357-8AA2-380E4A2421A2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Permutations </a:t>
            </a:r>
            <a:r>
              <a:rPr lang="en-US" altLang="en-US" dirty="0" smtClean="0"/>
              <a:t>Revisited</a:t>
            </a:r>
            <a:endParaRPr lang="en-US" altLang="en-US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a method </a:t>
            </a:r>
            <a:r>
              <a:rPr lang="en-US" altLang="en-US" smtClean="0">
                <a:latin typeface="Courier New" panose="02070309020205020404" pitchFamily="49" charset="0"/>
              </a:rPr>
              <a:t>permute</a:t>
            </a:r>
            <a:r>
              <a:rPr lang="en-US" altLang="en-US" smtClean="0"/>
              <a:t> that accepts a string as a parameter and outputs all possible rearrangements of the letters in that string.  The arrangements may be output in any order.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Example:</a:t>
            </a:r>
            <a:br>
              <a:rPr lang="en-US" altLang="en-US" smtClean="0"/>
            </a:br>
            <a:r>
              <a:rPr lang="en-US" altLang="en-US" smtClean="0">
                <a:latin typeface="Courier New" panose="02070309020205020404" pitchFamily="49" charset="0"/>
              </a:rPr>
              <a:t>permute("MARTY")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outputs the following</a:t>
            </a:r>
            <a:br>
              <a:rPr lang="en-US" altLang="en-US" smtClean="0"/>
            </a:br>
            <a:r>
              <a:rPr lang="en-US" altLang="en-US" smtClean="0"/>
              <a:t>sequence of lines:</a:t>
            </a:r>
          </a:p>
        </p:txBody>
      </p:sp>
      <p:graphicFrame>
        <p:nvGraphicFramePr>
          <p:cNvPr id="407556" name="Group 4"/>
          <p:cNvGraphicFramePr>
            <a:graphicFrameLocks noGrp="1"/>
          </p:cNvGraphicFramePr>
          <p:nvPr/>
        </p:nvGraphicFramePr>
        <p:xfrm>
          <a:off x="3990975" y="2667000"/>
          <a:ext cx="4772025" cy="3944094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3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MARTY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MARYT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MAYRT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MAYTR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MRATY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MRAYT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MRTAY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MRTYA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MRYAT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MRYTA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MTAYR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MTRYA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MTYAR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MTYRA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MYATR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MYRAT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MYRTA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MYTAR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MYTRA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AMRTY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AMRYT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AMTYR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AMYRT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AMYTR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ARMTY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ARMYT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ARTMY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ARTYM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ARYMT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ARYTM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ATMRY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ATMYR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ATRMY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ATRYM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ATYMR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ATYRM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AYMRT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AYMTR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AYRMT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AYRTM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AYTMR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AYTRM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RMATY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RMAYT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RMTAY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RMTYA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RMYAT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RMYTA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RAMTY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RAMYT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RATMY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RATYM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RAYMT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RAYTM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RTMAY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RTMYA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RTAMY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RTAYM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RTYMA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RTYAM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RYMAT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RYMTA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RYAMT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RYATM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RYTMA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RYTAM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TMAYR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TMRYA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TMYAR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TMYRA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TAMRY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TAMYR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TARMY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TARYM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TAYMR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TAYRM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TRMAY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TRMYA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TRAMY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TRAYM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TRYMA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TRYAM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TYMRA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TYAMR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TYARM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TYRMA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TYRAM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YMATR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YMRAT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YMRTA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YMTAR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YMTRA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YAMRT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YAMTR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YARMT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YARTM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YATMR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YATRM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YRMAT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YRMTA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YRAMT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YRATM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YRTMA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YRTAM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YTMRA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YTAMR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YTARM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YTRMA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YTRAM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31C38B-A7CF-4CAA-BA5E-FABC315E9204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Outputs all permutations of the given string.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public static void permute(String s)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permute(s, "");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private static void permute(String s, String chosen)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if (s.length() == 0)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case: no choices left to be made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System.out.println(chosen);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} else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case: choose each possible next letter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for (int i = 0; i &lt; s.length(); i++)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    char c = s.charAt(i);               </a:t>
            </a:r>
            <a:r>
              <a:rPr lang="en-US" altLang="en-US" sz="19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choose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    s = s.substring(0, i) + s.substring(i + 1);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    chosen += c;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    </a:t>
            </a:r>
            <a:r>
              <a:rPr lang="en-US" altLang="en-US" sz="1900" b="1" smtClean="0">
                <a:latin typeface="Courier New" panose="02070309020205020404" pitchFamily="49" charset="0"/>
              </a:rPr>
              <a:t>permute(s, chosen);</a:t>
            </a:r>
            <a:r>
              <a:rPr lang="en-US" altLang="en-US" sz="1900" smtClean="0">
                <a:latin typeface="Courier New" panose="02070309020205020404" pitchFamily="49" charset="0"/>
              </a:rPr>
              <a:t>                 </a:t>
            </a:r>
            <a:r>
              <a:rPr lang="en-US" altLang="en-US" sz="19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explore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    s = s.substring(0, i) + c + s.substring(i + 1);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    chosen = </a:t>
            </a:r>
            <a:r>
              <a:rPr lang="en-US" altLang="en-US" sz="1700" smtClean="0">
                <a:latin typeface="Courier New" panose="02070309020205020404" pitchFamily="49" charset="0"/>
              </a:rPr>
              <a:t>chosen.substring(0, chosen.length() - 1);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}                                       </a:t>
            </a:r>
            <a:r>
              <a:rPr lang="en-US" altLang="en-US" sz="19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un-choose</a:t>
            </a:r>
            <a:endParaRPr lang="en-US" altLang="en-US" sz="19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11DA5-462E-45CB-AAC4-61C36D9FB7A3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</a:t>
            </a:r>
            <a:r>
              <a:rPr lang="en-US" altLang="en-US" dirty="0" smtClean="0"/>
              <a:t>Learn Recursion</a:t>
            </a:r>
            <a:r>
              <a:rPr lang="en-US" altLang="en-US" dirty="0" smtClean="0"/>
              <a:t>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"cultural experience" - A different way of thinking of problems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Can solve some kinds of problems better than iteration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Leads to elegant, simplistic, short code (when used well)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Many programming languages ("functional" languages such as Scheme, ML, and Haskell) use recursion exclusively  (no loops)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9B0AD-9E93-41A7-9B42-E3E9C9F80A6C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 </a:t>
            </a:r>
            <a:r>
              <a:rPr lang="en-US" altLang="en-US" dirty="0" smtClean="0"/>
              <a:t>2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Outputs all permutations of the given string.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public static void permute(String s)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permute(s, "");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private static void permute(String s, String chosen)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if (s.length() == 0)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case: no choices left to be made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System.out.println(chosen);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} else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case: choose each possible next letter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for (int i = 0; i &lt; s.length(); i++)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    String ch = s.substring(i, i + 1);  </a:t>
            </a:r>
            <a:r>
              <a:rPr lang="en-US" altLang="en-US" sz="19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choose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    String rest = s.substring(0, i) +   </a:t>
            </a:r>
            <a:r>
              <a:rPr lang="en-US" altLang="en-US" sz="19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remove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                  s.substring(i + 1);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    </a:t>
            </a:r>
            <a:r>
              <a:rPr lang="en-US" altLang="en-US" sz="1900" b="1" smtClean="0">
                <a:latin typeface="Courier New" panose="02070309020205020404" pitchFamily="49" charset="0"/>
              </a:rPr>
              <a:t>permute(rest, chosen + ch);</a:t>
            </a:r>
            <a:r>
              <a:rPr lang="en-US" altLang="en-US" sz="1900" smtClean="0">
                <a:latin typeface="Courier New" panose="02070309020205020404" pitchFamily="49" charset="0"/>
              </a:rPr>
              <a:t>         </a:t>
            </a:r>
            <a:r>
              <a:rPr lang="en-US" altLang="en-US" sz="19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explore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    }       </a:t>
            </a:r>
            <a:r>
              <a:rPr lang="en-US" altLang="en-US" sz="19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(don't need to "un-choose" because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}           </a:t>
            </a:r>
            <a:r>
              <a:rPr lang="en-US" altLang="en-US" sz="19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 we used temp variables)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43E3D5-C73F-44BD-99C6-5DEA445BB668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Exercise: Combinations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a method </a:t>
            </a:r>
            <a:r>
              <a:rPr lang="en-US" altLang="en-US" smtClean="0">
                <a:latin typeface="Courier New" panose="02070309020205020404" pitchFamily="49" charset="0"/>
              </a:rPr>
              <a:t>combinations</a:t>
            </a:r>
            <a:r>
              <a:rPr lang="en-US" altLang="en-US" smtClean="0"/>
              <a:t> that accepts a string </a:t>
            </a:r>
            <a:r>
              <a:rPr lang="en-US" altLang="en-US" i="1" smtClean="0"/>
              <a:t>s </a:t>
            </a:r>
            <a:r>
              <a:rPr lang="en-US" altLang="en-US" smtClean="0"/>
              <a:t> and an integer </a:t>
            </a:r>
            <a:r>
              <a:rPr lang="en-US" altLang="en-US" i="1" smtClean="0"/>
              <a:t>k</a:t>
            </a:r>
            <a:r>
              <a:rPr lang="en-US" altLang="en-US" smtClean="0"/>
              <a:t>  as parameters and outputs all possible </a:t>
            </a:r>
            <a:r>
              <a:rPr lang="en-US" altLang="en-US" i="1" smtClean="0"/>
              <a:t>k </a:t>
            </a:r>
            <a:r>
              <a:rPr lang="en-US" altLang="en-US" smtClean="0"/>
              <a:t>-letter words that can be formed from unique letters in that string.  The arrangements may be output in any order.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Example:</a:t>
            </a:r>
            <a:br>
              <a:rPr lang="en-US" altLang="en-US" smtClean="0"/>
            </a:br>
            <a:r>
              <a:rPr lang="en-US" altLang="en-US" smtClean="0">
                <a:latin typeface="Courier New" panose="02070309020205020404" pitchFamily="49" charset="0"/>
              </a:rPr>
              <a:t>combinations("GOOGLE", 3)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outputs the sequence of</a:t>
            </a:r>
            <a:br>
              <a:rPr lang="en-US" altLang="en-US" smtClean="0"/>
            </a:br>
            <a:r>
              <a:rPr lang="en-US" altLang="en-US" smtClean="0"/>
              <a:t>lines at right.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To simplify the problem, you may assume</a:t>
            </a:r>
            <a:br>
              <a:rPr lang="en-US" altLang="en-US" smtClean="0"/>
            </a:br>
            <a:r>
              <a:rPr lang="en-US" altLang="en-US" smtClean="0"/>
              <a:t>that the string </a:t>
            </a:r>
            <a:r>
              <a:rPr lang="en-US" altLang="en-US" i="1" smtClean="0"/>
              <a:t>s </a:t>
            </a:r>
            <a:r>
              <a:rPr lang="en-US" altLang="en-US" smtClean="0"/>
              <a:t> contains at least </a:t>
            </a:r>
            <a:r>
              <a:rPr lang="en-US" altLang="en-US" i="1" smtClean="0"/>
              <a:t>k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unique characters.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411652" name="Group 4"/>
          <p:cNvGraphicFramePr>
            <a:graphicFrameLocks noGrp="1"/>
          </p:cNvGraphicFramePr>
          <p:nvPr/>
        </p:nvGraphicFramePr>
        <p:xfrm>
          <a:off x="7239000" y="2987675"/>
          <a:ext cx="1371600" cy="355441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4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EGL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EGO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ELG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ELO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EOG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EOL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GEO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GLO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GOE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GOL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LGO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OEG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OGL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OLG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33D69E-4233-479D-B96E-2E69301B12E6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Initial </a:t>
            </a:r>
            <a:r>
              <a:rPr lang="en-US" altLang="en-US" dirty="0" smtClean="0"/>
              <a:t>Attempt</a:t>
            </a:r>
            <a:endParaRPr lang="en-US" altLang="en-US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public static void combinations(String s, int length)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combinations(s, "", length);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private static void combinations(String s, String chosen, int length)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if (length == 0)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</a:t>
            </a:r>
            <a:r>
              <a:rPr lang="en-US" altLang="en-US" sz="1600" b="1" smtClean="0">
                <a:latin typeface="Courier New" panose="02070309020205020404" pitchFamily="49" charset="0"/>
              </a:rPr>
              <a:t>System.out.println(chosen)</a:t>
            </a:r>
            <a:r>
              <a:rPr lang="en-US" altLang="en-US" sz="1600" smtClean="0">
                <a:latin typeface="Courier New" panose="02070309020205020404" pitchFamily="49" charset="0"/>
              </a:rPr>
              <a:t>;    </a:t>
            </a:r>
            <a:r>
              <a:rPr lang="en-US" altLang="en-US" sz="16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base case: no choices left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} 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for (int i = 0; i &lt; s.length();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String ch = s.substring(i, i + 1);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if (!chosen.contains(ch))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    String rest = s.substring(0, i) + s.substring(i + 1);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    </a:t>
            </a:r>
            <a:r>
              <a:rPr lang="en-US" altLang="en-US" sz="1600" b="1" smtClean="0">
                <a:latin typeface="Courier New" panose="02070309020205020404" pitchFamily="49" charset="0"/>
              </a:rPr>
              <a:t>combinations(rest, chosen + ch, length - 1);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smtClean="0"/>
              <a:t>Problem: Prints same string multiple times.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9F77EA-ED58-4AE5-AEE2-AAAD77A61FA7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public static void combinations(String s, int length)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  Set&lt;String&gt; all = new TreeSet&lt;String&gt;();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combinations(s, "", </a:t>
            </a:r>
            <a:r>
              <a:rPr lang="en-US" altLang="en-US" sz="1600" b="1" smtClean="0">
                <a:latin typeface="Courier New" panose="02070309020205020404" pitchFamily="49" charset="0"/>
              </a:rPr>
              <a:t>all</a:t>
            </a:r>
            <a:r>
              <a:rPr lang="en-US" altLang="en-US" sz="1600" smtClean="0">
                <a:latin typeface="Courier New" panose="02070309020205020404" pitchFamily="49" charset="0"/>
              </a:rPr>
              <a:t>, length);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  for (String comb : all)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      System.out.println(comb);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private static void combinations(String s, String chosen,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                     </a:t>
            </a:r>
            <a:r>
              <a:rPr lang="en-US" altLang="en-US" sz="1600" b="1" smtClean="0">
                <a:latin typeface="Courier New" panose="02070309020205020404" pitchFamily="49" charset="0"/>
              </a:rPr>
              <a:t>Set&lt;String&gt; all</a:t>
            </a:r>
            <a:r>
              <a:rPr lang="en-US" altLang="en-US" sz="1600" smtClean="0">
                <a:latin typeface="Courier New" panose="02070309020205020404" pitchFamily="49" charset="0"/>
              </a:rPr>
              <a:t>, int length)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if (length == 0)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</a:t>
            </a:r>
            <a:r>
              <a:rPr lang="en-US" altLang="en-US" sz="1600" b="1" smtClean="0">
                <a:latin typeface="Courier New" panose="02070309020205020404" pitchFamily="49" charset="0"/>
              </a:rPr>
              <a:t>all.add(chosen)</a:t>
            </a:r>
            <a:r>
              <a:rPr lang="en-US" altLang="en-US" sz="1600" smtClean="0">
                <a:latin typeface="Courier New" panose="02070309020205020404" pitchFamily="49" charset="0"/>
              </a:rPr>
              <a:t>;         </a:t>
            </a:r>
            <a:r>
              <a:rPr lang="en-US" altLang="en-US" sz="16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base case: no choices left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} 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for (int i = 0; i &lt; s.length();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String ch = s.substring(i, i + 1);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if (!chosen.contains(ch))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    String rest = s.substring(0, i) + s.substring(i + 1);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    </a:t>
            </a:r>
            <a:r>
              <a:rPr lang="en-US" altLang="en-US" sz="1600" b="1" smtClean="0">
                <a:latin typeface="Courier New" panose="02070309020205020404" pitchFamily="49" charset="0"/>
              </a:rPr>
              <a:t>combinations(rest, chosen + ch, all, length - 1);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94B556-1629-405E-BACC-A33BDC9EF9AE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Exercise: Dominoes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game of dominoes is played with small</a:t>
            </a:r>
            <a:br>
              <a:rPr lang="en-US" altLang="en-US" smtClean="0"/>
            </a:br>
            <a:r>
              <a:rPr lang="en-US" altLang="en-US" smtClean="0"/>
              <a:t>black tiles, each having 2 numbers of dots</a:t>
            </a:r>
            <a:br>
              <a:rPr lang="en-US" altLang="en-US" smtClean="0"/>
            </a:br>
            <a:r>
              <a:rPr lang="en-US" altLang="en-US" smtClean="0"/>
              <a:t>from 0-6.  Players line up tiles to match dots.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Given a class </a:t>
            </a:r>
            <a:r>
              <a:rPr lang="en-US" altLang="en-US" smtClean="0">
                <a:latin typeface="Courier New" panose="02070309020205020404" pitchFamily="49" charset="0"/>
              </a:rPr>
              <a:t>Domino</a:t>
            </a:r>
            <a:r>
              <a:rPr lang="en-US" altLang="en-US" smtClean="0"/>
              <a:t> with the following methods:</a:t>
            </a:r>
          </a:p>
          <a:p>
            <a:pPr lvl="1" eaLnBrk="1" hangingPunct="1"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int first()    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first dots value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int second()   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second dots value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String toString()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e.g. "(3|5)"</a:t>
            </a:r>
          </a:p>
          <a:p>
            <a:pPr lvl="1" eaLnBrk="1" hangingPunct="1"/>
            <a:endParaRPr lang="en-US" altLang="en-US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Write a method </a:t>
            </a:r>
            <a:r>
              <a:rPr lang="en-US" altLang="en-US" smtClean="0">
                <a:latin typeface="Courier New" panose="02070309020205020404" pitchFamily="49" charset="0"/>
              </a:rPr>
              <a:t>hasChain</a:t>
            </a:r>
            <a:r>
              <a:rPr lang="en-US" altLang="en-US" smtClean="0"/>
              <a:t> that takes a </a:t>
            </a:r>
            <a:r>
              <a:rPr lang="en-US" altLang="en-US" smtClean="0">
                <a:latin typeface="Courier New" panose="02070309020205020404" pitchFamily="49" charset="0"/>
              </a:rPr>
              <a:t>List</a:t>
            </a:r>
            <a:r>
              <a:rPr lang="en-US" altLang="en-US" smtClean="0"/>
              <a:t> of dominoes and a starting/ending dot value, and returns whether the dominoes can be made into a chain that starts/ends with those values.</a:t>
            </a:r>
          </a:p>
          <a:p>
            <a:pPr lvl="1" eaLnBrk="1" hangingPunct="1"/>
            <a:r>
              <a:rPr lang="en-US" altLang="en-US" smtClean="0"/>
              <a:t>If the chain's start/end are the same, the answer is always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.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85850"/>
            <a:ext cx="2286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277F3E-2F51-4EAF-AB5F-837200FA67EF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Domino </a:t>
            </a:r>
            <a:r>
              <a:rPr lang="en-US" altLang="en-US" dirty="0" smtClean="0"/>
              <a:t>Chains</a:t>
            </a:r>
            <a:endParaRPr lang="en-US" alt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we have the following dominoes: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We can link them into a chain from 1 to 3 as follows:</a:t>
            </a:r>
          </a:p>
          <a:p>
            <a:pPr lvl="1" eaLnBrk="1" hangingPunct="1"/>
            <a:r>
              <a:rPr lang="en-US" altLang="en-US" smtClean="0"/>
              <a:t>Notice that the 3|5 domino had to be flipped.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We can "link" one domino into a "chain" from 6 to 2 as follows: 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t="28003" r="20918" b="64407"/>
          <a:stretch>
            <a:fillRect/>
          </a:stretch>
        </p:blipFill>
        <p:spPr bwMode="auto">
          <a:xfrm>
            <a:off x="1752600" y="1827213"/>
            <a:ext cx="569436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5" t="55927" r="34431" b="36644"/>
          <a:stretch>
            <a:fillRect/>
          </a:stretch>
        </p:blipFill>
        <p:spPr bwMode="auto">
          <a:xfrm>
            <a:off x="2978150" y="3937000"/>
            <a:ext cx="31178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0" t="47285" r="45044" b="45605"/>
          <a:stretch>
            <a:fillRect/>
          </a:stretch>
        </p:blipFill>
        <p:spPr bwMode="auto">
          <a:xfrm>
            <a:off x="4038600" y="5535613"/>
            <a:ext cx="10604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B4939-F736-4CDD-BFF3-18E076521435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Client Code</a:t>
            </a:r>
            <a:endParaRPr lang="en-US" altLang="en-US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import java.util.*;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for ArrayList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class SolveDominoes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[(1|4), (2|6), (4|5), (1|5), (3|5)]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List&lt;Domino&gt; dominoes = new ArrayList&lt;Domino&gt;();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dominoes.add(new Domino(1, 4));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dominoes.add(new Domino(2, 6));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dominoes.add(new Domino(4, 5));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dominoes.add(new Domino(1, 5));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dominoes.add(new Domino(3, 5));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System.out.println(</a:t>
            </a:r>
            <a:r>
              <a:rPr lang="en-US" altLang="en-US" sz="1800" b="1" smtClean="0">
                <a:latin typeface="Courier New" panose="02070309020205020404" pitchFamily="49" charset="0"/>
              </a:rPr>
              <a:t>hasChain(dominoes, 5, 5)</a:t>
            </a:r>
            <a:r>
              <a:rPr lang="en-US" altLang="en-US" sz="1800" smtClean="0">
                <a:latin typeface="Courier New" panose="02070309020205020404" pitchFamily="49" charset="0"/>
              </a:rPr>
              <a:t>);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System.out.println(</a:t>
            </a:r>
            <a:r>
              <a:rPr lang="en-US" altLang="en-US" sz="1800" b="1" smtClean="0">
                <a:latin typeface="Courier New" panose="02070309020205020404" pitchFamily="49" charset="0"/>
              </a:rPr>
              <a:t>hasChain(dominoes, 1, 5)</a:t>
            </a:r>
            <a:r>
              <a:rPr lang="en-US" altLang="en-US" sz="1800" smtClean="0">
                <a:latin typeface="Courier New" panose="02070309020205020404" pitchFamily="49" charset="0"/>
              </a:rPr>
              <a:t>);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System.out.println(</a:t>
            </a:r>
            <a:r>
              <a:rPr lang="en-US" altLang="en-US" sz="1800" b="1" smtClean="0">
                <a:latin typeface="Courier New" panose="02070309020205020404" pitchFamily="49" charset="0"/>
              </a:rPr>
              <a:t>hasChain(dominoes, 1, 3)</a:t>
            </a:r>
            <a:r>
              <a:rPr lang="en-US" altLang="en-US" sz="1800" smtClean="0">
                <a:latin typeface="Courier New" panose="02070309020205020404" pitchFamily="49" charset="0"/>
              </a:rPr>
              <a:t>);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System.out.println(</a:t>
            </a:r>
            <a:r>
              <a:rPr lang="en-US" altLang="en-US" sz="1800" b="1" smtClean="0">
                <a:latin typeface="Courier New" panose="02070309020205020404" pitchFamily="49" charset="0"/>
              </a:rPr>
              <a:t>hasChain(dominoes, 1, 6)</a:t>
            </a:r>
            <a:r>
              <a:rPr lang="en-US" altLang="en-US" sz="1800" smtClean="0">
                <a:latin typeface="Courier New" panose="02070309020205020404" pitchFamily="49" charset="0"/>
              </a:rPr>
              <a:t>);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System.out.println(</a:t>
            </a:r>
            <a:r>
              <a:rPr lang="en-US" altLang="en-US" sz="1800" b="1" smtClean="0">
                <a:latin typeface="Courier New" panose="02070309020205020404" pitchFamily="49" charset="0"/>
              </a:rPr>
              <a:t>hasChain(dominoes, 1, 2)</a:t>
            </a:r>
            <a:r>
              <a:rPr lang="en-US" altLang="en-US" sz="1800" smtClean="0">
                <a:latin typeface="Courier New" panose="02070309020205020404" pitchFamily="49" charset="0"/>
              </a:rPr>
              <a:t>);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80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static boolean </a:t>
            </a:r>
            <a:r>
              <a:rPr lang="en-US" altLang="en-US" sz="1800" b="1" smtClean="0">
                <a:latin typeface="Courier New" panose="02070309020205020404" pitchFamily="49" charset="0"/>
              </a:rPr>
              <a:t>hasChain</a:t>
            </a:r>
            <a:r>
              <a:rPr lang="en-US" altLang="en-US" sz="1800" smtClean="0">
                <a:latin typeface="Courier New" panose="02070309020205020404" pitchFamily="49" charset="0"/>
              </a:rPr>
              <a:t>(List&lt;Domino&gt; dominoes,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                   int start, int end)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...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9EB49-3C01-441B-BF15-9BD03248AC84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static boolean </a:t>
            </a:r>
            <a:r>
              <a:rPr lang="en-US" altLang="en-US" sz="1800" b="1" smtClean="0">
                <a:latin typeface="Courier New" panose="02070309020205020404" pitchFamily="49" charset="0"/>
              </a:rPr>
              <a:t>hasChain</a:t>
            </a:r>
            <a:r>
              <a:rPr lang="en-US" altLang="en-US" sz="1800" smtClean="0">
                <a:latin typeface="Courier New" panose="02070309020205020404" pitchFamily="49" charset="0"/>
              </a:rPr>
              <a:t>(List&lt;Domino&gt; dominoes,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               int start, int end)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if (start == end)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return true;                     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base case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 else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for (int i = 0; i &lt; dominoes.size(); i++)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Domino d = dominoes.remove(i);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choose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if (d.first() == start) {    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explore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if (</a:t>
            </a:r>
            <a:r>
              <a:rPr lang="en-US" altLang="en-US" sz="1800" b="1" smtClean="0">
                <a:latin typeface="Courier New" panose="02070309020205020404" pitchFamily="49" charset="0"/>
              </a:rPr>
              <a:t>hasChain(dominoes, d.second(), end)</a:t>
            </a:r>
            <a:r>
              <a:rPr lang="en-US" altLang="en-US" sz="180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    return true;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} else if (d.second() == start)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if (</a:t>
            </a:r>
            <a:r>
              <a:rPr lang="en-US" altLang="en-US" sz="1800" b="1" smtClean="0">
                <a:latin typeface="Courier New" panose="02070309020205020404" pitchFamily="49" charset="0"/>
              </a:rPr>
              <a:t>hasChain(dominoes, d.first(), end)</a:t>
            </a:r>
            <a:r>
              <a:rPr lang="en-US" altLang="en-US" sz="180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    return true;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dominoes.add(i, d);          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un-choose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return false;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D4CBBA-126F-4F6C-B4AC-52CABD5C6246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Exercise: Print </a:t>
            </a:r>
            <a:r>
              <a:rPr lang="en-US" altLang="en-US" dirty="0" smtClean="0"/>
              <a:t>Chain</a:t>
            </a:r>
            <a:endParaRPr lang="en-US" altLang="en-US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a variation of your </a:t>
            </a:r>
            <a:r>
              <a:rPr lang="en-US" altLang="en-US" smtClean="0">
                <a:latin typeface="Courier New" panose="02070309020205020404" pitchFamily="49" charset="0"/>
              </a:rPr>
              <a:t>hasChain</a:t>
            </a:r>
            <a:r>
              <a:rPr lang="en-US" altLang="en-US" smtClean="0"/>
              <a:t> method that also prints the chain of dominoes that it finds, if any.</a:t>
            </a:r>
          </a:p>
          <a:p>
            <a:pPr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hasChain(dominoes, 1, 3);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[(1|4), (4|5), (5|3)]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EF24D-40CD-4969-9BD0-666B348DAC5B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public static boolean hasChain(List&lt;Domino&gt; dominoes, int start, int end)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Stack&lt;Domino&gt; chosen = new Stack&lt;Domino&gt;();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return </a:t>
            </a:r>
            <a:r>
              <a:rPr lang="en-US" altLang="en-US" sz="1400" b="1" smtClean="0">
                <a:latin typeface="Courier New" panose="02070309020205020404" pitchFamily="49" charset="0"/>
              </a:rPr>
              <a:t>hasChain(dominoes, chosen, start, end)</a:t>
            </a:r>
            <a:r>
              <a:rPr lang="en-US" altLang="en-US" sz="14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14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b="1" smtClean="0">
                <a:latin typeface="Courier New" panose="02070309020205020404" pitchFamily="49" charset="0"/>
              </a:rPr>
              <a:t>private</a:t>
            </a:r>
            <a:r>
              <a:rPr lang="en-US" altLang="en-US" sz="1400" smtClean="0">
                <a:latin typeface="Courier New" panose="02070309020205020404" pitchFamily="49" charset="0"/>
              </a:rPr>
              <a:t> static boolean hasChain(List&lt;Domino&gt; dominoes,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                    </a:t>
            </a:r>
            <a:r>
              <a:rPr lang="en-US" altLang="en-US" sz="1400" b="1" smtClean="0">
                <a:latin typeface="Courier New" panose="02070309020205020404" pitchFamily="49" charset="0"/>
              </a:rPr>
              <a:t>Stack&lt;Domino&gt; chosen</a:t>
            </a:r>
            <a:r>
              <a:rPr lang="en-US" altLang="en-US" sz="1400" smtClean="0">
                <a:latin typeface="Courier New" panose="02070309020205020404" pitchFamily="49" charset="0"/>
              </a:rPr>
              <a:t>, int start, int end)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if (start == end)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</a:t>
            </a:r>
            <a:r>
              <a:rPr lang="en-US" altLang="en-US" sz="1400" b="1" smtClean="0">
                <a:latin typeface="Courier New" panose="02070309020205020404" pitchFamily="49" charset="0"/>
              </a:rPr>
              <a:t>System.out.println(chosen);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return true;                        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base case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} else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for (int i = 0; i &lt; dominoes.size(); i++)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Domino d = dominoes.remove(i);  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choose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if (d.first() == start) {       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explore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    </a:t>
            </a:r>
            <a:r>
              <a:rPr lang="en-US" altLang="en-US" sz="1400" b="1" smtClean="0">
                <a:latin typeface="Courier New" panose="02070309020205020404" pitchFamily="49" charset="0"/>
              </a:rPr>
              <a:t>chosen.push(d);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    if (hasChain(dominoes, chosen, d.second(), end))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        return true;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    </a:t>
            </a:r>
            <a:r>
              <a:rPr lang="en-US" altLang="en-US" sz="1400" b="1" smtClean="0">
                <a:latin typeface="Courier New" panose="02070309020205020404" pitchFamily="49" charset="0"/>
              </a:rPr>
              <a:t>chosen.pop();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} else if (d.second() == start)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    </a:t>
            </a:r>
            <a:r>
              <a:rPr lang="en-US" altLang="en-US" sz="1400" b="1" smtClean="0">
                <a:latin typeface="Courier New" panose="02070309020205020404" pitchFamily="49" charset="0"/>
              </a:rPr>
              <a:t>d.flip();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b="1" smtClean="0">
                <a:latin typeface="Courier New" panose="02070309020205020404" pitchFamily="49" charset="0"/>
              </a:rPr>
              <a:t>                chosen.push(d);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    if (hasChain(dominoes, chosen, d.second(), end))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        return true;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    </a:t>
            </a:r>
            <a:r>
              <a:rPr lang="en-US" altLang="en-US" sz="1400" b="1" smtClean="0">
                <a:latin typeface="Courier New" panose="02070309020205020404" pitchFamily="49" charset="0"/>
              </a:rPr>
              <a:t>chosen.pop();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dominoes.add(i, d);             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un-choose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return false;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A8C8CF-923A-4E0D-A924-CF24B27F4526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12.1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Non-Programming Example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94A402-FEFB-4766-A81E-6B46A6853C66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"8 Queens" </a:t>
            </a:r>
            <a:r>
              <a:rPr lang="en-US" altLang="en-US" dirty="0" smtClean="0"/>
              <a:t>Problem</a:t>
            </a:r>
            <a:endParaRPr lang="en-US" altLang="en-US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the problem of trying to place 8 queens on a chess board such that no queen can attack another queen.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What are the "choices"?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How do we "make" or</a:t>
            </a:r>
            <a:br>
              <a:rPr lang="en-US" altLang="en-US" smtClean="0"/>
            </a:br>
            <a:r>
              <a:rPr lang="en-US" altLang="en-US" smtClean="0"/>
              <a:t>"un-make" a choice?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How do we know when</a:t>
            </a:r>
            <a:br>
              <a:rPr lang="en-US" altLang="en-US" smtClean="0"/>
            </a:br>
            <a:r>
              <a:rPr lang="en-US" altLang="en-US" smtClean="0"/>
              <a:t>to stop?</a:t>
            </a:r>
          </a:p>
        </p:txBody>
      </p:sp>
      <p:graphicFrame>
        <p:nvGraphicFramePr>
          <p:cNvPr id="420868" name="Group 4"/>
          <p:cNvGraphicFramePr>
            <a:graphicFrameLocks noGrp="1"/>
          </p:cNvGraphicFramePr>
          <p:nvPr/>
        </p:nvGraphicFramePr>
        <p:xfrm>
          <a:off x="4267200" y="2209800"/>
          <a:ext cx="4724400" cy="42672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20951" name="Group 87"/>
          <p:cNvGrpSpPr>
            <a:grpSpLocks/>
          </p:cNvGrpSpPr>
          <p:nvPr/>
        </p:nvGrpSpPr>
        <p:grpSpPr bwMode="auto">
          <a:xfrm>
            <a:off x="4495800" y="2432050"/>
            <a:ext cx="4419600" cy="3810000"/>
            <a:chOff x="2784" y="1632"/>
            <a:chExt cx="2784" cy="2400"/>
          </a:xfrm>
        </p:grpSpPr>
        <p:sp>
          <p:nvSpPr>
            <p:cNvPr id="63576" name="Line 88"/>
            <p:cNvSpPr>
              <a:spLocks noChangeShapeType="1"/>
            </p:cNvSpPr>
            <p:nvPr/>
          </p:nvSpPr>
          <p:spPr bwMode="auto">
            <a:xfrm flipV="1">
              <a:off x="3552" y="1632"/>
              <a:ext cx="0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7" name="Line 89"/>
            <p:cNvSpPr>
              <a:spLocks noChangeShapeType="1"/>
            </p:cNvSpPr>
            <p:nvPr/>
          </p:nvSpPr>
          <p:spPr bwMode="auto">
            <a:xfrm>
              <a:off x="3552" y="2784"/>
              <a:ext cx="0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8" name="Line 90"/>
            <p:cNvSpPr>
              <a:spLocks noChangeShapeType="1"/>
            </p:cNvSpPr>
            <p:nvPr/>
          </p:nvSpPr>
          <p:spPr bwMode="auto">
            <a:xfrm flipV="1">
              <a:off x="3648" y="2688"/>
              <a:ext cx="19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9" name="Line 91"/>
            <p:cNvSpPr>
              <a:spLocks noChangeShapeType="1"/>
            </p:cNvSpPr>
            <p:nvPr/>
          </p:nvSpPr>
          <p:spPr bwMode="auto">
            <a:xfrm flipH="1" flipV="1">
              <a:off x="2784" y="2688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0" name="Line 92"/>
            <p:cNvSpPr>
              <a:spLocks noChangeShapeType="1"/>
            </p:cNvSpPr>
            <p:nvPr/>
          </p:nvSpPr>
          <p:spPr bwMode="auto">
            <a:xfrm flipH="1" flipV="1">
              <a:off x="2784" y="1968"/>
              <a:ext cx="67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1" name="Line 93"/>
            <p:cNvSpPr>
              <a:spLocks noChangeShapeType="1"/>
            </p:cNvSpPr>
            <p:nvPr/>
          </p:nvSpPr>
          <p:spPr bwMode="auto">
            <a:xfrm flipH="1">
              <a:off x="2784" y="2784"/>
              <a:ext cx="672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2" name="Line 94"/>
            <p:cNvSpPr>
              <a:spLocks noChangeShapeType="1"/>
            </p:cNvSpPr>
            <p:nvPr/>
          </p:nvSpPr>
          <p:spPr bwMode="auto">
            <a:xfrm>
              <a:off x="3696" y="2784"/>
              <a:ext cx="1344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3" name="Line 95"/>
            <p:cNvSpPr>
              <a:spLocks noChangeShapeType="1"/>
            </p:cNvSpPr>
            <p:nvPr/>
          </p:nvSpPr>
          <p:spPr bwMode="auto">
            <a:xfrm flipV="1">
              <a:off x="3696" y="1632"/>
              <a:ext cx="960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B30A5F-2E66-4421-88DD-74F3E926CDA7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Naive </a:t>
            </a:r>
            <a:r>
              <a:rPr lang="en-US" altLang="en-US" dirty="0" smtClean="0"/>
              <a:t>Algorithm</a:t>
            </a:r>
            <a:endParaRPr lang="en-US" altLang="en-US" dirty="0" smtClean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(each square on board):</a:t>
            </a:r>
          </a:p>
          <a:p>
            <a:pPr lvl="1" eaLnBrk="1" hangingPunct="1"/>
            <a:r>
              <a:rPr lang="en-US" altLang="en-US" smtClean="0"/>
              <a:t>Place a queen there.</a:t>
            </a:r>
          </a:p>
          <a:p>
            <a:pPr lvl="1" eaLnBrk="1" hangingPunct="1"/>
            <a:r>
              <a:rPr lang="en-US" altLang="en-US" smtClean="0"/>
              <a:t>Try to place the rest</a:t>
            </a:r>
            <a:br>
              <a:rPr lang="en-US" altLang="en-US" smtClean="0"/>
            </a:br>
            <a:r>
              <a:rPr lang="en-US" altLang="en-US" smtClean="0"/>
              <a:t>of the queens.</a:t>
            </a:r>
          </a:p>
          <a:p>
            <a:pPr lvl="1" eaLnBrk="1" hangingPunct="1"/>
            <a:r>
              <a:rPr lang="en-US" altLang="en-US" smtClean="0"/>
              <a:t>Un-place the queen.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How large is the</a:t>
            </a:r>
            <a:br>
              <a:rPr lang="en-US" altLang="en-US" smtClean="0"/>
            </a:br>
            <a:r>
              <a:rPr lang="en-US" altLang="en-US" smtClean="0"/>
              <a:t>solution space for</a:t>
            </a:r>
            <a:br>
              <a:rPr lang="en-US" altLang="en-US" smtClean="0"/>
            </a:br>
            <a:r>
              <a:rPr lang="en-US" altLang="en-US" smtClean="0"/>
              <a:t>this algorithm?</a:t>
            </a:r>
          </a:p>
          <a:p>
            <a:pPr lvl="2" eaLnBrk="1" hangingPunct="1"/>
            <a:r>
              <a:rPr lang="en-US" altLang="en-US" smtClean="0"/>
              <a:t>64 * 63 * 62 * ...</a:t>
            </a:r>
          </a:p>
        </p:txBody>
      </p:sp>
      <p:graphicFrame>
        <p:nvGraphicFramePr>
          <p:cNvPr id="421892" name="Group 4"/>
          <p:cNvGraphicFramePr>
            <a:graphicFrameLocks noGrp="1"/>
          </p:cNvGraphicFramePr>
          <p:nvPr/>
        </p:nvGraphicFramePr>
        <p:xfrm>
          <a:off x="3676650" y="1676400"/>
          <a:ext cx="5314950" cy="479107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5E626-1919-4457-B345-E7ECEB4352CA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6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Better </a:t>
            </a:r>
            <a:r>
              <a:rPr lang="en-US" altLang="en-US" dirty="0" smtClean="0"/>
              <a:t>Algorithm Idea</a:t>
            </a:r>
            <a:endParaRPr lang="en-US" altLang="en-US" dirty="0" smtClean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Observation: In a working</a:t>
            </a:r>
            <a:br>
              <a:rPr lang="en-US" altLang="en-US" smtClean="0"/>
            </a:br>
            <a:r>
              <a:rPr lang="en-US" altLang="en-US" smtClean="0"/>
              <a:t>solution, exactly 1 queen</a:t>
            </a:r>
            <a:br>
              <a:rPr lang="en-US" altLang="en-US" smtClean="0"/>
            </a:br>
            <a:r>
              <a:rPr lang="en-US" altLang="en-US" smtClean="0"/>
              <a:t>must appear in each</a:t>
            </a:r>
            <a:br>
              <a:rPr lang="en-US" altLang="en-US" smtClean="0"/>
            </a:br>
            <a:r>
              <a:rPr lang="en-US" altLang="en-US" smtClean="0"/>
              <a:t>row and in</a:t>
            </a:r>
            <a:br>
              <a:rPr lang="en-US" altLang="en-US" smtClean="0"/>
            </a:br>
            <a:r>
              <a:rPr lang="en-US" altLang="en-US" smtClean="0"/>
              <a:t>each column.</a:t>
            </a:r>
          </a:p>
          <a:p>
            <a:pPr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Redefine a "choice"</a:t>
            </a:r>
            <a:br>
              <a:rPr lang="en-US" altLang="en-US" smtClean="0"/>
            </a:br>
            <a:r>
              <a:rPr lang="en-US" altLang="en-US" smtClean="0"/>
              <a:t>to be valid placement</a:t>
            </a:r>
            <a:br>
              <a:rPr lang="en-US" altLang="en-US" smtClean="0"/>
            </a:br>
            <a:r>
              <a:rPr lang="en-US" altLang="en-US" smtClean="0"/>
              <a:t>of a queen in a</a:t>
            </a:r>
            <a:br>
              <a:rPr lang="en-US" altLang="en-US" smtClean="0"/>
            </a:br>
            <a:r>
              <a:rPr lang="en-US" altLang="en-US" smtClean="0"/>
              <a:t>particular column.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How large is the</a:t>
            </a:r>
            <a:br>
              <a:rPr lang="en-US" altLang="en-US" smtClean="0"/>
            </a:br>
            <a:r>
              <a:rPr lang="en-US" altLang="en-US" smtClean="0"/>
              <a:t>solution space now?</a:t>
            </a:r>
          </a:p>
          <a:p>
            <a:pPr lvl="2" eaLnBrk="1" hangingPunct="1"/>
            <a:r>
              <a:rPr lang="en-US" altLang="en-US" smtClean="0"/>
              <a:t>8 * 8 * 8 * ...</a:t>
            </a:r>
          </a:p>
        </p:txBody>
      </p:sp>
      <p:graphicFrame>
        <p:nvGraphicFramePr>
          <p:cNvPr id="422916" name="Group 4"/>
          <p:cNvGraphicFramePr>
            <a:graphicFrameLocks noGrp="1"/>
          </p:cNvGraphicFramePr>
          <p:nvPr/>
        </p:nvGraphicFramePr>
        <p:xfrm>
          <a:off x="3676650" y="1676400"/>
          <a:ext cx="5314950" cy="479107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53C4AF-3804-4576-9197-6E6F0DB3A7D7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7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we have a </a:t>
            </a:r>
            <a:r>
              <a:rPr lang="en-US" altLang="en-US" smtClean="0">
                <a:latin typeface="Courier New" panose="02070309020205020404" pitchFamily="49" charset="0"/>
              </a:rPr>
              <a:t>Board</a:t>
            </a:r>
            <a:r>
              <a:rPr lang="en-US" altLang="en-US" smtClean="0"/>
              <a:t> class with the following methods: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Write a method </a:t>
            </a:r>
            <a:r>
              <a:rPr lang="en-US" altLang="en-US" smtClean="0">
                <a:latin typeface="Courier New" panose="02070309020205020404" pitchFamily="49" charset="0"/>
              </a:rPr>
              <a:t>solveQueens</a:t>
            </a:r>
            <a:r>
              <a:rPr lang="en-US" altLang="en-US" smtClean="0"/>
              <a:t> that accepts a </a:t>
            </a:r>
            <a:r>
              <a:rPr lang="en-US" altLang="en-US" smtClean="0">
                <a:latin typeface="Courier New" panose="02070309020205020404" pitchFamily="49" charset="0"/>
              </a:rPr>
              <a:t>Board</a:t>
            </a:r>
            <a:r>
              <a:rPr lang="en-US" altLang="en-US" smtClean="0"/>
              <a:t> as a parameter and tries to place 8 queens on it safely.</a:t>
            </a:r>
          </a:p>
          <a:p>
            <a:pPr lvl="1" eaLnBrk="1" hangingPunct="1"/>
            <a:r>
              <a:rPr lang="en-US" altLang="en-US" smtClean="0"/>
              <a:t>Your method should stop exploring if it finds a solution.</a:t>
            </a:r>
          </a:p>
        </p:txBody>
      </p:sp>
      <p:graphicFrame>
        <p:nvGraphicFramePr>
          <p:cNvPr id="423940" name="Group 4"/>
          <p:cNvGraphicFramePr>
            <a:graphicFrameLocks noGrp="1"/>
          </p:cNvGraphicFramePr>
          <p:nvPr/>
        </p:nvGraphicFramePr>
        <p:xfrm>
          <a:off x="147638" y="1971675"/>
          <a:ext cx="8890000" cy="2682876"/>
        </p:xfrm>
        <a:graphic>
          <a:graphicData uri="http://schemas.openxmlformats.org/drawingml/2006/table">
            <a:tbl>
              <a:tblPr/>
              <a:tblGrid>
                <a:gridCol w="59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3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6075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Method/Constructor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public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Board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(int size)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construct empty board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2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public boolean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isSafe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(int row, int column)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if queen can be</a:t>
                      </a:r>
                      <a:b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safely placed here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public void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place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(int row, int column)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place queen here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public void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remove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(int row, int column)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remove queen from here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public String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text display of board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73EEAC-2432-4A9D-83E4-20917CD0AF67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Searches for a solution to the 8 queens problem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with this board, reporting the first result found.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static void solveQueens(Board board)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if (!explore(board, 1))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System.out.println("No solution found.");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 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System.out.println("One solution is as follows:");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System.out.println(board);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4B8A28-365A-45F0-A152-DA9CD6CBA44E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</a:t>
            </a:r>
            <a:r>
              <a:rPr lang="en-US" altLang="en-US" dirty="0" smtClean="0"/>
              <a:t>, </a:t>
            </a:r>
            <a:r>
              <a:rPr lang="en-US" altLang="en-US" dirty="0" smtClean="0"/>
              <a:t>Cont'd</a:t>
            </a:r>
            <a:r>
              <a:rPr lang="en-US" altLang="en-US" dirty="0" smtClean="0"/>
              <a:t>.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Recursively searches for a solution to 8 queens on this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board, starting with the given column, returning true if a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solution is found and storing that solution in the board.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PRE: queens have been safely placed in columns 1 to (col-1)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static boolean explore(Board board, int col)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if (col &gt; board.size())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return true;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base case: all columns are placed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 else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case: place a queen in this column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for (int row = 1; row &lt;= board.size(); row++)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if (board.isSafe(row, col))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board.</a:t>
            </a:r>
            <a:r>
              <a:rPr lang="en-US" altLang="en-US" sz="1800" b="1" smtClean="0">
                <a:latin typeface="Courier New" panose="02070309020205020404" pitchFamily="49" charset="0"/>
              </a:rPr>
              <a:t>place</a:t>
            </a:r>
            <a:r>
              <a:rPr lang="en-US" altLang="en-US" sz="1800" smtClean="0">
                <a:latin typeface="Courier New" panose="02070309020205020404" pitchFamily="49" charset="0"/>
              </a:rPr>
              <a:t>(row, col);       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choose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if (</a:t>
            </a:r>
            <a:r>
              <a:rPr lang="en-US" altLang="en-US" sz="1800" b="1" smtClean="0">
                <a:latin typeface="Courier New" panose="02070309020205020404" pitchFamily="49" charset="0"/>
              </a:rPr>
              <a:t>explore</a:t>
            </a:r>
            <a:r>
              <a:rPr lang="en-US" altLang="en-US" sz="1800" smtClean="0">
                <a:latin typeface="Courier New" panose="02070309020205020404" pitchFamily="49" charset="0"/>
              </a:rPr>
              <a:t>(board, col + 1)) {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explore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    return true;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solution found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b.</a:t>
            </a:r>
            <a:r>
              <a:rPr lang="en-US" altLang="en-US" sz="1800" b="1" smtClean="0">
                <a:latin typeface="Courier New" panose="02070309020205020404" pitchFamily="49" charset="0"/>
              </a:rPr>
              <a:t>remove</a:t>
            </a:r>
            <a:r>
              <a:rPr lang="en-US" altLang="en-US" sz="1800" smtClean="0">
                <a:latin typeface="Courier New" panose="02070309020205020404" pitchFamily="49" charset="0"/>
              </a:rPr>
              <a:t>(row, col);          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un-choose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return false;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no solution found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511368-719A-4B62-A990-27C239DDCE5A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(To a student in the front row)</a:t>
            </a:r>
            <a:br>
              <a:rPr lang="en-US" altLang="en-US" smtClean="0"/>
            </a:br>
            <a:r>
              <a:rPr lang="en-US" altLang="en-US" smtClean="0"/>
              <a:t>How many students total are directly behind you in your "column" of the classroom?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You have poor vision, so you can</a:t>
            </a:r>
            <a:br>
              <a:rPr lang="en-US" altLang="en-US" smtClean="0"/>
            </a:br>
            <a:r>
              <a:rPr lang="en-US" altLang="en-US" smtClean="0"/>
              <a:t>see only the people right next to you.</a:t>
            </a:r>
            <a:br>
              <a:rPr lang="en-US" altLang="en-US" smtClean="0"/>
            </a:br>
            <a:r>
              <a:rPr lang="en-US" altLang="en-US" smtClean="0"/>
              <a:t>So you can't just look back and count.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But you are allowed to ask</a:t>
            </a:r>
            <a:br>
              <a:rPr lang="en-US" altLang="en-US" smtClean="0"/>
            </a:br>
            <a:r>
              <a:rPr lang="en-US" altLang="en-US" smtClean="0"/>
              <a:t>questions of the person next to you.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How can we solve this problem?</a:t>
            </a:r>
            <a:br>
              <a:rPr lang="en-US" altLang="en-US" smtClean="0"/>
            </a:br>
            <a:r>
              <a:rPr lang="en-US" altLang="en-US" smtClean="0"/>
              <a:t>(</a:t>
            </a:r>
            <a:r>
              <a:rPr lang="en-US" altLang="en-US" i="1" smtClean="0"/>
              <a:t>recursively </a:t>
            </a:r>
            <a:r>
              <a:rPr lang="en-US" altLang="en-US" smtClean="0"/>
              <a:t>)</a:t>
            </a:r>
          </a:p>
        </p:txBody>
      </p:sp>
      <p:pic>
        <p:nvPicPr>
          <p:cNvPr id="7172" name="Picture 5" descr="behindm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44800"/>
            <a:ext cx="31623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F435ED-94BB-4C44-AC62-D096997CA286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/>
              <a:t>Idea</a:t>
            </a:r>
            <a:endParaRPr lang="en-US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 is all about breaking a big problem into smaller occurrences of that same problem.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/>
            <a:r>
              <a:rPr lang="en-US" altLang="en-US" smtClean="0"/>
              <a:t>Each person can solve a small part of the problem.</a:t>
            </a:r>
          </a:p>
          <a:p>
            <a:pPr lvl="2" eaLnBrk="1" hangingPunct="1"/>
            <a:r>
              <a:rPr lang="en-US" altLang="en-US" smtClean="0"/>
              <a:t>What is a small version of the problem that would be easy to answer?</a:t>
            </a:r>
          </a:p>
          <a:p>
            <a:pPr lvl="2" eaLnBrk="1" hangingPunct="1"/>
            <a:r>
              <a:rPr lang="en-US" altLang="en-US" smtClean="0"/>
              <a:t>What information from a neighbor might help me?</a:t>
            </a:r>
          </a:p>
        </p:txBody>
      </p:sp>
      <p:pic>
        <p:nvPicPr>
          <p:cNvPr id="8196" name="Picture 5" descr="behindm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7"/>
          <a:stretch>
            <a:fillRect/>
          </a:stretch>
        </p:blipFill>
        <p:spPr bwMode="auto">
          <a:xfrm>
            <a:off x="4114800" y="3337687"/>
            <a:ext cx="4349378" cy="302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9DE9CA-EEA0-4AB7-81EF-1BE0F1FBCBC6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Recursive </a:t>
            </a:r>
            <a:r>
              <a:rPr lang="en-US" altLang="en-US" dirty="0" smtClean="0"/>
              <a:t>Algorithm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Number of people behind me:</a:t>
            </a:r>
          </a:p>
          <a:p>
            <a:pPr lvl="1" eaLnBrk="1" hangingPunct="1"/>
            <a:r>
              <a:rPr lang="en-US" altLang="en-US" smtClean="0"/>
              <a:t>If there is someone behind me,</a:t>
            </a:r>
            <a:br>
              <a:rPr lang="en-US" altLang="en-US" smtClean="0"/>
            </a:br>
            <a:r>
              <a:rPr lang="en-US" altLang="en-US" smtClean="0"/>
              <a:t>ask him/her how many people are behind him/her.</a:t>
            </a:r>
          </a:p>
          <a:p>
            <a:pPr lvl="2" eaLnBrk="1" hangingPunct="1"/>
            <a:r>
              <a:rPr lang="en-US" altLang="en-US" smtClean="0"/>
              <a:t>When they respond with a value </a:t>
            </a:r>
            <a:r>
              <a:rPr lang="en-US" altLang="en-US" b="1" smtClean="0"/>
              <a:t>N</a:t>
            </a:r>
            <a:r>
              <a:rPr lang="en-US" altLang="en-US" smtClean="0"/>
              <a:t>, then I will answer </a:t>
            </a:r>
            <a:r>
              <a:rPr lang="en-US" altLang="en-US" b="1" smtClean="0"/>
              <a:t>N + 1</a:t>
            </a:r>
            <a:r>
              <a:rPr lang="en-US" altLang="en-US" smtClean="0"/>
              <a:t>.</a:t>
            </a:r>
          </a:p>
          <a:p>
            <a:pPr lvl="2" eaLnBrk="1" hangingPunct="1">
              <a:buFontTx/>
              <a:buNone/>
            </a:pPr>
            <a:endParaRPr lang="en-US" altLang="en-US" sz="800" smtClean="0"/>
          </a:p>
          <a:p>
            <a:pPr lvl="1" eaLnBrk="1" hangingPunct="1"/>
            <a:r>
              <a:rPr lang="en-US" altLang="en-US" smtClean="0"/>
              <a:t>If there is nobody behind me, I will answer </a:t>
            </a:r>
            <a:r>
              <a:rPr lang="en-US" altLang="en-US" b="1" smtClean="0"/>
              <a:t>0</a:t>
            </a:r>
            <a:r>
              <a:rPr lang="en-US" altLang="en-US" smtClean="0"/>
              <a:t>.</a:t>
            </a:r>
          </a:p>
        </p:txBody>
      </p:sp>
      <p:pic>
        <p:nvPicPr>
          <p:cNvPr id="9220" name="Picture 6" descr="behindm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58"/>
          <a:stretch>
            <a:fillRect/>
          </a:stretch>
        </p:blipFill>
        <p:spPr bwMode="auto">
          <a:xfrm>
            <a:off x="4038600" y="3276600"/>
            <a:ext cx="4421188" cy="306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06ABE-2833-41E0-9D65-B6658C325FC2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CS21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CS211" id="{37E5507A-91A1-453D-9A08-D10E05268E2A}" vid="{D34A63A2-B672-4338-BEF4-050641D4D8B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0B6B6B1-8326-4FF7-853C-D2B2FC281ED9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6CB1E0-FB0F-4A48-AD5C-BC06CD4D2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69E7D4-A3DA-4AB3-B5C9-285EB5563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Theme_CS211</Template>
  <TotalTime>23040</TotalTime>
  <Words>5688</Words>
  <Application>Microsoft Office PowerPoint</Application>
  <PresentationFormat>On-screen Show (4:3)</PresentationFormat>
  <Paragraphs>1425</Paragraphs>
  <Slides>65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맑은 고딕</vt:lpstr>
      <vt:lpstr>ＭＳ Ｐゴシック</vt:lpstr>
      <vt:lpstr>Arial</vt:lpstr>
      <vt:lpstr>Courier New</vt:lpstr>
      <vt:lpstr>Georgia</vt:lpstr>
      <vt:lpstr>Symbol</vt:lpstr>
      <vt:lpstr>Tahoma</vt:lpstr>
      <vt:lpstr>Trebuchet MS</vt:lpstr>
      <vt:lpstr>Verdana</vt:lpstr>
      <vt:lpstr>Wingdings</vt:lpstr>
      <vt:lpstr>Wingdings 2</vt:lpstr>
      <vt:lpstr>Theme_CS211</vt:lpstr>
      <vt:lpstr>Building Java Programs A Back to Basics Approach</vt:lpstr>
      <vt:lpstr>Topics will be covered</vt:lpstr>
      <vt:lpstr>What is Recursion? </vt:lpstr>
      <vt:lpstr>Recursion</vt:lpstr>
      <vt:lpstr>Why Learn Recursion?</vt:lpstr>
      <vt:lpstr>A Non-Programming Example </vt:lpstr>
      <vt:lpstr>Exercise</vt:lpstr>
      <vt:lpstr>The Idea</vt:lpstr>
      <vt:lpstr>Recursive Algorithm</vt:lpstr>
      <vt:lpstr>Structure of Recursive Solutions</vt:lpstr>
      <vt:lpstr>Recursion and Cases</vt:lpstr>
      <vt:lpstr>Recursion in Java</vt:lpstr>
      <vt:lpstr>A Basic Case</vt:lpstr>
      <vt:lpstr>Handling More Cases</vt:lpstr>
      <vt:lpstr>Handling More Cases 2</vt:lpstr>
      <vt:lpstr>Using Recursion Properly</vt:lpstr>
      <vt:lpstr>"Recursion Zen"</vt:lpstr>
      <vt:lpstr>Iteration V.S. Recursion</vt:lpstr>
      <vt:lpstr>Iteration VS Recursion</vt:lpstr>
      <vt:lpstr>Iteration VS Recursion</vt:lpstr>
      <vt:lpstr>Iteration VS Recursion</vt:lpstr>
      <vt:lpstr>Iteration VS Recursion </vt:lpstr>
      <vt:lpstr>Iteration VS Recursion </vt:lpstr>
      <vt:lpstr>Iteration VS Recursion </vt:lpstr>
      <vt:lpstr>Iteration VS Recursion</vt:lpstr>
      <vt:lpstr>Mechanics of Recursion</vt:lpstr>
      <vt:lpstr>Case Analysis</vt:lpstr>
      <vt:lpstr>printBinary Solution</vt:lpstr>
      <vt:lpstr>printBinary Solution 2</vt:lpstr>
      <vt:lpstr>Exercise</vt:lpstr>
      <vt:lpstr>Exercise Solution</vt:lpstr>
      <vt:lpstr>Exercise Solution 2</vt:lpstr>
      <vt:lpstr>Exercise</vt:lpstr>
      <vt:lpstr>Reversal Pseudocode</vt:lpstr>
      <vt:lpstr>Reversal Solution</vt:lpstr>
      <vt:lpstr>Tracing Our Algorithm</vt:lpstr>
      <vt:lpstr>The End </vt:lpstr>
      <vt:lpstr>Exercise</vt:lpstr>
      <vt:lpstr>File Objects</vt:lpstr>
      <vt:lpstr>Public/Private Pairs</vt:lpstr>
      <vt:lpstr>Exercise Solution 2</vt:lpstr>
      <vt:lpstr>Exercise: Permutations</vt:lpstr>
      <vt:lpstr>Examining the Problem</vt:lpstr>
      <vt:lpstr>Decision Trees</vt:lpstr>
      <vt:lpstr>Backtracking</vt:lpstr>
      <vt:lpstr>Backtracking Algorithms</vt:lpstr>
      <vt:lpstr>Backtracking Strategies</vt:lpstr>
      <vt:lpstr>Permutations Revisited</vt:lpstr>
      <vt:lpstr>Exercise Solution</vt:lpstr>
      <vt:lpstr>Exercise Solution 2</vt:lpstr>
      <vt:lpstr>Exercise: Combinations</vt:lpstr>
      <vt:lpstr>Initial Attempt</vt:lpstr>
      <vt:lpstr>Exercise Solution</vt:lpstr>
      <vt:lpstr>Exercise: Dominoes</vt:lpstr>
      <vt:lpstr>Domino Chains</vt:lpstr>
      <vt:lpstr>Exercise Client Code</vt:lpstr>
      <vt:lpstr>Exercise Solution</vt:lpstr>
      <vt:lpstr>Exercise: Print Chain</vt:lpstr>
      <vt:lpstr>Exercise Solution</vt:lpstr>
      <vt:lpstr>The "8 Queens" Problem</vt:lpstr>
      <vt:lpstr>Naive Algorithm</vt:lpstr>
      <vt:lpstr>Better Algorithm Idea</vt:lpstr>
      <vt:lpstr>Exercise</vt:lpstr>
      <vt:lpstr>Exercise Solution</vt:lpstr>
      <vt:lpstr>Exercise Solution, Cont'd.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Winnie Li</cp:lastModifiedBy>
  <cp:revision>254</cp:revision>
  <dcterms:created xsi:type="dcterms:W3CDTF">2008-06-28T20:57:21Z</dcterms:created>
  <dcterms:modified xsi:type="dcterms:W3CDTF">2020-10-10T07:30:09Z</dcterms:modified>
</cp:coreProperties>
</file>