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0"/>
  </p:notesMasterIdLst>
  <p:sldIdLst>
    <p:sldId id="330" r:id="rId5"/>
    <p:sldId id="534" r:id="rId6"/>
    <p:sldId id="332" r:id="rId7"/>
    <p:sldId id="654" r:id="rId8"/>
    <p:sldId id="655" r:id="rId9"/>
    <p:sldId id="638" r:id="rId10"/>
    <p:sldId id="644" r:id="rId11"/>
    <p:sldId id="645" r:id="rId12"/>
    <p:sldId id="646" r:id="rId13"/>
    <p:sldId id="647" r:id="rId14"/>
    <p:sldId id="648" r:id="rId15"/>
    <p:sldId id="649" r:id="rId16"/>
    <p:sldId id="650" r:id="rId17"/>
    <p:sldId id="651" r:id="rId18"/>
    <p:sldId id="652" r:id="rId19"/>
    <p:sldId id="653" r:id="rId20"/>
    <p:sldId id="642" r:id="rId21"/>
    <p:sldId id="662" r:id="rId22"/>
    <p:sldId id="664" r:id="rId23"/>
    <p:sldId id="672" r:id="rId24"/>
    <p:sldId id="673" r:id="rId25"/>
    <p:sldId id="663" r:id="rId26"/>
    <p:sldId id="658" r:id="rId27"/>
    <p:sldId id="665" r:id="rId28"/>
    <p:sldId id="660" r:id="rId29"/>
    <p:sldId id="661" r:id="rId30"/>
    <p:sldId id="669" r:id="rId31"/>
    <p:sldId id="670" r:id="rId32"/>
    <p:sldId id="674" r:id="rId33"/>
    <p:sldId id="671" r:id="rId34"/>
    <p:sldId id="666" r:id="rId35"/>
    <p:sldId id="682" r:id="rId36"/>
    <p:sldId id="675" r:id="rId37"/>
    <p:sldId id="683" r:id="rId38"/>
    <p:sldId id="676" r:id="rId39"/>
    <p:sldId id="684" r:id="rId40"/>
    <p:sldId id="685" r:id="rId41"/>
    <p:sldId id="643" r:id="rId42"/>
    <p:sldId id="686" r:id="rId43"/>
    <p:sldId id="687" r:id="rId44"/>
    <p:sldId id="688" r:id="rId45"/>
    <p:sldId id="689" r:id="rId46"/>
    <p:sldId id="693" r:id="rId47"/>
    <p:sldId id="694" r:id="rId48"/>
    <p:sldId id="695" r:id="rId49"/>
    <p:sldId id="705" r:id="rId50"/>
    <p:sldId id="698" r:id="rId51"/>
    <p:sldId id="699" r:id="rId52"/>
    <p:sldId id="700" r:id="rId53"/>
    <p:sldId id="701" r:id="rId54"/>
    <p:sldId id="702" r:id="rId55"/>
    <p:sldId id="703" r:id="rId56"/>
    <p:sldId id="706" r:id="rId57"/>
    <p:sldId id="631" r:id="rId58"/>
    <p:sldId id="677" r:id="rId59"/>
    <p:sldId id="678" r:id="rId60"/>
    <p:sldId id="679" r:id="rId61"/>
    <p:sldId id="680" r:id="rId62"/>
    <p:sldId id="681" r:id="rId63"/>
    <p:sldId id="690" r:id="rId64"/>
    <p:sldId id="691" r:id="rId65"/>
    <p:sldId id="692" r:id="rId66"/>
    <p:sldId id="696" r:id="rId67"/>
    <p:sldId id="704" r:id="rId68"/>
    <p:sldId id="697" r:id="rId69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CC0000"/>
    <a:srgbClr val="FFFFC0"/>
    <a:srgbClr val="FFFF8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86679" autoAdjust="0"/>
  </p:normalViewPr>
  <p:slideViewPr>
    <p:cSldViewPr>
      <p:cViewPr varScale="1">
        <p:scale>
          <a:sx n="76" d="100"/>
          <a:sy n="76" d="100"/>
        </p:scale>
        <p:origin x="164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3463C-2D52-47A0-9048-C0B61FDC20C2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1B79ECA-D3EA-4F30-B1EE-F4E3E4325D61}">
      <dgm:prSet phldrT="[텍스트]" custT="1"/>
      <dgm:spPr/>
      <dgm:t>
        <a:bodyPr/>
        <a:lstStyle/>
        <a:p>
          <a:pPr>
            <a:lnSpc>
              <a:spcPct val="90000"/>
            </a:lnSpc>
          </a:pPr>
          <a:r>
            <a: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rPr>
            <a:t>for (int i=0; i&lt;n; i++) { </a:t>
          </a:r>
        </a:p>
        <a:p>
          <a:pPr>
            <a:lnSpc>
              <a:spcPct val="100000"/>
            </a:lnSpc>
          </a:pPr>
          <a:r>
            <a: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rPr>
            <a:t>    System.out.println(i);</a:t>
          </a:r>
        </a:p>
        <a:p>
          <a:pPr>
            <a:lnSpc>
              <a:spcPct val="100000"/>
            </a:lnSpc>
          </a:pPr>
          <a:r>
            <a: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en-US" sz="16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3643921-7D64-443B-8E24-C7DE594EB27E}" type="parTrans" cxnId="{681E9904-CCC0-4C51-A911-F85FC197CBD2}">
      <dgm:prSet/>
      <dgm:spPr/>
      <dgm:t>
        <a:bodyPr/>
        <a:lstStyle/>
        <a:p>
          <a:endParaRPr lang="en-US" sz="1600"/>
        </a:p>
      </dgm:t>
    </dgm:pt>
    <dgm:pt modelId="{5C6CA2FD-5EE1-420F-9CA6-2C61245BCC97}" type="sibTrans" cxnId="{681E9904-CCC0-4C51-A911-F85FC197CBD2}">
      <dgm:prSet/>
      <dgm:spPr/>
      <dgm:t>
        <a:bodyPr/>
        <a:lstStyle/>
        <a:p>
          <a:endParaRPr lang="en-US" sz="1600"/>
        </a:p>
      </dgm:t>
    </dgm:pt>
    <dgm:pt modelId="{E3FE4F46-9C6A-46A5-ACF5-B508B920330F}">
      <dgm:prSet phldrT="[텍스트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rPr>
            <a:t>for (int i=0; i&lt;n/2; i++) { </a:t>
          </a:r>
        </a:p>
        <a:p>
          <a:pPr>
            <a:lnSpc>
              <a:spcPct val="100000"/>
            </a:lnSpc>
          </a:pPr>
          <a:r>
            <a: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rPr>
            <a:t>    System.out.println(i); </a:t>
          </a:r>
        </a:p>
        <a:p>
          <a:pPr>
            <a:lnSpc>
              <a:spcPct val="100000"/>
            </a:lnSpc>
          </a:pPr>
          <a:r>
            <a: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en-US" sz="16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EA6FD89-F881-4238-88FB-2E54C106C819}" type="parTrans" cxnId="{2777957E-23C2-4CF4-944A-B9B754965793}">
      <dgm:prSet/>
      <dgm:spPr/>
      <dgm:t>
        <a:bodyPr/>
        <a:lstStyle/>
        <a:p>
          <a:endParaRPr lang="en-US" sz="1600"/>
        </a:p>
      </dgm:t>
    </dgm:pt>
    <dgm:pt modelId="{4AFEAF49-5CDC-40A9-B9E9-008E356AE843}" type="sibTrans" cxnId="{2777957E-23C2-4CF4-944A-B9B754965793}">
      <dgm:prSet/>
      <dgm:spPr/>
      <dgm:t>
        <a:bodyPr/>
        <a:lstStyle/>
        <a:p>
          <a:endParaRPr lang="en-US" sz="1600"/>
        </a:p>
      </dgm:t>
    </dgm:pt>
    <dgm:pt modelId="{3E2921D7-A5FF-46C5-9002-0264F0C6FF1A}">
      <dgm:prSet phldrT="[텍스트]" custT="1"/>
      <dgm:spPr/>
      <dgm:t>
        <a:bodyPr/>
        <a:lstStyle/>
        <a:p>
          <a:r>
            <a: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rPr>
            <a:t>for (int i=0; i&lt;n; i++){   </a:t>
          </a:r>
        </a:p>
        <a:p>
          <a:r>
            <a: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rPr>
            <a:t>    for (int j=0; j&lt;n; j++) {     </a:t>
          </a:r>
        </a:p>
        <a:p>
          <a:r>
            <a: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rPr>
            <a:t>      System.out.println(i/j);} </a:t>
          </a:r>
        </a:p>
        <a:p>
          <a:r>
            <a:rPr lang="en-US" altLang="en-US" sz="1600" b="1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en-US" sz="16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1027617-BAEB-47CA-A1FB-D2BD517A4556}" type="parTrans" cxnId="{1625B517-5B0A-4E60-9E3D-0BD1A261DEEE}">
      <dgm:prSet/>
      <dgm:spPr/>
      <dgm:t>
        <a:bodyPr/>
        <a:lstStyle/>
        <a:p>
          <a:endParaRPr lang="en-US" sz="1600"/>
        </a:p>
      </dgm:t>
    </dgm:pt>
    <dgm:pt modelId="{853C5DE4-18F2-472A-9227-30FD858FDDCB}" type="sibTrans" cxnId="{1625B517-5B0A-4E60-9E3D-0BD1A261DEEE}">
      <dgm:prSet/>
      <dgm:spPr/>
      <dgm:t>
        <a:bodyPr/>
        <a:lstStyle/>
        <a:p>
          <a:endParaRPr lang="en-US" sz="1600"/>
        </a:p>
      </dgm:t>
    </dgm:pt>
    <dgm:pt modelId="{0AE73E20-CE18-4F43-8B0C-D87ECE513B17}" type="pres">
      <dgm:prSet presAssocID="{9363463C-2D52-47A0-9048-C0B61FDC20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F7AF60-90C3-4847-86E3-E14E6467A771}" type="pres">
      <dgm:prSet presAssocID="{71B79ECA-D3EA-4F30-B1EE-F4E3E4325D61}" presName="parentLin" presStyleCnt="0"/>
      <dgm:spPr/>
      <dgm:t>
        <a:bodyPr/>
        <a:lstStyle/>
        <a:p>
          <a:endParaRPr lang="en-US"/>
        </a:p>
      </dgm:t>
    </dgm:pt>
    <dgm:pt modelId="{C2F6A639-7174-45C7-AB55-38C60DD37E6B}" type="pres">
      <dgm:prSet presAssocID="{71B79ECA-D3EA-4F30-B1EE-F4E3E4325D6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3610F66-7A1D-4BE3-9358-E0797B82EC5F}" type="pres">
      <dgm:prSet presAssocID="{71B79ECA-D3EA-4F30-B1EE-F4E3E4325D61}" presName="parentText" presStyleLbl="node1" presStyleIdx="0" presStyleCnt="3" custScaleX="103790" custScaleY="163030" custLinFactNeighborX="-75940" custLinFactNeighborY="194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68564-A699-442A-8292-00AE89B0B766}" type="pres">
      <dgm:prSet presAssocID="{71B79ECA-D3EA-4F30-B1EE-F4E3E4325D61}" presName="negativeSpace" presStyleCnt="0"/>
      <dgm:spPr/>
      <dgm:t>
        <a:bodyPr/>
        <a:lstStyle/>
        <a:p>
          <a:endParaRPr lang="en-US"/>
        </a:p>
      </dgm:t>
    </dgm:pt>
    <dgm:pt modelId="{41D3DCE6-B124-4F08-ADC2-137BEB6E1B00}" type="pres">
      <dgm:prSet presAssocID="{71B79ECA-D3EA-4F30-B1EE-F4E3E4325D61}" presName="childText" presStyleLbl="conFgAcc1" presStyleIdx="0" presStyleCnt="3" custScaleX="882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6F98D-43BC-4925-A349-C8EA620C444A}" type="pres">
      <dgm:prSet presAssocID="{5C6CA2FD-5EE1-420F-9CA6-2C61245BCC97}" presName="spaceBetweenRectangles" presStyleCnt="0"/>
      <dgm:spPr/>
      <dgm:t>
        <a:bodyPr/>
        <a:lstStyle/>
        <a:p>
          <a:endParaRPr lang="en-US"/>
        </a:p>
      </dgm:t>
    </dgm:pt>
    <dgm:pt modelId="{F1F88E72-1DAE-49FD-8133-B9504D46F02E}" type="pres">
      <dgm:prSet presAssocID="{E3FE4F46-9C6A-46A5-ACF5-B508B920330F}" presName="parentLin" presStyleCnt="0"/>
      <dgm:spPr/>
      <dgm:t>
        <a:bodyPr/>
        <a:lstStyle/>
        <a:p>
          <a:endParaRPr lang="en-US"/>
        </a:p>
      </dgm:t>
    </dgm:pt>
    <dgm:pt modelId="{9018822C-BB97-44AB-BDC7-D24345ED363E}" type="pres">
      <dgm:prSet presAssocID="{E3FE4F46-9C6A-46A5-ACF5-B508B920330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9F8755F-D101-4168-AF49-586F86D5C728}" type="pres">
      <dgm:prSet presAssocID="{E3FE4F46-9C6A-46A5-ACF5-B508B920330F}" presName="parentText" presStyleLbl="node1" presStyleIdx="1" presStyleCnt="3" custScaleX="103790" custScaleY="163030" custLinFactNeighborX="-75940" custLinFactNeighborY="194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89E3FB-6AE2-4DD1-8DDA-FC0EFA342A68}" type="pres">
      <dgm:prSet presAssocID="{E3FE4F46-9C6A-46A5-ACF5-B508B920330F}" presName="negativeSpace" presStyleCnt="0"/>
      <dgm:spPr/>
      <dgm:t>
        <a:bodyPr/>
        <a:lstStyle/>
        <a:p>
          <a:endParaRPr lang="en-US"/>
        </a:p>
      </dgm:t>
    </dgm:pt>
    <dgm:pt modelId="{CD5CFC2B-D481-47DF-8013-3003748DB0B3}" type="pres">
      <dgm:prSet presAssocID="{E3FE4F46-9C6A-46A5-ACF5-B508B920330F}" presName="childText" presStyleLbl="conFgAcc1" presStyleIdx="1" presStyleCnt="3" custScaleX="882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2C819-D8D6-4818-BB8D-6ABA85C7D811}" type="pres">
      <dgm:prSet presAssocID="{4AFEAF49-5CDC-40A9-B9E9-008E356AE843}" presName="spaceBetweenRectangles" presStyleCnt="0"/>
      <dgm:spPr/>
      <dgm:t>
        <a:bodyPr/>
        <a:lstStyle/>
        <a:p>
          <a:endParaRPr lang="en-US"/>
        </a:p>
      </dgm:t>
    </dgm:pt>
    <dgm:pt modelId="{28BE0084-E7DB-42AB-8DD8-E3F28E0C306A}" type="pres">
      <dgm:prSet presAssocID="{3E2921D7-A5FF-46C5-9002-0264F0C6FF1A}" presName="parentLin" presStyleCnt="0"/>
      <dgm:spPr/>
      <dgm:t>
        <a:bodyPr/>
        <a:lstStyle/>
        <a:p>
          <a:endParaRPr lang="en-US"/>
        </a:p>
      </dgm:t>
    </dgm:pt>
    <dgm:pt modelId="{8DC019C2-97C0-4CD5-9BF2-90BF0BCDE85B}" type="pres">
      <dgm:prSet presAssocID="{3E2921D7-A5FF-46C5-9002-0264F0C6FF1A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8C3A080-9B75-4C6A-A4CA-D793720D1E1F}" type="pres">
      <dgm:prSet presAssocID="{3E2921D7-A5FF-46C5-9002-0264F0C6FF1A}" presName="parentText" presStyleLbl="node1" presStyleIdx="2" presStyleCnt="3" custScaleX="103790" custScaleY="182209" custLinFactNeighborX="-75940" custLinFactNeighborY="194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B51A7-1B80-4C5E-8907-C375C925CB37}" type="pres">
      <dgm:prSet presAssocID="{3E2921D7-A5FF-46C5-9002-0264F0C6FF1A}" presName="negativeSpace" presStyleCnt="0"/>
      <dgm:spPr/>
      <dgm:t>
        <a:bodyPr/>
        <a:lstStyle/>
        <a:p>
          <a:endParaRPr lang="en-US"/>
        </a:p>
      </dgm:t>
    </dgm:pt>
    <dgm:pt modelId="{AAE142E8-D52D-47E7-A9DB-D951718D2D9F}" type="pres">
      <dgm:prSet presAssocID="{3E2921D7-A5FF-46C5-9002-0264F0C6FF1A}" presName="childText" presStyleLbl="conFgAcc1" presStyleIdx="2" presStyleCnt="3" custScaleX="882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F63E6A-A2E2-4ACA-B360-5FDBE1B738CB}" type="presOf" srcId="{3E2921D7-A5FF-46C5-9002-0264F0C6FF1A}" destId="{98C3A080-9B75-4C6A-A4CA-D793720D1E1F}" srcOrd="1" destOrd="0" presId="urn:microsoft.com/office/officeart/2005/8/layout/list1"/>
    <dgm:cxn modelId="{576EFAA0-D8BA-44F8-8ECB-9F8B126F76FE}" type="presOf" srcId="{3E2921D7-A5FF-46C5-9002-0264F0C6FF1A}" destId="{8DC019C2-97C0-4CD5-9BF2-90BF0BCDE85B}" srcOrd="0" destOrd="0" presId="urn:microsoft.com/office/officeart/2005/8/layout/list1"/>
    <dgm:cxn modelId="{09BA18CE-4491-4B5C-8AB5-65697CAC938D}" type="presOf" srcId="{71B79ECA-D3EA-4F30-B1EE-F4E3E4325D61}" destId="{A3610F66-7A1D-4BE3-9358-E0797B82EC5F}" srcOrd="1" destOrd="0" presId="urn:microsoft.com/office/officeart/2005/8/layout/list1"/>
    <dgm:cxn modelId="{681E9904-CCC0-4C51-A911-F85FC197CBD2}" srcId="{9363463C-2D52-47A0-9048-C0B61FDC20C2}" destId="{71B79ECA-D3EA-4F30-B1EE-F4E3E4325D61}" srcOrd="0" destOrd="0" parTransId="{C3643921-7D64-443B-8E24-C7DE594EB27E}" sibTransId="{5C6CA2FD-5EE1-420F-9CA6-2C61245BCC97}"/>
    <dgm:cxn modelId="{66876771-52A5-4E68-93BE-9CBB754FBA22}" type="presOf" srcId="{9363463C-2D52-47A0-9048-C0B61FDC20C2}" destId="{0AE73E20-CE18-4F43-8B0C-D87ECE513B17}" srcOrd="0" destOrd="0" presId="urn:microsoft.com/office/officeart/2005/8/layout/list1"/>
    <dgm:cxn modelId="{1625B517-5B0A-4E60-9E3D-0BD1A261DEEE}" srcId="{9363463C-2D52-47A0-9048-C0B61FDC20C2}" destId="{3E2921D7-A5FF-46C5-9002-0264F0C6FF1A}" srcOrd="2" destOrd="0" parTransId="{B1027617-BAEB-47CA-A1FB-D2BD517A4556}" sibTransId="{853C5DE4-18F2-472A-9227-30FD858FDDCB}"/>
    <dgm:cxn modelId="{0D1C5C1A-85DC-452B-B259-4E8E25B18EFE}" type="presOf" srcId="{71B79ECA-D3EA-4F30-B1EE-F4E3E4325D61}" destId="{C2F6A639-7174-45C7-AB55-38C60DD37E6B}" srcOrd="0" destOrd="0" presId="urn:microsoft.com/office/officeart/2005/8/layout/list1"/>
    <dgm:cxn modelId="{451488AF-AEA7-4212-B1C6-D496B340156D}" type="presOf" srcId="{E3FE4F46-9C6A-46A5-ACF5-B508B920330F}" destId="{F9F8755F-D101-4168-AF49-586F86D5C728}" srcOrd="1" destOrd="0" presId="urn:microsoft.com/office/officeart/2005/8/layout/list1"/>
    <dgm:cxn modelId="{2777957E-23C2-4CF4-944A-B9B754965793}" srcId="{9363463C-2D52-47A0-9048-C0B61FDC20C2}" destId="{E3FE4F46-9C6A-46A5-ACF5-B508B920330F}" srcOrd="1" destOrd="0" parTransId="{1EA6FD89-F881-4238-88FB-2E54C106C819}" sibTransId="{4AFEAF49-5CDC-40A9-B9E9-008E356AE843}"/>
    <dgm:cxn modelId="{E4B956B2-39B2-44EA-892A-5212ECB6F0AD}" type="presOf" srcId="{E3FE4F46-9C6A-46A5-ACF5-B508B920330F}" destId="{9018822C-BB97-44AB-BDC7-D24345ED363E}" srcOrd="0" destOrd="0" presId="urn:microsoft.com/office/officeart/2005/8/layout/list1"/>
    <dgm:cxn modelId="{39BE8C8A-527D-4B70-AB05-4AD3128C0D88}" type="presParOf" srcId="{0AE73E20-CE18-4F43-8B0C-D87ECE513B17}" destId="{32F7AF60-90C3-4847-86E3-E14E6467A771}" srcOrd="0" destOrd="0" presId="urn:microsoft.com/office/officeart/2005/8/layout/list1"/>
    <dgm:cxn modelId="{8493C67A-C7D0-4289-B15F-C77FE2189FE1}" type="presParOf" srcId="{32F7AF60-90C3-4847-86E3-E14E6467A771}" destId="{C2F6A639-7174-45C7-AB55-38C60DD37E6B}" srcOrd="0" destOrd="0" presId="urn:microsoft.com/office/officeart/2005/8/layout/list1"/>
    <dgm:cxn modelId="{81942CB4-8A29-445C-B332-67A31C0E9530}" type="presParOf" srcId="{32F7AF60-90C3-4847-86E3-E14E6467A771}" destId="{A3610F66-7A1D-4BE3-9358-E0797B82EC5F}" srcOrd="1" destOrd="0" presId="urn:microsoft.com/office/officeart/2005/8/layout/list1"/>
    <dgm:cxn modelId="{B42C8C95-9610-461C-940D-B2F54B039555}" type="presParOf" srcId="{0AE73E20-CE18-4F43-8B0C-D87ECE513B17}" destId="{06C68564-A699-442A-8292-00AE89B0B766}" srcOrd="1" destOrd="0" presId="urn:microsoft.com/office/officeart/2005/8/layout/list1"/>
    <dgm:cxn modelId="{5D3647B8-9E33-4A80-9653-95CD0E70AF73}" type="presParOf" srcId="{0AE73E20-CE18-4F43-8B0C-D87ECE513B17}" destId="{41D3DCE6-B124-4F08-ADC2-137BEB6E1B00}" srcOrd="2" destOrd="0" presId="urn:microsoft.com/office/officeart/2005/8/layout/list1"/>
    <dgm:cxn modelId="{207DD3E6-B7CE-4274-8D1A-A16B71AD70A5}" type="presParOf" srcId="{0AE73E20-CE18-4F43-8B0C-D87ECE513B17}" destId="{7166F98D-43BC-4925-A349-C8EA620C444A}" srcOrd="3" destOrd="0" presId="urn:microsoft.com/office/officeart/2005/8/layout/list1"/>
    <dgm:cxn modelId="{3C3AC679-D633-433C-845F-96AEB4653D71}" type="presParOf" srcId="{0AE73E20-CE18-4F43-8B0C-D87ECE513B17}" destId="{F1F88E72-1DAE-49FD-8133-B9504D46F02E}" srcOrd="4" destOrd="0" presId="urn:microsoft.com/office/officeart/2005/8/layout/list1"/>
    <dgm:cxn modelId="{EDBBD0AD-8499-4C6C-B2EE-CEADD2DC6F20}" type="presParOf" srcId="{F1F88E72-1DAE-49FD-8133-B9504D46F02E}" destId="{9018822C-BB97-44AB-BDC7-D24345ED363E}" srcOrd="0" destOrd="0" presId="urn:microsoft.com/office/officeart/2005/8/layout/list1"/>
    <dgm:cxn modelId="{3EA8627D-4BFD-47D3-A15E-DADDD8238352}" type="presParOf" srcId="{F1F88E72-1DAE-49FD-8133-B9504D46F02E}" destId="{F9F8755F-D101-4168-AF49-586F86D5C728}" srcOrd="1" destOrd="0" presId="urn:microsoft.com/office/officeart/2005/8/layout/list1"/>
    <dgm:cxn modelId="{F4BD3881-331D-4E71-973B-1F6484A829CF}" type="presParOf" srcId="{0AE73E20-CE18-4F43-8B0C-D87ECE513B17}" destId="{2089E3FB-6AE2-4DD1-8DDA-FC0EFA342A68}" srcOrd="5" destOrd="0" presId="urn:microsoft.com/office/officeart/2005/8/layout/list1"/>
    <dgm:cxn modelId="{3B216AD8-2704-493E-904D-8515D1793093}" type="presParOf" srcId="{0AE73E20-CE18-4F43-8B0C-D87ECE513B17}" destId="{CD5CFC2B-D481-47DF-8013-3003748DB0B3}" srcOrd="6" destOrd="0" presId="urn:microsoft.com/office/officeart/2005/8/layout/list1"/>
    <dgm:cxn modelId="{19401414-CC95-4D5B-A18B-9B7A2EA52AB7}" type="presParOf" srcId="{0AE73E20-CE18-4F43-8B0C-D87ECE513B17}" destId="{4E12C819-D8D6-4818-BB8D-6ABA85C7D811}" srcOrd="7" destOrd="0" presId="urn:microsoft.com/office/officeart/2005/8/layout/list1"/>
    <dgm:cxn modelId="{D529E44D-C38D-42F1-A872-CE287A4C45B0}" type="presParOf" srcId="{0AE73E20-CE18-4F43-8B0C-D87ECE513B17}" destId="{28BE0084-E7DB-42AB-8DD8-E3F28E0C306A}" srcOrd="8" destOrd="0" presId="urn:microsoft.com/office/officeart/2005/8/layout/list1"/>
    <dgm:cxn modelId="{45299BE8-4F55-4427-A4E6-64A58D44B955}" type="presParOf" srcId="{28BE0084-E7DB-42AB-8DD8-E3F28E0C306A}" destId="{8DC019C2-97C0-4CD5-9BF2-90BF0BCDE85B}" srcOrd="0" destOrd="0" presId="urn:microsoft.com/office/officeart/2005/8/layout/list1"/>
    <dgm:cxn modelId="{409D8751-6F60-46B7-BBB2-60F3D05B4363}" type="presParOf" srcId="{28BE0084-E7DB-42AB-8DD8-E3F28E0C306A}" destId="{98C3A080-9B75-4C6A-A4CA-D793720D1E1F}" srcOrd="1" destOrd="0" presId="urn:microsoft.com/office/officeart/2005/8/layout/list1"/>
    <dgm:cxn modelId="{F08763D4-D0B5-48B2-8942-D372F992A514}" type="presParOf" srcId="{0AE73E20-CE18-4F43-8B0C-D87ECE513B17}" destId="{AFBB51A7-1B80-4C5E-8907-C375C925CB37}" srcOrd="9" destOrd="0" presId="urn:microsoft.com/office/officeart/2005/8/layout/list1"/>
    <dgm:cxn modelId="{82B443BB-22B8-40D5-8A99-E7948B5BB3CE}" type="presParOf" srcId="{0AE73E20-CE18-4F43-8B0C-D87ECE513B17}" destId="{AAE142E8-D52D-47E7-A9DB-D951718D2D9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63463C-2D52-47A0-9048-C0B61FDC20C2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1B79ECA-D3EA-4F30-B1EE-F4E3E4325D61}">
      <dgm:prSet phldrT="[텍스트]" custT="1"/>
      <dgm:spPr/>
      <dgm:t>
        <a:bodyPr/>
        <a:lstStyle/>
        <a:p>
          <a:pPr>
            <a:lnSpc>
              <a:spcPct val="90000"/>
            </a:lnSpc>
          </a:pPr>
          <a:r>
            <a: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public static void m4(</a:t>
          </a:r>
          <a:r>
            <a:rPr lang="en-US" altLang="en-US" sz="16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 n) {</a:t>
          </a:r>
        </a:p>
        <a:p>
          <a:pPr>
            <a:lnSpc>
              <a:spcPct val="90000"/>
            </a:lnSpc>
          </a:pPr>
          <a:r>
            <a: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  for (</a:t>
          </a:r>
          <a:r>
            <a:rPr lang="en-US" altLang="en-US" sz="16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 i=0; i&lt;n; i++) {    </a:t>
          </a:r>
        </a:p>
        <a:p>
          <a:pPr>
            <a:lnSpc>
              <a:spcPct val="90000"/>
            </a:lnSpc>
          </a:pPr>
          <a:r>
            <a: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altLang="en-US" sz="16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System.out.println</a:t>
          </a:r>
          <a:r>
            <a: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(n * 10); </a:t>
          </a:r>
          <a:br>
            <a: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  } </a:t>
          </a:r>
        </a:p>
        <a:p>
          <a:pPr>
            <a:lnSpc>
              <a:spcPct val="90000"/>
            </a:lnSpc>
          </a:pPr>
          <a:r>
            <a: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  for (</a:t>
          </a:r>
          <a:r>
            <a:rPr lang="en-US" altLang="en-US" sz="16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 j=n-1; j&gt;=0; j--) {    </a:t>
          </a:r>
        </a:p>
        <a:p>
          <a:pPr>
            <a:lnSpc>
              <a:spcPct val="90000"/>
            </a:lnSpc>
          </a:pPr>
          <a:r>
            <a: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altLang="en-US" sz="1600" b="1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System.out.println</a:t>
          </a:r>
          <a:r>
            <a: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(j / 10); </a:t>
          </a:r>
          <a:br>
            <a: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  }</a:t>
          </a:r>
        </a:p>
        <a:p>
          <a:pPr>
            <a:lnSpc>
              <a:spcPct val="90000"/>
            </a:lnSpc>
          </a:pPr>
          <a:r>
            <a: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en-US" sz="16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3643921-7D64-443B-8E24-C7DE594EB27E}" type="parTrans" cxnId="{681E9904-CCC0-4C51-A911-F85FC197CBD2}">
      <dgm:prSet/>
      <dgm:spPr/>
      <dgm:t>
        <a:bodyPr/>
        <a:lstStyle/>
        <a:p>
          <a:endParaRPr lang="en-US" sz="1600"/>
        </a:p>
      </dgm:t>
    </dgm:pt>
    <dgm:pt modelId="{5C6CA2FD-5EE1-420F-9CA6-2C61245BCC97}" type="sibTrans" cxnId="{681E9904-CCC0-4C51-A911-F85FC197CBD2}">
      <dgm:prSet/>
      <dgm:spPr/>
      <dgm:t>
        <a:bodyPr/>
        <a:lstStyle/>
        <a:p>
          <a:endParaRPr lang="en-US" sz="1600"/>
        </a:p>
      </dgm:t>
    </dgm:pt>
    <dgm:pt modelId="{E3FE4F46-9C6A-46A5-ACF5-B508B920330F}">
      <dgm:prSet phldrT="[텍스트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smtClean="0">
              <a:latin typeface="Courier New" panose="02070309020205020404" pitchFamily="49" charset="0"/>
              <a:cs typeface="Courier New" panose="02070309020205020404" pitchFamily="49" charset="0"/>
            </a:rPr>
            <a:t>public static void m5(int n) { </a:t>
          </a:r>
        </a:p>
        <a:p>
          <a:pPr>
            <a:lnSpc>
              <a:spcPct val="100000"/>
            </a:lnSpc>
          </a:pPr>
          <a:r>
            <a:rPr lang="en-US" sz="1600" b="1" smtClean="0">
              <a:latin typeface="Courier New" panose="02070309020205020404" pitchFamily="49" charset="0"/>
              <a:cs typeface="Courier New" panose="02070309020205020404" pitchFamily="49" charset="0"/>
            </a:rPr>
            <a:t>  for (int i=0; i&lt;15; i++) {   </a:t>
          </a:r>
        </a:p>
        <a:p>
          <a:pPr>
            <a:lnSpc>
              <a:spcPct val="100000"/>
            </a:lnSpc>
          </a:pPr>
          <a:r>
            <a:rPr lang="en-US" sz="1600" b="1" smtClean="0">
              <a:latin typeface="Courier New" panose="02070309020205020404" pitchFamily="49" charset="0"/>
              <a:cs typeface="Courier New" panose="02070309020205020404" pitchFamily="49" charset="0"/>
            </a:rPr>
            <a:t>    for (int j=0; j&lt;n; j++) {      </a:t>
          </a:r>
        </a:p>
        <a:p>
          <a:pPr>
            <a:lnSpc>
              <a:spcPct val="100000"/>
            </a:lnSpc>
          </a:pPr>
          <a:r>
            <a:rPr lang="en-US" sz="1600" b="1" smtClean="0">
              <a:latin typeface="Courier New" panose="02070309020205020404" pitchFamily="49" charset="0"/>
              <a:cs typeface="Courier New" panose="02070309020205020404" pitchFamily="49" charset="0"/>
            </a:rPr>
            <a:t>     System.out.println(j); </a:t>
          </a:r>
        </a:p>
        <a:p>
          <a:pPr>
            <a:lnSpc>
              <a:spcPct val="100000"/>
            </a:lnSpc>
          </a:pPr>
          <a:r>
            <a:rPr lang="en-US" sz="1600" b="1" smtClean="0">
              <a:latin typeface="Courier New" panose="02070309020205020404" pitchFamily="49" charset="0"/>
              <a:cs typeface="Courier New" panose="02070309020205020404" pitchFamily="49" charset="0"/>
            </a:rPr>
            <a:t>    }</a:t>
          </a:r>
        </a:p>
        <a:p>
          <a:pPr>
            <a:lnSpc>
              <a:spcPct val="100000"/>
            </a:lnSpc>
          </a:pPr>
          <a:r>
            <a:rPr lang="en-US" sz="1600" b="1" smtClean="0">
              <a:latin typeface="Courier New" panose="02070309020205020404" pitchFamily="49" charset="0"/>
              <a:cs typeface="Courier New" panose="02070309020205020404" pitchFamily="49" charset="0"/>
            </a:rPr>
            <a:t>  }</a:t>
          </a:r>
        </a:p>
        <a:p>
          <a:pPr>
            <a:lnSpc>
              <a:spcPct val="100000"/>
            </a:lnSpc>
          </a:pPr>
          <a:r>
            <a:rPr lang="en-US" sz="1600" b="1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en-US" sz="16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EA6FD89-F881-4238-88FB-2E54C106C819}" type="parTrans" cxnId="{2777957E-23C2-4CF4-944A-B9B754965793}">
      <dgm:prSet/>
      <dgm:spPr/>
      <dgm:t>
        <a:bodyPr/>
        <a:lstStyle/>
        <a:p>
          <a:endParaRPr lang="en-US" sz="1600"/>
        </a:p>
      </dgm:t>
    </dgm:pt>
    <dgm:pt modelId="{4AFEAF49-5CDC-40A9-B9E9-008E356AE843}" type="sibTrans" cxnId="{2777957E-23C2-4CF4-944A-B9B754965793}">
      <dgm:prSet/>
      <dgm:spPr/>
      <dgm:t>
        <a:bodyPr/>
        <a:lstStyle/>
        <a:p>
          <a:endParaRPr lang="en-US" sz="1600"/>
        </a:p>
      </dgm:t>
    </dgm:pt>
    <dgm:pt modelId="{0AE73E20-CE18-4F43-8B0C-D87ECE513B17}" type="pres">
      <dgm:prSet presAssocID="{9363463C-2D52-47A0-9048-C0B61FDC20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F7AF60-90C3-4847-86E3-E14E6467A771}" type="pres">
      <dgm:prSet presAssocID="{71B79ECA-D3EA-4F30-B1EE-F4E3E4325D61}" presName="parentLin" presStyleCnt="0"/>
      <dgm:spPr/>
      <dgm:t>
        <a:bodyPr/>
        <a:lstStyle/>
        <a:p>
          <a:endParaRPr lang="en-US"/>
        </a:p>
      </dgm:t>
    </dgm:pt>
    <dgm:pt modelId="{C2F6A639-7174-45C7-AB55-38C60DD37E6B}" type="pres">
      <dgm:prSet presAssocID="{71B79ECA-D3EA-4F30-B1EE-F4E3E4325D6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3610F66-7A1D-4BE3-9358-E0797B82EC5F}" type="pres">
      <dgm:prSet presAssocID="{71B79ECA-D3EA-4F30-B1EE-F4E3E4325D61}" presName="parentText" presStyleLbl="node1" presStyleIdx="0" presStyleCnt="2" custScaleX="108511" custScaleY="332233" custLinFactX="-28571" custLinFactNeighborX="-100000" custLinFactNeighborY="376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68564-A699-442A-8292-00AE89B0B766}" type="pres">
      <dgm:prSet presAssocID="{71B79ECA-D3EA-4F30-B1EE-F4E3E4325D61}" presName="negativeSpace" presStyleCnt="0"/>
      <dgm:spPr/>
      <dgm:t>
        <a:bodyPr/>
        <a:lstStyle/>
        <a:p>
          <a:endParaRPr lang="en-US"/>
        </a:p>
      </dgm:t>
    </dgm:pt>
    <dgm:pt modelId="{41D3DCE6-B124-4F08-ADC2-137BEB6E1B00}" type="pres">
      <dgm:prSet presAssocID="{71B79ECA-D3EA-4F30-B1EE-F4E3E4325D61}" presName="childText" presStyleLbl="conFgAcc1" presStyleIdx="0" presStyleCnt="2" custScaleX="882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6F98D-43BC-4925-A349-C8EA620C444A}" type="pres">
      <dgm:prSet presAssocID="{5C6CA2FD-5EE1-420F-9CA6-2C61245BCC97}" presName="spaceBetweenRectangles" presStyleCnt="0"/>
      <dgm:spPr/>
      <dgm:t>
        <a:bodyPr/>
        <a:lstStyle/>
        <a:p>
          <a:endParaRPr lang="en-US"/>
        </a:p>
      </dgm:t>
    </dgm:pt>
    <dgm:pt modelId="{F1F88E72-1DAE-49FD-8133-B9504D46F02E}" type="pres">
      <dgm:prSet presAssocID="{E3FE4F46-9C6A-46A5-ACF5-B508B920330F}" presName="parentLin" presStyleCnt="0"/>
      <dgm:spPr/>
      <dgm:t>
        <a:bodyPr/>
        <a:lstStyle/>
        <a:p>
          <a:endParaRPr lang="en-US"/>
        </a:p>
      </dgm:t>
    </dgm:pt>
    <dgm:pt modelId="{9018822C-BB97-44AB-BDC7-D24345ED363E}" type="pres">
      <dgm:prSet presAssocID="{E3FE4F46-9C6A-46A5-ACF5-B508B920330F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9F8755F-D101-4168-AF49-586F86D5C728}" type="pres">
      <dgm:prSet presAssocID="{E3FE4F46-9C6A-46A5-ACF5-B508B920330F}" presName="parentText" presStyleLbl="node1" presStyleIdx="1" presStyleCnt="2" custScaleX="108250" custScaleY="369968" custLinFactNeighborX="-78948" custLinFactNeighborY="343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89E3FB-6AE2-4DD1-8DDA-FC0EFA342A68}" type="pres">
      <dgm:prSet presAssocID="{E3FE4F46-9C6A-46A5-ACF5-B508B920330F}" presName="negativeSpace" presStyleCnt="0"/>
      <dgm:spPr/>
      <dgm:t>
        <a:bodyPr/>
        <a:lstStyle/>
        <a:p>
          <a:endParaRPr lang="en-US"/>
        </a:p>
      </dgm:t>
    </dgm:pt>
    <dgm:pt modelId="{CD5CFC2B-D481-47DF-8013-3003748DB0B3}" type="pres">
      <dgm:prSet presAssocID="{E3FE4F46-9C6A-46A5-ACF5-B508B920330F}" presName="childText" presStyleLbl="conFgAcc1" presStyleIdx="1" presStyleCnt="2" custScaleX="882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C22DA0-93AB-4621-BF28-75A123AC346B}" type="presOf" srcId="{71B79ECA-D3EA-4F30-B1EE-F4E3E4325D61}" destId="{C2F6A639-7174-45C7-AB55-38C60DD37E6B}" srcOrd="0" destOrd="0" presId="urn:microsoft.com/office/officeart/2005/8/layout/list1"/>
    <dgm:cxn modelId="{2777957E-23C2-4CF4-944A-B9B754965793}" srcId="{9363463C-2D52-47A0-9048-C0B61FDC20C2}" destId="{E3FE4F46-9C6A-46A5-ACF5-B508B920330F}" srcOrd="1" destOrd="0" parTransId="{1EA6FD89-F881-4238-88FB-2E54C106C819}" sibTransId="{4AFEAF49-5CDC-40A9-B9E9-008E356AE843}"/>
    <dgm:cxn modelId="{681E9904-CCC0-4C51-A911-F85FC197CBD2}" srcId="{9363463C-2D52-47A0-9048-C0B61FDC20C2}" destId="{71B79ECA-D3EA-4F30-B1EE-F4E3E4325D61}" srcOrd="0" destOrd="0" parTransId="{C3643921-7D64-443B-8E24-C7DE594EB27E}" sibTransId="{5C6CA2FD-5EE1-420F-9CA6-2C61245BCC97}"/>
    <dgm:cxn modelId="{330F6198-AFD3-4F63-BB45-4908909A2AB4}" type="presOf" srcId="{E3FE4F46-9C6A-46A5-ACF5-B508B920330F}" destId="{9018822C-BB97-44AB-BDC7-D24345ED363E}" srcOrd="0" destOrd="0" presId="urn:microsoft.com/office/officeart/2005/8/layout/list1"/>
    <dgm:cxn modelId="{0CE01EBE-7021-4D7B-A01E-D599567DEEC6}" type="presOf" srcId="{9363463C-2D52-47A0-9048-C0B61FDC20C2}" destId="{0AE73E20-CE18-4F43-8B0C-D87ECE513B17}" srcOrd="0" destOrd="0" presId="urn:microsoft.com/office/officeart/2005/8/layout/list1"/>
    <dgm:cxn modelId="{D1332641-F447-4A21-A9BD-7852437CE9B8}" type="presOf" srcId="{71B79ECA-D3EA-4F30-B1EE-F4E3E4325D61}" destId="{A3610F66-7A1D-4BE3-9358-E0797B82EC5F}" srcOrd="1" destOrd="0" presId="urn:microsoft.com/office/officeart/2005/8/layout/list1"/>
    <dgm:cxn modelId="{3AF21603-3495-405A-BBB2-84CB7321BD76}" type="presOf" srcId="{E3FE4F46-9C6A-46A5-ACF5-B508B920330F}" destId="{F9F8755F-D101-4168-AF49-586F86D5C728}" srcOrd="1" destOrd="0" presId="urn:microsoft.com/office/officeart/2005/8/layout/list1"/>
    <dgm:cxn modelId="{DC8ACDD7-11A1-480D-B9EC-83619488B08C}" type="presParOf" srcId="{0AE73E20-CE18-4F43-8B0C-D87ECE513B17}" destId="{32F7AF60-90C3-4847-86E3-E14E6467A771}" srcOrd="0" destOrd="0" presId="urn:microsoft.com/office/officeart/2005/8/layout/list1"/>
    <dgm:cxn modelId="{F8C57293-D7F1-465F-841B-850F2CA0536C}" type="presParOf" srcId="{32F7AF60-90C3-4847-86E3-E14E6467A771}" destId="{C2F6A639-7174-45C7-AB55-38C60DD37E6B}" srcOrd="0" destOrd="0" presId="urn:microsoft.com/office/officeart/2005/8/layout/list1"/>
    <dgm:cxn modelId="{D1547306-8889-4C5B-87E2-ACDA1972AB3F}" type="presParOf" srcId="{32F7AF60-90C3-4847-86E3-E14E6467A771}" destId="{A3610F66-7A1D-4BE3-9358-E0797B82EC5F}" srcOrd="1" destOrd="0" presId="urn:microsoft.com/office/officeart/2005/8/layout/list1"/>
    <dgm:cxn modelId="{DFDDC295-C270-4DD4-9E8D-A8B4E411E6DE}" type="presParOf" srcId="{0AE73E20-CE18-4F43-8B0C-D87ECE513B17}" destId="{06C68564-A699-442A-8292-00AE89B0B766}" srcOrd="1" destOrd="0" presId="urn:microsoft.com/office/officeart/2005/8/layout/list1"/>
    <dgm:cxn modelId="{FC18FAEC-49D5-42F1-848C-848F7DEA068A}" type="presParOf" srcId="{0AE73E20-CE18-4F43-8B0C-D87ECE513B17}" destId="{41D3DCE6-B124-4F08-ADC2-137BEB6E1B00}" srcOrd="2" destOrd="0" presId="urn:microsoft.com/office/officeart/2005/8/layout/list1"/>
    <dgm:cxn modelId="{67DB3661-9658-4EA9-8337-D849AC0BDC23}" type="presParOf" srcId="{0AE73E20-CE18-4F43-8B0C-D87ECE513B17}" destId="{7166F98D-43BC-4925-A349-C8EA620C444A}" srcOrd="3" destOrd="0" presId="urn:microsoft.com/office/officeart/2005/8/layout/list1"/>
    <dgm:cxn modelId="{98691E19-0665-4197-B7F4-AECFCA8E3478}" type="presParOf" srcId="{0AE73E20-CE18-4F43-8B0C-D87ECE513B17}" destId="{F1F88E72-1DAE-49FD-8133-B9504D46F02E}" srcOrd="4" destOrd="0" presId="urn:microsoft.com/office/officeart/2005/8/layout/list1"/>
    <dgm:cxn modelId="{721298EF-419C-46C3-9C43-C685F8400733}" type="presParOf" srcId="{F1F88E72-1DAE-49FD-8133-B9504D46F02E}" destId="{9018822C-BB97-44AB-BDC7-D24345ED363E}" srcOrd="0" destOrd="0" presId="urn:microsoft.com/office/officeart/2005/8/layout/list1"/>
    <dgm:cxn modelId="{E8BB841C-9DEF-482D-BD55-669B27CD75C4}" type="presParOf" srcId="{F1F88E72-1DAE-49FD-8133-B9504D46F02E}" destId="{F9F8755F-D101-4168-AF49-586F86D5C728}" srcOrd="1" destOrd="0" presId="urn:microsoft.com/office/officeart/2005/8/layout/list1"/>
    <dgm:cxn modelId="{4786A3C5-DB38-4483-89BA-7AE1FBECC00C}" type="presParOf" srcId="{0AE73E20-CE18-4F43-8B0C-D87ECE513B17}" destId="{2089E3FB-6AE2-4DD1-8DDA-FC0EFA342A68}" srcOrd="5" destOrd="0" presId="urn:microsoft.com/office/officeart/2005/8/layout/list1"/>
    <dgm:cxn modelId="{4F020FA2-EA79-4C5D-9298-E8FB316D1C1F}" type="presParOf" srcId="{0AE73E20-CE18-4F43-8B0C-D87ECE513B17}" destId="{CD5CFC2B-D481-47DF-8013-3003748DB0B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3DCE6-B124-4F08-ADC2-137BEB6E1B00}">
      <dsp:nvSpPr>
        <dsp:cNvPr id="0" name=""/>
        <dsp:cNvSpPr/>
      </dsp:nvSpPr>
      <dsp:spPr>
        <a:xfrm>
          <a:off x="0" y="857062"/>
          <a:ext cx="638964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10F66-7A1D-4BE3-9358-E0797B82EC5F}">
      <dsp:nvSpPr>
        <dsp:cNvPr id="0" name=""/>
        <dsp:cNvSpPr/>
      </dsp:nvSpPr>
      <dsp:spPr>
        <a:xfrm>
          <a:off x="87085" y="193713"/>
          <a:ext cx="5259351" cy="11550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for (int i=0; i&lt;n; i++) { 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    System.out.println(i);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en-US" sz="16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3469" y="250097"/>
        <a:ext cx="5146583" cy="1042266"/>
      </dsp:txXfrm>
    </dsp:sp>
    <dsp:sp modelId="{CD5CFC2B-D481-47DF-8013-3003748DB0B3}">
      <dsp:nvSpPr>
        <dsp:cNvPr id="0" name=""/>
        <dsp:cNvSpPr/>
      </dsp:nvSpPr>
      <dsp:spPr>
        <a:xfrm>
          <a:off x="0" y="2392257"/>
          <a:ext cx="638964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8755F-D101-4168-AF49-586F86D5C728}">
      <dsp:nvSpPr>
        <dsp:cNvPr id="0" name=""/>
        <dsp:cNvSpPr/>
      </dsp:nvSpPr>
      <dsp:spPr>
        <a:xfrm>
          <a:off x="87085" y="1728907"/>
          <a:ext cx="5259351" cy="11550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for (int i=0; i&lt;n/2; i++) { 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    System.out.println(i); 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en-US" sz="16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3469" y="1785291"/>
        <a:ext cx="5146583" cy="1042266"/>
      </dsp:txXfrm>
    </dsp:sp>
    <dsp:sp modelId="{AAE142E8-D52D-47E7-A9DB-D951718D2D9F}">
      <dsp:nvSpPr>
        <dsp:cNvPr id="0" name=""/>
        <dsp:cNvSpPr/>
      </dsp:nvSpPr>
      <dsp:spPr>
        <a:xfrm>
          <a:off x="0" y="4063332"/>
          <a:ext cx="638964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3A080-9B75-4C6A-A4CA-D793720D1E1F}">
      <dsp:nvSpPr>
        <dsp:cNvPr id="0" name=""/>
        <dsp:cNvSpPr/>
      </dsp:nvSpPr>
      <dsp:spPr>
        <a:xfrm>
          <a:off x="87085" y="3264102"/>
          <a:ext cx="5259351" cy="12909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for (int i=0; i&lt;n; i++){  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    for (int j=0; j&lt;n; j++) {    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      System.out.println(i/j);}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en-US" sz="16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0102" y="3327119"/>
        <a:ext cx="5133317" cy="1164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3DCE6-B124-4F08-ADC2-137BEB6E1B00}">
      <dsp:nvSpPr>
        <dsp:cNvPr id="0" name=""/>
        <dsp:cNvSpPr/>
      </dsp:nvSpPr>
      <dsp:spPr>
        <a:xfrm>
          <a:off x="0" y="1930666"/>
          <a:ext cx="659142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10F66-7A1D-4BE3-9358-E0797B82EC5F}">
      <dsp:nvSpPr>
        <dsp:cNvPr id="0" name=""/>
        <dsp:cNvSpPr/>
      </dsp:nvSpPr>
      <dsp:spPr>
        <a:xfrm>
          <a:off x="0" y="342065"/>
          <a:ext cx="5666674" cy="21576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public static void m4(</a:t>
          </a:r>
          <a:r>
            <a:rPr lang="en-US" altLang="en-US" sz="16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altLang="en-US" sz="16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n) {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for (</a:t>
          </a:r>
          <a:r>
            <a:rPr lang="en-US" altLang="en-US" sz="16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altLang="en-US" sz="16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i=0; i&lt;n; i++) {   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altLang="en-US" sz="16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System.out.println</a:t>
          </a:r>
          <a:r>
            <a:rPr lang="en-US" altLang="en-US" sz="16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(n * 10); </a:t>
          </a:r>
          <a:br>
            <a:rPr lang="en-US" altLang="en-US" sz="16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altLang="en-US" sz="16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}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for (</a:t>
          </a:r>
          <a:r>
            <a:rPr lang="en-US" altLang="en-US" sz="16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altLang="en-US" sz="16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j=n-1; j&gt;=0; j--) {   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  </a:t>
          </a:r>
          <a:r>
            <a:rPr lang="en-US" altLang="en-US" sz="1600" b="1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System.out.println</a:t>
          </a:r>
          <a:r>
            <a:rPr lang="en-US" altLang="en-US" sz="16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(j / 10); </a:t>
          </a:r>
          <a:br>
            <a:rPr lang="en-US" altLang="en-US" sz="16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en-US" altLang="en-US" sz="16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 }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en-US" sz="16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05328" y="447393"/>
        <a:ext cx="5456018" cy="1946997"/>
      </dsp:txXfrm>
    </dsp:sp>
    <dsp:sp modelId="{CD5CFC2B-D481-47DF-8013-3003748DB0B3}">
      <dsp:nvSpPr>
        <dsp:cNvPr id="0" name=""/>
        <dsp:cNvSpPr/>
      </dsp:nvSpPr>
      <dsp:spPr>
        <a:xfrm>
          <a:off x="0" y="4681867"/>
          <a:ext cx="659142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8755F-D101-4168-AF49-586F86D5C728}">
      <dsp:nvSpPr>
        <dsp:cNvPr id="0" name=""/>
        <dsp:cNvSpPr/>
      </dsp:nvSpPr>
      <dsp:spPr>
        <a:xfrm>
          <a:off x="78527" y="2826657"/>
          <a:ext cx="5653044" cy="2402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public static void m5(int n) { 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  for (int i=0; i&lt;15; i++) {   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    for (int j=0; j&lt;n; j++) {      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     System.out.println(j); 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    }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  }</a:t>
          </a:r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endParaRPr lang="en-US" sz="16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95818" y="2943948"/>
        <a:ext cx="5418462" cy="2168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75CC84D-A508-4198-9A4D-268E6D615F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CC84D-A508-4198-9A4D-268E6D615F7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>
            <a:extLst>
              <a:ext uri="{FF2B5EF4-FFF2-40B4-BE49-F238E27FC236}">
                <a16:creationId xmlns:a16="http://schemas.microsoft.com/office/drawing/2014/main" id="{46055295-CBDD-4A6E-9FC5-BA751B0237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>
            <a:extLst>
              <a:ext uri="{FF2B5EF4-FFF2-40B4-BE49-F238E27FC236}">
                <a16:creationId xmlns:a16="http://schemas.microsoft.com/office/drawing/2014/main" id="{75DC321F-7997-4480-8649-5C66F0FE8A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300" name="슬라이드 번호 개체 틀 3">
            <a:extLst>
              <a:ext uri="{FF2B5EF4-FFF2-40B4-BE49-F238E27FC236}">
                <a16:creationId xmlns:a16="http://schemas.microsoft.com/office/drawing/2014/main" id="{2E695E60-96AC-4BA8-9D00-3F5D3B73F1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2921D6-4033-45AE-8F3D-F6A0E0D8EAB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Courier New" panose="02070309020205020404" pitchFamily="49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90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F92BD0-2E82-4B52-B09B-980876D279B5}" type="slidenum">
              <a:rPr lang="en-US" smtClean="0"/>
              <a:pPr eaLnBrk="1" hangingPunct="1"/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897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40109D-E125-436E-866B-02C2C8849DEC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A lot of 143 students implement a kind of insertion sort on their SortedIntList add operation.</a:t>
            </a:r>
          </a:p>
        </p:txBody>
      </p:sp>
    </p:spTree>
    <p:extLst>
      <p:ext uri="{BB962C8B-B14F-4D97-AF65-F5344CB8AC3E}">
        <p14:creationId xmlns:p14="http://schemas.microsoft.com/office/powerpoint/2010/main" val="340276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14800" y="2133600"/>
            <a:ext cx="990600" cy="6096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410325"/>
            <a:ext cx="35052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5337175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2235B-F8A5-4C58-89CF-AA6A2C40EB35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4800" y="2206625"/>
            <a:ext cx="990600" cy="460375"/>
          </a:xfrm>
        </p:spPr>
        <p:txBody>
          <a:bodyPr/>
          <a:lstStyle>
            <a:lvl1pPr>
              <a:defRPr sz="2000" b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6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F77E6-2E0E-4692-AC99-3F28AC86B42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7D63-6A15-4F68-85E3-BAFA18495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44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DF36D-9CFB-4B10-9EFC-F07606935B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80B56-8F9C-405D-8149-45568EE2E1A2}" type="datetime1">
              <a:rPr lang="en-US" smtClean="0"/>
              <a:t>10/19/2020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02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9144000" cy="2630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67200" y="2209800"/>
            <a:ext cx="6096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4724400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6ED02-9A25-4E67-A799-9771BFDDD4BB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267200" y="2198688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97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2852" y="1444752"/>
            <a:ext cx="8503920" cy="4803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6DA75-048A-451D-9FD0-B6AC56B93394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854075"/>
            <a:ext cx="685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37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0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CDCA2-116A-4976-9928-930BD77821A9}" type="datetime1">
              <a:rPr lang="en-US" smtClean="0"/>
              <a:t>10/19/2020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F1CB-80D7-4E05-9B65-0EAD580BC6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99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20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5CDD3-07A1-46FD-B773-6A04809821F0}" type="datetime1">
              <a:rPr lang="en-US" smtClean="0"/>
              <a:t>10/19/2020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B6D6A0C-AE1D-4293-9528-EE8FB7DBF9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2F6F1-1681-48FE-ADFF-C83163692E62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6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CD405-EC13-47D1-AD01-F3D3FC19CF23}" type="datetime1">
              <a:rPr lang="en-US" smtClean="0"/>
              <a:t>10/19/2020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78825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FAA02C-4A37-4580-9D0C-FE1383B43B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26D8EAA-DADD-47B0-A08B-28FF1CFCC6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51EB2-E40C-498D-9346-89632FC790CD}" type="datetime1">
              <a:rPr lang="en-US" smtClean="0"/>
              <a:t>10/19/2020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04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7D72F-E2D9-4583-8302-306512408F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1E393-4D1D-49F3-92D8-99DF7A7EFDC1}" type="datetime1">
              <a:rPr lang="en-US" smtClean="0"/>
              <a:t>10/19/2020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0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108575" y="6416675"/>
            <a:ext cx="1520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5C8C8EA-67D2-4721-977C-5893474070C6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7338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210050" y="838200"/>
            <a:ext cx="666750" cy="304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2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40" name="Slide Number Placeholder 3"/>
          <p:cNvSpPr txBox="1">
            <a:spLocks noGrp="1"/>
          </p:cNvSpPr>
          <p:nvPr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  <a:defRPr/>
            </a:pPr>
            <a:fld id="{7E4E26CC-BC91-44B5-94DE-E2155D19564B}" type="slidenum">
              <a:rPr lang="en-US" sz="1200" smtClean="0">
                <a:solidFill>
                  <a:srgbClr val="424242"/>
                </a:solidFill>
                <a:latin typeface="Verdana" pitchFamily="34" charset="0"/>
              </a:rPr>
              <a:pPr eaLnBrk="1" hangingPunct="1">
                <a:spcBef>
                  <a:spcPts val="500"/>
                </a:spcBef>
                <a:defRPr/>
              </a:pPr>
              <a:t>‹#›</a:t>
            </a:fld>
            <a:endParaRPr lang="en-US" smtClean="0"/>
          </a:p>
        </p:txBody>
      </p:sp>
      <p:sp>
        <p:nvSpPr>
          <p:cNvPr id="17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B9D6F568-A2E0-4084-9253-5500DFBEDFB1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/>
          </a:p>
        </p:txBody>
      </p:sp>
      <p:sp>
        <p:nvSpPr>
          <p:cNvPr id="18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B9D6F568-A2E0-4084-9253-5500DFBEDFB1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8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ct val="20000"/>
        </a:spcBef>
        <a:spcAft>
          <a:spcPct val="0"/>
        </a:spcAft>
        <a:buClr>
          <a:srgbClr val="8FB08C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13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1900" dirty="0" smtClean="0"/>
              <a:t>Searching and Sorting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/>
              <a:t>Building Java Programs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 Back to Basics Approach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559327B-B2D6-4B58-ADAB-86D6F427E691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9600" y="4377809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Arrays.binarySearch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searches an entire sorted array for a given value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returns its index if found;  a negative number if not found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Precondition: array is sorted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</a:rPr>
              <a:t>Arrays.binarySearch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b="1" dirty="0" smtClean="0"/>
              <a:t>array</a:t>
            </a:r>
            <a:r>
              <a:rPr lang="en-US" altLang="en-US" sz="2000" dirty="0" smtClean="0">
                <a:latin typeface="Courier New" panose="02070309020205020404" pitchFamily="49" charset="0"/>
              </a:rPr>
              <a:t>, </a:t>
            </a:r>
            <a:r>
              <a:rPr lang="en-US" altLang="en-US" sz="2000" b="1" dirty="0" smtClean="0"/>
              <a:t>value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searches given portion of a sorted array for a given value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examines </a:t>
            </a:r>
            <a:r>
              <a:rPr lang="en-US" altLang="en-US" sz="18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minIndex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(inclusive) through </a:t>
            </a:r>
            <a:r>
              <a:rPr lang="en-US" altLang="en-US" sz="18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maxIndex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(exclusive)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returns its index if found;  a negative number if not found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Precondition: array is sorted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err="1" smtClean="0">
                <a:latin typeface="Courier New" panose="02070309020205020404" pitchFamily="49" charset="0"/>
              </a:rPr>
              <a:t>Arrays.binarySearch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b="1" dirty="0" smtClean="0"/>
              <a:t>array</a:t>
            </a:r>
            <a:r>
              <a:rPr lang="en-US" altLang="en-US" sz="2000" dirty="0" smtClean="0">
                <a:latin typeface="Courier New" panose="02070309020205020404" pitchFamily="49" charset="0"/>
              </a:rPr>
              <a:t>, </a:t>
            </a:r>
            <a:r>
              <a:rPr lang="en-US" altLang="en-US" sz="2000" b="1" dirty="0" err="1" smtClean="0"/>
              <a:t>minIndex</a:t>
            </a:r>
            <a:r>
              <a:rPr lang="en-US" altLang="en-US" sz="2000" dirty="0" smtClean="0">
                <a:latin typeface="Courier New" panose="02070309020205020404" pitchFamily="49" charset="0"/>
              </a:rPr>
              <a:t>, </a:t>
            </a:r>
            <a:r>
              <a:rPr lang="en-US" altLang="en-US" sz="2000" b="1" dirty="0" err="1" smtClean="0"/>
              <a:t>maxIndex</a:t>
            </a:r>
            <a:r>
              <a:rPr lang="en-US" altLang="en-US" sz="2000" dirty="0" smtClean="0">
                <a:latin typeface="Courier New" panose="02070309020205020404" pitchFamily="49" charset="0"/>
              </a:rPr>
              <a:t>, </a:t>
            </a:r>
            <a:r>
              <a:rPr lang="en-US" altLang="en-US" sz="2000" b="1" dirty="0" smtClean="0"/>
              <a:t>value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binarySearch</a:t>
            </a:r>
            <a:r>
              <a:rPr lang="en-US" altLang="en-US" dirty="0" smtClean="0"/>
              <a:t> method in the </a:t>
            </a:r>
            <a:r>
              <a:rPr lang="en-US" altLang="en-US" dirty="0" smtClean="0">
                <a:latin typeface="Courier New" panose="02070309020205020404" pitchFamily="49" charset="0"/>
              </a:rPr>
              <a:t>Arrays</a:t>
            </a:r>
            <a:r>
              <a:rPr lang="en-US" altLang="en-US" dirty="0" smtClean="0"/>
              <a:t> class searches an array very efficiently if the array is sorted.</a:t>
            </a:r>
          </a:p>
          <a:p>
            <a:pPr lvl="1" eaLnBrk="1" hangingPunct="1"/>
            <a:r>
              <a:rPr lang="en-US" altLang="en-US" dirty="0" smtClean="0"/>
              <a:t>You can search the entire array, or just a range of indexes</a:t>
            </a:r>
            <a:br>
              <a:rPr lang="en-US" altLang="en-US" dirty="0" smtClean="0"/>
            </a:br>
            <a:r>
              <a:rPr lang="en-US" altLang="en-US" dirty="0" smtClean="0"/>
              <a:t>(useful for "unfilled" arrays such as the one in </a:t>
            </a:r>
            <a:r>
              <a:rPr lang="en-US" altLang="en-US" dirty="0" err="1" smtClean="0">
                <a:latin typeface="Courier New" panose="02070309020205020404" pitchFamily="49" charset="0"/>
              </a:rPr>
              <a:t>ArrayIntList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If the array is not sorted, you may need to sort it first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B6752D-6709-4276-8AD6-ABF405E93349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</a:t>
            </a:r>
            <a:r>
              <a:rPr lang="en-US" altLang="en-US" smtClean="0">
                <a:latin typeface="Courier New" panose="02070309020205020404" pitchFamily="49" charset="0"/>
              </a:rPr>
              <a:t>binarySearch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991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index    0  1  2  3   4   5   6   7   8   9  10  11  12  13  14  15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[] a = {-4, 2, 7, 9, 15, 19, 25, 28, 30, 36, 42, 50, 56, 68, 85, 92};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index  =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Arrays.binarySearch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(a, 0, 16,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42</a:t>
            </a:r>
            <a:r>
              <a:rPr lang="en-US" altLang="en-US" sz="1600" dirty="0" smtClean="0">
                <a:latin typeface="Courier New" panose="02070309020205020404" pitchFamily="49" charset="0"/>
              </a:rPr>
              <a:t>);   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index1 is 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index2 =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Arrays.binarySearch</a:t>
            </a:r>
            <a:r>
              <a:rPr lang="en-US" altLang="en-US" sz="1600" dirty="0" smtClean="0">
                <a:latin typeface="Courier New" panose="02070309020205020404" pitchFamily="49" charset="0"/>
              </a:rPr>
              <a:t>(a, 0, 16,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21</a:t>
            </a:r>
            <a:r>
              <a:rPr lang="en-US" altLang="en-US" sz="1600" dirty="0" smtClean="0">
                <a:latin typeface="Courier New" panose="02070309020205020404" pitchFamily="49" charset="0"/>
              </a:rPr>
              <a:t>);   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index2 is -7</a:t>
            </a:r>
            <a:endParaRPr lang="en-US" alt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binarySearch</a:t>
            </a:r>
            <a:r>
              <a:rPr lang="en-US" altLang="en-US" dirty="0" smtClean="0"/>
              <a:t> returns the index where the value is found</a:t>
            </a:r>
          </a:p>
          <a:p>
            <a:pPr lvl="1" eaLnBrk="1" hangingPunct="1"/>
            <a:endParaRPr lang="en-US" altLang="en-US" sz="800" dirty="0" smtClean="0"/>
          </a:p>
          <a:p>
            <a:pPr eaLnBrk="1" hangingPunct="1"/>
            <a:r>
              <a:rPr lang="en-US" altLang="en-US" dirty="0" smtClean="0"/>
              <a:t>if the value is </a:t>
            </a:r>
            <a:r>
              <a:rPr lang="en-US" altLang="en-US" i="1" dirty="0" smtClean="0"/>
              <a:t>not </a:t>
            </a:r>
            <a:r>
              <a:rPr lang="en-US" altLang="en-US" dirty="0" smtClean="0"/>
              <a:t> found, </a:t>
            </a:r>
            <a:r>
              <a:rPr lang="en-US" altLang="en-US" dirty="0" err="1" smtClean="0">
                <a:latin typeface="Courier New" panose="02070309020205020404" pitchFamily="49" charset="0"/>
              </a:rPr>
              <a:t>binarySearch</a:t>
            </a:r>
            <a:r>
              <a:rPr lang="en-US" altLang="en-US" dirty="0" smtClean="0"/>
              <a:t> returns: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-(</a:t>
            </a:r>
            <a:r>
              <a:rPr lang="en-US" altLang="en-US" dirty="0" err="1" smtClean="0">
                <a:latin typeface="Courier New" panose="02070309020205020404" pitchFamily="49" charset="0"/>
              </a:rPr>
              <a:t>insertionPoint</a:t>
            </a:r>
            <a:r>
              <a:rPr lang="en-US" altLang="en-US" dirty="0" smtClean="0">
                <a:latin typeface="Courier New" panose="02070309020205020404" pitchFamily="49" charset="0"/>
              </a:rPr>
              <a:t> + 1)</a:t>
            </a:r>
          </a:p>
          <a:p>
            <a:pPr lvl="1" eaLnBrk="1" hangingPunct="1"/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>
              <a:buClr>
                <a:schemeClr val="bg2"/>
              </a:buClr>
              <a:buFontTx/>
              <a:buChar char="•"/>
            </a:pPr>
            <a:r>
              <a:rPr lang="en-US" altLang="en-US" dirty="0" smtClean="0"/>
              <a:t>where </a:t>
            </a:r>
            <a:r>
              <a:rPr lang="en-US" altLang="en-US" dirty="0" err="1" smtClean="0">
                <a:latin typeface="Courier New" panose="02070309020205020404" pitchFamily="49" charset="0"/>
              </a:rPr>
              <a:t>insertionPoint</a:t>
            </a:r>
            <a:r>
              <a:rPr lang="en-US" altLang="en-US" dirty="0" smtClean="0"/>
              <a:t> is the index where the element </a:t>
            </a:r>
            <a:r>
              <a:rPr lang="en-US" altLang="en-US" i="1" dirty="0" smtClean="0"/>
              <a:t>would</a:t>
            </a:r>
            <a:r>
              <a:rPr lang="en-US" altLang="en-US" dirty="0" smtClean="0"/>
              <a:t> have been, if it had been in the array in sorted order.</a:t>
            </a:r>
          </a:p>
          <a:p>
            <a:pPr lvl="1" eaLnBrk="1" hangingPunct="1">
              <a:buClr>
                <a:schemeClr val="bg2"/>
              </a:buClr>
              <a:buFontTx/>
              <a:buChar char="•"/>
            </a:pPr>
            <a:r>
              <a:rPr lang="en-US" altLang="en-US" dirty="0" smtClean="0"/>
              <a:t>To insert the value into the array, negate </a:t>
            </a:r>
            <a:r>
              <a:rPr lang="en-US" altLang="en-US" dirty="0" err="1" smtClean="0">
                <a:latin typeface="Courier New" panose="02070309020205020404" pitchFamily="49" charset="0"/>
              </a:rPr>
              <a:t>insertionPoint</a:t>
            </a:r>
            <a:r>
              <a:rPr lang="en-US" altLang="en-US" dirty="0" smtClean="0"/>
              <a:t> + 1</a:t>
            </a:r>
          </a:p>
          <a:p>
            <a:pPr lvl="1" eaLnBrk="1" hangingPunct="1">
              <a:buFontTx/>
              <a:buNone/>
            </a:pPr>
            <a:r>
              <a:rPr lang="en-US" altLang="en-US" sz="800" dirty="0" smtClean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	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indexToInsert21 = -(index2 + 1);  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46ABE0-CCA2-4DEE-9584-097658CA6C55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8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8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8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Binary Search </a:t>
            </a:r>
            <a:r>
              <a:rPr lang="en-US" altLang="en-US" dirty="0"/>
              <a:t>C</a:t>
            </a:r>
            <a:r>
              <a:rPr lang="en-US" altLang="en-US" dirty="0" smtClean="0"/>
              <a:t>ode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Returns the index of an occurrence of target in a,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or a negative number if the target is not found.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Precondition: elements of a are in sorted order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public static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binarySearch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[] a,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target)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min = 0;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max 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a.length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- 1;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while (min &lt;= max)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mid = (min + max) / 2;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if (a[mid] &lt; target)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    min = mid + 1;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} else if (a[mid] &gt; target)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    max = mid - 1;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} else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    return mid;  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target found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return -(min + 1);   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target not found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0950D5-81A4-4A2A-B5C3-E81C1C4559B3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Recursive Binary Search</a:t>
            </a:r>
            <a:endParaRPr lang="en-US" altLang="en-US" sz="28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 a recursive </a:t>
            </a:r>
            <a:r>
              <a:rPr lang="en-US" altLang="en-US" smtClean="0">
                <a:latin typeface="Courier New" panose="02070309020205020404" pitchFamily="49" charset="0"/>
              </a:rPr>
              <a:t>binarySearch</a:t>
            </a:r>
            <a:r>
              <a:rPr lang="en-US" altLang="en-US" smtClean="0"/>
              <a:t> method.</a:t>
            </a:r>
          </a:p>
          <a:p>
            <a:pPr lvl="1" eaLnBrk="1" hangingPunct="1"/>
            <a:r>
              <a:rPr lang="en-US" altLang="en-US" smtClean="0"/>
              <a:t>If the target value is not found, return its negative insertion point.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int index  = binarySearch(data, 42);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10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int index2 = binarySearch(data, 66);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-14</a:t>
            </a:r>
          </a:p>
        </p:txBody>
      </p:sp>
      <p:graphicFrame>
        <p:nvGraphicFramePr>
          <p:cNvPr id="2242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308423"/>
              </p:ext>
            </p:extLst>
          </p:nvPr>
        </p:nvGraphicFramePr>
        <p:xfrm>
          <a:off x="228600" y="3352800"/>
          <a:ext cx="8701088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4C0108-4272-4D3A-9C64-E9AD1A41000A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solution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915400" cy="5105400"/>
          </a:xfrm>
        </p:spPr>
        <p:txBody>
          <a:bodyPr/>
          <a:lstStyle/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Returns the index of an occurrence of the given value in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the given array, or a negative number if not found.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Precondition: elements of a are in sorted order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public static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binarySearch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[] a,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target)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return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binarySearch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(a, target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, 0,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a.length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- 1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Recursive helper to implement search behavior.</a:t>
            </a:r>
            <a:endParaRPr lang="en-US" altLang="en-US" sz="1800" b="1" dirty="0" smtClean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private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static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binarySearch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[] a,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target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,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           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min,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max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if (min &gt; max)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return -1;       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target not found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} else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mid = (min + max) / 2;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if (a[mid] &lt; target) {      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// too small; go right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return 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binarySearch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(a, target, mid + 1, max)</a:t>
            </a:r>
            <a:r>
              <a:rPr lang="en-US" altLang="en-US" sz="1800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} else if (a[mid] &gt; target) {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// too large; go left</a:t>
            </a:r>
            <a:endParaRPr lang="en-US" altLang="en-US" sz="1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return 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binarySearch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(a, target, min, mid - 1)</a:t>
            </a:r>
            <a:r>
              <a:rPr lang="en-US" altLang="en-US" sz="1800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} else {</a:t>
            </a:r>
            <a:endParaRPr lang="en-US" altLang="en-US" sz="18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return mid;  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target found; a[mid] == target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C0EB5A-F8C6-4C17-B4B6-2B9405698B6A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 and objects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1828800" algn="l"/>
                <a:tab pos="3200400" algn="l"/>
              </a:tabLst>
            </a:pPr>
            <a:r>
              <a:rPr lang="en-US" altLang="en-US" dirty="0" smtClean="0"/>
              <a:t>Can we </a:t>
            </a:r>
            <a:r>
              <a:rPr lang="en-US" altLang="en-US" dirty="0" err="1" smtClean="0">
                <a:latin typeface="Courier New" panose="02070309020205020404" pitchFamily="49" charset="0"/>
              </a:rPr>
              <a:t>binarySearch</a:t>
            </a:r>
            <a:r>
              <a:rPr lang="en-US" altLang="en-US" dirty="0" smtClean="0"/>
              <a:t> an array of Strings?</a:t>
            </a:r>
          </a:p>
          <a:p>
            <a:pPr lvl="1" eaLnBrk="1" hangingPunct="1">
              <a:tabLst>
                <a:tab pos="1828800" algn="l"/>
                <a:tab pos="3200400" algn="l"/>
              </a:tabLst>
            </a:pPr>
            <a:r>
              <a:rPr lang="en-US" altLang="en-US" dirty="0" smtClean="0"/>
              <a:t>Operators like </a:t>
            </a:r>
            <a:r>
              <a:rPr lang="en-US" altLang="en-US" dirty="0" smtClean="0">
                <a:latin typeface="Courier New" panose="02070309020205020404" pitchFamily="49" charset="0"/>
              </a:rPr>
              <a:t>&lt;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anose="02070309020205020404" pitchFamily="49" charset="0"/>
              </a:rPr>
              <a:t>&gt;</a:t>
            </a:r>
            <a:r>
              <a:rPr lang="en-US" altLang="en-US" dirty="0" smtClean="0"/>
              <a:t> do not work with </a:t>
            </a:r>
            <a:r>
              <a:rPr lang="en-US" altLang="en-US" dirty="0" smtClean="0">
                <a:latin typeface="Courier New" panose="02070309020205020404" pitchFamily="49" charset="0"/>
              </a:rPr>
              <a:t>String</a:t>
            </a:r>
            <a:r>
              <a:rPr lang="en-US" altLang="en-US" dirty="0" smtClean="0"/>
              <a:t> objects.</a:t>
            </a:r>
          </a:p>
          <a:p>
            <a:pPr lvl="1" eaLnBrk="1" hangingPunct="1">
              <a:tabLst>
                <a:tab pos="1828800" algn="l"/>
                <a:tab pos="3200400" algn="l"/>
              </a:tabLst>
            </a:pPr>
            <a:r>
              <a:rPr lang="en-US" altLang="en-US" dirty="0" smtClean="0"/>
              <a:t>But we do think of strings as having an alphabetical ordering.</a:t>
            </a:r>
          </a:p>
          <a:p>
            <a:pPr lvl="1" eaLnBrk="1" hangingPunct="1">
              <a:tabLst>
                <a:tab pos="1828800" algn="l"/>
                <a:tab pos="3200400" algn="l"/>
              </a:tabLst>
            </a:pPr>
            <a:endParaRPr lang="en-US" altLang="en-US" dirty="0" smtClean="0"/>
          </a:p>
          <a:p>
            <a:pPr lvl="1" eaLnBrk="1" hangingPunct="1">
              <a:tabLst>
                <a:tab pos="1828800" algn="l"/>
                <a:tab pos="3200400" algn="l"/>
              </a:tabLst>
            </a:pPr>
            <a:endParaRPr lang="en-US" altLang="en-US" dirty="0" smtClean="0"/>
          </a:p>
          <a:p>
            <a:pPr eaLnBrk="1" hangingPunct="1">
              <a:tabLst>
                <a:tab pos="1828800" algn="l"/>
                <a:tab pos="3200400" algn="l"/>
              </a:tabLst>
            </a:pPr>
            <a:r>
              <a:rPr lang="en-US" altLang="en-US" b="1" dirty="0" smtClean="0"/>
              <a:t>natural ordering</a:t>
            </a:r>
            <a:r>
              <a:rPr lang="en-US" altLang="en-US" dirty="0" smtClean="0"/>
              <a:t>: Rules governing the relative placement of all values of a given type.</a:t>
            </a:r>
          </a:p>
          <a:p>
            <a:pPr lvl="1" eaLnBrk="1" hangingPunct="1">
              <a:tabLst>
                <a:tab pos="1828800" algn="l"/>
                <a:tab pos="3200400" algn="l"/>
              </a:tabLst>
            </a:pPr>
            <a:endParaRPr lang="en-US" altLang="en-US" dirty="0" smtClean="0"/>
          </a:p>
          <a:p>
            <a:pPr lvl="1" eaLnBrk="1" hangingPunct="1">
              <a:tabLst>
                <a:tab pos="1828800" algn="l"/>
                <a:tab pos="3200400" algn="l"/>
              </a:tabLst>
            </a:pPr>
            <a:endParaRPr lang="en-US" altLang="en-US" dirty="0" smtClean="0"/>
          </a:p>
          <a:p>
            <a:pPr eaLnBrk="1" hangingPunct="1">
              <a:tabLst>
                <a:tab pos="1828800" algn="l"/>
                <a:tab pos="3200400" algn="l"/>
              </a:tabLst>
            </a:pPr>
            <a:r>
              <a:rPr lang="en-US" altLang="en-US" b="1" dirty="0" smtClean="0"/>
              <a:t>comparison function</a:t>
            </a:r>
            <a:r>
              <a:rPr lang="en-US" altLang="en-US" dirty="0" smtClean="0"/>
              <a:t>: Code that, when given two values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 of a given type, decides their relative ordering:</a:t>
            </a:r>
          </a:p>
          <a:p>
            <a:pPr lvl="1" eaLnBrk="1" hangingPunct="1">
              <a:tabLst>
                <a:tab pos="1828800" algn="l"/>
                <a:tab pos="3200400" algn="l"/>
              </a:tabLst>
            </a:pPr>
            <a:endParaRPr lang="en-US" altLang="en-US" sz="800" dirty="0" smtClean="0"/>
          </a:p>
          <a:p>
            <a:pPr lvl="1" eaLnBrk="1" hangingPunct="1">
              <a:tabLst>
                <a:tab pos="1828800" algn="l"/>
                <a:tab pos="3200400" algn="l"/>
              </a:tabLst>
            </a:pPr>
            <a:r>
              <a:rPr lang="en-US" altLang="en-US" dirty="0" smtClean="0"/>
              <a:t>A &lt; B,	A == B,	A &gt; 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7581A-4BBE-4EA7-881B-AA9CAA2D3E35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compareTo</a:t>
            </a:r>
            <a:r>
              <a:rPr lang="en-US" altLang="en-US" dirty="0" smtClean="0"/>
              <a:t> Method</a:t>
            </a:r>
            <a:endParaRPr lang="en-US" altLang="en-US" sz="28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1657350" algn="l"/>
                <a:tab pos="2286000" algn="l"/>
              </a:tabLst>
            </a:pPr>
            <a:r>
              <a:rPr lang="en-US" altLang="en-US" smtClean="0"/>
              <a:t>The standard way for a Java class to define a comparison function for its objects is to define a </a:t>
            </a:r>
            <a:r>
              <a:rPr lang="en-US" altLang="en-US" smtClean="0">
                <a:latin typeface="Courier New" panose="02070309020205020404" pitchFamily="49" charset="0"/>
              </a:rPr>
              <a:t>compareTo</a:t>
            </a:r>
            <a:r>
              <a:rPr lang="en-US" altLang="en-US" smtClean="0"/>
              <a:t> method.</a:t>
            </a:r>
          </a:p>
          <a:p>
            <a:pPr lvl="1" eaLnBrk="1" hangingPunct="1">
              <a:tabLst>
                <a:tab pos="1657350" algn="l"/>
                <a:tab pos="2286000" algn="l"/>
              </a:tabLst>
            </a:pPr>
            <a:endParaRPr lang="en-US" altLang="en-US" sz="800" smtClean="0"/>
          </a:p>
          <a:p>
            <a:pPr lvl="1" eaLnBrk="1" hangingPunct="1">
              <a:tabLst>
                <a:tab pos="1657350" algn="l"/>
                <a:tab pos="2286000" algn="l"/>
              </a:tabLst>
            </a:pPr>
            <a:r>
              <a:rPr lang="en-US" altLang="en-US" smtClean="0"/>
              <a:t>Example: in the </a:t>
            </a:r>
            <a:r>
              <a:rPr lang="en-US" altLang="en-US" smtClean="0">
                <a:latin typeface="Courier New" panose="02070309020205020404" pitchFamily="49" charset="0"/>
              </a:rPr>
              <a:t>String</a:t>
            </a:r>
            <a:r>
              <a:rPr lang="en-US" altLang="en-US" smtClean="0"/>
              <a:t> class, there is a method:</a:t>
            </a:r>
          </a:p>
          <a:p>
            <a:pPr lvl="1" eaLnBrk="1" hangingPunct="1">
              <a:buFontTx/>
              <a:buNone/>
              <a:tabLst>
                <a:tab pos="1657350" algn="l"/>
                <a:tab pos="2286000" algn="l"/>
              </a:tabLst>
            </a:pPr>
            <a:r>
              <a:rPr lang="en-US" altLang="en-US" smtClean="0">
                <a:latin typeface="Courier New" panose="02070309020205020404" pitchFamily="49" charset="0"/>
              </a:rPr>
              <a:t>	public int compareTo(String other)</a:t>
            </a:r>
          </a:p>
          <a:p>
            <a:pPr lvl="1" eaLnBrk="1" hangingPunct="1">
              <a:tabLst>
                <a:tab pos="1657350" algn="l"/>
                <a:tab pos="2286000" algn="l"/>
              </a:tabLst>
            </a:pPr>
            <a:endParaRPr lang="en-US" altLang="en-US" smtClean="0"/>
          </a:p>
          <a:p>
            <a:pPr lvl="1" eaLnBrk="1" hangingPunct="1">
              <a:tabLst>
                <a:tab pos="1657350" algn="l"/>
                <a:tab pos="2286000" algn="l"/>
              </a:tabLst>
            </a:pPr>
            <a:endParaRPr lang="en-US" altLang="en-US" smtClean="0"/>
          </a:p>
          <a:p>
            <a:pPr eaLnBrk="1" hangingPunct="1">
              <a:tabLst>
                <a:tab pos="1657350" algn="l"/>
                <a:tab pos="2286000" algn="l"/>
              </a:tabLst>
            </a:pPr>
            <a:r>
              <a:rPr lang="en-US" altLang="en-US" smtClean="0"/>
              <a:t>A call of  </a:t>
            </a:r>
            <a:r>
              <a:rPr lang="en-US" altLang="en-US" b="1" smtClean="0"/>
              <a:t>A</a:t>
            </a:r>
            <a:r>
              <a:rPr lang="en-US" altLang="en-US" smtClean="0">
                <a:latin typeface="Courier New" panose="02070309020205020404" pitchFamily="49" charset="0"/>
              </a:rPr>
              <a:t>.compareTo(</a:t>
            </a:r>
            <a:r>
              <a:rPr lang="en-US" altLang="en-US" b="1" smtClean="0"/>
              <a:t>B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  <a:r>
              <a:rPr lang="en-US" altLang="en-US" smtClean="0"/>
              <a:t>  will return:</a:t>
            </a:r>
          </a:p>
          <a:p>
            <a:pPr lvl="1" eaLnBrk="1" hangingPunct="1">
              <a:buFontTx/>
              <a:buNone/>
              <a:tabLst>
                <a:tab pos="1657350" algn="l"/>
                <a:tab pos="2286000" algn="l"/>
              </a:tabLst>
            </a:pPr>
            <a:r>
              <a:rPr lang="en-US" altLang="en-US" smtClean="0"/>
              <a:t>a value &lt;	0	if </a:t>
            </a:r>
            <a:r>
              <a:rPr lang="en-US" altLang="en-US" b="1" smtClean="0"/>
              <a:t>A</a:t>
            </a:r>
            <a:r>
              <a:rPr lang="en-US" altLang="en-US" smtClean="0"/>
              <a:t> comes "before" </a:t>
            </a:r>
            <a:r>
              <a:rPr lang="en-US" altLang="en-US" b="1" smtClean="0"/>
              <a:t>B</a:t>
            </a:r>
            <a:r>
              <a:rPr lang="en-US" altLang="en-US" smtClean="0"/>
              <a:t> in the ordering,</a:t>
            </a:r>
          </a:p>
          <a:p>
            <a:pPr lvl="1" eaLnBrk="1" hangingPunct="1">
              <a:buFontTx/>
              <a:buNone/>
              <a:tabLst>
                <a:tab pos="1657350" algn="l"/>
                <a:tab pos="2286000" algn="l"/>
              </a:tabLst>
            </a:pPr>
            <a:r>
              <a:rPr lang="en-US" altLang="en-US" smtClean="0"/>
              <a:t>a value &gt;	0	if </a:t>
            </a:r>
            <a:r>
              <a:rPr lang="en-US" altLang="en-US" b="1" smtClean="0"/>
              <a:t>A</a:t>
            </a:r>
            <a:r>
              <a:rPr lang="en-US" altLang="en-US" smtClean="0"/>
              <a:t> comes "after" </a:t>
            </a:r>
            <a:r>
              <a:rPr lang="en-US" altLang="en-US" b="1" smtClean="0"/>
              <a:t>B</a:t>
            </a:r>
            <a:r>
              <a:rPr lang="en-US" altLang="en-US" smtClean="0"/>
              <a:t> in the ordering,</a:t>
            </a:r>
          </a:p>
          <a:p>
            <a:pPr lvl="1" eaLnBrk="1" hangingPunct="1">
              <a:buFontTx/>
              <a:buNone/>
              <a:tabLst>
                <a:tab pos="1657350" algn="l"/>
                <a:tab pos="2286000" algn="l"/>
              </a:tabLst>
            </a:pPr>
            <a:r>
              <a:rPr lang="en-US" altLang="en-US" smtClean="0"/>
              <a:t>or		0	if </a:t>
            </a:r>
            <a:r>
              <a:rPr lang="en-US" altLang="en-US" b="1" smtClean="0"/>
              <a:t>A</a:t>
            </a:r>
            <a:r>
              <a:rPr lang="en-US" altLang="en-US" smtClean="0"/>
              <a:t> and </a:t>
            </a:r>
            <a:r>
              <a:rPr lang="en-US" altLang="en-US" b="1" smtClean="0"/>
              <a:t>B</a:t>
            </a:r>
            <a:r>
              <a:rPr lang="en-US" altLang="en-US" smtClean="0"/>
              <a:t> are considered "equal" in the ordering.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ED75C9-2AC6-4272-8701-B96A5C937AD9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13.2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8153400" cy="1752600"/>
          </a:xfrm>
        </p:spPr>
        <p:txBody>
          <a:bodyPr/>
          <a:lstStyle/>
          <a:p>
            <a:r>
              <a:rPr lang="en-US" dirty="0" smtClean="0"/>
              <a:t>Program Complexity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24C471-2C1F-4AFF-AB95-1F5E06D2E651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5425" y="1348564"/>
            <a:ext cx="8686800" cy="5105400"/>
          </a:xfrm>
        </p:spPr>
        <p:txBody>
          <a:bodyPr/>
          <a:lstStyle/>
          <a:p>
            <a:r>
              <a:rPr lang="en-US" dirty="0" smtClean="0"/>
              <a:t>Time </a:t>
            </a:r>
            <a:r>
              <a:rPr lang="en-US" dirty="0"/>
              <a:t>complexity is the computational complexity that describes the amount of time it takes to run an algorithm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Time complexity is commonly estimated by counting the number of elementary operations performed by the algorithm, supposing that each elementary operation takes a fixed amount of time to perform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Time </a:t>
            </a:r>
            <a:r>
              <a:rPr lang="en-US" dirty="0"/>
              <a:t>complexity is commonly expressed using big O notation, </a:t>
            </a:r>
            <a:r>
              <a:rPr lang="en-US" dirty="0" smtClean="0"/>
              <a:t>typically </a:t>
            </a:r>
            <a:r>
              <a:rPr lang="en-US" sz="2000" dirty="0" smtClean="0"/>
              <a:t>O(n</a:t>
            </a:r>
            <a:r>
              <a:rPr lang="en-US" sz="2000" dirty="0"/>
              <a:t>), O(n</a:t>
            </a:r>
            <a:r>
              <a:rPr lang="en-US" sz="2000" baseline="30000" dirty="0"/>
              <a:t>2</a:t>
            </a:r>
            <a:r>
              <a:rPr lang="en-US" sz="2000" dirty="0"/>
              <a:t>), O(log n), O(</a:t>
            </a:r>
            <a:r>
              <a:rPr lang="en-US" sz="2000" dirty="0" err="1"/>
              <a:t>nlog</a:t>
            </a:r>
            <a:r>
              <a:rPr lang="en-US" sz="2000" dirty="0"/>
              <a:t> n).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A518B0-0AF5-4432-88D1-E8651563A763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Runtime Efficiency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efficiency</a:t>
            </a:r>
            <a:r>
              <a:rPr lang="en-US" altLang="en-US" smtClean="0"/>
              <a:t>: </a:t>
            </a:r>
            <a:r>
              <a:rPr lang="en-US" altLang="en-US" sz="2200" smtClean="0"/>
              <a:t>A measure of the use of computing resources by code.</a:t>
            </a:r>
          </a:p>
          <a:p>
            <a:pPr lvl="1" eaLnBrk="1" hangingPunct="1"/>
            <a:r>
              <a:rPr lang="en-US" altLang="en-US" smtClean="0"/>
              <a:t>can be relative to speed (time), memory (space), etc.</a:t>
            </a:r>
          </a:p>
          <a:p>
            <a:pPr lvl="1" eaLnBrk="1" hangingPunct="1"/>
            <a:r>
              <a:rPr lang="en-US" altLang="en-US" smtClean="0"/>
              <a:t>most commonly refers to run time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Assume the following:</a:t>
            </a:r>
          </a:p>
          <a:p>
            <a:pPr lvl="1" eaLnBrk="1" hangingPunct="1"/>
            <a:r>
              <a:rPr lang="en-US" altLang="en-US" smtClean="0"/>
              <a:t>Any single Java statement takes the same amount of time to run.</a:t>
            </a:r>
          </a:p>
          <a:p>
            <a:pPr lvl="1" eaLnBrk="1" hangingPunct="1"/>
            <a:r>
              <a:rPr lang="en-US" altLang="en-US" smtClean="0"/>
              <a:t>A method call's runtime is measured by the total of the statements inside the method's body.</a:t>
            </a:r>
          </a:p>
          <a:p>
            <a:pPr lvl="1" eaLnBrk="1" hangingPunct="1"/>
            <a:r>
              <a:rPr lang="en-US" altLang="en-US" smtClean="0"/>
              <a:t>A loop's runtime, if the loop repeats N times, is N times the runtime of the statements in its body.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12CD7-FEC3-4C82-BE84-CFFD94E44CAA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0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will be covered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Algorithm</a:t>
            </a:r>
          </a:p>
          <a:p>
            <a:r>
              <a:rPr lang="en-US" dirty="0" smtClean="0"/>
              <a:t>Sequential Search</a:t>
            </a:r>
          </a:p>
          <a:p>
            <a:r>
              <a:rPr lang="en-US" dirty="0" smtClean="0"/>
              <a:t>Binary Search</a:t>
            </a:r>
          </a:p>
          <a:p>
            <a:r>
              <a:rPr lang="en-US" dirty="0" smtClean="0"/>
              <a:t>Recursive Binary Search</a:t>
            </a:r>
          </a:p>
          <a:p>
            <a:r>
              <a:rPr lang="en-US" dirty="0" smtClean="0"/>
              <a:t>Time Complexity</a:t>
            </a:r>
          </a:p>
          <a:p>
            <a:r>
              <a:rPr lang="en-US" dirty="0" smtClean="0"/>
              <a:t>Selection Sort</a:t>
            </a:r>
          </a:p>
          <a:p>
            <a:r>
              <a:rPr lang="en-US" dirty="0" smtClean="0"/>
              <a:t>Merge Sort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BB2349-E1EF-4872-9CED-5FB31BADF99C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General Runtime Calculation 1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/>
              <a:t>statement1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/>
              <a:t>statement2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b="1" dirty="0" smtClean="0"/>
              <a:t>statement3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for (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</a:rPr>
              <a:t> i = 1; i &lt;= N; i++)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</a:t>
            </a:r>
            <a:r>
              <a:rPr lang="en-US" altLang="en-US" b="1" dirty="0" smtClean="0"/>
              <a:t>statement4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for (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</a:rPr>
              <a:t> i = 1; i &lt;= N; i++)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</a:t>
            </a:r>
            <a:r>
              <a:rPr lang="en-US" altLang="en-US" b="1" dirty="0" smtClean="0"/>
              <a:t>statement5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</a:t>
            </a:r>
            <a:r>
              <a:rPr lang="en-US" altLang="en-US" b="1" dirty="0" smtClean="0"/>
              <a:t>statement6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</a:t>
            </a:r>
            <a:r>
              <a:rPr lang="en-US" altLang="en-US" b="1" dirty="0" smtClean="0"/>
              <a:t>statement7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Remove Constant Values: Run time </a:t>
            </a:r>
            <a:r>
              <a:rPr lang="en-US" altLang="en-US" b="1" dirty="0" smtClean="0"/>
              <a:t>O(n)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</p:txBody>
      </p:sp>
      <p:grpSp>
        <p:nvGrpSpPr>
          <p:cNvPr id="190468" name="Group 4"/>
          <p:cNvGrpSpPr>
            <a:grpSpLocks/>
          </p:cNvGrpSpPr>
          <p:nvPr/>
        </p:nvGrpSpPr>
        <p:grpSpPr bwMode="auto">
          <a:xfrm>
            <a:off x="2286000" y="1295400"/>
            <a:ext cx="777875" cy="1143000"/>
            <a:chOff x="1440" y="816"/>
            <a:chExt cx="490" cy="720"/>
          </a:xfrm>
        </p:grpSpPr>
        <p:sp>
          <p:nvSpPr>
            <p:cNvPr id="16398" name="AutoShape 5"/>
            <p:cNvSpPr>
              <a:spLocks/>
            </p:cNvSpPr>
            <p:nvPr/>
          </p:nvSpPr>
          <p:spPr bwMode="auto">
            <a:xfrm>
              <a:off x="1440" y="816"/>
              <a:ext cx="240" cy="720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6399" name="Text Box 6"/>
            <p:cNvSpPr txBox="1">
              <a:spLocks noChangeArrowheads="1"/>
            </p:cNvSpPr>
            <p:nvPr/>
          </p:nvSpPr>
          <p:spPr bwMode="auto">
            <a:xfrm>
              <a:off x="1709" y="1029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ahoma" panose="020B0604030504040204" pitchFamily="34" charset="0"/>
                </a:rPr>
                <a:t>3</a:t>
              </a:r>
            </a:p>
          </p:txBody>
        </p:sp>
      </p:grpSp>
      <p:grpSp>
        <p:nvGrpSpPr>
          <p:cNvPr id="190471" name="Group 7"/>
          <p:cNvGrpSpPr>
            <a:grpSpLocks/>
          </p:cNvGrpSpPr>
          <p:nvPr/>
        </p:nvGrpSpPr>
        <p:grpSpPr bwMode="auto">
          <a:xfrm>
            <a:off x="5791200" y="2743200"/>
            <a:ext cx="914400" cy="990600"/>
            <a:chOff x="3648" y="1728"/>
            <a:chExt cx="576" cy="624"/>
          </a:xfrm>
        </p:grpSpPr>
        <p:sp>
          <p:nvSpPr>
            <p:cNvPr id="16396" name="AutoShape 8"/>
            <p:cNvSpPr>
              <a:spLocks/>
            </p:cNvSpPr>
            <p:nvPr/>
          </p:nvSpPr>
          <p:spPr bwMode="auto">
            <a:xfrm>
              <a:off x="3648" y="1728"/>
              <a:ext cx="240" cy="624"/>
            </a:xfrm>
            <a:prstGeom prst="rightBrace">
              <a:avLst>
                <a:gd name="adj1" fmla="val 2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97" name="Text Box 9"/>
            <p:cNvSpPr txBox="1">
              <a:spLocks noChangeArrowheads="1"/>
            </p:cNvSpPr>
            <p:nvPr/>
          </p:nvSpPr>
          <p:spPr bwMode="auto">
            <a:xfrm>
              <a:off x="3980" y="187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ahoma" panose="020B0604030504040204" pitchFamily="34" charset="0"/>
                </a:rPr>
                <a:t>N</a:t>
              </a:r>
            </a:p>
          </p:txBody>
        </p:sp>
      </p:grpSp>
      <p:grpSp>
        <p:nvGrpSpPr>
          <p:cNvPr id="190474" name="Group 10"/>
          <p:cNvGrpSpPr>
            <a:grpSpLocks/>
          </p:cNvGrpSpPr>
          <p:nvPr/>
        </p:nvGrpSpPr>
        <p:grpSpPr bwMode="auto">
          <a:xfrm>
            <a:off x="5791200" y="4267200"/>
            <a:ext cx="1066800" cy="1752600"/>
            <a:chOff x="3648" y="2688"/>
            <a:chExt cx="672" cy="1104"/>
          </a:xfrm>
        </p:grpSpPr>
        <p:sp>
          <p:nvSpPr>
            <p:cNvPr id="16394" name="AutoShape 11"/>
            <p:cNvSpPr>
              <a:spLocks/>
            </p:cNvSpPr>
            <p:nvPr/>
          </p:nvSpPr>
          <p:spPr bwMode="auto">
            <a:xfrm>
              <a:off x="3648" y="2688"/>
              <a:ext cx="240" cy="1104"/>
            </a:xfrm>
            <a:prstGeom prst="rightBrace">
              <a:avLst>
                <a:gd name="adj1" fmla="val 3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95" name="Text Box 12"/>
            <p:cNvSpPr txBox="1">
              <a:spLocks noChangeArrowheads="1"/>
            </p:cNvSpPr>
            <p:nvPr/>
          </p:nvSpPr>
          <p:spPr bwMode="auto">
            <a:xfrm>
              <a:off x="3971" y="3072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ahoma" panose="020B0604030504040204" pitchFamily="34" charset="0"/>
                </a:rPr>
                <a:t>3N</a:t>
              </a:r>
            </a:p>
          </p:txBody>
        </p:sp>
      </p:grpSp>
      <p:grpSp>
        <p:nvGrpSpPr>
          <p:cNvPr id="190477" name="Group 13"/>
          <p:cNvGrpSpPr>
            <a:grpSpLocks/>
          </p:cNvGrpSpPr>
          <p:nvPr/>
        </p:nvGrpSpPr>
        <p:grpSpPr bwMode="auto">
          <a:xfrm>
            <a:off x="7162800" y="1219200"/>
            <a:ext cx="1752600" cy="5181600"/>
            <a:chOff x="4512" y="768"/>
            <a:chExt cx="1104" cy="3264"/>
          </a:xfrm>
        </p:grpSpPr>
        <p:sp>
          <p:nvSpPr>
            <p:cNvPr id="16392" name="AutoShape 14"/>
            <p:cNvSpPr>
              <a:spLocks/>
            </p:cNvSpPr>
            <p:nvPr/>
          </p:nvSpPr>
          <p:spPr bwMode="auto">
            <a:xfrm>
              <a:off x="4512" y="768"/>
              <a:ext cx="384" cy="3264"/>
            </a:xfrm>
            <a:prstGeom prst="rightBrace">
              <a:avLst>
                <a:gd name="adj1" fmla="val 7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93" name="Text Box 15"/>
            <p:cNvSpPr txBox="1">
              <a:spLocks noChangeArrowheads="1"/>
            </p:cNvSpPr>
            <p:nvPr/>
          </p:nvSpPr>
          <p:spPr bwMode="auto">
            <a:xfrm>
              <a:off x="4902" y="2256"/>
              <a:ext cx="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2400">
                  <a:latin typeface="Tahoma" panose="020B0604030504040204" pitchFamily="34" charset="0"/>
                </a:rPr>
                <a:t>4N + 3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48E104-E477-4694-99B0-ED5ED8835306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5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General Runtime Calculation 2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for (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</a:rPr>
              <a:t> i = 1; i &lt;= N; i++)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for (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</a:rPr>
              <a:t> j = 1; j &lt;= N; </a:t>
            </a:r>
            <a:r>
              <a:rPr lang="en-US" altLang="en-US" dirty="0" err="1" smtClean="0">
                <a:latin typeface="Courier New" panose="02070309020205020404" pitchFamily="49" charset="0"/>
              </a:rPr>
              <a:t>j++</a:t>
            </a:r>
            <a:r>
              <a:rPr lang="en-US" altLang="en-US" dirty="0" smtClean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    </a:t>
            </a:r>
            <a:r>
              <a:rPr lang="en-US" altLang="en-US" b="1" dirty="0" smtClean="0"/>
              <a:t>statement1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for (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latin typeface="Courier New" panose="02070309020205020404" pitchFamily="49" charset="0"/>
              </a:rPr>
              <a:t> i = 1; i &lt;= N; i++)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</a:t>
            </a:r>
            <a:r>
              <a:rPr lang="en-US" altLang="en-US" b="1" dirty="0" smtClean="0"/>
              <a:t>statement2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</a:t>
            </a:r>
            <a:r>
              <a:rPr lang="en-US" altLang="en-US" b="1" dirty="0" smtClean="0"/>
              <a:t>statement3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</a:t>
            </a:r>
            <a:r>
              <a:rPr lang="en-US" altLang="en-US" b="1" dirty="0" smtClean="0"/>
              <a:t>statement4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 </a:t>
            </a:r>
            <a:r>
              <a:rPr lang="en-US" altLang="en-US" b="1" dirty="0" smtClean="0"/>
              <a:t>statement5</a:t>
            </a:r>
            <a:r>
              <a:rPr lang="en-US" altLang="en-US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}</a:t>
            </a:r>
            <a:endParaRPr lang="en-US" altLang="en-US" dirty="0" smtClean="0"/>
          </a:p>
          <a:p>
            <a:r>
              <a:rPr lang="en-US" altLang="en-US" dirty="0"/>
              <a:t>Remove Constant Values: Run time </a:t>
            </a:r>
            <a:r>
              <a:rPr lang="en-US" altLang="en-US" b="1" dirty="0" smtClean="0"/>
              <a:t>O(n</a:t>
            </a:r>
            <a:r>
              <a:rPr lang="en-US" altLang="en-US" b="1" baseline="30000" dirty="0" smtClean="0"/>
              <a:t>2</a:t>
            </a:r>
            <a:r>
              <a:rPr lang="en-US" altLang="en-US" b="1" dirty="0" smtClean="0"/>
              <a:t>)</a:t>
            </a:r>
            <a:endParaRPr lang="en-US" altLang="en-US" dirty="0" smtClean="0"/>
          </a:p>
        </p:txBody>
      </p:sp>
      <p:grpSp>
        <p:nvGrpSpPr>
          <p:cNvPr id="191492" name="Group 4"/>
          <p:cNvGrpSpPr>
            <a:grpSpLocks/>
          </p:cNvGrpSpPr>
          <p:nvPr/>
        </p:nvGrpSpPr>
        <p:grpSpPr bwMode="auto">
          <a:xfrm>
            <a:off x="7162800" y="1219200"/>
            <a:ext cx="1900238" cy="4800600"/>
            <a:chOff x="4512" y="768"/>
            <a:chExt cx="1197" cy="3264"/>
          </a:xfrm>
        </p:grpSpPr>
        <p:sp>
          <p:nvSpPr>
            <p:cNvPr id="17419" name="AutoShape 5"/>
            <p:cNvSpPr>
              <a:spLocks/>
            </p:cNvSpPr>
            <p:nvPr/>
          </p:nvSpPr>
          <p:spPr bwMode="auto">
            <a:xfrm>
              <a:off x="4512" y="768"/>
              <a:ext cx="384" cy="3264"/>
            </a:xfrm>
            <a:prstGeom prst="rightBrace">
              <a:avLst>
                <a:gd name="adj1" fmla="val 7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0" name="Text Box 6"/>
            <p:cNvSpPr txBox="1">
              <a:spLocks noChangeArrowheads="1"/>
            </p:cNvSpPr>
            <p:nvPr/>
          </p:nvSpPr>
          <p:spPr bwMode="auto">
            <a:xfrm>
              <a:off x="4902" y="2256"/>
              <a:ext cx="80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2400">
                  <a:latin typeface="Tahoma" panose="020B0604030504040204" pitchFamily="34" charset="0"/>
                </a:rPr>
                <a:t>N</a:t>
              </a:r>
              <a:r>
                <a:rPr lang="en-US" altLang="en-US" sz="2400" baseline="30000">
                  <a:latin typeface="Tahoma" panose="020B0604030504040204" pitchFamily="34" charset="0"/>
                </a:rPr>
                <a:t>2</a:t>
              </a:r>
              <a:r>
                <a:rPr lang="en-US" altLang="en-US" sz="2400">
                  <a:latin typeface="Tahoma" panose="020B0604030504040204" pitchFamily="34" charset="0"/>
                </a:rPr>
                <a:t> + 4N</a:t>
              </a:r>
            </a:p>
          </p:txBody>
        </p:sp>
      </p:grpSp>
      <p:grpSp>
        <p:nvGrpSpPr>
          <p:cNvPr id="191495" name="Group 7"/>
          <p:cNvGrpSpPr>
            <a:grpSpLocks/>
          </p:cNvGrpSpPr>
          <p:nvPr/>
        </p:nvGrpSpPr>
        <p:grpSpPr bwMode="auto">
          <a:xfrm>
            <a:off x="6324600" y="1371600"/>
            <a:ext cx="914400" cy="990600"/>
            <a:chOff x="3648" y="1728"/>
            <a:chExt cx="576" cy="624"/>
          </a:xfrm>
        </p:grpSpPr>
        <p:sp>
          <p:nvSpPr>
            <p:cNvPr id="17417" name="AutoShape 8"/>
            <p:cNvSpPr>
              <a:spLocks/>
            </p:cNvSpPr>
            <p:nvPr/>
          </p:nvSpPr>
          <p:spPr bwMode="auto">
            <a:xfrm>
              <a:off x="3648" y="1728"/>
              <a:ext cx="240" cy="624"/>
            </a:xfrm>
            <a:prstGeom prst="rightBrace">
              <a:avLst>
                <a:gd name="adj1" fmla="val 2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18" name="Text Box 9"/>
            <p:cNvSpPr txBox="1">
              <a:spLocks noChangeArrowheads="1"/>
            </p:cNvSpPr>
            <p:nvPr/>
          </p:nvSpPr>
          <p:spPr bwMode="auto">
            <a:xfrm>
              <a:off x="3910" y="1872"/>
              <a:ext cx="3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ahoma" panose="020B0604030504040204" pitchFamily="34" charset="0"/>
                </a:rPr>
                <a:t>N</a:t>
              </a:r>
              <a:r>
                <a:rPr lang="en-US" altLang="en-US" sz="2400" baseline="30000">
                  <a:latin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191498" name="Group 10"/>
          <p:cNvGrpSpPr>
            <a:grpSpLocks/>
          </p:cNvGrpSpPr>
          <p:nvPr/>
        </p:nvGrpSpPr>
        <p:grpSpPr bwMode="auto">
          <a:xfrm>
            <a:off x="6324600" y="3505200"/>
            <a:ext cx="1066800" cy="1752600"/>
            <a:chOff x="3648" y="2688"/>
            <a:chExt cx="672" cy="1104"/>
          </a:xfrm>
        </p:grpSpPr>
        <p:sp>
          <p:nvSpPr>
            <p:cNvPr id="17415" name="AutoShape 11"/>
            <p:cNvSpPr>
              <a:spLocks/>
            </p:cNvSpPr>
            <p:nvPr/>
          </p:nvSpPr>
          <p:spPr bwMode="auto">
            <a:xfrm>
              <a:off x="3648" y="2688"/>
              <a:ext cx="240" cy="1104"/>
            </a:xfrm>
            <a:prstGeom prst="rightBrace">
              <a:avLst>
                <a:gd name="adj1" fmla="val 3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16" name="Text Box 12"/>
            <p:cNvSpPr txBox="1">
              <a:spLocks noChangeArrowheads="1"/>
            </p:cNvSpPr>
            <p:nvPr/>
          </p:nvSpPr>
          <p:spPr bwMode="auto">
            <a:xfrm>
              <a:off x="3971" y="3072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latin typeface="Tahoma" panose="020B0604030504040204" pitchFamily="34" charset="0"/>
                </a:rPr>
                <a:t>4N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654D35-D7FD-467C-B616-B4716B541824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146048"/>
            <a:ext cx="8763000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(“hello world</a:t>
            </a:r>
            <a:r>
              <a:rPr lang="en-US" altLang="en-US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endParaRPr lang="en-US" alt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 dirty="0"/>
              <a:t> </a:t>
            </a:r>
            <a:r>
              <a:rPr lang="en-US" altLang="en-US" dirty="0" smtClean="0"/>
              <a:t>“hello world” will be printed once, so time complexity is constant.</a:t>
            </a:r>
          </a:p>
          <a:p>
            <a:r>
              <a:rPr lang="en-US" altLang="en-US" dirty="0" smtClean="0"/>
              <a:t>Run time: </a:t>
            </a:r>
            <a:r>
              <a:rPr lang="en-US" altLang="en-US" b="1" dirty="0" smtClean="0"/>
              <a:t>O(1)</a:t>
            </a:r>
          </a:p>
          <a:p>
            <a:pPr marL="0" indent="0">
              <a:buNone/>
            </a:pPr>
            <a:endParaRPr lang="en-US" altLang="en-US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 defTabSz="829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for (</a:t>
            </a:r>
            <a:r>
              <a:rPr lang="en-US" altLang="en-US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i= 0; i&lt;n; i++){</a:t>
            </a:r>
          </a:p>
          <a:p>
            <a:pPr marL="0" indent="0" defTabSz="829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(“hello world”);</a:t>
            </a:r>
          </a:p>
          <a:p>
            <a:pPr marL="0" indent="0" defTabSz="8297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} </a:t>
            </a:r>
          </a:p>
          <a:p>
            <a:r>
              <a:rPr lang="en-US" altLang="en-US" dirty="0"/>
              <a:t> “hello world” will be </a:t>
            </a:r>
            <a:r>
              <a:rPr lang="en-US" altLang="en-US" dirty="0" smtClean="0"/>
              <a:t>printed n times, </a:t>
            </a:r>
            <a:r>
              <a:rPr lang="en-US" altLang="en-US" dirty="0"/>
              <a:t>so time complexity is constant.</a:t>
            </a:r>
          </a:p>
          <a:p>
            <a:r>
              <a:rPr lang="en-US" altLang="en-US" dirty="0"/>
              <a:t>Run time: </a:t>
            </a:r>
            <a:r>
              <a:rPr lang="en-US" altLang="en-US" b="1" dirty="0" smtClean="0"/>
              <a:t>O(n)</a:t>
            </a:r>
            <a:endParaRPr lang="en-US" altLang="en-US" b="1" dirty="0"/>
          </a:p>
          <a:p>
            <a:pPr marL="0" indent="0">
              <a:buNone/>
            </a:pPr>
            <a:endParaRPr lang="en-US" altLang="en-US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807BF5-3D55-4586-ADEF-E39F4E5F0824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D08DF2-D03B-4406-B527-DF553AB0F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637057"/>
              </p:ext>
            </p:extLst>
          </p:nvPr>
        </p:nvGraphicFramePr>
        <p:xfrm>
          <a:off x="533400" y="1569301"/>
          <a:ext cx="8004175" cy="274301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179172">
                  <a:extLst>
                    <a:ext uri="{9D8B030D-6E8A-4147-A177-3AD203B41FA5}">
                      <a16:colId xmlns:a16="http://schemas.microsoft.com/office/drawing/2014/main" val="3067750707"/>
                    </a:ext>
                  </a:extLst>
                </a:gridCol>
                <a:gridCol w="2825003">
                  <a:extLst>
                    <a:ext uri="{9D8B030D-6E8A-4147-A177-3AD203B41FA5}">
                      <a16:colId xmlns:a16="http://schemas.microsoft.com/office/drawing/2014/main" val="3048643553"/>
                    </a:ext>
                  </a:extLst>
                </a:gridCol>
              </a:tblGrid>
              <a:tr h="365734">
                <a:tc>
                  <a:txBody>
                    <a:bodyPr/>
                    <a:lstStyle/>
                    <a:p>
                      <a:pPr marL="0" marR="0" lvl="0" indent="0" algn="l" defTabSz="685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Execution time</a:t>
                      </a:r>
                      <a:endParaRPr lang="en-US" sz="1600" b="0" dirty="0">
                        <a:solidFill>
                          <a:schemeClr val="bg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 anchor="ctr"/>
                </a:tc>
                <a:extLst>
                  <a:ext uri="{0D108BD9-81ED-4DB2-BD59-A6C34878D82A}">
                    <a16:rowId xmlns:a16="http://schemas.microsoft.com/office/drawing/2014/main" val="3954437399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0" marR="0" lvl="0" indent="0" algn="l" defTabSz="685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 </a:t>
                      </a:r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ex2(</a:t>
                      </a:r>
                      <a:r>
                        <a:rPr lang="en-US" sz="20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n) {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842983818"/>
                  </a:ext>
                </a:extLst>
              </a:tr>
              <a:tr h="370724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 = 0;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422621653"/>
                  </a:ext>
                </a:extLst>
              </a:tr>
              <a:tr h="370724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700041221"/>
                  </a:ext>
                </a:extLst>
              </a:tr>
              <a:tr h="370724">
                <a:tc>
                  <a:txBody>
                    <a:bodyPr/>
                    <a:lstStyle/>
                    <a:p>
                      <a:r>
                        <a:rPr lang="nn-NO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(int i = 0; i &lt; n; i++)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n+1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2321198906"/>
                  </a:ext>
                </a:extLst>
              </a:tr>
              <a:tr h="370724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count++;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3693427372"/>
                  </a:ext>
                </a:extLst>
              </a:tr>
              <a:tr h="370724">
                <a:tc>
                  <a:txBody>
                    <a:bodyPr/>
                    <a:lstStyle/>
                    <a:p>
                      <a:pPr marL="0" marR="0" lvl="0" indent="0" algn="l" defTabSz="685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92847167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53D694D-DBC3-4CFB-8AA9-8F151CB88EED}"/>
              </a:ext>
            </a:extLst>
          </p:cNvPr>
          <p:cNvSpPr/>
          <p:nvPr/>
        </p:nvSpPr>
        <p:spPr>
          <a:xfrm>
            <a:off x="6349838" y="4554881"/>
            <a:ext cx="1041561" cy="452025"/>
          </a:xfrm>
          <a:prstGeom prst="rect">
            <a:avLst/>
          </a:prstGeom>
          <a:noFill/>
          <a:ln w="190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0890E-46AF-4531-8A9A-5D9B1F20E966}"/>
              </a:ext>
            </a:extLst>
          </p:cNvPr>
          <p:cNvSpPr txBox="1"/>
          <p:nvPr/>
        </p:nvSpPr>
        <p:spPr>
          <a:xfrm>
            <a:off x="6354341" y="4583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D75BB-B14F-452D-9CB9-097A74066EA0}"/>
              </a:ext>
            </a:extLst>
          </p:cNvPr>
          <p:cNvSpPr txBox="1"/>
          <p:nvPr/>
        </p:nvSpPr>
        <p:spPr>
          <a:xfrm>
            <a:off x="7010400" y="4596227"/>
            <a:ext cx="22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직사각형 5">
            <a:extLst>
              <a:ext uri="{FF2B5EF4-FFF2-40B4-BE49-F238E27FC236}">
                <a16:creationId xmlns:a16="http://schemas.microsoft.com/office/drawing/2014/main" id="{8BC7E2D9-55D0-4165-B898-2D738B228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22" y="1358114"/>
            <a:ext cx="91243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defTabSz="914378">
              <a:defRPr/>
            </a:pPr>
            <a:r>
              <a:rPr lang="en-US" altLang="en-US" sz="1500" dirty="0">
                <a:solidFill>
                  <a:srgbClr val="FFFFFF"/>
                </a:solidFill>
                <a:latin typeface="Trebuchet MS" panose="020B0603020202020204"/>
              </a:rPr>
              <a:t>Example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4512907"/>
            <a:ext cx="7318375" cy="474670"/>
          </a:xfrm>
        </p:spPr>
        <p:txBody>
          <a:bodyPr/>
          <a:lstStyle/>
          <a:p>
            <a:r>
              <a:rPr lang="en-US" altLang="en-US" dirty="0" smtClean="0"/>
              <a:t>Total Execution Time: 1 + 1 + (n + 1) + n = 2n + 3</a:t>
            </a:r>
            <a:endParaRPr lang="en-US" alt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102225" y="5181600"/>
            <a:ext cx="3432175" cy="47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Remove All Constant Values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04800" y="4953000"/>
            <a:ext cx="7318375" cy="47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Run time: </a:t>
            </a:r>
            <a:r>
              <a:rPr lang="en-US" altLang="en-US" b="1" dirty="0" smtClean="0"/>
              <a:t>O(n)</a:t>
            </a:r>
            <a:endParaRPr lang="en-US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1230868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48EACE-2C3F-46C1-8A7B-FA732FE7CCB2}" type="datetime1">
              <a:rPr lang="en-US" smtClean="0"/>
              <a:t>10/19/2020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61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D08DF2-D03B-4406-B527-DF553AB0F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28836"/>
              </p:ext>
            </p:extLst>
          </p:nvPr>
        </p:nvGraphicFramePr>
        <p:xfrm>
          <a:off x="533400" y="1569301"/>
          <a:ext cx="8004175" cy="274301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179172">
                  <a:extLst>
                    <a:ext uri="{9D8B030D-6E8A-4147-A177-3AD203B41FA5}">
                      <a16:colId xmlns:a16="http://schemas.microsoft.com/office/drawing/2014/main" val="3067750707"/>
                    </a:ext>
                  </a:extLst>
                </a:gridCol>
                <a:gridCol w="2825003">
                  <a:extLst>
                    <a:ext uri="{9D8B030D-6E8A-4147-A177-3AD203B41FA5}">
                      <a16:colId xmlns:a16="http://schemas.microsoft.com/office/drawing/2014/main" val="3048643553"/>
                    </a:ext>
                  </a:extLst>
                </a:gridCol>
              </a:tblGrid>
              <a:tr h="365734">
                <a:tc>
                  <a:txBody>
                    <a:bodyPr/>
                    <a:lstStyle/>
                    <a:p>
                      <a:pPr marL="0" marR="0" lvl="0" indent="0" algn="l" defTabSz="685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Execution time</a:t>
                      </a:r>
                      <a:endParaRPr lang="en-US" sz="1600" b="0" dirty="0">
                        <a:solidFill>
                          <a:schemeClr val="bg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 anchor="ctr"/>
                </a:tc>
                <a:extLst>
                  <a:ext uri="{0D108BD9-81ED-4DB2-BD59-A6C34878D82A}">
                    <a16:rowId xmlns:a16="http://schemas.microsoft.com/office/drawing/2014/main" val="3954437399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0" marR="0" lvl="0" indent="0" algn="l" defTabSz="685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 </a:t>
                      </a:r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ex3(</a:t>
                      </a:r>
                      <a:r>
                        <a:rPr lang="en-US" sz="2000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n) {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842983818"/>
                  </a:ext>
                </a:extLst>
              </a:tr>
              <a:tr h="370724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 = 0;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422621653"/>
                  </a:ext>
                </a:extLst>
              </a:tr>
              <a:tr h="370724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700041221"/>
                  </a:ext>
                </a:extLst>
              </a:tr>
              <a:tr h="370724">
                <a:tc>
                  <a:txBody>
                    <a:bodyPr/>
                    <a:lstStyle/>
                    <a:p>
                      <a:r>
                        <a:rPr lang="nn-NO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(int i = 0; i &lt; n; i</a:t>
                      </a:r>
                      <a:r>
                        <a:rPr lang="nn-NO" sz="20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+=2)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(n/2)+1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2321198906"/>
                  </a:ext>
                </a:extLst>
              </a:tr>
              <a:tr h="370724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count++;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n/2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3693427372"/>
                  </a:ext>
                </a:extLst>
              </a:tr>
              <a:tr h="370724">
                <a:tc>
                  <a:txBody>
                    <a:bodyPr/>
                    <a:lstStyle/>
                    <a:p>
                      <a:pPr marL="0" marR="0" lvl="0" indent="0" algn="l" defTabSz="6858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92847167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53D694D-DBC3-4CFB-8AA9-8F151CB88EED}"/>
              </a:ext>
            </a:extLst>
          </p:cNvPr>
          <p:cNvSpPr/>
          <p:nvPr/>
        </p:nvSpPr>
        <p:spPr>
          <a:xfrm>
            <a:off x="6989183" y="4540919"/>
            <a:ext cx="859418" cy="465988"/>
          </a:xfrm>
          <a:prstGeom prst="rect">
            <a:avLst/>
          </a:prstGeom>
          <a:noFill/>
          <a:ln w="190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0890E-46AF-4531-8A9A-5D9B1F20E966}"/>
              </a:ext>
            </a:extLst>
          </p:cNvPr>
          <p:cNvSpPr txBox="1"/>
          <p:nvPr/>
        </p:nvSpPr>
        <p:spPr>
          <a:xfrm>
            <a:off x="7467600" y="4572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직사각형 5">
            <a:extLst>
              <a:ext uri="{FF2B5EF4-FFF2-40B4-BE49-F238E27FC236}">
                <a16:creationId xmlns:a16="http://schemas.microsoft.com/office/drawing/2014/main" id="{8BC7E2D9-55D0-4165-B898-2D738B228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22" y="1358114"/>
            <a:ext cx="91243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defTabSz="914378">
              <a:defRPr/>
            </a:pPr>
            <a:r>
              <a:rPr lang="en-US" altLang="en-US" sz="1500" dirty="0">
                <a:solidFill>
                  <a:srgbClr val="FFFFFF"/>
                </a:solidFill>
                <a:latin typeface="Trebuchet MS" panose="020B0603020202020204"/>
              </a:rPr>
              <a:t>Example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4512907"/>
            <a:ext cx="8385177" cy="440093"/>
          </a:xfrm>
        </p:spPr>
        <p:txBody>
          <a:bodyPr/>
          <a:lstStyle/>
          <a:p>
            <a:r>
              <a:rPr lang="en-US" altLang="en-US" dirty="0" smtClean="0"/>
              <a:t>Total Execution Time: 1 + 1 + (n/2 + 1) + n/2 = n + 3</a:t>
            </a:r>
            <a:endParaRPr lang="en-US" alt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102225" y="5181600"/>
            <a:ext cx="3432175" cy="47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Remove All Constant Values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04800" y="4953000"/>
            <a:ext cx="7318375" cy="47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Run time: </a:t>
            </a:r>
            <a:r>
              <a:rPr lang="en-US" altLang="en-US" b="1" dirty="0" smtClean="0"/>
              <a:t>O(n)</a:t>
            </a:r>
            <a:endParaRPr lang="en-US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2192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051F0-FC1D-445F-BAE5-C22DF1684CD6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514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F39783E7-CFF0-4BED-8CD2-3BFA17B69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679299"/>
              </p:ext>
            </p:extLst>
          </p:nvPr>
        </p:nvGraphicFramePr>
        <p:xfrm>
          <a:off x="1524004" y="1066800"/>
          <a:ext cx="7239001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4275" name="직사각형 2">
            <a:extLst>
              <a:ext uri="{FF2B5EF4-FFF2-40B4-BE49-F238E27FC236}">
                <a16:creationId xmlns:a16="http://schemas.microsoft.com/office/drawing/2014/main" id="{1261F107-B9E7-4C68-B0CC-318B2A73D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073" y="2057401"/>
            <a:ext cx="737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defTabSz="914378"/>
            <a:r>
              <a:rPr lang="en-US" altLang="en-US" b="1" dirty="0">
                <a:solidFill>
                  <a:srgbClr val="000000"/>
                </a:solidFill>
                <a:latin typeface="+mn-lt"/>
              </a:rPr>
              <a:t>O(</a:t>
            </a:r>
            <a:r>
              <a:rPr lang="en-US" altLang="en-US" b="1" i="1" dirty="0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en-US" b="1" dirty="0">
                <a:solidFill>
                  <a:srgbClr val="000000"/>
                </a:solidFill>
                <a:latin typeface="+mn-lt"/>
              </a:rPr>
              <a:t>)</a:t>
            </a:r>
          </a:p>
        </p:txBody>
      </p:sp>
      <p:sp>
        <p:nvSpPr>
          <p:cNvPr id="54276" name="직사각형 3">
            <a:extLst>
              <a:ext uri="{FF2B5EF4-FFF2-40B4-BE49-F238E27FC236}">
                <a16:creationId xmlns:a16="http://schemas.microsoft.com/office/drawing/2014/main" id="{2FA4DBE7-7B78-480B-A819-31B2ED4FA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973" y="3581401"/>
            <a:ext cx="737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defTabSz="914378"/>
            <a:r>
              <a:rPr lang="en-US" altLang="en-US" b="1" dirty="0">
                <a:solidFill>
                  <a:srgbClr val="000000"/>
                </a:solidFill>
                <a:latin typeface="+mn-lt"/>
              </a:rPr>
              <a:t>O(</a:t>
            </a:r>
            <a:r>
              <a:rPr lang="en-US" altLang="en-US" b="1" i="1" dirty="0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en-US" b="1" dirty="0">
                <a:solidFill>
                  <a:srgbClr val="000000"/>
                </a:solidFill>
                <a:latin typeface="+mn-lt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2C4205-DCE6-45D1-887F-A37DE27194E3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88639" y="5257801"/>
            <a:ext cx="762453" cy="369332"/>
          </a:xfrm>
          <a:prstGeom prst="rect">
            <a:avLst/>
          </a:prstGeom>
          <a:blipFill rotWithShape="1">
            <a:blip r:embed="rId8"/>
            <a:stretch>
              <a:fillRect l="-8000" t="-8333" r="-6400" b="-26667"/>
            </a:stretch>
          </a:blipFill>
        </p:spPr>
        <p:txBody>
          <a:bodyPr/>
          <a:lstStyle/>
          <a:p>
            <a:pPr defTabSz="914378">
              <a:defRPr/>
            </a:pPr>
            <a:r>
              <a:rPr lang="en-US" b="1">
                <a:noFill/>
                <a:latin typeface="Arial" pitchFamily="34" charset="0"/>
                <a:ea typeface="맑은 고딕" panose="020B0503020000020004" pitchFamily="50" charset="-127"/>
              </a:rPr>
              <a:t>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444FCC-164B-4872-BB92-8B9E0D646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31" y="1315251"/>
            <a:ext cx="91243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defTabSz="914378">
              <a:defRPr/>
            </a:pPr>
            <a:r>
              <a:rPr lang="en-US" altLang="en-US" sz="1500" dirty="0">
                <a:solidFill>
                  <a:srgbClr val="FFFFFF"/>
                </a:solidFill>
                <a:latin typeface="Trebuchet MS" panose="020B0603020202020204"/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0FF90-0BCD-4F6C-8AEF-52DC27DA0DFA}"/>
              </a:ext>
            </a:extLst>
          </p:cNvPr>
          <p:cNvSpPr txBox="1"/>
          <p:nvPr/>
        </p:nvSpPr>
        <p:spPr>
          <a:xfrm>
            <a:off x="5871575" y="3639109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n-lt"/>
              </a:rPr>
              <a:t>0.5n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C892EE-5749-438D-8F08-1133E1EECFEF}"/>
              </a:ext>
            </a:extLst>
          </p:cNvPr>
          <p:cNvSpPr txBox="1"/>
          <p:nvPr/>
        </p:nvSpPr>
        <p:spPr>
          <a:xfrm>
            <a:off x="5996958" y="2057400"/>
            <a:ext cx="325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n-lt"/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3263A-1DC7-4BEE-BEBB-843B5268D9A1}"/>
              </a:ext>
            </a:extLst>
          </p:cNvPr>
          <p:cNvSpPr txBox="1"/>
          <p:nvPr/>
        </p:nvSpPr>
        <p:spPr>
          <a:xfrm>
            <a:off x="6027466" y="5269342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n-lt"/>
              </a:rPr>
              <a:t>n</a:t>
            </a:r>
            <a:r>
              <a:rPr lang="en-US" sz="1600" b="1" dirty="0" smtClean="0">
                <a:solidFill>
                  <a:schemeClr val="bg1"/>
                </a:solidFill>
                <a:latin typeface="+mn-lt"/>
              </a:rPr>
              <a:t>*n</a:t>
            </a: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D1DB7-5C64-4378-B274-51D5F9649177}"/>
              </a:ext>
            </a:extLst>
          </p:cNvPr>
          <p:cNvSpPr txBox="1"/>
          <p:nvPr/>
        </p:nvSpPr>
        <p:spPr>
          <a:xfrm>
            <a:off x="4905509" y="4032339"/>
            <a:ext cx="23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n-lt"/>
              </a:rPr>
              <a:t>Remove all constant values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FE32C-BB1B-4D6A-AA2A-A626E1B0CC89}" type="datetime1">
              <a:rPr lang="en-US" smtClean="0"/>
              <a:t>10/19/2020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39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70C87266-66FE-4D0F-A441-DD79AC170D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7956419"/>
              </p:ext>
            </p:extLst>
          </p:nvPr>
        </p:nvGraphicFramePr>
        <p:xfrm>
          <a:off x="1371604" y="1066800"/>
          <a:ext cx="7467596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5299" name="직사각형 2">
            <a:extLst>
              <a:ext uri="{FF2B5EF4-FFF2-40B4-BE49-F238E27FC236}">
                <a16:creationId xmlns:a16="http://schemas.microsoft.com/office/drawing/2014/main" id="{05C22D28-D1E5-412E-A921-583BAD686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898" y="3135868"/>
            <a:ext cx="737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defTabSz="914378"/>
            <a:r>
              <a:rPr lang="en-US" altLang="en-US" b="1" i="1" dirty="0">
                <a:solidFill>
                  <a:srgbClr val="000000"/>
                </a:solidFill>
                <a:latin typeface="+mn-lt"/>
              </a:rPr>
              <a:t>O(n)</a:t>
            </a:r>
          </a:p>
        </p:txBody>
      </p:sp>
      <p:sp>
        <p:nvSpPr>
          <p:cNvPr id="55300" name="직사각형 3">
            <a:extLst>
              <a:ext uri="{FF2B5EF4-FFF2-40B4-BE49-F238E27FC236}">
                <a16:creationId xmlns:a16="http://schemas.microsoft.com/office/drawing/2014/main" id="{9F95814F-1C2B-4D9F-B8AB-276302A0B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376" y="5867400"/>
            <a:ext cx="737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defTabSz="914378"/>
            <a:r>
              <a:rPr lang="en-US" altLang="en-US" b="1" dirty="0">
                <a:solidFill>
                  <a:srgbClr val="000000"/>
                </a:solidFill>
                <a:latin typeface="+mn-lt"/>
              </a:rPr>
              <a:t>O(</a:t>
            </a:r>
            <a:r>
              <a:rPr lang="en-US" altLang="en-US" b="1" i="1" dirty="0">
                <a:solidFill>
                  <a:srgbClr val="000000"/>
                </a:solidFill>
                <a:latin typeface="+mn-lt"/>
              </a:rPr>
              <a:t>n</a:t>
            </a:r>
            <a:r>
              <a:rPr lang="en-US" altLang="en-US" b="1" dirty="0">
                <a:solidFill>
                  <a:srgbClr val="000000"/>
                </a:solidFill>
                <a:latin typeface="+mn-lt"/>
              </a:rPr>
              <a:t>)</a:t>
            </a: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9EA1D9C5-8C0E-45A0-B919-F70424494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22" y="1358114"/>
            <a:ext cx="91243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</a:defRPr>
            </a:lvl9pPr>
          </a:lstStyle>
          <a:p>
            <a:pPr defTabSz="914378">
              <a:defRPr/>
            </a:pPr>
            <a:r>
              <a:rPr lang="en-US" altLang="en-US" sz="1500" dirty="0">
                <a:solidFill>
                  <a:srgbClr val="FFFFFF"/>
                </a:solidFill>
                <a:latin typeface="Trebuchet MS" panose="020B0603020202020204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2C8D8-5F1C-4A0A-B31B-23F5BBFF4CD0}"/>
              </a:ext>
            </a:extLst>
          </p:cNvPr>
          <p:cNvSpPr txBox="1"/>
          <p:nvPr/>
        </p:nvSpPr>
        <p:spPr>
          <a:xfrm>
            <a:off x="5397053" y="29718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n-lt"/>
              </a:rPr>
              <a:t>n + n = 2n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789AC-CD07-449E-9E9D-FF7BA6190692}"/>
              </a:ext>
            </a:extLst>
          </p:cNvPr>
          <p:cNvSpPr txBox="1"/>
          <p:nvPr/>
        </p:nvSpPr>
        <p:spPr>
          <a:xfrm>
            <a:off x="5320137" y="5724628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n-lt"/>
              </a:rPr>
              <a:t>15 x n = 15n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02B2C-5A86-4355-8046-BACE1B1262D1}"/>
              </a:ext>
            </a:extLst>
          </p:cNvPr>
          <p:cNvSpPr txBox="1"/>
          <p:nvPr/>
        </p:nvSpPr>
        <p:spPr>
          <a:xfrm>
            <a:off x="4452315" y="3274368"/>
            <a:ext cx="23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n-lt"/>
              </a:rPr>
              <a:t>Remove all constant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F7063-F0EE-4760-8D5C-890F93855614}"/>
              </a:ext>
            </a:extLst>
          </p:cNvPr>
          <p:cNvSpPr txBox="1"/>
          <p:nvPr/>
        </p:nvSpPr>
        <p:spPr>
          <a:xfrm>
            <a:off x="4491931" y="6017568"/>
            <a:ext cx="2329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n-lt"/>
              </a:rPr>
              <a:t>Remove all constant values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C3BD24-0937-45F5-A161-BFE42A6E5DCC}" type="datetime1">
              <a:rPr lang="en-US" smtClean="0"/>
              <a:t>10/19/2020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712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Algorithm Growth Rates</a:t>
            </a:r>
            <a:endParaRPr lang="en-US" altLang="en-US" sz="3200" dirty="0" smtClean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 measure runtime in proportion to the input data size, N.</a:t>
            </a:r>
          </a:p>
          <a:p>
            <a:pPr lvl="1" eaLnBrk="1" hangingPunct="1"/>
            <a:r>
              <a:rPr lang="en-US" altLang="en-US" b="1" dirty="0" smtClean="0"/>
              <a:t>growth rate</a:t>
            </a:r>
            <a:r>
              <a:rPr lang="en-US" altLang="en-US" dirty="0" smtClean="0"/>
              <a:t>: Change in runtime as N changes.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Say an algorithm runs </a:t>
            </a:r>
            <a:r>
              <a:rPr lang="en-US" altLang="en-US" b="1" dirty="0" smtClean="0"/>
              <a:t>0.4N</a:t>
            </a:r>
            <a:r>
              <a:rPr lang="en-US" altLang="en-US" b="1" baseline="30000" dirty="0" smtClean="0"/>
              <a:t>3</a:t>
            </a:r>
            <a:r>
              <a:rPr lang="en-US" altLang="en-US" b="1" dirty="0" smtClean="0"/>
              <a:t> + 25N</a:t>
            </a:r>
            <a:r>
              <a:rPr lang="en-US" altLang="en-US" b="1" baseline="30000" dirty="0" smtClean="0"/>
              <a:t>2</a:t>
            </a:r>
            <a:r>
              <a:rPr lang="en-US" altLang="en-US" b="1" dirty="0" smtClean="0"/>
              <a:t> + 8N + 17</a:t>
            </a:r>
            <a:r>
              <a:rPr lang="en-US" altLang="en-US" dirty="0" smtClean="0"/>
              <a:t> statements.</a:t>
            </a:r>
          </a:p>
          <a:p>
            <a:pPr lvl="1" eaLnBrk="1" hangingPunct="1"/>
            <a:r>
              <a:rPr lang="en-US" altLang="en-US" dirty="0" smtClean="0"/>
              <a:t>Consider the runtime when N is </a:t>
            </a:r>
            <a:r>
              <a:rPr lang="en-US" altLang="en-US" i="1" dirty="0" smtClean="0"/>
              <a:t>extremely large</a:t>
            </a:r>
            <a:r>
              <a:rPr lang="en-US" altLang="en-US" dirty="0" smtClean="0"/>
              <a:t> .</a:t>
            </a:r>
          </a:p>
          <a:p>
            <a:pPr lvl="1" eaLnBrk="1" hangingPunct="1"/>
            <a:endParaRPr lang="en-US" altLang="en-US" sz="800" dirty="0" smtClean="0"/>
          </a:p>
          <a:p>
            <a:pPr lvl="1" eaLnBrk="1" hangingPunct="1"/>
            <a:r>
              <a:rPr lang="en-US" altLang="en-US" dirty="0" smtClean="0"/>
              <a:t>We ignore constants like 25 because they are tiny next to N.</a:t>
            </a:r>
          </a:p>
          <a:p>
            <a:pPr lvl="1" eaLnBrk="1" hangingPunct="1"/>
            <a:r>
              <a:rPr lang="en-US" altLang="en-US" dirty="0" smtClean="0"/>
              <a:t>The highest-order term (N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) dominates the overall runtime.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We say that this algorithm runs "on the order of" N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.</a:t>
            </a:r>
          </a:p>
          <a:p>
            <a:pPr lvl="1" eaLnBrk="1" hangingPunct="1"/>
            <a:r>
              <a:rPr lang="en-US" altLang="en-US" dirty="0" smtClean="0"/>
              <a:t>or </a:t>
            </a:r>
            <a:r>
              <a:rPr lang="en-US" altLang="en-US" b="1" dirty="0" smtClean="0"/>
              <a:t>O(N</a:t>
            </a:r>
            <a:r>
              <a:rPr lang="en-US" altLang="en-US" b="1" baseline="30000" dirty="0" smtClean="0"/>
              <a:t>3</a:t>
            </a:r>
            <a:r>
              <a:rPr lang="en-US" altLang="en-US" b="1" dirty="0" smtClean="0"/>
              <a:t>)</a:t>
            </a:r>
            <a:r>
              <a:rPr lang="en-US" altLang="en-US" dirty="0" smtClean="0"/>
              <a:t> for short   (read as "</a:t>
            </a:r>
            <a:r>
              <a:rPr lang="en-US" altLang="en-US" b="1" dirty="0" smtClean="0"/>
              <a:t>Big-Oh</a:t>
            </a:r>
            <a:r>
              <a:rPr lang="en-US" altLang="en-US" dirty="0" smtClean="0"/>
              <a:t> of N cubed")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F3C6F3-2B6B-4241-96D4-6CDA770275A6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Complexity 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complexity class</a:t>
            </a:r>
            <a:r>
              <a:rPr lang="en-US" altLang="en-US" smtClean="0"/>
              <a:t>: A category of algorithm efficiency based on the algorithm's relationship to the input size N.</a:t>
            </a:r>
          </a:p>
        </p:txBody>
      </p:sp>
      <p:graphicFrame>
        <p:nvGraphicFramePr>
          <p:cNvPr id="193540" name="Group 4"/>
          <p:cNvGraphicFramePr>
            <a:graphicFrameLocks noGrp="1"/>
          </p:cNvGraphicFramePr>
          <p:nvPr/>
        </p:nvGraphicFramePr>
        <p:xfrm>
          <a:off x="609600" y="2362200"/>
          <a:ext cx="8093075" cy="3929064"/>
        </p:xfrm>
        <a:graphic>
          <a:graphicData uri="http://schemas.openxmlformats.org/drawingml/2006/table">
            <a:tbl>
              <a:tblPr/>
              <a:tblGrid>
                <a:gridCol w="170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4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Big-Oh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If you double N, 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unchanged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O(log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increases slightly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175ms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doubles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3.2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log-linear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O(N log</a:t>
                      </a:r>
                      <a:r>
                        <a:rPr kumimoji="0" lang="en-US" alt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slightly more than doubles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quadratic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O(N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quadruples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 min 42 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cubic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O(N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multiplies by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55 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exponential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O(2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multiplies drastically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 * 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61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years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F497DF-C6B9-4285-9A1E-AF399A0CC48D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8DA87F-E048-41EC-9948-DEE09C9EBACC}"/>
              </a:ext>
            </a:extLst>
          </p:cNvPr>
          <p:cNvGrpSpPr/>
          <p:nvPr/>
        </p:nvGrpSpPr>
        <p:grpSpPr>
          <a:xfrm>
            <a:off x="164675" y="1780300"/>
            <a:ext cx="5301987" cy="3684767"/>
            <a:chOff x="1365766" y="877408"/>
            <a:chExt cx="7069316" cy="491302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B3C6916-4A45-4FFC-B413-D7B28A634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225" y="877408"/>
              <a:ext cx="5678857" cy="472322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4AFE2D5-3587-4E65-BAA8-FB4C82D8E75C}"/>
                    </a:ext>
                  </a:extLst>
                </p:cNvPr>
                <p:cNvSpPr txBox="1"/>
                <p:nvPr/>
              </p:nvSpPr>
              <p:spPr>
                <a:xfrm>
                  <a:off x="3306083" y="980367"/>
                  <a:ext cx="8826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4AFE2D5-3587-4E65-BAA8-FB4C82D8E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083" y="980367"/>
                  <a:ext cx="88263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7407" t="-2222" r="-12963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79F0D7A-0E0C-4970-93A4-C037A59E4D78}"/>
                    </a:ext>
                  </a:extLst>
                </p:cNvPr>
                <p:cNvSpPr txBox="1"/>
                <p:nvPr/>
              </p:nvSpPr>
              <p:spPr>
                <a:xfrm>
                  <a:off x="6224547" y="1373083"/>
                  <a:ext cx="7395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79F0D7A-0E0C-4970-93A4-C037A59E4D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4547" y="1373083"/>
                  <a:ext cx="73951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791" r="-14286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C9F838D-0C37-4D8D-982D-A2278760D663}"/>
                    </a:ext>
                  </a:extLst>
                </p:cNvPr>
                <p:cNvSpPr txBox="1"/>
                <p:nvPr/>
              </p:nvSpPr>
              <p:spPr>
                <a:xfrm>
                  <a:off x="6760858" y="4307066"/>
                  <a:ext cx="72780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C9F838D-0C37-4D8D-982D-A2278760D6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858" y="4307066"/>
                  <a:ext cx="727807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989" r="-15730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A7F22C6-55CA-44F9-8A65-61B48303B1DF}"/>
                    </a:ext>
                  </a:extLst>
                </p:cNvPr>
                <p:cNvSpPr txBox="1"/>
                <p:nvPr/>
              </p:nvSpPr>
              <p:spPr>
                <a:xfrm>
                  <a:off x="6459194" y="5462134"/>
                  <a:ext cx="1573337" cy="3282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A7F22C6-55CA-44F9-8A65-61B48303B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9194" y="5462134"/>
                  <a:ext cx="1573337" cy="328295"/>
                </a:xfrm>
                <a:prstGeom prst="rect">
                  <a:avLst/>
                </a:prstGeom>
                <a:blipFill>
                  <a:blip r:embed="rId6"/>
                  <a:stretch>
                    <a:fillRect l="-4663" b="-317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825573-8B36-4047-9F25-E204ECD85526}"/>
                    </a:ext>
                  </a:extLst>
                </p:cNvPr>
                <p:cNvSpPr txBox="1"/>
                <p:nvPr/>
              </p:nvSpPr>
              <p:spPr>
                <a:xfrm>
                  <a:off x="1365766" y="1257365"/>
                  <a:ext cx="1718419" cy="3282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𝑟𝑢𝑛𝑛𝑖𝑛𝑔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825573-8B36-4047-9F25-E204ECD85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766" y="1257365"/>
                  <a:ext cx="1718419" cy="328295"/>
                </a:xfrm>
                <a:prstGeom prst="rect">
                  <a:avLst/>
                </a:prstGeom>
                <a:blipFill>
                  <a:blip r:embed="rId7"/>
                  <a:stretch>
                    <a:fillRect l="-4265" r="-2370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5FE9B7-9E7A-414C-AA56-BA5C6E745A8A}"/>
                  </a:ext>
                </a:extLst>
              </p:cNvPr>
              <p:cNvSpPr txBox="1"/>
              <p:nvPr/>
            </p:nvSpPr>
            <p:spPr>
              <a:xfrm>
                <a:off x="2335135" y="1944307"/>
                <a:ext cx="1118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5FE9B7-9E7A-414C-AA56-BA5C6E745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135" y="1944307"/>
                <a:ext cx="1118063" cy="276999"/>
              </a:xfrm>
              <a:prstGeom prst="rect">
                <a:avLst/>
              </a:prstGeom>
              <a:blipFill>
                <a:blip r:embed="rId8"/>
                <a:stretch>
                  <a:fillRect l="-3825" r="-710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D45D07A-0208-4204-A45A-B555FD900C28}"/>
                  </a:ext>
                </a:extLst>
              </p:cNvPr>
              <p:cNvSpPr txBox="1"/>
              <p:nvPr/>
            </p:nvSpPr>
            <p:spPr>
              <a:xfrm>
                <a:off x="4146259" y="3613203"/>
                <a:ext cx="942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D45D07A-0208-4204-A45A-B555FD900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59" y="3613203"/>
                <a:ext cx="942566" cy="276999"/>
              </a:xfrm>
              <a:prstGeom prst="rect">
                <a:avLst/>
              </a:prstGeom>
              <a:blipFill>
                <a:blip r:embed="rId9"/>
                <a:stretch>
                  <a:fillRect l="-4516" t="-2222" r="-838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4ABE37-A766-419C-B948-615D3CC100E3}"/>
                  </a:ext>
                </a:extLst>
              </p:cNvPr>
              <p:cNvSpPr txBox="1"/>
              <p:nvPr/>
            </p:nvSpPr>
            <p:spPr>
              <a:xfrm>
                <a:off x="6287701" y="4099531"/>
                <a:ext cx="6042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4ABE37-A766-419C-B948-615D3CC10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701" y="4099531"/>
                <a:ext cx="604204" cy="307777"/>
              </a:xfrm>
              <a:prstGeom prst="rect">
                <a:avLst/>
              </a:prstGeom>
              <a:blipFill>
                <a:blip r:embed="rId10"/>
                <a:stretch>
                  <a:fillRect l="-8000" r="-13000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474663-6223-43F6-BD1B-D1ACD76FA274}"/>
                  </a:ext>
                </a:extLst>
              </p:cNvPr>
              <p:cNvSpPr txBox="1"/>
              <p:nvPr/>
            </p:nvSpPr>
            <p:spPr>
              <a:xfrm>
                <a:off x="6044011" y="3688847"/>
                <a:ext cx="1044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474663-6223-43F6-BD1B-D1ACD76FA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011" y="3688847"/>
                <a:ext cx="1044068" cy="307777"/>
              </a:xfrm>
              <a:prstGeom prst="rect">
                <a:avLst/>
              </a:prstGeom>
              <a:blipFill>
                <a:blip r:embed="rId11"/>
                <a:stretch>
                  <a:fillRect l="-4651" r="-7558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315468-777B-4F6F-8CF9-0A31E70726A3}"/>
                  </a:ext>
                </a:extLst>
              </p:cNvPr>
              <p:cNvSpPr txBox="1"/>
              <p:nvPr/>
            </p:nvSpPr>
            <p:spPr>
              <a:xfrm>
                <a:off x="6274228" y="3297076"/>
                <a:ext cx="6133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315468-777B-4F6F-8CF9-0A31E7072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28" y="3297076"/>
                <a:ext cx="613373" cy="307777"/>
              </a:xfrm>
              <a:prstGeom prst="rect">
                <a:avLst/>
              </a:prstGeom>
              <a:blipFill>
                <a:blip r:embed="rId12"/>
                <a:stretch>
                  <a:fillRect l="-7921" r="-1287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7D7CF5-5320-43BD-9319-E855669EA105}"/>
                  </a:ext>
                </a:extLst>
              </p:cNvPr>
              <p:cNvSpPr txBox="1"/>
              <p:nvPr/>
            </p:nvSpPr>
            <p:spPr>
              <a:xfrm>
                <a:off x="5860211" y="2886392"/>
                <a:ext cx="12386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7D7CF5-5320-43BD-9319-E855669EA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211" y="2886392"/>
                <a:ext cx="1238672" cy="307777"/>
              </a:xfrm>
              <a:prstGeom prst="rect">
                <a:avLst/>
              </a:prstGeom>
              <a:blipFill>
                <a:blip r:embed="rId13"/>
                <a:stretch>
                  <a:fillRect l="-3431" r="-6373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59FFB1-C64C-48B9-AEE0-468352CD8FB6}"/>
                  </a:ext>
                </a:extLst>
              </p:cNvPr>
              <p:cNvSpPr txBox="1"/>
              <p:nvPr/>
            </p:nvSpPr>
            <p:spPr>
              <a:xfrm>
                <a:off x="6093810" y="2494621"/>
                <a:ext cx="9170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59FFB1-C64C-48B9-AEE0-468352CD8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810" y="2494621"/>
                <a:ext cx="917046" cy="307777"/>
              </a:xfrm>
              <a:prstGeom prst="rect">
                <a:avLst/>
              </a:prstGeom>
              <a:blipFill>
                <a:blip r:embed="rId14"/>
                <a:stretch>
                  <a:fillRect l="-6000" r="-2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600C336-DAFF-415B-9D94-81984774F897}"/>
              </a:ext>
            </a:extLst>
          </p:cNvPr>
          <p:cNvCxnSpPr/>
          <p:nvPr/>
        </p:nvCxnSpPr>
        <p:spPr>
          <a:xfrm>
            <a:off x="5715000" y="2503272"/>
            <a:ext cx="0" cy="1929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7FA9CEA-B2DD-400C-BE9E-5821B9B02463}"/>
              </a:ext>
            </a:extLst>
          </p:cNvPr>
          <p:cNvSpPr txBox="1"/>
          <p:nvPr/>
        </p:nvSpPr>
        <p:spPr>
          <a:xfrm>
            <a:off x="6894522" y="4093783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best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09B402-41E7-4564-9A02-39E385283979}"/>
              </a:ext>
            </a:extLst>
          </p:cNvPr>
          <p:cNvSpPr txBox="1"/>
          <p:nvPr/>
        </p:nvSpPr>
        <p:spPr>
          <a:xfrm>
            <a:off x="7033828" y="3688847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good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54F092-DCC9-4707-8BBF-BCEAB34DF442}"/>
              </a:ext>
            </a:extLst>
          </p:cNvPr>
          <p:cNvSpPr txBox="1"/>
          <p:nvPr/>
        </p:nvSpPr>
        <p:spPr>
          <a:xfrm>
            <a:off x="6900534" y="3283912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fair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38F792-2266-4968-8FF2-658666FA2D32}"/>
              </a:ext>
            </a:extLst>
          </p:cNvPr>
          <p:cNvSpPr txBox="1"/>
          <p:nvPr/>
        </p:nvSpPr>
        <p:spPr>
          <a:xfrm>
            <a:off x="7073547" y="2868967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bad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DE1BF0-275B-4A87-AC0D-AAD7619DD7B7}"/>
              </a:ext>
            </a:extLst>
          </p:cNvPr>
          <p:cNvSpPr txBox="1"/>
          <p:nvPr/>
        </p:nvSpPr>
        <p:spPr>
          <a:xfrm>
            <a:off x="7008190" y="2487530"/>
            <a:ext cx="688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worst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Big O Functions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9D3C3E-AC0B-4D31-9B54-27F59F28ACD0}" type="datetime1">
              <a:rPr lang="en-US" smtClean="0"/>
              <a:t>10/19/2020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7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Algorithm?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1292C9-20FA-4A7F-B495-FB5D8BD24679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Collection </a:t>
            </a:r>
            <a:r>
              <a:rPr lang="en-US" altLang="en-US" dirty="0"/>
              <a:t>E</a:t>
            </a:r>
            <a:r>
              <a:rPr lang="en-US" altLang="en-US" dirty="0" smtClean="0"/>
              <a:t>fficiency</a:t>
            </a:r>
          </a:p>
        </p:txBody>
      </p:sp>
      <p:sp>
        <p:nvSpPr>
          <p:cNvPr id="20539" name="Rectangle 59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Efficiency of various operations on different collections:</a:t>
            </a:r>
          </a:p>
        </p:txBody>
      </p:sp>
      <p:graphicFrame>
        <p:nvGraphicFramePr>
          <p:cNvPr id="194563" name="Group 3"/>
          <p:cNvGraphicFramePr>
            <a:graphicFrameLocks noGrp="1"/>
          </p:cNvGraphicFramePr>
          <p:nvPr/>
        </p:nvGraphicFramePr>
        <p:xfrm>
          <a:off x="457200" y="2058988"/>
          <a:ext cx="7905750" cy="2955923"/>
        </p:xfrm>
        <a:graphic>
          <a:graphicData uri="http://schemas.openxmlformats.org/drawingml/2006/table">
            <a:tbl>
              <a:tblPr/>
              <a:tblGrid>
                <a:gridCol w="280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Method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ArrayList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SortedIntList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Stack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Queue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(or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push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indexOf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get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set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33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size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94620" name="Group 60"/>
          <p:cNvGraphicFramePr>
            <a:graphicFrameLocks noGrp="1"/>
          </p:cNvGraphicFramePr>
          <p:nvPr/>
        </p:nvGraphicFramePr>
        <p:xfrm>
          <a:off x="457200" y="2057400"/>
          <a:ext cx="7905750" cy="2955923"/>
        </p:xfrm>
        <a:graphic>
          <a:graphicData uri="http://schemas.openxmlformats.org/drawingml/2006/table">
            <a:tbl>
              <a:tblPr/>
              <a:tblGrid>
                <a:gridCol w="280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Method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ArrayList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SortedIntList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Stack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Queue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(or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push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indexOf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O(?)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get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set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33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size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O(1)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075001-E76A-4495-A750-9880D5337520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6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13.1, 13,3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031D3E-E06F-45E7-91AB-903C12C5EA07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4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– Sequential Search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5425" y="1066800"/>
            <a:ext cx="9223375" cy="4953000"/>
          </a:xfrm>
        </p:spPr>
        <p:txBody>
          <a:bodyPr/>
          <a:lstStyle/>
          <a:p>
            <a:r>
              <a:rPr lang="en-US" altLang="en-US" dirty="0" smtClean="0"/>
              <a:t>Find a value (for example, 38) from the following list</a:t>
            </a:r>
          </a:p>
          <a:p>
            <a:pPr marL="0" indent="0">
              <a:buNone/>
            </a:pPr>
            <a:endParaRPr lang="en-US" altLang="en-US" sz="3600" dirty="0" smtClean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//Easy Algorithm</a:t>
            </a:r>
          </a:p>
          <a:p>
            <a:pPr marL="0" indent="0">
              <a:buNone/>
            </a:pPr>
            <a:r>
              <a:rPr lang="en-US" altLang="en-US" sz="20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id=38;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for (</a:t>
            </a:r>
            <a:r>
              <a:rPr lang="en-US" altLang="en-US" sz="20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i=0; i &lt; n; i++) {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 if (</a:t>
            </a:r>
            <a:r>
              <a:rPr lang="en-US" altLang="en-US" sz="2000" dirty="0" err="1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myArray</a:t>
            </a: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[i] == id){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     found;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     break;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US" altLang="en-US" dirty="0" smtClean="0"/>
          </a:p>
          <a:p>
            <a:r>
              <a:rPr lang="en-US" altLang="en-US" dirty="0" smtClean="0"/>
              <a:t>Best Case Runs 1 time (if id=23, we find it at the first index)</a:t>
            </a:r>
          </a:p>
          <a:p>
            <a:r>
              <a:rPr lang="en-US" altLang="en-US" dirty="0" smtClean="0"/>
              <a:t>Worst Case Runs n times (id=72, we find it at the last index)</a:t>
            </a:r>
          </a:p>
          <a:p>
            <a:r>
              <a:rPr lang="en-US" altLang="en-US" dirty="0" err="1" smtClean="0"/>
              <a:t>BigO</a:t>
            </a:r>
            <a:r>
              <a:rPr lang="en-US" altLang="en-US" dirty="0" smtClean="0"/>
              <a:t> takes the worst case. Run time of this algorithm: </a:t>
            </a:r>
            <a:r>
              <a:rPr lang="en-US" altLang="en-US" b="1" dirty="0" smtClean="0"/>
              <a:t>O(1)</a:t>
            </a:r>
            <a:endParaRPr lang="en-US" altLang="en-US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E9BFD1-0A23-4E1E-A296-405FDB45A055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57234"/>
              </p:ext>
            </p:extLst>
          </p:nvPr>
        </p:nvGraphicFramePr>
        <p:xfrm>
          <a:off x="2743200" y="1539875"/>
          <a:ext cx="6227763" cy="1041400"/>
        </p:xfrm>
        <a:graphic>
          <a:graphicData uri="http://schemas.openxmlformats.org/drawingml/2006/table">
            <a:tbl>
              <a:tblPr/>
              <a:tblGrid>
                <a:gridCol w="849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2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Binary Search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binary search</a:t>
            </a:r>
            <a:r>
              <a:rPr lang="en-US" altLang="en-US" dirty="0" smtClean="0"/>
              <a:t> successively eliminates half of the elements.</a:t>
            </a:r>
          </a:p>
          <a:p>
            <a:pPr lvl="1" eaLnBrk="1" hangingPunct="1"/>
            <a:endParaRPr lang="en-US" altLang="en-US" sz="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 smtClean="0"/>
              <a:t>Algorithm:</a:t>
            </a:r>
            <a:r>
              <a:rPr lang="en-US" altLang="en-US" dirty="0" smtClean="0"/>
              <a:t>  Examine the middle element of the array.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If it is too big, eliminate the right half of the array and repeat.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If it is too small, eliminate the left half of the array and repeat.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Else it is the value we're searching for, so stop.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Which indexes does the algorithm examine to find value </a:t>
            </a:r>
            <a:r>
              <a:rPr lang="en-US" altLang="en-US" b="1" dirty="0" smtClean="0"/>
              <a:t>23</a:t>
            </a:r>
            <a:r>
              <a:rPr lang="en-US" altLang="en-US" dirty="0" smtClean="0"/>
              <a:t>?</a:t>
            </a:r>
          </a:p>
          <a:p>
            <a:pPr lvl="1" eaLnBrk="1" hangingPunct="1"/>
            <a:r>
              <a:rPr lang="en-US" altLang="en-US" dirty="0" smtClean="0"/>
              <a:t>What is the runtime complexity class of binary search?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12179"/>
              </p:ext>
            </p:extLst>
          </p:nvPr>
        </p:nvGraphicFramePr>
        <p:xfrm>
          <a:off x="1295400" y="4597400"/>
          <a:ext cx="6227763" cy="1041400"/>
        </p:xfrm>
        <a:graphic>
          <a:graphicData uri="http://schemas.openxmlformats.org/drawingml/2006/table">
            <a:tbl>
              <a:tblPr/>
              <a:tblGrid>
                <a:gridCol w="849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A982F0-930C-4B01-8947-CFA339B1E2E0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– Binary Search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5425" y="1639824"/>
            <a:ext cx="8994775" cy="2133600"/>
          </a:xfrm>
        </p:spPr>
        <p:txBody>
          <a:bodyPr/>
          <a:lstStyle/>
          <a:p>
            <a:r>
              <a:rPr lang="en-US" altLang="en-US" dirty="0" smtClean="0"/>
              <a:t>Sort the data in Ascending Order:</a:t>
            </a:r>
          </a:p>
          <a:p>
            <a:pPr marL="0" indent="0">
              <a:buNone/>
            </a:pPr>
            <a:endParaRPr lang="en-US" altLang="en-US" sz="3600" dirty="0" smtClean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endParaRPr lang="en-US" altLang="en-US" dirty="0" smtClean="0"/>
          </a:p>
          <a:p>
            <a:r>
              <a:rPr lang="en-US" altLang="en-US" dirty="0" smtClean="0"/>
              <a:t>Assume we want search for id=23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020293-5D49-4DEF-8893-E8138C644DF2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300747"/>
              </p:ext>
            </p:extLst>
          </p:nvPr>
        </p:nvGraphicFramePr>
        <p:xfrm>
          <a:off x="301625" y="2112899"/>
          <a:ext cx="8153400" cy="974726"/>
        </p:xfrm>
        <a:graphic>
          <a:graphicData uri="http://schemas.openxmlformats.org/drawingml/2006/table">
            <a:tbl>
              <a:tblPr/>
              <a:tblGrid>
                <a:gridCol w="152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Raw Data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Sorted Data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3736848"/>
            <a:ext cx="85862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sz="2200" dirty="0"/>
              <a:t>Check with mid (2/n): 2  5  8  12  16  23  38  56  72  </a:t>
            </a:r>
            <a:r>
              <a:rPr lang="en-US" altLang="en-US" sz="2200" dirty="0" smtClean="0"/>
              <a:t>91</a:t>
            </a:r>
            <a:endParaRPr lang="en-US" alt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4689284" y="3736848"/>
            <a:ext cx="460375" cy="381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44458" y="4104537"/>
            <a:ext cx="33085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sz="2200" dirty="0" smtClean="0">
                <a:sym typeface="Wingdings" panose="05000000000000000000" pitchFamily="2" charset="2"/>
              </a:rPr>
              <a:t> </a:t>
            </a:r>
            <a:r>
              <a:rPr lang="en-US" altLang="en-US" sz="2200" dirty="0">
                <a:sym typeface="Wingdings" panose="05000000000000000000" pitchFamily="2" charset="2"/>
              </a:rPr>
              <a:t>23 is in the right </a:t>
            </a:r>
            <a:r>
              <a:rPr lang="en-US" altLang="en-US" sz="2200" dirty="0" smtClean="0">
                <a:sym typeface="Wingdings" panose="05000000000000000000" pitchFamily="2" charset="2"/>
              </a:rPr>
              <a:t>side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4724400" y="4104537"/>
            <a:ext cx="42991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sz="2200" dirty="0" smtClean="0">
                <a:sym typeface="Wingdings" panose="05000000000000000000" pitchFamily="2" charset="2"/>
              </a:rPr>
              <a:t> </a:t>
            </a:r>
            <a:r>
              <a:rPr lang="en-US" alt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remove all left side </a:t>
            </a:r>
            <a:r>
              <a:rPr lang="en-US" altLang="en-US" sz="2200" dirty="0">
                <a:sym typeface="Wingdings" panose="05000000000000000000" pitchFamily="2" charset="2"/>
              </a:rPr>
              <a:t>(logically)</a:t>
            </a:r>
            <a:endParaRPr lang="en-US" sz="2200" dirty="0"/>
          </a:p>
        </p:txBody>
      </p:sp>
      <p:sp>
        <p:nvSpPr>
          <p:cNvPr id="12" name="Rectangle 11"/>
          <p:cNvSpPr/>
          <p:nvPr/>
        </p:nvSpPr>
        <p:spPr>
          <a:xfrm>
            <a:off x="533400" y="4104537"/>
            <a:ext cx="1219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sz="2200" dirty="0" smtClean="0">
                <a:sym typeface="Wingdings" panose="05000000000000000000" pitchFamily="2" charset="2"/>
              </a:rPr>
              <a:t>23 &gt; 16</a:t>
            </a:r>
            <a:endParaRPr lang="en-US" sz="2200" dirty="0"/>
          </a:p>
        </p:txBody>
      </p:sp>
      <p:sp>
        <p:nvSpPr>
          <p:cNvPr id="13" name="Rectangle 12"/>
          <p:cNvSpPr/>
          <p:nvPr/>
        </p:nvSpPr>
        <p:spPr>
          <a:xfrm>
            <a:off x="533400" y="4651248"/>
            <a:ext cx="85862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sz="2200" dirty="0"/>
              <a:t>Check with mid (2/n): </a:t>
            </a:r>
            <a:r>
              <a:rPr lang="en-US" alt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2  5  8  12  16 </a:t>
            </a:r>
            <a:r>
              <a:rPr lang="en-US" altLang="en-US" sz="2200" dirty="0"/>
              <a:t> 23  38  56  72  </a:t>
            </a:r>
            <a:r>
              <a:rPr lang="en-US" altLang="en-US" sz="2200" dirty="0" smtClean="0"/>
              <a:t>91</a:t>
            </a:r>
            <a:endParaRPr lang="en-US" altLang="en-US" sz="2200" dirty="0"/>
          </a:p>
        </p:txBody>
      </p:sp>
      <p:sp>
        <p:nvSpPr>
          <p:cNvPr id="14" name="Rectangle 13"/>
          <p:cNvSpPr/>
          <p:nvPr/>
        </p:nvSpPr>
        <p:spPr>
          <a:xfrm>
            <a:off x="1644458" y="5018937"/>
            <a:ext cx="33085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sz="2200" dirty="0" smtClean="0">
                <a:sym typeface="Wingdings" panose="05000000000000000000" pitchFamily="2" charset="2"/>
              </a:rPr>
              <a:t> </a:t>
            </a:r>
            <a:r>
              <a:rPr lang="en-US" altLang="en-US" sz="2200" dirty="0">
                <a:sym typeface="Wingdings" panose="05000000000000000000" pitchFamily="2" charset="2"/>
              </a:rPr>
              <a:t>23 is in the </a:t>
            </a:r>
            <a:r>
              <a:rPr lang="en-US" altLang="en-US" sz="2200" dirty="0" smtClean="0">
                <a:sym typeface="Wingdings" panose="05000000000000000000" pitchFamily="2" charset="2"/>
              </a:rPr>
              <a:t>left side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4724400" y="5018937"/>
            <a:ext cx="42991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sz="2200" dirty="0" smtClean="0">
                <a:sym typeface="Wingdings" panose="05000000000000000000" pitchFamily="2" charset="2"/>
              </a:rPr>
              <a:t> </a:t>
            </a:r>
            <a:r>
              <a:rPr lang="en-US" alt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remove all </a:t>
            </a:r>
            <a:r>
              <a:rPr lang="en-US" altLang="en-US" sz="2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right </a:t>
            </a:r>
            <a:r>
              <a:rPr lang="en-US" alt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side </a:t>
            </a:r>
            <a:r>
              <a:rPr lang="en-US" altLang="en-US" sz="2200" dirty="0">
                <a:sym typeface="Wingdings" panose="05000000000000000000" pitchFamily="2" charset="2"/>
              </a:rPr>
              <a:t>(logically)</a:t>
            </a:r>
            <a:endParaRPr lang="en-US" sz="2200" dirty="0"/>
          </a:p>
        </p:txBody>
      </p:sp>
      <p:sp>
        <p:nvSpPr>
          <p:cNvPr id="16" name="Rectangle 15"/>
          <p:cNvSpPr/>
          <p:nvPr/>
        </p:nvSpPr>
        <p:spPr>
          <a:xfrm>
            <a:off x="533400" y="5018937"/>
            <a:ext cx="1219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sz="2200" dirty="0" smtClean="0">
                <a:sym typeface="Wingdings" panose="05000000000000000000" pitchFamily="2" charset="2"/>
              </a:rPr>
              <a:t>23 &lt; 56</a:t>
            </a:r>
            <a:endParaRPr lang="en-US" sz="2200" dirty="0"/>
          </a:p>
        </p:txBody>
      </p:sp>
      <p:sp>
        <p:nvSpPr>
          <p:cNvPr id="17" name="Rectangle 16"/>
          <p:cNvSpPr/>
          <p:nvPr/>
        </p:nvSpPr>
        <p:spPr>
          <a:xfrm>
            <a:off x="6092825" y="4687824"/>
            <a:ext cx="460375" cy="381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7784" y="5526024"/>
            <a:ext cx="85862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sz="2200" dirty="0"/>
              <a:t>Check with mid (2/n): </a:t>
            </a:r>
            <a:r>
              <a:rPr lang="en-US" alt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2  5  8  12  16 </a:t>
            </a:r>
            <a:r>
              <a:rPr lang="en-US" altLang="en-US" sz="2200" dirty="0"/>
              <a:t> 23  38  </a:t>
            </a:r>
            <a:r>
              <a:rPr lang="en-US" altLang="en-US" sz="2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56  72  </a:t>
            </a:r>
            <a:r>
              <a:rPr lang="en-US" alt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91</a:t>
            </a:r>
            <a:endParaRPr lang="en-US" altLang="en-US" sz="2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68842" y="5893713"/>
            <a:ext cx="33085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sz="2200" dirty="0" smtClean="0">
                <a:sym typeface="Wingdings" panose="05000000000000000000" pitchFamily="2" charset="2"/>
              </a:rPr>
              <a:t> id is found</a:t>
            </a:r>
            <a:endParaRPr lang="en-US" sz="2200" dirty="0"/>
          </a:p>
        </p:txBody>
      </p:sp>
      <p:sp>
        <p:nvSpPr>
          <p:cNvPr id="22" name="Rectangle 21"/>
          <p:cNvSpPr/>
          <p:nvPr/>
        </p:nvSpPr>
        <p:spPr>
          <a:xfrm>
            <a:off x="557784" y="5893713"/>
            <a:ext cx="1219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sz="2200" dirty="0" smtClean="0">
                <a:sym typeface="Wingdings" panose="05000000000000000000" pitchFamily="2" charset="2"/>
              </a:rPr>
              <a:t>23 = 23</a:t>
            </a:r>
            <a:endParaRPr lang="en-US" sz="2200" dirty="0"/>
          </a:p>
        </p:txBody>
      </p:sp>
      <p:sp>
        <p:nvSpPr>
          <p:cNvPr id="23" name="Rectangle 22"/>
          <p:cNvSpPr/>
          <p:nvPr/>
        </p:nvSpPr>
        <p:spPr>
          <a:xfrm>
            <a:off x="5178425" y="5562600"/>
            <a:ext cx="460375" cy="381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400" y="12192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84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9" grpId="0"/>
      <p:bldP spid="20" grpId="0"/>
      <p:bldP spid="22" grpId="0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Binary Search Runtime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 an array of size N, it eliminates </a:t>
            </a:r>
            <a:r>
              <a:rPr lang="en-US" altLang="en-US" dirty="0" smtClean="0">
                <a:cs typeface="Tahoma" panose="020B0604030504040204" pitchFamily="34" charset="0"/>
              </a:rPr>
              <a:t>½</a:t>
            </a:r>
            <a:r>
              <a:rPr lang="en-US" altLang="en-US" dirty="0" smtClean="0"/>
              <a:t> until 1 element remains.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N, N/2, N/4, N/8, ..., 4, 2, 1</a:t>
            </a:r>
          </a:p>
          <a:p>
            <a:pPr lvl="1" eaLnBrk="1" hangingPunct="1"/>
            <a:endParaRPr lang="en-US" altLang="en-US" sz="800" dirty="0" smtClean="0"/>
          </a:p>
          <a:p>
            <a:pPr lvl="1" eaLnBrk="1" hangingPunct="1"/>
            <a:r>
              <a:rPr lang="en-US" altLang="en-US" dirty="0" smtClean="0"/>
              <a:t>How many divisions does it take?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Think of it from the other direction:</a:t>
            </a:r>
          </a:p>
          <a:p>
            <a:pPr lvl="1" eaLnBrk="1" hangingPunct="1"/>
            <a:r>
              <a:rPr lang="en-US" altLang="en-US" dirty="0" smtClean="0"/>
              <a:t>How many times do I have to multiply by 2 to reach N?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1, 2, 4, 8, ..., N/4, N/2, N</a:t>
            </a:r>
          </a:p>
          <a:p>
            <a:pPr lvl="1" eaLnBrk="1" hangingPunct="1"/>
            <a:r>
              <a:rPr lang="en-US" altLang="en-US" dirty="0" smtClean="0"/>
              <a:t>Call this number of multiplications "x".</a:t>
            </a:r>
          </a:p>
          <a:p>
            <a:pPr lvl="1" eaLnBrk="1" hangingPunct="1"/>
            <a:endParaRPr lang="en-US" altLang="en-US" sz="800" dirty="0" smtClean="0"/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2</a:t>
            </a:r>
            <a:r>
              <a:rPr lang="en-US" altLang="en-US" baseline="30000" dirty="0" smtClean="0"/>
              <a:t>x</a:t>
            </a:r>
            <a:r>
              <a:rPr lang="en-US" altLang="en-US" dirty="0" smtClean="0"/>
              <a:t>	= N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/>
              <a:t>	x	= log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/>
              <a:t> N</a:t>
            </a:r>
          </a:p>
          <a:p>
            <a:pPr lvl="1" eaLnBrk="1" hangingPunct="1"/>
            <a:endParaRPr lang="en-US" altLang="en-US" sz="1200" b="1" dirty="0" smtClean="0"/>
          </a:p>
          <a:p>
            <a:pPr eaLnBrk="1" hangingPunct="1"/>
            <a:r>
              <a:rPr lang="en-US" altLang="en-US" dirty="0" smtClean="0"/>
              <a:t>Binary search is in the </a:t>
            </a:r>
            <a:r>
              <a:rPr lang="en-US" altLang="en-US" b="1" dirty="0" smtClean="0"/>
              <a:t>logarithmic</a:t>
            </a:r>
            <a:r>
              <a:rPr lang="en-US" altLang="en-US" dirty="0" smtClean="0"/>
              <a:t> complexity class.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D7A60-2CEE-4214-AB2C-B4ADD4153241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6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Sequential Search Vs. Binary Search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6096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Compare the two algorithms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A4540D-1497-46D2-8C1A-2F6C14A6058A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1752600"/>
            <a:ext cx="388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/>
              <a:t>Sequential Search</a:t>
            </a:r>
          </a:p>
          <a:p>
            <a:pPr marL="0" indent="0">
              <a:buNone/>
            </a:pPr>
            <a:r>
              <a:rPr lang="en-US" altLang="en-US" dirty="0" smtClean="0"/>
              <a:t>Run time </a:t>
            </a:r>
            <a:r>
              <a:rPr lang="en-US" altLang="en-US" b="1" dirty="0" smtClean="0"/>
              <a:t>O(n)</a:t>
            </a:r>
            <a:r>
              <a:rPr lang="en-US" altLang="en-US" dirty="0" smtClean="0"/>
              <a:t>	</a:t>
            </a: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91461"/>
              </p:ext>
            </p:extLst>
          </p:nvPr>
        </p:nvGraphicFramePr>
        <p:xfrm>
          <a:off x="3200400" y="1750376"/>
          <a:ext cx="5791202" cy="1019810"/>
        </p:xfrm>
        <a:graphic>
          <a:graphicData uri="http://schemas.openxmlformats.org/drawingml/2006/table">
            <a:tbl>
              <a:tblPr/>
              <a:tblGrid>
                <a:gridCol w="78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89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04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04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9840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4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293866"/>
              </p:ext>
            </p:extLst>
          </p:nvPr>
        </p:nvGraphicFramePr>
        <p:xfrm>
          <a:off x="1872517" y="3526936"/>
          <a:ext cx="7042883" cy="2446827"/>
        </p:xfrm>
        <a:graphic>
          <a:graphicData uri="http://schemas.openxmlformats.org/drawingml/2006/table">
            <a:tbl>
              <a:tblPr/>
              <a:tblGrid>
                <a:gridCol w="152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23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Raw Data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Sorted Data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2/n: 23&gt;16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199975"/>
                  </a:ext>
                </a:extLst>
              </a:tr>
              <a:tr h="49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2/n: 23&lt;56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51462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2/n: 23=23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625475" indent="-2794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indent="-17462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203325" indent="-1730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597025" indent="-2206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0542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5114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9686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425825" indent="-2206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708852"/>
                  </a:ext>
                </a:extLst>
              </a:tr>
            </a:tbl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3400" y="3061894"/>
            <a:ext cx="5562600" cy="47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 smtClean="0"/>
              <a:t>Binary Search: Runtime </a:t>
            </a:r>
            <a:r>
              <a:rPr lang="en-US" altLang="en-US" b="1" dirty="0" smtClean="0"/>
              <a:t>O(log n)</a:t>
            </a:r>
            <a:r>
              <a:rPr lang="en-US" altLang="en-US" dirty="0" smtClean="0"/>
              <a:t>	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19100" y="5973762"/>
            <a:ext cx="8724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 smtClean="0">
                <a:solidFill>
                  <a:srgbClr val="FF0000"/>
                </a:solidFill>
              </a:rPr>
              <a:t>O(log n) &lt; O(n)  Binary Search is better.</a:t>
            </a:r>
            <a:r>
              <a:rPr lang="en-US" alt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771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More 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69188"/>
            <a:ext cx="3200400" cy="609600"/>
          </a:xfrm>
        </p:spPr>
        <p:txBody>
          <a:bodyPr/>
          <a:lstStyle/>
          <a:p>
            <a:r>
              <a:rPr lang="en-US" altLang="en-US" dirty="0" smtClean="0"/>
              <a:t>Run time O(log n)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44FE75-25EF-41E5-8E19-8D9098D07EF2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12" name="직사각형 3">
            <a:extLst>
              <a:ext uri="{FF2B5EF4-FFF2-40B4-BE49-F238E27FC236}">
                <a16:creationId xmlns:a16="http://schemas.microsoft.com/office/drawing/2014/main" id="{7ABFA4CB-5997-4238-9C23-76D40699B031}"/>
              </a:ext>
            </a:extLst>
          </p:cNvPr>
          <p:cNvSpPr/>
          <p:nvPr/>
        </p:nvSpPr>
        <p:spPr>
          <a:xfrm>
            <a:off x="228600" y="1484313"/>
            <a:ext cx="434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en-US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pow(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m,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algn="l"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 = 1;</a:t>
            </a:r>
          </a:p>
          <a:p>
            <a:pPr algn="l"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m;</a:t>
            </a:r>
          </a:p>
          <a:p>
            <a:pPr algn="l"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n;</a:t>
            </a:r>
          </a:p>
          <a:p>
            <a:pPr algn="l"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(i &gt; 0) {</a:t>
            </a:r>
          </a:p>
          <a:p>
            <a:pPr algn="l"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(i % 2 == 1) ret *= k;</a:t>
            </a:r>
          </a:p>
          <a:p>
            <a:pPr algn="l"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k *= k;</a:t>
            </a:r>
          </a:p>
          <a:p>
            <a:pPr algn="l"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 /= 2;</a:t>
            </a:r>
          </a:p>
          <a:p>
            <a:pPr algn="l"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ret;</a:t>
            </a:r>
          </a:p>
          <a:p>
            <a:pPr algn="l"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3">
            <a:extLst>
              <a:ext uri="{FF2B5EF4-FFF2-40B4-BE49-F238E27FC236}">
                <a16:creationId xmlns:a16="http://schemas.microsoft.com/office/drawing/2014/main" id="{7ABFA4CB-5997-4238-9C23-76D40699B031}"/>
              </a:ext>
            </a:extLst>
          </p:cNvPr>
          <p:cNvSpPr/>
          <p:nvPr/>
        </p:nvSpPr>
        <p:spPr>
          <a:xfrm>
            <a:off x="4648200" y="1447800"/>
            <a:ext cx="4343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en-US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pow(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m,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algn="l"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 = 1;</a:t>
            </a:r>
          </a:p>
          <a:p>
            <a:pPr algn="l"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16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n; i++) { </a:t>
            </a:r>
            <a:endParaRPr lang="en-US" alt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 *= m;</a:t>
            </a:r>
            <a:endParaRPr lang="en-US" alt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ret;</a:t>
            </a:r>
          </a:p>
          <a:p>
            <a:pPr algn="l">
              <a:defRPr/>
            </a:pP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endParaRPr lang="en-US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953000" y="5181600"/>
            <a:ext cx="3200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Run time O(n)</a:t>
            </a:r>
          </a:p>
        </p:txBody>
      </p:sp>
    </p:spTree>
    <p:extLst>
      <p:ext uri="{BB962C8B-B14F-4D97-AF65-F5344CB8AC3E}">
        <p14:creationId xmlns:p14="http://schemas.microsoft.com/office/powerpoint/2010/main" val="24023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13.3, 13.4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8153400" cy="1752600"/>
          </a:xfrm>
        </p:spPr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3414D1-87B9-48AF-A167-6B635EC2B9E5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Sorting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sorting</a:t>
            </a:r>
            <a:r>
              <a:rPr lang="en-US" altLang="en-US" smtClean="0"/>
              <a:t>: Rearranging the values in an array or collection into a specific order (usually into their "natural ordering").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mtClean="0"/>
              <a:t>one of the fundamental problems in computer science</a:t>
            </a:r>
          </a:p>
          <a:p>
            <a:pPr lvl="1" eaLnBrk="1" hangingPunct="1"/>
            <a:r>
              <a:rPr lang="en-US" altLang="en-US" smtClean="0"/>
              <a:t>can be solved in many ways:</a:t>
            </a:r>
          </a:p>
          <a:p>
            <a:pPr lvl="2" eaLnBrk="1" hangingPunct="1"/>
            <a:r>
              <a:rPr lang="en-US" altLang="en-US" smtClean="0"/>
              <a:t>there are many sorting algorithms</a:t>
            </a:r>
          </a:p>
          <a:p>
            <a:pPr lvl="2" eaLnBrk="1" hangingPunct="1"/>
            <a:r>
              <a:rPr lang="en-US" altLang="en-US" smtClean="0"/>
              <a:t>some are faster/slower than others</a:t>
            </a:r>
          </a:p>
          <a:p>
            <a:pPr lvl="2" eaLnBrk="1" hangingPunct="1"/>
            <a:r>
              <a:rPr lang="en-US" altLang="en-US" smtClean="0"/>
              <a:t>some use more/less memory than others</a:t>
            </a:r>
          </a:p>
          <a:p>
            <a:pPr lvl="2" eaLnBrk="1" hangingPunct="1"/>
            <a:r>
              <a:rPr lang="en-US" altLang="en-US" smtClean="0"/>
              <a:t>some work better with specific kinds of data</a:t>
            </a:r>
          </a:p>
          <a:p>
            <a:pPr lvl="2" eaLnBrk="1" hangingPunct="1"/>
            <a:r>
              <a:rPr lang="en-US" altLang="en-US" smtClean="0"/>
              <a:t>some can utilize multiple computers / processors, ...</a:t>
            </a:r>
          </a:p>
          <a:p>
            <a:pPr lvl="1" eaLnBrk="1" hangingPunct="1"/>
            <a:endParaRPr lang="en-US" altLang="en-US" smtClean="0"/>
          </a:p>
          <a:p>
            <a:pPr lvl="1" eaLnBrk="1" hangingPunct="1">
              <a:buClr>
                <a:schemeClr val="tx1"/>
              </a:buClr>
            </a:pPr>
            <a:r>
              <a:rPr lang="en-US" altLang="en-US" i="1" smtClean="0"/>
              <a:t>comparison-based sorting</a:t>
            </a:r>
            <a:r>
              <a:rPr lang="en-US" altLang="en-US" smtClean="0"/>
              <a:t> : determining order by</a:t>
            </a:r>
            <a:br>
              <a:rPr lang="en-US" altLang="en-US" smtClean="0"/>
            </a:br>
            <a:r>
              <a:rPr lang="en-US" altLang="en-US" smtClean="0"/>
              <a:t>comparing pairs of elements:</a:t>
            </a:r>
          </a:p>
          <a:p>
            <a:pPr lvl="2" eaLnBrk="1" hangingPunct="1">
              <a:buClr>
                <a:schemeClr val="tx1"/>
              </a:buClr>
            </a:pPr>
            <a:r>
              <a:rPr lang="en-US" altLang="en-US" smtClean="0">
                <a:latin typeface="Courier New" panose="02070309020205020404" pitchFamily="49" charset="0"/>
              </a:rPr>
              <a:t>&lt;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&gt;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compareTo</a:t>
            </a:r>
            <a:r>
              <a:rPr lang="en-US" altLang="en-US" smtClean="0"/>
              <a:t>, 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46A4F6-7879-44A5-84F2-25F3725A131A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5425" y="1348564"/>
            <a:ext cx="8686800" cy="51054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algorithm is a procedure or formula for solving a problem, based on conducting a sequence of specified actions. A computer program can be viewed as an elaborate algorithm. In mathematics and computer science, an algorithm usually means a small procedure that solves a recurrent problem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Algorithms </a:t>
            </a:r>
            <a:r>
              <a:rPr lang="en-US" dirty="0"/>
              <a:t>are widely used throughout all areas of IT (information technology). A search engine algorithm, for example, takes search strings of keywords and operators as input, searches its associated database for relevant web pages, and returns results.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57EF7C-0EB1-4305-97E2-A517C2237B3B}" type="datetime1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Sorting Methods in Java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Arrays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Collections</a:t>
            </a:r>
            <a:r>
              <a:rPr lang="en-US" altLang="en-US" smtClean="0"/>
              <a:t> classes in </a:t>
            </a:r>
            <a:r>
              <a:rPr lang="en-US" altLang="en-US" smtClean="0">
                <a:latin typeface="Courier New" panose="02070309020205020404" pitchFamily="49" charset="0"/>
              </a:rPr>
              <a:t>java.util</a:t>
            </a:r>
            <a:r>
              <a:rPr lang="en-US" altLang="en-US" smtClean="0"/>
              <a:t> have a static method </a:t>
            </a:r>
            <a:r>
              <a:rPr lang="en-US" altLang="en-US" smtClean="0">
                <a:latin typeface="Courier New" panose="02070309020205020404" pitchFamily="49" charset="0"/>
              </a:rPr>
              <a:t>sort</a:t>
            </a:r>
            <a:r>
              <a:rPr lang="en-US" altLang="en-US" smtClean="0"/>
              <a:t> that sorts the elements of an array/list</a:t>
            </a:r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String[] words = {"foo", "bar", "baz", "ball"};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Arrays.sort(words);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System.out.println(Arrays.toString(words));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[ball, bar, baz, foo]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List&lt;String&gt; words2 = new ArrayList&lt;String&gt;();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for (String word : words)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    words2.add(word);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latin typeface="Courier New" panose="02070309020205020404" pitchFamily="49" charset="0"/>
              </a:rPr>
              <a:t>Collections.sort(words2);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System.out.println(words2);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[ball, bar, baz, foo]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912A6D-D163-4DE8-92AE-4C44568DFBD0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Collections</a:t>
            </a:r>
            <a:r>
              <a:rPr lang="en-US" altLang="en-US" dirty="0" smtClean="0"/>
              <a:t> Class</a:t>
            </a:r>
          </a:p>
        </p:txBody>
      </p:sp>
      <p:graphicFrame>
        <p:nvGraphicFramePr>
          <p:cNvPr id="204803" name="Group 3"/>
          <p:cNvGraphicFramePr>
            <a:graphicFrameLocks noGrp="1"/>
          </p:cNvGraphicFramePr>
          <p:nvPr/>
        </p:nvGraphicFramePr>
        <p:xfrm>
          <a:off x="76200" y="1408113"/>
          <a:ext cx="8966200" cy="4918113"/>
        </p:xfrm>
        <a:graphic>
          <a:graphicData uri="http://schemas.openxmlformats.org/drawingml/2006/table">
            <a:tbl>
              <a:tblPr/>
              <a:tblGrid>
                <a:gridCol w="431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 name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9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binarySearch(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index of the given value in a sorted list (&lt; 0 if not found)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copy(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listTo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listFrom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copies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listFrom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's elements to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listTo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5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emptyList()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emptyMap()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b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emptySet()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a read-only collection of the given type that has no elements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9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fill(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sets every element in the list to have the given value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max(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collection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min(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collection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largest/smallest element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replaceAll(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old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replaces an element value with another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reverse(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reverses the order of a list's elements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shuffle(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arranges elements into a random order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sort(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arranges elements into ascending order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1ABB5-10BA-4347-8A95-27969013301C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Sorting Algorithms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200" b="1" smtClean="0"/>
              <a:t>bogo sort</a:t>
            </a:r>
            <a:r>
              <a:rPr lang="en-US" altLang="en-US" sz="2200" smtClean="0"/>
              <a:t>: shuffle and pray</a:t>
            </a:r>
          </a:p>
          <a:p>
            <a:pPr eaLnBrk="1" hangingPunct="1"/>
            <a:r>
              <a:rPr lang="en-US" altLang="en-US" sz="2200" b="1" smtClean="0"/>
              <a:t>bubble sort</a:t>
            </a:r>
            <a:r>
              <a:rPr lang="en-US" altLang="en-US" sz="2200" smtClean="0"/>
              <a:t>: swap adjacent pairs that are out of order</a:t>
            </a:r>
          </a:p>
          <a:p>
            <a:pPr eaLnBrk="1" hangingPunct="1"/>
            <a:r>
              <a:rPr lang="en-US" altLang="en-US" sz="2200" b="1" smtClean="0"/>
              <a:t>selection sort</a:t>
            </a:r>
            <a:r>
              <a:rPr lang="en-US" altLang="en-US" sz="2200" smtClean="0"/>
              <a:t>: look for the smallest element, move to front</a:t>
            </a:r>
          </a:p>
          <a:p>
            <a:pPr eaLnBrk="1" hangingPunct="1"/>
            <a:r>
              <a:rPr lang="en-US" altLang="en-US" sz="2200" b="1" smtClean="0"/>
              <a:t>insertion sort</a:t>
            </a:r>
            <a:r>
              <a:rPr lang="en-US" altLang="en-US" sz="2200" smtClean="0"/>
              <a:t>: build an increasingly large sorted front portion</a:t>
            </a:r>
          </a:p>
          <a:p>
            <a:pPr eaLnBrk="1" hangingPunct="1"/>
            <a:r>
              <a:rPr lang="en-US" altLang="en-US" sz="2200" b="1" smtClean="0"/>
              <a:t>merge sort</a:t>
            </a:r>
            <a:r>
              <a:rPr lang="en-US" altLang="en-US" sz="2200" smtClean="0"/>
              <a:t>: recursively divide the array in half and sort it</a:t>
            </a:r>
          </a:p>
          <a:p>
            <a:pPr eaLnBrk="1" hangingPunct="1"/>
            <a:r>
              <a:rPr lang="en-US" altLang="en-US" sz="2200" b="1" smtClean="0"/>
              <a:t>heap sort</a:t>
            </a:r>
            <a:r>
              <a:rPr lang="en-US" altLang="en-US" sz="2200" smtClean="0"/>
              <a:t>: place the values into a sorted tree structure</a:t>
            </a:r>
          </a:p>
          <a:p>
            <a:pPr eaLnBrk="1" hangingPunct="1"/>
            <a:r>
              <a:rPr lang="en-US" altLang="en-US" sz="2200" b="1" smtClean="0"/>
              <a:t>quick sort</a:t>
            </a:r>
            <a:r>
              <a:rPr lang="en-US" altLang="en-US" sz="2200" smtClean="0"/>
              <a:t>: recursively partition array based on a middle value</a:t>
            </a:r>
          </a:p>
          <a:p>
            <a:pPr eaLnBrk="1" hangingPunct="1"/>
            <a:endParaRPr lang="en-US" altLang="en-US" sz="2200" smtClean="0"/>
          </a:p>
          <a:p>
            <a:pPr eaLnBrk="1" hangingPunct="1"/>
            <a:endParaRPr lang="en-US" altLang="en-US" sz="2200" smtClean="0"/>
          </a:p>
          <a:p>
            <a:pPr eaLnBrk="1" hangingPunct="1">
              <a:buFontTx/>
              <a:buNone/>
            </a:pPr>
            <a:r>
              <a:rPr lang="en-US" altLang="en-US" sz="2200" smtClean="0"/>
              <a:t>other specialized sorting algorithms:</a:t>
            </a:r>
          </a:p>
          <a:p>
            <a:pPr eaLnBrk="1" hangingPunct="1"/>
            <a:r>
              <a:rPr lang="en-US" altLang="en-US" sz="2200" b="1" smtClean="0"/>
              <a:t>bucket sort</a:t>
            </a:r>
            <a:r>
              <a:rPr lang="en-US" altLang="en-US" sz="2200" smtClean="0"/>
              <a:t>: cluster elements into smaller groups, sort them</a:t>
            </a:r>
          </a:p>
          <a:p>
            <a:pPr eaLnBrk="1" hangingPunct="1"/>
            <a:r>
              <a:rPr lang="en-US" altLang="en-US" sz="2200" b="1" smtClean="0"/>
              <a:t>radix sort</a:t>
            </a:r>
            <a:r>
              <a:rPr lang="en-US" altLang="en-US" sz="2200" smtClean="0"/>
              <a:t>: sort integers by last digit, then 2nd to last, then ...</a:t>
            </a:r>
          </a:p>
          <a:p>
            <a:pPr eaLnBrk="1" hangingPunct="1"/>
            <a:r>
              <a:rPr lang="en-US" altLang="en-US" sz="2200" smtClean="0"/>
              <a:t>...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A9BB59-8C60-42EB-A23B-621896938186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Selection Sort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selection sort</a:t>
            </a:r>
            <a:r>
              <a:rPr lang="en-US" altLang="en-US" smtClean="0"/>
              <a:t>: Orders a list of values by repeatedly putting the smallest or largest unplaced value into its final position.</a:t>
            </a:r>
          </a:p>
          <a:p>
            <a:pPr lvl="1" eaLnBrk="1" hangingPunct="1"/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The algorithm:</a:t>
            </a:r>
          </a:p>
          <a:p>
            <a:pPr lvl="1" eaLnBrk="1" hangingPunct="1"/>
            <a:r>
              <a:rPr lang="en-US" altLang="en-US" smtClean="0"/>
              <a:t>Look through the list to find the smallest value.</a:t>
            </a:r>
          </a:p>
          <a:p>
            <a:pPr lvl="1" eaLnBrk="1" hangingPunct="1"/>
            <a:r>
              <a:rPr lang="en-US" altLang="en-US" smtClean="0"/>
              <a:t>Swap it so that it is at index 0.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mtClean="0"/>
              <a:t>Look through the list to find the second-smallest value.</a:t>
            </a:r>
          </a:p>
          <a:p>
            <a:pPr lvl="1" eaLnBrk="1" hangingPunct="1"/>
            <a:r>
              <a:rPr lang="en-US" altLang="en-US" smtClean="0"/>
              <a:t>Swap it so that it is at index 1.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...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Repeat until all values are in their proper places.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4FE96C-B5D6-449E-9B51-F56DD2A61245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4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Selection Sort 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Initial array: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After 1st, 2nd, and 3rd passes:</a:t>
            </a:r>
          </a:p>
        </p:txBody>
      </p:sp>
      <p:graphicFrame>
        <p:nvGraphicFramePr>
          <p:cNvPr id="2109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14808"/>
              </p:ext>
            </p:extLst>
          </p:nvPr>
        </p:nvGraphicFramePr>
        <p:xfrm>
          <a:off x="228600" y="1800225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1007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422391"/>
              </p:ext>
            </p:extLst>
          </p:nvPr>
        </p:nvGraphicFramePr>
        <p:xfrm>
          <a:off x="228600" y="3476625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1066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80170"/>
              </p:ext>
            </p:extLst>
          </p:nvPr>
        </p:nvGraphicFramePr>
        <p:xfrm>
          <a:off x="228600" y="4467225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1125" name="Group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07988"/>
              </p:ext>
            </p:extLst>
          </p:nvPr>
        </p:nvGraphicFramePr>
        <p:xfrm>
          <a:off x="228600" y="5486400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Arc 7">
            <a:extLst>
              <a:ext uri="{FF2B5EF4-FFF2-40B4-BE49-F238E27FC236}">
                <a16:creationId xmlns:a16="http://schemas.microsoft.com/office/drawing/2014/main" id="{78908844-14FC-402F-8A93-DD1161192D49}"/>
              </a:ext>
            </a:extLst>
          </p:cNvPr>
          <p:cNvSpPr/>
          <p:nvPr/>
        </p:nvSpPr>
        <p:spPr>
          <a:xfrm>
            <a:off x="1371600" y="1768475"/>
            <a:ext cx="1143000" cy="898525"/>
          </a:xfrm>
          <a:prstGeom prst="arc">
            <a:avLst>
              <a:gd name="adj1" fmla="val 10898541"/>
              <a:gd name="adj2" fmla="val 0"/>
            </a:avLst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78908844-14FC-402F-8A93-DD1161192D49}"/>
              </a:ext>
            </a:extLst>
          </p:cNvPr>
          <p:cNvSpPr/>
          <p:nvPr/>
        </p:nvSpPr>
        <p:spPr>
          <a:xfrm>
            <a:off x="1752600" y="3476625"/>
            <a:ext cx="5105400" cy="790575"/>
          </a:xfrm>
          <a:prstGeom prst="arc">
            <a:avLst>
              <a:gd name="adj1" fmla="val 10898541"/>
              <a:gd name="adj2" fmla="val 2"/>
            </a:avLst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78908844-14FC-402F-8A93-DD1161192D49}"/>
              </a:ext>
            </a:extLst>
          </p:cNvPr>
          <p:cNvSpPr/>
          <p:nvPr/>
        </p:nvSpPr>
        <p:spPr>
          <a:xfrm>
            <a:off x="2209800" y="4421433"/>
            <a:ext cx="2743200" cy="836367"/>
          </a:xfrm>
          <a:prstGeom prst="arc">
            <a:avLst>
              <a:gd name="adj1" fmla="val 10898541"/>
              <a:gd name="adj2" fmla="val 2"/>
            </a:avLst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" y="9906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72A313-B478-463A-BE0A-EFD9943908C5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3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Selection Sort Code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Rearranges the elements of a into sorted order using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the selection sort algorithm.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static void selectionSort(int[] a)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for (int i = 0; i &lt; a.length - 1; i++)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find index of smallest remaining value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int min = i;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for (int j = i + 1; j &lt; a.length; j++)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    if (a[j] &lt; a[min])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        min = j;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swap smallest value its proper place, a[i]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swap(a, i, min);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9BA898-BDF5-423A-8BA0-D94FEFD9A864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4" descr="C:\Users\Taesik\Desktop\CS211\2017 Winter\Lecture Notes\Ch13 kim(Sort video)\selection sort.gif">
            <a:extLst>
              <a:ext uri="{FF2B5EF4-FFF2-40B4-BE49-F238E27FC236}">
                <a16:creationId xmlns:a16="http://schemas.microsoft.com/office/drawing/2014/main" id="{09398583-D6B0-4A08-8BCF-ADEB2CDB9F8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315200" cy="417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(Animation)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535668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76600" y="5697072"/>
            <a:ext cx="3200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rgbClr val="FF0000"/>
                </a:solidFill>
              </a:rPr>
              <a:t>Run time O(n</a:t>
            </a:r>
            <a:r>
              <a:rPr lang="en-US" alt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577C95-28D0-41B3-A808-713C60C1810A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049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Merge sort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merge sort</a:t>
            </a:r>
            <a:r>
              <a:rPr lang="en-US" altLang="en-US" smtClean="0"/>
              <a:t>: Repeatedly divides the data in half, sorts each half, and combines the sorted halves into a sorted whole.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The algorithm:</a:t>
            </a:r>
          </a:p>
          <a:p>
            <a:pPr lvl="1" eaLnBrk="1" hangingPunct="1"/>
            <a:r>
              <a:rPr lang="en-US" altLang="en-US" smtClean="0"/>
              <a:t>Divide the list into two roughly equal halves.</a:t>
            </a:r>
          </a:p>
          <a:p>
            <a:pPr lvl="1" eaLnBrk="1" hangingPunct="1"/>
            <a:r>
              <a:rPr lang="en-US" altLang="en-US" smtClean="0"/>
              <a:t>Sort the left half.</a:t>
            </a:r>
          </a:p>
          <a:p>
            <a:pPr lvl="1" eaLnBrk="1" hangingPunct="1"/>
            <a:r>
              <a:rPr lang="en-US" altLang="en-US" smtClean="0"/>
              <a:t>Sort the right half.</a:t>
            </a:r>
          </a:p>
          <a:p>
            <a:pPr lvl="1" eaLnBrk="1" hangingPunct="1"/>
            <a:r>
              <a:rPr lang="en-US" altLang="en-US" smtClean="0"/>
              <a:t>Merge the two sorted halves into one sorted list.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Often implemented recursively.</a:t>
            </a:r>
          </a:p>
          <a:p>
            <a:pPr lvl="1" eaLnBrk="1" hangingPunct="1"/>
            <a:r>
              <a:rPr lang="en-US" altLang="en-US" smtClean="0"/>
              <a:t>An example of a "divide and conquer" algorithm.</a:t>
            </a:r>
          </a:p>
          <a:p>
            <a:pPr lvl="2" eaLnBrk="1" hangingPunct="1"/>
            <a:r>
              <a:rPr lang="en-US" altLang="en-US" smtClean="0"/>
              <a:t>Invented by John von Neumann in 1945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537D70-E65C-418F-9C05-9714ECC7FA64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Merge Sort Example</a:t>
            </a:r>
          </a:p>
        </p:txBody>
      </p:sp>
      <p:graphicFrame>
        <p:nvGraphicFramePr>
          <p:cNvPr id="217091" name="Group 3"/>
          <p:cNvGraphicFramePr>
            <a:graphicFrameLocks noGrp="1"/>
          </p:cNvGraphicFramePr>
          <p:nvPr/>
        </p:nvGraphicFramePr>
        <p:xfrm>
          <a:off x="2362200" y="1295400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7123" name="Group 35"/>
          <p:cNvGraphicFramePr>
            <a:graphicFrameLocks noGrp="1"/>
          </p:cNvGraphicFramePr>
          <p:nvPr/>
        </p:nvGraphicFramePr>
        <p:xfrm>
          <a:off x="1820863" y="2562225"/>
          <a:ext cx="1795462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135" name="Group 47"/>
          <p:cNvGraphicFramePr>
            <a:graphicFrameLocks noGrp="1"/>
          </p:cNvGraphicFramePr>
          <p:nvPr/>
        </p:nvGraphicFramePr>
        <p:xfrm>
          <a:off x="1287463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143" name="Group 55"/>
          <p:cNvGraphicFramePr>
            <a:graphicFrameLocks noGrp="1"/>
          </p:cNvGraphicFramePr>
          <p:nvPr/>
        </p:nvGraphicFramePr>
        <p:xfrm>
          <a:off x="1125538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149" name="Group 61"/>
          <p:cNvGraphicFramePr>
            <a:graphicFrameLocks noGrp="1"/>
          </p:cNvGraphicFramePr>
          <p:nvPr/>
        </p:nvGraphicFramePr>
        <p:xfrm>
          <a:off x="1890713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155" name="Group 67"/>
          <p:cNvGraphicFramePr>
            <a:graphicFrameLocks noGrp="1"/>
          </p:cNvGraphicFramePr>
          <p:nvPr/>
        </p:nvGraphicFramePr>
        <p:xfrm>
          <a:off x="1284288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7163" name="Group 75"/>
          <p:cNvGrpSpPr>
            <a:grpSpLocks/>
          </p:cNvGrpSpPr>
          <p:nvPr/>
        </p:nvGrpSpPr>
        <p:grpSpPr bwMode="auto">
          <a:xfrm>
            <a:off x="457200" y="4343400"/>
            <a:ext cx="1665288" cy="366713"/>
            <a:chOff x="288" y="2736"/>
            <a:chExt cx="1049" cy="231"/>
          </a:xfrm>
        </p:grpSpPr>
        <p:grpSp>
          <p:nvGrpSpPr>
            <p:cNvPr id="43289" name="Group 76"/>
            <p:cNvGrpSpPr>
              <a:grpSpLocks/>
            </p:cNvGrpSpPr>
            <p:nvPr/>
          </p:nvGrpSpPr>
          <p:grpSpPr bwMode="auto">
            <a:xfrm>
              <a:off x="857" y="2736"/>
              <a:ext cx="480" cy="144"/>
              <a:chOff x="1056" y="2736"/>
              <a:chExt cx="480" cy="144"/>
            </a:xfrm>
          </p:grpSpPr>
          <p:sp>
            <p:nvSpPr>
              <p:cNvPr id="43291" name="Line 77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92" name="Line 78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290" name="Text Box 79"/>
            <p:cNvSpPr txBox="1">
              <a:spLocks noChangeArrowheads="1"/>
            </p:cNvSpPr>
            <p:nvPr/>
          </p:nvSpPr>
          <p:spPr bwMode="auto">
            <a:xfrm>
              <a:off x="288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217168" name="Group 80"/>
          <p:cNvGrpSpPr>
            <a:grpSpLocks/>
          </p:cNvGrpSpPr>
          <p:nvPr/>
        </p:nvGrpSpPr>
        <p:grpSpPr bwMode="auto">
          <a:xfrm>
            <a:off x="690563" y="3505200"/>
            <a:ext cx="1355725" cy="381000"/>
            <a:chOff x="435" y="2208"/>
            <a:chExt cx="854" cy="240"/>
          </a:xfrm>
        </p:grpSpPr>
        <p:grpSp>
          <p:nvGrpSpPr>
            <p:cNvPr id="43285" name="Group 81"/>
            <p:cNvGrpSpPr>
              <a:grpSpLocks/>
            </p:cNvGrpSpPr>
            <p:nvPr/>
          </p:nvGrpSpPr>
          <p:grpSpPr bwMode="auto">
            <a:xfrm>
              <a:off x="905" y="2352"/>
              <a:ext cx="384" cy="96"/>
              <a:chOff x="1104" y="2352"/>
              <a:chExt cx="384" cy="96"/>
            </a:xfrm>
          </p:grpSpPr>
          <p:sp>
            <p:nvSpPr>
              <p:cNvPr id="43287" name="Line 82"/>
              <p:cNvSpPr>
                <a:spLocks noChangeShapeType="1"/>
              </p:cNvSpPr>
              <p:nvPr/>
            </p:nvSpPr>
            <p:spPr bwMode="auto">
              <a:xfrm flipH="1">
                <a:off x="1104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88" name="Line 83"/>
              <p:cNvSpPr>
                <a:spLocks noChangeShapeType="1"/>
              </p:cNvSpPr>
              <p:nvPr/>
            </p:nvSpPr>
            <p:spPr bwMode="auto">
              <a:xfrm>
                <a:off x="1296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286" name="Text Box 84"/>
            <p:cNvSpPr txBox="1">
              <a:spLocks noChangeArrowheads="1"/>
            </p:cNvSpPr>
            <p:nvPr/>
          </p:nvSpPr>
          <p:spPr bwMode="auto">
            <a:xfrm>
              <a:off x="435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split</a:t>
              </a:r>
            </a:p>
          </p:txBody>
        </p:sp>
      </p:grpSp>
      <p:graphicFrame>
        <p:nvGraphicFramePr>
          <p:cNvPr id="217173" name="Group 85"/>
          <p:cNvGraphicFramePr>
            <a:graphicFrameLocks noGrp="1"/>
          </p:cNvGraphicFramePr>
          <p:nvPr/>
        </p:nvGraphicFramePr>
        <p:xfrm>
          <a:off x="3257550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181" name="Group 93"/>
          <p:cNvGraphicFramePr>
            <a:graphicFrameLocks noGrp="1"/>
          </p:cNvGraphicFramePr>
          <p:nvPr/>
        </p:nvGraphicFramePr>
        <p:xfrm>
          <a:off x="3095625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187" name="Group 99"/>
          <p:cNvGraphicFramePr>
            <a:graphicFrameLocks noGrp="1"/>
          </p:cNvGraphicFramePr>
          <p:nvPr/>
        </p:nvGraphicFramePr>
        <p:xfrm>
          <a:off x="3860800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193" name="Group 105"/>
          <p:cNvGraphicFramePr>
            <a:graphicFrameLocks noGrp="1"/>
          </p:cNvGraphicFramePr>
          <p:nvPr/>
        </p:nvGraphicFramePr>
        <p:xfrm>
          <a:off x="3254375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7201" name="Group 113"/>
          <p:cNvGrpSpPr>
            <a:grpSpLocks/>
          </p:cNvGrpSpPr>
          <p:nvPr/>
        </p:nvGrpSpPr>
        <p:grpSpPr bwMode="auto">
          <a:xfrm>
            <a:off x="2427288" y="4343400"/>
            <a:ext cx="1665287" cy="366713"/>
            <a:chOff x="1529" y="2736"/>
            <a:chExt cx="1049" cy="231"/>
          </a:xfrm>
        </p:grpSpPr>
        <p:grpSp>
          <p:nvGrpSpPr>
            <p:cNvPr id="43281" name="Group 114"/>
            <p:cNvGrpSpPr>
              <a:grpSpLocks/>
            </p:cNvGrpSpPr>
            <p:nvPr/>
          </p:nvGrpSpPr>
          <p:grpSpPr bwMode="auto">
            <a:xfrm>
              <a:off x="2098" y="2736"/>
              <a:ext cx="480" cy="144"/>
              <a:chOff x="2297" y="2736"/>
              <a:chExt cx="480" cy="144"/>
            </a:xfrm>
          </p:grpSpPr>
          <p:sp>
            <p:nvSpPr>
              <p:cNvPr id="43283" name="Line 115"/>
              <p:cNvSpPr>
                <a:spLocks noChangeShapeType="1"/>
              </p:cNvSpPr>
              <p:nvPr/>
            </p:nvSpPr>
            <p:spPr bwMode="auto">
              <a:xfrm>
                <a:off x="2297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84" name="Line 116"/>
              <p:cNvSpPr>
                <a:spLocks noChangeShapeType="1"/>
              </p:cNvSpPr>
              <p:nvPr/>
            </p:nvSpPr>
            <p:spPr bwMode="auto">
              <a:xfrm flipH="1">
                <a:off x="2585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282" name="Text Box 117"/>
            <p:cNvSpPr txBox="1">
              <a:spLocks noChangeArrowheads="1"/>
            </p:cNvSpPr>
            <p:nvPr/>
          </p:nvSpPr>
          <p:spPr bwMode="auto">
            <a:xfrm>
              <a:off x="1529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217206" name="Group 118"/>
          <p:cNvGrpSpPr>
            <a:grpSpLocks/>
          </p:cNvGrpSpPr>
          <p:nvPr/>
        </p:nvGrpSpPr>
        <p:grpSpPr bwMode="auto">
          <a:xfrm>
            <a:off x="2660650" y="3505200"/>
            <a:ext cx="1355725" cy="381000"/>
            <a:chOff x="1676" y="2208"/>
            <a:chExt cx="854" cy="240"/>
          </a:xfrm>
        </p:grpSpPr>
        <p:grpSp>
          <p:nvGrpSpPr>
            <p:cNvPr id="43277" name="Group 119"/>
            <p:cNvGrpSpPr>
              <a:grpSpLocks/>
            </p:cNvGrpSpPr>
            <p:nvPr/>
          </p:nvGrpSpPr>
          <p:grpSpPr bwMode="auto">
            <a:xfrm>
              <a:off x="2146" y="2352"/>
              <a:ext cx="384" cy="96"/>
              <a:chOff x="2345" y="2352"/>
              <a:chExt cx="384" cy="96"/>
            </a:xfrm>
          </p:grpSpPr>
          <p:sp>
            <p:nvSpPr>
              <p:cNvPr id="43279" name="Line 120"/>
              <p:cNvSpPr>
                <a:spLocks noChangeShapeType="1"/>
              </p:cNvSpPr>
              <p:nvPr/>
            </p:nvSpPr>
            <p:spPr bwMode="auto">
              <a:xfrm flipH="1">
                <a:off x="2345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80" name="Line 121"/>
              <p:cNvSpPr>
                <a:spLocks noChangeShapeType="1"/>
              </p:cNvSpPr>
              <p:nvPr/>
            </p:nvSpPr>
            <p:spPr bwMode="auto">
              <a:xfrm>
                <a:off x="2537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278" name="Text Box 122"/>
            <p:cNvSpPr txBox="1">
              <a:spLocks noChangeArrowheads="1"/>
            </p:cNvSpPr>
            <p:nvPr/>
          </p:nvSpPr>
          <p:spPr bwMode="auto">
            <a:xfrm>
              <a:off x="1676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split</a:t>
              </a:r>
            </a:p>
          </p:txBody>
        </p:sp>
      </p:grpSp>
      <p:grpSp>
        <p:nvGrpSpPr>
          <p:cNvPr id="217211" name="Group 123"/>
          <p:cNvGrpSpPr>
            <a:grpSpLocks/>
          </p:cNvGrpSpPr>
          <p:nvPr/>
        </p:nvGrpSpPr>
        <p:grpSpPr bwMode="auto">
          <a:xfrm>
            <a:off x="1223963" y="2819400"/>
            <a:ext cx="2422525" cy="381000"/>
            <a:chOff x="771" y="1776"/>
            <a:chExt cx="1526" cy="240"/>
          </a:xfrm>
        </p:grpSpPr>
        <p:sp>
          <p:nvSpPr>
            <p:cNvPr id="43273" name="Text Box 124"/>
            <p:cNvSpPr txBox="1">
              <a:spLocks noChangeArrowheads="1"/>
            </p:cNvSpPr>
            <p:nvPr/>
          </p:nvSpPr>
          <p:spPr bwMode="auto">
            <a:xfrm>
              <a:off x="771" y="1776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split</a:t>
              </a:r>
            </a:p>
          </p:txBody>
        </p:sp>
        <p:grpSp>
          <p:nvGrpSpPr>
            <p:cNvPr id="43274" name="Group 125"/>
            <p:cNvGrpSpPr>
              <a:grpSpLocks/>
            </p:cNvGrpSpPr>
            <p:nvPr/>
          </p:nvGrpSpPr>
          <p:grpSpPr bwMode="auto">
            <a:xfrm>
              <a:off x="1145" y="1872"/>
              <a:ext cx="1152" cy="144"/>
              <a:chOff x="1344" y="1872"/>
              <a:chExt cx="1152" cy="144"/>
            </a:xfrm>
          </p:grpSpPr>
          <p:sp>
            <p:nvSpPr>
              <p:cNvPr id="43275" name="Line 126"/>
              <p:cNvSpPr>
                <a:spLocks noChangeShapeType="1"/>
              </p:cNvSpPr>
              <p:nvPr/>
            </p:nvSpPr>
            <p:spPr bwMode="auto">
              <a:xfrm flipH="1">
                <a:off x="1344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76" name="Line 127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217216" name="Group 128"/>
          <p:cNvGraphicFramePr>
            <a:graphicFrameLocks noGrp="1"/>
          </p:cNvGraphicFramePr>
          <p:nvPr/>
        </p:nvGraphicFramePr>
        <p:xfrm>
          <a:off x="1817688" y="5319713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228" name="Group 140"/>
          <p:cNvGraphicFramePr>
            <a:graphicFrameLocks noGrp="1"/>
          </p:cNvGraphicFramePr>
          <p:nvPr/>
        </p:nvGraphicFramePr>
        <p:xfrm>
          <a:off x="6088063" y="2562225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240" name="Group 152"/>
          <p:cNvGraphicFramePr>
            <a:graphicFrameLocks noGrp="1"/>
          </p:cNvGraphicFramePr>
          <p:nvPr/>
        </p:nvGraphicFramePr>
        <p:xfrm>
          <a:off x="5554663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248" name="Group 160"/>
          <p:cNvGraphicFramePr>
            <a:graphicFrameLocks noGrp="1"/>
          </p:cNvGraphicFramePr>
          <p:nvPr/>
        </p:nvGraphicFramePr>
        <p:xfrm>
          <a:off x="5392738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254" name="Group 166"/>
          <p:cNvGraphicFramePr>
            <a:graphicFrameLocks noGrp="1"/>
          </p:cNvGraphicFramePr>
          <p:nvPr/>
        </p:nvGraphicFramePr>
        <p:xfrm>
          <a:off x="6157913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260" name="Group 172"/>
          <p:cNvGraphicFramePr>
            <a:graphicFrameLocks noGrp="1"/>
          </p:cNvGraphicFramePr>
          <p:nvPr/>
        </p:nvGraphicFramePr>
        <p:xfrm>
          <a:off x="5551488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7268" name="Group 180"/>
          <p:cNvGrpSpPr>
            <a:grpSpLocks/>
          </p:cNvGrpSpPr>
          <p:nvPr/>
        </p:nvGrpSpPr>
        <p:grpSpPr bwMode="auto">
          <a:xfrm>
            <a:off x="4724400" y="4343400"/>
            <a:ext cx="1665288" cy="366713"/>
            <a:chOff x="2976" y="2736"/>
            <a:chExt cx="1049" cy="231"/>
          </a:xfrm>
        </p:grpSpPr>
        <p:grpSp>
          <p:nvGrpSpPr>
            <p:cNvPr id="43269" name="Group 181"/>
            <p:cNvGrpSpPr>
              <a:grpSpLocks/>
            </p:cNvGrpSpPr>
            <p:nvPr/>
          </p:nvGrpSpPr>
          <p:grpSpPr bwMode="auto">
            <a:xfrm>
              <a:off x="3545" y="2736"/>
              <a:ext cx="480" cy="144"/>
              <a:chOff x="1056" y="2736"/>
              <a:chExt cx="480" cy="144"/>
            </a:xfrm>
          </p:grpSpPr>
          <p:sp>
            <p:nvSpPr>
              <p:cNvPr id="43271" name="Line 18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72" name="Line 18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270" name="Text Box 184"/>
            <p:cNvSpPr txBox="1">
              <a:spLocks noChangeArrowheads="1"/>
            </p:cNvSpPr>
            <p:nvPr/>
          </p:nvSpPr>
          <p:spPr bwMode="auto">
            <a:xfrm>
              <a:off x="2976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217273" name="Group 185"/>
          <p:cNvGrpSpPr>
            <a:grpSpLocks/>
          </p:cNvGrpSpPr>
          <p:nvPr/>
        </p:nvGrpSpPr>
        <p:grpSpPr bwMode="auto">
          <a:xfrm>
            <a:off x="4957763" y="3505200"/>
            <a:ext cx="1355725" cy="381000"/>
            <a:chOff x="3123" y="2208"/>
            <a:chExt cx="854" cy="240"/>
          </a:xfrm>
        </p:grpSpPr>
        <p:grpSp>
          <p:nvGrpSpPr>
            <p:cNvPr id="43265" name="Group 186"/>
            <p:cNvGrpSpPr>
              <a:grpSpLocks/>
            </p:cNvGrpSpPr>
            <p:nvPr/>
          </p:nvGrpSpPr>
          <p:grpSpPr bwMode="auto">
            <a:xfrm>
              <a:off x="3593" y="2352"/>
              <a:ext cx="384" cy="96"/>
              <a:chOff x="1104" y="2352"/>
              <a:chExt cx="384" cy="96"/>
            </a:xfrm>
          </p:grpSpPr>
          <p:sp>
            <p:nvSpPr>
              <p:cNvPr id="43267" name="Line 187"/>
              <p:cNvSpPr>
                <a:spLocks noChangeShapeType="1"/>
              </p:cNvSpPr>
              <p:nvPr/>
            </p:nvSpPr>
            <p:spPr bwMode="auto">
              <a:xfrm flipH="1">
                <a:off x="1104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68" name="Line 188"/>
              <p:cNvSpPr>
                <a:spLocks noChangeShapeType="1"/>
              </p:cNvSpPr>
              <p:nvPr/>
            </p:nvSpPr>
            <p:spPr bwMode="auto">
              <a:xfrm>
                <a:off x="1296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266" name="Text Box 189"/>
            <p:cNvSpPr txBox="1">
              <a:spLocks noChangeArrowheads="1"/>
            </p:cNvSpPr>
            <p:nvPr/>
          </p:nvSpPr>
          <p:spPr bwMode="auto">
            <a:xfrm>
              <a:off x="3123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split</a:t>
              </a:r>
            </a:p>
          </p:txBody>
        </p:sp>
      </p:grpSp>
      <p:graphicFrame>
        <p:nvGraphicFramePr>
          <p:cNvPr id="217278" name="Group 190"/>
          <p:cNvGraphicFramePr>
            <a:graphicFrameLocks noGrp="1"/>
          </p:cNvGraphicFramePr>
          <p:nvPr/>
        </p:nvGraphicFramePr>
        <p:xfrm>
          <a:off x="7524750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286" name="Group 198"/>
          <p:cNvGraphicFramePr>
            <a:graphicFrameLocks noGrp="1"/>
          </p:cNvGraphicFramePr>
          <p:nvPr/>
        </p:nvGraphicFramePr>
        <p:xfrm>
          <a:off x="7362825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292" name="Group 204"/>
          <p:cNvGraphicFramePr>
            <a:graphicFrameLocks noGrp="1"/>
          </p:cNvGraphicFramePr>
          <p:nvPr/>
        </p:nvGraphicFramePr>
        <p:xfrm>
          <a:off x="8128000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298" name="Group 210"/>
          <p:cNvGraphicFramePr>
            <a:graphicFrameLocks noGrp="1"/>
          </p:cNvGraphicFramePr>
          <p:nvPr/>
        </p:nvGraphicFramePr>
        <p:xfrm>
          <a:off x="7521575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7306" name="Group 218"/>
          <p:cNvGrpSpPr>
            <a:grpSpLocks/>
          </p:cNvGrpSpPr>
          <p:nvPr/>
        </p:nvGrpSpPr>
        <p:grpSpPr bwMode="auto">
          <a:xfrm>
            <a:off x="6694488" y="4343400"/>
            <a:ext cx="1665287" cy="366713"/>
            <a:chOff x="4217" y="2736"/>
            <a:chExt cx="1049" cy="231"/>
          </a:xfrm>
        </p:grpSpPr>
        <p:grpSp>
          <p:nvGrpSpPr>
            <p:cNvPr id="43261" name="Group 219"/>
            <p:cNvGrpSpPr>
              <a:grpSpLocks/>
            </p:cNvGrpSpPr>
            <p:nvPr/>
          </p:nvGrpSpPr>
          <p:grpSpPr bwMode="auto">
            <a:xfrm>
              <a:off x="4786" y="2736"/>
              <a:ext cx="480" cy="144"/>
              <a:chOff x="2297" y="2736"/>
              <a:chExt cx="480" cy="144"/>
            </a:xfrm>
          </p:grpSpPr>
          <p:sp>
            <p:nvSpPr>
              <p:cNvPr id="43263" name="Line 220"/>
              <p:cNvSpPr>
                <a:spLocks noChangeShapeType="1"/>
              </p:cNvSpPr>
              <p:nvPr/>
            </p:nvSpPr>
            <p:spPr bwMode="auto">
              <a:xfrm>
                <a:off x="2297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64" name="Line 221"/>
              <p:cNvSpPr>
                <a:spLocks noChangeShapeType="1"/>
              </p:cNvSpPr>
              <p:nvPr/>
            </p:nvSpPr>
            <p:spPr bwMode="auto">
              <a:xfrm flipH="1">
                <a:off x="2585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262" name="Text Box 222"/>
            <p:cNvSpPr txBox="1">
              <a:spLocks noChangeArrowheads="1"/>
            </p:cNvSpPr>
            <p:nvPr/>
          </p:nvSpPr>
          <p:spPr bwMode="auto">
            <a:xfrm>
              <a:off x="4217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217311" name="Group 223"/>
          <p:cNvGrpSpPr>
            <a:grpSpLocks/>
          </p:cNvGrpSpPr>
          <p:nvPr/>
        </p:nvGrpSpPr>
        <p:grpSpPr bwMode="auto">
          <a:xfrm>
            <a:off x="6927850" y="3505200"/>
            <a:ext cx="1355725" cy="381000"/>
            <a:chOff x="4364" y="2208"/>
            <a:chExt cx="854" cy="240"/>
          </a:xfrm>
        </p:grpSpPr>
        <p:grpSp>
          <p:nvGrpSpPr>
            <p:cNvPr id="43257" name="Group 224"/>
            <p:cNvGrpSpPr>
              <a:grpSpLocks/>
            </p:cNvGrpSpPr>
            <p:nvPr/>
          </p:nvGrpSpPr>
          <p:grpSpPr bwMode="auto">
            <a:xfrm>
              <a:off x="4834" y="2352"/>
              <a:ext cx="384" cy="96"/>
              <a:chOff x="2345" y="2352"/>
              <a:chExt cx="384" cy="96"/>
            </a:xfrm>
          </p:grpSpPr>
          <p:sp>
            <p:nvSpPr>
              <p:cNvPr id="43259" name="Line 225"/>
              <p:cNvSpPr>
                <a:spLocks noChangeShapeType="1"/>
              </p:cNvSpPr>
              <p:nvPr/>
            </p:nvSpPr>
            <p:spPr bwMode="auto">
              <a:xfrm flipH="1">
                <a:off x="2345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60" name="Line 226"/>
              <p:cNvSpPr>
                <a:spLocks noChangeShapeType="1"/>
              </p:cNvSpPr>
              <p:nvPr/>
            </p:nvSpPr>
            <p:spPr bwMode="auto">
              <a:xfrm>
                <a:off x="2537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258" name="Text Box 227"/>
            <p:cNvSpPr txBox="1">
              <a:spLocks noChangeArrowheads="1"/>
            </p:cNvSpPr>
            <p:nvPr/>
          </p:nvSpPr>
          <p:spPr bwMode="auto">
            <a:xfrm>
              <a:off x="4364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split</a:t>
              </a:r>
            </a:p>
          </p:txBody>
        </p:sp>
      </p:grpSp>
      <p:grpSp>
        <p:nvGrpSpPr>
          <p:cNvPr id="217316" name="Group 228"/>
          <p:cNvGrpSpPr>
            <a:grpSpLocks/>
          </p:cNvGrpSpPr>
          <p:nvPr/>
        </p:nvGrpSpPr>
        <p:grpSpPr bwMode="auto">
          <a:xfrm>
            <a:off x="5491163" y="2819400"/>
            <a:ext cx="2422525" cy="381000"/>
            <a:chOff x="3459" y="1776"/>
            <a:chExt cx="1526" cy="240"/>
          </a:xfrm>
        </p:grpSpPr>
        <p:sp>
          <p:nvSpPr>
            <p:cNvPr id="43253" name="Text Box 229"/>
            <p:cNvSpPr txBox="1">
              <a:spLocks noChangeArrowheads="1"/>
            </p:cNvSpPr>
            <p:nvPr/>
          </p:nvSpPr>
          <p:spPr bwMode="auto">
            <a:xfrm>
              <a:off x="3459" y="1776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split</a:t>
              </a:r>
            </a:p>
          </p:txBody>
        </p:sp>
        <p:grpSp>
          <p:nvGrpSpPr>
            <p:cNvPr id="43254" name="Group 230"/>
            <p:cNvGrpSpPr>
              <a:grpSpLocks/>
            </p:cNvGrpSpPr>
            <p:nvPr/>
          </p:nvGrpSpPr>
          <p:grpSpPr bwMode="auto">
            <a:xfrm>
              <a:off x="3833" y="1872"/>
              <a:ext cx="1152" cy="144"/>
              <a:chOff x="1344" y="1872"/>
              <a:chExt cx="1152" cy="144"/>
            </a:xfrm>
          </p:grpSpPr>
          <p:sp>
            <p:nvSpPr>
              <p:cNvPr id="43255" name="Line 231"/>
              <p:cNvSpPr>
                <a:spLocks noChangeShapeType="1"/>
              </p:cNvSpPr>
              <p:nvPr/>
            </p:nvSpPr>
            <p:spPr bwMode="auto">
              <a:xfrm flipH="1">
                <a:off x="1344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56" name="Line 232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217321" name="Group 233"/>
          <p:cNvGraphicFramePr>
            <a:graphicFrameLocks noGrp="1"/>
          </p:cNvGraphicFramePr>
          <p:nvPr/>
        </p:nvGraphicFramePr>
        <p:xfrm>
          <a:off x="6084888" y="5319713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333" name="Group 245"/>
          <p:cNvGraphicFramePr>
            <a:graphicFrameLocks noGrp="1"/>
          </p:cNvGraphicFramePr>
          <p:nvPr/>
        </p:nvGraphicFramePr>
        <p:xfrm>
          <a:off x="3140075" y="6157913"/>
          <a:ext cx="368300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7353" name="Group 265"/>
          <p:cNvGrpSpPr>
            <a:grpSpLocks/>
          </p:cNvGrpSpPr>
          <p:nvPr/>
        </p:nvGrpSpPr>
        <p:grpSpPr bwMode="auto">
          <a:xfrm>
            <a:off x="2895600" y="2057400"/>
            <a:ext cx="3810000" cy="457200"/>
            <a:chOff x="1824" y="1296"/>
            <a:chExt cx="2400" cy="288"/>
          </a:xfrm>
        </p:grpSpPr>
        <p:sp>
          <p:nvSpPr>
            <p:cNvPr id="43249" name="Text Box 266"/>
            <p:cNvSpPr txBox="1">
              <a:spLocks noChangeArrowheads="1"/>
            </p:cNvSpPr>
            <p:nvPr/>
          </p:nvSpPr>
          <p:spPr bwMode="auto">
            <a:xfrm>
              <a:off x="1930" y="1296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split</a:t>
              </a:r>
            </a:p>
          </p:txBody>
        </p:sp>
        <p:grpSp>
          <p:nvGrpSpPr>
            <p:cNvPr id="43250" name="Group 267"/>
            <p:cNvGrpSpPr>
              <a:grpSpLocks/>
            </p:cNvGrpSpPr>
            <p:nvPr/>
          </p:nvGrpSpPr>
          <p:grpSpPr bwMode="auto">
            <a:xfrm>
              <a:off x="1824" y="1344"/>
              <a:ext cx="2400" cy="240"/>
              <a:chOff x="1824" y="1344"/>
              <a:chExt cx="2400" cy="240"/>
            </a:xfrm>
          </p:grpSpPr>
          <p:sp>
            <p:nvSpPr>
              <p:cNvPr id="43251" name="Line 268"/>
              <p:cNvSpPr>
                <a:spLocks noChangeShapeType="1"/>
              </p:cNvSpPr>
              <p:nvPr/>
            </p:nvSpPr>
            <p:spPr bwMode="auto">
              <a:xfrm flipH="1">
                <a:off x="1824" y="1344"/>
                <a:ext cx="115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52" name="Line 269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12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7358" name="Group 270"/>
          <p:cNvGrpSpPr>
            <a:grpSpLocks/>
          </p:cNvGrpSpPr>
          <p:nvPr/>
        </p:nvGrpSpPr>
        <p:grpSpPr bwMode="auto">
          <a:xfrm>
            <a:off x="1001713" y="5029200"/>
            <a:ext cx="2720975" cy="381000"/>
            <a:chOff x="631" y="3168"/>
            <a:chExt cx="1714" cy="240"/>
          </a:xfrm>
        </p:grpSpPr>
        <p:grpSp>
          <p:nvGrpSpPr>
            <p:cNvPr id="43245" name="Group 271"/>
            <p:cNvGrpSpPr>
              <a:grpSpLocks/>
            </p:cNvGrpSpPr>
            <p:nvPr/>
          </p:nvGrpSpPr>
          <p:grpSpPr bwMode="auto">
            <a:xfrm>
              <a:off x="1097" y="3168"/>
              <a:ext cx="1248" cy="144"/>
              <a:chOff x="1056" y="2736"/>
              <a:chExt cx="480" cy="144"/>
            </a:xfrm>
          </p:grpSpPr>
          <p:sp>
            <p:nvSpPr>
              <p:cNvPr id="43247" name="Line 27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48" name="Line 27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246" name="Text Box 274"/>
            <p:cNvSpPr txBox="1">
              <a:spLocks noChangeArrowheads="1"/>
            </p:cNvSpPr>
            <p:nvPr/>
          </p:nvSpPr>
          <p:spPr bwMode="auto">
            <a:xfrm>
              <a:off x="631" y="3177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217363" name="Group 275"/>
          <p:cNvGrpSpPr>
            <a:grpSpLocks/>
          </p:cNvGrpSpPr>
          <p:nvPr/>
        </p:nvGrpSpPr>
        <p:grpSpPr bwMode="auto">
          <a:xfrm>
            <a:off x="5268913" y="5029200"/>
            <a:ext cx="2720975" cy="381000"/>
            <a:chOff x="3319" y="3168"/>
            <a:chExt cx="1714" cy="240"/>
          </a:xfrm>
        </p:grpSpPr>
        <p:grpSp>
          <p:nvGrpSpPr>
            <p:cNvPr id="43241" name="Group 276"/>
            <p:cNvGrpSpPr>
              <a:grpSpLocks/>
            </p:cNvGrpSpPr>
            <p:nvPr/>
          </p:nvGrpSpPr>
          <p:grpSpPr bwMode="auto">
            <a:xfrm>
              <a:off x="3785" y="3168"/>
              <a:ext cx="1248" cy="144"/>
              <a:chOff x="1056" y="2736"/>
              <a:chExt cx="480" cy="144"/>
            </a:xfrm>
          </p:grpSpPr>
          <p:sp>
            <p:nvSpPr>
              <p:cNvPr id="43243" name="Line 277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44" name="Line 278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242" name="Text Box 279"/>
            <p:cNvSpPr txBox="1">
              <a:spLocks noChangeArrowheads="1"/>
            </p:cNvSpPr>
            <p:nvPr/>
          </p:nvSpPr>
          <p:spPr bwMode="auto">
            <a:xfrm>
              <a:off x="3319" y="3177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217368" name="Group 280"/>
          <p:cNvGrpSpPr>
            <a:grpSpLocks/>
          </p:cNvGrpSpPr>
          <p:nvPr/>
        </p:nvGrpSpPr>
        <p:grpSpPr bwMode="auto">
          <a:xfrm>
            <a:off x="2601913" y="5715000"/>
            <a:ext cx="4408487" cy="442913"/>
            <a:chOff x="1639" y="3600"/>
            <a:chExt cx="2777" cy="279"/>
          </a:xfrm>
        </p:grpSpPr>
        <p:grpSp>
          <p:nvGrpSpPr>
            <p:cNvPr id="43237" name="Group 281"/>
            <p:cNvGrpSpPr>
              <a:grpSpLocks/>
            </p:cNvGrpSpPr>
            <p:nvPr/>
          </p:nvGrpSpPr>
          <p:grpSpPr bwMode="auto">
            <a:xfrm>
              <a:off x="1728" y="3600"/>
              <a:ext cx="2688" cy="240"/>
              <a:chOff x="1056" y="2736"/>
              <a:chExt cx="480" cy="144"/>
            </a:xfrm>
          </p:grpSpPr>
          <p:sp>
            <p:nvSpPr>
              <p:cNvPr id="43239" name="Line 28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40" name="Line 28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238" name="Text Box 284"/>
            <p:cNvSpPr txBox="1">
              <a:spLocks noChangeArrowheads="1"/>
            </p:cNvSpPr>
            <p:nvPr/>
          </p:nvSpPr>
          <p:spPr bwMode="auto">
            <a:xfrm>
              <a:off x="1639" y="3648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merge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609600" y="849868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048DEE-AB6E-46BC-9BD0-472BA265B004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3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1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1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1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1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1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1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1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1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1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Merging Sorted Halves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089025"/>
            <a:ext cx="7505700" cy="576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3E8D86-562D-4293-81AA-2E12E2DC2CA8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Which Algorithm is Better?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Sum of Odd Numbers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DE9E8E-5395-4894-8F84-DD661C7E779C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10" name="직사각형 2">
            <a:extLst>
              <a:ext uri="{FF2B5EF4-FFF2-40B4-BE49-F238E27FC236}">
                <a16:creationId xmlns:a16="http://schemas.microsoft.com/office/drawing/2014/main" id="{634BAEA2-BAB8-4F35-B51F-E71FBA1CB901}"/>
              </a:ext>
            </a:extLst>
          </p:cNvPr>
          <p:cNvSpPr/>
          <p:nvPr/>
        </p:nvSpPr>
        <p:spPr>
          <a:xfrm>
            <a:off x="4696798" y="2427982"/>
            <a:ext cx="41392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</a:t>
            </a:r>
            <a:r>
              <a:rPr lang="en-US" altLang="en-US" sz="1600" dirty="0" err="1" smtClean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sumOdd</a:t>
            </a:r>
            <a:r>
              <a:rPr lang="en-US" altLang="en-US" sz="1600" dirty="0" smtClean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=0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for (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i=1; i&lt;=n; i++) {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if (i%2 !== 0){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sumOdd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+= i;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}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} </a:t>
            </a:r>
          </a:p>
        </p:txBody>
      </p:sp>
      <p:sp>
        <p:nvSpPr>
          <p:cNvPr id="13" name="직사각형 3">
            <a:extLst>
              <a:ext uri="{FF2B5EF4-FFF2-40B4-BE49-F238E27FC236}">
                <a16:creationId xmlns:a16="http://schemas.microsoft.com/office/drawing/2014/main" id="{7ABFA4CB-5997-4238-9C23-76D40699B031}"/>
              </a:ext>
            </a:extLst>
          </p:cNvPr>
          <p:cNvSpPr/>
          <p:nvPr/>
        </p:nvSpPr>
        <p:spPr>
          <a:xfrm>
            <a:off x="152400" y="2327970"/>
            <a:ext cx="46535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</a:t>
            </a:r>
            <a:r>
              <a:rPr lang="en-US" altLang="en-US" sz="1600" dirty="0" err="1" smtClean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sumALL</a:t>
            </a:r>
            <a:r>
              <a:rPr lang="en-US" altLang="en-US" sz="1600" dirty="0" smtClean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=0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sumEven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=0;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for (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i=1; i&lt;=n; i++) {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sumALL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+= i;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}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for (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i=1; i&lt;=n; i++) {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if (i%2 == 0){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sumEven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+= i;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    }</a:t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 }   </a:t>
            </a:r>
          </a:p>
          <a:p>
            <a:pPr algn="l" defTabSz="1219170"/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sumOdd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=</a:t>
            </a:r>
            <a:r>
              <a:rPr lang="en-US" altLang="en-US" sz="1600" dirty="0" err="1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sumALL-sumEven</a:t>
            </a:r>
            <a:r>
              <a:rPr lang="en-US" altLang="en-US" sz="1600" dirty="0">
                <a:solidFill>
                  <a:schemeClr val="tx2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68825" y="4666039"/>
            <a:ext cx="4572000" cy="170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Which one is better?</a:t>
            </a:r>
          </a:p>
          <a:p>
            <a:r>
              <a:rPr lang="en-US" altLang="en-US" dirty="0" smtClean="0"/>
              <a:t>How do we determine if an algorithm is better than another?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838200" y="18288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9pPr>
          </a:lstStyle>
          <a:p>
            <a:r>
              <a:rPr lang="en-US" altLang="en-US" sz="2400" b="1" dirty="0" smtClean="0"/>
              <a:t>A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5181600" y="18288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9pPr>
          </a:lstStyle>
          <a:p>
            <a:r>
              <a:rPr lang="en-US" altLang="en-US" sz="2400" b="1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551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Merge Halves Code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Merges the left/right elements into a sorted result.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Precondition: left/right are sorted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static void merge(int[] result, int[] left,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                               int[] right)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int i1 = 0;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index into left array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int i2 = 0;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index into right array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for (int i = 0; i &lt; result.length; i++)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if (i2 &gt;= right.length ||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   (i1 &lt; left.length &amp;&amp; left[i1] &lt;= right[i2]))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    result[i] = left[i1]; 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take from left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    i1++;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} else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    result[i] = right[i2];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take from right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    i2++;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BA5AD8-E6C9-4C77-8A00-952662173E12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Merge Sort Code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Rearranges the elements of a into sorted order using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the merge sort algorithm.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static void mergeSort(int[] a)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// split array into two halves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int[] left  = </a:t>
            </a:r>
            <a:r>
              <a:rPr lang="en-US" altLang="en-US" sz="1800" b="1" smtClean="0">
                <a:latin typeface="Courier New" panose="02070309020205020404" pitchFamily="49" charset="0"/>
              </a:rPr>
              <a:t>Arrays.copyOfRange(a, 0, a.length/2)</a:t>
            </a:r>
            <a:r>
              <a:rPr lang="en-US" altLang="en-US" sz="18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int[] right = </a:t>
            </a:r>
            <a:r>
              <a:rPr lang="en-US" altLang="en-US" sz="1800" b="1" smtClean="0">
                <a:latin typeface="Courier New" panose="02070309020205020404" pitchFamily="49" charset="0"/>
              </a:rPr>
              <a:t>Arrays.copyOfRange(a, a.length/2, a.length)</a:t>
            </a:r>
            <a:r>
              <a:rPr lang="en-US" altLang="en-US" sz="18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// sort the two halves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merge the sorted halves into a sorted whole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</a:t>
            </a:r>
            <a:r>
              <a:rPr lang="en-US" altLang="en-US" sz="2000" b="1" smtClean="0">
                <a:latin typeface="Courier New" panose="02070309020205020404" pitchFamily="49" charset="0"/>
              </a:rPr>
              <a:t>merge(a, left, right);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657DDA-F0F3-41EF-8EC8-BA6E52D64CAF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Merge Sort Code 2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Rearranges the elements of a into sorted order using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the merge sort algorithm (recursive).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static void mergeSort(int[] a)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if (a.length &gt;= 2)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split array into two halves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</a:t>
            </a:r>
            <a:r>
              <a:rPr lang="en-US" altLang="en-US" sz="1700" smtClean="0">
                <a:latin typeface="Courier New" panose="02070309020205020404" pitchFamily="49" charset="0"/>
              </a:rPr>
              <a:t>int[] left  = </a:t>
            </a:r>
            <a:r>
              <a:rPr lang="en-US" altLang="en-US" sz="1700" b="1" smtClean="0">
                <a:latin typeface="Courier New" panose="02070309020205020404" pitchFamily="49" charset="0"/>
              </a:rPr>
              <a:t>Arrays.copyOfRange(a, 0, a.length/2)</a:t>
            </a:r>
            <a:r>
              <a:rPr lang="en-US" altLang="en-US" sz="17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</a:t>
            </a:r>
            <a:r>
              <a:rPr lang="en-US" altLang="en-US" sz="1700" smtClean="0">
                <a:latin typeface="Courier New" panose="02070309020205020404" pitchFamily="49" charset="0"/>
              </a:rPr>
              <a:t>int[] right = </a:t>
            </a:r>
            <a:r>
              <a:rPr lang="en-US" altLang="en-US" sz="1700" b="1" smtClean="0">
                <a:latin typeface="Courier New" panose="02070309020205020404" pitchFamily="49" charset="0"/>
              </a:rPr>
              <a:t>Arrays.copyOfRange(a, a.length/2, a.length)</a:t>
            </a:r>
            <a:r>
              <a:rPr lang="en-US" altLang="en-US" sz="170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7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sort the two halves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mergeSort(left);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mergeSort(right);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smtClean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merge the sorted halves into a sorted whole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merge(a, left, right);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5B9FE4-EA82-4FEB-BDA5-C82F07FAE6DB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(Animation) </a:t>
            </a:r>
            <a:endParaRPr lang="en-US" dirty="0"/>
          </a:p>
        </p:txBody>
      </p:sp>
      <p:pic>
        <p:nvPicPr>
          <p:cNvPr id="6" name="Picture 5" descr="C:\Users\Taesik\Desktop\CS211\2017 Winter\Lecture Notes\Ch13 kim(Sort video)\Merge-sort-example-300px.gif">
            <a:extLst>
              <a:ext uri="{FF2B5EF4-FFF2-40B4-BE49-F238E27FC236}">
                <a16:creationId xmlns:a16="http://schemas.microsoft.com/office/drawing/2014/main" id="{7EBF25ED-AB3B-4D05-B4E9-61DC4C5B996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58179"/>
            <a:ext cx="8190035" cy="491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1535668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00400" y="5697072"/>
            <a:ext cx="3200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rgbClr val="FF0000"/>
                </a:solidFill>
              </a:rPr>
              <a:t>Run time O(</a:t>
            </a:r>
            <a:r>
              <a:rPr lang="en-US" altLang="en-US" i="1" dirty="0" err="1" smtClean="0">
                <a:solidFill>
                  <a:srgbClr val="FF0000"/>
                </a:solidFill>
              </a:rPr>
              <a:t>nlogn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C7706F-9C35-41F6-9697-BACFB032A3FB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205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13</a:t>
            </a:r>
          </a:p>
          <a:p>
            <a:pPr eaLnBrk="1" hangingPunct="1">
              <a:defRPr/>
            </a:pPr>
            <a:endParaRPr lang="en-US" dirty="0"/>
          </a:p>
          <a:p>
            <a:pPr>
              <a:defRPr/>
            </a:pPr>
            <a:r>
              <a:rPr lang="en-US" sz="1900" dirty="0" smtClean="0"/>
              <a:t>SEARCHING and SORTING</a:t>
            </a:r>
            <a:endParaRPr lang="en-US" sz="1900" dirty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The End </a:t>
            </a:r>
            <a:r>
              <a:rPr lang="en-US" sz="5400" smtClean="0">
                <a:sym typeface="Wingdings" pitchFamily="2" charset="2"/>
              </a:rPr>
              <a:t></a:t>
            </a:r>
            <a:endParaRPr lang="en-US" sz="5400" smtClean="0"/>
          </a:p>
        </p:txBody>
      </p:sp>
      <p:sp>
        <p:nvSpPr>
          <p:cNvPr id="69637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2019 by Pearson Education</a:t>
            </a:r>
          </a:p>
        </p:txBody>
      </p:sp>
      <p:sp>
        <p:nvSpPr>
          <p:cNvPr id="69638" name="Date Placeholder 2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89F75B-1B06-4753-B3DD-CC343FFFE88D}" type="datetime1">
              <a:rPr lang="en-US" smtClean="0">
                <a:solidFill>
                  <a:srgbClr val="FFFFFF"/>
                </a:solidFill>
              </a:rPr>
              <a:t>10/19/2020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 </a:t>
            </a:r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</p:spTree>
    <p:extLst>
      <p:ext uri="{BB962C8B-B14F-4D97-AF65-F5344CB8AC3E}">
        <p14:creationId xmlns:p14="http://schemas.microsoft.com/office/powerpoint/2010/main" val="6765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Range Algorithm 1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What complexity class is this algorithm?  Can it be improved?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returns the range of values in the given array;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the difference between elements furthest apart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example: range({17, 29, 11, 4, 20, 8}) is 25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public static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range(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[] numbers)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maxDiff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 0;    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look at each pair of values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for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i = 0; i &lt;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numbers.length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; i++)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for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j = 0; j &lt;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numbers.length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;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j++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diff 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Math.abs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(numbers[j] – numbers[i]);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    if (diff &gt;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maxDiff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maxDiff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 diff;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return diff;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CF462D-3C09-4179-B2F5-AB584F4F84C8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Range Algorithm 2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The algorithm is </a:t>
            </a:r>
            <a:r>
              <a:rPr lang="en-US" altLang="en-US" b="1" dirty="0" smtClean="0"/>
              <a:t>O(N</a:t>
            </a:r>
            <a:r>
              <a:rPr lang="en-US" altLang="en-US" b="1" baseline="30000" dirty="0" smtClean="0"/>
              <a:t>2</a:t>
            </a:r>
            <a:r>
              <a:rPr lang="en-US" altLang="en-US" b="1" dirty="0" smtClean="0"/>
              <a:t>)</a:t>
            </a:r>
            <a:r>
              <a:rPr lang="en-US" altLang="en-US" dirty="0" smtClean="0"/>
              <a:t>.  A slightly better version: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returns the range of values in the given array;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the difference between elements furthest apart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example: range({17, 29, 11, 4, 20, 8}) is 25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public static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range(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[] numbers)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maxDiff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 0;    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look at each pair of values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for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i = 0; i &lt;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numbers.length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; i++)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for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j = 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i + 1</a:t>
            </a:r>
            <a:r>
              <a:rPr lang="en-US" altLang="en-US" sz="2000" dirty="0" smtClean="0">
                <a:latin typeface="Courier New" panose="02070309020205020404" pitchFamily="49" charset="0"/>
              </a:rPr>
              <a:t>; j &lt;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numbers.length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;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j++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diff 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Math.abs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(numbers[j] – numbers[i]);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    if (diff &gt;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maxDiff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maxDiff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 diff;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return diff;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B777F1-EAEF-4167-8C73-6D0971BEE634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Range Algorithm 3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This final version is O(N).  It runs MUCH faster: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returns the range of values in the given array;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example: range({17, 29, 11, 4, 20, 8}) is 25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public static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range(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[] numbers)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max = numbers[0];    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find max/min values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min = max;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for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i = 1; i &lt;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numbers.length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; i++)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if (numbers[i] &lt; min)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    min = numbers[i];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if (numbers[i] &gt; max)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    max = numbers[i];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return max - min;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41C1D5-AC69-44BE-94D3-138C7D9A3938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Runtime of First 2 Versions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Version 1: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Version 2: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95400"/>
            <a:ext cx="5638800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989388"/>
            <a:ext cx="5638800" cy="241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E29E1-7ACA-404F-B56C-65631BB4FA85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Runtime of the Third Version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Version 3: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95400"/>
            <a:ext cx="5486400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62DEA0-F0B6-4ED9-9476-CBBB67CC692A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13.1, 13.3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024B2-11C3-4161-95E1-13546237E9A7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Bogo sort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bogo sort</a:t>
            </a:r>
            <a:r>
              <a:rPr lang="en-US" altLang="en-US" smtClean="0"/>
              <a:t>: Orders a list of values by repetitively shuffling them and checking if they are sorted.</a:t>
            </a:r>
          </a:p>
          <a:p>
            <a:pPr lvl="1" eaLnBrk="1" hangingPunct="1"/>
            <a:r>
              <a:rPr lang="en-US" altLang="en-US" smtClean="0"/>
              <a:t>name comes from the word "bogus"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The algorithm:</a:t>
            </a:r>
          </a:p>
          <a:p>
            <a:pPr lvl="1" eaLnBrk="1" hangingPunct="1"/>
            <a:r>
              <a:rPr lang="en-US" altLang="en-US" smtClean="0"/>
              <a:t>Scan the list, seeing if it is sorted.  If so, stop.</a:t>
            </a:r>
          </a:p>
          <a:p>
            <a:pPr lvl="1" eaLnBrk="1" hangingPunct="1"/>
            <a:r>
              <a:rPr lang="en-US" altLang="en-US" smtClean="0"/>
              <a:t>Else, shuffle the values in the list and repeat.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This sorting algorithm (obviously) has terrible performance!</a:t>
            </a:r>
          </a:p>
          <a:p>
            <a:pPr lvl="1" eaLnBrk="1" hangingPunct="1"/>
            <a:r>
              <a:rPr lang="en-US" altLang="en-US" smtClean="0"/>
              <a:t>What is its runtime?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483793-30C3-498B-9A2F-E16868B035CE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Bogo sort code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Places the elements of a into sorted order.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static void bogoSort(int[] a)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while (!isSorted(a))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shuffle(a);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Returns true if a's elements are in sorted order.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static boolean isSorted(int[] a)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for (int i = 0; i &lt; a.length - 1; i++)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if (a[i] &gt; a[i + 1])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    return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return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B7ACB4-A67B-4A58-BEFB-0545FE8F4745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Bogo sort code, cont'd.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Shuffles an array of ints by randomly swapping each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element with an element ahead of it in the array.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static void shuffle(int[] a)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for (int i = 0; i &lt; a.length - 1; i++)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pick a random index in [i+1, a.length-1]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int range = a.length - 1 - (i + 1) + 1;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int j = (int) (Math.random() * range + (i + 1));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swap(a, i, j);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Swaps a[i] with a[j].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static void swap(int[] a, int i, int j)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if (i != j)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int temp = a[i];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a[i] = a[j];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a[j] = temp;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6B9BF4-6C57-4011-88E2-8B6A3A0A469E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8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Selection Sort </a:t>
            </a:r>
            <a:r>
              <a:rPr lang="en-US" altLang="en-US" dirty="0" smtClean="0"/>
              <a:t>Runtime</a:t>
            </a:r>
            <a:endParaRPr lang="en-US" altLang="en-US" sz="2400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the complexity class (Big-Oh) of selection sort?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09788"/>
            <a:ext cx="8077200" cy="406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4AB83E-7957-4A06-B249-7A00D0CA2C90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8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Merge Sort Runtime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the complexity class (Big-Oh) of merge sort?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8175"/>
            <a:ext cx="6005513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2015A9-F53F-42DB-9521-DCCB45ECDA16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Similar algorithms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/>
            <a:endParaRPr lang="en-US" altLang="en-US" b="1" smtClean="0"/>
          </a:p>
          <a:p>
            <a:pPr eaLnBrk="1" hangingPunct="1"/>
            <a:r>
              <a:rPr lang="en-US" altLang="en-US" b="1" smtClean="0"/>
              <a:t>bubble sort</a:t>
            </a:r>
            <a:r>
              <a:rPr lang="en-US" altLang="en-US" smtClean="0"/>
              <a:t>: Make repeated passes, swapping adjacent values</a:t>
            </a:r>
          </a:p>
          <a:p>
            <a:pPr lvl="1" eaLnBrk="1" hangingPunct="1"/>
            <a:r>
              <a:rPr lang="en-US" altLang="en-US" smtClean="0"/>
              <a:t>slower than selection sort (has to do more swaps)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mtClean="0"/>
          </a:p>
          <a:p>
            <a:pPr lvl="1" eaLnBrk="1" hangingPunct="1">
              <a:lnSpc>
                <a:spcPct val="110000"/>
              </a:lnSpc>
            </a:pPr>
            <a:endParaRPr lang="en-US" altLang="en-US" smtClean="0"/>
          </a:p>
          <a:p>
            <a:pPr lvl="1" eaLnBrk="1" hangingPunct="1">
              <a:lnSpc>
                <a:spcPct val="110000"/>
              </a:lnSpc>
            </a:pPr>
            <a:endParaRPr lang="en-US" altLang="en-US" smtClean="0"/>
          </a:p>
          <a:p>
            <a:pPr lvl="1" eaLnBrk="1" hangingPunct="1">
              <a:lnSpc>
                <a:spcPct val="110000"/>
              </a:lnSpc>
            </a:pPr>
            <a:endParaRPr lang="en-US" altLang="en-US" smtClean="0"/>
          </a:p>
          <a:p>
            <a:pPr eaLnBrk="1" hangingPunct="1"/>
            <a:r>
              <a:rPr lang="en-US" altLang="en-US" b="1" smtClean="0"/>
              <a:t>insertion sort</a:t>
            </a:r>
            <a:r>
              <a:rPr lang="en-US" altLang="en-US" smtClean="0"/>
              <a:t>: Shift each element into a sorted sub-array</a:t>
            </a:r>
          </a:p>
          <a:p>
            <a:pPr lvl="1" eaLnBrk="1" hangingPunct="1"/>
            <a:r>
              <a:rPr lang="en-US" altLang="en-US" smtClean="0"/>
              <a:t>faster than selection sort (examines fewer values)</a:t>
            </a:r>
          </a:p>
        </p:txBody>
      </p:sp>
      <p:graphicFrame>
        <p:nvGraphicFramePr>
          <p:cNvPr id="214020" name="Group 4"/>
          <p:cNvGraphicFramePr>
            <a:graphicFrameLocks noGrp="1"/>
          </p:cNvGraphicFramePr>
          <p:nvPr/>
        </p:nvGraphicFramePr>
        <p:xfrm>
          <a:off x="228600" y="838200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4079" name="Group 63"/>
          <p:cNvGraphicFramePr>
            <a:graphicFrameLocks noGrp="1"/>
          </p:cNvGraphicFramePr>
          <p:nvPr/>
        </p:nvGraphicFramePr>
        <p:xfrm>
          <a:off x="228600" y="2667000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058" name="Text Box 122"/>
          <p:cNvSpPr txBox="1">
            <a:spLocks noChangeArrowheads="1"/>
          </p:cNvSpPr>
          <p:nvPr/>
        </p:nvSpPr>
        <p:spPr bwMode="auto">
          <a:xfrm>
            <a:off x="1003300" y="3508375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22</a:t>
            </a:r>
          </a:p>
        </p:txBody>
      </p:sp>
      <p:sp>
        <p:nvSpPr>
          <p:cNvPr id="40059" name="Line 123"/>
          <p:cNvSpPr>
            <a:spLocks noChangeShapeType="1"/>
          </p:cNvSpPr>
          <p:nvPr/>
        </p:nvSpPr>
        <p:spPr bwMode="auto">
          <a:xfrm>
            <a:off x="1447800" y="37623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60" name="Text Box 124"/>
          <p:cNvSpPr txBox="1">
            <a:spLocks noChangeArrowheads="1"/>
          </p:cNvSpPr>
          <p:nvPr/>
        </p:nvSpPr>
        <p:spPr bwMode="auto">
          <a:xfrm>
            <a:off x="4279900" y="35226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50</a:t>
            </a:r>
          </a:p>
        </p:txBody>
      </p:sp>
      <p:sp>
        <p:nvSpPr>
          <p:cNvPr id="40061" name="Line 125"/>
          <p:cNvSpPr>
            <a:spLocks noChangeShapeType="1"/>
          </p:cNvSpPr>
          <p:nvPr/>
        </p:nvSpPr>
        <p:spPr bwMode="auto">
          <a:xfrm>
            <a:off x="4724400" y="37623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62" name="Text Box 126"/>
          <p:cNvSpPr txBox="1">
            <a:spLocks noChangeArrowheads="1"/>
          </p:cNvSpPr>
          <p:nvPr/>
        </p:nvSpPr>
        <p:spPr bwMode="auto">
          <a:xfrm>
            <a:off x="5689600" y="35226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91</a:t>
            </a:r>
          </a:p>
        </p:txBody>
      </p:sp>
      <p:sp>
        <p:nvSpPr>
          <p:cNvPr id="40063" name="Line 127"/>
          <p:cNvSpPr>
            <a:spLocks noChangeShapeType="1"/>
          </p:cNvSpPr>
          <p:nvPr/>
        </p:nvSpPr>
        <p:spPr bwMode="auto">
          <a:xfrm>
            <a:off x="6096000" y="376237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64" name="Text Box 128"/>
          <p:cNvSpPr txBox="1">
            <a:spLocks noChangeArrowheads="1"/>
          </p:cNvSpPr>
          <p:nvPr/>
        </p:nvSpPr>
        <p:spPr bwMode="auto">
          <a:xfrm>
            <a:off x="8051800" y="3522663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98</a:t>
            </a:r>
          </a:p>
        </p:txBody>
      </p:sp>
      <p:sp>
        <p:nvSpPr>
          <p:cNvPr id="40065" name="Line 129"/>
          <p:cNvSpPr>
            <a:spLocks noChangeShapeType="1"/>
          </p:cNvSpPr>
          <p:nvPr/>
        </p:nvSpPr>
        <p:spPr bwMode="auto">
          <a:xfrm>
            <a:off x="8496300" y="37623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4146" name="Group 130"/>
          <p:cNvGraphicFramePr>
            <a:graphicFrameLocks noGrp="1"/>
          </p:cNvGraphicFramePr>
          <p:nvPr/>
        </p:nvGraphicFramePr>
        <p:xfrm>
          <a:off x="228600" y="5153025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4205" name="Text Box 189"/>
          <p:cNvSpPr txBox="1">
            <a:spLocks noChangeArrowheads="1"/>
          </p:cNvSpPr>
          <p:nvPr/>
        </p:nvSpPr>
        <p:spPr bwMode="auto">
          <a:xfrm>
            <a:off x="4827588" y="6384925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14206" name="Line 190"/>
          <p:cNvSpPr>
            <a:spLocks noChangeShapeType="1"/>
          </p:cNvSpPr>
          <p:nvPr/>
        </p:nvSpPr>
        <p:spPr bwMode="auto">
          <a:xfrm flipH="1" flipV="1">
            <a:off x="1752600" y="661352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207" name="Text Box 191"/>
          <p:cNvSpPr txBox="1">
            <a:spLocks noChangeArrowheads="1"/>
          </p:cNvSpPr>
          <p:nvPr/>
        </p:nvSpPr>
        <p:spPr bwMode="auto">
          <a:xfrm>
            <a:off x="1130300" y="5943600"/>
            <a:ext cx="359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sorted sub-array (indexes 0-7)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ACCB1F-906E-4818-87AD-36D2ECFBFADE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1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205" grpId="0"/>
      <p:bldP spid="2142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Sequential Search</a:t>
            </a:r>
            <a:endParaRPr lang="en-US" altLang="en-US" sz="2800" dirty="0" smtClean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sequential search</a:t>
            </a:r>
            <a:r>
              <a:rPr lang="en-US" altLang="en-US" dirty="0" smtClean="0"/>
              <a:t>: Locates a target value in an array/list by examining each element from start to finish.</a:t>
            </a:r>
          </a:p>
          <a:p>
            <a:pPr lvl="1" eaLnBrk="1" hangingPunct="1"/>
            <a:endParaRPr lang="en-US" altLang="en-US" sz="800" dirty="0" smtClean="0"/>
          </a:p>
          <a:p>
            <a:pPr lvl="1" eaLnBrk="1" hangingPunct="1"/>
            <a:r>
              <a:rPr lang="en-US" altLang="en-US" sz="2000" dirty="0" smtClean="0"/>
              <a:t>How many elements will it need to examine?</a:t>
            </a:r>
          </a:p>
          <a:p>
            <a:pPr lvl="1" eaLnBrk="1" hangingPunct="1"/>
            <a:endParaRPr lang="en-US" altLang="en-US" sz="800" dirty="0" smtClean="0"/>
          </a:p>
          <a:p>
            <a:pPr lvl="1" eaLnBrk="1" hangingPunct="1"/>
            <a:r>
              <a:rPr lang="en-US" altLang="en-US" sz="2000" dirty="0" smtClean="0"/>
              <a:t>Example: Searching the array below for the value </a:t>
            </a:r>
            <a:r>
              <a:rPr lang="en-US" altLang="en-US" sz="2000" b="1" dirty="0" smtClean="0"/>
              <a:t>42</a:t>
            </a:r>
            <a:r>
              <a:rPr lang="en-US" altLang="en-US" sz="2000" dirty="0" smtClean="0"/>
              <a:t>:</a:t>
            </a:r>
          </a:p>
          <a:p>
            <a:pPr lvl="1" eaLnBrk="1" hangingPunct="1"/>
            <a:endParaRPr lang="en-US" altLang="en-US" dirty="0">
              <a:solidFill>
                <a:schemeClr val="bg2">
                  <a:lumMod val="75000"/>
                </a:schemeClr>
              </a:solidFill>
              <a:latin typeface="Tahoma" panose="020B0604030504040204" pitchFamily="34" charset="0"/>
            </a:endParaRPr>
          </a:p>
          <a:p>
            <a:pPr lvl="1" eaLnBrk="1" hangingPunct="1"/>
            <a:endParaRPr lang="en-US" altLang="en-US" sz="2000" dirty="0" smtClean="0"/>
          </a:p>
          <a:p>
            <a:pPr lvl="1" eaLnBrk="1" hangingPunct="1"/>
            <a:endParaRPr lang="en-US" altLang="en-US" sz="2000" dirty="0" smtClean="0"/>
          </a:p>
          <a:p>
            <a:pPr lvl="1" eaLnBrk="1" hangingPunct="1"/>
            <a:endParaRPr lang="en-US" altLang="en-US" sz="2000" dirty="0" smtClean="0"/>
          </a:p>
          <a:p>
            <a:pPr lvl="1" eaLnBrk="1" hangingPunct="1"/>
            <a:endParaRPr lang="en-US" altLang="en-US" sz="2000" dirty="0" smtClean="0"/>
          </a:p>
          <a:p>
            <a:pPr lvl="1" eaLnBrk="1" hangingPunct="1"/>
            <a:endParaRPr lang="en-US" altLang="en-US" sz="2000" dirty="0" smtClean="0"/>
          </a:p>
          <a:p>
            <a:pPr marL="274638" lvl="1" indent="0" eaLnBrk="1" hangingPunct="1">
              <a:buNone/>
            </a:pP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Notice that the array is sorted.  Could we take advantage of this?</a:t>
            </a:r>
          </a:p>
        </p:txBody>
      </p:sp>
      <p:graphicFrame>
        <p:nvGraphicFramePr>
          <p:cNvPr id="1863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785656"/>
              </p:ext>
            </p:extLst>
          </p:nvPr>
        </p:nvGraphicFramePr>
        <p:xfrm>
          <a:off x="228600" y="3586162"/>
          <a:ext cx="8701088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9142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6432" name="Group 64"/>
          <p:cNvGrpSpPr>
            <a:grpSpLocks/>
          </p:cNvGrpSpPr>
          <p:nvPr/>
        </p:nvGrpSpPr>
        <p:grpSpPr bwMode="auto">
          <a:xfrm>
            <a:off x="981075" y="4271962"/>
            <a:ext cx="619125" cy="833438"/>
            <a:chOff x="618" y="2880"/>
            <a:chExt cx="390" cy="525"/>
          </a:xfrm>
        </p:grpSpPr>
        <p:sp>
          <p:nvSpPr>
            <p:cNvPr id="5184" name="Text Box 65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5185" name="Line 66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1625" y="6016863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0DC13-9875-4424-9454-48675F32598E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9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0.49166 -4.81481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86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6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Binary Search</a:t>
            </a:r>
            <a:endParaRPr lang="en-US" altLang="en-US" sz="28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binary search</a:t>
            </a:r>
            <a:r>
              <a:rPr lang="en-US" altLang="en-US" smtClean="0"/>
              <a:t>: Locates a target value in a </a:t>
            </a:r>
            <a:r>
              <a:rPr lang="en-US" altLang="en-US" i="1" smtClean="0"/>
              <a:t>sorted </a:t>
            </a:r>
            <a:r>
              <a:rPr lang="en-US" altLang="en-US" smtClean="0"/>
              <a:t> array/list by successively eliminating half of the array from consideration.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z="2000" smtClean="0"/>
              <a:t>How many elements will it need to examine?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z="2000" smtClean="0"/>
              <a:t>Example: Searching the array below for the value </a:t>
            </a:r>
            <a:r>
              <a:rPr lang="en-US" altLang="en-US" sz="2000" b="1" smtClean="0"/>
              <a:t>42</a:t>
            </a:r>
            <a:r>
              <a:rPr lang="en-US" altLang="en-US" sz="2000" smtClean="0"/>
              <a:t>:</a:t>
            </a:r>
          </a:p>
        </p:txBody>
      </p:sp>
      <p:graphicFrame>
        <p:nvGraphicFramePr>
          <p:cNvPr id="1710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3247"/>
              </p:ext>
            </p:extLst>
          </p:nvPr>
        </p:nvGraphicFramePr>
        <p:xfrm>
          <a:off x="228600" y="3781425"/>
          <a:ext cx="8701088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1072" name="Group 64"/>
          <p:cNvGrpSpPr>
            <a:grpSpLocks/>
          </p:cNvGrpSpPr>
          <p:nvPr/>
        </p:nvGrpSpPr>
        <p:grpSpPr bwMode="auto">
          <a:xfrm>
            <a:off x="981075" y="4572000"/>
            <a:ext cx="619125" cy="833438"/>
            <a:chOff x="618" y="2880"/>
            <a:chExt cx="390" cy="525"/>
          </a:xfrm>
        </p:grpSpPr>
        <p:sp>
          <p:nvSpPr>
            <p:cNvPr id="6214" name="Text Box 65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Tahoma" panose="020B0604030504040204" pitchFamily="34" charset="0"/>
                </a:rPr>
                <a:t>min</a:t>
              </a:r>
            </a:p>
          </p:txBody>
        </p:sp>
        <p:sp>
          <p:nvSpPr>
            <p:cNvPr id="6215" name="Line 66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075" name="Group 67"/>
          <p:cNvGrpSpPr>
            <a:grpSpLocks/>
          </p:cNvGrpSpPr>
          <p:nvPr/>
        </p:nvGrpSpPr>
        <p:grpSpPr bwMode="auto">
          <a:xfrm>
            <a:off x="4562475" y="4572000"/>
            <a:ext cx="619125" cy="833438"/>
            <a:chOff x="618" y="2880"/>
            <a:chExt cx="390" cy="525"/>
          </a:xfrm>
        </p:grpSpPr>
        <p:sp>
          <p:nvSpPr>
            <p:cNvPr id="6212" name="Text Box 68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Tahoma" panose="020B0604030504040204" pitchFamily="34" charset="0"/>
                </a:rPr>
                <a:t>mid</a:t>
              </a:r>
            </a:p>
          </p:txBody>
        </p:sp>
        <p:sp>
          <p:nvSpPr>
            <p:cNvPr id="6213" name="Line 69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078" name="Group 70"/>
          <p:cNvGrpSpPr>
            <a:grpSpLocks/>
          </p:cNvGrpSpPr>
          <p:nvPr/>
        </p:nvGrpSpPr>
        <p:grpSpPr bwMode="auto">
          <a:xfrm>
            <a:off x="8305800" y="4572000"/>
            <a:ext cx="619125" cy="833438"/>
            <a:chOff x="618" y="2880"/>
            <a:chExt cx="390" cy="525"/>
          </a:xfrm>
        </p:grpSpPr>
        <p:sp>
          <p:nvSpPr>
            <p:cNvPr id="6210" name="Text Box 71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Tahoma" panose="020B0604030504040204" pitchFamily="34" charset="0"/>
                </a:rPr>
                <a:t>max</a:t>
              </a:r>
            </a:p>
          </p:txBody>
        </p:sp>
        <p:sp>
          <p:nvSpPr>
            <p:cNvPr id="6211" name="Line 72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09600" y="57150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4DB7D0-8F30-4454-B87B-A7B269167C5E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5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8.55887E-8 L 0.20052 -8.55887E-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8.55887E-8 L 0.44218 -8.55887E-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7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52 -8.55887E-8 L 0.10052 -8.55887E-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7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8.55887E-8 L -0.25886 -8.55887E-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7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71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71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Arrays</a:t>
            </a:r>
            <a:r>
              <a:rPr lang="en-US" altLang="en-US" dirty="0" smtClean="0"/>
              <a:t> Class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9154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Class </a:t>
            </a:r>
            <a:r>
              <a:rPr lang="en-US" altLang="en-US" dirty="0" smtClean="0">
                <a:latin typeface="Courier New" panose="02070309020205020404" pitchFamily="49" charset="0"/>
              </a:rPr>
              <a:t>Arrays</a:t>
            </a:r>
            <a:r>
              <a:rPr lang="en-US" altLang="en-US" dirty="0" smtClean="0"/>
              <a:t> in </a:t>
            </a:r>
            <a:r>
              <a:rPr lang="en-US" altLang="en-US" dirty="0" err="1" smtClean="0">
                <a:latin typeface="Courier New" panose="02070309020205020404" pitchFamily="49" charset="0"/>
              </a:rPr>
              <a:t>java.util</a:t>
            </a:r>
            <a:r>
              <a:rPr lang="en-US" altLang="en-US" dirty="0" smtClean="0"/>
              <a:t> has many useful array methods: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Syntax:	</a:t>
            </a:r>
            <a:r>
              <a:rPr lang="en-US" altLang="en-US" dirty="0" err="1" smtClean="0">
                <a:latin typeface="Courier New" panose="02070309020205020404" pitchFamily="49" charset="0"/>
              </a:rPr>
              <a:t>Arrays.</a:t>
            </a:r>
            <a:r>
              <a:rPr lang="en-US" altLang="en-US" b="1" dirty="0" err="1" smtClean="0"/>
              <a:t>methodName</a:t>
            </a:r>
            <a:r>
              <a:rPr lang="en-US" altLang="en-US" dirty="0" smtClean="0">
                <a:latin typeface="Courier New" panose="02070309020205020404" pitchFamily="49" charset="0"/>
              </a:rPr>
              <a:t>(</a:t>
            </a:r>
            <a:r>
              <a:rPr lang="en-US" altLang="en-US" b="1" dirty="0" smtClean="0"/>
              <a:t>parameters</a:t>
            </a:r>
            <a:r>
              <a:rPr lang="en-US" altLang="en-US" dirty="0" smtClean="0">
                <a:latin typeface="Courier New" panose="02070309020205020404" pitchFamily="49" charset="0"/>
              </a:rPr>
              <a:t>)</a:t>
            </a:r>
            <a:endParaRPr lang="en-US" altLang="en-US" dirty="0" smtClean="0"/>
          </a:p>
        </p:txBody>
      </p:sp>
      <p:graphicFrame>
        <p:nvGraphicFramePr>
          <p:cNvPr id="17616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686962"/>
              </p:ext>
            </p:extLst>
          </p:nvPr>
        </p:nvGraphicFramePr>
        <p:xfrm>
          <a:off x="76200" y="1600200"/>
          <a:ext cx="8991600" cy="4054473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 name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binarySearch(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index of the given value in a 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sorted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array (or &lt; 0 if not found)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binarySearch(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minIndex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maxIndex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index of given value in a 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sorted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array between indexes 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min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max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- 1 (&lt; 0 if not found)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copyOf(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a new resized copy of an array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array1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array2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if the two arrays contain same elements in the same order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fill(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sets every element to the given value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sort(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arranges the elements into sorted order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toString(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a string representing the array, such as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"[10, 30, -25, 17]"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A0A34E-8702-40CF-810C-82FFB02815D8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_CS21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CS211" id="{37E5507A-91A1-453D-9A08-D10E05268E2A}" vid="{D34A63A2-B672-4338-BEF4-050641D4D8B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BDBED1B8F8E4AB13A238DC6199017" ma:contentTypeVersion="0" ma:contentTypeDescription="Create a new document." ma:contentTypeScope="" ma:versionID="827bff42d50a346486ff95e9fb5149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69E7D4-A3DA-4AB3-B5C9-285EB5563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0B6B6B1-8326-4FF7-853C-D2B2FC281ED9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06CB1E0-FB0F-4A48-AD5C-BC06CD4D21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Theme_CS211</Template>
  <TotalTime>25793</TotalTime>
  <Words>5742</Words>
  <Application>Microsoft Office PowerPoint</Application>
  <PresentationFormat>On-screen Show (4:3)</PresentationFormat>
  <Paragraphs>1640</Paragraphs>
  <Slides>65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8" baseType="lpstr">
      <vt:lpstr>맑은 고딕</vt:lpstr>
      <vt:lpstr>ＭＳ Ｐゴシック</vt:lpstr>
      <vt:lpstr>Arial</vt:lpstr>
      <vt:lpstr>Cambria Math</vt:lpstr>
      <vt:lpstr>Courier New</vt:lpstr>
      <vt:lpstr>Georgia</vt:lpstr>
      <vt:lpstr>Tahoma</vt:lpstr>
      <vt:lpstr>Times New Roman</vt:lpstr>
      <vt:lpstr>Trebuchet MS</vt:lpstr>
      <vt:lpstr>Verdana</vt:lpstr>
      <vt:lpstr>Wingdings</vt:lpstr>
      <vt:lpstr>Wingdings 2</vt:lpstr>
      <vt:lpstr>Theme_CS211</vt:lpstr>
      <vt:lpstr>Building Java Programs A Back to Basics Approach</vt:lpstr>
      <vt:lpstr>Topics will be covered</vt:lpstr>
      <vt:lpstr>What is Algorithm? </vt:lpstr>
      <vt:lpstr>Algorithm</vt:lpstr>
      <vt:lpstr>Which Algorithm is Better?</vt:lpstr>
      <vt:lpstr>Searching</vt:lpstr>
      <vt:lpstr>Sequential Search</vt:lpstr>
      <vt:lpstr>Binary Search</vt:lpstr>
      <vt:lpstr>The Arrays Class</vt:lpstr>
      <vt:lpstr>Arrays.binarySearch</vt:lpstr>
      <vt:lpstr>Using binarySearch</vt:lpstr>
      <vt:lpstr>Binary Search Code</vt:lpstr>
      <vt:lpstr>Recursive Binary Search</vt:lpstr>
      <vt:lpstr>Exercise solution</vt:lpstr>
      <vt:lpstr>Binary search and objects</vt:lpstr>
      <vt:lpstr>The compareTo Method</vt:lpstr>
      <vt:lpstr>Program Complexity</vt:lpstr>
      <vt:lpstr>Time Complexity</vt:lpstr>
      <vt:lpstr>Runtime Efficiency</vt:lpstr>
      <vt:lpstr>General Runtime Calculation 1</vt:lpstr>
      <vt:lpstr>General Runtime Calculation 2</vt:lpstr>
      <vt:lpstr>Example 1</vt:lpstr>
      <vt:lpstr>Example 2</vt:lpstr>
      <vt:lpstr>Example 3</vt:lpstr>
      <vt:lpstr>Example 4</vt:lpstr>
      <vt:lpstr>Example 5</vt:lpstr>
      <vt:lpstr>Algorithm Growth Rates</vt:lpstr>
      <vt:lpstr>Complexity Classes</vt:lpstr>
      <vt:lpstr>Compare Big O Functions</vt:lpstr>
      <vt:lpstr>Collection Efficiency</vt:lpstr>
      <vt:lpstr>Search Algorithm</vt:lpstr>
      <vt:lpstr>Example – Sequential Search</vt:lpstr>
      <vt:lpstr>Binary Search</vt:lpstr>
      <vt:lpstr>Example – Binary Search</vt:lpstr>
      <vt:lpstr>Binary Search Runtime</vt:lpstr>
      <vt:lpstr>Sequential Search Vs. Binary Search </vt:lpstr>
      <vt:lpstr>More Example</vt:lpstr>
      <vt:lpstr>Sorting</vt:lpstr>
      <vt:lpstr>Sorting</vt:lpstr>
      <vt:lpstr>Sorting Methods in Java</vt:lpstr>
      <vt:lpstr>Collections Class</vt:lpstr>
      <vt:lpstr>Sorting Algorithms</vt:lpstr>
      <vt:lpstr>Selection Sort</vt:lpstr>
      <vt:lpstr>Selection Sort Example</vt:lpstr>
      <vt:lpstr>Selection Sort Code</vt:lpstr>
      <vt:lpstr>Selection Sort (Animation) </vt:lpstr>
      <vt:lpstr>Merge sort</vt:lpstr>
      <vt:lpstr>Merge Sort Example</vt:lpstr>
      <vt:lpstr>Merging Sorted Halves</vt:lpstr>
      <vt:lpstr>Merge Halves Code</vt:lpstr>
      <vt:lpstr>Merge Sort Code</vt:lpstr>
      <vt:lpstr>Merge Sort Code 2</vt:lpstr>
      <vt:lpstr>Merge Sort (Animation) </vt:lpstr>
      <vt:lpstr>The End </vt:lpstr>
      <vt:lpstr>Range Algorithm 1</vt:lpstr>
      <vt:lpstr>Range Algorithm 2</vt:lpstr>
      <vt:lpstr>Range Algorithm 3</vt:lpstr>
      <vt:lpstr>Runtime of First 2 Versions</vt:lpstr>
      <vt:lpstr>Runtime of the Third Version</vt:lpstr>
      <vt:lpstr>Bogo sort</vt:lpstr>
      <vt:lpstr>Bogo sort code</vt:lpstr>
      <vt:lpstr>Bogo sort code, cont'd.</vt:lpstr>
      <vt:lpstr>Selection Sort Runtime</vt:lpstr>
      <vt:lpstr>Merge Sort Runtime</vt:lpstr>
      <vt:lpstr>Similar algorithms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Winnie Li</cp:lastModifiedBy>
  <cp:revision>286</cp:revision>
  <dcterms:created xsi:type="dcterms:W3CDTF">2008-06-28T20:57:21Z</dcterms:created>
  <dcterms:modified xsi:type="dcterms:W3CDTF">2020-10-19T07:39:09Z</dcterms:modified>
</cp:coreProperties>
</file>