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5"/>
  </p:notesMasterIdLst>
  <p:sldIdLst>
    <p:sldId id="330" r:id="rId5"/>
    <p:sldId id="534" r:id="rId6"/>
    <p:sldId id="707" r:id="rId7"/>
    <p:sldId id="723" r:id="rId8"/>
    <p:sldId id="709" r:id="rId9"/>
    <p:sldId id="710" r:id="rId10"/>
    <p:sldId id="711" r:id="rId11"/>
    <p:sldId id="712" r:id="rId12"/>
    <p:sldId id="713" r:id="rId13"/>
    <p:sldId id="720" r:id="rId14"/>
    <p:sldId id="721" r:id="rId15"/>
    <p:sldId id="724" r:id="rId16"/>
    <p:sldId id="725" r:id="rId17"/>
    <p:sldId id="726" r:id="rId18"/>
    <p:sldId id="727" r:id="rId19"/>
    <p:sldId id="728" r:id="rId20"/>
    <p:sldId id="638" r:id="rId21"/>
    <p:sldId id="730" r:id="rId22"/>
    <p:sldId id="731" r:id="rId23"/>
    <p:sldId id="733" r:id="rId24"/>
    <p:sldId id="732" r:id="rId25"/>
    <p:sldId id="745" r:id="rId26"/>
    <p:sldId id="746" r:id="rId27"/>
    <p:sldId id="747" r:id="rId28"/>
    <p:sldId id="729" r:id="rId29"/>
    <p:sldId id="734" r:id="rId30"/>
    <p:sldId id="716" r:id="rId31"/>
    <p:sldId id="722" r:id="rId32"/>
    <p:sldId id="750" r:id="rId33"/>
    <p:sldId id="735" r:id="rId34"/>
    <p:sldId id="736" r:id="rId35"/>
    <p:sldId id="737" r:id="rId36"/>
    <p:sldId id="738" r:id="rId37"/>
    <p:sldId id="739" r:id="rId38"/>
    <p:sldId id="741" r:id="rId39"/>
    <p:sldId id="742" r:id="rId40"/>
    <p:sldId id="740" r:id="rId41"/>
    <p:sldId id="743" r:id="rId42"/>
    <p:sldId id="744" r:id="rId43"/>
    <p:sldId id="751" r:id="rId44"/>
    <p:sldId id="752" r:id="rId45"/>
    <p:sldId id="753" r:id="rId46"/>
    <p:sldId id="754" r:id="rId47"/>
    <p:sldId id="755" r:id="rId48"/>
    <p:sldId id="756" r:id="rId49"/>
    <p:sldId id="757" r:id="rId50"/>
    <p:sldId id="758" r:id="rId51"/>
    <p:sldId id="748" r:id="rId52"/>
    <p:sldId id="749" r:id="rId53"/>
    <p:sldId id="631" r:id="rId5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679" autoAdjust="0"/>
  </p:normalViewPr>
  <p:slideViewPr>
    <p:cSldViewPr>
      <p:cViewPr varScale="1">
        <p:scale>
          <a:sx n="76" d="100"/>
          <a:sy n="76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FD694-303B-4189-9E8C-30ECD2870483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F675641D-A220-4B25-B77D-DA3985562AC0}">
      <dgm:prSet phldrT="[Text]" custT="1"/>
      <dgm:spPr/>
      <dgm:t>
        <a:bodyPr/>
        <a:lstStyle/>
        <a:p>
          <a:r>
            <a:rPr lang="en-US" altLang="ko-KR" sz="1800" b="1" dirty="0" smtClean="0">
              <a:latin typeface="+mn-lt"/>
              <a:cs typeface="Times New Roman" panose="02020603050405020304" pitchFamily="18" charset="0"/>
            </a:rPr>
            <a:t>Expression Evaluation and Syntax Parsing</a:t>
          </a:r>
          <a:endParaRPr lang="en-US" sz="1800" b="1" dirty="0">
            <a:latin typeface="+mn-lt"/>
          </a:endParaRPr>
        </a:p>
      </dgm:t>
    </dgm:pt>
    <dgm:pt modelId="{B354140A-8BB4-4DFD-9EA8-BC25EE063E00}" type="parTrans" cxnId="{60CF5714-F908-47C3-9D89-93680BE2BB1B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</a:endParaRPr>
        </a:p>
      </dgm:t>
    </dgm:pt>
    <dgm:pt modelId="{DCF274C1-CD55-4542-9A45-7998B4FF10FC}" type="sibTrans" cxnId="{60CF5714-F908-47C3-9D89-93680BE2BB1B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</a:endParaRPr>
        </a:p>
      </dgm:t>
    </dgm:pt>
    <dgm:pt modelId="{C137CF72-718E-436F-B5F8-4AFB08DE785E}">
      <dgm:prSet phldrT="[Text]" custT="1"/>
      <dgm:spPr/>
      <dgm:t>
        <a:bodyPr/>
        <a:lstStyle/>
        <a:p>
          <a:r>
            <a:rPr lang="en-US" altLang="en-US" sz="1800" b="1" dirty="0" smtClean="0">
              <a:latin typeface="+mn-lt"/>
            </a:rPr>
            <a:t>Infix to Postfix Expression</a:t>
          </a:r>
          <a:endParaRPr lang="en-US" sz="1800" dirty="0">
            <a:latin typeface="+mn-lt"/>
          </a:endParaRPr>
        </a:p>
      </dgm:t>
    </dgm:pt>
    <dgm:pt modelId="{0F330C4E-7694-4727-B660-9EF075996E2C}" type="parTrans" cxnId="{9712E5CB-A780-4D01-9FCA-2C8DD71582E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</a:endParaRPr>
        </a:p>
      </dgm:t>
    </dgm:pt>
    <dgm:pt modelId="{9631008E-D28C-4154-9732-BBA7615563FF}" type="sibTrans" cxnId="{9712E5CB-A780-4D01-9FCA-2C8DD71582E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</a:endParaRPr>
        </a:p>
      </dgm:t>
    </dgm:pt>
    <dgm:pt modelId="{E87884E3-8679-47E9-8E0B-367622DB685A}">
      <dgm:prSet phldrT="[Text]" custT="1"/>
      <dgm:spPr/>
      <dgm:t>
        <a:bodyPr/>
        <a:lstStyle/>
        <a:p>
          <a:r>
            <a:rPr lang="en-US" altLang="en-US" sz="1800" b="1" smtClean="0">
              <a:latin typeface="+mn-lt"/>
            </a:rPr>
            <a:t>Postfix Expression Evaluation</a:t>
          </a:r>
          <a:endParaRPr lang="en-US" sz="1800" dirty="0">
            <a:latin typeface="+mn-lt"/>
          </a:endParaRPr>
        </a:p>
      </dgm:t>
    </dgm:pt>
    <dgm:pt modelId="{2D3A514F-8A12-4C49-B418-6CECD32A854D}" type="parTrans" cxnId="{609ADEF7-F9D5-44CB-B16A-2FEEEEAEE4E0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</a:endParaRPr>
        </a:p>
      </dgm:t>
    </dgm:pt>
    <dgm:pt modelId="{5129D923-C430-4BED-9D95-AA54B83387E2}" type="sibTrans" cxnId="{609ADEF7-F9D5-44CB-B16A-2FEEEEAEE4E0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</a:endParaRPr>
        </a:p>
      </dgm:t>
    </dgm:pt>
    <dgm:pt modelId="{E068CE8F-0A51-4420-BD27-738BA3D1D31A}" type="pres">
      <dgm:prSet presAssocID="{636FD694-303B-4189-9E8C-30ECD2870483}" presName="CompostProcess" presStyleCnt="0">
        <dgm:presLayoutVars>
          <dgm:dir/>
          <dgm:resizeHandles val="exact"/>
        </dgm:presLayoutVars>
      </dgm:prSet>
      <dgm:spPr/>
    </dgm:pt>
    <dgm:pt modelId="{F0E8E892-BB4D-42D2-8C76-C6D467E7038C}" type="pres">
      <dgm:prSet presAssocID="{636FD694-303B-4189-9E8C-30ECD2870483}" presName="arrow" presStyleLbl="bgShp" presStyleIdx="0" presStyleCnt="1" custLinFactNeighborX="-184"/>
      <dgm:spPr/>
    </dgm:pt>
    <dgm:pt modelId="{6C61231C-CDE3-4722-9482-94438FFC11C9}" type="pres">
      <dgm:prSet presAssocID="{636FD694-303B-4189-9E8C-30ECD2870483}" presName="linearProcess" presStyleCnt="0"/>
      <dgm:spPr/>
    </dgm:pt>
    <dgm:pt modelId="{30DDCED8-2034-469B-8055-7FFF45A8D8D0}" type="pres">
      <dgm:prSet presAssocID="{F675641D-A220-4B25-B77D-DA3985562AC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75168-E581-49E6-A12C-C86DF6348798}" type="pres">
      <dgm:prSet presAssocID="{DCF274C1-CD55-4542-9A45-7998B4FF10FC}" presName="sibTrans" presStyleCnt="0"/>
      <dgm:spPr/>
    </dgm:pt>
    <dgm:pt modelId="{45E6A1DF-AAAC-41A0-A289-C7C295E7A612}" type="pres">
      <dgm:prSet presAssocID="{C137CF72-718E-436F-B5F8-4AFB08DE785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65075-C830-4646-8637-93D8919C1DD1}" type="pres">
      <dgm:prSet presAssocID="{9631008E-D28C-4154-9732-BBA7615563FF}" presName="sibTrans" presStyleCnt="0"/>
      <dgm:spPr/>
    </dgm:pt>
    <dgm:pt modelId="{A88602DC-DFA8-4493-983F-F0860102CA55}" type="pres">
      <dgm:prSet presAssocID="{E87884E3-8679-47E9-8E0B-367622DB685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94F1A7-4580-4B3E-8997-DF6B2FCB725A}" type="presOf" srcId="{F675641D-A220-4B25-B77D-DA3985562AC0}" destId="{30DDCED8-2034-469B-8055-7FFF45A8D8D0}" srcOrd="0" destOrd="0" presId="urn:microsoft.com/office/officeart/2005/8/layout/hProcess9"/>
    <dgm:cxn modelId="{9712E5CB-A780-4D01-9FCA-2C8DD71582E4}" srcId="{636FD694-303B-4189-9E8C-30ECD2870483}" destId="{C137CF72-718E-436F-B5F8-4AFB08DE785E}" srcOrd="1" destOrd="0" parTransId="{0F330C4E-7694-4727-B660-9EF075996E2C}" sibTransId="{9631008E-D28C-4154-9732-BBA7615563FF}"/>
    <dgm:cxn modelId="{609ADEF7-F9D5-44CB-B16A-2FEEEEAEE4E0}" srcId="{636FD694-303B-4189-9E8C-30ECD2870483}" destId="{E87884E3-8679-47E9-8E0B-367622DB685A}" srcOrd="2" destOrd="0" parTransId="{2D3A514F-8A12-4C49-B418-6CECD32A854D}" sibTransId="{5129D923-C430-4BED-9D95-AA54B83387E2}"/>
    <dgm:cxn modelId="{60CF5714-F908-47C3-9D89-93680BE2BB1B}" srcId="{636FD694-303B-4189-9E8C-30ECD2870483}" destId="{F675641D-A220-4B25-B77D-DA3985562AC0}" srcOrd="0" destOrd="0" parTransId="{B354140A-8BB4-4DFD-9EA8-BC25EE063E00}" sibTransId="{DCF274C1-CD55-4542-9A45-7998B4FF10FC}"/>
    <dgm:cxn modelId="{189D97DE-1A52-43E8-A58F-4BCDEE144D6E}" type="presOf" srcId="{636FD694-303B-4189-9E8C-30ECD2870483}" destId="{E068CE8F-0A51-4420-BD27-738BA3D1D31A}" srcOrd="0" destOrd="0" presId="urn:microsoft.com/office/officeart/2005/8/layout/hProcess9"/>
    <dgm:cxn modelId="{26809BDF-A81A-451D-A838-F06396B2D8C9}" type="presOf" srcId="{C137CF72-718E-436F-B5F8-4AFB08DE785E}" destId="{45E6A1DF-AAAC-41A0-A289-C7C295E7A612}" srcOrd="0" destOrd="0" presId="urn:microsoft.com/office/officeart/2005/8/layout/hProcess9"/>
    <dgm:cxn modelId="{0E0F42FD-6372-48F4-B4C9-A3760F1FDE07}" type="presOf" srcId="{E87884E3-8679-47E9-8E0B-367622DB685A}" destId="{A88602DC-DFA8-4493-983F-F0860102CA55}" srcOrd="0" destOrd="0" presId="urn:microsoft.com/office/officeart/2005/8/layout/hProcess9"/>
    <dgm:cxn modelId="{C8C3FC91-CD9D-4CFE-B754-0AFD2BAEEEAB}" type="presParOf" srcId="{E068CE8F-0A51-4420-BD27-738BA3D1D31A}" destId="{F0E8E892-BB4D-42D2-8C76-C6D467E7038C}" srcOrd="0" destOrd="0" presId="urn:microsoft.com/office/officeart/2005/8/layout/hProcess9"/>
    <dgm:cxn modelId="{CA94C7EE-6C94-432D-A250-9B33EBF05AC7}" type="presParOf" srcId="{E068CE8F-0A51-4420-BD27-738BA3D1D31A}" destId="{6C61231C-CDE3-4722-9482-94438FFC11C9}" srcOrd="1" destOrd="0" presId="urn:microsoft.com/office/officeart/2005/8/layout/hProcess9"/>
    <dgm:cxn modelId="{ACC3FFE4-3C4A-4455-9E47-344B9623D6A8}" type="presParOf" srcId="{6C61231C-CDE3-4722-9482-94438FFC11C9}" destId="{30DDCED8-2034-469B-8055-7FFF45A8D8D0}" srcOrd="0" destOrd="0" presId="urn:microsoft.com/office/officeart/2005/8/layout/hProcess9"/>
    <dgm:cxn modelId="{0774B026-E574-452D-A7B7-E7F58CBCAAE7}" type="presParOf" srcId="{6C61231C-CDE3-4722-9482-94438FFC11C9}" destId="{7BD75168-E581-49E6-A12C-C86DF6348798}" srcOrd="1" destOrd="0" presId="urn:microsoft.com/office/officeart/2005/8/layout/hProcess9"/>
    <dgm:cxn modelId="{224C9FDF-4504-4E32-A905-41918DBC3AC9}" type="presParOf" srcId="{6C61231C-CDE3-4722-9482-94438FFC11C9}" destId="{45E6A1DF-AAAC-41A0-A289-C7C295E7A612}" srcOrd="2" destOrd="0" presId="urn:microsoft.com/office/officeart/2005/8/layout/hProcess9"/>
    <dgm:cxn modelId="{265C1402-1425-45A2-AB35-EBD12858515E}" type="presParOf" srcId="{6C61231C-CDE3-4722-9482-94438FFC11C9}" destId="{70465075-C830-4646-8637-93D8919C1DD1}" srcOrd="3" destOrd="0" presId="urn:microsoft.com/office/officeart/2005/8/layout/hProcess9"/>
    <dgm:cxn modelId="{E9EB5102-E262-43E9-9A1E-4BC8C6DDDF27}" type="presParOf" srcId="{6C61231C-CDE3-4722-9482-94438FFC11C9}" destId="{A88602DC-DFA8-4493-983F-F0860102CA5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E892-BB4D-42D2-8C76-C6D467E7038C}">
      <dsp:nvSpPr>
        <dsp:cNvPr id="0" name=""/>
        <dsp:cNvSpPr/>
      </dsp:nvSpPr>
      <dsp:spPr>
        <a:xfrm>
          <a:off x="447665" y="0"/>
          <a:ext cx="5181600" cy="40640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DCED8-2034-469B-8055-7FFF45A8D8D0}">
      <dsp:nvSpPr>
        <dsp:cNvPr id="0" name=""/>
        <dsp:cNvSpPr/>
      </dsp:nvSpPr>
      <dsp:spPr>
        <a:xfrm>
          <a:off x="0" y="1219199"/>
          <a:ext cx="1828800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+mn-lt"/>
              <a:cs typeface="Times New Roman" panose="02020603050405020304" pitchFamily="18" charset="0"/>
            </a:rPr>
            <a:t>Expression Evaluation and Syntax Parsing</a:t>
          </a:r>
          <a:endParaRPr lang="en-US" sz="1800" b="1" kern="1200" dirty="0">
            <a:latin typeface="+mn-lt"/>
          </a:endParaRPr>
        </a:p>
      </dsp:txBody>
      <dsp:txXfrm>
        <a:off x="79355" y="1298554"/>
        <a:ext cx="1670090" cy="1466890"/>
      </dsp:txXfrm>
    </dsp:sp>
    <dsp:sp modelId="{45E6A1DF-AAAC-41A0-A289-C7C295E7A612}">
      <dsp:nvSpPr>
        <dsp:cNvPr id="0" name=""/>
        <dsp:cNvSpPr/>
      </dsp:nvSpPr>
      <dsp:spPr>
        <a:xfrm>
          <a:off x="2133600" y="1219199"/>
          <a:ext cx="1828800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>
              <a:latin typeface="+mn-lt"/>
            </a:rPr>
            <a:t>Infix to Postfix Expression</a:t>
          </a:r>
          <a:endParaRPr lang="en-US" sz="1800" kern="1200" dirty="0">
            <a:latin typeface="+mn-lt"/>
          </a:endParaRPr>
        </a:p>
      </dsp:txBody>
      <dsp:txXfrm>
        <a:off x="2212955" y="1298554"/>
        <a:ext cx="1670090" cy="1466890"/>
      </dsp:txXfrm>
    </dsp:sp>
    <dsp:sp modelId="{A88602DC-DFA8-4493-983F-F0860102CA55}">
      <dsp:nvSpPr>
        <dsp:cNvPr id="0" name=""/>
        <dsp:cNvSpPr/>
      </dsp:nvSpPr>
      <dsp:spPr>
        <a:xfrm>
          <a:off x="4267200" y="1219199"/>
          <a:ext cx="1828800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mtClean="0">
              <a:latin typeface="+mn-lt"/>
            </a:rPr>
            <a:t>Postfix Expression Evaluation</a:t>
          </a:r>
          <a:endParaRPr lang="en-US" sz="1800" kern="1200" dirty="0">
            <a:latin typeface="+mn-lt"/>
          </a:endParaRPr>
        </a:p>
      </dsp:txBody>
      <dsp:txXfrm>
        <a:off x="4346555" y="1298554"/>
        <a:ext cx="16700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EF2D84-789E-4510-9B42-CA1C51E6E5B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analogy: trays of food at the sizzler</a:t>
            </a:r>
          </a:p>
        </p:txBody>
      </p:sp>
    </p:spTree>
    <p:extLst>
      <p:ext uri="{BB962C8B-B14F-4D97-AF65-F5344CB8AC3E}">
        <p14:creationId xmlns:p14="http://schemas.microsoft.com/office/powerpoint/2010/main" val="138993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49CACDC-EEAA-43B6-B1C4-1D09DC3F3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6A3C7E-DBD6-4424-9A66-7FE2C4740369}" type="slidenum">
              <a:rPr lang="en-GB" altLang="ko-KR" smtClean="0">
                <a:solidFill>
                  <a:srgbClr val="000000"/>
                </a:solidFill>
                <a:cs typeface="Courier New" panose="02070309020205020404" pitchFamily="49" charset="0"/>
              </a:rPr>
              <a:pPr>
                <a:spcBef>
                  <a:spcPct val="0"/>
                </a:spcBef>
              </a:pPr>
              <a:t>8</a:t>
            </a:fld>
            <a:endParaRPr lang="en-GB" altLang="ko-KR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DC443A3-DDD4-472F-AF07-374518265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0C7407A-9B24-446D-B7E2-9917BC1E3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2618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08BA05F-BFDE-469F-A1C2-0A7C30761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828A3-33CF-4DD6-9639-D95E274F4D69}" type="slidenum">
              <a:rPr lang="en-GB" altLang="ko-KR" smtClean="0">
                <a:solidFill>
                  <a:srgbClr val="000000"/>
                </a:solidFill>
                <a:cs typeface="Courier New" panose="02070309020205020404" pitchFamily="49" charset="0"/>
              </a:rPr>
              <a:pPr>
                <a:spcBef>
                  <a:spcPct val="0"/>
                </a:spcBef>
              </a:pPr>
              <a:t>9</a:t>
            </a:fld>
            <a:endParaRPr lang="en-GB" altLang="ko-KR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59561C2-8B8E-4A75-96FC-5BAFF88C0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BFCA414-7C5C-482F-BA89-9F0FE81F5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1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B1BC1F-5F98-4243-BD56-47CC2343AC5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notion of looping over a collection while modifying it</a:t>
            </a:r>
          </a:p>
          <a:p>
            <a:pPr eaLnBrk="1" hangingPunct="1"/>
            <a:r>
              <a:rPr lang="en-US" altLang="en-US" smtClean="0"/>
              <a:t>notion of not destroying a stack while examining it (write 1st version that destroys stack, 2nd version puts it back)</a:t>
            </a:r>
          </a:p>
        </p:txBody>
      </p:sp>
    </p:spTree>
    <p:extLst>
      <p:ext uri="{BB962C8B-B14F-4D97-AF65-F5344CB8AC3E}">
        <p14:creationId xmlns:p14="http://schemas.microsoft.com/office/powerpoint/2010/main" val="265642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2F91C9-4E73-4AED-A817-22E377CB685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analogy: trays of food at the sizzler</a:t>
            </a:r>
          </a:p>
        </p:txBody>
      </p:sp>
    </p:spTree>
    <p:extLst>
      <p:ext uri="{BB962C8B-B14F-4D97-AF65-F5344CB8AC3E}">
        <p14:creationId xmlns:p14="http://schemas.microsoft.com/office/powerpoint/2010/main" val="202421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49CACDC-EEAA-43B6-B1C4-1D09DC3F3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6A3C7E-DBD6-4424-9A66-7FE2C4740369}" type="slidenum">
              <a:rPr lang="en-GB" altLang="ko-KR" smtClean="0">
                <a:solidFill>
                  <a:srgbClr val="000000"/>
                </a:solidFill>
                <a:cs typeface="Courier New" panose="02070309020205020404" pitchFamily="49" charset="0"/>
              </a:rPr>
              <a:pPr>
                <a:spcBef>
                  <a:spcPct val="0"/>
                </a:spcBef>
              </a:pPr>
              <a:t>21</a:t>
            </a:fld>
            <a:endParaRPr lang="en-GB" altLang="ko-KR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DC443A3-DDD4-472F-AF07-374518265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0C7407A-9B24-446D-B7E2-9917BC1E3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9232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A1D4FE-45DE-4ACC-BD30-367CE3C96E8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examining each element once is like </a:t>
            </a:r>
          </a:p>
        </p:txBody>
      </p:sp>
    </p:spTree>
    <p:extLst>
      <p:ext uri="{BB962C8B-B14F-4D97-AF65-F5344CB8AC3E}">
        <p14:creationId xmlns:p14="http://schemas.microsoft.com/office/powerpoint/2010/main" val="87693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B48E56D8-08DC-4C3E-B120-8315D8E4A3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A2234BDF-447E-47DD-BF7A-504F1303B0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63ACA76C-3431-47DC-AC53-0E2B9A288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ACF4FA-9DAA-4276-A99F-C9EBF2B0FA06}" type="slidenum"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5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B48E56D8-08DC-4C3E-B120-8315D8E4A3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A2234BDF-447E-47DD-BF7A-504F1303B0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63ACA76C-3431-47DC-AC53-0E2B9A288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ACF4FA-9DAA-4276-A99F-C9EBF2B0FA06}" type="slidenum"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0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9B33-54A2-4094-952C-2474C74CFE0C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0186E-825F-4063-ADE3-C0561B38B6D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31D7-89A6-43AD-86B7-2D713B06220F}" type="datetime1">
              <a:rPr lang="en-US" smtClean="0"/>
              <a:t>10/28/2020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027C9-C1BA-45FF-83C6-0709D020393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7F6CB-6BA9-4046-9CCB-14D0536A36A2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5786A-D738-4444-A5FF-A23BEBB0E103}" type="datetime1">
              <a:rPr lang="en-US" smtClean="0"/>
              <a:t>10/28/2020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87FB-525D-4A87-9872-5E54C828C05A}" type="datetime1">
              <a:rPr lang="en-US" smtClean="0"/>
              <a:t>10/28/2020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CBCC1-34F0-40A0-8EB4-660A88515BC3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039D3-EE95-4D5E-8A05-2CBD4A8E6321}" type="datetime1">
              <a:rPr lang="en-US" smtClean="0"/>
              <a:t>10/28/2020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C0CD-DB1C-4FC1-8B6B-25D16C0D0E0D}" type="datetime1">
              <a:rPr lang="en-US" smtClean="0"/>
              <a:t>10/28/2020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B6395-84B4-455C-B7AE-A851052CD646}" type="datetime1">
              <a:rPr lang="en-US" smtClean="0"/>
              <a:t>10/28/2020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60F96F-CA0E-4C58-A1E4-77A00FD7A3B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14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Stacks and queues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908A8E3-185D-45C1-A127-D54B45E6415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Stacks Exercise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the following stack sequence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Explain the stack operations in term of PUSH, POP and pointer changes:</a:t>
            </a:r>
          </a:p>
          <a:p>
            <a:pPr marL="274638" lvl="1" indent="0" eaLnBrk="1" hangingPunct="1">
              <a:buNone/>
            </a:pPr>
            <a:r>
              <a:rPr lang="en-US" altLang="en-US" dirty="0" smtClean="0"/>
              <a:t>	PUSH(88)	POP(88)	POP(17)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D9529BAE-2EB2-455F-B7D3-DEF9033D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29141"/>
              </p:ext>
            </p:extLst>
          </p:nvPr>
        </p:nvGraphicFramePr>
        <p:xfrm>
          <a:off x="1676400" y="1905000"/>
          <a:ext cx="843757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4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4404" y="35630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Stack Pointer</a:t>
            </a:r>
            <a:endParaRPr lang="en-US" dirty="0"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8700" y="3886200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D9529BAE-2EB2-455F-B7D3-DEF9033D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21001"/>
              </p:ext>
            </p:extLst>
          </p:nvPr>
        </p:nvGraphicFramePr>
        <p:xfrm>
          <a:off x="3652043" y="1905000"/>
          <a:ext cx="843757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4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88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D9529BAE-2EB2-455F-B7D3-DEF9033D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99578"/>
              </p:ext>
            </p:extLst>
          </p:nvPr>
        </p:nvGraphicFramePr>
        <p:xfrm>
          <a:off x="5557043" y="1905000"/>
          <a:ext cx="843757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4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D9529BAE-2EB2-455F-B7D3-DEF9033D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36108"/>
              </p:ext>
            </p:extLst>
          </p:nvPr>
        </p:nvGraphicFramePr>
        <p:xfrm>
          <a:off x="7385843" y="1905000"/>
          <a:ext cx="843757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4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09900" y="3429000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6800" y="3886200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4343400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61042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/>
                </a:solidFill>
                <a:latin typeface="+mn-lt"/>
              </a:rPr>
              <a:t>PUSH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+mn-lt"/>
              </a:rPr>
              <a:t>(88)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124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/>
                </a:solidFill>
                <a:latin typeface="+mn-lt"/>
              </a:rPr>
              <a:t>POP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+mn-lt"/>
              </a:rPr>
              <a:t>(88)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0" y="34684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/>
                </a:solidFill>
                <a:latin typeface="+mn-lt"/>
              </a:rPr>
              <a:t>POP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+mn-lt"/>
              </a:rPr>
              <a:t>(17)</a:t>
            </a:r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91E8E0-0C4F-4FE2-96DC-66CE04423E06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Stacks Exercise 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4" y="1143000"/>
            <a:ext cx="8308975" cy="1219200"/>
          </a:xfrm>
        </p:spPr>
        <p:txBody>
          <a:bodyPr/>
          <a:lstStyle/>
          <a:p>
            <a:r>
              <a:rPr lang="en-GB" altLang="ko-KR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Given 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the output stream A,B,C,D,E,F Write down the sequence of operations (Push for stack and </a:t>
            </a:r>
            <a:r>
              <a:rPr lang="en-GB" altLang="ko-KR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Pop for unstack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which would produce the sequence C,B,D,E,F,A</a:t>
            </a:r>
            <a:endParaRPr lang="en-US" altLang="en-US" dirty="0" smtClean="0"/>
          </a:p>
          <a:p>
            <a:pPr marL="274638" lvl="1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</a:t>
            </a:r>
            <a:r>
              <a:rPr lang="en-US" altLang="en-US" dirty="0"/>
              <a:t>	</a:t>
            </a:r>
            <a:r>
              <a:rPr lang="en-US" altLang="en-US" dirty="0" smtClean="0"/>
              <a:t>	 </a:t>
            </a:r>
            <a:endParaRPr lang="en-US" altLang="en-US" dirty="0"/>
          </a:p>
          <a:p>
            <a:pPr marL="274638" lvl="1" indent="0">
              <a:buNone/>
            </a:pPr>
            <a:endParaRPr lang="en-US" altLang="en-US" dirty="0"/>
          </a:p>
          <a:p>
            <a:pPr marL="274638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676400" y="2527280"/>
            <a:ext cx="190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0" algn="l" eaLnBrk="1" hangingPunct="1"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PUSH A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B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C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C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B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D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D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E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E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F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F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62600" y="45720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altLang="ko-KR" dirty="0" smtClean="0">
                <a:solidFill>
                  <a:schemeClr val="accent1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Make sure to draw the stack, and include push/pop action with stack pointer 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E93E6-3ED8-425F-A40B-B2387010EBD5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smtClean="0"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Stack&lt;Integer&gt; s = new Stack&lt;Integer&gt;();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(42);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(-3);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(17);             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bottom [42, -3, 17] top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());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17</a:t>
            </a: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Stack</a:t>
            </a:r>
            <a:r>
              <a:rPr lang="en-US" altLang="en-US" dirty="0" smtClean="0"/>
              <a:t> has other methods, but we forbid you to use them.</a:t>
            </a:r>
          </a:p>
        </p:txBody>
      </p:sp>
      <p:graphicFrame>
        <p:nvGraphicFramePr>
          <p:cNvPr id="216165" name="Group 101"/>
          <p:cNvGraphicFramePr>
            <a:graphicFrameLocks noGrp="1"/>
          </p:cNvGraphicFramePr>
          <p:nvPr/>
        </p:nvGraphicFramePr>
        <p:xfrm>
          <a:off x="690563" y="1371600"/>
          <a:ext cx="7691437" cy="2743200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Stack&lt;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constructs a new stack with elements of type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push(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places given value on top of stack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pop()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top value from stack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throws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EmptyStackException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stack is empty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peek()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top value from stack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throws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EmptyStackException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stack is empty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number of elements in stack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stack has no elements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3D218-D54A-4935-9028-CE449D9A36BA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 Limitations/Idioms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Remember: You cannot loop over a stack in the usual way.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Stack&lt;Integer&gt; s = new Stack&lt;Integer&gt;();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dirty="0" err="1" smtClean="0">
                <a:latin typeface="Courier New" panose="02070309020205020404" pitchFamily="49" charset="0"/>
              </a:rPr>
              <a:t>s.size</a:t>
            </a:r>
            <a:r>
              <a:rPr lang="en-US" altLang="en-US" dirty="0" smtClean="0">
                <a:latin typeface="Courier New" panose="02070309020205020404" pitchFamily="49" charset="0"/>
              </a:rPr>
              <a:t>();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b="1" dirty="0" smtClean="0"/>
              <a:t>do something with </a:t>
            </a:r>
            <a:r>
              <a:rPr lang="en-US" altLang="en-US" dirty="0" err="1" smtClean="0">
                <a:latin typeface="Courier New" panose="02070309020205020404" pitchFamily="49" charset="0"/>
              </a:rPr>
              <a:t>s.get</a:t>
            </a:r>
            <a:r>
              <a:rPr lang="en-US" altLang="en-US" dirty="0" smtClean="0">
                <a:latin typeface="Courier New" panose="02070309020205020404" pitchFamily="49" charset="0"/>
              </a:rPr>
              <a:t>(i);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Instead, you must pull contents out of the stack to view them.</a:t>
            </a:r>
          </a:p>
          <a:p>
            <a:pPr lvl="1" eaLnBrk="1" hangingPunct="1"/>
            <a:r>
              <a:rPr lang="en-US" altLang="en-US" dirty="0" smtClean="0"/>
              <a:t>common idiom: Removing each element until the stack is empty.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while (!</a:t>
            </a:r>
            <a:r>
              <a:rPr lang="en-US" altLang="en-US" dirty="0" err="1" smtClean="0">
                <a:latin typeface="Courier New" panose="02070309020205020404" pitchFamily="49" charset="0"/>
              </a:rPr>
              <a:t>s.isEmpty</a:t>
            </a:r>
            <a:r>
              <a:rPr lang="en-US" altLang="en-US" dirty="0" smtClean="0">
                <a:latin typeface="Courier New" panose="02070309020205020404" pitchFamily="49" charset="0"/>
              </a:rPr>
              <a:t>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b="1" dirty="0" smtClean="0"/>
              <a:t>do something with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</a:p>
        </p:txBody>
      </p:sp>
      <p:grpSp>
        <p:nvGrpSpPr>
          <p:cNvPr id="217094" name="Group 6"/>
          <p:cNvGrpSpPr>
            <a:grpSpLocks/>
          </p:cNvGrpSpPr>
          <p:nvPr/>
        </p:nvGrpSpPr>
        <p:grpSpPr bwMode="auto">
          <a:xfrm>
            <a:off x="914400" y="2209800"/>
            <a:ext cx="5410200" cy="990600"/>
            <a:chOff x="576" y="1488"/>
            <a:chExt cx="3744" cy="624"/>
          </a:xfrm>
        </p:grpSpPr>
        <p:sp>
          <p:nvSpPr>
            <p:cNvPr id="13317" name="Line 4"/>
            <p:cNvSpPr>
              <a:spLocks noChangeShapeType="1"/>
            </p:cNvSpPr>
            <p:nvPr/>
          </p:nvSpPr>
          <p:spPr bwMode="auto">
            <a:xfrm>
              <a:off x="576" y="1536"/>
              <a:ext cx="374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5"/>
            <p:cNvSpPr>
              <a:spLocks noChangeShapeType="1"/>
            </p:cNvSpPr>
            <p:nvPr/>
          </p:nvSpPr>
          <p:spPr bwMode="auto">
            <a:xfrm flipH="1">
              <a:off x="576" y="1488"/>
              <a:ext cx="3744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4522ED-973F-4777-9D2F-5BC18D98F63E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an input file of exam scores in reverse ABC order: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Yeilding      Janet      87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White         Steven     84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Todd          Kim        52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Tashev        Sylvia     95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Write code to print the exam scores in ABC order using a stack.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What if we want to further process the exams after printing?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EB3F0-A442-4DA7-9BF7-191888C276AB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dirty="0" smtClean="0"/>
              <a:t>What </a:t>
            </a:r>
            <a:r>
              <a:rPr lang="en-US" altLang="en-US" sz="4200" dirty="0" smtClean="0"/>
              <a:t>Happened </a:t>
            </a:r>
            <a:r>
              <a:rPr lang="en-US" altLang="en-US" sz="4200" dirty="0" smtClean="0"/>
              <a:t>to </a:t>
            </a:r>
            <a:r>
              <a:rPr lang="en-US" altLang="en-US" sz="4200" dirty="0" smtClean="0"/>
              <a:t>My Stack</a:t>
            </a:r>
            <a:r>
              <a:rPr lang="en-US" altLang="en-US" sz="4200" dirty="0" smtClean="0"/>
              <a:t>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we're asked to write a method </a:t>
            </a:r>
            <a:r>
              <a:rPr lang="en-US" altLang="en-US" smtClean="0">
                <a:latin typeface="Courier New" panose="02070309020205020404" pitchFamily="49" charset="0"/>
              </a:rPr>
              <a:t>max</a:t>
            </a:r>
            <a:r>
              <a:rPr lang="en-US" altLang="en-US" smtClean="0"/>
              <a:t> that accepts a Stack of integers and returns the largest integer in the stack.</a:t>
            </a:r>
          </a:p>
          <a:p>
            <a:pPr lvl="1" eaLnBrk="1" hangingPunct="1"/>
            <a:r>
              <a:rPr lang="en-US" altLang="en-US" smtClean="0"/>
              <a:t>The following solution is seemingly correct: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s.size() &gt; 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static void max(Stack&lt;Integer&gt; 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int maxValue = s.pop();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while (!s.isEmpty())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int next = s.pop();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maxValue = Math.max(maxValue, next);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return maxValue;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The algorithm is correct, but what is wrong with the code?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254C45-85B1-455D-8DDB-0077B9A32AAD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dirty="0" smtClean="0"/>
              <a:t>What </a:t>
            </a:r>
            <a:r>
              <a:rPr lang="en-US" altLang="en-US" sz="4200" dirty="0" smtClean="0"/>
              <a:t>Happened </a:t>
            </a:r>
            <a:r>
              <a:rPr lang="en-US" altLang="en-US" sz="4200" dirty="0" smtClean="0"/>
              <a:t>to </a:t>
            </a:r>
            <a:r>
              <a:rPr lang="en-US" altLang="en-US" sz="4200" dirty="0" smtClean="0"/>
              <a:t>My </a:t>
            </a:r>
            <a:r>
              <a:rPr lang="en-US" altLang="en-US" sz="4200" dirty="0"/>
              <a:t>S</a:t>
            </a:r>
            <a:r>
              <a:rPr lang="en-US" altLang="en-US" sz="4200" dirty="0" smtClean="0"/>
              <a:t>tack</a:t>
            </a:r>
            <a:r>
              <a:rPr lang="en-US" altLang="en-US" sz="4200" dirty="0" smtClean="0"/>
              <a:t>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code destroys the stack in figuring out its answer.</a:t>
            </a:r>
          </a:p>
          <a:p>
            <a:pPr lvl="1" eaLnBrk="1" hangingPunct="1"/>
            <a:r>
              <a:rPr lang="en-US" altLang="en-US" smtClean="0"/>
              <a:t>To fix this, you must save and restore the stack's contents: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static void max(Stack&lt;Integer&gt; s)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Stack&lt;Integer&gt; backup = new Stack&lt;Integer&gt;();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int maxValue = s.pop();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backup.push(maxValue);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while (!s.isEmpty())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int next = s.pop();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backup.push(next);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maxValue = Math.max(maxValue, next);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while (!backup.isEmpty())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s.push(backup.pop());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return maxValue;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842AFE-90EC-4C49-AE33-8D9440E56ADB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14.1, 14.2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AB11A-52EB-4701-BD76-B901FACA98EE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queue</a:t>
            </a:r>
            <a:r>
              <a:rPr lang="en-US" altLang="en-US" dirty="0" smtClean="0"/>
              <a:t>: Retrieves elements in the order they were added.</a:t>
            </a:r>
          </a:p>
          <a:p>
            <a:pPr lvl="1" eaLnBrk="1" hangingPunct="1"/>
            <a:r>
              <a:rPr lang="en-US" altLang="en-US" dirty="0" smtClean="0"/>
              <a:t>First-In, First-Out ("FIFO")</a:t>
            </a:r>
          </a:p>
          <a:p>
            <a:pPr lvl="1" eaLnBrk="1" hangingPunct="1"/>
            <a:r>
              <a:rPr lang="en-US" altLang="en-US" dirty="0" smtClean="0"/>
              <a:t>Elements are stored in order of</a:t>
            </a:r>
            <a:br>
              <a:rPr lang="en-US" altLang="en-US" dirty="0" smtClean="0"/>
            </a:br>
            <a:r>
              <a:rPr lang="en-US" altLang="en-US" dirty="0" smtClean="0"/>
              <a:t>insertion but don't have indexes.</a:t>
            </a:r>
          </a:p>
          <a:p>
            <a:pPr lvl="1" eaLnBrk="1" hangingPunct="1"/>
            <a:r>
              <a:rPr lang="en-US" altLang="en-US" dirty="0" smtClean="0"/>
              <a:t>Client can only add to the end of the</a:t>
            </a:r>
            <a:br>
              <a:rPr lang="en-US" altLang="en-US" dirty="0" smtClean="0"/>
            </a:br>
            <a:r>
              <a:rPr lang="en-US" altLang="en-US" dirty="0" smtClean="0"/>
              <a:t>queue, and can only examine/remove</a:t>
            </a:r>
            <a:br>
              <a:rPr lang="en-US" altLang="en-US" dirty="0" smtClean="0"/>
            </a:br>
            <a:r>
              <a:rPr lang="en-US" altLang="en-US" dirty="0" smtClean="0"/>
              <a:t>the front of the queue.</a:t>
            </a:r>
          </a:p>
          <a:p>
            <a:pPr lvl="1" eaLnBrk="1" hangingPunct="1"/>
            <a:r>
              <a:rPr lang="en-US" altLang="en-US" dirty="0" smtClean="0"/>
              <a:t>Insertion at back (rear) </a:t>
            </a:r>
          </a:p>
          <a:p>
            <a:pPr lvl="1" eaLnBrk="1" hangingPunct="1"/>
            <a:r>
              <a:rPr lang="en-US" altLang="en-US" dirty="0" smtClean="0"/>
              <a:t>Remove at front</a:t>
            </a:r>
          </a:p>
          <a:p>
            <a:pPr marL="274638" lvl="1" indent="0" eaLnBrk="1" hangingPunct="1">
              <a:lnSpc>
                <a:spcPct val="70000"/>
              </a:lnSpc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basic queue operations:</a:t>
            </a:r>
          </a:p>
          <a:p>
            <a:pPr lvl="1" eaLnBrk="1" hangingPunct="1"/>
            <a:r>
              <a:rPr lang="en-US" altLang="en-US" b="1" dirty="0" smtClean="0"/>
              <a:t>add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enqueue</a:t>
            </a:r>
            <a:r>
              <a:rPr lang="en-US" altLang="en-US" dirty="0" smtClean="0"/>
              <a:t>): Add an element to the back.</a:t>
            </a:r>
          </a:p>
          <a:p>
            <a:pPr lvl="1" eaLnBrk="1" hangingPunct="1"/>
            <a:r>
              <a:rPr lang="en-US" altLang="en-US" b="1" dirty="0" smtClean="0"/>
              <a:t>remove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dequeue</a:t>
            </a:r>
            <a:r>
              <a:rPr lang="en-US" altLang="en-US" dirty="0" smtClean="0"/>
              <a:t>): Remove the front element.</a:t>
            </a:r>
          </a:p>
          <a:p>
            <a:pPr lvl="1" eaLnBrk="1" hangingPunct="1"/>
            <a:r>
              <a:rPr lang="en-US" altLang="en-US" b="1" dirty="0" smtClean="0"/>
              <a:t>peek</a:t>
            </a:r>
            <a:r>
              <a:rPr lang="en-US" altLang="en-US" dirty="0" smtClean="0"/>
              <a:t>: Examine the front element.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85" y="1727200"/>
            <a:ext cx="33528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9" descr="que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4116387"/>
            <a:ext cx="50577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67600" y="4114800"/>
            <a:ext cx="589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/rear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907CF-50FE-432C-9F75-2FF85C11C8C3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Queues in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Operating systems:</a:t>
            </a:r>
          </a:p>
          <a:p>
            <a:pPr lvl="1" eaLnBrk="1" hangingPunct="1"/>
            <a:r>
              <a:rPr lang="en-US" altLang="en-US" dirty="0" smtClean="0"/>
              <a:t>queue of print jobs to send to the printer</a:t>
            </a:r>
          </a:p>
          <a:p>
            <a:pPr lvl="1" eaLnBrk="1" hangingPunct="1"/>
            <a:r>
              <a:rPr lang="en-US" altLang="en-US" dirty="0" smtClean="0"/>
              <a:t>queue of programs / processes to be run</a:t>
            </a:r>
          </a:p>
          <a:p>
            <a:pPr lvl="1" eaLnBrk="1" hangingPunct="1"/>
            <a:r>
              <a:rPr lang="en-US" altLang="en-US" dirty="0" smtClean="0"/>
              <a:t>queue of network data packets to send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Programming:</a:t>
            </a:r>
          </a:p>
          <a:p>
            <a:pPr lvl="1" eaLnBrk="1" hangingPunct="1"/>
            <a:r>
              <a:rPr lang="en-US" altLang="en-US" dirty="0" smtClean="0"/>
              <a:t>modeling a line of customers or clients</a:t>
            </a:r>
          </a:p>
          <a:p>
            <a:pPr lvl="1" eaLnBrk="1" hangingPunct="1"/>
            <a:r>
              <a:rPr lang="en-US" altLang="en-US" dirty="0" smtClean="0"/>
              <a:t>storing a queue of computations to be performed in order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Real world examples:</a:t>
            </a:r>
          </a:p>
          <a:p>
            <a:pPr lvl="1" eaLnBrk="1" hangingPunct="1"/>
            <a:r>
              <a:rPr lang="en-US" altLang="en-US" dirty="0" smtClean="0"/>
              <a:t>people on an escalator or waiting in a line</a:t>
            </a:r>
          </a:p>
          <a:p>
            <a:pPr lvl="1" eaLnBrk="1" hangingPunct="1"/>
            <a:r>
              <a:rPr lang="en-US" altLang="en-US" dirty="0" smtClean="0"/>
              <a:t>cars at a gas station (or on an assembly line)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13D05-7F6C-4DDC-8ED0-4933577B0360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Stack Concepts</a:t>
            </a:r>
          </a:p>
          <a:p>
            <a:r>
              <a:rPr lang="en-US" dirty="0" smtClean="0"/>
              <a:t>Stack Operations</a:t>
            </a:r>
          </a:p>
          <a:p>
            <a:r>
              <a:rPr lang="en-US" dirty="0" smtClean="0"/>
              <a:t>Queue Concepts</a:t>
            </a:r>
          </a:p>
          <a:p>
            <a:r>
              <a:rPr lang="en-US" dirty="0" smtClean="0"/>
              <a:t>Queue Operations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Evaluator</a:t>
            </a:r>
          </a:p>
          <a:p>
            <a:pPr lvl="1"/>
            <a:r>
              <a:rPr lang="en-US" dirty="0" smtClean="0"/>
              <a:t>Expression Evaluation and Syntax Parsing</a:t>
            </a:r>
          </a:p>
          <a:p>
            <a:pPr lvl="1"/>
            <a:r>
              <a:rPr lang="en-US" dirty="0" smtClean="0"/>
              <a:t>Infix to Postfix Expression</a:t>
            </a:r>
          </a:p>
          <a:p>
            <a:pPr lvl="1"/>
            <a:r>
              <a:rPr lang="en-US" dirty="0" smtClean="0"/>
              <a:t>Postfix Expression Evaluation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97AD1-A17D-47D9-B5CD-01BF5E298D3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Queues 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Queue data structure can be implemented in two ways:</a:t>
            </a:r>
          </a:p>
          <a:p>
            <a:pPr lvl="1" eaLnBrk="1" hangingPunct="1"/>
            <a:r>
              <a:rPr lang="en-US" altLang="en-US" dirty="0" smtClean="0"/>
              <a:t>Using Array</a:t>
            </a:r>
          </a:p>
          <a:p>
            <a:pPr lvl="1" eaLnBrk="1" hangingPunct="1"/>
            <a:r>
              <a:rPr lang="en-US" altLang="en-US" dirty="0" smtClean="0"/>
              <a:t>Using </a:t>
            </a:r>
            <a:r>
              <a:rPr lang="en-US" altLang="en-US" dirty="0" err="1" smtClean="0"/>
              <a:t>LinkedList</a:t>
            </a:r>
            <a:endParaRPr lang="en-US" altLang="en-US" dirty="0" smtClean="0"/>
          </a:p>
          <a:p>
            <a:pPr marL="274638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When a queue is implemented using array, that queue can organize only limited number of elements.</a:t>
            </a:r>
          </a:p>
          <a:p>
            <a:pPr lvl="1" eaLnBrk="1" hangingPunct="1"/>
            <a:endParaRPr lang="en-US" altLang="en-US" dirty="0" smtClean="0"/>
          </a:p>
          <a:p>
            <a:r>
              <a:rPr lang="en-US" altLang="en-US" dirty="0"/>
              <a:t>When a queue is implemented using </a:t>
            </a:r>
            <a:r>
              <a:rPr lang="en-US" altLang="en-US" dirty="0" smtClean="0"/>
              <a:t>linked list, </a:t>
            </a:r>
            <a:r>
              <a:rPr lang="en-US" altLang="en-US" dirty="0"/>
              <a:t>that queue can organize </a:t>
            </a:r>
            <a:r>
              <a:rPr lang="en-US" altLang="en-US" dirty="0" smtClean="0"/>
              <a:t>unlimited </a:t>
            </a:r>
            <a:r>
              <a:rPr lang="en-US" altLang="en-US" dirty="0"/>
              <a:t>number of </a:t>
            </a:r>
            <a:r>
              <a:rPr lang="en-US" altLang="en-US" dirty="0" smtClean="0"/>
              <a:t>elements.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CDC4-803A-4046-9469-90B3CC4C28DB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9" name="Text Box 25">
            <a:extLst>
              <a:ext uri="{FF2B5EF4-FFF2-40B4-BE49-F238E27FC236}">
                <a16:creationId xmlns:a16="http://schemas.microsoft.com/office/drawing/2014/main" id="{85A019B7-0921-4E81-860B-D7EFB917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41992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2400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Queue after inserting 15, 25, 30, 35, and 40</a:t>
            </a:r>
            <a:endParaRPr lang="en-US" altLang="ko-KR" sz="24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 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75636"/>
              </p:ext>
            </p:extLst>
          </p:nvPr>
        </p:nvGraphicFramePr>
        <p:xfrm>
          <a:off x="1477962" y="3643827"/>
          <a:ext cx="5684838" cy="812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2395323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3506486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9978797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6118646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70787884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1637083296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15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3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kumimoji="0" lang="en-US" sz="3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3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kumimoji="0" lang="en-US" sz="3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3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kumimoji="0" lang="en-US" sz="3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3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kumimoji="0" lang="en-US" sz="3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3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3337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524000" y="4587727"/>
            <a:ext cx="986137" cy="1127273"/>
            <a:chOff x="1524000" y="3657600"/>
            <a:chExt cx="986137" cy="1127273"/>
          </a:xfrm>
        </p:grpSpPr>
        <p:sp>
          <p:nvSpPr>
            <p:cNvPr id="16386" name="Text Box 2">
              <a:extLst>
                <a:ext uri="{FF2B5EF4-FFF2-40B4-BE49-F238E27FC236}">
                  <a16:creationId xmlns:a16="http://schemas.microsoft.com/office/drawing/2014/main" id="{13131246-35BD-4CB9-97AE-AFFB4F7D1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384763"/>
              <a:ext cx="9861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GB" altLang="ko-KR" sz="2000" b="1" dirty="0" smtClean="0">
                  <a:solidFill>
                    <a:schemeClr val="tx2"/>
                  </a:solidFill>
                  <a:latin typeface="+mn-lt"/>
                  <a:ea typeface="굴림" panose="020B0600000101010101" pitchFamily="50" charset="-127"/>
                  <a:cs typeface="Times New Roman" panose="02020603050405020304" pitchFamily="18" charset="0"/>
                </a:rPr>
                <a:t>front</a:t>
              </a:r>
              <a:endParaRPr lang="en-US" altLang="ko-KR" sz="20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901983" y="3657600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34000" y="2224572"/>
            <a:ext cx="1828800" cy="1190655"/>
            <a:chOff x="5334000" y="2224572"/>
            <a:chExt cx="1828800" cy="1190655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13131246-35BD-4CB9-97AE-AFFB4F7D1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224572"/>
              <a:ext cx="1828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1pPr>
              <a:lvl2pPr marL="742950" indent="-28575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2pPr>
              <a:lvl3pPr marL="1143000" indent="-22860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3pPr>
              <a:lvl4pPr marL="1600200" indent="-22860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4pPr>
              <a:lvl5pPr marL="2057400" indent="-228600" defTabSz="684213"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GB" altLang="ko-KR" sz="2000" b="1" dirty="0" smtClean="0">
                  <a:solidFill>
                    <a:schemeClr val="tx2"/>
                  </a:solidFill>
                  <a:latin typeface="+mn-lt"/>
                  <a:ea typeface="굴림" panose="020B0600000101010101" pitchFamily="50" charset="-127"/>
                  <a:cs typeface="Times New Roman" panose="02020603050405020304" pitchFamily="18" charset="0"/>
                </a:rPr>
                <a:t>back / rear</a:t>
              </a:r>
              <a:endParaRPr lang="en-US" altLang="ko-KR" sz="20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715000" y="2653227"/>
              <a:ext cx="0" cy="762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F4E66D-27FB-46E7-AB0B-EB08D6DF2A49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947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with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Queue&lt;Integer&gt; q = new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sz="2000" smtClean="0">
                <a:latin typeface="Courier New" panose="02070309020205020404" pitchFamily="49" charset="0"/>
              </a:rPr>
              <a:t>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q.add(42);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q.add(-3);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q.add(17);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front [42, -3, 17] back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System.out.println(q.remove());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42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IMPORTANT</a:t>
            </a:r>
            <a:r>
              <a:rPr lang="en-US" altLang="en-US" smtClean="0"/>
              <a:t>: When constructing a queue you must use a new </a:t>
            </a: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 object instead of a new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 object.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This has to do with a topic we'll discuss later called </a:t>
            </a:r>
            <a:r>
              <a:rPr lang="en-US" altLang="en-US" i="1" smtClean="0"/>
              <a:t>interfaces</a:t>
            </a:r>
            <a:r>
              <a:rPr lang="en-US" altLang="en-US" smtClean="0"/>
              <a:t>.</a:t>
            </a:r>
          </a:p>
        </p:txBody>
      </p:sp>
      <p:graphicFrame>
        <p:nvGraphicFramePr>
          <p:cNvPr id="225390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85885"/>
              </p:ext>
            </p:extLst>
          </p:nvPr>
        </p:nvGraphicFramePr>
        <p:xfrm>
          <a:off x="457200" y="1219200"/>
          <a:ext cx="8321675" cy="2378076"/>
        </p:xfrm>
        <a:graphic>
          <a:graphicData uri="http://schemas.openxmlformats.org/drawingml/2006/table">
            <a:tbl>
              <a:tblPr/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places given value at back of queue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value from front of queue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throws a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NoSuchElementException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queue is empty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peek()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front value from queue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queue is empty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number of elements in queue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queue has no elements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528" name="Group 114"/>
          <p:cNvGrpSpPr>
            <a:grpSpLocks/>
          </p:cNvGrpSpPr>
          <p:nvPr/>
        </p:nvGrpSpPr>
        <p:grpSpPr bwMode="auto">
          <a:xfrm>
            <a:off x="4953000" y="3962400"/>
            <a:ext cx="914400" cy="381000"/>
            <a:chOff x="2736" y="2640"/>
            <a:chExt cx="576" cy="240"/>
          </a:xfrm>
        </p:grpSpPr>
        <p:sp>
          <p:nvSpPr>
            <p:cNvPr id="21529" name="Line 111"/>
            <p:cNvSpPr>
              <a:spLocks noChangeShapeType="1"/>
            </p:cNvSpPr>
            <p:nvPr/>
          </p:nvSpPr>
          <p:spPr bwMode="auto">
            <a:xfrm flipV="1">
              <a:off x="2736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12"/>
            <p:cNvSpPr>
              <a:spLocks noChangeShapeType="1"/>
            </p:cNvSpPr>
            <p:nvPr/>
          </p:nvSpPr>
          <p:spPr bwMode="auto">
            <a:xfrm flipV="1">
              <a:off x="302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13"/>
            <p:cNvSpPr>
              <a:spLocks noChangeShapeType="1"/>
            </p:cNvSpPr>
            <p:nvPr/>
          </p:nvSpPr>
          <p:spPr bwMode="auto">
            <a:xfrm flipH="1" flipV="1">
              <a:off x="3168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11758D-151B-4FC3-BC5F-1FD259EAB62C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Queue </a:t>
            </a:r>
            <a:r>
              <a:rPr lang="en-US" altLang="en-US" dirty="0" smtClean="0"/>
              <a:t>Idioms</a:t>
            </a:r>
            <a:endParaRPr lang="en-US" altLang="en-US" dirty="0" smtClean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 with stacks, must pull contents out of queue to view them.</a:t>
            </a:r>
            <a:endParaRPr lang="en-US" altLang="en-US" sz="800" smtClean="0"/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while (!q.isEmpty())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/>
              <a:t>do something with</a:t>
            </a:r>
            <a:r>
              <a:rPr lang="en-US" altLang="en-US" smtClean="0">
                <a:latin typeface="Courier New" panose="02070309020205020404" pitchFamily="49" charset="0"/>
              </a:rPr>
              <a:t> q.remove();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another idiom: Examining each element exactly once.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int size = q.size();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for (int i = 0; i &lt; size;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/>
              <a:t>do something with</a:t>
            </a:r>
            <a:r>
              <a:rPr lang="en-US" altLang="en-US" smtClean="0">
                <a:latin typeface="Courier New" panose="02070309020205020404" pitchFamily="49" charset="0"/>
              </a:rPr>
              <a:t> q.remove();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smtClean="0"/>
              <a:t>(including possibly re-adding it to the queue)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mtClean="0"/>
              <a:t>Why do we need the </a:t>
            </a: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 variable?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96CF6-A7E0-4E26-B107-11617423A323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Mixing </a:t>
            </a:r>
            <a:r>
              <a:rPr lang="en-US" altLang="en-US" dirty="0" smtClean="0"/>
              <a:t>Stacks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Queues</a:t>
            </a:r>
            <a:endParaRPr lang="en-US" altLang="en-US" dirty="0" smtClean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often mix stacks and queues to achieve certain effects.</a:t>
            </a:r>
          </a:p>
          <a:p>
            <a:pPr lvl="1" eaLnBrk="1" hangingPunct="1"/>
            <a:r>
              <a:rPr lang="en-US" altLang="en-US" smtClean="0"/>
              <a:t>Example: Reverse the order of the elements of a queue.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Queue&lt;Integer&gt; q = new LinkedList&lt;Integer&gt;();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q.add(1);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q.add(2);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q.add(3);      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[1, 2, 3]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Stack&lt;Integer&gt; s = new Stack&lt;Integer&gt;();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while (!q.isEmpty()) {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Q -&gt; 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s.push(q.remove());</a:t>
            </a:r>
            <a:endParaRPr lang="en-US" altLang="en-US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while (!s.isEmpty()) {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 -&gt; Q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q.add(s.pop());</a:t>
            </a:r>
            <a:endParaRPr lang="en-US" altLang="en-US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System.out.println(q);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[3, 2, 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A580C-055E-4C79-8786-B052756565DB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 smtClean="0"/>
              <a:t>Evaluation </a:t>
            </a:r>
            <a:br>
              <a:rPr lang="en-US" dirty="0" smtClean="0"/>
            </a:br>
            <a:r>
              <a:rPr lang="en-US" dirty="0" smtClean="0"/>
              <a:t>and Syntax Parsing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6AC01-8B93-44E0-BBA1-8D973C718044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14.4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"/>
          </a:xfrm>
        </p:spPr>
        <p:txBody>
          <a:bodyPr/>
          <a:lstStyle/>
          <a:p>
            <a:r>
              <a:rPr lang="en-US" dirty="0" smtClean="0"/>
              <a:t>How does the compute calculate this? 1 + 3 * (2 – 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797E1-3926-4AF5-818B-61465E2F498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475C76F-9230-4311-91F5-56ED008CF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813253"/>
              </p:ext>
            </p:extLst>
          </p:nvPr>
        </p:nvGraphicFramePr>
        <p:xfrm>
          <a:off x="1318918" y="187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0E4FF4F-6151-4914-89E0-03955FA6AA35}"/>
              </a:ext>
            </a:extLst>
          </p:cNvPr>
          <p:cNvSpPr txBox="1"/>
          <p:nvPr/>
        </p:nvSpPr>
        <p:spPr>
          <a:xfrm>
            <a:off x="1776118" y="30861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+mn-lt"/>
              </a:rPr>
              <a:t>Step 1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136D1A2-59E9-4F08-86BD-ABA5EF582C27}"/>
              </a:ext>
            </a:extLst>
          </p:cNvPr>
          <p:cNvSpPr txBox="1"/>
          <p:nvPr/>
        </p:nvSpPr>
        <p:spPr>
          <a:xfrm>
            <a:off x="3950778" y="308610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+mn-lt"/>
              </a:rPr>
              <a:t>Step 2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B0B5EFF-4853-4CA3-A343-94C2B7FF79F0}"/>
              </a:ext>
            </a:extLst>
          </p:cNvPr>
          <p:cNvSpPr txBox="1"/>
          <p:nvPr/>
        </p:nvSpPr>
        <p:spPr>
          <a:xfrm>
            <a:off x="6115913" y="308610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+mn-lt"/>
              </a:rPr>
              <a:t>Step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33F68-EA96-49AC-A158-CD16F8D3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43502"/>
            <a:ext cx="19207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( 5 + 3 ) * ( 8 - 2 )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2CA01-C445-4E26-805D-DA9C1721F6FA}"/>
              </a:ext>
            </a:extLst>
          </p:cNvPr>
          <p:cNvSpPr/>
          <p:nvPr/>
        </p:nvSpPr>
        <p:spPr>
          <a:xfrm>
            <a:off x="3599720" y="5143501"/>
            <a:ext cx="134363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5 3 + 8 2 - *</a:t>
            </a:r>
            <a:endParaRPr lang="en-US" alt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CFE28-94F4-4DC2-926C-456C5BA63AC1}"/>
              </a:ext>
            </a:extLst>
          </p:cNvPr>
          <p:cNvSpPr/>
          <p:nvPr/>
        </p:nvSpPr>
        <p:spPr>
          <a:xfrm>
            <a:off x="6424318" y="512936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48</a:t>
            </a:r>
            <a:endParaRPr lang="en-US" altLang="en-US" sz="16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0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 and Syntax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{ 1 + 3 * ( 2 – 1 ) 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921000" y="2432304"/>
            <a:ext cx="142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{   (                          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937004"/>
            <a:ext cx="2590800" cy="100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If token == </a:t>
            </a:r>
            <a:r>
              <a:rPr lang="en-US" dirty="0"/>
              <a:t>{</a:t>
            </a:r>
            <a:r>
              <a:rPr lang="en-US" dirty="0" smtClean="0">
                <a:solidFill>
                  <a:schemeClr val="accent1"/>
                </a:solidFill>
              </a:rPr>
              <a:t> || </a:t>
            </a:r>
            <a:r>
              <a:rPr lang="en-US" dirty="0"/>
              <a:t>(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PUSH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324600" y="1969071"/>
            <a:ext cx="2590800" cy="100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If token == </a:t>
            </a:r>
            <a:r>
              <a:rPr lang="en-US" dirty="0"/>
              <a:t>}</a:t>
            </a:r>
            <a:r>
              <a:rPr lang="en-US" dirty="0" smtClean="0">
                <a:solidFill>
                  <a:schemeClr val="accent1"/>
                </a:solidFill>
              </a:rPr>
              <a:t> ||</a:t>
            </a:r>
            <a:r>
              <a:rPr lang="en-US" dirty="0"/>
              <a:t> )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POP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34362"/>
              </p:ext>
            </p:extLst>
          </p:nvPr>
        </p:nvGraphicFramePr>
        <p:xfrm>
          <a:off x="3556000" y="3771900"/>
          <a:ext cx="2184400" cy="18669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267200" y="5638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94560" y="2971800"/>
            <a:ext cx="1691640" cy="704850"/>
            <a:chOff x="2194560" y="2971800"/>
            <a:chExt cx="1691640" cy="70485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76600" y="2971800"/>
              <a:ext cx="60960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Content Placeholder 4"/>
            <p:cNvSpPr txBox="1">
              <a:spLocks/>
            </p:cNvSpPr>
            <p:nvPr/>
          </p:nvSpPr>
          <p:spPr bwMode="auto">
            <a:xfrm>
              <a:off x="2194560" y="3101340"/>
              <a:ext cx="1143000" cy="57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73050" indent="-2730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7688" indent="-2730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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8CADAE"/>
                </a:buClr>
                <a:buSzPct val="75000"/>
                <a:buFont typeface="Wingdings 2" pitchFamily="18" charset="2"/>
                <a:buChar char="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6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8C7B70"/>
                </a:buClr>
                <a:buSzPct val="70000"/>
                <a:buFont typeface="Wingdings" pitchFamily="2" charset="2"/>
                <a:buChar char="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rtl="0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rtl="0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en-US" dirty="0" smtClean="0">
                  <a:solidFill>
                    <a:schemeClr val="tx2"/>
                  </a:solidFill>
                </a:rPr>
                <a:t>PUSH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30800" y="3025902"/>
            <a:ext cx="1946656" cy="579882"/>
            <a:chOff x="1741424" y="3061335"/>
            <a:chExt cx="1946656" cy="57988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741424" y="3061335"/>
              <a:ext cx="645160" cy="5798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Content Placeholder 4"/>
            <p:cNvSpPr txBox="1">
              <a:spLocks/>
            </p:cNvSpPr>
            <p:nvPr/>
          </p:nvSpPr>
          <p:spPr bwMode="auto">
            <a:xfrm>
              <a:off x="2545080" y="3065907"/>
              <a:ext cx="1143000" cy="57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73050" indent="-2730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7688" indent="-2730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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8CADAE"/>
                </a:buClr>
                <a:buSzPct val="75000"/>
                <a:buFont typeface="Wingdings 2" pitchFamily="18" charset="2"/>
                <a:buChar char="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6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8C7B70"/>
                </a:buClr>
                <a:buSzPct val="70000"/>
                <a:buFont typeface="Wingdings" pitchFamily="2" charset="2"/>
                <a:buChar char="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90000"/>
                <a:buChar char="•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rtl="0" eaLnBrk="1" latinLnBrk="0" hangingPunct="1">
                <a:spcBef>
                  <a:spcPct val="20000"/>
                </a:spcBef>
                <a:buClr>
                  <a:schemeClr val="accent4">
                    <a:shade val="75000"/>
                  </a:schemeClr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rtl="0" eaLnBrk="1" latinLnBrk="0" hangingPunct="1">
                <a:spcBef>
                  <a:spcPct val="20000"/>
                </a:spcBef>
                <a:buClr>
                  <a:schemeClr val="accent2">
                    <a:shade val="75000"/>
                  </a:schemeClr>
                </a:buClr>
                <a:buSzPct val="90000"/>
                <a:buChar char="•"/>
                <a:defRPr kumimoji="0" sz="1400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en-US" dirty="0" smtClean="0">
                  <a:solidFill>
                    <a:schemeClr val="tx2"/>
                  </a:solidFill>
                </a:rPr>
                <a:t>POP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5602224" y="2434272"/>
            <a:ext cx="79857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)   }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887" y="60314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EBD4DF-4CFA-48A3-9619-9F15C0D7AAD3}" type="datetime1">
              <a:rPr lang="en-US" smtClean="0"/>
              <a:t>10/28/2020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24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 and Syntax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{ 1 + 3 * ( 2 – 1 ) }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52400" y="1937004"/>
            <a:ext cx="19304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{</a:t>
            </a:r>
            <a:r>
              <a:rPr lang="en-US" dirty="0" smtClean="0">
                <a:solidFill>
                  <a:schemeClr val="tx2"/>
                </a:solidFill>
              </a:rPr>
              <a:t>1+3*(2–1)}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79711"/>
              </p:ext>
            </p:extLst>
          </p:nvPr>
        </p:nvGraphicFramePr>
        <p:xfrm>
          <a:off x="3556000" y="3771900"/>
          <a:ext cx="2184400" cy="18669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267200" y="5638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46100" y="2618676"/>
            <a:ext cx="11430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4724400" y="2625090"/>
            <a:ext cx="11430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2209800" y="1942116"/>
            <a:ext cx="19050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{1+3*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2–1)}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4343400" y="1941132"/>
            <a:ext cx="19050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{1+3*(2–1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6705600" y="1941132"/>
            <a:ext cx="19050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{1+3*(2–1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2590800" y="2625090"/>
            <a:ext cx="11430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7239000" y="2625090"/>
            <a:ext cx="11430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2974594" y="1956927"/>
            <a:ext cx="375412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52400" y="1939290"/>
            <a:ext cx="375412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{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5638800" y="3276600"/>
            <a:ext cx="190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(   )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 smtClean="0">
                <a:solidFill>
                  <a:srgbClr val="008000"/>
                </a:solidFill>
              </a:rPr>
              <a:t>Paired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 smtClean="0">
                <a:solidFill>
                  <a:srgbClr val="008000"/>
                </a:solidFill>
              </a:rPr>
              <a:t>(No Error)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7239000" y="3276600"/>
            <a:ext cx="190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{   }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 smtClean="0">
                <a:solidFill>
                  <a:srgbClr val="008000"/>
                </a:solidFill>
              </a:rPr>
              <a:t>Paired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 smtClean="0">
                <a:solidFill>
                  <a:srgbClr val="008000"/>
                </a:solidFill>
              </a:rPr>
              <a:t>(No Error)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087" y="6016863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6464300" y="4593062"/>
            <a:ext cx="2146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   }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If Unmatched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(Error)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57CD6-71B5-42F4-9B6D-372A2BA1A69B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579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23525 1.48148E-6 C 0.3408 1.48148E-6 0.47118 0.13055 0.47118 0.23704 L 0.47118 0.4752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08056 -4.81481E-6 C 0.11667 -4.81481E-6 0.16111 0.11505 0.16111 0.20857 L 0.16111 0.4171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2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64 0.41829 L 0.16164 0.25834 C 0.16164 0.18658 0.19132 0.09607 0.21632 0.09607 L 0.2717 0.09607 " pathEditMode="relative" rAng="16200000" ptsTypes="AA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18 0.47523 L 0.47118 0.28634 C 0.47118 0.20116 0.57691 0.09676 0.66267 0.09676 L 0.85469 0.09676 " pathEditMode="relative" rAng="16200000" ptsTypes="AAAA"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1" grpId="0"/>
      <p:bldP spid="18" grpId="0"/>
      <p:bldP spid="22" grpId="0"/>
      <p:bldP spid="25" grpId="0"/>
      <p:bldP spid="26" grpId="0"/>
      <p:bldP spid="27" grpId="0"/>
      <p:bldP spid="28" grpId="0"/>
      <p:bldP spid="28" grpId="1"/>
      <p:bldP spid="28" grpId="2"/>
      <p:bldP spid="29" grpId="0"/>
      <p:bldP spid="29" grpId="1"/>
      <p:bldP spid="29" grpId="2"/>
      <p:bldP spid="30" grpId="0"/>
      <p:bldP spid="31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838200"/>
          </a:xfrm>
        </p:spPr>
        <p:txBody>
          <a:bodyPr/>
          <a:lstStyle/>
          <a:p>
            <a:r>
              <a:rPr lang="en-US" dirty="0" smtClean="0"/>
              <a:t>Infix to Postfix Expression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CCBC0-252C-4657-AC74-6EF9A5BCA6E3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14.4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Stacks and Queues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Sometimes it is good to have a collection that is less powerful, but is optimized to perform certain operations very quickly.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 we will examine two specialty collections:</a:t>
            </a:r>
          </a:p>
          <a:p>
            <a:pPr lvl="1" eaLnBrk="1" hangingPunct="1"/>
            <a:r>
              <a:rPr lang="en-US" altLang="en-US" sz="2000" b="1" dirty="0" smtClean="0"/>
              <a:t>stack</a:t>
            </a:r>
            <a:r>
              <a:rPr lang="en-US" altLang="en-US" sz="2000" dirty="0" smtClean="0"/>
              <a:t>: Retrieves elements in the reverse of the order they were added.</a:t>
            </a:r>
          </a:p>
          <a:p>
            <a:pPr lvl="1" eaLnBrk="1" hangingPunct="1"/>
            <a:r>
              <a:rPr lang="en-US" altLang="en-US" sz="2000" b="1" dirty="0" smtClean="0"/>
              <a:t>queue</a:t>
            </a:r>
            <a:r>
              <a:rPr lang="en-US" altLang="en-US" sz="2000" dirty="0" smtClean="0"/>
              <a:t>: Retrieves elements in the same order they were added.</a:t>
            </a:r>
          </a:p>
        </p:txBody>
      </p:sp>
      <p:pic>
        <p:nvPicPr>
          <p:cNvPr id="7172" name="Picture 4" descr="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774781"/>
            <a:ext cx="2492375" cy="232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371600" y="6028530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stack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695950" y="57292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queue</a:t>
            </a:r>
          </a:p>
        </p:txBody>
      </p:sp>
      <p:pic>
        <p:nvPicPr>
          <p:cNvPr id="7175" name="Picture 8" descr="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621213"/>
            <a:ext cx="53848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90EA5-2075-4440-89A6-1E52BDDDA311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Expression and Postfix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48906"/>
            <a:ext cx="8686800" cy="5953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Infix expressions are readable and solvable by humans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6CBDB-FE57-4C7F-BD58-B13E9BBC228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4292" y="2866421"/>
            <a:ext cx="5379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+mn-lt"/>
              </a:rPr>
              <a:t>Infix Expression: </a:t>
            </a: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	( 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5 + 3 ) * ( 8 – 2 )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3576935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accent5"/>
                </a:solidFill>
                <a:latin typeface="+mn-lt"/>
              </a:rPr>
              <a:t>Postfix Expression: </a:t>
            </a:r>
            <a:r>
              <a:rPr lang="en-US" sz="2400" dirty="0" smtClean="0">
                <a:solidFill>
                  <a:schemeClr val="accent5"/>
                </a:solidFill>
                <a:latin typeface="+mn-lt"/>
              </a:rPr>
              <a:t>	5 </a:t>
            </a:r>
            <a:r>
              <a:rPr lang="en-US" sz="2400" dirty="0">
                <a:solidFill>
                  <a:schemeClr val="accent5"/>
                </a:solidFill>
                <a:latin typeface="+mn-lt"/>
              </a:rPr>
              <a:t>3 + 8 2 - *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55291" y="4648200"/>
            <a:ext cx="6858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Computer cannot differentiate the operators and parenthesis easily, that’s why postfix conversion is needed.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 (by human)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219200"/>
            <a:ext cx="929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 = A + B *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1: The operators in the given Infix Expression: </a:t>
            </a:r>
            <a:r>
              <a:rPr lang="en-US" b="1" dirty="0" smtClean="0">
                <a:solidFill>
                  <a:schemeClr val="accent5"/>
                </a:solidFill>
              </a:rPr>
              <a:t>= + *</a:t>
            </a:r>
          </a:p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/>
              <a:t>The </a:t>
            </a:r>
            <a:r>
              <a:rPr lang="en-US" dirty="0" smtClean="0"/>
              <a:t>order of operators according to their preference: </a:t>
            </a:r>
            <a:r>
              <a:rPr lang="en-US" b="1" dirty="0" smtClean="0">
                <a:solidFill>
                  <a:schemeClr val="accent5"/>
                </a:solidFill>
              </a:rPr>
              <a:t>*+=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Step </a:t>
            </a:r>
            <a:r>
              <a:rPr lang="en-US" dirty="0" smtClean="0"/>
              <a:t>3: Convert the first operator </a:t>
            </a:r>
            <a:r>
              <a:rPr lang="en-US" b="1" dirty="0" smtClean="0">
                <a:solidFill>
                  <a:schemeClr val="accent5"/>
                </a:solidFill>
              </a:rPr>
              <a:t>*</a:t>
            </a:r>
            <a:r>
              <a:rPr lang="en-US" dirty="0" smtClean="0"/>
              <a:t>: </a:t>
            </a:r>
            <a:r>
              <a:rPr lang="en-US" dirty="0"/>
              <a:t>D </a:t>
            </a:r>
            <a:r>
              <a:rPr lang="en-US" dirty="0" smtClean="0"/>
              <a:t>= A +</a:t>
            </a:r>
            <a:r>
              <a:rPr lang="en-US" b="1" dirty="0" smtClean="0">
                <a:solidFill>
                  <a:schemeClr val="accent5"/>
                </a:solidFill>
              </a:rPr>
              <a:t> B C *</a:t>
            </a:r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Convert the </a:t>
            </a:r>
            <a:r>
              <a:rPr lang="en-US" dirty="0" smtClean="0"/>
              <a:t>next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accent5"/>
                </a:solidFill>
              </a:rPr>
              <a:t>+</a:t>
            </a:r>
            <a:r>
              <a:rPr lang="en-US" dirty="0" smtClean="0"/>
              <a:t>: </a:t>
            </a:r>
            <a:r>
              <a:rPr lang="en-US" dirty="0"/>
              <a:t>D = </a:t>
            </a:r>
            <a:r>
              <a:rPr lang="en-US" b="1" dirty="0" smtClean="0">
                <a:solidFill>
                  <a:schemeClr val="accent5"/>
                </a:solidFill>
              </a:rPr>
              <a:t>A </a:t>
            </a:r>
            <a:r>
              <a:rPr lang="en-US" b="1" dirty="0">
                <a:solidFill>
                  <a:schemeClr val="accent5"/>
                </a:solidFill>
              </a:rPr>
              <a:t>B C </a:t>
            </a:r>
            <a:r>
              <a:rPr lang="en-US" b="1" dirty="0" smtClean="0">
                <a:solidFill>
                  <a:schemeClr val="accent5"/>
                </a:solidFill>
              </a:rPr>
              <a:t>* +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Convert the </a:t>
            </a:r>
            <a:r>
              <a:rPr lang="en-US" dirty="0" smtClean="0"/>
              <a:t>next </a:t>
            </a:r>
            <a:r>
              <a:rPr lang="en-US" dirty="0"/>
              <a:t>operator </a:t>
            </a:r>
            <a:r>
              <a:rPr lang="en-US" b="1" dirty="0" smtClean="0">
                <a:solidFill>
                  <a:schemeClr val="accent5"/>
                </a:solidFill>
              </a:rPr>
              <a:t>=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accent5"/>
                </a:solidFill>
              </a:rPr>
              <a:t>D </a:t>
            </a:r>
            <a:r>
              <a:rPr lang="en-US" b="1" dirty="0">
                <a:solidFill>
                  <a:schemeClr val="accent5"/>
                </a:solidFill>
              </a:rPr>
              <a:t>A B C * </a:t>
            </a:r>
            <a:r>
              <a:rPr lang="en-US" b="1" dirty="0" smtClean="0">
                <a:solidFill>
                  <a:schemeClr val="accent5"/>
                </a:solidFill>
              </a:rPr>
              <a:t>+ =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Finally, given Infix Expression is converted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Postfix Expression as follows:</a:t>
            </a:r>
            <a:r>
              <a:rPr lang="en-US" b="1" dirty="0" smtClean="0">
                <a:solidFill>
                  <a:schemeClr val="accent5"/>
                </a:solidFill>
              </a:rPr>
              <a:t>     D </a:t>
            </a:r>
            <a:r>
              <a:rPr lang="en-US" b="1" dirty="0">
                <a:solidFill>
                  <a:schemeClr val="accent5"/>
                </a:solidFill>
              </a:rPr>
              <a:t>A B C * + =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5E7B4-9849-42B6-BABB-176077E6092A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066799"/>
            <a:ext cx="8724900" cy="5349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To convert Infix Expression into Postfix Expression using Stack data structure: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1: Read all the symbols one by one from left to right in the given Infix Expression.</a:t>
            </a:r>
          </a:p>
          <a:p>
            <a:r>
              <a:rPr lang="en-US" sz="2000" dirty="0" smtClean="0"/>
              <a:t>2. If the reading symbols is </a:t>
            </a:r>
            <a:r>
              <a:rPr lang="en-US" sz="2000" dirty="0" smtClean="0">
                <a:solidFill>
                  <a:schemeClr val="accent1"/>
                </a:solidFill>
              </a:rPr>
              <a:t>operand</a:t>
            </a:r>
            <a:r>
              <a:rPr lang="en-US" sz="2000" dirty="0" smtClean="0"/>
              <a:t>, then directly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5"/>
                </a:solidFill>
              </a:rPr>
              <a:t>print</a:t>
            </a:r>
            <a:r>
              <a:rPr lang="en-US" sz="2000" b="1" dirty="0" smtClean="0"/>
              <a:t> </a:t>
            </a:r>
            <a:r>
              <a:rPr lang="en-US" sz="2000" dirty="0" smtClean="0"/>
              <a:t>it to the result (Output).</a:t>
            </a:r>
          </a:p>
          <a:p>
            <a:r>
              <a:rPr lang="en-US" sz="2000" dirty="0" smtClean="0"/>
              <a:t>3. If the reading symbol is </a:t>
            </a:r>
            <a:r>
              <a:rPr lang="en-US" sz="2000" dirty="0">
                <a:solidFill>
                  <a:schemeClr val="accent1"/>
                </a:solidFill>
              </a:rPr>
              <a:t>left parenthesis “(”</a:t>
            </a:r>
            <a:r>
              <a:rPr lang="en-US" sz="2000" dirty="0" smtClean="0"/>
              <a:t>, then </a:t>
            </a:r>
            <a:r>
              <a:rPr lang="en-US" sz="2000" b="1" dirty="0">
                <a:solidFill>
                  <a:schemeClr val="accent5"/>
                </a:solidFill>
              </a:rPr>
              <a:t>PUSH</a:t>
            </a:r>
            <a:r>
              <a:rPr lang="en-US" sz="2000" dirty="0" smtClean="0"/>
              <a:t> it to the Stack</a:t>
            </a:r>
          </a:p>
          <a:p>
            <a:r>
              <a:rPr lang="en-US" sz="2000" dirty="0" smtClean="0"/>
              <a:t>4. If the </a:t>
            </a:r>
            <a:r>
              <a:rPr lang="en-US" sz="2000" dirty="0"/>
              <a:t>reading symbol is </a:t>
            </a:r>
            <a:r>
              <a:rPr lang="en-US" sz="2000" dirty="0">
                <a:solidFill>
                  <a:schemeClr val="accent1"/>
                </a:solidFill>
              </a:rPr>
              <a:t>right parenthesis “)”</a:t>
            </a:r>
            <a:r>
              <a:rPr lang="en-US" sz="2000" dirty="0" smtClean="0"/>
              <a:t>, </a:t>
            </a:r>
            <a:r>
              <a:rPr lang="en-US" sz="2000" dirty="0"/>
              <a:t>then </a:t>
            </a:r>
            <a:r>
              <a:rPr lang="en-US" sz="2000" b="1" dirty="0">
                <a:solidFill>
                  <a:schemeClr val="accent5"/>
                </a:solidFill>
              </a:rPr>
              <a:t>POP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all the contents of stack until respective left parenthesis is popped</a:t>
            </a:r>
            <a:r>
              <a:rPr lang="en-US" sz="2000" dirty="0" smtClean="0"/>
              <a:t> and print each popped symbol to the result.</a:t>
            </a:r>
          </a:p>
          <a:p>
            <a:r>
              <a:rPr lang="en-US" sz="2000" dirty="0" smtClean="0"/>
              <a:t>5. If the reading symbol is </a:t>
            </a:r>
            <a:r>
              <a:rPr lang="en-US" sz="2000" dirty="0">
                <a:solidFill>
                  <a:schemeClr val="accent1"/>
                </a:solidFill>
              </a:rPr>
              <a:t>operator (+-*/etc.)</a:t>
            </a:r>
            <a:r>
              <a:rPr lang="en-US" sz="2000" dirty="0" smtClean="0"/>
              <a:t>, then </a:t>
            </a:r>
            <a:r>
              <a:rPr lang="en-US" sz="2000" b="1" dirty="0">
                <a:solidFill>
                  <a:schemeClr val="accent5"/>
                </a:solidFill>
              </a:rPr>
              <a:t>PUSH</a:t>
            </a:r>
            <a:r>
              <a:rPr lang="en-US" sz="2000" dirty="0" smtClean="0"/>
              <a:t> it to the Stack. However, first pop the operators which are already on the stack that have higher or equal precedence than current operator and print them to the result.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3A56D-A923-4EC5-B718-108642055AE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(A + B) * (C – 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Reading 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8AEED-5179-4C7B-ACA6-996E8277FC09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86388"/>
              </p:ext>
            </p:extLst>
          </p:nvPr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02337"/>
              </p:ext>
            </p:extLst>
          </p:nvPr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(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7012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76800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NO operation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(A is operand)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381000" y="501396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337050" y="5511228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381000" y="502920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21424 4.81481E-6 C 0.31007 4.81481E-6 0.42848 0.03217 0.42848 0.05879 L 0.42848 0.1178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2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6389 0.1125 C 0.19878 0.13796 0.25017 0.15185 0.30382 0.15185 C 0.36527 0.15185 0.41406 0.13796 0.44878 0.1125 L 0.61458 -1.11111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29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4" grpId="0"/>
      <p:bldP spid="15" grpId="0"/>
      <p:bldP spid="15" grpId="1"/>
      <p:bldP spid="16" grpId="0"/>
      <p:bldP spid="21" grpId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(A + B) * (C – 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Reading 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E44DBE-4F12-4751-AF52-FBA0BA560B9B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220980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+ has lower priority than (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+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7012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76800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NO operation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(B is operand)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381000" y="501396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B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399878" y="5497158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381000" y="502920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B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330700" y="3617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393528" y="51274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096000" y="502920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21424 4.81481E-6 C 0.31007 4.81481E-6 0.42848 0.01875 0.42848 0.03425 L 0.42848 0.0687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24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7414 0.1125 C 0.21129 0.13796 0.26598 0.15185 0.32292 0.15185 C 0.38837 0.15185 0.44011 0.13796 0.47709 0.1125 L 0.65348 -1.11111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74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  <p:bldP spid="15" grpId="0"/>
      <p:bldP spid="15" grpId="1"/>
      <p:bldP spid="21" grpId="0"/>
      <p:bldP spid="22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(A + B) * (C – 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Reading 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84D6A0-7537-4D35-BAD1-D0B80C4A660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295400" y="2438400"/>
            <a:ext cx="2590800" cy="17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all elements until we reach (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+ 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(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66700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AB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76800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NO operation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(A is operand)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381000" y="501396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337050" y="5511228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381000" y="502920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317328" y="3646296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310978" y="3276600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096000" y="33870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Discard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6096000" y="47586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-0.00034 -0.04607 C -0.00034 -0.0669 0.06927 -0.0926 0.12587 -0.0926 L 0.25209 -0.0926 " pathEditMode="relative" rAng="16200000" ptsTypes="AA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371 L -0.00035 -0.0162 C -0.00035 -0.02546 0.08715 -0.03704 0.15868 -0.03704 L 0.31823 -0.03704 " pathEditMode="relative" rAng="16200000" ptsTypes="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0" y="-20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21389 -1.11111E-6 C 0.30973 -1.11111E-6 0.42778 0.02222 0.42778 0.04051 L 0.42778 0.08102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5" grpId="1"/>
      <p:bldP spid="16" grpId="0"/>
      <p:bldP spid="21" grpId="0"/>
      <p:bldP spid="22" grpId="0"/>
      <p:bldP spid="18" grpId="0"/>
      <p:bldP spid="19" grpId="0"/>
      <p:bldP spid="19" grpId="1"/>
      <p:bldP spid="20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(A + B) * (C – 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Reading 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A9259-B5C3-49A0-8A2E-22C47C12DCE0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(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7012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76800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NO operation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(C is operand)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381000" y="501396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C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337050" y="5141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381000" y="502920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C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343400" y="36796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343400" y="5638800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096000" y="502920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09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21424 4.81481E-6 C 0.31007 4.81481E-6 0.42848 0.01875 0.42848 0.03425 L 0.42848 0.0687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24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875 0.1125 C 0.22744 0.13796 0.28629 0.15185 0.34775 0.15185 C 0.41806 0.15185 0.47379 0.13796 0.51355 0.1125 L 0.70348 -1.11111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74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  <p:bldP spid="15" grpId="0"/>
      <p:bldP spid="15" grpId="1"/>
      <p:bldP spid="16" grpId="0"/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(A + B) * (C – 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Reading 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D0E07A-59CE-4F56-8C87-0BD57B07960A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220980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dirty="0" smtClean="0">
                <a:solidFill>
                  <a:schemeClr val="tx2"/>
                </a:solidFill>
              </a:rPr>
              <a:t> has lower priority than (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-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7012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76800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NO operation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(D is operand)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361315" y="5013960"/>
            <a:ext cx="43307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>
                <a:solidFill>
                  <a:schemeClr val="accent5"/>
                </a:solidFill>
              </a:rPr>
              <a:t>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399878" y="51274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381000" y="49891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330700" y="3236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393528" y="47464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096000" y="502920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/>
                </a:solidFill>
              </a:rPr>
              <a:t>C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4343400" y="3733800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6096000" y="28536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/>
                </a:solidFill>
              </a:rPr>
              <a:t>C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4393528" y="5638800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811 L 0.21424 -0.00811 C 0.31007 -0.00811 0.42848 -0.00116 0.42848 0.00486 L 0.42848 0.0180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24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941 0.1125 C 0.23542 0.13796 0.29636 0.15185 0.3599 0.15185 C 0.43282 0.15185 0.49046 0.13796 0.53178 0.1125 L 0.7283 -1.11111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24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  <p:bldP spid="15" grpId="0"/>
      <p:bldP spid="15" grpId="1"/>
      <p:bldP spid="21" grpId="0"/>
      <p:bldP spid="22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(A + B) * (C – 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Reading 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3A564B-67AB-4367-8293-187A1E096B6E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295400" y="2438400"/>
            <a:ext cx="2590800" cy="17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all elements until we reach (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- 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(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8536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/>
                </a:solidFill>
              </a:rPr>
              <a:t>CD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295400" y="4419600"/>
            <a:ext cx="25654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all elements until stack becomes empty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317328" y="32224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310978" y="28414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096000" y="327660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Discard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6096000" y="4758690"/>
            <a:ext cx="19050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/>
                </a:solidFill>
              </a:rPr>
              <a:t>CD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4343400" y="3679662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4343400" y="5562600"/>
            <a:ext cx="330872" cy="5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6124481" y="5257800"/>
            <a:ext cx="286711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The FINAL 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Postfix Expression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93 L 0.08959 -0.03125 C 0.10851 -0.03843 0.13681 -0.04213 0.16598 -0.04213 C 0.19966 -0.04213 0.22622 -0.03843 0.24514 -0.03125 L 0.33542 0.00093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7407E-6 L 0.08524 0.05601 C 0.10312 0.06851 0.12986 0.07546 0.15764 0.07546 C 0.18941 0.07546 0.21475 0.06851 0.23264 0.05601 L 0.31805 4.07407E-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3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-0.05162 C -2.77778E-7 -0.07407 0.09618 -0.10324 0.17465 -0.10324 L 0.34983 -0.10324 " pathEditMode="relative" rAng="16200000" ptsTypes="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3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1" grpId="0"/>
      <p:bldP spid="18" grpId="0"/>
      <p:bldP spid="19" grpId="0"/>
      <p:bldP spid="19" grpId="1"/>
      <p:bldP spid="20" grpId="0"/>
      <p:bldP spid="23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4" y="1143000"/>
            <a:ext cx="8308975" cy="457200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Infix to Postfix Expression: 1 – 2 * 3 + 1</a:t>
            </a:r>
            <a:endParaRPr lang="en-US" altLang="en-US" dirty="0" smtClean="0"/>
          </a:p>
          <a:p>
            <a:pPr marL="274638" lvl="1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</a:t>
            </a:r>
            <a:r>
              <a:rPr lang="en-US" altLang="en-US" dirty="0"/>
              <a:t>	</a:t>
            </a:r>
            <a:r>
              <a:rPr lang="en-US" altLang="en-US" dirty="0" smtClean="0"/>
              <a:t>	 </a:t>
            </a:r>
            <a:endParaRPr lang="en-US" altLang="en-US" dirty="0"/>
          </a:p>
          <a:p>
            <a:pPr marL="274638" lvl="1" indent="0">
              <a:buNone/>
            </a:pPr>
            <a:endParaRPr lang="en-US" altLang="en-US" dirty="0"/>
          </a:p>
          <a:p>
            <a:pPr marL="274638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295400" y="1905000"/>
            <a:ext cx="373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0" algn="l" eaLnBrk="1" hangingPunct="1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String post = “”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post = post + 1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-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algn="l"/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post = post + 2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*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post = post + 3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(read + )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* (post = post + *)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– (post = post + -)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PUSH +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Post = post + 1</a:t>
            </a:r>
          </a:p>
          <a:p>
            <a:pPr marL="274638" lvl="1" indent="0" algn="l">
              <a:buNone/>
            </a:pPr>
            <a:r>
              <a:rPr lang="en-US" altLang="en-US" sz="2000" b="1" dirty="0" smtClean="0">
                <a:solidFill>
                  <a:schemeClr val="accent1"/>
                </a:solidFill>
                <a:latin typeface="+mn-lt"/>
              </a:rPr>
              <a:t>POP + (post = post +  +)</a:t>
            </a:r>
            <a:endParaRPr lang="en-US" altLang="en-US" sz="2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2600" y="45720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altLang="ko-KR" dirty="0" smtClean="0">
                <a:solidFill>
                  <a:schemeClr val="accent1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Make sure to draw the stack (as shown in the previous example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2838271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post = 1 2 3 * - 1 +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97E7E-A018-4270-941F-007ADBA0496A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ABBD8-50BC-454F-B227-E8843849C6E7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14.1, 14.2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838200"/>
          </a:xfrm>
        </p:spPr>
        <p:txBody>
          <a:bodyPr/>
          <a:lstStyle/>
          <a:p>
            <a:r>
              <a:rPr lang="en-US" dirty="0" smtClean="0"/>
              <a:t>Postfix Expression Evaluation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F2F7-9B0B-454A-9D0E-39277E56E679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14.4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3D10F-905C-4061-96DA-5CD67C43792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4424065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A		B		+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733800"/>
            <a:ext cx="5379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5"/>
                </a:solidFill>
                <a:latin typeface="+mn-lt"/>
              </a:rPr>
              <a:t>Operand 1	Operand 2	Operator</a:t>
            </a:r>
            <a:endParaRPr lang="en-US" sz="2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0" y="1524000"/>
            <a:ext cx="762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A postfix expression is a collection of operators and operands in which the operator is placed after the operands. That means, in a postfix expression the operator follows the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Postfix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2999"/>
            <a:ext cx="8839200" cy="52673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postfix expression can be evaluated using the Stack data structure using the following steps:</a:t>
            </a:r>
            <a:endParaRPr lang="en-US" dirty="0" smtClean="0"/>
          </a:p>
          <a:p>
            <a:r>
              <a:rPr lang="en-US" dirty="0" smtClean="0"/>
              <a:t>Step 1: </a:t>
            </a:r>
            <a:r>
              <a:rPr lang="en-US" dirty="0" smtClean="0"/>
              <a:t>Read all the symbols one by one from left to right in the given Postfix Expression 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 smtClean="0"/>
              <a:t>If the reading symbol is </a:t>
            </a:r>
            <a:r>
              <a:rPr lang="en-US" b="1" dirty="0" smtClean="0">
                <a:solidFill>
                  <a:schemeClr val="accent5"/>
                </a:solidFill>
              </a:rPr>
              <a:t>operand, </a:t>
            </a:r>
            <a:r>
              <a:rPr lang="en-US" dirty="0" smtClean="0"/>
              <a:t>then PUSH it to the Stack. 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Step </a:t>
            </a:r>
            <a:r>
              <a:rPr lang="en-US" dirty="0" smtClean="0"/>
              <a:t>3: </a:t>
            </a:r>
            <a:r>
              <a:rPr lang="en-US" dirty="0" smtClean="0"/>
              <a:t>If the reading symbol is </a:t>
            </a:r>
            <a:r>
              <a:rPr lang="en-US" b="1" dirty="0" smtClean="0">
                <a:solidFill>
                  <a:schemeClr val="accent5"/>
                </a:solidFill>
              </a:rPr>
              <a:t>operator (+-*/ etc.), </a:t>
            </a:r>
            <a:r>
              <a:rPr lang="en-US" dirty="0" smtClean="0"/>
              <a:t>then perform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TWO </a:t>
            </a:r>
            <a:r>
              <a:rPr lang="en-US" b="1" dirty="0" smtClean="0">
                <a:solidFill>
                  <a:schemeClr val="accent5"/>
                </a:solidFill>
              </a:rPr>
              <a:t>POP </a:t>
            </a:r>
            <a:r>
              <a:rPr lang="en-US" dirty="0" smtClean="0"/>
              <a:t>operations and store the two popped operands in two different variables (operand1 and operand2). Then perform reading symbol operation using operand1 and operand2 and PUSH result back to the stack.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 smtClean="0"/>
              <a:t>Finally perform a POP operation and display the popped value as the final result.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69322-FFCD-4B64-A070-17D32AE34C13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84312"/>
            <a:ext cx="8686800" cy="9540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Infix: ( 5 + 3 ) * ( 8 – 2)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Postfix: 5 3 + 8 2 - *</a:t>
            </a:r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 smtClean="0"/>
              <a:t>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50159-9F8E-40D9-A330-3A76F1CD8E09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>
                <a:solidFill>
                  <a:schemeClr val="accent5"/>
                </a:solidFill>
              </a:rPr>
              <a:t>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7012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82096"/>
            <a:ext cx="1447800" cy="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381000" y="501396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337050" y="5511228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381000" y="502920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3600" y="1512332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6096000" y="46824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1524000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21424 4.81481E-6 C 0.31007 4.81481E-6 0.42848 0.03217 0.42848 0.05879 L 0.42848 0.1178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2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1042 L 0.11146 0.10023 C 0.13629 0.1206 0.17292 0.13195 0.21094 0.13195 C 0.25469 0.13195 0.28941 0.1206 0.31407 0.10023 L 0.43195 0.01042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40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4" grpId="0"/>
      <p:bldP spid="15" grpId="0"/>
      <p:bldP spid="15" grpId="1"/>
      <p:bldP spid="16" grpId="0"/>
      <p:bldP spid="21" grpId="0"/>
      <p:bldP spid="22" grpId="0"/>
      <p:bldP spid="7" grpId="0" animBg="1"/>
      <p:bldP spid="19" grpId="0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84312"/>
            <a:ext cx="8686800" cy="9540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Infix: ( 5 + 3 ) * ( 8 – 2)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Postfix: 5 3 + 8 2 - *</a:t>
            </a:r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 smtClean="0"/>
              <a:t>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777A29-CE50-4384-971F-0017376134F4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3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+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705600" y="2701290"/>
            <a:ext cx="1066800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+     =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447800" y="4882096"/>
            <a:ext cx="1600200" cy="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4337050" y="3573811"/>
            <a:ext cx="393700" cy="46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31280" y="1524000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410200" y="3573810"/>
            <a:ext cx="3505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value1 = pop()</a:t>
            </a:r>
          </a:p>
          <a:p>
            <a:pPr marL="0" indent="0">
              <a:buFont typeface="Wingdings 2" pitchFamily="18" charset="2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7620000" y="2687703"/>
            <a:ext cx="533400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1447800" y="3097530"/>
            <a:ext cx="1447800" cy="56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4343400" y="3177540"/>
            <a:ext cx="39370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5410200" y="4026803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value2 </a:t>
            </a:r>
            <a:r>
              <a:rPr lang="en-US" dirty="0">
                <a:solidFill>
                  <a:schemeClr val="tx2"/>
                </a:solidFill>
              </a:rPr>
              <a:t>= pop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5410200" y="4495800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esult = value2 + value1</a:t>
            </a: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5410200" y="4941203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ush(result)</a:t>
            </a:r>
          </a:p>
        </p:txBody>
      </p:sp>
    </p:spTree>
    <p:extLst>
      <p:ext uri="{BB962C8B-B14F-4D97-AF65-F5344CB8AC3E}">
        <p14:creationId xmlns:p14="http://schemas.microsoft.com/office/powerpoint/2010/main" val="6592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97466E-18 -3.7037E-7 L 9.97466E-18 -0.03796 C 9.97466E-18 -0.05486 0.07986 -0.07593 0.14462 -0.07593 L 0.28976 -0.07593 " pathEditMode="relative" rAng="16200000" ptsTypes="AA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9 L -0.00052 -0.0669 C -0.00052 -0.0963 0.06268 -0.1331 0.11424 -0.1331 L 0.22917 -0.1331 " pathEditMode="relative" rAng="16200000" ptsTypes="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017 0.20579 C -0.00017 0.29838 -0.09948 0.41227 -0.18038 0.41227 L -0.36059 0.41227 " pathEditMode="relative" rAng="5400000" ptsTypes="AAAA"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1" grpId="0"/>
      <p:bldP spid="7" grpId="0" animBg="1"/>
      <p:bldP spid="19" grpId="0"/>
      <p:bldP spid="26" grpId="0"/>
      <p:bldP spid="26" grpId="1"/>
      <p:bldP spid="27" grpId="0"/>
      <p:bldP spid="28" grpId="0"/>
      <p:bldP spid="29" grpId="0"/>
      <p:bldP spid="30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84312"/>
            <a:ext cx="8686800" cy="9540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Infix: ( 5 + 3 ) * ( 8 – 2)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Postfix: 5 3 + 8 2 - *</a:t>
            </a:r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 smtClean="0"/>
              <a:t>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BDEC0D-B104-4BDC-A5F0-A9487A4D460A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</a:t>
            </a:r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096000" y="2701290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0" y="1529523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4273550" y="3624064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26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78075"/>
              </p:ext>
            </p:extLst>
          </p:nvPr>
        </p:nvGraphicFramePr>
        <p:xfrm>
          <a:off x="3886200" y="4443548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1447800" y="4614998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PUSH </a:t>
            </a:r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6096000" y="4599758"/>
            <a:ext cx="1447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444500" y="4760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4273550" y="5522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34200" y="1524000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ontent Placeholder 4"/>
          <p:cNvSpPr txBox="1">
            <a:spLocks/>
          </p:cNvSpPr>
          <p:nvPr/>
        </p:nvSpPr>
        <p:spPr bwMode="auto">
          <a:xfrm>
            <a:off x="4267200" y="5141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416640" y="4788352"/>
            <a:ext cx="332433" cy="4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2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21424 4.81481E-6 C 0.31007 4.81481E-6 0.42848 0.01921 0.42848 0.03541 L 0.42848 0.07106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24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125 -0.05463 C 0.13611 -0.0669 0.17153 -0.07338 0.20816 -0.07338 C 0.25018 -0.07338 0.28386 -0.0669 0.30747 -0.05463 L 0.42014 3.7037E-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21" grpId="0"/>
      <p:bldP spid="7" grpId="0" animBg="1"/>
      <p:bldP spid="27" grpId="0"/>
      <p:bldP spid="28" grpId="0"/>
      <p:bldP spid="29" grpId="0"/>
      <p:bldP spid="31" grpId="0" animBg="1"/>
      <p:bldP spid="32" grpId="0"/>
      <p:bldP spid="33" grpId="0"/>
      <p:bldP spid="3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84312"/>
            <a:ext cx="8686800" cy="9540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Infix: ( 5 + 3 ) * ( 8 – 2)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Postfix: 5 3 + 8 2 - *</a:t>
            </a:r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 smtClean="0"/>
              <a:t>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430D8-7460-4927-B52C-192B277F760E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2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-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705600" y="2514600"/>
            <a:ext cx="1066800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dirty="0" smtClean="0">
                <a:solidFill>
                  <a:schemeClr val="tx2"/>
                </a:solidFill>
              </a:rPr>
              <a:t>     =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4337050" y="3269011"/>
            <a:ext cx="393700" cy="46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2800" y="1524000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410200" y="3573810"/>
            <a:ext cx="3505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value1 = pop()</a:t>
            </a:r>
          </a:p>
          <a:p>
            <a:pPr marL="0" indent="0">
              <a:buFont typeface="Wingdings 2" pitchFamily="18" charset="2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7620000" y="2514600"/>
            <a:ext cx="533400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1447800" y="3097530"/>
            <a:ext cx="1447800" cy="56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4343400" y="2872740"/>
            <a:ext cx="39370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5410200" y="4026803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value2 </a:t>
            </a:r>
            <a:r>
              <a:rPr lang="en-US" dirty="0">
                <a:solidFill>
                  <a:schemeClr val="tx2"/>
                </a:solidFill>
              </a:rPr>
              <a:t>= pop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5410200" y="4495800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esult = value2 - value1</a:t>
            </a: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5410200" y="4941203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ush(result)</a:t>
            </a: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4273550" y="5522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4330700" y="3581400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2" name="Content Placeholder 4"/>
          <p:cNvSpPr txBox="1">
            <a:spLocks/>
          </p:cNvSpPr>
          <p:nvPr/>
        </p:nvSpPr>
        <p:spPr bwMode="auto">
          <a:xfrm>
            <a:off x="4267200" y="51415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6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1204 L -0.00035 -0.03657 C -0.00035 -0.04722 0.07656 -0.06111 0.13924 -0.06111 L 0.27969 -0.06111 " pathEditMode="relative" rAng="16200000" ptsTypes="AA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0017 -0.05718 C -0.00017 -0.08195 0.06302 -0.11459 0.11459 -0.11459 L 0.22952 -0.11459 " pathEditMode="relative" rAng="16200000" ptsTypes="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8.33333E-7 0.05602 C 8.33333E-7 0.08125 -0.09792 0.11274 -0.17795 0.11274 L -0.3559 0.11274 " pathEditMode="relative" rAng="5400000" ptsTypes="AAAA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5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1" grpId="0"/>
      <p:bldP spid="7" grpId="0" animBg="1"/>
      <p:bldP spid="19" grpId="0"/>
      <p:bldP spid="26" grpId="0"/>
      <p:bldP spid="26" grpId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84312"/>
            <a:ext cx="8686800" cy="9540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Infix: ( 5 + 3 ) * ( 8 – 2)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Postfix: 5 3 + 8 2 - *</a:t>
            </a:r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 smtClean="0"/>
              <a:t>Char		Stack		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9592A-CDD9-4EB0-B060-6B01444B69A4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4450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2545080"/>
          <a:ext cx="1168400" cy="1493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447800" y="2716530"/>
            <a:ext cx="1447800" cy="5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6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2779332"/>
            <a:ext cx="3937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*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6705600" y="2837815"/>
            <a:ext cx="1066800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*</a:t>
            </a:r>
            <a:r>
              <a:rPr lang="en-US" dirty="0" smtClean="0">
                <a:solidFill>
                  <a:schemeClr val="tx2"/>
                </a:solidFill>
              </a:rPr>
              <a:t>     =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 bwMode="auto">
          <a:xfrm>
            <a:off x="4337050" y="3596671"/>
            <a:ext cx="393700" cy="46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87" y="1143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91400" y="1524000"/>
            <a:ext cx="228600" cy="4572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410200" y="3573810"/>
            <a:ext cx="3505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value1 = pop()</a:t>
            </a:r>
          </a:p>
          <a:p>
            <a:pPr marL="0" indent="0">
              <a:buFont typeface="Wingdings 2" pitchFamily="18" charset="2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7620000" y="2837815"/>
            <a:ext cx="838200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48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1447800" y="3097530"/>
            <a:ext cx="1447800" cy="56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4343400" y="3200400"/>
            <a:ext cx="39370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>
                <a:solidFill>
                  <a:schemeClr val="accent5"/>
                </a:solidFill>
              </a:rPr>
              <a:t>6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5410200" y="4026803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value2 </a:t>
            </a:r>
            <a:r>
              <a:rPr lang="en-US" dirty="0">
                <a:solidFill>
                  <a:schemeClr val="tx2"/>
                </a:solidFill>
              </a:rPr>
              <a:t>= pop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5410200" y="5486400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esult = pop</a:t>
            </a:r>
          </a:p>
        </p:txBody>
      </p:sp>
      <p:sp>
        <p:nvSpPr>
          <p:cNvPr id="32" name="Content Placeholder 4"/>
          <p:cNvSpPr txBox="1">
            <a:spLocks/>
          </p:cNvSpPr>
          <p:nvPr/>
        </p:nvSpPr>
        <p:spPr bwMode="auto">
          <a:xfrm>
            <a:off x="4178300" y="5522532"/>
            <a:ext cx="622300" cy="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48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4" name="Content Placeholder 4"/>
          <p:cNvSpPr txBox="1">
            <a:spLocks/>
          </p:cNvSpPr>
          <p:nvPr/>
        </p:nvSpPr>
        <p:spPr bwMode="auto">
          <a:xfrm>
            <a:off x="1447800" y="4697730"/>
            <a:ext cx="1447800" cy="135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POP 48</a:t>
            </a:r>
          </a:p>
        </p:txBody>
      </p:sp>
      <p:sp>
        <p:nvSpPr>
          <p:cNvPr id="35" name="Content Placeholder 4"/>
          <p:cNvSpPr txBox="1">
            <a:spLocks/>
          </p:cNvSpPr>
          <p:nvPr/>
        </p:nvSpPr>
        <p:spPr bwMode="auto">
          <a:xfrm>
            <a:off x="381000" y="4760532"/>
            <a:ext cx="1060450" cy="126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No More Input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 bwMode="auto">
          <a:xfrm>
            <a:off x="5410200" y="4495800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esult = value2 * value1</a:t>
            </a:r>
          </a:p>
        </p:txBody>
      </p:sp>
      <p:sp>
        <p:nvSpPr>
          <p:cNvPr id="37" name="Content Placeholder 4"/>
          <p:cNvSpPr txBox="1">
            <a:spLocks/>
          </p:cNvSpPr>
          <p:nvPr/>
        </p:nvSpPr>
        <p:spPr bwMode="auto">
          <a:xfrm>
            <a:off x="5410200" y="4941203"/>
            <a:ext cx="35052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ush(result)</a:t>
            </a:r>
          </a:p>
        </p:txBody>
      </p:sp>
      <p:sp>
        <p:nvSpPr>
          <p:cNvPr id="38" name="Oval 37"/>
          <p:cNvSpPr/>
          <p:nvPr/>
        </p:nvSpPr>
        <p:spPr>
          <a:xfrm>
            <a:off x="7162800" y="5522532"/>
            <a:ext cx="838200" cy="5272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7239000" y="6008003"/>
            <a:ext cx="2133600" cy="54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8380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1204 L -0.00035 -0.03657 C -0.00035 -0.04722 0.07656 -0.06111 0.13923 -0.06111 L 0.27969 -0.06111 " pathEditMode="relative" rAng="16200000" ptsTypes="AA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23 L -0.00225 -0.05717 C -0.00225 -0.08194 0.06094 -0.11458 0.1125 -0.11458 L 0.22743 -0.11458 " pathEditMode="relative" rAng="16200000" ptsTypes="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3.33333E-6 0.05602 C 3.33333E-6 0.08125 -0.10191 0.11273 -0.18542 0.11273 L -0.37084 0.11273 " pathEditMode="relative" rAng="5400000" ptsTypes="AAAA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09028 0.03425 C 0.10903 0.04189 0.13733 0.04629 0.16684 0.04629 C 0.20052 0.04629 0.22743 0.04189 0.24618 0.03425 L 0.33681 4.81481E-6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1" grpId="0"/>
      <p:bldP spid="7" grpId="0" animBg="1"/>
      <p:bldP spid="19" grpId="0"/>
      <p:bldP spid="26" grpId="0"/>
      <p:bldP spid="26" grpId="1"/>
      <p:bldP spid="27" grpId="0"/>
      <p:bldP spid="28" grpId="0"/>
      <p:bldP spid="29" grpId="0"/>
      <p:bldP spid="30" grpId="0"/>
      <p:bldP spid="32" grpId="0"/>
      <p:bldP spid="32" grpId="1"/>
      <p:bldP spid="34" grpId="0"/>
      <p:bldP spid="35" grpId="0"/>
      <p:bldP spid="36" grpId="0"/>
      <p:bldP spid="37" grpId="0"/>
      <p:bldP spid="38" grpId="0" animBg="1"/>
      <p:bldP spid="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Postfix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algorithm: Use a </a:t>
            </a:r>
            <a:r>
              <a:rPr lang="en-US" altLang="en-US" b="1" smtClean="0"/>
              <a:t>stack</a:t>
            </a:r>
          </a:p>
          <a:p>
            <a:pPr lvl="1" eaLnBrk="1" hangingPunct="1"/>
            <a:r>
              <a:rPr lang="en-US" altLang="en-US" smtClean="0"/>
              <a:t>When you see an operand, push it onto the stack.</a:t>
            </a:r>
          </a:p>
          <a:p>
            <a:pPr lvl="1" eaLnBrk="1" hangingPunct="1"/>
            <a:r>
              <a:rPr lang="en-US" altLang="en-US" smtClean="0"/>
              <a:t>When you see an operator:</a:t>
            </a:r>
          </a:p>
          <a:p>
            <a:pPr lvl="2" eaLnBrk="1" hangingPunct="1"/>
            <a:r>
              <a:rPr lang="en-US" altLang="en-US" smtClean="0"/>
              <a:t>pop the last two operands off of the stack.</a:t>
            </a:r>
          </a:p>
          <a:p>
            <a:pPr lvl="2" eaLnBrk="1" hangingPunct="1"/>
            <a:r>
              <a:rPr lang="en-US" altLang="en-US" smtClean="0"/>
              <a:t>apply the operator to them.</a:t>
            </a:r>
          </a:p>
          <a:p>
            <a:pPr lvl="2" eaLnBrk="1" hangingPunct="1"/>
            <a:r>
              <a:rPr lang="en-US" altLang="en-US" smtClean="0"/>
              <a:t>push the result onto the stack.</a:t>
            </a:r>
          </a:p>
          <a:p>
            <a:pPr lvl="1" eaLnBrk="1" hangingPunct="1"/>
            <a:r>
              <a:rPr lang="en-US" altLang="en-US" smtClean="0"/>
              <a:t>When you're done, the one remaining stack element is the result.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"5 2 4 * + 7 -"</a:t>
            </a: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68624"/>
              </p:ext>
            </p:extLst>
          </p:nvPr>
        </p:nvGraphicFramePr>
        <p:xfrm>
          <a:off x="762000" y="4343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1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77362"/>
              </p:ext>
            </p:extLst>
          </p:nvPr>
        </p:nvGraphicFramePr>
        <p:xfrm>
          <a:off x="1676400" y="4343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28974"/>
              </p:ext>
            </p:extLst>
          </p:nvPr>
        </p:nvGraphicFramePr>
        <p:xfrm>
          <a:off x="2590800" y="4343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5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89009"/>
              </p:ext>
            </p:extLst>
          </p:nvPr>
        </p:nvGraphicFramePr>
        <p:xfrm>
          <a:off x="3505200" y="43481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6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99555"/>
              </p:ext>
            </p:extLst>
          </p:nvPr>
        </p:nvGraphicFramePr>
        <p:xfrm>
          <a:off x="4419600" y="4343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05912"/>
              </p:ext>
            </p:extLst>
          </p:nvPr>
        </p:nvGraphicFramePr>
        <p:xfrm>
          <a:off x="5334000" y="4343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70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05147"/>
              </p:ext>
            </p:extLst>
          </p:nvPr>
        </p:nvGraphicFramePr>
        <p:xfrm>
          <a:off x="6248400" y="4343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469BE0-93DD-4593-91D2-9546CF9B119E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Postfix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92202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Evaluates the given prefix expression and returns its result.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string represents a legal postfix expression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postfixEvaluate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(String expression)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Stack&lt;Integer&gt; s = new Stack&lt;Integer&gt;();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Scanner input = new Scanner(expression);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while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input.hasNext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if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input.hasNextInt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()) {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an operand (integer)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input.nextInt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 else {              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an operator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String operator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input.next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operand2 =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operand1 =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if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operator.equals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("+"))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(operand1 +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} else if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operator.equals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("-"))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(operand1 -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} else if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operator.equals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("*"))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(operand1 *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}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(operand1 /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51970-EBEA-4AD9-8F56-7A88F0537A30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stack</a:t>
            </a:r>
            <a:r>
              <a:rPr lang="en-US" altLang="en-US" dirty="0" smtClean="0"/>
              <a:t>: A collection based on the principle of adding elements and retrieving them in the opposite order.</a:t>
            </a:r>
          </a:p>
          <a:p>
            <a:pPr lvl="1" eaLnBrk="1" hangingPunct="1"/>
            <a:r>
              <a:rPr lang="en-US" altLang="en-US" dirty="0" smtClean="0"/>
              <a:t>Last-In, First-Out ("LIFO")</a:t>
            </a:r>
          </a:p>
          <a:p>
            <a:pPr lvl="1" eaLnBrk="1" hangingPunct="1"/>
            <a:r>
              <a:rPr lang="en-US" altLang="en-US" dirty="0" smtClean="0"/>
              <a:t>The elements are stored in order of insertion,</a:t>
            </a:r>
            <a:br>
              <a:rPr lang="en-US" altLang="en-US" dirty="0" smtClean="0"/>
            </a:br>
            <a:r>
              <a:rPr lang="en-US" altLang="en-US" dirty="0" smtClean="0"/>
              <a:t>but we do not think of them as having indexes.</a:t>
            </a:r>
          </a:p>
          <a:p>
            <a:pPr lvl="1" eaLnBrk="1" hangingPunct="1"/>
            <a:r>
              <a:rPr lang="en-US" altLang="en-US" dirty="0" smtClean="0"/>
              <a:t>The client can only add/remove/examine </a:t>
            </a:r>
            <a:br>
              <a:rPr lang="en-US" altLang="en-US" dirty="0" smtClean="0"/>
            </a:br>
            <a:r>
              <a:rPr lang="en-US" altLang="en-US" dirty="0" smtClean="0"/>
              <a:t>the last element added (the "top").</a:t>
            </a:r>
          </a:p>
          <a:p>
            <a:pPr lvl="1" eaLnBrk="1" hangingPunct="1"/>
            <a:r>
              <a:rPr lang="en-US" altLang="en-US" dirty="0" smtClean="0"/>
              <a:t>Access is restricted to the most recently inserted item</a:t>
            </a:r>
          </a:p>
          <a:p>
            <a:pPr marL="274638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basic stack operations:</a:t>
            </a:r>
          </a:p>
          <a:p>
            <a:pPr lvl="1" eaLnBrk="1" hangingPunct="1"/>
            <a:r>
              <a:rPr lang="en-US" altLang="en-US" b="1" dirty="0" smtClean="0"/>
              <a:t>push</a:t>
            </a:r>
            <a:r>
              <a:rPr lang="en-US" altLang="en-US" dirty="0" smtClean="0"/>
              <a:t>: Add an element to the top of the stack.</a:t>
            </a:r>
          </a:p>
          <a:p>
            <a:pPr lvl="1" eaLnBrk="1" hangingPunct="1"/>
            <a:r>
              <a:rPr lang="en-US" altLang="en-US" b="1" dirty="0" smtClean="0"/>
              <a:t>pop</a:t>
            </a:r>
            <a:r>
              <a:rPr lang="en-US" altLang="en-US" dirty="0" smtClean="0"/>
              <a:t>: Remove the top element of the stack.</a:t>
            </a:r>
          </a:p>
          <a:p>
            <a:pPr lvl="1" eaLnBrk="1" hangingPunct="1"/>
            <a:r>
              <a:rPr lang="en-US" altLang="en-US" b="1" dirty="0" smtClean="0"/>
              <a:t>peek</a:t>
            </a:r>
            <a:r>
              <a:rPr lang="en-US" altLang="en-US" dirty="0" smtClean="0"/>
              <a:t>: Examine the top element of the stack.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95400"/>
            <a:ext cx="1108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7" descr="st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75" y="3275076"/>
            <a:ext cx="20716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8149FD-3655-4364-91B3-EF2163603AC2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14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 smtClean="0"/>
              <a:t>STACKS and QUEUES</a:t>
            </a:r>
            <a:endParaRPr lang="en-US" sz="19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1F5BA4-752E-4990-84F9-E8666F25CAAC}" type="datetime1">
              <a:rPr lang="en-US" smtClean="0">
                <a:solidFill>
                  <a:srgbClr val="FFFFFF"/>
                </a:solidFill>
              </a:rPr>
              <a:t>10/28/2020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676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Stacks in Computer Science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languages and compilers:</a:t>
            </a:r>
          </a:p>
          <a:p>
            <a:pPr lvl="1" eaLnBrk="1" hangingPunct="1"/>
            <a:r>
              <a:rPr lang="en-US" altLang="en-US" dirty="0" smtClean="0"/>
              <a:t>method calls are placed onto a stack </a:t>
            </a:r>
            <a:r>
              <a:rPr lang="en-US" altLang="en-US" i="1" dirty="0" smtClean="0"/>
              <a:t>(call=push, return=pop)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compilers use stacks to evaluate expressions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Matching up related pairs of things:</a:t>
            </a:r>
          </a:p>
          <a:p>
            <a:pPr lvl="1" eaLnBrk="1" hangingPunct="1"/>
            <a:r>
              <a:rPr lang="en-US" altLang="en-US" dirty="0" smtClean="0"/>
              <a:t>find out whether a string is a palindrome</a:t>
            </a:r>
          </a:p>
          <a:p>
            <a:pPr lvl="1" eaLnBrk="1" hangingPunct="1"/>
            <a:r>
              <a:rPr lang="en-US" altLang="en-US" dirty="0" smtClean="0"/>
              <a:t>examine a file to see if its braces </a:t>
            </a:r>
            <a:r>
              <a:rPr lang="en-US" altLang="en-US" dirty="0" smtClean="0">
                <a:latin typeface="Courier New" panose="02070309020205020404" pitchFamily="49" charset="0"/>
              </a:rPr>
              <a:t>{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r>
              <a:rPr lang="en-US" altLang="en-US" dirty="0" smtClean="0"/>
              <a:t> and other operators match</a:t>
            </a:r>
          </a:p>
          <a:p>
            <a:pPr lvl="1" eaLnBrk="1" hangingPunct="1"/>
            <a:r>
              <a:rPr lang="en-US" altLang="en-US" dirty="0" smtClean="0"/>
              <a:t>convert "infix" expressions to "postfix" or "prefix"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Sophisticated algorithms:</a:t>
            </a:r>
          </a:p>
          <a:p>
            <a:pPr lvl="1" eaLnBrk="1" hangingPunct="1"/>
            <a:r>
              <a:rPr lang="en-US" altLang="en-US" dirty="0" smtClean="0"/>
              <a:t>searching through a maze with "backtracking"</a:t>
            </a:r>
          </a:p>
          <a:p>
            <a:pPr lvl="1" eaLnBrk="1" hangingPunct="1"/>
            <a:r>
              <a:rPr lang="en-US" altLang="en-US" dirty="0" smtClean="0"/>
              <a:t>many programs use an "undo stack" of previous operations</a:t>
            </a:r>
          </a:p>
        </p:txBody>
      </p:sp>
      <p:graphicFrame>
        <p:nvGraphicFramePr>
          <p:cNvPr id="21507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13476"/>
              </p:ext>
            </p:extLst>
          </p:nvPr>
        </p:nvGraphicFramePr>
        <p:xfrm>
          <a:off x="6629400" y="2232024"/>
          <a:ext cx="2092325" cy="1539876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method3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 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local vars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method2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local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vars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method1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local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vars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BF2F40-A5B2-4C5B-A516-6D11C42CC127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Stacks Application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Developer may use the stack in the following (not limited to) cases:</a:t>
            </a:r>
          </a:p>
          <a:p>
            <a:pPr lvl="1" eaLnBrk="1" hangingPunct="1"/>
            <a:r>
              <a:rPr lang="en-US" altLang="en-US" dirty="0" smtClean="0"/>
              <a:t>Expression evaluation and syntax parsing</a:t>
            </a:r>
          </a:p>
          <a:p>
            <a:pPr lvl="1" eaLnBrk="1" hangingPunct="1"/>
            <a:r>
              <a:rPr lang="en-US" altLang="en-US" dirty="0" smtClean="0"/>
              <a:t>Finding the correct path in a maze using backtracking</a:t>
            </a:r>
          </a:p>
          <a:p>
            <a:pPr lvl="1" eaLnBrk="1" hangingPunct="1"/>
            <a:r>
              <a:rPr lang="en-US" altLang="en-US" dirty="0" smtClean="0"/>
              <a:t>Runtime memory management</a:t>
            </a:r>
          </a:p>
          <a:p>
            <a:pPr lvl="1" eaLnBrk="1" hangingPunct="1"/>
            <a:r>
              <a:rPr lang="en-US" altLang="en-US" dirty="0" smtClean="0"/>
              <a:t>Recursion function</a:t>
            </a:r>
          </a:p>
          <a:p>
            <a:pPr lvl="1" eaLnBrk="1" hangingPunct="1"/>
            <a:r>
              <a:rPr lang="en-US" altLang="en-US" dirty="0" smtClean="0"/>
              <a:t>…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64404-C42B-4B94-94D6-66D023EAA734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3131246-35BD-4CB9-97AE-AFFB4F7D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470641"/>
            <a:ext cx="22336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Push A</a:t>
            </a:r>
            <a:endParaRPr lang="en-US" altLang="ko-KR" sz="16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387" name="Group 3">
            <a:extLst>
              <a:ext uri="{FF2B5EF4-FFF2-40B4-BE49-F238E27FC236}">
                <a16:creationId xmlns:a16="http://schemas.microsoft.com/office/drawing/2014/main" id="{D9529BAE-2EB2-455F-B7D3-DEF9033D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6342"/>
              </p:ext>
            </p:extLst>
          </p:nvPr>
        </p:nvGraphicFramePr>
        <p:xfrm>
          <a:off x="3423443" y="1702972"/>
          <a:ext cx="2184400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81" name="Text Box 21">
            <a:extLst>
              <a:ext uri="{FF2B5EF4-FFF2-40B4-BE49-F238E27FC236}">
                <a16:creationId xmlns:a16="http://schemas.microsoft.com/office/drawing/2014/main" id="{390B02D8-304E-43E7-A1AD-868BF690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4" y="4919246"/>
            <a:ext cx="1150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98C1675-FF3D-4138-8057-D086D7CA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22346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ko-KR" sz="2000" b="1">
                <a:solidFill>
                  <a:schemeClr val="tx2"/>
                </a:solidFill>
                <a:latin typeface="+mj-lt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A6D025F8-5B94-4C7C-B2E1-8401E77EC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8959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ko-KR" sz="2000" b="1" dirty="0">
                <a:solidFill>
                  <a:schemeClr val="tx2"/>
                </a:solidFill>
                <a:latin typeface="+mj-lt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C2858F4D-0BA8-445C-993D-803E0019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3815"/>
            <a:ext cx="22336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Push B</a:t>
            </a:r>
            <a:endParaRPr lang="en-US" altLang="ko-KR" sz="16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85A019B7-0921-4E81-860B-D7EFB917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40441"/>
            <a:ext cx="22336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Push C</a:t>
            </a:r>
            <a:endParaRPr lang="en-US" altLang="ko-KR" sz="1600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D9EEE368-F3ED-4326-8CAB-C5DF837C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57159"/>
            <a:ext cx="50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ko-KR" sz="2000" b="1" dirty="0">
                <a:solidFill>
                  <a:schemeClr val="tx2"/>
                </a:solidFill>
                <a:latin typeface="+mj-lt"/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396" name="Text Box 29">
            <a:extLst>
              <a:ext uri="{FF2B5EF4-FFF2-40B4-BE49-F238E27FC236}">
                <a16:creationId xmlns:a16="http://schemas.microsoft.com/office/drawing/2014/main" id="{5E441D9A-F584-4E4A-A194-CF646C63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71" y="4382672"/>
            <a:ext cx="2040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 -- PUSH</a:t>
            </a:r>
            <a:endParaRPr lang="en-US" dirty="0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5E441D9A-F584-4E4A-A194-CF646C63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70" y="3912772"/>
            <a:ext cx="2040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5E441D9A-F584-4E4A-A194-CF646C63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070" y="3498018"/>
            <a:ext cx="2040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087" y="1219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2CC7F-B5AA-4103-8184-8619972A1499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75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06" grpId="0"/>
      <p:bldP spid="16407" grpId="0"/>
      <p:bldP spid="16408" grpId="0"/>
      <p:bldP spid="16409" grpId="0"/>
      <p:bldP spid="16410" grpId="0"/>
      <p:bldP spid="15396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A814901-4109-4087-BE33-510D6EF5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975" y="3445073"/>
            <a:ext cx="2233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1600" b="1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Pop</a:t>
            </a:r>
            <a:endParaRPr lang="en-US" altLang="ko-KR" sz="1600" b="1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387" name="Group 3">
            <a:extLst>
              <a:ext uri="{FF2B5EF4-FFF2-40B4-BE49-F238E27FC236}">
                <a16:creationId xmlns:a16="http://schemas.microsoft.com/office/drawing/2014/main" id="{326491DF-6888-46B1-9D1E-40BCC9B4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27740"/>
              </p:ext>
            </p:extLst>
          </p:nvPr>
        </p:nvGraphicFramePr>
        <p:xfrm>
          <a:off x="3487737" y="1698626"/>
          <a:ext cx="2184400" cy="30480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06" name="Text Box 22">
            <a:extLst>
              <a:ext uri="{FF2B5EF4-FFF2-40B4-BE49-F238E27FC236}">
                <a16:creationId xmlns:a16="http://schemas.microsoft.com/office/drawing/2014/main" id="{F7329A5B-CEE8-4887-96C7-C5A556648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4318001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20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C83489EC-5334-4C44-B804-678EF07D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3884614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2000" b="1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24CF24E1-549F-4D52-BD33-A7650543E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976" y="3928863"/>
            <a:ext cx="2233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Pop</a:t>
            </a:r>
            <a:endParaRPr lang="en-US" altLang="ko-KR" sz="1600" b="1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43D0892E-1240-49BB-8E69-4111760E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456" y="4378426"/>
            <a:ext cx="2233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Pop</a:t>
            </a:r>
            <a:endParaRPr lang="en-US" altLang="ko-KR" sz="1600" b="1" dirty="0">
              <a:solidFill>
                <a:schemeClr val="tx2"/>
              </a:solidFill>
              <a:latin typeface="+mn-lt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4826C3C8-4FAF-4B33-8AED-D8F84990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3452814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2000" b="1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490" name="Text Box 29">
            <a:extLst>
              <a:ext uri="{FF2B5EF4-FFF2-40B4-BE49-F238E27FC236}">
                <a16:creationId xmlns:a16="http://schemas.microsoft.com/office/drawing/2014/main" id="{8DD8B6A1-BA97-4C18-8676-35782712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21365"/>
            <a:ext cx="19259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19488" name="Text Box 29">
            <a:extLst>
              <a:ext uri="{FF2B5EF4-FFF2-40B4-BE49-F238E27FC236}">
                <a16:creationId xmlns:a16="http://schemas.microsoft.com/office/drawing/2014/main" id="{AB6EEA4B-842E-4838-BE49-5F8A4565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610" y="3859398"/>
            <a:ext cx="1923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GB" altLang="ko-KR" sz="1600" b="1" dirty="0" smtClean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Top </a:t>
            </a:r>
            <a:r>
              <a:rPr lang="en-GB" altLang="ko-KR" sz="1600" b="1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of Stack</a:t>
            </a:r>
          </a:p>
        </p:txBody>
      </p:sp>
      <p:sp>
        <p:nvSpPr>
          <p:cNvPr id="19485" name="Text Box 21">
            <a:extLst>
              <a:ext uri="{FF2B5EF4-FFF2-40B4-BE49-F238E27FC236}">
                <a16:creationId xmlns:a16="http://schemas.microsoft.com/office/drawing/2014/main" id="{329F60CC-404F-45D5-B9FC-110BFD24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914901"/>
            <a:ext cx="1150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ko-KR" sz="1600" b="1">
                <a:solidFill>
                  <a:schemeClr val="tx2"/>
                </a:solidFill>
                <a:latin typeface="+mn-lt"/>
                <a:ea typeface="굴림" panose="020B0600000101010101" pitchFamily="50" charset="-127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 --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6887" y="1219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CB8A8E-AC52-4B98-B67F-5FEC44839D3C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0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06" grpId="0"/>
      <p:bldP spid="16407" grpId="0"/>
      <p:bldP spid="16408" grpId="0"/>
      <p:bldP spid="16409" grpId="0"/>
      <p:bldP spid="16410" grpId="0"/>
      <p:bldP spid="19490" grpId="0"/>
      <p:bldP spid="19490" grpId="1"/>
      <p:bldP spid="19488" grpId="0"/>
      <p:bldP spid="19488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S21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S211" id="{37E5507A-91A1-453D-9A08-D10E05268E2A}" vid="{D34A63A2-B672-4338-BEF4-050641D4D8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0B6B6B1-8326-4FF7-853C-D2B2FC281ED9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Theme_CS211</Template>
  <TotalTime>29493</TotalTime>
  <Words>3221</Words>
  <Application>Microsoft Office PowerPoint</Application>
  <PresentationFormat>On-screen Show (4:3)</PresentationFormat>
  <Paragraphs>862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굴림</vt:lpstr>
      <vt:lpstr>맑은 고딕</vt:lpstr>
      <vt:lpstr>ＭＳ Ｐゴシック</vt:lpstr>
      <vt:lpstr>Arial</vt:lpstr>
      <vt:lpstr>Calibri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Theme_CS211</vt:lpstr>
      <vt:lpstr>Building Java Programs A Back to Basics Approach</vt:lpstr>
      <vt:lpstr>Topics will be covered</vt:lpstr>
      <vt:lpstr>Stacks and Queues</vt:lpstr>
      <vt:lpstr>Stacks </vt:lpstr>
      <vt:lpstr>Stacks</vt:lpstr>
      <vt:lpstr>Stacks in Computer Science</vt:lpstr>
      <vt:lpstr>Stacks Application</vt:lpstr>
      <vt:lpstr>Stack Operation -- PUSH</vt:lpstr>
      <vt:lpstr>Stack Operation -- POP</vt:lpstr>
      <vt:lpstr>Stacks Exercise 1</vt:lpstr>
      <vt:lpstr>Stacks Exercise 2</vt:lpstr>
      <vt:lpstr>Class Stack</vt:lpstr>
      <vt:lpstr>Stack Limitations/Idioms</vt:lpstr>
      <vt:lpstr>Exercise</vt:lpstr>
      <vt:lpstr>What Happened to My Stack?</vt:lpstr>
      <vt:lpstr>What Happened to My Stack?</vt:lpstr>
      <vt:lpstr>Queues</vt:lpstr>
      <vt:lpstr>Queues</vt:lpstr>
      <vt:lpstr>Queues in Computer Science</vt:lpstr>
      <vt:lpstr>Queues Applications</vt:lpstr>
      <vt:lpstr>Queue Operation Example</vt:lpstr>
      <vt:lpstr>Programming with Queues</vt:lpstr>
      <vt:lpstr>Queue Idioms</vt:lpstr>
      <vt:lpstr>Mixing Stacks and Queues</vt:lpstr>
      <vt:lpstr>Expression Evaluation  and Syntax Parsing </vt:lpstr>
      <vt:lpstr>Computer Calculation</vt:lpstr>
      <vt:lpstr>Expression Evaluation and Syntax Parsing</vt:lpstr>
      <vt:lpstr>Expression Evaluation and Syntax Parsing</vt:lpstr>
      <vt:lpstr>Infix to Postfix Expression</vt:lpstr>
      <vt:lpstr>Infix Expression and Postfix Expression </vt:lpstr>
      <vt:lpstr>Infix to Postfix Conversion (by human)</vt:lpstr>
      <vt:lpstr>Infix to Postfix Expression</vt:lpstr>
      <vt:lpstr>Example</vt:lpstr>
      <vt:lpstr>Example</vt:lpstr>
      <vt:lpstr>Example</vt:lpstr>
      <vt:lpstr>Example</vt:lpstr>
      <vt:lpstr>Example</vt:lpstr>
      <vt:lpstr>Example</vt:lpstr>
      <vt:lpstr>Exercise </vt:lpstr>
      <vt:lpstr>Postfix Expression Evaluation</vt:lpstr>
      <vt:lpstr>Postfix Expression Evaluation</vt:lpstr>
      <vt:lpstr>Evaluation of Postfix Expression</vt:lpstr>
      <vt:lpstr>Example</vt:lpstr>
      <vt:lpstr>Example</vt:lpstr>
      <vt:lpstr>Example</vt:lpstr>
      <vt:lpstr>Example</vt:lpstr>
      <vt:lpstr>Example</vt:lpstr>
      <vt:lpstr>Postfix Algorithm</vt:lpstr>
      <vt:lpstr>Postfix Algorithm</vt:lpstr>
      <vt:lpstr>The End 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364</cp:revision>
  <dcterms:created xsi:type="dcterms:W3CDTF">2008-06-28T20:57:21Z</dcterms:created>
  <dcterms:modified xsi:type="dcterms:W3CDTF">2020-10-28T09:02:26Z</dcterms:modified>
</cp:coreProperties>
</file>