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69"/>
  </p:notesMasterIdLst>
  <p:sldIdLst>
    <p:sldId id="330" r:id="rId5"/>
    <p:sldId id="712" r:id="rId6"/>
    <p:sldId id="534" r:id="rId7"/>
    <p:sldId id="724" r:id="rId8"/>
    <p:sldId id="725" r:id="rId9"/>
    <p:sldId id="726" r:id="rId10"/>
    <p:sldId id="727" r:id="rId11"/>
    <p:sldId id="728" r:id="rId12"/>
    <p:sldId id="729" r:id="rId13"/>
    <p:sldId id="730" r:id="rId14"/>
    <p:sldId id="731" r:id="rId15"/>
    <p:sldId id="732" r:id="rId16"/>
    <p:sldId id="733" r:id="rId17"/>
    <p:sldId id="734" r:id="rId18"/>
    <p:sldId id="735" r:id="rId19"/>
    <p:sldId id="736" r:id="rId20"/>
    <p:sldId id="737" r:id="rId21"/>
    <p:sldId id="738" r:id="rId22"/>
    <p:sldId id="739" r:id="rId23"/>
    <p:sldId id="740" r:id="rId24"/>
    <p:sldId id="741" r:id="rId25"/>
    <p:sldId id="742" r:id="rId26"/>
    <p:sldId id="743" r:id="rId27"/>
    <p:sldId id="744" r:id="rId28"/>
    <p:sldId id="745" r:id="rId29"/>
    <p:sldId id="746" r:id="rId30"/>
    <p:sldId id="747" r:id="rId31"/>
    <p:sldId id="748" r:id="rId32"/>
    <p:sldId id="749" r:id="rId33"/>
    <p:sldId id="750" r:id="rId34"/>
    <p:sldId id="751" r:id="rId35"/>
    <p:sldId id="752" r:id="rId36"/>
    <p:sldId id="753" r:id="rId37"/>
    <p:sldId id="754" r:id="rId38"/>
    <p:sldId id="755" r:id="rId39"/>
    <p:sldId id="756" r:id="rId40"/>
    <p:sldId id="757" r:id="rId41"/>
    <p:sldId id="758" r:id="rId42"/>
    <p:sldId id="759" r:id="rId43"/>
    <p:sldId id="760" r:id="rId44"/>
    <p:sldId id="761" r:id="rId45"/>
    <p:sldId id="762" r:id="rId46"/>
    <p:sldId id="763" r:id="rId47"/>
    <p:sldId id="764" r:id="rId48"/>
    <p:sldId id="765" r:id="rId49"/>
    <p:sldId id="766" r:id="rId50"/>
    <p:sldId id="767" r:id="rId51"/>
    <p:sldId id="768" r:id="rId52"/>
    <p:sldId id="769" r:id="rId53"/>
    <p:sldId id="770" r:id="rId54"/>
    <p:sldId id="771" r:id="rId55"/>
    <p:sldId id="772" r:id="rId56"/>
    <p:sldId id="773" r:id="rId57"/>
    <p:sldId id="774" r:id="rId58"/>
    <p:sldId id="775" r:id="rId59"/>
    <p:sldId id="776" r:id="rId60"/>
    <p:sldId id="777" r:id="rId61"/>
    <p:sldId id="778" r:id="rId62"/>
    <p:sldId id="779" r:id="rId63"/>
    <p:sldId id="780" r:id="rId64"/>
    <p:sldId id="781" r:id="rId65"/>
    <p:sldId id="782" r:id="rId66"/>
    <p:sldId id="783" r:id="rId67"/>
    <p:sldId id="631" r:id="rId68"/>
  </p:sldIdLst>
  <p:sldSz cx="9144000" cy="6858000" type="screen4x3"/>
  <p:notesSz cx="6858000" cy="9144000"/>
  <p:defaultTextStyle>
    <a:defPPr>
      <a:defRPr lang="en-US"/>
    </a:defPPr>
    <a:lvl1pPr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00FF"/>
    <a:srgbClr val="CC0000"/>
    <a:srgbClr val="FFFFC0"/>
    <a:srgbClr val="FFFF80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2" autoAdjust="0"/>
    <p:restoredTop sz="86679" autoAdjust="0"/>
  </p:normalViewPr>
  <p:slideViewPr>
    <p:cSldViewPr>
      <p:cViewPr varScale="1">
        <p:scale>
          <a:sx n="76" d="100"/>
          <a:sy n="76" d="100"/>
        </p:scale>
        <p:origin x="1642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" Type="http://schemas.openxmlformats.org/officeDocument/2006/relationships/slide" Target="slides/slide3.xml"/><Relationship Id="rId7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075CC84D-A508-4198-9A4D-268E6D615F7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0824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E49CACDC-EEAA-43B6-B1C4-1D09DC3F32B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76A3C7E-DBD6-4424-9A66-7FE2C4740369}" type="slidenum">
              <a:rPr lang="en-GB" altLang="ko-KR" smtClean="0">
                <a:solidFill>
                  <a:srgbClr val="000000"/>
                </a:solidFill>
                <a:cs typeface="Courier New" panose="02070309020205020404" pitchFamily="49" charset="0"/>
              </a:rPr>
              <a:pPr>
                <a:spcBef>
                  <a:spcPct val="0"/>
                </a:spcBef>
              </a:pPr>
              <a:t>2</a:t>
            </a:fld>
            <a:endParaRPr lang="en-GB" altLang="ko-KR">
              <a:solidFill>
                <a:srgbClr val="000000"/>
              </a:solidFill>
              <a:cs typeface="Courier New" panose="02070309020205020404" pitchFamily="49" charset="0"/>
            </a:endParaRP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9DC443A3-DDD4-472F-AF07-37451826584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A0C7407A-9B24-446D-B7E2-9917BC1E3E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8261874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FF92BD0-2E82-4B52-B09B-980876D279B5}" type="slidenum">
              <a:rPr lang="en-US" smtClean="0"/>
              <a:pPr eaLnBrk="1" hangingPunct="1"/>
              <a:t>64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1897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23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24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25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26"/>
          <p:cNvSpPr>
            <a:spLocks noChangeArrowheads="1"/>
          </p:cNvSpPr>
          <p:nvPr/>
        </p:nvSpPr>
        <p:spPr bwMode="white">
          <a:xfrm>
            <a:off x="152400" y="2286000"/>
            <a:ext cx="8832850" cy="304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27"/>
          <p:cNvSpPr>
            <a:spLocks noChangeArrowheads="1"/>
          </p:cNvSpPr>
          <p:nvPr/>
        </p:nvSpPr>
        <p:spPr bwMode="auto">
          <a:xfrm>
            <a:off x="155575" y="142875"/>
            <a:ext cx="8832850" cy="21399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52400" y="2438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267200" y="211455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114800" y="2133600"/>
            <a:ext cx="990600" cy="6096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04800" y="6410325"/>
            <a:ext cx="3505200" cy="3667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1"/>
          </p:nvPr>
        </p:nvSpPr>
        <p:spPr>
          <a:xfrm>
            <a:off x="5337175" y="6416675"/>
            <a:ext cx="15208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1EA2-C81D-4F2C-9900-E5A78CA86019}" type="datetime1">
              <a:rPr lang="en-US" smtClean="0"/>
              <a:t>11/3/2020</a:t>
            </a:fld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14800" y="2206625"/>
            <a:ext cx="990600" cy="460375"/>
          </a:xfrm>
        </p:spPr>
        <p:txBody>
          <a:bodyPr/>
          <a:lstStyle>
            <a:lvl1pPr>
              <a:defRPr sz="2000" b="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5963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066B8B-9E6D-4D70-B135-B8B2FEC68E3D}" type="datetime1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CC7D63-6A15-4F68-85E3-BAFA1849506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8440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0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23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24"/>
          <p:cNvSpPr>
            <a:spLocks noChangeArrowheads="1"/>
          </p:cNvSpPr>
          <p:nvPr/>
        </p:nvSpPr>
        <p:spPr bwMode="white">
          <a:xfrm>
            <a:off x="0" y="0"/>
            <a:ext cx="9144000" cy="1555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25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4021137" y="3278188"/>
            <a:ext cx="6245225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838950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934200" y="3021013"/>
            <a:ext cx="420688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915150" y="3009900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1DF36D-9CFB-4B10-9EFC-F07606935B5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12991F-77F7-431D-8225-EDA2F21B1EEF}" type="datetime1">
              <a:rPr lang="en-US" smtClean="0"/>
              <a:t>11/3/2020</a:t>
            </a:fld>
            <a:endParaRPr lang="en-US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102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0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23"/>
          <p:cNvSpPr>
            <a:spLocks noChangeArrowheads="1"/>
          </p:cNvSpPr>
          <p:nvPr/>
        </p:nvSpPr>
        <p:spPr bwMode="white">
          <a:xfrm>
            <a:off x="8991600" y="3175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24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25"/>
          <p:cNvSpPr>
            <a:spLocks noChangeArrowheads="1"/>
          </p:cNvSpPr>
          <p:nvPr/>
        </p:nvSpPr>
        <p:spPr bwMode="white">
          <a:xfrm>
            <a:off x="0" y="0"/>
            <a:ext cx="9144000" cy="26304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55575" y="241935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455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267200" y="2209800"/>
            <a:ext cx="6096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Date Placeholder 27"/>
          <p:cNvSpPr>
            <a:spLocks noGrp="1"/>
          </p:cNvSpPr>
          <p:nvPr>
            <p:ph type="dt" sz="half" idx="10"/>
          </p:nvPr>
        </p:nvSpPr>
        <p:spPr>
          <a:xfrm>
            <a:off x="4724400" y="6416675"/>
            <a:ext cx="15208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3C74C7-B47A-473A-974E-421D963DA997}" type="datetime1">
              <a:rPr lang="en-US" smtClean="0"/>
              <a:t>11/3/2020</a:t>
            </a:fld>
            <a:endParaRPr lang="en-US" dirty="0"/>
          </a:p>
        </p:txBody>
      </p:sp>
      <p:sp>
        <p:nvSpPr>
          <p:cNvPr id="16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17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267200" y="2198688"/>
            <a:ext cx="6096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4974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able of 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212852" y="1444752"/>
            <a:ext cx="8503920" cy="480364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2BBAF3-0F2E-4622-B1BA-C342A56BE9C5}" type="datetime1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1000" y="854075"/>
            <a:ext cx="685800" cy="2889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2372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20"/>
          <p:cNvSpPr>
            <a:spLocks noChangeShapeType="1"/>
          </p:cNvSpPr>
          <p:nvPr/>
        </p:nvSpPr>
        <p:spPr bwMode="auto">
          <a:xfrm flipV="1">
            <a:off x="4562475" y="1576388"/>
            <a:ext cx="9525" cy="4818062"/>
          </a:xfrm>
          <a:prstGeom prst="line">
            <a:avLst/>
          </a:prstGeom>
          <a:noFill/>
          <a:ln w="9525" algn="ctr">
            <a:solidFill>
              <a:schemeClr val="tx2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10325"/>
            <a:ext cx="30448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C1D014-FC1C-4189-88D4-2522FB453E6F}" type="datetime1">
              <a:rPr lang="en-US" smtClean="0"/>
              <a:t>11/3/2020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43F1CB-80D7-4E05-9B65-0EAD580BC6A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4992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20"/>
          <p:cNvSpPr>
            <a:spLocks noChangeShapeType="1"/>
          </p:cNvSpPr>
          <p:nvPr/>
        </p:nvSpPr>
        <p:spPr bwMode="auto">
          <a:xfrm flipV="1">
            <a:off x="4572000" y="2200275"/>
            <a:ext cx="0" cy="4187825"/>
          </a:xfrm>
          <a:prstGeom prst="line">
            <a:avLst/>
          </a:prstGeom>
          <a:noFill/>
          <a:ln w="9525" algn="ctr">
            <a:solidFill>
              <a:schemeClr val="tx2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23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2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25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26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52400" y="1371600"/>
            <a:ext cx="8832850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050" y="6391275"/>
            <a:ext cx="8832850" cy="31115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152400" y="1279525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4267200" y="955675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362450" y="1050925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94C2AD-7A4A-4B75-96BE-81053D5702A1}" type="datetime1">
              <a:rPr lang="en-US" smtClean="0"/>
              <a:t>11/3/2020</a:t>
            </a:fld>
            <a:endParaRPr lang="en-US"/>
          </a:p>
        </p:txBody>
      </p:sp>
      <p:sp>
        <p:nvSpPr>
          <p:cNvPr id="19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10325"/>
            <a:ext cx="3581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20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988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EB6D6A0C-AE1D-4293-9528-EE8FB7DBF91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1769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7"/>
          <p:cNvSpPr>
            <a:spLocks noGrp="1"/>
          </p:cNvSpPr>
          <p:nvPr>
            <p:ph sz="quarter" idx="1"/>
          </p:nvPr>
        </p:nvSpPr>
        <p:spPr>
          <a:xfrm>
            <a:off x="228600" y="1219200"/>
            <a:ext cx="8686800" cy="5105400"/>
          </a:xfrm>
        </p:spPr>
        <p:txBody>
          <a:bodyPr/>
          <a:lstStyle>
            <a:lvl1pPr>
              <a:defRPr sz="2400" baseline="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8DF858-AAE5-4220-B16E-65664D1262C2}" type="datetime1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114800" y="838200"/>
            <a:ext cx="838200" cy="304800"/>
          </a:xfr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1605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0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Rectangle 23"/>
          <p:cNvSpPr>
            <a:spLocks noChangeArrowheads="1"/>
          </p:cNvSpPr>
          <p:nvPr/>
        </p:nvSpPr>
        <p:spPr bwMode="white">
          <a:xfrm>
            <a:off x="0" y="0"/>
            <a:ext cx="9144000" cy="1555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Rectangle 24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25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52400" y="15875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8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E83DC7-BFFC-4357-B96C-1B6076417E80}" type="datetime1">
              <a:rPr lang="en-US" smtClean="0"/>
              <a:t>11/3/2020</a:t>
            </a:fld>
            <a:endParaRPr lang="en-US"/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78825" y="6324600"/>
            <a:ext cx="609600" cy="4413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96FAA02C-4A37-4580-9D0C-FE1383B43BC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1684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2400" y="152400"/>
            <a:ext cx="8832850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Rectangle 23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24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25"/>
          <p:cNvSpPr>
            <a:spLocks noChangeArrowheads="1"/>
          </p:cNvSpPr>
          <p:nvPr/>
        </p:nvSpPr>
        <p:spPr bwMode="white">
          <a:xfrm>
            <a:off x="0" y="0"/>
            <a:ext cx="9144000" cy="1190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2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52400" y="533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390650" y="323850"/>
            <a:ext cx="419100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C26D8EAA-DADD-47B0-A08B-28FF1CFCC6D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7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444D88-5D7D-4AED-851E-9077D6ED1409}" type="datetime1">
              <a:rPr lang="en-US" smtClean="0"/>
              <a:t>11/3/2020</a:t>
            </a:fld>
            <a:endParaRPr lang="en-US"/>
          </a:p>
        </p:txBody>
      </p:sp>
      <p:sp>
        <p:nvSpPr>
          <p:cNvPr id="18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301625" y="6410325"/>
            <a:ext cx="3382963" cy="3667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7044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152400" y="533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Rectangle 23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24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2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2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2850" cy="301625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390650" y="323850"/>
            <a:ext cx="419100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07D72F-E2D9-4583-8302-306512408F7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7" name="Date Placeholder 4"/>
          <p:cNvSpPr>
            <a:spLocks noGrp="1"/>
          </p:cNvSpPr>
          <p:nvPr>
            <p:ph type="dt" sz="half" idx="11"/>
          </p:nvPr>
        </p:nvSpPr>
        <p:spPr>
          <a:xfrm>
            <a:off x="5788025" y="6405563"/>
            <a:ext cx="30448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12A01C-9FB6-4B48-91F4-2FCF94A5ABFC}" type="datetime1">
              <a:rPr lang="en-US" smtClean="0"/>
              <a:t>11/3/2020</a:t>
            </a:fld>
            <a:endParaRPr lang="en-US"/>
          </a:p>
        </p:txBody>
      </p:sp>
      <p:sp>
        <p:nvSpPr>
          <p:cNvPr id="18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301625" y="6410325"/>
            <a:ext cx="3584575" cy="3667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7050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8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108575" y="6416675"/>
            <a:ext cx="1520825" cy="3651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138CDC8E-C32B-4581-90CB-A97807202970}" type="datetime1">
              <a:rPr lang="en-US" smtClean="0"/>
              <a:t>11/3/2020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325"/>
            <a:ext cx="3733800" cy="366713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8750" y="960438"/>
            <a:ext cx="8832850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267200" y="955675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191000" y="838200"/>
            <a:ext cx="685800" cy="309563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210050" y="838200"/>
            <a:ext cx="666750" cy="3048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2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  <p:sp>
        <p:nvSpPr>
          <p:cNvPr id="1038" name="Title Placeholder 21"/>
          <p:cNvSpPr>
            <a:spLocks noGrp="1"/>
          </p:cNvSpPr>
          <p:nvPr>
            <p:ph type="title"/>
          </p:nvPr>
        </p:nvSpPr>
        <p:spPr bwMode="auto">
          <a:xfrm>
            <a:off x="301625" y="228600"/>
            <a:ext cx="8534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301625" y="1147763"/>
            <a:ext cx="8534400" cy="5100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40" name="Slide Number Placeholder 3"/>
          <p:cNvSpPr txBox="1">
            <a:spLocks noGrp="1"/>
          </p:cNvSpPr>
          <p:nvPr/>
        </p:nvSpPr>
        <p:spPr bwMode="auto">
          <a:xfrm>
            <a:off x="8229600" y="6356350"/>
            <a:ext cx="762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ts val="500"/>
              </a:spcBef>
              <a:defRPr/>
            </a:pPr>
            <a:fld id="{7E4E26CC-BC91-44B5-94DE-E2155D19564B}" type="slidenum">
              <a:rPr lang="en-US" sz="1200" smtClean="0">
                <a:solidFill>
                  <a:srgbClr val="424242"/>
                </a:solidFill>
                <a:latin typeface="Verdana" pitchFamily="34" charset="0"/>
              </a:rPr>
              <a:pPr eaLnBrk="1" hangingPunct="1">
                <a:spcBef>
                  <a:spcPts val="500"/>
                </a:spcBef>
                <a:defRPr/>
              </a:pPr>
              <a:t>‹#›</a:t>
            </a:fld>
            <a:endParaRPr lang="en-US" smtClean="0"/>
          </a:p>
        </p:txBody>
      </p:sp>
      <p:sp>
        <p:nvSpPr>
          <p:cNvPr id="17" name="Slide Number Placeholder 3"/>
          <p:cNvSpPr txBox="1">
            <a:spLocks noGrp="1"/>
          </p:cNvSpPr>
          <p:nvPr/>
        </p:nvSpPr>
        <p:spPr>
          <a:xfrm>
            <a:off x="8229600" y="6356350"/>
            <a:ext cx="762000" cy="365125"/>
          </a:xfrm>
          <a:prstGeom prst="rect">
            <a:avLst/>
          </a:prstGeom>
          <a:noFill/>
        </p:spPr>
        <p:txBody>
          <a:bodyPr lIns="0" tIns="0" rIns="0" bIns="0" anchor="b"/>
          <a:lstStyle/>
          <a:p>
            <a:pPr>
              <a:spcBef>
                <a:spcPts val="500"/>
              </a:spcBef>
            </a:pPr>
            <a:fld id="{B9D6F568-A2E0-4084-9253-5500DFBEDFB1}" type="slidenum">
              <a:rPr lang="en-US" sz="1200">
                <a:solidFill>
                  <a:srgbClr val="424242"/>
                </a:solidFill>
                <a:latin typeface="Verdana" pitchFamily="34" charset="0"/>
              </a:rPr>
              <a:pPr>
                <a:spcBef>
                  <a:spcPts val="500"/>
                </a:spcBef>
              </a:pPr>
              <a:t>‹#›</a:t>
            </a:fld>
            <a:endParaRPr lang="en-US"/>
          </a:p>
        </p:txBody>
      </p:sp>
      <p:sp>
        <p:nvSpPr>
          <p:cNvPr id="18" name="Slide Number Placeholder 3"/>
          <p:cNvSpPr txBox="1">
            <a:spLocks noGrp="1"/>
          </p:cNvSpPr>
          <p:nvPr userDrawn="1"/>
        </p:nvSpPr>
        <p:spPr>
          <a:xfrm>
            <a:off x="8229600" y="6356350"/>
            <a:ext cx="762000" cy="365125"/>
          </a:xfrm>
          <a:prstGeom prst="rect">
            <a:avLst/>
          </a:prstGeom>
          <a:noFill/>
        </p:spPr>
        <p:txBody>
          <a:bodyPr lIns="0" tIns="0" rIns="0" bIns="0" anchor="b"/>
          <a:lstStyle/>
          <a:p>
            <a:pPr>
              <a:spcBef>
                <a:spcPts val="500"/>
              </a:spcBef>
            </a:pPr>
            <a:fld id="{B9D6F568-A2E0-4084-9253-5500DFBEDFB1}" type="slidenum">
              <a:rPr lang="en-US" sz="1200">
                <a:solidFill>
                  <a:srgbClr val="424242"/>
                </a:solidFill>
                <a:latin typeface="Verdana" pitchFamily="34" charset="0"/>
              </a:rPr>
              <a:pPr>
                <a:spcBef>
                  <a:spcPts val="500"/>
                </a:spcBef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285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300" kern="1200">
          <a:solidFill>
            <a:srgbClr val="7B9899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9pPr>
    </p:titleStyle>
    <p:bodyStyle>
      <a:lvl1pPr marL="273050" indent="-2730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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eaLnBrk="1" fontAlgn="base" hangingPunct="1">
        <a:spcBef>
          <a:spcPct val="20000"/>
        </a:spcBef>
        <a:spcAft>
          <a:spcPct val="0"/>
        </a:spcAft>
        <a:buClr>
          <a:srgbClr val="8CADAE"/>
        </a:buClr>
        <a:buSzPct val="75000"/>
        <a:buFont typeface="Wingdings 2" pitchFamily="18" charset="2"/>
        <a:buChar char="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1" fontAlgn="base" hangingPunct="1">
        <a:spcBef>
          <a:spcPct val="20000"/>
        </a:spcBef>
        <a:spcAft>
          <a:spcPct val="0"/>
        </a:spcAft>
        <a:buClr>
          <a:srgbClr val="8C7B70"/>
        </a:buClr>
        <a:buSzPct val="70000"/>
        <a:buFont typeface="Wingdings" pitchFamily="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fontAlgn="base" hangingPunct="1">
        <a:spcBef>
          <a:spcPct val="20000"/>
        </a:spcBef>
        <a:spcAft>
          <a:spcPct val="0"/>
        </a:spcAft>
        <a:buClr>
          <a:srgbClr val="8FB08C"/>
        </a:buClr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8425" y="3051175"/>
            <a:ext cx="6480175" cy="16732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CHAPTER </a:t>
            </a:r>
            <a:r>
              <a:rPr lang="en-US" dirty="0" smtClean="0"/>
              <a:t>15</a:t>
            </a:r>
            <a:endParaRPr lang="en-US" dirty="0" smtClean="0"/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sz="1900" dirty="0" smtClean="0"/>
              <a:t>Implementing a collection Class</a:t>
            </a:r>
            <a:endParaRPr lang="en-US" sz="1900" dirty="0" smtClean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5400" dirty="0" smtClean="0"/>
              <a:t>Building Java Programs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dirty="0" smtClean="0"/>
              <a:t>A Back to Basics Approach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Portions Copyright 2019 by Pearson Education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C7889201-EC1A-4822-A886-D2CF26B1617B}" type="datetime1">
              <a:rPr lang="en-US" smtClean="0"/>
              <a:t>11/3/2020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 211</a:t>
            </a:r>
            <a:endParaRPr lang="en-US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333500" y="5105400"/>
            <a:ext cx="64801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None/>
              <a:defRPr sz="1600" b="1" kern="1200" cap="all" spc="2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CADAE"/>
              </a:buClr>
              <a:buSzPct val="75000"/>
              <a:buFont typeface="Wingdings 2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C7B70"/>
              </a:buClr>
              <a:buSzPct val="70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sz="2800" i="1" cap="none" dirty="0" smtClean="0"/>
              <a:t>Winnie </a:t>
            </a:r>
            <a:r>
              <a:rPr lang="en-US" sz="2800" i="1" dirty="0"/>
              <a:t>L</a:t>
            </a:r>
            <a:r>
              <a:rPr lang="en-US" sz="2800" i="1" cap="none" dirty="0"/>
              <a:t>i </a:t>
            </a:r>
            <a:endParaRPr lang="en-US" sz="2800" i="1" cap="none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609600" y="4377809"/>
            <a:ext cx="8113713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Please download the PPT, and use </a:t>
            </a:r>
            <a:r>
              <a:rPr lang="en-US" dirty="0">
                <a:solidFill>
                  <a:srgbClr val="FF0000"/>
                </a:solidFill>
              </a:rPr>
              <a:t>Slide </a:t>
            </a:r>
            <a:r>
              <a:rPr lang="en-US" dirty="0" smtClean="0">
                <a:solidFill>
                  <a:srgbClr val="FF0000"/>
                </a:solidFill>
              </a:rPr>
              <a:t>Show for better viewing experience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7669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Implementing </a:t>
            </a:r>
            <a:r>
              <a:rPr lang="en-US" altLang="en-US" dirty="0" smtClean="0">
                <a:latin typeface="Courier New" panose="02070309020205020404" pitchFamily="49" charset="0"/>
              </a:rPr>
              <a:t>add</a:t>
            </a:r>
            <a:endParaRPr lang="en-US" altLang="en-US" dirty="0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To add to end of list, just store element and increase size: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endParaRPr lang="en-US" altLang="en-US" sz="800" smtClean="0">
              <a:latin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	public void add(int value) {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	    list[size] = value;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	    size++;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	}</a:t>
            </a:r>
            <a:endParaRPr lang="en-US" altLang="en-US" smtClean="0"/>
          </a:p>
          <a:p>
            <a:pPr lvl="1" eaLnBrk="1" hangingPunct="1"/>
            <a:endParaRPr lang="en-US" altLang="en-US" smtClean="0"/>
          </a:p>
          <a:p>
            <a:pPr lvl="1" eaLnBrk="1" hangingPunct="1"/>
            <a:endParaRPr lang="en-US" altLang="en-US" smtClean="0"/>
          </a:p>
          <a:p>
            <a:pPr lvl="1" eaLnBrk="1" hangingPunct="1"/>
            <a:endParaRPr lang="en-US" altLang="en-US" smtClean="0"/>
          </a:p>
          <a:p>
            <a:pPr lvl="1" eaLnBrk="1" hangingPunct="1"/>
            <a:endParaRPr lang="en-US" altLang="en-US" smtClean="0"/>
          </a:p>
          <a:p>
            <a:pPr lvl="1" eaLnBrk="1" hangingPunct="1"/>
            <a:r>
              <a:rPr lang="en-US" altLang="en-US" smtClean="0">
                <a:latin typeface="Courier New" panose="02070309020205020404" pitchFamily="49" charset="0"/>
              </a:rPr>
              <a:t>list.add(</a:t>
            </a:r>
            <a:r>
              <a:rPr lang="en-US" altLang="en-US" b="1" smtClean="0">
                <a:latin typeface="Courier New" panose="02070309020205020404" pitchFamily="49" charset="0"/>
              </a:rPr>
              <a:t>42</a:t>
            </a:r>
            <a:r>
              <a:rPr lang="en-US" altLang="en-US" smtClean="0">
                <a:latin typeface="Courier New" panose="02070309020205020404" pitchFamily="49" charset="0"/>
              </a:rPr>
              <a:t>);</a:t>
            </a:r>
          </a:p>
        </p:txBody>
      </p:sp>
      <p:graphicFrame>
        <p:nvGraphicFramePr>
          <p:cNvPr id="149508" name="Group 4"/>
          <p:cNvGraphicFramePr>
            <a:graphicFrameLocks noGrp="1"/>
          </p:cNvGraphicFramePr>
          <p:nvPr/>
        </p:nvGraphicFramePr>
        <p:xfrm>
          <a:off x="1219200" y="2895600"/>
          <a:ext cx="6553200" cy="1189038"/>
        </p:xfrm>
        <a:graphic>
          <a:graphicData uri="http://schemas.openxmlformats.org/drawingml/2006/table">
            <a:tbl>
              <a:tblPr/>
              <a:tblGrid>
                <a:gridCol w="893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35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6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35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8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67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67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673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673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9634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index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3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4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5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6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7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8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9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4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value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3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8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9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7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5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12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4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size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6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32" marB="45732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49558" name="Group 54"/>
          <p:cNvGraphicFramePr>
            <a:graphicFrameLocks noGrp="1"/>
          </p:cNvGraphicFramePr>
          <p:nvPr/>
        </p:nvGraphicFramePr>
        <p:xfrm>
          <a:off x="1219200" y="5105400"/>
          <a:ext cx="6553200" cy="1189038"/>
        </p:xfrm>
        <a:graphic>
          <a:graphicData uri="http://schemas.openxmlformats.org/drawingml/2006/table">
            <a:tbl>
              <a:tblPr/>
              <a:tblGrid>
                <a:gridCol w="893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35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6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35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8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67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67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673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673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9634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index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3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4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5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6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7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8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9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4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value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3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8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9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7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5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12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anose="020B0604030504040204" pitchFamily="34" charset="0"/>
                        </a:rPr>
                        <a:t>42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4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size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anose="020B0604030504040204" pitchFamily="34" charset="0"/>
                        </a:rPr>
                        <a:t>7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32" marB="45732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B2781AA-1454-4BBA-839D-14BA0FC69A63}" type="datetime1">
              <a:rPr lang="en-US" smtClean="0"/>
              <a:t>11/3/2020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42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Implementing </a:t>
            </a:r>
            <a:r>
              <a:rPr lang="en-US" altLang="en-US" dirty="0" smtClean="0">
                <a:latin typeface="Courier New" panose="02070309020205020404" pitchFamily="49" charset="0"/>
              </a:rPr>
              <a:t>add</a:t>
            </a:r>
            <a:endParaRPr lang="en-US" altLang="en-US" dirty="0" smtClean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How do we add to the middle or end of the list?</a:t>
            </a:r>
            <a:endParaRPr lang="en-US" altLang="en-US" i="1" smtClean="0"/>
          </a:p>
          <a:p>
            <a:pPr lvl="1" eaLnBrk="1" hangingPunct="1"/>
            <a:endParaRPr lang="en-US" altLang="en-US" smtClean="0"/>
          </a:p>
          <a:p>
            <a:pPr lvl="1" eaLnBrk="1" hangingPunct="1"/>
            <a:endParaRPr lang="en-US" altLang="en-US" smtClean="0"/>
          </a:p>
          <a:p>
            <a:pPr lvl="1" eaLnBrk="1" hangingPunct="1"/>
            <a:endParaRPr lang="en-US" altLang="en-US" smtClean="0"/>
          </a:p>
          <a:p>
            <a:pPr lvl="1" eaLnBrk="1" hangingPunct="1"/>
            <a:endParaRPr lang="en-US" altLang="en-US" smtClean="0"/>
          </a:p>
          <a:p>
            <a:pPr lvl="1" eaLnBrk="1" hangingPunct="1"/>
            <a:endParaRPr lang="en-US" altLang="en-US" smtClean="0"/>
          </a:p>
          <a:p>
            <a:pPr lvl="1" eaLnBrk="1" hangingPunct="1"/>
            <a:endParaRPr lang="en-US" altLang="en-US" smtClean="0"/>
          </a:p>
          <a:p>
            <a:pPr lvl="1" eaLnBrk="1" hangingPunct="1"/>
            <a:r>
              <a:rPr lang="en-US" altLang="en-US" smtClean="0">
                <a:latin typeface="Courier New" panose="02070309020205020404" pitchFamily="49" charset="0"/>
              </a:rPr>
              <a:t>list.add(</a:t>
            </a:r>
            <a:r>
              <a:rPr lang="en-US" altLang="en-US" b="1" smtClean="0">
                <a:latin typeface="Courier New" panose="02070309020205020404" pitchFamily="49" charset="0"/>
              </a:rPr>
              <a:t>3</a:t>
            </a:r>
            <a:r>
              <a:rPr lang="en-US" altLang="en-US" smtClean="0">
                <a:latin typeface="Courier New" panose="02070309020205020404" pitchFamily="49" charset="0"/>
              </a:rPr>
              <a:t>, 42);    </a:t>
            </a:r>
            <a:r>
              <a:rPr lang="en-US" altLang="en-US" b="1" smtClean="0">
                <a:solidFill>
                  <a:srgbClr val="008000"/>
                </a:solidFill>
                <a:latin typeface="Courier New" panose="02070309020205020404" pitchFamily="49" charset="0"/>
              </a:rPr>
              <a:t>// insert 42 at index 3</a:t>
            </a:r>
          </a:p>
        </p:txBody>
      </p:sp>
      <p:graphicFrame>
        <p:nvGraphicFramePr>
          <p:cNvPr id="133124" name="Group 4"/>
          <p:cNvGraphicFramePr>
            <a:graphicFrameLocks noGrp="1"/>
          </p:cNvGraphicFramePr>
          <p:nvPr/>
        </p:nvGraphicFramePr>
        <p:xfrm>
          <a:off x="1219200" y="2514600"/>
          <a:ext cx="6553200" cy="1189038"/>
        </p:xfrm>
        <a:graphic>
          <a:graphicData uri="http://schemas.openxmlformats.org/drawingml/2006/table">
            <a:tbl>
              <a:tblPr/>
              <a:tblGrid>
                <a:gridCol w="893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35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6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35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8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67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67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673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673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9634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index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3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4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5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6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7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8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9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4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value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3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8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9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7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5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12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4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size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6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32" marB="45732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3174" name="Group 54"/>
          <p:cNvGraphicFramePr>
            <a:graphicFrameLocks noGrp="1"/>
          </p:cNvGraphicFramePr>
          <p:nvPr/>
        </p:nvGraphicFramePr>
        <p:xfrm>
          <a:off x="1219200" y="4833938"/>
          <a:ext cx="6553200" cy="1189038"/>
        </p:xfrm>
        <a:graphic>
          <a:graphicData uri="http://schemas.openxmlformats.org/drawingml/2006/table">
            <a:tbl>
              <a:tblPr/>
              <a:tblGrid>
                <a:gridCol w="893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35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6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35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8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67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67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673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673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9634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index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3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4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5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6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7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8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9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4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value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3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8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9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anose="020B0604030504040204" pitchFamily="34" charset="0"/>
                        </a:rPr>
                        <a:t>42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7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5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12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4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size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anose="020B0604030504040204" pitchFamily="34" charset="0"/>
                        </a:rPr>
                        <a:t>7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32" marB="45732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87846F2-969C-4B08-9886-A606258813C7}" type="datetime1">
              <a:rPr lang="en-US" smtClean="0"/>
              <a:t>11/3/2020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508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Implementing </a:t>
            </a:r>
            <a:r>
              <a:rPr lang="en-US" altLang="en-US" dirty="0" smtClean="0">
                <a:latin typeface="Courier New" panose="02070309020205020404" pitchFamily="49" charset="0"/>
              </a:rPr>
              <a:t>add</a:t>
            </a:r>
            <a:endParaRPr lang="en-US" altLang="en-US" dirty="0" smtClean="0"/>
          </a:p>
        </p:txBody>
      </p:sp>
      <p:sp>
        <p:nvSpPr>
          <p:cNvPr id="15053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Adding to the middle or front is hard       </a:t>
            </a:r>
            <a:r>
              <a:rPr lang="en-US" altLang="en-US" i="1" smtClean="0"/>
              <a:t>(see book ch 7.3)</a:t>
            </a:r>
          </a:p>
          <a:p>
            <a:pPr lvl="1" eaLnBrk="1" hangingPunct="1"/>
            <a:r>
              <a:rPr lang="en-US" altLang="en-US" smtClean="0"/>
              <a:t>must </a:t>
            </a:r>
            <a:r>
              <a:rPr lang="en-US" altLang="en-US" i="1" smtClean="0"/>
              <a:t>shift</a:t>
            </a:r>
            <a:r>
              <a:rPr lang="en-US" altLang="en-US" smtClean="0"/>
              <a:t> nearby elements to make room for the new value</a:t>
            </a:r>
          </a:p>
          <a:p>
            <a:pPr lvl="1" eaLnBrk="1" hangingPunct="1"/>
            <a:endParaRPr lang="en-US" altLang="en-US" smtClean="0"/>
          </a:p>
          <a:p>
            <a:pPr lvl="1" eaLnBrk="1" hangingPunct="1"/>
            <a:endParaRPr lang="en-US" altLang="en-US" smtClean="0"/>
          </a:p>
          <a:p>
            <a:pPr lvl="1" eaLnBrk="1" hangingPunct="1"/>
            <a:endParaRPr lang="en-US" altLang="en-US" smtClean="0"/>
          </a:p>
          <a:p>
            <a:pPr lvl="1" eaLnBrk="1" hangingPunct="1"/>
            <a:endParaRPr lang="en-US" altLang="en-US" smtClean="0"/>
          </a:p>
          <a:p>
            <a:pPr lvl="1" eaLnBrk="1" hangingPunct="1"/>
            <a:endParaRPr lang="en-US" altLang="en-US" smtClean="0"/>
          </a:p>
          <a:p>
            <a:pPr lvl="1" eaLnBrk="1" hangingPunct="1"/>
            <a:r>
              <a:rPr lang="en-US" altLang="en-US" smtClean="0">
                <a:latin typeface="Courier New" panose="02070309020205020404" pitchFamily="49" charset="0"/>
              </a:rPr>
              <a:t>list.add(</a:t>
            </a:r>
            <a:r>
              <a:rPr lang="en-US" altLang="en-US" b="1" smtClean="0">
                <a:latin typeface="Courier New" panose="02070309020205020404" pitchFamily="49" charset="0"/>
              </a:rPr>
              <a:t>3</a:t>
            </a:r>
            <a:r>
              <a:rPr lang="en-US" altLang="en-US" smtClean="0">
                <a:latin typeface="Courier New" panose="02070309020205020404" pitchFamily="49" charset="0"/>
              </a:rPr>
              <a:t>, 42);    </a:t>
            </a:r>
            <a:r>
              <a:rPr lang="en-US" altLang="en-US" b="1" smtClean="0">
                <a:solidFill>
                  <a:srgbClr val="008000"/>
                </a:solidFill>
                <a:latin typeface="Courier New" panose="02070309020205020404" pitchFamily="49" charset="0"/>
              </a:rPr>
              <a:t>// insert 42 at index 3</a:t>
            </a:r>
            <a:endParaRPr lang="en-US" altLang="en-US" smtClean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altLang="en-US" smtClean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altLang="en-US" smtClean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altLang="en-US" smtClean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altLang="en-US" smtClean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altLang="en-US" smtClean="0">
              <a:latin typeface="Courier New" panose="02070309020205020404" pitchFamily="49" charset="0"/>
            </a:endParaRPr>
          </a:p>
          <a:p>
            <a:pPr lvl="1" eaLnBrk="1" hangingPunct="1"/>
            <a:r>
              <a:rPr lang="en-US" altLang="en-US" smtClean="0"/>
              <a:t>Note: The order in which you traverse the array matters!</a:t>
            </a:r>
          </a:p>
        </p:txBody>
      </p:sp>
      <p:graphicFrame>
        <p:nvGraphicFramePr>
          <p:cNvPr id="150532" name="Group 4"/>
          <p:cNvGraphicFramePr>
            <a:graphicFrameLocks noGrp="1"/>
          </p:cNvGraphicFramePr>
          <p:nvPr/>
        </p:nvGraphicFramePr>
        <p:xfrm>
          <a:off x="1219200" y="2514600"/>
          <a:ext cx="6553200" cy="1189038"/>
        </p:xfrm>
        <a:graphic>
          <a:graphicData uri="http://schemas.openxmlformats.org/drawingml/2006/table">
            <a:tbl>
              <a:tblPr/>
              <a:tblGrid>
                <a:gridCol w="893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35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6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35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8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67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67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673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673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9634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index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3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4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5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6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7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8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9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4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value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3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8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9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7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5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12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4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size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6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32" marB="45732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0582" name="Group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0956575"/>
              </p:ext>
            </p:extLst>
          </p:nvPr>
        </p:nvGraphicFramePr>
        <p:xfrm>
          <a:off x="1219200" y="4648200"/>
          <a:ext cx="6553200" cy="1189038"/>
        </p:xfrm>
        <a:graphic>
          <a:graphicData uri="http://schemas.openxmlformats.org/drawingml/2006/table">
            <a:tbl>
              <a:tblPr/>
              <a:tblGrid>
                <a:gridCol w="893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35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6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35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8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67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67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673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673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9634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index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3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4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5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6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7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8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9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4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value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3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8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9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anose="020B0604030504040204" pitchFamily="34" charset="0"/>
                        </a:rPr>
                        <a:t>42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ahoma" panose="020B0604030504040204" pitchFamily="34" charset="0"/>
                        </a:rPr>
                        <a:t>7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ahoma" panose="020B0604030504040204" pitchFamily="34" charset="0"/>
                        </a:rPr>
                        <a:t>5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ahoma" panose="020B0604030504040204" pitchFamily="34" charset="0"/>
                        </a:rPr>
                        <a:t>12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4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size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anose="020B0604030504040204" pitchFamily="34" charset="0"/>
                        </a:rPr>
                        <a:t>7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32" marB="45732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416" name="Line 104"/>
          <p:cNvSpPr>
            <a:spLocks noChangeShapeType="1"/>
          </p:cNvSpPr>
          <p:nvPr/>
        </p:nvSpPr>
        <p:spPr bwMode="auto">
          <a:xfrm>
            <a:off x="4648200" y="5605462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47D6FC4-BF7E-4284-9BFF-6C7E3B701A9F}" type="datetime1">
              <a:rPr lang="en-US" smtClean="0"/>
              <a:t>11/3/2020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981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Implementing </a:t>
            </a:r>
            <a:r>
              <a:rPr lang="en-US" altLang="en-US" dirty="0" smtClean="0">
                <a:latin typeface="Courier New" panose="02070309020205020404" pitchFamily="49" charset="0"/>
              </a:rPr>
              <a:t>add</a:t>
            </a:r>
            <a:endParaRPr lang="en-US" altLang="en-US" dirty="0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public void add(int index, int value) {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    for (int i = size; i &gt; index; i--) {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        list[i] = list[i - 1];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    }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    list[index] = value;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}</a:t>
            </a:r>
          </a:p>
          <a:p>
            <a:pPr lvl="1" eaLnBrk="1" hangingPunct="1"/>
            <a:endParaRPr lang="en-US" altLang="en-US" smtClean="0"/>
          </a:p>
          <a:p>
            <a:pPr lvl="1" eaLnBrk="1" hangingPunct="1"/>
            <a:endParaRPr lang="en-US" altLang="en-US" smtClean="0"/>
          </a:p>
          <a:p>
            <a:pPr lvl="1" eaLnBrk="1" hangingPunct="1"/>
            <a:endParaRPr lang="en-US" altLang="en-US" smtClean="0"/>
          </a:p>
          <a:p>
            <a:pPr lvl="1" eaLnBrk="1" hangingPunct="1"/>
            <a:endParaRPr lang="en-US" altLang="en-US" smtClean="0"/>
          </a:p>
          <a:p>
            <a:pPr lvl="1" eaLnBrk="1" hangingPunct="1"/>
            <a:r>
              <a:rPr lang="en-US" altLang="en-US" smtClean="0">
                <a:latin typeface="Courier New" panose="02070309020205020404" pitchFamily="49" charset="0"/>
              </a:rPr>
              <a:t>list.add(</a:t>
            </a:r>
            <a:r>
              <a:rPr lang="en-US" altLang="en-US" b="1" smtClean="0">
                <a:latin typeface="Courier New" panose="02070309020205020404" pitchFamily="49" charset="0"/>
              </a:rPr>
              <a:t>3</a:t>
            </a:r>
            <a:r>
              <a:rPr lang="en-US" altLang="en-US" smtClean="0">
                <a:latin typeface="Courier New" panose="02070309020205020404" pitchFamily="49" charset="0"/>
              </a:rPr>
              <a:t>, </a:t>
            </a:r>
            <a:r>
              <a:rPr lang="en-US" altLang="en-US" b="1" smtClean="0">
                <a:latin typeface="Courier New" panose="02070309020205020404" pitchFamily="49" charset="0"/>
              </a:rPr>
              <a:t>42</a:t>
            </a:r>
            <a:r>
              <a:rPr lang="en-US" altLang="en-US" smtClean="0">
                <a:latin typeface="Courier New" panose="02070309020205020404" pitchFamily="49" charset="0"/>
              </a:rPr>
              <a:t>);</a:t>
            </a:r>
          </a:p>
        </p:txBody>
      </p:sp>
      <p:graphicFrame>
        <p:nvGraphicFramePr>
          <p:cNvPr id="142340" name="Group 4"/>
          <p:cNvGraphicFramePr>
            <a:graphicFrameLocks noGrp="1"/>
          </p:cNvGraphicFramePr>
          <p:nvPr/>
        </p:nvGraphicFramePr>
        <p:xfrm>
          <a:off x="1219200" y="3233738"/>
          <a:ext cx="6553200" cy="1189038"/>
        </p:xfrm>
        <a:graphic>
          <a:graphicData uri="http://schemas.openxmlformats.org/drawingml/2006/table">
            <a:tbl>
              <a:tblPr/>
              <a:tblGrid>
                <a:gridCol w="893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35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6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35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8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67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67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673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673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9634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index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3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4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5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6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7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8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9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4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value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3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8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9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7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5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12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4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size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6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32" marB="45732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42390" name="Group 54"/>
          <p:cNvGraphicFramePr>
            <a:graphicFrameLocks noGrp="1"/>
          </p:cNvGraphicFramePr>
          <p:nvPr/>
        </p:nvGraphicFramePr>
        <p:xfrm>
          <a:off x="1219200" y="5029200"/>
          <a:ext cx="6553200" cy="1189038"/>
        </p:xfrm>
        <a:graphic>
          <a:graphicData uri="http://schemas.openxmlformats.org/drawingml/2006/table">
            <a:tbl>
              <a:tblPr/>
              <a:tblGrid>
                <a:gridCol w="893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35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6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35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8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67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67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673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673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9634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index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3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4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5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6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7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8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9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4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value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3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8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9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anose="020B0604030504040204" pitchFamily="34" charset="0"/>
                        </a:rPr>
                        <a:t>42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ahoma" panose="020B0604030504040204" pitchFamily="34" charset="0"/>
                        </a:rPr>
                        <a:t>7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ahoma" panose="020B0604030504040204" pitchFamily="34" charset="0"/>
                        </a:rPr>
                        <a:t>5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ahoma" panose="020B0604030504040204" pitchFamily="34" charset="0"/>
                        </a:rPr>
                        <a:t>12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4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size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anose="020B0604030504040204" pitchFamily="34" charset="0"/>
                        </a:rPr>
                        <a:t>7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32" marB="45732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440" name="Line 104"/>
          <p:cNvSpPr>
            <a:spLocks noChangeShapeType="1"/>
          </p:cNvSpPr>
          <p:nvPr/>
        </p:nvSpPr>
        <p:spPr bwMode="auto">
          <a:xfrm>
            <a:off x="4648200" y="60198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D66C74B-9344-4FF6-BEDE-C8866FB76B4A}" type="datetime1">
              <a:rPr lang="en-US" smtClean="0"/>
              <a:t>11/3/2020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452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Other </a:t>
            </a:r>
            <a:r>
              <a:rPr lang="en-US" altLang="en-US" dirty="0" smtClean="0"/>
              <a:t>Methods</a:t>
            </a:r>
            <a:endParaRPr lang="en-US" altLang="en-US" dirty="0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Let's implement the following methods next:</a:t>
            </a:r>
          </a:p>
          <a:p>
            <a:pPr lvl="1" eaLnBrk="1" hangingPunct="1"/>
            <a:r>
              <a:rPr lang="en-US" altLang="en-US" smtClean="0"/>
              <a:t>size</a:t>
            </a:r>
          </a:p>
          <a:p>
            <a:pPr lvl="1" eaLnBrk="1" hangingPunct="1"/>
            <a:r>
              <a:rPr lang="en-US" altLang="en-US" smtClean="0"/>
              <a:t>get</a:t>
            </a:r>
          </a:p>
          <a:p>
            <a:pPr lvl="1" eaLnBrk="1" hangingPunct="1"/>
            <a:r>
              <a:rPr lang="en-US" altLang="en-US" smtClean="0"/>
              <a:t>set</a:t>
            </a:r>
          </a:p>
          <a:p>
            <a:pPr lvl="1" eaLnBrk="1" hangingPunct="1"/>
            <a:r>
              <a:rPr lang="en-US" altLang="en-US" smtClean="0"/>
              <a:t>toString</a:t>
            </a:r>
          </a:p>
          <a:p>
            <a:pPr lvl="1" eaLnBrk="1" hangingPunct="1"/>
            <a:endParaRPr lang="en-US" altLang="en-US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CAE125E-26A1-441E-83C9-310577BB4D2B}" type="datetime1">
              <a:rPr lang="en-US" smtClean="0"/>
              <a:t>11/3/2020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136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Implementing </a:t>
            </a:r>
            <a:r>
              <a:rPr lang="en-US" altLang="en-US" smtClean="0">
                <a:latin typeface="Courier New" panose="02070309020205020404" pitchFamily="49" charset="0"/>
              </a:rPr>
              <a:t>remove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mtClean="0"/>
              <a:t>How can we remove an element from the list?</a:t>
            </a:r>
            <a:endParaRPr lang="en-US" altLang="en-US" i="1" smtClean="0"/>
          </a:p>
          <a:p>
            <a:pPr lvl="1" eaLnBrk="1" hangingPunct="1">
              <a:lnSpc>
                <a:spcPct val="80000"/>
              </a:lnSpc>
            </a:pPr>
            <a:endParaRPr lang="en-US" altLang="en-US" smtClean="0"/>
          </a:p>
          <a:p>
            <a:pPr lvl="1" eaLnBrk="1" hangingPunct="1">
              <a:lnSpc>
                <a:spcPct val="80000"/>
              </a:lnSpc>
            </a:pPr>
            <a:endParaRPr lang="en-US" altLang="en-US" smtClean="0"/>
          </a:p>
          <a:p>
            <a:pPr lvl="1" eaLnBrk="1" hangingPunct="1">
              <a:lnSpc>
                <a:spcPct val="80000"/>
              </a:lnSpc>
            </a:pPr>
            <a:endParaRPr lang="en-US" altLang="en-US" sz="2000" smtClean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</a:pPr>
            <a:endParaRPr lang="en-US" altLang="en-US" sz="2400" smtClean="0"/>
          </a:p>
          <a:p>
            <a:pPr lvl="1" eaLnBrk="1" hangingPunct="1">
              <a:lnSpc>
                <a:spcPct val="80000"/>
              </a:lnSpc>
            </a:pPr>
            <a:endParaRPr lang="en-US" altLang="en-US" sz="2400" smtClean="0"/>
          </a:p>
          <a:p>
            <a:pPr lvl="1" eaLnBrk="1" hangingPunct="1">
              <a:lnSpc>
                <a:spcPct val="80000"/>
              </a:lnSpc>
            </a:pPr>
            <a:endParaRPr lang="en-US" altLang="en-US" sz="2400" smtClean="0"/>
          </a:p>
          <a:p>
            <a:pPr lvl="1" eaLnBrk="1" hangingPunct="1">
              <a:lnSpc>
                <a:spcPct val="80000"/>
              </a:lnSpc>
            </a:pPr>
            <a:endParaRPr lang="en-US" altLang="en-US" sz="2400" smtClean="0"/>
          </a:p>
          <a:p>
            <a:pPr lvl="1" eaLnBrk="1" hangingPunct="1">
              <a:lnSpc>
                <a:spcPct val="80000"/>
              </a:lnSpc>
            </a:pPr>
            <a:endParaRPr lang="en-US" altLang="en-US" sz="2400" smtClean="0"/>
          </a:p>
          <a:p>
            <a:pPr lvl="1" eaLnBrk="1" hangingPunct="1">
              <a:lnSpc>
                <a:spcPct val="80000"/>
              </a:lnSpc>
            </a:pPr>
            <a:r>
              <a:rPr lang="en-US" altLang="en-US" smtClean="0">
                <a:latin typeface="Courier New" panose="02070309020205020404" pitchFamily="49" charset="0"/>
              </a:rPr>
              <a:t>list.remove(</a:t>
            </a:r>
            <a:r>
              <a:rPr lang="en-US" altLang="en-US" b="1" smtClean="0">
                <a:latin typeface="Courier New" panose="02070309020205020404" pitchFamily="49" charset="0"/>
              </a:rPr>
              <a:t>2</a:t>
            </a:r>
            <a:r>
              <a:rPr lang="en-US" altLang="en-US" smtClean="0">
                <a:latin typeface="Courier New" panose="02070309020205020404" pitchFamily="49" charset="0"/>
              </a:rPr>
              <a:t>);   </a:t>
            </a:r>
            <a:r>
              <a:rPr lang="en-US" altLang="en-US" b="1" smtClean="0">
                <a:solidFill>
                  <a:srgbClr val="008000"/>
                </a:solidFill>
                <a:latin typeface="Courier New" panose="02070309020205020404" pitchFamily="49" charset="0"/>
              </a:rPr>
              <a:t>// delete 9 from index 2</a:t>
            </a:r>
          </a:p>
        </p:txBody>
      </p:sp>
      <p:graphicFrame>
        <p:nvGraphicFramePr>
          <p:cNvPr id="143364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8777383"/>
              </p:ext>
            </p:extLst>
          </p:nvPr>
        </p:nvGraphicFramePr>
        <p:xfrm>
          <a:off x="1219200" y="3048000"/>
          <a:ext cx="6553200" cy="1189038"/>
        </p:xfrm>
        <a:graphic>
          <a:graphicData uri="http://schemas.openxmlformats.org/drawingml/2006/table">
            <a:tbl>
              <a:tblPr/>
              <a:tblGrid>
                <a:gridCol w="893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35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6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35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8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67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67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673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673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9634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index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3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4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5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6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7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8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9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4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value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3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8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9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7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5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12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4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size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6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32" marB="45732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43466" name="Group 106"/>
          <p:cNvGraphicFramePr>
            <a:graphicFrameLocks noGrp="1"/>
          </p:cNvGraphicFramePr>
          <p:nvPr/>
        </p:nvGraphicFramePr>
        <p:xfrm>
          <a:off x="1219200" y="5029200"/>
          <a:ext cx="6553200" cy="1189038"/>
        </p:xfrm>
        <a:graphic>
          <a:graphicData uri="http://schemas.openxmlformats.org/drawingml/2006/table">
            <a:tbl>
              <a:tblPr/>
              <a:tblGrid>
                <a:gridCol w="893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35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6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35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8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67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67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673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673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9634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index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3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4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5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6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7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8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9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4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value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3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8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7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5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12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4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size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anose="020B0604030504040204" pitchFamily="34" charset="0"/>
                        </a:rPr>
                        <a:t>5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32" marB="45732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84EF4E-5F9D-4821-8C71-DA4B3AF7578D}" type="datetime1">
              <a:rPr lang="en-US" smtClean="0"/>
              <a:t>11/3/2020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834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Implementing </a:t>
            </a:r>
            <a:r>
              <a:rPr lang="en-US" altLang="en-US" dirty="0" smtClean="0">
                <a:latin typeface="Courier New" panose="02070309020205020404" pitchFamily="49" charset="0"/>
              </a:rPr>
              <a:t>remove</a:t>
            </a:r>
            <a:endParaRPr lang="en-US" altLang="en-US" dirty="0" smtClean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Again, we need to shift elements in the array</a:t>
            </a:r>
          </a:p>
          <a:p>
            <a:pPr lvl="1" eaLnBrk="1" hangingPunct="1"/>
            <a:r>
              <a:rPr lang="en-US" altLang="en-US" smtClean="0"/>
              <a:t>this time, it's a left-shift</a:t>
            </a:r>
          </a:p>
          <a:p>
            <a:pPr lvl="1" eaLnBrk="1" hangingPunct="1"/>
            <a:r>
              <a:rPr lang="en-US" altLang="en-US" smtClean="0"/>
              <a:t>in what order should we process the elements?</a:t>
            </a:r>
          </a:p>
          <a:p>
            <a:pPr lvl="1" eaLnBrk="1" hangingPunct="1"/>
            <a:r>
              <a:rPr lang="en-US" altLang="en-US" smtClean="0"/>
              <a:t>what indexes should we process?</a:t>
            </a:r>
          </a:p>
          <a:p>
            <a:pPr lvl="1" eaLnBrk="1" hangingPunct="1">
              <a:lnSpc>
                <a:spcPct val="85000"/>
              </a:lnSpc>
            </a:pPr>
            <a:endParaRPr lang="en-US" altLang="en-US" sz="2400" smtClean="0"/>
          </a:p>
          <a:p>
            <a:pPr lvl="1" eaLnBrk="1" hangingPunct="1">
              <a:lnSpc>
                <a:spcPct val="85000"/>
              </a:lnSpc>
            </a:pPr>
            <a:endParaRPr lang="en-US" altLang="en-US" sz="2400" smtClean="0"/>
          </a:p>
          <a:p>
            <a:pPr lvl="1" eaLnBrk="1" hangingPunct="1">
              <a:lnSpc>
                <a:spcPct val="85000"/>
              </a:lnSpc>
            </a:pPr>
            <a:endParaRPr lang="en-US" altLang="en-US" sz="2400" smtClean="0"/>
          </a:p>
          <a:p>
            <a:pPr lvl="1" eaLnBrk="1" hangingPunct="1">
              <a:lnSpc>
                <a:spcPct val="85000"/>
              </a:lnSpc>
            </a:pPr>
            <a:endParaRPr lang="en-US" altLang="en-US" sz="2400" smtClean="0"/>
          </a:p>
          <a:p>
            <a:pPr lvl="1" eaLnBrk="1" hangingPunct="1">
              <a:lnSpc>
                <a:spcPct val="80000"/>
              </a:lnSpc>
            </a:pPr>
            <a:r>
              <a:rPr lang="en-US" altLang="en-US" smtClean="0">
                <a:latin typeface="Courier New" panose="02070309020205020404" pitchFamily="49" charset="0"/>
              </a:rPr>
              <a:t>list.remove(</a:t>
            </a:r>
            <a:r>
              <a:rPr lang="en-US" altLang="en-US" b="1" smtClean="0">
                <a:latin typeface="Courier New" panose="02070309020205020404" pitchFamily="49" charset="0"/>
              </a:rPr>
              <a:t>2</a:t>
            </a:r>
            <a:r>
              <a:rPr lang="en-US" altLang="en-US" smtClean="0">
                <a:latin typeface="Courier New" panose="02070309020205020404" pitchFamily="49" charset="0"/>
              </a:rPr>
              <a:t>);   </a:t>
            </a:r>
            <a:r>
              <a:rPr lang="en-US" altLang="en-US" b="1" smtClean="0">
                <a:solidFill>
                  <a:srgbClr val="008000"/>
                </a:solidFill>
                <a:latin typeface="Courier New" panose="02070309020205020404" pitchFamily="49" charset="0"/>
              </a:rPr>
              <a:t>// delete 9 from index 2</a:t>
            </a:r>
          </a:p>
        </p:txBody>
      </p:sp>
      <p:graphicFrame>
        <p:nvGraphicFramePr>
          <p:cNvPr id="151556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6373839"/>
              </p:ext>
            </p:extLst>
          </p:nvPr>
        </p:nvGraphicFramePr>
        <p:xfrm>
          <a:off x="1219200" y="3048000"/>
          <a:ext cx="6553200" cy="1189038"/>
        </p:xfrm>
        <a:graphic>
          <a:graphicData uri="http://schemas.openxmlformats.org/drawingml/2006/table">
            <a:tbl>
              <a:tblPr/>
              <a:tblGrid>
                <a:gridCol w="893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35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6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35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8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67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67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673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673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9634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index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3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4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5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6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7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8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9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4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value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3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8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9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7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5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12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4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size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6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32" marB="45732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1606" name="Group 54"/>
          <p:cNvGraphicFramePr>
            <a:graphicFrameLocks noGrp="1"/>
          </p:cNvGraphicFramePr>
          <p:nvPr/>
        </p:nvGraphicFramePr>
        <p:xfrm>
          <a:off x="1219200" y="5029200"/>
          <a:ext cx="6553200" cy="1189038"/>
        </p:xfrm>
        <a:graphic>
          <a:graphicData uri="http://schemas.openxmlformats.org/drawingml/2006/table">
            <a:tbl>
              <a:tblPr/>
              <a:tblGrid>
                <a:gridCol w="893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35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6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35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8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67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67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673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673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9634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index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3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4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5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6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7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8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9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4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value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3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8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ahoma" panose="020B0604030504040204" pitchFamily="34" charset="0"/>
                        </a:rPr>
                        <a:t>7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ahoma" panose="020B0604030504040204" pitchFamily="34" charset="0"/>
                        </a:rPr>
                        <a:t>5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ahoma" panose="020B0604030504040204" pitchFamily="34" charset="0"/>
                        </a:rPr>
                        <a:t>12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4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size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anose="020B0604030504040204" pitchFamily="34" charset="0"/>
                        </a:rPr>
                        <a:t>5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32" marB="45732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512" name="Line 104"/>
          <p:cNvSpPr>
            <a:spLocks noChangeShapeType="1"/>
          </p:cNvSpPr>
          <p:nvPr/>
        </p:nvSpPr>
        <p:spPr bwMode="auto">
          <a:xfrm flipH="1">
            <a:off x="4114800" y="60198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619CB1-0A23-4F41-8FED-42A6F1545DC7}" type="datetime1">
              <a:rPr lang="en-US" smtClean="0"/>
              <a:t>11/3/2020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85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Implementing </a:t>
            </a:r>
            <a:r>
              <a:rPr lang="en-US" altLang="en-US" dirty="0" smtClean="0">
                <a:latin typeface="Courier New" panose="02070309020205020404" pitchFamily="49" charset="0"/>
              </a:rPr>
              <a:t>remove</a:t>
            </a:r>
            <a:endParaRPr lang="en-US" altLang="en-US" dirty="0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public void remove(int index) {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    for (int i = index; i &lt; size; i++) {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        list[i] = list[i + 1];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    }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    size--;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    list[size] = 0;     </a:t>
            </a:r>
            <a:r>
              <a:rPr lang="en-US" altLang="en-US" sz="2000" b="1" smtClean="0">
                <a:solidFill>
                  <a:srgbClr val="008000"/>
                </a:solidFill>
                <a:latin typeface="Courier New" panose="02070309020205020404" pitchFamily="49" charset="0"/>
              </a:rPr>
              <a:t>// optional (why?)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}</a:t>
            </a:r>
          </a:p>
          <a:p>
            <a:pPr lvl="1" eaLnBrk="1" hangingPunct="1">
              <a:lnSpc>
                <a:spcPct val="65000"/>
              </a:lnSpc>
            </a:pPr>
            <a:endParaRPr lang="en-US" altLang="en-US" sz="2400" smtClean="0"/>
          </a:p>
          <a:p>
            <a:pPr lvl="1" eaLnBrk="1" hangingPunct="1">
              <a:lnSpc>
                <a:spcPct val="65000"/>
              </a:lnSpc>
            </a:pPr>
            <a:endParaRPr lang="en-US" altLang="en-US" sz="2400" smtClean="0"/>
          </a:p>
          <a:p>
            <a:pPr lvl="1" eaLnBrk="1" hangingPunct="1">
              <a:lnSpc>
                <a:spcPct val="65000"/>
              </a:lnSpc>
            </a:pPr>
            <a:endParaRPr lang="en-US" altLang="en-US" sz="2400" smtClean="0"/>
          </a:p>
          <a:p>
            <a:pPr lvl="1" eaLnBrk="1" hangingPunct="1">
              <a:lnSpc>
                <a:spcPct val="65000"/>
              </a:lnSpc>
            </a:pPr>
            <a:endParaRPr lang="en-US" altLang="en-US" sz="2400" smtClean="0"/>
          </a:p>
          <a:p>
            <a:pPr lvl="1" eaLnBrk="1" hangingPunct="1">
              <a:lnSpc>
                <a:spcPct val="80000"/>
              </a:lnSpc>
            </a:pPr>
            <a:r>
              <a:rPr lang="en-US" altLang="en-US" smtClean="0">
                <a:latin typeface="Courier New" panose="02070309020205020404" pitchFamily="49" charset="0"/>
              </a:rPr>
              <a:t>list.remove(</a:t>
            </a:r>
            <a:r>
              <a:rPr lang="en-US" altLang="en-US" b="1" smtClean="0">
                <a:latin typeface="Courier New" panose="02070309020205020404" pitchFamily="49" charset="0"/>
              </a:rPr>
              <a:t>2</a:t>
            </a:r>
            <a:r>
              <a:rPr lang="en-US" altLang="en-US" smtClean="0">
                <a:latin typeface="Courier New" panose="02070309020205020404" pitchFamily="49" charset="0"/>
              </a:rPr>
              <a:t>);   </a:t>
            </a:r>
            <a:r>
              <a:rPr lang="en-US" altLang="en-US" b="1" smtClean="0">
                <a:solidFill>
                  <a:srgbClr val="008000"/>
                </a:solidFill>
                <a:latin typeface="Courier New" panose="02070309020205020404" pitchFamily="49" charset="0"/>
              </a:rPr>
              <a:t>// delete 9 from index 2</a:t>
            </a:r>
          </a:p>
        </p:txBody>
      </p:sp>
      <p:graphicFrame>
        <p:nvGraphicFramePr>
          <p:cNvPr id="152580" name="Group 4"/>
          <p:cNvGraphicFramePr>
            <a:graphicFrameLocks noGrp="1"/>
          </p:cNvGraphicFramePr>
          <p:nvPr/>
        </p:nvGraphicFramePr>
        <p:xfrm>
          <a:off x="1219200" y="3124200"/>
          <a:ext cx="6553200" cy="1189038"/>
        </p:xfrm>
        <a:graphic>
          <a:graphicData uri="http://schemas.openxmlformats.org/drawingml/2006/table">
            <a:tbl>
              <a:tblPr/>
              <a:tblGrid>
                <a:gridCol w="893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35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6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35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8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67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67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673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673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9634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index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3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4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5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6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7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8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9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4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value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3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8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9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7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5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12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4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size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6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32" marB="45732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2630" name="Group 54"/>
          <p:cNvGraphicFramePr>
            <a:graphicFrameLocks noGrp="1"/>
          </p:cNvGraphicFramePr>
          <p:nvPr/>
        </p:nvGraphicFramePr>
        <p:xfrm>
          <a:off x="1219200" y="5029200"/>
          <a:ext cx="6553200" cy="1189038"/>
        </p:xfrm>
        <a:graphic>
          <a:graphicData uri="http://schemas.openxmlformats.org/drawingml/2006/table">
            <a:tbl>
              <a:tblPr/>
              <a:tblGrid>
                <a:gridCol w="893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35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6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35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8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67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67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673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673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9634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index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3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4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5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6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7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8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9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4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value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3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8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ahoma" panose="020B0604030504040204" pitchFamily="34" charset="0"/>
                        </a:rPr>
                        <a:t>7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ahoma" panose="020B0604030504040204" pitchFamily="34" charset="0"/>
                        </a:rPr>
                        <a:t>5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ahoma" panose="020B0604030504040204" pitchFamily="34" charset="0"/>
                        </a:rPr>
                        <a:t>12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4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size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anose="020B0604030504040204" pitchFamily="34" charset="0"/>
                        </a:rPr>
                        <a:t>5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32" marB="45732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536" name="Line 104"/>
          <p:cNvSpPr>
            <a:spLocks noChangeShapeType="1"/>
          </p:cNvSpPr>
          <p:nvPr/>
        </p:nvSpPr>
        <p:spPr bwMode="auto">
          <a:xfrm flipH="1">
            <a:off x="4114800" y="60198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C5FDEA6-9EE8-4EB3-B7BD-E25F098BA94C}" type="datetime1">
              <a:rPr lang="en-US" smtClean="0"/>
              <a:t>11/3/2020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456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Running </a:t>
            </a:r>
            <a:r>
              <a:rPr lang="en-US" altLang="en-US" dirty="0" smtClean="0"/>
              <a:t>Out </a:t>
            </a:r>
            <a:r>
              <a:rPr lang="en-US" altLang="en-US" dirty="0" smtClean="0"/>
              <a:t>of </a:t>
            </a:r>
            <a:r>
              <a:rPr lang="en-US" altLang="en-US" dirty="0" smtClean="0"/>
              <a:t>Space</a:t>
            </a:r>
            <a:endParaRPr lang="en-US" altLang="en-US" dirty="0" smtClean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What </a:t>
            </a:r>
            <a:r>
              <a:rPr lang="en-US" altLang="en-US" dirty="0" smtClean="0"/>
              <a:t>should we do if the client adds more than 10 elements?</a:t>
            </a:r>
          </a:p>
          <a:p>
            <a:pPr lvl="1" eaLnBrk="1" hangingPunct="1"/>
            <a:endParaRPr lang="en-US" altLang="en-US" dirty="0" smtClean="0"/>
          </a:p>
          <a:p>
            <a:pPr lvl="1" eaLnBrk="1" hangingPunct="1"/>
            <a:endParaRPr lang="en-US" altLang="en-US" dirty="0" smtClean="0"/>
          </a:p>
          <a:p>
            <a:pPr lvl="1" eaLnBrk="1" hangingPunct="1"/>
            <a:endParaRPr lang="en-US" altLang="en-US" dirty="0" smtClean="0"/>
          </a:p>
          <a:p>
            <a:pPr lvl="1" eaLnBrk="1" hangingPunct="1"/>
            <a:endParaRPr lang="en-US" altLang="en-US" dirty="0" smtClean="0"/>
          </a:p>
          <a:p>
            <a:pPr lvl="1" eaLnBrk="1" hangingPunct="1"/>
            <a:endParaRPr lang="en-US" altLang="en-US" dirty="0" smtClean="0"/>
          </a:p>
          <a:p>
            <a:pPr lvl="1" eaLnBrk="1" hangingPunct="1"/>
            <a:endParaRPr lang="en-US" altLang="en-US" dirty="0" smtClean="0"/>
          </a:p>
          <a:p>
            <a:pPr lvl="1" eaLnBrk="1" hangingPunct="1"/>
            <a:r>
              <a:rPr lang="en-US" altLang="en-US" dirty="0" err="1" smtClean="0">
                <a:latin typeface="Courier New" panose="02070309020205020404" pitchFamily="49" charset="0"/>
              </a:rPr>
              <a:t>list.add</a:t>
            </a:r>
            <a:r>
              <a:rPr lang="en-US" altLang="en-US" dirty="0" smtClean="0">
                <a:latin typeface="Courier New" panose="02070309020205020404" pitchFamily="49" charset="0"/>
              </a:rPr>
              <a:t>(15);    </a:t>
            </a:r>
            <a:r>
              <a:rPr lang="en-US" altLang="en-US" b="1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 add an 11th element</a:t>
            </a:r>
          </a:p>
        </p:txBody>
      </p:sp>
      <p:graphicFrame>
        <p:nvGraphicFramePr>
          <p:cNvPr id="154628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3375886"/>
              </p:ext>
            </p:extLst>
          </p:nvPr>
        </p:nvGraphicFramePr>
        <p:xfrm>
          <a:off x="1289844" y="2286000"/>
          <a:ext cx="6553200" cy="1189038"/>
        </p:xfrm>
        <a:graphic>
          <a:graphicData uri="http://schemas.openxmlformats.org/drawingml/2006/table">
            <a:tbl>
              <a:tblPr/>
              <a:tblGrid>
                <a:gridCol w="893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35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6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35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8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67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67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673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673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9634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index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3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4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5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6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7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8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9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4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value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3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8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9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7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5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12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4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8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6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4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size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10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32" marB="45732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4804" name="Group 180"/>
          <p:cNvGraphicFramePr>
            <a:graphicFrameLocks noGrp="1"/>
          </p:cNvGraphicFramePr>
          <p:nvPr/>
        </p:nvGraphicFramePr>
        <p:xfrm>
          <a:off x="76200" y="4757738"/>
          <a:ext cx="8980488" cy="1189038"/>
        </p:xfrm>
        <a:graphic>
          <a:graphicData uri="http://schemas.openxmlformats.org/drawingml/2006/table">
            <a:tbl>
              <a:tblPr/>
              <a:tblGrid>
                <a:gridCol w="782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22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22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22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22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22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226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226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226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</a:tblGrid>
              <a:tr h="39634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index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3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4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5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6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7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8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9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10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11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12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13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14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15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16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17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18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19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4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value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3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8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9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7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5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12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4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8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6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15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4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size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11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32" marB="45732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8E7BC9B-D10C-4D90-8490-5CB367502597}" type="datetime1">
              <a:rPr lang="en-US" smtClean="0"/>
              <a:t>11/3/2020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834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4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Convenience </a:t>
            </a:r>
            <a:r>
              <a:rPr lang="en-US" altLang="en-US" dirty="0" smtClean="0"/>
              <a:t>Methods</a:t>
            </a:r>
            <a:endParaRPr lang="en-US" altLang="en-US" dirty="0" smtClean="0"/>
          </a:p>
        </p:txBody>
      </p:sp>
      <p:sp>
        <p:nvSpPr>
          <p:cNvPr id="15565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Implement the following methods:</a:t>
            </a:r>
          </a:p>
          <a:p>
            <a:pPr lvl="1" eaLnBrk="1" hangingPunct="1"/>
            <a:r>
              <a:rPr lang="en-US" altLang="en-US" smtClean="0">
                <a:latin typeface="Courier New" panose="02070309020205020404" pitchFamily="49" charset="0"/>
              </a:rPr>
              <a:t>indexOf</a:t>
            </a:r>
            <a:r>
              <a:rPr lang="en-US" altLang="en-US" smtClean="0"/>
              <a:t> - returns the first index an element is found, or -1 if not</a:t>
            </a:r>
          </a:p>
          <a:p>
            <a:pPr lvl="1" eaLnBrk="1" hangingPunct="1"/>
            <a:r>
              <a:rPr lang="en-US" altLang="en-US" smtClean="0">
                <a:latin typeface="Courier New" panose="02070309020205020404" pitchFamily="49" charset="0"/>
              </a:rPr>
              <a:t>isEmpty</a:t>
            </a:r>
            <a:r>
              <a:rPr lang="en-US" altLang="en-US" smtClean="0"/>
              <a:t> - returns true if list has no elements</a:t>
            </a:r>
          </a:p>
          <a:p>
            <a:pPr lvl="1" eaLnBrk="1" hangingPunct="1"/>
            <a:r>
              <a:rPr lang="en-US" altLang="en-US" smtClean="0">
                <a:latin typeface="Courier New" panose="02070309020205020404" pitchFamily="49" charset="0"/>
              </a:rPr>
              <a:t>contains</a:t>
            </a:r>
            <a:r>
              <a:rPr lang="en-US" altLang="en-US" smtClean="0"/>
              <a:t> - returns true if the list contains the given int value</a:t>
            </a:r>
          </a:p>
          <a:p>
            <a:pPr lvl="1" eaLnBrk="1" hangingPunct="1"/>
            <a:endParaRPr lang="en-US" altLang="en-US" smtClean="0"/>
          </a:p>
          <a:p>
            <a:pPr lvl="1"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Why do we need </a:t>
            </a:r>
            <a:r>
              <a:rPr lang="en-US" altLang="en-US" smtClean="0">
                <a:latin typeface="Courier New" panose="02070309020205020404" pitchFamily="49" charset="0"/>
              </a:rPr>
              <a:t>isEmpty</a:t>
            </a:r>
            <a:r>
              <a:rPr lang="en-US" altLang="en-US" smtClean="0"/>
              <a:t> and </a:t>
            </a:r>
            <a:r>
              <a:rPr lang="en-US" altLang="en-US" smtClean="0">
                <a:latin typeface="Courier New" panose="02070309020205020404" pitchFamily="49" charset="0"/>
              </a:rPr>
              <a:t>contains</a:t>
            </a:r>
            <a:r>
              <a:rPr lang="en-US" altLang="en-US" smtClean="0"/>
              <a:t> when we already have </a:t>
            </a:r>
            <a:r>
              <a:rPr lang="en-US" altLang="en-US" smtClean="0">
                <a:latin typeface="Courier New" panose="02070309020205020404" pitchFamily="49" charset="0"/>
              </a:rPr>
              <a:t>indexOf</a:t>
            </a:r>
            <a:r>
              <a:rPr lang="en-US" altLang="en-US" smtClean="0"/>
              <a:t> and </a:t>
            </a:r>
            <a:r>
              <a:rPr lang="en-US" altLang="en-US" smtClean="0">
                <a:latin typeface="Courier New" panose="02070309020205020404" pitchFamily="49" charset="0"/>
              </a:rPr>
              <a:t>size</a:t>
            </a:r>
            <a:r>
              <a:rPr lang="en-US" altLang="en-US" smtClean="0"/>
              <a:t> ?</a:t>
            </a:r>
          </a:p>
          <a:p>
            <a:pPr lvl="1" eaLnBrk="1" hangingPunct="1"/>
            <a:r>
              <a:rPr lang="en-US" altLang="en-US" smtClean="0"/>
              <a:t>These methods provide convenience to the client of our class.</a:t>
            </a:r>
          </a:p>
          <a:p>
            <a:pPr lvl="1" eaLnBrk="1" hangingPunct="1"/>
            <a:endParaRPr lang="en-US" altLang="en-US" smtClean="0"/>
          </a:p>
          <a:p>
            <a:pPr lvl="1" eaLnBrk="1" hangingPunct="1">
              <a:buFontTx/>
              <a:buNone/>
            </a:pPr>
            <a:r>
              <a:rPr lang="en-US" altLang="en-US" sz="1800" smtClean="0">
                <a:solidFill>
                  <a:srgbClr val="800000"/>
                </a:solidFill>
                <a:latin typeface="Courier New" panose="02070309020205020404" pitchFamily="49" charset="0"/>
              </a:rPr>
              <a:t>if (myList.size() == 0) {</a:t>
            </a:r>
            <a:r>
              <a:rPr lang="en-US" altLang="en-US" sz="1800" smtClean="0">
                <a:latin typeface="Courier New" panose="02070309020205020404" pitchFamily="49" charset="0"/>
              </a:rPr>
              <a:t>         </a:t>
            </a:r>
            <a:r>
              <a:rPr lang="en-US" altLang="en-US" sz="1800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if (myList.isEmpty()) {</a:t>
            </a:r>
          </a:p>
          <a:p>
            <a:pPr lvl="1" eaLnBrk="1" hangingPunct="1">
              <a:buFontTx/>
              <a:buNone/>
            </a:pPr>
            <a:endParaRPr lang="en-US" altLang="en-US" sz="800" smtClean="0">
              <a:latin typeface="Courier New" panose="02070309020205020404" pitchFamily="49" charset="0"/>
            </a:endParaRPr>
          </a:p>
          <a:p>
            <a:pPr lvl="1" eaLnBrk="1" hangingPunct="1">
              <a:buFontTx/>
              <a:buNone/>
            </a:pPr>
            <a:r>
              <a:rPr lang="en-US" altLang="en-US" sz="1800" smtClean="0">
                <a:solidFill>
                  <a:srgbClr val="800000"/>
                </a:solidFill>
                <a:latin typeface="Courier New" panose="02070309020205020404" pitchFamily="49" charset="0"/>
              </a:rPr>
              <a:t>if (myList.indexOf(42) &gt;= 0) {</a:t>
            </a:r>
            <a:r>
              <a:rPr lang="en-US" altLang="en-US" sz="1800" smtClean="0">
                <a:latin typeface="Courier New" panose="02070309020205020404" pitchFamily="49" charset="0"/>
              </a:rPr>
              <a:t>    </a:t>
            </a:r>
            <a:r>
              <a:rPr lang="en-US" altLang="en-US" sz="1800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if (myList.contains(42)) {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3CF52BB-C369-4707-9EA2-5F775A02DFEB}" type="datetime1">
              <a:rPr lang="en-US" smtClean="0"/>
              <a:t>11/3/2020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928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5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5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55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556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>
            <a:extLst>
              <a:ext uri="{FF2B5EF4-FFF2-40B4-BE49-F238E27FC236}">
                <a16:creationId xmlns:a16="http://schemas.microsoft.com/office/drawing/2014/main" id="{13131246-35BD-4CB9-97AE-AFFB4F7D16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9950" y="4470641"/>
            <a:ext cx="223361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684213"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1pPr>
            <a:lvl2pPr marL="742950" indent="-285750" defTabSz="684213"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2pPr>
            <a:lvl3pPr marL="1143000" indent="-228600" defTabSz="684213"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3pPr>
            <a:lvl4pPr marL="1600200" indent="-228600" defTabSz="684213"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4pPr>
            <a:lvl5pPr marL="2057400" indent="-228600" defTabSz="684213"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5pPr>
            <a:lvl6pPr marL="25146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6pPr>
            <a:lvl7pPr marL="29718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7pPr>
            <a:lvl8pPr marL="34290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8pPr>
            <a:lvl9pPr marL="38862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9pPr>
          </a:lstStyle>
          <a:p>
            <a:pPr algn="l" eaLnBrk="1" hangingPunct="1">
              <a:spcBef>
                <a:spcPct val="50000"/>
              </a:spcBef>
              <a:defRPr/>
            </a:pPr>
            <a:r>
              <a:rPr lang="en-GB" altLang="ko-KR" sz="1600" dirty="0">
                <a:solidFill>
                  <a:schemeClr val="tx2"/>
                </a:solidFill>
                <a:latin typeface="+mn-lt"/>
                <a:ea typeface="굴림" panose="020B0600000101010101" pitchFamily="50" charset="-127"/>
                <a:cs typeface="Times New Roman" panose="02020603050405020304" pitchFamily="18" charset="0"/>
              </a:rPr>
              <a:t>Push A</a:t>
            </a:r>
            <a:endParaRPr lang="en-US" altLang="ko-KR" sz="1600" dirty="0">
              <a:solidFill>
                <a:schemeClr val="tx2"/>
              </a:solidFill>
              <a:latin typeface="+mn-lt"/>
              <a:ea typeface="굴림" panose="020B0600000101010101" pitchFamily="50" charset="-127"/>
              <a:cs typeface="Times New Roman" panose="02020603050405020304" pitchFamily="18" charset="0"/>
            </a:endParaRPr>
          </a:p>
        </p:txBody>
      </p:sp>
      <p:graphicFrame>
        <p:nvGraphicFramePr>
          <p:cNvPr id="16387" name="Group 3">
            <a:extLst>
              <a:ext uri="{FF2B5EF4-FFF2-40B4-BE49-F238E27FC236}">
                <a16:creationId xmlns:a16="http://schemas.microsoft.com/office/drawing/2014/main" id="{D9529BAE-2EB2-455F-B7D3-DEF9033DF4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5206342"/>
              </p:ext>
            </p:extLst>
          </p:nvPr>
        </p:nvGraphicFramePr>
        <p:xfrm>
          <a:off x="3423443" y="1702972"/>
          <a:ext cx="2184400" cy="3048003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218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576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600">
                          <a:solidFill>
                            <a:schemeClr val="tx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ko-KR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34290" marB="3429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57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600">
                          <a:solidFill>
                            <a:schemeClr val="tx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ko-KR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34290" marB="3429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576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600">
                          <a:solidFill>
                            <a:schemeClr val="tx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ko-KR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34290" marB="3429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576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600">
                          <a:solidFill>
                            <a:schemeClr val="tx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ko-KR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34290" marB="3429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576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600">
                          <a:solidFill>
                            <a:schemeClr val="tx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ko-KR" altLang="ko-KR" sz="2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34290" marB="3429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457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600">
                          <a:solidFill>
                            <a:schemeClr val="tx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ko-KR" altLang="ko-KR" sz="2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34290" marB="34290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576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600">
                          <a:solidFill>
                            <a:schemeClr val="tx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ko-KR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34290" marB="34290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5381" name="Text Box 21">
            <a:extLst>
              <a:ext uri="{FF2B5EF4-FFF2-40B4-BE49-F238E27FC236}">
                <a16:creationId xmlns:a16="http://schemas.microsoft.com/office/drawing/2014/main" id="{390B02D8-304E-43E7-A1AD-868BF690B7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60044" y="4919246"/>
            <a:ext cx="115093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684213"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1pPr>
            <a:lvl2pPr marL="742950" indent="-285750" defTabSz="684213"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2pPr>
            <a:lvl3pPr marL="1143000" indent="-228600" defTabSz="684213"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3pPr>
            <a:lvl4pPr marL="1600200" indent="-228600" defTabSz="684213"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4pPr>
            <a:lvl5pPr marL="2057400" indent="-228600" defTabSz="684213"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5pPr>
            <a:lvl6pPr marL="25146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6pPr>
            <a:lvl7pPr marL="29718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7pPr>
            <a:lvl8pPr marL="34290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8pPr>
            <a:lvl9pPr marL="38862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9pPr>
          </a:lstStyle>
          <a:p>
            <a:pPr algn="l" eaLnBrk="1" hangingPunct="1">
              <a:spcBef>
                <a:spcPct val="50000"/>
              </a:spcBef>
              <a:defRPr/>
            </a:pPr>
            <a:r>
              <a:rPr lang="en-GB" altLang="ko-KR" sz="1600" dirty="0">
                <a:solidFill>
                  <a:schemeClr val="tx2"/>
                </a:solidFill>
                <a:latin typeface="+mn-lt"/>
                <a:ea typeface="굴림" panose="020B0600000101010101" pitchFamily="50" charset="-127"/>
                <a:cs typeface="Times New Roman" panose="02020603050405020304" pitchFamily="18" charset="0"/>
              </a:rPr>
              <a:t>Stack</a:t>
            </a:r>
          </a:p>
        </p:txBody>
      </p:sp>
      <p:sp>
        <p:nvSpPr>
          <p:cNvPr id="16406" name="Text Box 22">
            <a:extLst>
              <a:ext uri="{FF2B5EF4-FFF2-40B4-BE49-F238E27FC236}">
                <a16:creationId xmlns:a16="http://schemas.microsoft.com/office/drawing/2014/main" id="{398C1675-FF3D-4138-8057-D086D7CA36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4322346"/>
            <a:ext cx="50482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684213"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1pPr>
            <a:lvl2pPr marL="742950" indent="-285750" defTabSz="684213"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2pPr>
            <a:lvl3pPr marL="1143000" indent="-228600" defTabSz="684213"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3pPr>
            <a:lvl4pPr marL="1600200" indent="-228600" defTabSz="684213"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4pPr>
            <a:lvl5pPr marL="2057400" indent="-228600" defTabSz="684213"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5pPr>
            <a:lvl6pPr marL="25146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6pPr>
            <a:lvl7pPr marL="29718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7pPr>
            <a:lvl8pPr marL="34290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8pPr>
            <a:lvl9pPr marL="38862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GB" altLang="ko-KR" sz="2000" b="1">
                <a:solidFill>
                  <a:schemeClr val="tx2"/>
                </a:solidFill>
                <a:latin typeface="+mj-lt"/>
                <a:ea typeface="굴림" panose="020B0600000101010101" pitchFamily="50" charset="-127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6407" name="Text Box 23">
            <a:extLst>
              <a:ext uri="{FF2B5EF4-FFF2-40B4-BE49-F238E27FC236}">
                <a16:creationId xmlns:a16="http://schemas.microsoft.com/office/drawing/2014/main" id="{A6D025F8-5B94-4C7C-B2E1-8401E77EC2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3888959"/>
            <a:ext cx="50482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684213"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1pPr>
            <a:lvl2pPr marL="742950" indent="-285750" defTabSz="684213"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2pPr>
            <a:lvl3pPr marL="1143000" indent="-228600" defTabSz="684213"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3pPr>
            <a:lvl4pPr marL="1600200" indent="-228600" defTabSz="684213"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4pPr>
            <a:lvl5pPr marL="2057400" indent="-228600" defTabSz="684213"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5pPr>
            <a:lvl6pPr marL="25146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6pPr>
            <a:lvl7pPr marL="29718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7pPr>
            <a:lvl8pPr marL="34290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8pPr>
            <a:lvl9pPr marL="38862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GB" altLang="ko-KR" sz="2000" b="1" dirty="0">
                <a:solidFill>
                  <a:schemeClr val="tx2"/>
                </a:solidFill>
                <a:latin typeface="+mj-lt"/>
                <a:ea typeface="굴림" panose="020B0600000101010101" pitchFamily="50" charset="-127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6408" name="Text Box 24">
            <a:extLst>
              <a:ext uri="{FF2B5EF4-FFF2-40B4-BE49-F238E27FC236}">
                <a16:creationId xmlns:a16="http://schemas.microsoft.com/office/drawing/2014/main" id="{C2858F4D-0BA8-445C-993D-803E001916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3963815"/>
            <a:ext cx="223361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684213"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1pPr>
            <a:lvl2pPr marL="742950" indent="-285750" defTabSz="684213"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2pPr>
            <a:lvl3pPr marL="1143000" indent="-228600" defTabSz="684213"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3pPr>
            <a:lvl4pPr marL="1600200" indent="-228600" defTabSz="684213"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4pPr>
            <a:lvl5pPr marL="2057400" indent="-228600" defTabSz="684213"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5pPr>
            <a:lvl6pPr marL="25146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6pPr>
            <a:lvl7pPr marL="29718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7pPr>
            <a:lvl8pPr marL="34290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8pPr>
            <a:lvl9pPr marL="38862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9pPr>
          </a:lstStyle>
          <a:p>
            <a:pPr algn="l" eaLnBrk="1" hangingPunct="1">
              <a:spcBef>
                <a:spcPct val="50000"/>
              </a:spcBef>
              <a:defRPr/>
            </a:pPr>
            <a:r>
              <a:rPr lang="en-GB" altLang="ko-KR" sz="1600" dirty="0">
                <a:solidFill>
                  <a:schemeClr val="tx2"/>
                </a:solidFill>
                <a:latin typeface="+mn-lt"/>
                <a:ea typeface="굴림" panose="020B0600000101010101" pitchFamily="50" charset="-127"/>
                <a:cs typeface="Times New Roman" panose="02020603050405020304" pitchFamily="18" charset="0"/>
              </a:rPr>
              <a:t>Push B</a:t>
            </a:r>
            <a:endParaRPr lang="en-US" altLang="ko-KR" sz="1600" dirty="0">
              <a:solidFill>
                <a:schemeClr val="tx2"/>
              </a:solidFill>
              <a:latin typeface="+mn-lt"/>
              <a:ea typeface="굴림" panose="020B060000010101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16409" name="Text Box 25">
            <a:extLst>
              <a:ext uri="{FF2B5EF4-FFF2-40B4-BE49-F238E27FC236}">
                <a16:creationId xmlns:a16="http://schemas.microsoft.com/office/drawing/2014/main" id="{85A019B7-0921-4E81-860B-D7EFB917C6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3540441"/>
            <a:ext cx="223361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684213"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1pPr>
            <a:lvl2pPr marL="742950" indent="-285750" defTabSz="684213"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2pPr>
            <a:lvl3pPr marL="1143000" indent="-228600" defTabSz="684213"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3pPr>
            <a:lvl4pPr marL="1600200" indent="-228600" defTabSz="684213"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4pPr>
            <a:lvl5pPr marL="2057400" indent="-228600" defTabSz="684213"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5pPr>
            <a:lvl6pPr marL="25146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6pPr>
            <a:lvl7pPr marL="29718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7pPr>
            <a:lvl8pPr marL="34290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8pPr>
            <a:lvl9pPr marL="38862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9pPr>
          </a:lstStyle>
          <a:p>
            <a:pPr algn="l" eaLnBrk="1" hangingPunct="1">
              <a:spcBef>
                <a:spcPct val="50000"/>
              </a:spcBef>
              <a:defRPr/>
            </a:pPr>
            <a:r>
              <a:rPr lang="en-GB" altLang="ko-KR" sz="1600" dirty="0">
                <a:solidFill>
                  <a:schemeClr val="tx2"/>
                </a:solidFill>
                <a:latin typeface="+mn-lt"/>
                <a:ea typeface="굴림" panose="020B0600000101010101" pitchFamily="50" charset="-127"/>
                <a:cs typeface="Times New Roman" panose="02020603050405020304" pitchFamily="18" charset="0"/>
              </a:rPr>
              <a:t>Push C</a:t>
            </a:r>
            <a:endParaRPr lang="en-US" altLang="ko-KR" sz="1600" dirty="0">
              <a:solidFill>
                <a:schemeClr val="tx2"/>
              </a:solidFill>
              <a:latin typeface="+mn-lt"/>
              <a:ea typeface="굴림" panose="020B060000010101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16410" name="Text Box 26">
            <a:extLst>
              <a:ext uri="{FF2B5EF4-FFF2-40B4-BE49-F238E27FC236}">
                <a16:creationId xmlns:a16="http://schemas.microsoft.com/office/drawing/2014/main" id="{D9EEE368-F3ED-4326-8CAB-C5DF837CDA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3457159"/>
            <a:ext cx="50482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684213"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1pPr>
            <a:lvl2pPr marL="742950" indent="-285750" defTabSz="684213"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2pPr>
            <a:lvl3pPr marL="1143000" indent="-228600" defTabSz="684213"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3pPr>
            <a:lvl4pPr marL="1600200" indent="-228600" defTabSz="684213"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4pPr>
            <a:lvl5pPr marL="2057400" indent="-228600" defTabSz="684213"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5pPr>
            <a:lvl6pPr marL="25146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6pPr>
            <a:lvl7pPr marL="29718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7pPr>
            <a:lvl8pPr marL="34290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8pPr>
            <a:lvl9pPr marL="38862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GB" altLang="ko-KR" sz="2000" b="1" dirty="0">
                <a:solidFill>
                  <a:schemeClr val="tx2"/>
                </a:solidFill>
                <a:latin typeface="+mj-lt"/>
                <a:ea typeface="굴림" panose="020B0600000101010101" pitchFamily="50" charset="-127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15396" name="Text Box 29">
            <a:extLst>
              <a:ext uri="{FF2B5EF4-FFF2-40B4-BE49-F238E27FC236}">
                <a16:creationId xmlns:a16="http://schemas.microsoft.com/office/drawing/2014/main" id="{5E441D9A-F584-4E4A-A194-CF646C63AF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4071" y="4382672"/>
            <a:ext cx="204073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684213"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1pPr>
            <a:lvl2pPr marL="742950" indent="-285750" defTabSz="684213"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2pPr>
            <a:lvl3pPr marL="1143000" indent="-228600" defTabSz="684213"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3pPr>
            <a:lvl4pPr marL="1600200" indent="-228600" defTabSz="684213"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4pPr>
            <a:lvl5pPr marL="2057400" indent="-228600" defTabSz="684213"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5pPr>
            <a:lvl6pPr marL="25146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6pPr>
            <a:lvl7pPr marL="29718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7pPr>
            <a:lvl8pPr marL="34290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8pPr>
            <a:lvl9pPr marL="38862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9pPr>
          </a:lstStyle>
          <a:p>
            <a:pPr algn="l" eaLnBrk="1" hangingPunct="1">
              <a:spcBef>
                <a:spcPct val="50000"/>
              </a:spcBef>
              <a:defRPr/>
            </a:pPr>
            <a:r>
              <a:rPr lang="en-GB" altLang="ko-KR" sz="1600" b="1" dirty="0" smtClean="0">
                <a:solidFill>
                  <a:schemeClr val="tx2"/>
                </a:solidFill>
                <a:latin typeface="+mn-lt"/>
                <a:ea typeface="굴림" panose="020B0600000101010101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 </a:t>
            </a:r>
            <a:r>
              <a:rPr lang="en-GB" altLang="ko-KR" sz="1600" b="1" dirty="0" smtClean="0">
                <a:solidFill>
                  <a:schemeClr val="tx2"/>
                </a:solidFill>
                <a:latin typeface="+mn-lt"/>
                <a:ea typeface="굴림" panose="020B0600000101010101" pitchFamily="50" charset="-127"/>
                <a:cs typeface="Times New Roman" panose="02020603050405020304" pitchFamily="18" charset="0"/>
              </a:rPr>
              <a:t>Top </a:t>
            </a:r>
            <a:r>
              <a:rPr lang="en-GB" altLang="ko-KR" sz="1600" b="1" dirty="0">
                <a:solidFill>
                  <a:schemeClr val="tx2"/>
                </a:solidFill>
                <a:latin typeface="+mn-lt"/>
                <a:ea typeface="굴림" panose="020B0600000101010101" pitchFamily="50" charset="-127"/>
                <a:cs typeface="Times New Roman" panose="02020603050405020304" pitchFamily="18" charset="0"/>
              </a:rPr>
              <a:t>of Stack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Operation -- PUSH</a:t>
            </a:r>
            <a:endParaRPr lang="en-US" dirty="0"/>
          </a:p>
        </p:txBody>
      </p:sp>
      <p:sp>
        <p:nvSpPr>
          <p:cNvPr id="24" name="Text Box 29">
            <a:extLst>
              <a:ext uri="{FF2B5EF4-FFF2-40B4-BE49-F238E27FC236}">
                <a16:creationId xmlns:a16="http://schemas.microsoft.com/office/drawing/2014/main" id="{5E441D9A-F584-4E4A-A194-CF646C63AF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4070" y="3912772"/>
            <a:ext cx="204073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684213"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1pPr>
            <a:lvl2pPr marL="742950" indent="-285750" defTabSz="684213"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2pPr>
            <a:lvl3pPr marL="1143000" indent="-228600" defTabSz="684213"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3pPr>
            <a:lvl4pPr marL="1600200" indent="-228600" defTabSz="684213"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4pPr>
            <a:lvl5pPr marL="2057400" indent="-228600" defTabSz="684213"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5pPr>
            <a:lvl6pPr marL="25146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6pPr>
            <a:lvl7pPr marL="29718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7pPr>
            <a:lvl8pPr marL="34290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8pPr>
            <a:lvl9pPr marL="38862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9pPr>
          </a:lstStyle>
          <a:p>
            <a:pPr algn="l" eaLnBrk="1" hangingPunct="1">
              <a:spcBef>
                <a:spcPct val="50000"/>
              </a:spcBef>
              <a:defRPr/>
            </a:pPr>
            <a:r>
              <a:rPr lang="en-GB" altLang="ko-KR" sz="1600" b="1" dirty="0" smtClean="0">
                <a:solidFill>
                  <a:schemeClr val="tx2"/>
                </a:solidFill>
                <a:latin typeface="+mn-lt"/>
                <a:ea typeface="굴림" panose="020B0600000101010101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 </a:t>
            </a:r>
            <a:r>
              <a:rPr lang="en-GB" altLang="ko-KR" sz="1600" b="1" dirty="0" smtClean="0">
                <a:solidFill>
                  <a:schemeClr val="tx2"/>
                </a:solidFill>
                <a:latin typeface="+mn-lt"/>
                <a:ea typeface="굴림" panose="020B0600000101010101" pitchFamily="50" charset="-127"/>
                <a:cs typeface="Times New Roman" panose="02020603050405020304" pitchFamily="18" charset="0"/>
              </a:rPr>
              <a:t>Top </a:t>
            </a:r>
            <a:r>
              <a:rPr lang="en-GB" altLang="ko-KR" sz="1600" b="1" dirty="0">
                <a:solidFill>
                  <a:schemeClr val="tx2"/>
                </a:solidFill>
                <a:latin typeface="+mn-lt"/>
                <a:ea typeface="굴림" panose="020B0600000101010101" pitchFamily="50" charset="-127"/>
                <a:cs typeface="Times New Roman" panose="02020603050405020304" pitchFamily="18" charset="0"/>
              </a:rPr>
              <a:t>of Stack</a:t>
            </a:r>
          </a:p>
        </p:txBody>
      </p:sp>
      <p:sp>
        <p:nvSpPr>
          <p:cNvPr id="25" name="Text Box 29">
            <a:extLst>
              <a:ext uri="{FF2B5EF4-FFF2-40B4-BE49-F238E27FC236}">
                <a16:creationId xmlns:a16="http://schemas.microsoft.com/office/drawing/2014/main" id="{5E441D9A-F584-4E4A-A194-CF646C63AF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4070" y="3498018"/>
            <a:ext cx="204073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684213"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1pPr>
            <a:lvl2pPr marL="742950" indent="-285750" defTabSz="684213"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2pPr>
            <a:lvl3pPr marL="1143000" indent="-228600" defTabSz="684213"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3pPr>
            <a:lvl4pPr marL="1600200" indent="-228600" defTabSz="684213"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4pPr>
            <a:lvl5pPr marL="2057400" indent="-228600" defTabSz="684213"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5pPr>
            <a:lvl6pPr marL="25146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6pPr>
            <a:lvl7pPr marL="29718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7pPr>
            <a:lvl8pPr marL="34290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8pPr>
            <a:lvl9pPr marL="38862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9pPr>
          </a:lstStyle>
          <a:p>
            <a:pPr algn="l" eaLnBrk="1" hangingPunct="1">
              <a:spcBef>
                <a:spcPct val="50000"/>
              </a:spcBef>
              <a:defRPr/>
            </a:pPr>
            <a:r>
              <a:rPr lang="en-GB" altLang="ko-KR" sz="1600" b="1" dirty="0" smtClean="0">
                <a:solidFill>
                  <a:schemeClr val="tx2"/>
                </a:solidFill>
                <a:latin typeface="+mn-lt"/>
                <a:ea typeface="굴림" panose="020B0600000101010101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 </a:t>
            </a:r>
            <a:r>
              <a:rPr lang="en-GB" altLang="ko-KR" sz="1600" b="1" dirty="0" smtClean="0">
                <a:solidFill>
                  <a:schemeClr val="tx2"/>
                </a:solidFill>
                <a:latin typeface="+mn-lt"/>
                <a:ea typeface="굴림" panose="020B0600000101010101" pitchFamily="50" charset="-127"/>
                <a:cs typeface="Times New Roman" panose="02020603050405020304" pitchFamily="18" charset="0"/>
              </a:rPr>
              <a:t>Top </a:t>
            </a:r>
            <a:r>
              <a:rPr lang="en-GB" altLang="ko-KR" sz="1600" b="1" dirty="0">
                <a:solidFill>
                  <a:schemeClr val="tx2"/>
                </a:solidFill>
                <a:latin typeface="+mn-lt"/>
                <a:ea typeface="굴림" panose="020B0600000101010101" pitchFamily="50" charset="-127"/>
                <a:cs typeface="Times New Roman" panose="02020603050405020304" pitchFamily="18" charset="0"/>
              </a:rPr>
              <a:t>of Stack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73087" y="1219200"/>
            <a:ext cx="8113713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Please download the PPT, and use </a:t>
            </a:r>
            <a:r>
              <a:rPr lang="en-US" dirty="0">
                <a:solidFill>
                  <a:srgbClr val="FF0000"/>
                </a:solidFill>
              </a:rPr>
              <a:t>Slide </a:t>
            </a:r>
            <a:r>
              <a:rPr lang="en-US" dirty="0" smtClean="0">
                <a:solidFill>
                  <a:srgbClr val="FF0000"/>
                </a:solidFill>
              </a:rPr>
              <a:t>Show for better viewing experience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309A89F-D6D7-451F-988C-2C5BB9F74976}" type="datetime1">
              <a:rPr lang="en-US" smtClean="0"/>
              <a:t>11/3/2020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07551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/>
      <p:bldP spid="16406" grpId="0"/>
      <p:bldP spid="16407" grpId="0"/>
      <p:bldP spid="16408" grpId="0"/>
      <p:bldP spid="16409" grpId="0"/>
      <p:bldP spid="16410" grpId="0"/>
      <p:bldP spid="15396" grpId="0"/>
      <p:bldP spid="24" grpId="0"/>
      <p:bldP spid="2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More </a:t>
            </a:r>
            <a:r>
              <a:rPr lang="en-US" altLang="en-US" smtClean="0">
                <a:latin typeface="Courier New" panose="02070309020205020404" pitchFamily="49" charset="0"/>
              </a:rPr>
              <a:t>ArrayIntList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Let's add some new features to our </a:t>
            </a:r>
            <a:r>
              <a:rPr lang="en-US" altLang="en-US" smtClean="0">
                <a:latin typeface="Courier New" panose="02070309020205020404" pitchFamily="49" charset="0"/>
              </a:rPr>
              <a:t>ArrayIntList</a:t>
            </a:r>
            <a:r>
              <a:rPr lang="en-US" altLang="en-US" smtClean="0"/>
              <a:t> class:</a:t>
            </a:r>
          </a:p>
          <a:p>
            <a:pPr lvl="1" eaLnBrk="1" hangingPunct="1">
              <a:buFontTx/>
              <a:buNone/>
            </a:pPr>
            <a:r>
              <a:rPr lang="en-US" altLang="en-US" smtClean="0"/>
              <a:t>1.  A method that allows client programs to print a list's elements</a:t>
            </a:r>
          </a:p>
          <a:p>
            <a:pPr lvl="1" eaLnBrk="1" hangingPunct="1">
              <a:buFontTx/>
              <a:buNone/>
            </a:pPr>
            <a:r>
              <a:rPr lang="en-US" altLang="en-US" smtClean="0"/>
              <a:t>2.  A constructor that accepts an initial capacity</a:t>
            </a:r>
          </a:p>
          <a:p>
            <a:pPr lvl="1" eaLnBrk="1" hangingPunct="1">
              <a:buFontTx/>
              <a:buNone/>
            </a:pPr>
            <a:endParaRPr lang="en-US" altLang="en-US" sz="800" smtClean="0"/>
          </a:p>
          <a:p>
            <a:pPr lvl="1" eaLnBrk="1" hangingPunct="1">
              <a:buFontTx/>
              <a:buNone/>
            </a:pPr>
            <a:r>
              <a:rPr lang="en-US" altLang="en-US" smtClean="0"/>
              <a:t>	</a:t>
            </a:r>
            <a:r>
              <a:rPr lang="en-US" altLang="en-US" i="1" smtClean="0"/>
              <a:t>(By writing these we will recall some features of objects in Java.)</a:t>
            </a:r>
          </a:p>
          <a:p>
            <a:pPr lvl="1" eaLnBrk="1" hangingPunct="1">
              <a:buFontTx/>
              <a:buNone/>
            </a:pPr>
            <a:endParaRPr lang="en-US" altLang="en-US" i="1" smtClean="0"/>
          </a:p>
          <a:p>
            <a:pPr lvl="1" eaLnBrk="1" hangingPunct="1">
              <a:buFontTx/>
              <a:buNone/>
            </a:pPr>
            <a:endParaRPr lang="en-US" altLang="en-US" i="1" smtClean="0"/>
          </a:p>
          <a:p>
            <a:pPr eaLnBrk="1" hangingPunct="1"/>
            <a:r>
              <a:rPr lang="en-US" altLang="en-US" smtClean="0"/>
              <a:t>Printing lists: You may be tempted to write a </a:t>
            </a:r>
            <a:r>
              <a:rPr lang="en-US" altLang="en-US" smtClean="0">
                <a:latin typeface="Courier New" panose="02070309020205020404" pitchFamily="49" charset="0"/>
              </a:rPr>
              <a:t>print</a:t>
            </a:r>
            <a:r>
              <a:rPr lang="en-US" altLang="en-US" smtClean="0"/>
              <a:t> method: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endParaRPr lang="en-US" altLang="en-US" sz="800" smtClean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b="1" smtClean="0">
                <a:solidFill>
                  <a:srgbClr val="008000"/>
                </a:solidFill>
                <a:latin typeface="Courier New" panose="02070309020205020404" pitchFamily="49" charset="0"/>
              </a:rPr>
              <a:t>// client code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ArrayIntList list = new ArrayIntList();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...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list.print();</a:t>
            </a:r>
          </a:p>
          <a:p>
            <a:pPr lvl="1" eaLnBrk="1" hangingPunct="1"/>
            <a:r>
              <a:rPr lang="en-US" altLang="en-US" smtClean="0"/>
              <a:t>Why is this a bad idea?  What would be better?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B3FAFC7-3803-4F7F-A251-79F843F1411A}" type="datetime1">
              <a:rPr lang="en-US" smtClean="0"/>
              <a:t>11/3/2020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935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6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56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566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566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566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66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The </a:t>
            </a:r>
            <a:r>
              <a:rPr lang="en-US" altLang="en-US" dirty="0" err="1" smtClean="0">
                <a:latin typeface="Courier New" panose="02070309020205020404" pitchFamily="49" charset="0"/>
              </a:rPr>
              <a:t>toString</a:t>
            </a:r>
            <a:r>
              <a:rPr lang="en-US" altLang="en-US" dirty="0" smtClean="0"/>
              <a:t> </a:t>
            </a:r>
            <a:r>
              <a:rPr lang="en-US" altLang="en-US" dirty="0" smtClean="0"/>
              <a:t>Method</a:t>
            </a:r>
            <a:endParaRPr lang="en-US" altLang="en-US" dirty="0" smtClean="0"/>
          </a:p>
        </p:txBody>
      </p:sp>
      <p:sp>
        <p:nvSpPr>
          <p:cNvPr id="15769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en-US" smtClean="0"/>
              <a:t>Tells Java how to convert an object into a </a:t>
            </a:r>
            <a:r>
              <a:rPr lang="en-US" altLang="en-US" smtClean="0">
                <a:latin typeface="Courier New" panose="02070309020205020404" pitchFamily="49" charset="0"/>
              </a:rPr>
              <a:t>String</a:t>
            </a:r>
            <a:endParaRPr lang="en-US" altLang="en-US" sz="900" smtClean="0"/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	ArrayIntList list = new ArrayIntList();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	System.out.println("list is " + </a:t>
            </a:r>
            <a:r>
              <a:rPr lang="en-US" altLang="en-US" b="1" smtClean="0">
                <a:latin typeface="Courier New" panose="02070309020205020404" pitchFamily="49" charset="0"/>
              </a:rPr>
              <a:t>list</a:t>
            </a:r>
            <a:r>
              <a:rPr lang="en-US" altLang="en-US" smtClean="0">
                <a:latin typeface="Courier New" panose="02070309020205020404" pitchFamily="49" charset="0"/>
              </a:rPr>
              <a:t>);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	           </a:t>
            </a:r>
            <a:r>
              <a:rPr lang="en-US" altLang="en-US" smtClean="0">
                <a:solidFill>
                  <a:srgbClr val="008000"/>
                </a:solidFill>
                <a:latin typeface="Courier New" panose="02070309020205020404" pitchFamily="49" charset="0"/>
              </a:rPr>
              <a:t>// ("list is " + list.toString());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endParaRPr lang="en-US" altLang="en-US" smtClean="0">
              <a:solidFill>
                <a:srgbClr val="008000"/>
              </a:solidFill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en-US" smtClean="0"/>
              <a:t>Syntax: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	public String toString() {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	    </a:t>
            </a:r>
            <a:r>
              <a:rPr lang="en-US" altLang="en-US" b="1" smtClean="0"/>
              <a:t>code that returns a suitable String</a:t>
            </a:r>
            <a:r>
              <a:rPr lang="en-US" altLang="en-US" smtClean="0"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	}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en-US" smtClean="0">
              <a:latin typeface="Courier New" panose="020703090202050204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en-US" smtClean="0"/>
              <a:t>Every class has a </a:t>
            </a:r>
            <a:r>
              <a:rPr lang="en-US" altLang="en-US" smtClean="0">
                <a:latin typeface="Courier New" panose="02070309020205020404" pitchFamily="49" charset="0"/>
              </a:rPr>
              <a:t>toString</a:t>
            </a:r>
            <a:r>
              <a:rPr lang="en-US" altLang="en-US" smtClean="0"/>
              <a:t>, even if it isn't in your code.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mtClean="0"/>
              <a:t>The default is the class's name and a hex (base-16) number:</a:t>
            </a:r>
            <a:endParaRPr lang="en-US" altLang="en-US" sz="900" smtClean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110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	ArrayIntList@9e8c34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B5B5167-2709-4174-B7AD-336BE6F8AC1C}" type="datetime1">
              <a:rPr lang="en-US" smtClean="0"/>
              <a:t>11/3/2020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84718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76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576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576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err="1" smtClean="0">
                <a:latin typeface="Courier New" panose="02070309020205020404" pitchFamily="49" charset="0"/>
              </a:rPr>
              <a:t>toString</a:t>
            </a:r>
            <a:r>
              <a:rPr lang="en-US" altLang="en-US" dirty="0" smtClean="0"/>
              <a:t> </a:t>
            </a:r>
            <a:r>
              <a:rPr lang="en-US" altLang="en-US" dirty="0" smtClean="0"/>
              <a:t>Solution</a:t>
            </a:r>
            <a:endParaRPr lang="en-US" altLang="en-US" dirty="0" smtClean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200" b="1" smtClean="0">
                <a:solidFill>
                  <a:srgbClr val="008000"/>
                </a:solidFill>
                <a:latin typeface="Courier New" panose="02070309020205020404" pitchFamily="49" charset="0"/>
              </a:rPr>
              <a:t>// Returns a String representation of the list.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200" smtClean="0">
                <a:latin typeface="Courier New" panose="02070309020205020404" pitchFamily="49" charset="0"/>
              </a:rPr>
              <a:t>public String toString()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200" smtClean="0">
                <a:latin typeface="Courier New" panose="02070309020205020404" pitchFamily="49" charset="0"/>
              </a:rPr>
              <a:t>    if (size == 0)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200" smtClean="0">
                <a:latin typeface="Courier New" panose="02070309020205020404" pitchFamily="49" charset="0"/>
              </a:rPr>
              <a:t>        return "[]";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200" smtClean="0">
                <a:latin typeface="Courier New" panose="02070309020205020404" pitchFamily="49" charset="0"/>
              </a:rPr>
              <a:t>    } else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200" smtClean="0">
                <a:latin typeface="Courier New" panose="02070309020205020404" pitchFamily="49" charset="0"/>
              </a:rPr>
              <a:t>        String result = "[" + elementData[0];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200" smtClean="0">
                <a:latin typeface="Courier New" panose="02070309020205020404" pitchFamily="49" charset="0"/>
              </a:rPr>
              <a:t>        for (int i = 1; i &lt; size; i++)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200" smtClean="0">
                <a:latin typeface="Courier New" panose="02070309020205020404" pitchFamily="49" charset="0"/>
              </a:rPr>
              <a:t>            result += ", " + elementData[i];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200" smtClean="0">
                <a:latin typeface="Courier New" panose="02070309020205020404" pitchFamily="49" charset="0"/>
              </a:rPr>
              <a:t>      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200" smtClean="0">
                <a:latin typeface="Courier New" panose="02070309020205020404" pitchFamily="49" charset="0"/>
              </a:rPr>
              <a:t>        result += "]";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200" smtClean="0">
                <a:latin typeface="Courier New" panose="02070309020205020404" pitchFamily="49" charset="0"/>
              </a:rPr>
              <a:t>        return result;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200" smtClean="0">
                <a:latin typeface="Courier New" panose="02070309020205020404" pitchFamily="49" charset="0"/>
              </a:rPr>
              <a:t>  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200" smtClean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0AED685-8004-483E-8683-A57F5E97925C}" type="datetime1">
              <a:rPr lang="en-US" smtClean="0"/>
              <a:t>11/3/2020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374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Multiple </a:t>
            </a:r>
            <a:r>
              <a:rPr lang="en-US" altLang="en-US" dirty="0" smtClean="0"/>
              <a:t>Constructors</a:t>
            </a:r>
            <a:endParaRPr lang="en-US" altLang="en-US" dirty="0" smtClean="0"/>
          </a:p>
        </p:txBody>
      </p:sp>
      <p:sp>
        <p:nvSpPr>
          <p:cNvPr id="15974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existing constructor: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	public ArrayIntList() {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	    elementData = new int[10];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	    size = 0;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	}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endParaRPr lang="en-US" altLang="en-US" smtClean="0"/>
          </a:p>
          <a:p>
            <a:pPr eaLnBrk="1" hangingPunct="1">
              <a:lnSpc>
                <a:spcPct val="70000"/>
              </a:lnSpc>
            </a:pPr>
            <a:r>
              <a:rPr lang="en-US" altLang="en-US" smtClean="0"/>
              <a:t>Add a new constructor that accepts a capacity parameter:</a:t>
            </a:r>
          </a:p>
          <a:p>
            <a:pPr lvl="1" eaLnBrk="1" hangingPunct="1"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	public ArrayIntList(</a:t>
            </a:r>
            <a:r>
              <a:rPr lang="en-US" altLang="en-US" b="1" smtClean="0">
                <a:latin typeface="Courier New" panose="02070309020205020404" pitchFamily="49" charset="0"/>
              </a:rPr>
              <a:t>int capacity</a:t>
            </a:r>
            <a:r>
              <a:rPr lang="en-US" altLang="en-US" smtClean="0">
                <a:latin typeface="Courier New" panose="02070309020205020404" pitchFamily="49" charset="0"/>
              </a:rPr>
              <a:t>) {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	    elementData = new int[</a:t>
            </a:r>
            <a:r>
              <a:rPr lang="en-US" altLang="en-US" b="1" smtClean="0">
                <a:latin typeface="Courier New" panose="02070309020205020404" pitchFamily="49" charset="0"/>
              </a:rPr>
              <a:t>capacity</a:t>
            </a:r>
            <a:r>
              <a:rPr lang="en-US" altLang="en-US" smtClean="0">
                <a:latin typeface="Courier New" panose="02070309020205020404" pitchFamily="49" charset="0"/>
              </a:rPr>
              <a:t>];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	    size = 0;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	}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endParaRPr lang="en-US" altLang="en-US" smtClean="0"/>
          </a:p>
          <a:p>
            <a:pPr lvl="1" eaLnBrk="1" hangingPunct="1">
              <a:lnSpc>
                <a:spcPct val="70000"/>
              </a:lnSpc>
            </a:pPr>
            <a:r>
              <a:rPr lang="en-US" altLang="en-US" smtClean="0"/>
              <a:t>The constructors are very similar.  Can we avoid redundancy?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9FCF1F6-89BA-4D95-BC41-3586398F9B22}" type="datetime1">
              <a:rPr lang="en-US" smtClean="0"/>
              <a:t>11/3/2020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812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9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59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597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597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597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latin typeface="Courier New" panose="02070309020205020404" pitchFamily="49" charset="0"/>
              </a:rPr>
              <a:t>this</a:t>
            </a:r>
            <a:r>
              <a:rPr lang="en-US" altLang="en-US" dirty="0" smtClean="0"/>
              <a:t> </a:t>
            </a:r>
            <a:r>
              <a:rPr lang="en-US" altLang="en-US" dirty="0" smtClean="0"/>
              <a:t>Keyword</a:t>
            </a:r>
            <a:endParaRPr lang="en-US" altLang="en-US" dirty="0" smtClean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tabLst>
                <a:tab pos="4340225" algn="l"/>
              </a:tabLst>
            </a:pPr>
            <a:r>
              <a:rPr lang="en-US" altLang="en-US" b="1" smtClean="0">
                <a:latin typeface="Courier New" panose="02070309020205020404" pitchFamily="49" charset="0"/>
              </a:rPr>
              <a:t>this</a:t>
            </a:r>
            <a:r>
              <a:rPr lang="en-US" altLang="en-US" smtClean="0"/>
              <a:t> : A reference to the </a:t>
            </a:r>
            <a:r>
              <a:rPr lang="en-US" altLang="en-US" i="1" smtClean="0"/>
              <a:t>implicit parameter</a:t>
            </a:r>
            <a:endParaRPr lang="en-US" altLang="en-US" smtClean="0"/>
          </a:p>
          <a:p>
            <a:pPr lvl="1" eaLnBrk="1" hangingPunct="1">
              <a:buFontTx/>
              <a:buNone/>
              <a:tabLst>
                <a:tab pos="4340225" algn="l"/>
              </a:tabLst>
            </a:pPr>
            <a:r>
              <a:rPr lang="en-US" altLang="en-US" sz="2100" smtClean="0"/>
              <a:t>	(the object on which a method/constructor is called)</a:t>
            </a:r>
          </a:p>
          <a:p>
            <a:pPr lvl="1" eaLnBrk="1" hangingPunct="1">
              <a:buFontTx/>
              <a:buNone/>
              <a:tabLst>
                <a:tab pos="4340225" algn="l"/>
              </a:tabLst>
            </a:pPr>
            <a:endParaRPr lang="en-US" altLang="en-US" sz="2100" smtClean="0"/>
          </a:p>
          <a:p>
            <a:pPr eaLnBrk="1" hangingPunct="1">
              <a:tabLst>
                <a:tab pos="4340225" algn="l"/>
              </a:tabLst>
            </a:pPr>
            <a:r>
              <a:rPr lang="en-US" altLang="en-US" smtClean="0"/>
              <a:t>Syntax:</a:t>
            </a:r>
          </a:p>
          <a:p>
            <a:pPr lvl="1" eaLnBrk="1" hangingPunct="1">
              <a:tabLst>
                <a:tab pos="4340225" algn="l"/>
              </a:tabLst>
            </a:pPr>
            <a:endParaRPr lang="en-US" altLang="en-US" sz="900" smtClean="0"/>
          </a:p>
          <a:p>
            <a:pPr lvl="1" eaLnBrk="1" hangingPunct="1">
              <a:tabLst>
                <a:tab pos="4340225" algn="l"/>
              </a:tabLst>
            </a:pPr>
            <a:r>
              <a:rPr lang="en-US" altLang="en-US" smtClean="0"/>
              <a:t>To refer to a field:	</a:t>
            </a:r>
            <a:r>
              <a:rPr lang="en-US" altLang="en-US" smtClean="0">
                <a:latin typeface="Courier New" panose="02070309020205020404" pitchFamily="49" charset="0"/>
              </a:rPr>
              <a:t>this.</a:t>
            </a:r>
            <a:r>
              <a:rPr lang="en-US" altLang="en-US" b="1" smtClean="0"/>
              <a:t>field</a:t>
            </a:r>
            <a:endParaRPr lang="en-US" altLang="en-US" b="1" i="1" smtClean="0"/>
          </a:p>
          <a:p>
            <a:pPr lvl="1" eaLnBrk="1" hangingPunct="1">
              <a:tabLst>
                <a:tab pos="4340225" algn="l"/>
              </a:tabLst>
            </a:pPr>
            <a:endParaRPr lang="en-US" altLang="en-US" sz="800" smtClean="0"/>
          </a:p>
          <a:p>
            <a:pPr lvl="1" eaLnBrk="1" hangingPunct="1">
              <a:tabLst>
                <a:tab pos="4340225" algn="l"/>
              </a:tabLst>
            </a:pPr>
            <a:r>
              <a:rPr lang="en-US" altLang="en-US" smtClean="0"/>
              <a:t>To call a method:	</a:t>
            </a:r>
            <a:r>
              <a:rPr lang="en-US" altLang="en-US" smtClean="0">
                <a:latin typeface="Courier New" panose="02070309020205020404" pitchFamily="49" charset="0"/>
              </a:rPr>
              <a:t>this.</a:t>
            </a:r>
            <a:r>
              <a:rPr lang="en-US" altLang="en-US" b="1" smtClean="0"/>
              <a:t>method</a:t>
            </a:r>
            <a:r>
              <a:rPr lang="en-US" altLang="en-US" smtClean="0">
                <a:latin typeface="Courier New" panose="02070309020205020404" pitchFamily="49" charset="0"/>
              </a:rPr>
              <a:t>(</a:t>
            </a:r>
            <a:r>
              <a:rPr lang="en-US" altLang="en-US" b="1" smtClean="0"/>
              <a:t>parameters</a:t>
            </a:r>
            <a:r>
              <a:rPr lang="en-US" altLang="en-US" smtClean="0">
                <a:latin typeface="Courier New" panose="02070309020205020404" pitchFamily="49" charset="0"/>
              </a:rPr>
              <a:t>);</a:t>
            </a:r>
          </a:p>
          <a:p>
            <a:pPr lvl="1" eaLnBrk="1" hangingPunct="1">
              <a:tabLst>
                <a:tab pos="4340225" algn="l"/>
              </a:tabLst>
            </a:pPr>
            <a:endParaRPr lang="en-US" altLang="en-US" sz="800" smtClean="0"/>
          </a:p>
          <a:p>
            <a:pPr lvl="1" eaLnBrk="1" hangingPunct="1">
              <a:tabLst>
                <a:tab pos="4340225" algn="l"/>
              </a:tabLst>
            </a:pPr>
            <a:r>
              <a:rPr lang="en-US" altLang="en-US" smtClean="0"/>
              <a:t>To call a constructor</a:t>
            </a:r>
            <a:r>
              <a:rPr lang="en-US" altLang="en-US" smtClean="0">
                <a:latin typeface="Courier New" panose="02070309020205020404" pitchFamily="49" charset="0"/>
              </a:rPr>
              <a:t>	this(</a:t>
            </a:r>
            <a:r>
              <a:rPr lang="en-US" altLang="en-US" b="1" smtClean="0"/>
              <a:t>parameters</a:t>
            </a:r>
            <a:r>
              <a:rPr lang="en-US" altLang="en-US" smtClean="0">
                <a:latin typeface="Courier New" panose="02070309020205020404" pitchFamily="49" charset="0"/>
              </a:rPr>
              <a:t>);</a:t>
            </a:r>
          </a:p>
          <a:p>
            <a:pPr lvl="1" eaLnBrk="1" hangingPunct="1">
              <a:buFontTx/>
              <a:buNone/>
              <a:tabLst>
                <a:tab pos="4340225" algn="l"/>
              </a:tabLst>
            </a:pPr>
            <a:r>
              <a:rPr lang="en-US" altLang="en-US" smtClean="0">
                <a:latin typeface="Courier New" panose="02070309020205020404" pitchFamily="49" charset="0"/>
              </a:rPr>
              <a:t>	</a:t>
            </a:r>
            <a:r>
              <a:rPr lang="en-US" altLang="en-US" smtClean="0"/>
              <a:t>from another constructor: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C3AEFC-2C49-432B-9295-92FEAAD464EA}" type="datetime1">
              <a:rPr lang="en-US" smtClean="0"/>
              <a:t>11/3/2020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3438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Revised </a:t>
            </a:r>
            <a:r>
              <a:rPr lang="en-US" altLang="en-US" dirty="0" smtClean="0"/>
              <a:t>Constructors</a:t>
            </a:r>
            <a:endParaRPr lang="en-US" altLang="en-US" dirty="0" smtClean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	public ArrayIntList(int capacity) {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	    elementData = new int[capacity];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	    size = 0;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	}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endParaRPr lang="en-US" altLang="en-US" smtClean="0">
              <a:latin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endParaRPr lang="en-US" altLang="en-US" smtClean="0">
              <a:latin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	public ArrayIntList() {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	    </a:t>
            </a:r>
            <a:r>
              <a:rPr lang="en-US" altLang="en-US" b="1" smtClean="0">
                <a:latin typeface="Courier New" panose="02070309020205020404" pitchFamily="49" charset="0"/>
              </a:rPr>
              <a:t>this(10)</a:t>
            </a:r>
            <a:r>
              <a:rPr lang="en-US" altLang="en-US" smtClean="0">
                <a:latin typeface="Courier New" panose="02070309020205020404" pitchFamily="49" charset="0"/>
              </a:rPr>
              <a:t>;   </a:t>
            </a:r>
            <a:r>
              <a:rPr lang="en-US" altLang="en-US" b="1" smtClean="0">
                <a:solidFill>
                  <a:srgbClr val="008000"/>
                </a:solidFill>
                <a:latin typeface="Courier New" panose="02070309020205020404" pitchFamily="49" charset="0"/>
              </a:rPr>
              <a:t>// calls (int) constructor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	}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181946-A32C-4B35-BB2C-6B8905DA83C7}" type="datetime1">
              <a:rPr lang="en-US" smtClean="0"/>
              <a:t>11/3/2020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088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Size vs. </a:t>
            </a:r>
            <a:r>
              <a:rPr lang="en-US" altLang="en-US" dirty="0" smtClean="0"/>
              <a:t>Capacity</a:t>
            </a:r>
            <a:endParaRPr lang="en-US" altLang="en-US" dirty="0" smtClean="0"/>
          </a:p>
        </p:txBody>
      </p:sp>
      <p:sp>
        <p:nvSpPr>
          <p:cNvPr id="16281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What happens if the client tries to access an element that is past the size but within the capacity (bounds) of the array?</a:t>
            </a:r>
          </a:p>
          <a:p>
            <a:pPr lvl="1" eaLnBrk="1" hangingPunct="1"/>
            <a:r>
              <a:rPr lang="en-US" altLang="en-US" smtClean="0"/>
              <a:t>Example: </a:t>
            </a:r>
            <a:r>
              <a:rPr lang="en-US" altLang="en-US" smtClean="0">
                <a:latin typeface="Courier New" panose="02070309020205020404" pitchFamily="49" charset="0"/>
              </a:rPr>
              <a:t>list.get(7);</a:t>
            </a:r>
            <a:r>
              <a:rPr lang="en-US" altLang="en-US" smtClean="0"/>
              <a:t> on a list of size 5  (capacity 10)</a:t>
            </a:r>
          </a:p>
          <a:p>
            <a:pPr lvl="1" eaLnBrk="1" hangingPunct="1"/>
            <a:endParaRPr lang="en-US" altLang="en-US" smtClean="0"/>
          </a:p>
          <a:p>
            <a:pPr lvl="1" eaLnBrk="1" hangingPunct="1"/>
            <a:endParaRPr lang="en-US" altLang="en-US" smtClean="0"/>
          </a:p>
          <a:p>
            <a:pPr lvl="1" eaLnBrk="1" hangingPunct="1"/>
            <a:endParaRPr lang="en-US" altLang="en-US" smtClean="0"/>
          </a:p>
          <a:p>
            <a:pPr lvl="1" eaLnBrk="1" hangingPunct="1"/>
            <a:endParaRPr lang="en-US" altLang="en-US" smtClean="0"/>
          </a:p>
          <a:p>
            <a:pPr lvl="1" eaLnBrk="1" hangingPunct="1"/>
            <a:endParaRPr lang="en-US" altLang="en-US" smtClean="0"/>
          </a:p>
          <a:p>
            <a:pPr lvl="1" eaLnBrk="1" hangingPunct="1"/>
            <a:endParaRPr lang="en-US" altLang="en-US" smtClean="0"/>
          </a:p>
          <a:p>
            <a:pPr lvl="1" eaLnBrk="1" hangingPunct="1"/>
            <a:endParaRPr lang="en-US" altLang="en-US" smtClean="0"/>
          </a:p>
          <a:p>
            <a:pPr lvl="1" eaLnBrk="1" hangingPunct="1"/>
            <a:r>
              <a:rPr lang="en-US" altLang="en-US" smtClean="0"/>
              <a:t>Answer: Currently the list allows this and returns 0.</a:t>
            </a:r>
          </a:p>
          <a:p>
            <a:pPr lvl="2" eaLnBrk="1" hangingPunct="1"/>
            <a:r>
              <a:rPr lang="en-US" altLang="en-US" smtClean="0"/>
              <a:t>Is this good or bad?  What (if anything) should we do about it?</a:t>
            </a:r>
          </a:p>
        </p:txBody>
      </p:sp>
      <p:graphicFrame>
        <p:nvGraphicFramePr>
          <p:cNvPr id="162820" name="Group 4"/>
          <p:cNvGraphicFramePr>
            <a:graphicFrameLocks noGrp="1"/>
          </p:cNvGraphicFramePr>
          <p:nvPr/>
        </p:nvGraphicFramePr>
        <p:xfrm>
          <a:off x="1219200" y="3124200"/>
          <a:ext cx="6553200" cy="1189038"/>
        </p:xfrm>
        <a:graphic>
          <a:graphicData uri="http://schemas.openxmlformats.org/drawingml/2006/table">
            <a:tbl>
              <a:tblPr/>
              <a:tblGrid>
                <a:gridCol w="893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35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6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35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8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67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67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673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673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9634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index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3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4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5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6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7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8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9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4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value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3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8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9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7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5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4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size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5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32" marB="45732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35ADC19-ADE3-4517-835C-D20000A6F6DA}" type="datetime1">
              <a:rPr lang="en-US" smtClean="0"/>
              <a:t>11/3/2020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959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2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28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Preconditions</a:t>
            </a:r>
          </a:p>
        </p:txBody>
      </p:sp>
      <p:sp>
        <p:nvSpPr>
          <p:cNvPr id="16384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precondition</a:t>
            </a:r>
            <a:r>
              <a:rPr lang="en-US" altLang="en-US" smtClean="0"/>
              <a:t>: Something your method </a:t>
            </a:r>
            <a:r>
              <a:rPr lang="en-US" altLang="en-US" i="1" smtClean="0"/>
              <a:t>assumes is true</a:t>
            </a:r>
            <a:r>
              <a:rPr lang="en-US" altLang="en-US" smtClean="0"/>
              <a:t/>
            </a:r>
            <a:br>
              <a:rPr lang="en-US" altLang="en-US" smtClean="0"/>
            </a:br>
            <a:r>
              <a:rPr lang="en-US" altLang="en-US" smtClean="0"/>
              <a:t>at the start of its execution.</a:t>
            </a:r>
          </a:p>
          <a:p>
            <a:pPr lvl="1" eaLnBrk="1" hangingPunct="1"/>
            <a:r>
              <a:rPr lang="en-US" altLang="en-US" smtClean="0"/>
              <a:t>Often documented as a comment on the method's header:</a:t>
            </a:r>
            <a:r>
              <a:rPr lang="en-US" altLang="en-US" sz="800" smtClean="0">
                <a:latin typeface="Courier New" panose="02070309020205020404" pitchFamily="49" charset="0"/>
              </a:rPr>
              <a:t>	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endParaRPr lang="en-US" altLang="en-US" sz="2000" b="1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2000" b="1" smtClean="0">
                <a:solidFill>
                  <a:srgbClr val="008000"/>
                </a:solidFill>
                <a:latin typeface="Courier New" panose="02070309020205020404" pitchFamily="49" charset="0"/>
              </a:rPr>
              <a:t>	// Returns the element at the given index.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2000" b="1" smtClean="0">
                <a:solidFill>
                  <a:srgbClr val="008000"/>
                </a:solidFill>
                <a:latin typeface="Courier New" panose="02070309020205020404" pitchFamily="49" charset="0"/>
              </a:rPr>
              <a:t>	// Precondition: 0 &lt;= index &lt; size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	public void remove(int index) {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	    return elementData[index];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	}</a:t>
            </a:r>
          </a:p>
          <a:p>
            <a:pPr lvl="1" eaLnBrk="1" hangingPunct="1"/>
            <a:endParaRPr lang="en-US" altLang="en-US" smtClean="0"/>
          </a:p>
          <a:p>
            <a:pPr lvl="1" eaLnBrk="1" hangingPunct="1"/>
            <a:endParaRPr lang="en-US" altLang="en-US" smtClean="0"/>
          </a:p>
          <a:p>
            <a:pPr lvl="1" eaLnBrk="1" hangingPunct="1"/>
            <a:r>
              <a:rPr lang="en-US" altLang="en-US" smtClean="0"/>
              <a:t>Stating a precondition doesn't really "solve" the problem, but it at least documents our decision and warns the client what not to do.</a:t>
            </a:r>
          </a:p>
          <a:p>
            <a:pPr lvl="1" eaLnBrk="1" hangingPunct="1"/>
            <a:endParaRPr lang="en-US" altLang="en-US" sz="1200" smtClean="0"/>
          </a:p>
          <a:p>
            <a:pPr lvl="1" eaLnBrk="1" hangingPunct="1"/>
            <a:r>
              <a:rPr lang="en-US" altLang="en-US" smtClean="0"/>
              <a:t>What if we want to actually enforce the precondition?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903CFC4-4CB4-4155-BCDA-236EED81C0C2}" type="datetime1">
              <a:rPr lang="en-US" smtClean="0"/>
              <a:t>11/3/2020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551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38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Bad </a:t>
            </a:r>
            <a:r>
              <a:rPr lang="en-US" altLang="en-US" dirty="0" smtClean="0"/>
              <a:t>Precondition Test</a:t>
            </a:r>
            <a:endParaRPr lang="en-US" altLang="en-US" dirty="0" smtClean="0"/>
          </a:p>
        </p:txBody>
      </p:sp>
      <p:sp>
        <p:nvSpPr>
          <p:cNvPr id="16486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What is wrong with the following way to handle violations?</a:t>
            </a:r>
          </a:p>
          <a:p>
            <a:pPr lvl="1" eaLnBrk="1" hangingPunct="1"/>
            <a:endParaRPr lang="en-US" altLang="en-US" smtClean="0"/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b="1" smtClean="0">
                <a:solidFill>
                  <a:srgbClr val="008000"/>
                </a:solidFill>
                <a:latin typeface="Courier New" panose="02070309020205020404" pitchFamily="49" charset="0"/>
              </a:rPr>
              <a:t>	// Returns the element at the given index.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b="1" smtClean="0">
                <a:solidFill>
                  <a:srgbClr val="008000"/>
                </a:solidFill>
                <a:latin typeface="Courier New" panose="02070309020205020404" pitchFamily="49" charset="0"/>
              </a:rPr>
              <a:t>	// Precondition: 0 &lt;= index &lt; size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	public void remove(int index) 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b="1" smtClean="0">
                <a:solidFill>
                  <a:srgbClr val="800000"/>
                </a:solidFill>
                <a:latin typeface="Courier New" panose="02070309020205020404" pitchFamily="49" charset="0"/>
              </a:rPr>
              <a:t>	    if (index &lt; 0 || index &gt;= size) 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b="1" smtClean="0">
                <a:solidFill>
                  <a:srgbClr val="800000"/>
                </a:solidFill>
                <a:latin typeface="Courier New" panose="02070309020205020404" pitchFamily="49" charset="0"/>
              </a:rPr>
              <a:t>	        System.out.println("Bad index! " + index);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b="1" smtClean="0">
                <a:solidFill>
                  <a:srgbClr val="800000"/>
                </a:solidFill>
                <a:latin typeface="Courier New" panose="02070309020205020404" pitchFamily="49" charset="0"/>
              </a:rPr>
              <a:t>	        return -1;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b="1" smtClean="0">
                <a:solidFill>
                  <a:srgbClr val="800000"/>
                </a:solidFill>
                <a:latin typeface="Courier New" panose="02070309020205020404" pitchFamily="49" charset="0"/>
              </a:rPr>
              <a:t>	    }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	    return elementData[index];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	}</a:t>
            </a:r>
            <a:endParaRPr lang="en-US" altLang="en-US" smtClean="0"/>
          </a:p>
          <a:p>
            <a:pPr lvl="1" eaLnBrk="1" hangingPunct="1"/>
            <a:endParaRPr lang="en-US" altLang="en-US" smtClean="0"/>
          </a:p>
          <a:p>
            <a:pPr lvl="1" eaLnBrk="1" hangingPunct="1"/>
            <a:r>
              <a:rPr lang="en-US" altLang="en-US" smtClean="0"/>
              <a:t>returning -1 is no better than returning 0  (could be a legal value)</a:t>
            </a:r>
          </a:p>
          <a:p>
            <a:pPr lvl="1" eaLnBrk="1" hangingPunct="1"/>
            <a:r>
              <a:rPr lang="en-US" altLang="en-US" smtClean="0">
                <a:latin typeface="Courier New" panose="02070309020205020404" pitchFamily="49" charset="0"/>
              </a:rPr>
              <a:t>println</a:t>
            </a:r>
            <a:r>
              <a:rPr lang="en-US" altLang="en-US" smtClean="0"/>
              <a:t> is not a very strong deterrent to the client  (esp. GUI)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811329C-2A90-4A71-90CA-4AF3B28DB400}" type="datetime1">
              <a:rPr lang="en-US" smtClean="0"/>
              <a:t>11/3/2020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246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48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48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Throwing </a:t>
            </a:r>
            <a:r>
              <a:rPr lang="en-US" altLang="en-US" dirty="0" smtClean="0"/>
              <a:t>Exceptions</a:t>
            </a:r>
            <a:endParaRPr lang="en-US" altLang="en-US" dirty="0" smtClean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buFontTx/>
              <a:buNone/>
              <a:tabLst>
                <a:tab pos="1376363" algn="l"/>
              </a:tabLst>
            </a:pPr>
            <a:r>
              <a:rPr lang="en-US" altLang="en-US" smtClean="0">
                <a:latin typeface="Courier New" panose="02070309020205020404" pitchFamily="49" charset="0"/>
              </a:rPr>
              <a:t>		throw new </a:t>
            </a:r>
            <a:r>
              <a:rPr lang="en-US" altLang="en-US" b="1" smtClean="0"/>
              <a:t>ExceptionType</a:t>
            </a:r>
            <a:r>
              <a:rPr lang="en-US" altLang="en-US" smtClean="0">
                <a:latin typeface="Courier New" panose="02070309020205020404" pitchFamily="49" charset="0"/>
              </a:rPr>
              <a:t>();</a:t>
            </a:r>
          </a:p>
          <a:p>
            <a:pPr eaLnBrk="1" hangingPunct="1">
              <a:buFontTx/>
              <a:buNone/>
              <a:tabLst>
                <a:tab pos="1376363" algn="l"/>
              </a:tabLst>
            </a:pPr>
            <a:r>
              <a:rPr lang="en-US" altLang="en-US" smtClean="0">
                <a:latin typeface="Courier New" panose="02070309020205020404" pitchFamily="49" charset="0"/>
              </a:rPr>
              <a:t>		throw new </a:t>
            </a:r>
            <a:r>
              <a:rPr lang="en-US" altLang="en-US" b="1" smtClean="0"/>
              <a:t>ExceptionType</a:t>
            </a:r>
            <a:r>
              <a:rPr lang="en-US" altLang="en-US" smtClean="0">
                <a:latin typeface="Courier New" panose="02070309020205020404" pitchFamily="49" charset="0"/>
              </a:rPr>
              <a:t>("</a:t>
            </a:r>
            <a:r>
              <a:rPr lang="en-US" altLang="en-US" b="1" smtClean="0"/>
              <a:t>message</a:t>
            </a:r>
            <a:r>
              <a:rPr lang="en-US" altLang="en-US" smtClean="0">
                <a:latin typeface="Courier New" panose="02070309020205020404" pitchFamily="49" charset="0"/>
              </a:rPr>
              <a:t>");</a:t>
            </a:r>
          </a:p>
          <a:p>
            <a:pPr lvl="1" eaLnBrk="1" hangingPunct="1">
              <a:buFontTx/>
              <a:buNone/>
              <a:tabLst>
                <a:tab pos="1376363" algn="l"/>
              </a:tabLst>
            </a:pPr>
            <a:endParaRPr lang="en-US" altLang="en-US" sz="800" smtClean="0"/>
          </a:p>
          <a:p>
            <a:pPr lvl="1" eaLnBrk="1" hangingPunct="1">
              <a:buFontTx/>
              <a:buNone/>
              <a:tabLst>
                <a:tab pos="1376363" algn="l"/>
              </a:tabLst>
            </a:pPr>
            <a:endParaRPr lang="en-US" altLang="en-US" sz="800" smtClean="0"/>
          </a:p>
          <a:p>
            <a:pPr eaLnBrk="1" hangingPunct="1">
              <a:tabLst>
                <a:tab pos="1376363" algn="l"/>
              </a:tabLst>
            </a:pPr>
            <a:r>
              <a:rPr lang="en-US" altLang="en-US" smtClean="0"/>
              <a:t>Causes the program to immediately crash with an exception.</a:t>
            </a:r>
          </a:p>
          <a:p>
            <a:pPr lvl="1" eaLnBrk="1" hangingPunct="1">
              <a:tabLst>
                <a:tab pos="1376363" algn="l"/>
              </a:tabLst>
            </a:pPr>
            <a:endParaRPr lang="en-US" altLang="en-US" smtClean="0"/>
          </a:p>
          <a:p>
            <a:pPr eaLnBrk="1" hangingPunct="1">
              <a:tabLst>
                <a:tab pos="1376363" algn="l"/>
              </a:tabLst>
            </a:pPr>
            <a:r>
              <a:rPr lang="en-US" altLang="en-US" smtClean="0"/>
              <a:t>Common exception types:</a:t>
            </a:r>
          </a:p>
          <a:p>
            <a:pPr lvl="1" eaLnBrk="1" hangingPunct="1">
              <a:tabLst>
                <a:tab pos="1376363" algn="l"/>
              </a:tabLst>
            </a:pPr>
            <a:r>
              <a:rPr lang="en-US" altLang="en-US" sz="1600" smtClean="0"/>
              <a:t>ArithmeticException, ArrayIndexOutOfBoundsException, FileNotFoundException, IllegalArgumentException, IllegalStateException, IOException, NoSuchElementException, NullPointerException, RuntimeException, UnsupportedOperationException</a:t>
            </a:r>
          </a:p>
          <a:p>
            <a:pPr lvl="1" eaLnBrk="1" hangingPunct="1">
              <a:tabLst>
                <a:tab pos="1376363" algn="l"/>
              </a:tabLst>
            </a:pPr>
            <a:endParaRPr lang="en-US" altLang="en-US" smtClean="0"/>
          </a:p>
          <a:p>
            <a:pPr lvl="1" eaLnBrk="1" hangingPunct="1">
              <a:tabLst>
                <a:tab pos="1376363" algn="l"/>
              </a:tabLst>
            </a:pPr>
            <a:endParaRPr lang="en-US" altLang="en-US" smtClean="0"/>
          </a:p>
          <a:p>
            <a:pPr eaLnBrk="1" hangingPunct="1">
              <a:tabLst>
                <a:tab pos="1376363" algn="l"/>
              </a:tabLst>
            </a:pPr>
            <a:r>
              <a:rPr lang="en-US" altLang="en-US" smtClean="0"/>
              <a:t>Why would anyone ever </a:t>
            </a:r>
            <a:r>
              <a:rPr lang="en-US" altLang="en-US" i="1" smtClean="0"/>
              <a:t>want  </a:t>
            </a:r>
            <a:r>
              <a:rPr lang="en-US" altLang="en-US" smtClean="0"/>
              <a:t>the program to crash?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443A712-5035-4D85-8F8A-548D3EDE1CB3}" type="datetime1">
              <a:rPr lang="en-US" smtClean="0"/>
              <a:t>11/3/2020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316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 will be covered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Simply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ArrayIntList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Constructors</a:t>
            </a:r>
          </a:p>
          <a:p>
            <a:r>
              <a:rPr lang="en-US" dirty="0" smtClean="0"/>
              <a:t>Constants</a:t>
            </a:r>
            <a:endParaRPr lang="en-US" dirty="0" smtClean="0"/>
          </a:p>
          <a:p>
            <a:r>
              <a:rPr lang="en-US" dirty="0" smtClean="0"/>
              <a:t>Preconditions and </a:t>
            </a:r>
            <a:r>
              <a:rPr lang="en-US" dirty="0" err="1" smtClean="0"/>
              <a:t>Postconditions</a:t>
            </a:r>
            <a:endParaRPr lang="en-US" dirty="0" smtClean="0"/>
          </a:p>
          <a:p>
            <a:r>
              <a:rPr lang="en-US" dirty="0" smtClean="0"/>
              <a:t>Throwing Exceptions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CA49628-8F1B-4B42-95A4-C9DB5CC939F5}" type="datetime1">
              <a:rPr lang="en-US" smtClean="0"/>
              <a:t>11/3/2020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06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Exception </a:t>
            </a:r>
            <a:r>
              <a:rPr lang="en-US" altLang="en-US" dirty="0" smtClean="0"/>
              <a:t>Example</a:t>
            </a:r>
            <a:endParaRPr lang="en-US" altLang="en-US" dirty="0" smtClean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public void get(int index) 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    if (index &lt; 0 || index &gt;= size) 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        </a:t>
            </a:r>
            <a:r>
              <a:rPr lang="en-US" altLang="en-US" sz="2000" b="1" smtClean="0">
                <a:latin typeface="Courier New" panose="02070309020205020404" pitchFamily="49" charset="0"/>
              </a:rPr>
              <a:t>throw new </a:t>
            </a:r>
            <a:r>
              <a:rPr lang="en-US" altLang="en-US" sz="1800" b="1" smtClean="0">
                <a:latin typeface="Courier New" panose="02070309020205020404" pitchFamily="49" charset="0"/>
              </a:rPr>
              <a:t>ArrayIndexOutOfBoundsException</a:t>
            </a:r>
            <a:r>
              <a:rPr lang="en-US" altLang="en-US" sz="2000" b="1" smtClean="0">
                <a:latin typeface="Courier New" panose="02070309020205020404" pitchFamily="49" charset="0"/>
              </a:rPr>
              <a:t>(index);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    }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    return elementData[index];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}</a:t>
            </a:r>
          </a:p>
          <a:p>
            <a:pPr lvl="1" eaLnBrk="1" hangingPunct="1">
              <a:buFontTx/>
              <a:buNone/>
            </a:pPr>
            <a:endParaRPr lang="en-US" altLang="en-US" smtClean="0"/>
          </a:p>
          <a:p>
            <a:pPr lvl="1" eaLnBrk="1" hangingPunct="1">
              <a:buFontTx/>
              <a:buNone/>
            </a:pPr>
            <a:endParaRPr lang="en-US" altLang="en-US" smtClean="0"/>
          </a:p>
          <a:p>
            <a:pPr lvl="1" eaLnBrk="1" hangingPunct="1"/>
            <a:r>
              <a:rPr lang="en-US" altLang="en-US" smtClean="0"/>
              <a:t>Exercise: Modify the rest of </a:t>
            </a:r>
            <a:r>
              <a:rPr lang="en-US" altLang="en-US" smtClean="0">
                <a:latin typeface="Courier New" panose="02070309020205020404" pitchFamily="49" charset="0"/>
              </a:rPr>
              <a:t>ArrayIntList</a:t>
            </a:r>
            <a:r>
              <a:rPr lang="en-US" altLang="en-US" smtClean="0"/>
              <a:t> to state preconditions and throw exceptions as appropriate.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249F071-C886-46F9-985F-39CBD4FD16DF}" type="datetime1">
              <a:rPr lang="en-US" smtClean="0"/>
              <a:t>11/3/2020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427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Postconditions</a:t>
            </a:r>
          </a:p>
        </p:txBody>
      </p:sp>
      <p:sp>
        <p:nvSpPr>
          <p:cNvPr id="16793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0" y="1219200"/>
            <a:ext cx="9144000" cy="5105400"/>
          </a:xfrm>
        </p:spPr>
        <p:txBody>
          <a:bodyPr/>
          <a:lstStyle/>
          <a:p>
            <a:pPr eaLnBrk="1" hangingPunct="1"/>
            <a:r>
              <a:rPr lang="en-US" altLang="en-US" b="1" dirty="0" err="1" smtClean="0"/>
              <a:t>Postcondition</a:t>
            </a:r>
            <a:r>
              <a:rPr lang="en-US" altLang="en-US" dirty="0" smtClean="0"/>
              <a:t>: Something your method </a:t>
            </a:r>
            <a:r>
              <a:rPr lang="en-US" altLang="en-US" i="1" dirty="0" smtClean="0"/>
              <a:t>promises will be true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>at the </a:t>
            </a:r>
            <a:r>
              <a:rPr lang="en-US" altLang="en-US" i="1" dirty="0" smtClean="0"/>
              <a:t>end</a:t>
            </a:r>
            <a:r>
              <a:rPr lang="en-US" altLang="en-US" dirty="0" smtClean="0"/>
              <a:t>  of its execution.</a:t>
            </a:r>
          </a:p>
          <a:p>
            <a:pPr lvl="1" eaLnBrk="1" hangingPunct="1"/>
            <a:r>
              <a:rPr lang="en-US" altLang="en-US" dirty="0" smtClean="0"/>
              <a:t>Often documented as a comment on the method's header:</a:t>
            </a:r>
            <a:r>
              <a:rPr lang="en-US" altLang="en-US" sz="800" dirty="0" smtClean="0">
                <a:latin typeface="Courier New" panose="02070309020205020404" pitchFamily="49" charset="0"/>
              </a:rPr>
              <a:t>	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endParaRPr lang="en-US" altLang="en-US" sz="2000" b="1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2000" b="1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 Makes sure that this list's internal array is large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2000" b="1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 enough to store the given number of elements.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2000" b="1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 </a:t>
            </a:r>
            <a:r>
              <a:rPr lang="en-US" altLang="en-US" sz="2000" b="1" dirty="0" err="1" smtClean="0">
                <a:solidFill>
                  <a:srgbClr val="008000"/>
                </a:solidFill>
                <a:latin typeface="Courier New" panose="02070309020205020404" pitchFamily="49" charset="0"/>
              </a:rPr>
              <a:t>Postcondition</a:t>
            </a:r>
            <a:r>
              <a:rPr lang="en-US" altLang="en-US" sz="2000" b="1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: </a:t>
            </a:r>
            <a:r>
              <a:rPr lang="en-US" altLang="en-US" sz="2000" b="1" dirty="0" err="1" smtClean="0">
                <a:solidFill>
                  <a:srgbClr val="008000"/>
                </a:solidFill>
                <a:latin typeface="Courier New" panose="02070309020205020404" pitchFamily="49" charset="0"/>
              </a:rPr>
              <a:t>elementData.length</a:t>
            </a:r>
            <a:r>
              <a:rPr lang="en-US" altLang="en-US" sz="2000" b="1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 &gt;= capacity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2000" dirty="0" smtClean="0">
                <a:latin typeface="Courier New" panose="02070309020205020404" pitchFamily="49" charset="0"/>
              </a:rPr>
              <a:t>public void </a:t>
            </a:r>
            <a:r>
              <a:rPr lang="en-US" altLang="en-US" sz="2000" dirty="0" err="1" smtClean="0">
                <a:latin typeface="Courier New" panose="02070309020205020404" pitchFamily="49" charset="0"/>
              </a:rPr>
              <a:t>ensureCapacity</a:t>
            </a:r>
            <a:r>
              <a:rPr lang="en-US" altLang="en-US" sz="2000" dirty="0" smtClean="0">
                <a:latin typeface="Courier New" panose="02070309020205020404" pitchFamily="49" charset="0"/>
              </a:rPr>
              <a:t>(</a:t>
            </a:r>
            <a:r>
              <a:rPr lang="en-US" altLang="en-US" sz="2000" dirty="0" err="1" smtClean="0">
                <a:latin typeface="Courier New" panose="02070309020205020404" pitchFamily="49" charset="0"/>
              </a:rPr>
              <a:t>int</a:t>
            </a:r>
            <a:r>
              <a:rPr lang="en-US" altLang="en-US" sz="2000" dirty="0" smtClean="0">
                <a:latin typeface="Courier New" panose="02070309020205020404" pitchFamily="49" charset="0"/>
              </a:rPr>
              <a:t> capacity) {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2000" b="1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    // double in size until large enough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2000" dirty="0" smtClean="0">
                <a:latin typeface="Courier New" panose="02070309020205020404" pitchFamily="49" charset="0"/>
              </a:rPr>
              <a:t>    while (capacity &gt; </a:t>
            </a:r>
            <a:r>
              <a:rPr lang="en-US" altLang="en-US" sz="2000" dirty="0" err="1" smtClean="0">
                <a:latin typeface="Courier New" panose="02070309020205020404" pitchFamily="49" charset="0"/>
              </a:rPr>
              <a:t>elementData.length</a:t>
            </a:r>
            <a:r>
              <a:rPr lang="en-US" altLang="en-US" sz="2000" dirty="0" smtClean="0">
                <a:latin typeface="Courier New" panose="02070309020205020404" pitchFamily="49" charset="0"/>
              </a:rPr>
              <a:t>) {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2000" dirty="0" smtClean="0">
                <a:latin typeface="Courier New" panose="02070309020205020404" pitchFamily="49" charset="0"/>
              </a:rPr>
              <a:t>        </a:t>
            </a:r>
            <a:r>
              <a:rPr lang="en-US" altLang="en-US" sz="2000" dirty="0" err="1" smtClean="0">
                <a:latin typeface="Courier New" panose="02070309020205020404" pitchFamily="49" charset="0"/>
              </a:rPr>
              <a:t>elementData</a:t>
            </a:r>
            <a:r>
              <a:rPr lang="en-US" altLang="en-US" sz="2000" dirty="0" smtClean="0">
                <a:latin typeface="Courier New" panose="02070309020205020404" pitchFamily="49" charset="0"/>
              </a:rPr>
              <a:t> = </a:t>
            </a:r>
            <a:r>
              <a:rPr lang="en-US" altLang="en-US" sz="2000" dirty="0" err="1" smtClean="0">
                <a:latin typeface="Courier New" panose="02070309020205020404" pitchFamily="49" charset="0"/>
              </a:rPr>
              <a:t>Arrays.copyOf</a:t>
            </a:r>
            <a:r>
              <a:rPr lang="en-US" altLang="en-US" sz="2000" dirty="0" smtClean="0">
                <a:latin typeface="Courier New" panose="02070309020205020404" pitchFamily="49" charset="0"/>
              </a:rPr>
              <a:t>(</a:t>
            </a:r>
            <a:r>
              <a:rPr lang="en-US" altLang="en-US" sz="2000" dirty="0" err="1" smtClean="0">
                <a:latin typeface="Courier New" panose="02070309020205020404" pitchFamily="49" charset="0"/>
              </a:rPr>
              <a:t>elementData</a:t>
            </a:r>
            <a:r>
              <a:rPr lang="en-US" altLang="en-US" sz="2000" dirty="0" smtClean="0">
                <a:latin typeface="Courier New" panose="02070309020205020404" pitchFamily="49" charset="0"/>
              </a:rPr>
              <a:t>,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2000" dirty="0" smtClean="0">
                <a:latin typeface="Courier New" panose="02070309020205020404" pitchFamily="49" charset="0"/>
              </a:rPr>
              <a:t>                             2 * </a:t>
            </a:r>
            <a:r>
              <a:rPr lang="en-US" altLang="en-US" sz="2000" dirty="0" err="1" smtClean="0">
                <a:latin typeface="Courier New" panose="02070309020205020404" pitchFamily="49" charset="0"/>
              </a:rPr>
              <a:t>elementData.length</a:t>
            </a:r>
            <a:r>
              <a:rPr lang="en-US" altLang="en-US" sz="2000" dirty="0" smtClean="0">
                <a:latin typeface="Courier New" panose="02070309020205020404" pitchFamily="49" charset="0"/>
              </a:rPr>
              <a:t>);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2000" dirty="0" smtClean="0">
                <a:latin typeface="Courier New" panose="02070309020205020404" pitchFamily="49" charset="0"/>
              </a:rPr>
              <a:t>    }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2000" dirty="0" smtClean="0">
                <a:latin typeface="Courier New" panose="02070309020205020404" pitchFamily="49" charset="0"/>
              </a:rPr>
              <a:t>}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endParaRPr lang="en-US" altLang="en-US" dirty="0" smtClean="0"/>
          </a:p>
          <a:p>
            <a:pPr lvl="1" eaLnBrk="1" hangingPunct="1"/>
            <a:r>
              <a:rPr lang="en-US" altLang="en-US" dirty="0" smtClean="0"/>
              <a:t>If your method states a </a:t>
            </a:r>
            <a:r>
              <a:rPr lang="en-US" altLang="en-US" dirty="0" err="1" smtClean="0"/>
              <a:t>postcondition</a:t>
            </a:r>
            <a:r>
              <a:rPr lang="en-US" altLang="en-US" dirty="0" smtClean="0"/>
              <a:t>, clients should be able to rely on that statement being true after they call the method.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30DFCB7-C194-423A-8FB2-A756A07DCAA9}" type="datetime1">
              <a:rPr lang="en-US" smtClean="0"/>
              <a:t>11/3/2020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995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793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Writing </a:t>
            </a:r>
            <a:r>
              <a:rPr lang="en-US" altLang="en-US" dirty="0" smtClean="0"/>
              <a:t>Testing Programs</a:t>
            </a:r>
            <a:endParaRPr lang="en-US" altLang="en-US" dirty="0" smtClean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Some programs are written specifically to test other programs.</a:t>
            </a:r>
          </a:p>
          <a:p>
            <a:pPr lvl="1"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If we wrote </a:t>
            </a:r>
            <a:r>
              <a:rPr lang="en-US" altLang="en-US" smtClean="0">
                <a:latin typeface="Courier New" panose="02070309020205020404" pitchFamily="49" charset="0"/>
              </a:rPr>
              <a:t>ArrayIntList</a:t>
            </a:r>
            <a:r>
              <a:rPr lang="en-US" altLang="en-US" smtClean="0"/>
              <a:t> and want to give it to others, we must make sure it works adequately well first.</a:t>
            </a:r>
          </a:p>
          <a:p>
            <a:pPr lvl="1"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Write a client program with a </a:t>
            </a:r>
            <a:r>
              <a:rPr lang="en-US" altLang="en-US" smtClean="0">
                <a:latin typeface="Courier New" panose="02070309020205020404" pitchFamily="49" charset="0"/>
              </a:rPr>
              <a:t>main</a:t>
            </a:r>
            <a:r>
              <a:rPr lang="en-US" altLang="en-US" smtClean="0"/>
              <a:t> method that constructs several lists, adds elements to them, and calls the various other methods.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F693EF9-A4AD-4A03-A5CB-47189390DD72}" type="datetime1">
              <a:rPr lang="en-US" smtClean="0"/>
              <a:t>11/3/2020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465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Tips for </a:t>
            </a:r>
            <a:r>
              <a:rPr lang="en-US" altLang="en-US" dirty="0" smtClean="0"/>
              <a:t>Testing</a:t>
            </a:r>
            <a:endParaRPr lang="en-US" altLang="en-US" dirty="0" smtClean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You cannot test every possible input, parameter value, etc.</a:t>
            </a:r>
          </a:p>
          <a:p>
            <a:pPr lvl="1" eaLnBrk="1" hangingPunct="1"/>
            <a:r>
              <a:rPr lang="en-US" altLang="en-US" smtClean="0"/>
              <a:t>Even a single </a:t>
            </a:r>
            <a:r>
              <a:rPr lang="en-US" altLang="en-US" smtClean="0">
                <a:latin typeface="Courier New" panose="02070309020205020404" pitchFamily="49" charset="0"/>
              </a:rPr>
              <a:t>(int)</a:t>
            </a:r>
            <a:r>
              <a:rPr lang="en-US" altLang="en-US" smtClean="0"/>
              <a:t> method has 2^32 different possible values!</a:t>
            </a:r>
          </a:p>
          <a:p>
            <a:pPr lvl="1" eaLnBrk="1" hangingPunct="1"/>
            <a:r>
              <a:rPr lang="en-US" altLang="en-US" smtClean="0"/>
              <a:t>So you must think of a limited set of tests likely to expose bugs.</a:t>
            </a:r>
          </a:p>
          <a:p>
            <a:pPr lvl="1"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Think about boundary cases</a:t>
            </a:r>
          </a:p>
          <a:p>
            <a:pPr lvl="1" eaLnBrk="1" hangingPunct="1"/>
            <a:r>
              <a:rPr lang="en-US" altLang="en-US" smtClean="0"/>
              <a:t>positive, zero, negative numbers</a:t>
            </a:r>
          </a:p>
          <a:p>
            <a:pPr lvl="1" eaLnBrk="1" hangingPunct="1"/>
            <a:r>
              <a:rPr lang="en-US" altLang="en-US" smtClean="0"/>
              <a:t>right at the edge of an array or collection's size</a:t>
            </a:r>
          </a:p>
          <a:p>
            <a:pPr lvl="1"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Think about empty cases and error cases</a:t>
            </a:r>
          </a:p>
          <a:p>
            <a:pPr lvl="1" eaLnBrk="1" hangingPunct="1"/>
            <a:r>
              <a:rPr lang="en-US" altLang="en-US" smtClean="0"/>
              <a:t>0, -1, null;  an empty list or array</a:t>
            </a:r>
          </a:p>
          <a:p>
            <a:pPr lvl="1" eaLnBrk="1" hangingPunct="1"/>
            <a:r>
              <a:rPr lang="en-US" altLang="en-US" smtClean="0"/>
              <a:t>an array or collection that contains null elements</a:t>
            </a:r>
          </a:p>
          <a:p>
            <a:pPr lvl="1"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Write helping methods in your test program to shorten it.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222BD6D-6EDC-4A2A-99DB-20DDC443F0C6}" type="datetime1">
              <a:rPr lang="en-US" smtClean="0"/>
              <a:t>11/3/2020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719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More </a:t>
            </a:r>
            <a:r>
              <a:rPr lang="en-US" altLang="en-US" dirty="0" smtClean="0"/>
              <a:t>Testing Tips</a:t>
            </a:r>
            <a:endParaRPr lang="en-US" altLang="en-US" dirty="0" smtClean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Focus on </a:t>
            </a:r>
            <a:r>
              <a:rPr lang="en-US" altLang="en-US" b="1" smtClean="0"/>
              <a:t>expected</a:t>
            </a:r>
            <a:r>
              <a:rPr lang="en-US" altLang="en-US" smtClean="0"/>
              <a:t> vs. </a:t>
            </a:r>
            <a:r>
              <a:rPr lang="en-US" altLang="en-US" b="1" smtClean="0"/>
              <a:t>actual</a:t>
            </a:r>
            <a:r>
              <a:rPr lang="en-US" altLang="en-US" smtClean="0"/>
              <a:t> behavior</a:t>
            </a:r>
          </a:p>
          <a:p>
            <a:pPr lvl="1"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the test shouldn't just call methods and print results; it should:</a:t>
            </a:r>
          </a:p>
          <a:p>
            <a:pPr lvl="1" eaLnBrk="1" hangingPunct="1"/>
            <a:r>
              <a:rPr lang="en-US" altLang="en-US" smtClean="0"/>
              <a:t>call the method(s)</a:t>
            </a:r>
          </a:p>
          <a:p>
            <a:pPr lvl="1" eaLnBrk="1" hangingPunct="1"/>
            <a:r>
              <a:rPr lang="en-US" altLang="en-US" smtClean="0"/>
              <a:t>compare their results to a known correct expected value</a:t>
            </a:r>
          </a:p>
          <a:p>
            <a:pPr lvl="1" eaLnBrk="1" hangingPunct="1"/>
            <a:r>
              <a:rPr lang="en-US" altLang="en-US" smtClean="0"/>
              <a:t>if they are the same, report that the test "passed"</a:t>
            </a:r>
          </a:p>
          <a:p>
            <a:pPr lvl="1" eaLnBrk="1" hangingPunct="1"/>
            <a:r>
              <a:rPr lang="en-US" altLang="en-US" smtClean="0"/>
              <a:t>if they differ, report that the test "failed" along with the values</a:t>
            </a:r>
          </a:p>
          <a:p>
            <a:pPr lvl="1"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test behavior in combination</a:t>
            </a:r>
          </a:p>
          <a:p>
            <a:pPr lvl="1" eaLnBrk="1" hangingPunct="1"/>
            <a:r>
              <a:rPr lang="en-US" altLang="en-US" smtClean="0"/>
              <a:t>maybe </a:t>
            </a:r>
            <a:r>
              <a:rPr lang="en-US" altLang="en-US" smtClean="0">
                <a:latin typeface="Courier New" panose="02070309020205020404" pitchFamily="49" charset="0"/>
              </a:rPr>
              <a:t>add</a:t>
            </a:r>
            <a:r>
              <a:rPr lang="en-US" altLang="en-US" smtClean="0"/>
              <a:t> usually works, but fails after you call </a:t>
            </a:r>
            <a:r>
              <a:rPr lang="en-US" altLang="en-US" smtClean="0">
                <a:latin typeface="Courier New" panose="02070309020205020404" pitchFamily="49" charset="0"/>
              </a:rPr>
              <a:t>remove</a:t>
            </a:r>
          </a:p>
          <a:p>
            <a:pPr lvl="1" eaLnBrk="1" hangingPunct="1"/>
            <a:r>
              <a:rPr lang="en-US" altLang="en-US" smtClean="0"/>
              <a:t>what happens if I call </a:t>
            </a:r>
            <a:r>
              <a:rPr lang="en-US" altLang="en-US" smtClean="0">
                <a:latin typeface="Courier New" panose="02070309020205020404" pitchFamily="49" charset="0"/>
              </a:rPr>
              <a:t>add</a:t>
            </a:r>
            <a:r>
              <a:rPr lang="en-US" altLang="en-US" smtClean="0"/>
              <a:t> then </a:t>
            </a:r>
            <a:r>
              <a:rPr lang="en-US" altLang="en-US" smtClean="0">
                <a:latin typeface="Courier New" panose="02070309020205020404" pitchFamily="49" charset="0"/>
              </a:rPr>
              <a:t>size</a:t>
            </a:r>
            <a:r>
              <a:rPr lang="en-US" altLang="en-US" smtClean="0"/>
              <a:t>? </a:t>
            </a:r>
            <a:r>
              <a:rPr lang="en-US" altLang="en-US" smtClean="0">
                <a:latin typeface="Courier New" panose="02070309020205020404" pitchFamily="49" charset="0"/>
              </a:rPr>
              <a:t>remove</a:t>
            </a:r>
            <a:r>
              <a:rPr lang="en-US" altLang="en-US" smtClean="0"/>
              <a:t> then </a:t>
            </a:r>
            <a:r>
              <a:rPr lang="en-US" altLang="en-US" smtClean="0">
                <a:latin typeface="Courier New" panose="02070309020205020404" pitchFamily="49" charset="0"/>
              </a:rPr>
              <a:t>toString</a:t>
            </a:r>
            <a:r>
              <a:rPr lang="en-US" altLang="en-US" smtClean="0"/>
              <a:t>?</a:t>
            </a:r>
          </a:p>
          <a:p>
            <a:pPr lvl="1" eaLnBrk="1" hangingPunct="1"/>
            <a:r>
              <a:rPr lang="en-US" altLang="en-US" smtClean="0"/>
              <a:t>make multiple calls;  maybe </a:t>
            </a:r>
            <a:r>
              <a:rPr lang="en-US" altLang="en-US" smtClean="0">
                <a:latin typeface="Courier New" panose="02070309020205020404" pitchFamily="49" charset="0"/>
              </a:rPr>
              <a:t>size</a:t>
            </a:r>
            <a:r>
              <a:rPr lang="en-US" altLang="en-US" smtClean="0"/>
              <a:t> fails the second time only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BD03B28-C7BB-48F4-8E89-CB6BF2A0703B}" type="datetime1">
              <a:rPr lang="en-US" smtClean="0"/>
              <a:t>11/3/2020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338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Example </a:t>
            </a:r>
            <a:r>
              <a:rPr lang="en-US" altLang="en-US" dirty="0" err="1" smtClean="0">
                <a:latin typeface="Courier New" panose="02070309020205020404" pitchFamily="49" charset="0"/>
              </a:rPr>
              <a:t>ArrayIntList</a:t>
            </a:r>
            <a:r>
              <a:rPr lang="en-US" altLang="en-US" dirty="0" smtClean="0"/>
              <a:t> </a:t>
            </a:r>
            <a:r>
              <a:rPr lang="en-US" altLang="en-US" dirty="0" smtClean="0"/>
              <a:t>Test</a:t>
            </a:r>
            <a:endParaRPr lang="en-US" altLang="en-US" dirty="0" smtClean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1600" smtClean="0">
                <a:latin typeface="Courier New" panose="02070309020205020404" pitchFamily="49" charset="0"/>
              </a:rPr>
              <a:t>	public static void main(String[] args) {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1600" smtClean="0">
                <a:latin typeface="Courier New" panose="02070309020205020404" pitchFamily="49" charset="0"/>
              </a:rPr>
              <a:t>	    int[] a1 = {5, 2, 7, 8, 4};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1600" smtClean="0">
                <a:latin typeface="Courier New" panose="02070309020205020404" pitchFamily="49" charset="0"/>
              </a:rPr>
              <a:t>	    int[] a2 = {2, 7, 42, 8};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1600" smtClean="0">
                <a:latin typeface="Courier New" panose="02070309020205020404" pitchFamily="49" charset="0"/>
              </a:rPr>
              <a:t>	    int[] a3 = {7, 42, 42};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1600" b="1" smtClean="0">
                <a:latin typeface="Courier New" panose="02070309020205020404" pitchFamily="49" charset="0"/>
              </a:rPr>
              <a:t>	    helper(a1, a2);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1600" b="1" smtClean="0">
                <a:latin typeface="Courier New" panose="02070309020205020404" pitchFamily="49" charset="0"/>
              </a:rPr>
              <a:t>	    helper(a2, a3);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1600" b="1" smtClean="0">
                <a:latin typeface="Courier New" panose="02070309020205020404" pitchFamily="49" charset="0"/>
              </a:rPr>
              <a:t>	    helper(new int[] {1, 2, 3, 4, 5}, new int[] {2, 3, 42, 4});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1600" smtClean="0">
                <a:latin typeface="Courier New" panose="02070309020205020404" pitchFamily="49" charset="0"/>
              </a:rPr>
              <a:t>	}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endParaRPr lang="en-US" altLang="en-US" sz="1600" smtClean="0">
              <a:latin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1600" b="1" smtClean="0">
                <a:latin typeface="Courier New" panose="02070309020205020404" pitchFamily="49" charset="0"/>
              </a:rPr>
              <a:t>	public static void helper(int[] elements, int[] expected) {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1600" smtClean="0">
                <a:latin typeface="Courier New" panose="02070309020205020404" pitchFamily="49" charset="0"/>
              </a:rPr>
              <a:t>	    ArrayIntList list = new ArrayIntList(elements);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1600" smtClean="0">
                <a:latin typeface="Courier New" panose="02070309020205020404" pitchFamily="49" charset="0"/>
              </a:rPr>
              <a:t>	    for (int i = 0; i &lt; elements.length; i++) {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1600" smtClean="0">
                <a:latin typeface="Courier New" panose="02070309020205020404" pitchFamily="49" charset="0"/>
              </a:rPr>
              <a:t>	        list.add(elements[i];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1600" smtClean="0">
                <a:latin typeface="Courier New" panose="02070309020205020404" pitchFamily="49" charset="0"/>
              </a:rPr>
              <a:t>	    }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1600" smtClean="0">
                <a:latin typeface="Courier New" panose="02070309020205020404" pitchFamily="49" charset="0"/>
              </a:rPr>
              <a:t>	    list.remove(0);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1600" smtClean="0">
                <a:latin typeface="Courier New" panose="02070309020205020404" pitchFamily="49" charset="0"/>
              </a:rPr>
              <a:t>	    list.remove(list.size() - 1);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1600" smtClean="0">
                <a:latin typeface="Courier New" panose="02070309020205020404" pitchFamily="49" charset="0"/>
              </a:rPr>
              <a:t>	    list.add(2, 42);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1600" smtClean="0">
                <a:latin typeface="Courier New" panose="02070309020205020404" pitchFamily="49" charset="0"/>
              </a:rPr>
              <a:t>	    for (int i = 0; i &lt; expected.length; i++) {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1600" smtClean="0">
                <a:latin typeface="Courier New" panose="02070309020205020404" pitchFamily="49" charset="0"/>
              </a:rPr>
              <a:t>	        if (list.get(i) != expected[i]) {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1600" smtClean="0">
                <a:latin typeface="Courier New" panose="02070309020205020404" pitchFamily="49" charset="0"/>
              </a:rPr>
              <a:t>	            System.out.println(</a:t>
            </a:r>
            <a:r>
              <a:rPr lang="en-US" altLang="en-US" sz="1400" smtClean="0">
                <a:latin typeface="Courier New" panose="02070309020205020404" pitchFamily="49" charset="0"/>
              </a:rPr>
              <a:t>"fail; expect " + Arrays.toString(expected)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1600" smtClean="0">
                <a:latin typeface="Courier New" panose="02070309020205020404" pitchFamily="49" charset="0"/>
              </a:rPr>
              <a:t>	                               </a:t>
            </a:r>
            <a:r>
              <a:rPr lang="en-US" altLang="en-US" sz="1400" smtClean="0">
                <a:latin typeface="Courier New" panose="02070309020205020404" pitchFamily="49" charset="0"/>
              </a:rPr>
              <a:t>+ ", actual " + list</a:t>
            </a:r>
            <a:r>
              <a:rPr lang="en-US" altLang="en-US" sz="1600" smtClean="0">
                <a:latin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1600" smtClean="0">
                <a:latin typeface="Courier New" panose="02070309020205020404" pitchFamily="49" charset="0"/>
              </a:rPr>
              <a:t>	        }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1600" smtClean="0">
                <a:latin typeface="Courier New" panose="02070309020205020404" pitchFamily="49" charset="0"/>
              </a:rPr>
              <a:t>	    }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1600" smtClean="0">
                <a:latin typeface="Courier New" panose="02070309020205020404" pitchFamily="49" charset="0"/>
              </a:rPr>
              <a:t>	}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A90F958-F293-4F94-8121-4DADCBDA284C}" type="datetime1">
              <a:rPr lang="en-US" smtClean="0"/>
              <a:t>11/3/2020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78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Finishing </a:t>
            </a:r>
            <a:r>
              <a:rPr lang="en-US" altLang="en-US" smtClean="0">
                <a:latin typeface="Courier New" panose="02070309020205020404" pitchFamily="49" charset="0"/>
              </a:rPr>
              <a:t>ArrayIntList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Let's add the following features to </a:t>
            </a:r>
            <a:r>
              <a:rPr lang="en-US" altLang="en-US" smtClean="0">
                <a:latin typeface="Courier New" panose="02070309020205020404" pitchFamily="49" charset="0"/>
              </a:rPr>
              <a:t>ArrayIntList</a:t>
            </a:r>
            <a:r>
              <a:rPr lang="en-US" altLang="en-US" smtClean="0"/>
              <a:t>:</a:t>
            </a:r>
          </a:p>
          <a:p>
            <a:pPr lvl="1" eaLnBrk="1" hangingPunct="1"/>
            <a:r>
              <a:rPr lang="en-US" altLang="en-US" smtClean="0"/>
              <a:t>a constant for the default list capacity</a:t>
            </a:r>
          </a:p>
          <a:p>
            <a:pPr lvl="1" eaLnBrk="1" hangingPunct="1"/>
            <a:r>
              <a:rPr lang="en-US" altLang="en-US" smtClean="0"/>
              <a:t>better encapsulation and protection of implementation details</a:t>
            </a:r>
          </a:p>
          <a:p>
            <a:pPr lvl="1" eaLnBrk="1" hangingPunct="1"/>
            <a:r>
              <a:rPr lang="en-US" altLang="en-US" smtClean="0"/>
              <a:t>a better way to print list objects</a:t>
            </a:r>
          </a:p>
          <a:p>
            <a:pPr lvl="1" eaLnBrk="1" hangingPunct="1"/>
            <a:endParaRPr lang="en-US" altLang="en-US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768395F-412F-42A7-8C58-65AD9BE0E866}" type="datetime1">
              <a:rPr lang="en-US" smtClean="0"/>
              <a:t>11/3/2020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82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Class </a:t>
            </a:r>
            <a:r>
              <a:rPr lang="en-US" altLang="en-US" dirty="0" smtClean="0"/>
              <a:t>Constants</a:t>
            </a:r>
            <a:endParaRPr lang="en-US" altLang="en-US" dirty="0" smtClean="0"/>
          </a:p>
        </p:txBody>
      </p:sp>
      <p:sp>
        <p:nvSpPr>
          <p:cNvPr id="17408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public static final </a:t>
            </a:r>
            <a:r>
              <a:rPr lang="en-US" altLang="en-US" b="1" smtClean="0"/>
              <a:t>type</a:t>
            </a:r>
            <a:r>
              <a:rPr lang="en-US" altLang="en-US" smtClean="0">
                <a:latin typeface="Courier New" panose="02070309020205020404" pitchFamily="49" charset="0"/>
              </a:rPr>
              <a:t> </a:t>
            </a:r>
            <a:r>
              <a:rPr lang="en-US" altLang="en-US" b="1" smtClean="0"/>
              <a:t>name</a:t>
            </a:r>
            <a:r>
              <a:rPr lang="en-US" altLang="en-US" smtClean="0">
                <a:latin typeface="Courier New" panose="02070309020205020404" pitchFamily="49" charset="0"/>
              </a:rPr>
              <a:t> = </a:t>
            </a:r>
            <a:r>
              <a:rPr lang="en-US" altLang="en-US" b="1" smtClean="0"/>
              <a:t>value</a:t>
            </a:r>
            <a:r>
              <a:rPr lang="en-US" altLang="en-US" smtClean="0">
                <a:latin typeface="Courier New" panose="02070309020205020404" pitchFamily="49" charset="0"/>
              </a:rPr>
              <a:t>;</a:t>
            </a:r>
          </a:p>
          <a:p>
            <a:pPr eaLnBrk="1" hangingPunct="1"/>
            <a:endParaRPr lang="en-US" altLang="en-US" smtClean="0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b="1" smtClean="0"/>
              <a:t>class constant</a:t>
            </a:r>
            <a:r>
              <a:rPr lang="en-US" altLang="en-US" smtClean="0"/>
              <a:t>: a global, unchangeable value in a class</a:t>
            </a:r>
          </a:p>
          <a:p>
            <a:pPr lvl="1" eaLnBrk="1" hangingPunct="1"/>
            <a:r>
              <a:rPr lang="en-US" altLang="en-US" smtClean="0"/>
              <a:t>used to store and give names to important values used in code</a:t>
            </a:r>
          </a:p>
          <a:p>
            <a:pPr lvl="1" eaLnBrk="1" hangingPunct="1"/>
            <a:r>
              <a:rPr lang="en-US" altLang="en-US" smtClean="0"/>
              <a:t>documents an important value;  easier to find and change later</a:t>
            </a:r>
          </a:p>
          <a:p>
            <a:pPr lvl="1"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classes will often store constants related to that type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mtClean="0">
                <a:latin typeface="Courier New" panose="02070309020205020404" pitchFamily="49" charset="0"/>
              </a:rPr>
              <a:t>Math.PI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mtClean="0">
                <a:latin typeface="Courier New" panose="02070309020205020404" pitchFamily="49" charset="0"/>
              </a:rPr>
              <a:t>Integer.MAX_VALUE</a:t>
            </a:r>
            <a:r>
              <a:rPr lang="en-US" altLang="en-US" smtClean="0"/>
              <a:t>, </a:t>
            </a:r>
            <a:r>
              <a:rPr lang="en-US" altLang="en-US" smtClean="0">
                <a:latin typeface="Courier New" panose="02070309020205020404" pitchFamily="49" charset="0"/>
              </a:rPr>
              <a:t>Integer.MIN_VALUE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mtClean="0">
                <a:latin typeface="Courier New" panose="02070309020205020404" pitchFamily="49" charset="0"/>
              </a:rPr>
              <a:t>Color.GREEN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b="1" smtClean="0">
                <a:solidFill>
                  <a:srgbClr val="008000"/>
                </a:solidFill>
                <a:latin typeface="Courier New" panose="02070309020205020404" pitchFamily="49" charset="0"/>
              </a:rPr>
              <a:t>// default array length for new ArrayIntLists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public static final int DEFAULT_CAPACITY = 10;</a:t>
            </a:r>
            <a:endParaRPr lang="en-US" altLang="en-US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E4C7EE-4140-42CA-9DBF-0486CB69896F}" type="datetime1">
              <a:rPr lang="en-US" smtClean="0"/>
              <a:t>11/3/2020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446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40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740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"Helper" </a:t>
            </a:r>
            <a:r>
              <a:rPr lang="en-US" altLang="en-US" dirty="0" smtClean="0"/>
              <a:t>Methods</a:t>
            </a:r>
            <a:endParaRPr lang="en-US" altLang="en-US" dirty="0" smtClean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Currently our list class has a few useful "helper" methods:</a:t>
            </a:r>
          </a:p>
          <a:p>
            <a:pPr lvl="1" eaLnBrk="1" hangingPunct="1"/>
            <a:endParaRPr lang="en-US" altLang="en-US" smtClean="0"/>
          </a:p>
          <a:p>
            <a:pPr lvl="1" eaLnBrk="1" hangingPunct="1"/>
            <a:r>
              <a:rPr lang="en-US" altLang="en-US" sz="2000" smtClean="0">
                <a:latin typeface="Courier New" panose="02070309020205020404" pitchFamily="49" charset="0"/>
              </a:rPr>
              <a:t>public void </a:t>
            </a:r>
            <a:r>
              <a:rPr lang="en-US" altLang="en-US" sz="2000" b="1" smtClean="0">
                <a:latin typeface="Courier New" panose="02070309020205020404" pitchFamily="49" charset="0"/>
              </a:rPr>
              <a:t>checkResize</a:t>
            </a:r>
            <a:r>
              <a:rPr lang="en-US" altLang="en-US" sz="2000" smtClean="0">
                <a:latin typeface="Courier New" panose="02070309020205020404" pitchFamily="49" charset="0"/>
              </a:rPr>
              <a:t>()</a:t>
            </a:r>
          </a:p>
          <a:p>
            <a:pPr lvl="1" eaLnBrk="1" hangingPunct="1"/>
            <a:r>
              <a:rPr lang="en-US" altLang="en-US" sz="2000" smtClean="0">
                <a:latin typeface="Courier New" panose="02070309020205020404" pitchFamily="49" charset="0"/>
              </a:rPr>
              <a:t>public void </a:t>
            </a:r>
            <a:r>
              <a:rPr lang="en-US" altLang="en-US" sz="2000" b="1" smtClean="0">
                <a:latin typeface="Courier New" panose="02070309020205020404" pitchFamily="49" charset="0"/>
              </a:rPr>
              <a:t>checkIndex</a:t>
            </a:r>
            <a:r>
              <a:rPr lang="en-US" altLang="en-US" sz="2000" smtClean="0">
                <a:latin typeface="Courier New" panose="02070309020205020404" pitchFamily="49" charset="0"/>
              </a:rPr>
              <a:t>(int index, int min, int max)</a:t>
            </a:r>
          </a:p>
          <a:p>
            <a:pPr lvl="1" eaLnBrk="1" hangingPunct="1"/>
            <a:endParaRPr lang="en-US" altLang="en-US" sz="2000" smtClean="0">
              <a:latin typeface="Courier New" panose="02070309020205020404" pitchFamily="49" charset="0"/>
            </a:endParaRPr>
          </a:p>
          <a:p>
            <a:pPr lvl="1"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We wrote them to help us implement other required methods.</a:t>
            </a:r>
          </a:p>
          <a:p>
            <a:pPr lvl="1"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We don't want clients to call these methods; they are internal.</a:t>
            </a:r>
          </a:p>
          <a:p>
            <a:pPr lvl="1" eaLnBrk="1" hangingPunct="1"/>
            <a:r>
              <a:rPr lang="en-US" altLang="en-US" smtClean="0"/>
              <a:t>How can we stop clients from calling them?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AD3288-6D43-4538-AECD-9B5B3650772C}" type="datetime1">
              <a:rPr lang="en-US" smtClean="0"/>
              <a:t>11/3/2020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498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A </a:t>
            </a:r>
            <a:r>
              <a:rPr lang="en-US" altLang="en-US" dirty="0" smtClean="0"/>
              <a:t>Private Method</a:t>
            </a:r>
            <a:endParaRPr lang="en-US" altLang="en-US" dirty="0" smtClean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private</a:t>
            </a:r>
            <a:r>
              <a:rPr lang="en-US" altLang="en-US" sz="2000" smtClean="0">
                <a:latin typeface="Courier New" panose="02070309020205020404" pitchFamily="49" charset="0"/>
              </a:rPr>
              <a:t> </a:t>
            </a:r>
            <a:r>
              <a:rPr lang="en-US" altLang="en-US" sz="2000" b="1" smtClean="0"/>
              <a:t>type</a:t>
            </a:r>
            <a:r>
              <a:rPr lang="en-US" altLang="en-US" sz="2000" smtClean="0">
                <a:latin typeface="Courier New" panose="02070309020205020404" pitchFamily="49" charset="0"/>
              </a:rPr>
              <a:t> </a:t>
            </a:r>
            <a:r>
              <a:rPr lang="en-US" altLang="en-US" sz="2000" b="1" smtClean="0"/>
              <a:t>name</a:t>
            </a:r>
            <a:r>
              <a:rPr lang="en-US" altLang="en-US" sz="2000" smtClean="0">
                <a:latin typeface="Courier New" panose="02070309020205020404" pitchFamily="49" charset="0"/>
              </a:rPr>
              <a:t>(</a:t>
            </a:r>
            <a:r>
              <a:rPr lang="en-US" altLang="en-US" sz="2000" b="1" smtClean="0"/>
              <a:t>type</a:t>
            </a:r>
            <a:r>
              <a:rPr lang="en-US" altLang="en-US" sz="2000" smtClean="0">
                <a:latin typeface="Courier New" panose="02070309020205020404" pitchFamily="49" charset="0"/>
              </a:rPr>
              <a:t> </a:t>
            </a:r>
            <a:r>
              <a:rPr lang="en-US" altLang="en-US" sz="2000" b="1" smtClean="0"/>
              <a:t>name</a:t>
            </a:r>
            <a:r>
              <a:rPr lang="en-US" altLang="en-US" sz="2000" smtClean="0">
                <a:latin typeface="Courier New" panose="02070309020205020404" pitchFamily="49" charset="0"/>
              </a:rPr>
              <a:t>, ..., </a:t>
            </a:r>
            <a:r>
              <a:rPr lang="en-US" altLang="en-US" sz="2000" b="1" smtClean="0"/>
              <a:t>type</a:t>
            </a:r>
            <a:r>
              <a:rPr lang="en-US" altLang="en-US" sz="2000" smtClean="0">
                <a:latin typeface="Courier New" panose="02070309020205020404" pitchFamily="49" charset="0"/>
              </a:rPr>
              <a:t> </a:t>
            </a:r>
            <a:r>
              <a:rPr lang="en-US" altLang="en-US" sz="2000" b="1" smtClean="0"/>
              <a:t>name</a:t>
            </a:r>
            <a:r>
              <a:rPr lang="en-US" altLang="en-US" sz="2000" smtClean="0">
                <a:latin typeface="Courier New" panose="02070309020205020404" pitchFamily="49" charset="0"/>
              </a:rPr>
              <a:t>)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    </a:t>
            </a:r>
            <a:r>
              <a:rPr lang="en-US" altLang="en-US" sz="2000" b="1" smtClean="0"/>
              <a:t>statement(s)</a:t>
            </a:r>
            <a:r>
              <a:rPr lang="en-US" altLang="en-US" sz="2000" smtClean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000" smtClean="0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smtClean="0"/>
              <a:t>a </a:t>
            </a:r>
            <a:r>
              <a:rPr lang="en-US" altLang="en-US" b="1" smtClean="0"/>
              <a:t>private method</a:t>
            </a:r>
            <a:r>
              <a:rPr lang="en-US" altLang="en-US" smtClean="0"/>
              <a:t> can be seen/called only by its own class</a:t>
            </a:r>
          </a:p>
          <a:p>
            <a:pPr lvl="1" eaLnBrk="1" hangingPunct="1"/>
            <a:r>
              <a:rPr lang="en-US" altLang="en-US" smtClean="0"/>
              <a:t>encapsulated, similar to fields</a:t>
            </a:r>
          </a:p>
          <a:p>
            <a:pPr lvl="1" eaLnBrk="1" hangingPunct="1"/>
            <a:r>
              <a:rPr lang="en-US" altLang="en-US" smtClean="0"/>
              <a:t>your object can call the method on itself, but clients cannot call it</a:t>
            </a:r>
          </a:p>
          <a:p>
            <a:pPr lvl="1" eaLnBrk="1" hangingPunct="1"/>
            <a:r>
              <a:rPr lang="en-US" altLang="en-US" smtClean="0"/>
              <a:t>useful for "helper" methods that clients shouldn't directly touch</a:t>
            </a:r>
          </a:p>
          <a:p>
            <a:pPr lvl="1" eaLnBrk="1" hangingPunct="1"/>
            <a:endParaRPr lang="en-US" altLang="en-US" smtClean="0"/>
          </a:p>
          <a:p>
            <a:pPr eaLnBrk="1" hangingPunct="1">
              <a:buFontTx/>
              <a:buNone/>
            </a:pPr>
            <a:r>
              <a:rPr lang="en-US" altLang="en-US" sz="2000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private</a:t>
            </a:r>
            <a:r>
              <a:rPr lang="en-US" altLang="en-US" sz="2000" smtClean="0">
                <a:latin typeface="Courier New" panose="02070309020205020404" pitchFamily="49" charset="0"/>
              </a:rPr>
              <a:t> void checkIndex(int index, int min, int max) {</a:t>
            </a:r>
          </a:p>
          <a:p>
            <a:pPr eaLnBrk="1" hangingPunct="1"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    if (index &lt; min || index &gt; max) {</a:t>
            </a:r>
          </a:p>
          <a:p>
            <a:pPr eaLnBrk="1" hangingPunct="1"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        throw new IndexOutOfBoundsException(index);</a:t>
            </a:r>
          </a:p>
          <a:p>
            <a:pPr eaLnBrk="1" hangingPunct="1"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    }</a:t>
            </a:r>
          </a:p>
          <a:p>
            <a:pPr eaLnBrk="1" hangingPunct="1"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420F16F-45B2-4A99-A0A0-46E96ABD3AA6}" type="datetime1">
              <a:rPr lang="en-US" smtClean="0"/>
              <a:t>11/3/2020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77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Exercise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Write a program that reads a file (of unknown size) full of integers and prints the integers in the reverse order to how they occurred in the file.  Consider example file </a:t>
            </a:r>
            <a:r>
              <a:rPr lang="en-US" altLang="en-US" smtClean="0">
                <a:latin typeface="Courier New" panose="02070309020205020404" pitchFamily="49" charset="0"/>
              </a:rPr>
              <a:t>data.txt</a:t>
            </a:r>
            <a:r>
              <a:rPr lang="en-US" altLang="en-US" smtClean="0"/>
              <a:t>: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endParaRPr lang="en-US" altLang="en-US" sz="800" smtClean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	17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	932085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	-32053278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	100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	3</a:t>
            </a:r>
          </a:p>
          <a:p>
            <a:pPr lvl="1" eaLnBrk="1" hangingPunct="1">
              <a:buFontTx/>
              <a:buNone/>
            </a:pPr>
            <a:endParaRPr lang="en-US" altLang="en-US" smtClean="0"/>
          </a:p>
          <a:p>
            <a:pPr lvl="1" eaLnBrk="1" hangingPunct="1"/>
            <a:r>
              <a:rPr lang="en-US" altLang="en-US" smtClean="0"/>
              <a:t>When run with this file, your program's output would be: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endParaRPr lang="en-US" altLang="en-US" sz="800" smtClean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	3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	100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	-32053278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	932085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	17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ACC9489-13BF-47A7-8F0F-010D0EA928E9}" type="datetime1">
              <a:rPr lang="en-US" smtClean="0"/>
              <a:t>11/3/2020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313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Printing an </a:t>
            </a:r>
            <a:r>
              <a:rPr lang="en-US" altLang="en-US" smtClean="0">
                <a:latin typeface="Courier New" panose="02070309020205020404" pitchFamily="49" charset="0"/>
              </a:rPr>
              <a:t>ArrayIntList</a:t>
            </a:r>
          </a:p>
        </p:txBody>
      </p:sp>
      <p:sp>
        <p:nvSpPr>
          <p:cNvPr id="17715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Currently our list class has a </a:t>
            </a:r>
            <a:r>
              <a:rPr lang="en-US" altLang="en-US" smtClean="0">
                <a:latin typeface="Courier New" panose="02070309020205020404" pitchFamily="49" charset="0"/>
              </a:rPr>
              <a:t>print</a:t>
            </a:r>
            <a:r>
              <a:rPr lang="en-US" altLang="en-US" smtClean="0"/>
              <a:t> method:</a:t>
            </a:r>
            <a:endParaRPr lang="en-US" altLang="en-US" sz="800" smtClean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70000"/>
              </a:lnSpc>
              <a:buFontTx/>
              <a:buNone/>
            </a:pPr>
            <a:endParaRPr lang="en-US" altLang="en-US" b="1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b="1" smtClean="0">
                <a:solidFill>
                  <a:srgbClr val="008000"/>
                </a:solidFill>
                <a:latin typeface="Courier New" panose="02070309020205020404" pitchFamily="49" charset="0"/>
              </a:rPr>
              <a:t>// client code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ArrayIntList list = new ArrayIntList();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...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b="1" smtClean="0">
                <a:solidFill>
                  <a:srgbClr val="800000"/>
                </a:solidFill>
                <a:latin typeface="Courier New" panose="02070309020205020404" pitchFamily="49" charset="0"/>
              </a:rPr>
              <a:t>list.print();</a:t>
            </a:r>
          </a:p>
          <a:p>
            <a:pPr lvl="1" eaLnBrk="1" hangingPunct="1"/>
            <a:endParaRPr lang="en-US" altLang="en-US" smtClean="0"/>
          </a:p>
          <a:p>
            <a:pPr lvl="1" eaLnBrk="1" hangingPunct="1"/>
            <a:r>
              <a:rPr lang="en-US" altLang="en-US" smtClean="0"/>
              <a:t>Why is this a bad idea?  What would be better?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8876899-4395-4A42-B633-6FC88CBCDC1E}" type="datetime1">
              <a:rPr lang="en-US" smtClean="0"/>
              <a:t>11/3/2020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629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7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77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77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77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77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77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The </a:t>
            </a:r>
            <a:r>
              <a:rPr lang="en-US" altLang="en-US" dirty="0" err="1" smtClean="0">
                <a:latin typeface="Courier New" panose="02070309020205020404" pitchFamily="49" charset="0"/>
              </a:rPr>
              <a:t>toString</a:t>
            </a:r>
            <a:r>
              <a:rPr lang="en-US" altLang="en-US" dirty="0" smtClean="0"/>
              <a:t> </a:t>
            </a:r>
            <a:r>
              <a:rPr lang="en-US" altLang="en-US" dirty="0" smtClean="0"/>
              <a:t>Method</a:t>
            </a:r>
            <a:endParaRPr lang="en-US" altLang="en-US" dirty="0" smtClean="0"/>
          </a:p>
        </p:txBody>
      </p:sp>
      <p:sp>
        <p:nvSpPr>
          <p:cNvPr id="17817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en-US" smtClean="0"/>
              <a:t>Tells Java how to convert an object into a </a:t>
            </a:r>
            <a:r>
              <a:rPr lang="en-US" altLang="en-US" smtClean="0">
                <a:latin typeface="Courier New" panose="02070309020205020404" pitchFamily="49" charset="0"/>
              </a:rPr>
              <a:t>String</a:t>
            </a:r>
            <a:endParaRPr lang="en-US" altLang="en-US" sz="900" smtClean="0"/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	ArrayIntList list = new ArrayIntList();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	System.out.println("list is " + </a:t>
            </a:r>
            <a:r>
              <a:rPr lang="en-US" altLang="en-US" b="1" smtClean="0">
                <a:latin typeface="Courier New" panose="02070309020205020404" pitchFamily="49" charset="0"/>
              </a:rPr>
              <a:t>list</a:t>
            </a:r>
            <a:r>
              <a:rPr lang="en-US" altLang="en-US" smtClean="0">
                <a:latin typeface="Courier New" panose="02070309020205020404" pitchFamily="49" charset="0"/>
              </a:rPr>
              <a:t>);</a:t>
            </a:r>
            <a:endParaRPr lang="en-US" altLang="en-US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70000"/>
              </a:lnSpc>
              <a:buFontTx/>
              <a:buNone/>
            </a:pPr>
            <a:endParaRPr lang="en-US" altLang="en-US" smtClean="0">
              <a:solidFill>
                <a:srgbClr val="008000"/>
              </a:solidFill>
            </a:endParaRPr>
          </a:p>
          <a:p>
            <a:pPr lvl="1" eaLnBrk="1" hangingPunct="1">
              <a:lnSpc>
                <a:spcPct val="70000"/>
              </a:lnSpc>
              <a:buFontTx/>
              <a:buNone/>
            </a:pPr>
            <a:endParaRPr lang="en-US" altLang="en-US" smtClean="0">
              <a:solidFill>
                <a:srgbClr val="008000"/>
              </a:solidFill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en-US" smtClean="0"/>
              <a:t>Syntax: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	public String toString() {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	    </a:t>
            </a:r>
            <a:r>
              <a:rPr lang="en-US" altLang="en-US" b="1" smtClean="0"/>
              <a:t>code that returns a suitable String</a:t>
            </a:r>
            <a:r>
              <a:rPr lang="en-US" altLang="en-US" smtClean="0"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	}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en-US" smtClean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en-US" smtClean="0">
              <a:latin typeface="Courier New" panose="020703090202050204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en-US" smtClean="0"/>
              <a:t>Every class has a </a:t>
            </a:r>
            <a:r>
              <a:rPr lang="en-US" altLang="en-US" smtClean="0">
                <a:latin typeface="Courier New" panose="02070309020205020404" pitchFamily="49" charset="0"/>
              </a:rPr>
              <a:t>toString</a:t>
            </a:r>
            <a:r>
              <a:rPr lang="en-US" altLang="en-US" smtClean="0"/>
              <a:t>, even if it isn't in your code.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mtClean="0"/>
              <a:t>The default is the class's name and a hex (base-16) number:</a:t>
            </a:r>
            <a:endParaRPr lang="en-US" altLang="en-US" sz="900" smtClean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110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	ArrayIntList@9e8c34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80E9F2D-30A8-4C36-94D7-9DCD979E8582}" type="datetime1">
              <a:rPr lang="en-US" smtClean="0"/>
              <a:t>11/3/2020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54525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81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781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7817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err="1" smtClean="0">
                <a:latin typeface="Courier New" panose="02070309020205020404" pitchFamily="49" charset="0"/>
              </a:rPr>
              <a:t>toString</a:t>
            </a:r>
            <a:r>
              <a:rPr lang="en-US" altLang="en-US" dirty="0" smtClean="0"/>
              <a:t> </a:t>
            </a:r>
            <a:r>
              <a:rPr lang="en-US" altLang="en-US" dirty="0" smtClean="0"/>
              <a:t>Solution</a:t>
            </a:r>
            <a:endParaRPr lang="en-US" altLang="en-US" dirty="0" smtClean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200" b="1" smtClean="0">
                <a:solidFill>
                  <a:srgbClr val="008000"/>
                </a:solidFill>
                <a:latin typeface="Courier New" panose="02070309020205020404" pitchFamily="49" charset="0"/>
              </a:rPr>
              <a:t>// Returns a String representation of the list.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200" smtClean="0">
                <a:latin typeface="Courier New" panose="02070309020205020404" pitchFamily="49" charset="0"/>
              </a:rPr>
              <a:t>public String toString()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200" smtClean="0">
                <a:latin typeface="Courier New" panose="02070309020205020404" pitchFamily="49" charset="0"/>
              </a:rPr>
              <a:t>    if (size == 0)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200" smtClean="0">
                <a:latin typeface="Courier New" panose="02070309020205020404" pitchFamily="49" charset="0"/>
              </a:rPr>
              <a:t>        return "[]";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200" smtClean="0">
                <a:latin typeface="Courier New" panose="02070309020205020404" pitchFamily="49" charset="0"/>
              </a:rPr>
              <a:t>    } else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200" smtClean="0">
                <a:latin typeface="Courier New" panose="02070309020205020404" pitchFamily="49" charset="0"/>
              </a:rPr>
              <a:t>        String result = "[" + elementData[0];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200" smtClean="0">
                <a:latin typeface="Courier New" panose="02070309020205020404" pitchFamily="49" charset="0"/>
              </a:rPr>
              <a:t>        for (int i = 1; i &lt; size; i++)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200" smtClean="0">
                <a:latin typeface="Courier New" panose="02070309020205020404" pitchFamily="49" charset="0"/>
              </a:rPr>
              <a:t>            result += ", " + elementData[i];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200" smtClean="0">
                <a:latin typeface="Courier New" panose="02070309020205020404" pitchFamily="49" charset="0"/>
              </a:rPr>
              <a:t>      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200" smtClean="0">
                <a:latin typeface="Courier New" panose="02070309020205020404" pitchFamily="49" charset="0"/>
              </a:rPr>
              <a:t>        result += "]";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200" smtClean="0">
                <a:latin typeface="Courier New" panose="02070309020205020404" pitchFamily="49" charset="0"/>
              </a:rPr>
              <a:t>        return result;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200" smtClean="0">
                <a:latin typeface="Courier New" panose="02070309020205020404" pitchFamily="49" charset="0"/>
              </a:rPr>
              <a:t>  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200" smtClean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BB469B8-B131-4158-9B9F-0A8B9DEB1EE3}" type="datetime1">
              <a:rPr lang="en-US" smtClean="0"/>
              <a:t>11/3/2020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997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Exercise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Write a class called </a:t>
            </a:r>
            <a:r>
              <a:rPr lang="en-US" altLang="en-US" smtClean="0">
                <a:latin typeface="Courier New" panose="02070309020205020404" pitchFamily="49" charset="0"/>
              </a:rPr>
              <a:t>StutterIntList</a:t>
            </a:r>
            <a:r>
              <a:rPr lang="en-US" altLang="en-US" smtClean="0"/>
              <a:t>.</a:t>
            </a:r>
          </a:p>
          <a:p>
            <a:pPr lvl="1" eaLnBrk="1" hangingPunct="1"/>
            <a:r>
              <a:rPr lang="en-US" altLang="en-US" smtClean="0"/>
              <a:t>Its constructor accepts an integer </a:t>
            </a:r>
            <a:r>
              <a:rPr lang="en-US" altLang="en-US" i="1" smtClean="0"/>
              <a:t>stretch</a:t>
            </a:r>
            <a:r>
              <a:rPr lang="en-US" altLang="en-US" smtClean="0"/>
              <a:t>  parameter.</a:t>
            </a:r>
          </a:p>
          <a:p>
            <a:pPr lvl="1" eaLnBrk="1" hangingPunct="1"/>
            <a:r>
              <a:rPr lang="en-US" altLang="en-US" smtClean="0"/>
              <a:t>Every time an integer is added, the list will actually add </a:t>
            </a:r>
            <a:r>
              <a:rPr lang="en-US" altLang="en-US" i="1" smtClean="0"/>
              <a:t>stretch</a:t>
            </a:r>
            <a:r>
              <a:rPr lang="en-US" altLang="en-US" smtClean="0"/>
              <a:t> number of copies of that integer.</a:t>
            </a:r>
          </a:p>
          <a:p>
            <a:pPr lvl="1"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Example usage: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endParaRPr lang="en-US" altLang="en-US" sz="800" smtClean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StutterIntList list = new StutterIntList(3);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endParaRPr lang="en-US" altLang="en-US" sz="800" smtClean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list.add(7);     </a:t>
            </a:r>
            <a:r>
              <a:rPr lang="en-US" altLang="en-US" b="1" smtClean="0">
                <a:solidFill>
                  <a:srgbClr val="008000"/>
                </a:solidFill>
                <a:latin typeface="Courier New" panose="02070309020205020404" pitchFamily="49" charset="0"/>
              </a:rPr>
              <a:t>// [7, 7, 7]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list.add(-1);    </a:t>
            </a:r>
            <a:r>
              <a:rPr lang="en-US" altLang="en-US" b="1" smtClean="0">
                <a:solidFill>
                  <a:srgbClr val="008000"/>
                </a:solidFill>
                <a:latin typeface="Courier New" panose="02070309020205020404" pitchFamily="49" charset="0"/>
              </a:rPr>
              <a:t>// [7, 7, 7, -1, -1, -1]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list.add(2, 5);  </a:t>
            </a:r>
            <a:r>
              <a:rPr lang="en-US" altLang="en-US" b="1" smtClean="0">
                <a:solidFill>
                  <a:srgbClr val="008000"/>
                </a:solidFill>
                <a:latin typeface="Courier New" panose="02070309020205020404" pitchFamily="49" charset="0"/>
              </a:rPr>
              <a:t>// [7, 7, 5, 5, 5, 7, -1, -1, -1]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list.remove(4);  </a:t>
            </a:r>
            <a:r>
              <a:rPr lang="en-US" altLang="en-US" b="1" smtClean="0">
                <a:solidFill>
                  <a:srgbClr val="008000"/>
                </a:solidFill>
                <a:latin typeface="Courier New" panose="02070309020205020404" pitchFamily="49" charset="0"/>
              </a:rPr>
              <a:t>// [7, 7, 5, 5, 7, -1, -1, -1]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endParaRPr lang="en-US" altLang="en-US" sz="800" smtClean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System.out.println(list.getStretch());   </a:t>
            </a:r>
            <a:r>
              <a:rPr lang="en-US" altLang="en-US" b="1" smtClean="0">
                <a:solidFill>
                  <a:srgbClr val="008000"/>
                </a:solidFill>
                <a:latin typeface="Courier New" panose="02070309020205020404" pitchFamily="49" charset="0"/>
              </a:rPr>
              <a:t>// 3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DF2B9B7-B6A7-4E63-8A92-A4A832BD2173}" type="datetime1">
              <a:rPr lang="en-US" smtClean="0"/>
              <a:t>11/3/2020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005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Inheritance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inheritance</a:t>
            </a:r>
            <a:r>
              <a:rPr lang="en-US" altLang="en-US" smtClean="0"/>
              <a:t>: Forming new classes based on existing ones.</a:t>
            </a:r>
          </a:p>
          <a:p>
            <a:pPr lvl="1" eaLnBrk="1" hangingPunct="1"/>
            <a:r>
              <a:rPr lang="en-US" altLang="en-US" smtClean="0"/>
              <a:t>a way to share/</a:t>
            </a:r>
            <a:r>
              <a:rPr lang="en-US" altLang="en-US" b="1" smtClean="0"/>
              <a:t>reuse code</a:t>
            </a:r>
            <a:r>
              <a:rPr lang="en-US" altLang="en-US" smtClean="0"/>
              <a:t> between two or more classes</a:t>
            </a:r>
          </a:p>
          <a:p>
            <a:pPr lvl="1" eaLnBrk="1" hangingPunct="1"/>
            <a:endParaRPr lang="en-US" altLang="en-US" sz="800" smtClean="0"/>
          </a:p>
          <a:p>
            <a:pPr lvl="1" eaLnBrk="1" hangingPunct="1"/>
            <a:r>
              <a:rPr lang="en-US" altLang="en-US" b="1" smtClean="0"/>
              <a:t>superclass</a:t>
            </a:r>
            <a:r>
              <a:rPr lang="en-US" altLang="en-US" smtClean="0"/>
              <a:t>: Parent class being extended.</a:t>
            </a:r>
          </a:p>
          <a:p>
            <a:pPr lvl="1" eaLnBrk="1" hangingPunct="1"/>
            <a:r>
              <a:rPr lang="en-US" altLang="en-US" b="1" smtClean="0"/>
              <a:t>subclass</a:t>
            </a:r>
            <a:r>
              <a:rPr lang="en-US" altLang="en-US" smtClean="0"/>
              <a:t>: Child class that inherits behavior from superclass.</a:t>
            </a:r>
          </a:p>
          <a:p>
            <a:pPr lvl="2" eaLnBrk="1" hangingPunct="1"/>
            <a:r>
              <a:rPr lang="en-US" altLang="en-US" smtClean="0"/>
              <a:t>gets a copy of every field and method from superclass</a:t>
            </a:r>
          </a:p>
        </p:txBody>
      </p:sp>
      <p:pic>
        <p:nvPicPr>
          <p:cNvPr id="46084" name="Picture 4" descr="employee_manuals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581400"/>
            <a:ext cx="4648200" cy="263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DDDDDD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0ABCB2C-2398-4E83-9420-4ACF9558D564}" type="datetime1">
              <a:rPr lang="en-US" smtClean="0"/>
              <a:t>11/3/2020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733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An </a:t>
            </a:r>
            <a:r>
              <a:rPr lang="en-US" altLang="en-US" dirty="0" smtClean="0">
                <a:latin typeface="Courier New" panose="02070309020205020404" pitchFamily="49" charset="0"/>
              </a:rPr>
              <a:t>Employee</a:t>
            </a:r>
            <a:r>
              <a:rPr lang="en-US" altLang="en-US" dirty="0" smtClean="0"/>
              <a:t> </a:t>
            </a:r>
            <a:r>
              <a:rPr lang="en-US" altLang="en-US" dirty="0" smtClean="0"/>
              <a:t>Class</a:t>
            </a:r>
            <a:endParaRPr lang="en-US" altLang="en-US" dirty="0" smtClean="0"/>
          </a:p>
        </p:txBody>
      </p:sp>
      <p:sp>
        <p:nvSpPr>
          <p:cNvPr id="4710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28600" y="1143000"/>
            <a:ext cx="8686800" cy="5105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800" dirty="0" smtClean="0">
                <a:latin typeface="Courier New" panose="02070309020205020404" pitchFamily="49" charset="0"/>
              </a:rPr>
              <a:t>public class Employee 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800" dirty="0" smtClean="0">
                <a:latin typeface="Courier New" panose="02070309020205020404" pitchFamily="49" charset="0"/>
              </a:rPr>
              <a:t>    ...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en-US" sz="1800" dirty="0" smtClean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800" dirty="0" smtClean="0">
                <a:latin typeface="Courier New" panose="02070309020205020404" pitchFamily="49" charset="0"/>
              </a:rPr>
              <a:t>    public </a:t>
            </a:r>
            <a:r>
              <a:rPr lang="en-US" altLang="en-US" sz="1800" dirty="0" err="1" smtClean="0">
                <a:latin typeface="Courier New" panose="02070309020205020404" pitchFamily="49" charset="0"/>
              </a:rPr>
              <a:t>int</a:t>
            </a:r>
            <a:r>
              <a:rPr lang="en-US" altLang="en-US" sz="1800" dirty="0" smtClean="0">
                <a:latin typeface="Courier New" panose="02070309020205020404" pitchFamily="49" charset="0"/>
              </a:rPr>
              <a:t> </a:t>
            </a:r>
            <a:r>
              <a:rPr lang="en-US" altLang="en-US" sz="1800" dirty="0" err="1" smtClean="0">
                <a:latin typeface="Courier New" panose="02070309020205020404" pitchFamily="49" charset="0"/>
              </a:rPr>
              <a:t>getHours</a:t>
            </a:r>
            <a:r>
              <a:rPr lang="en-US" altLang="en-US" sz="1800" dirty="0" smtClean="0">
                <a:latin typeface="Courier New" panose="02070309020205020404" pitchFamily="49" charset="0"/>
              </a:rPr>
              <a:t>() 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800" dirty="0" smtClean="0">
                <a:latin typeface="Courier New" panose="02070309020205020404" pitchFamily="49" charset="0"/>
              </a:rPr>
              <a:t>        return 40;           </a:t>
            </a:r>
            <a:r>
              <a:rPr lang="en-US" altLang="en-US" sz="1800" b="1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// works 40 hours / week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800" dirty="0" smtClean="0">
                <a:latin typeface="Courier New" panose="02070309020205020404" pitchFamily="49" charset="0"/>
              </a:rPr>
              <a:t>    }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800" dirty="0" smtClean="0">
                <a:latin typeface="Courier New" panose="02070309020205020404" pitchFamily="49" charset="0"/>
              </a:rPr>
              <a:t>    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800" dirty="0" smtClean="0">
                <a:latin typeface="Courier New" panose="02070309020205020404" pitchFamily="49" charset="0"/>
              </a:rPr>
              <a:t>    public double </a:t>
            </a:r>
            <a:r>
              <a:rPr lang="en-US" altLang="en-US" sz="1800" dirty="0" err="1" smtClean="0">
                <a:latin typeface="Courier New" panose="02070309020205020404" pitchFamily="49" charset="0"/>
              </a:rPr>
              <a:t>getSalary</a:t>
            </a:r>
            <a:r>
              <a:rPr lang="en-US" altLang="en-US" sz="1800" dirty="0" smtClean="0">
                <a:latin typeface="Courier New" panose="02070309020205020404" pitchFamily="49" charset="0"/>
              </a:rPr>
              <a:t>() 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800" dirty="0" smtClean="0">
                <a:latin typeface="Courier New" panose="02070309020205020404" pitchFamily="49" charset="0"/>
              </a:rPr>
              <a:t>        return 40000.0;      </a:t>
            </a:r>
            <a:r>
              <a:rPr lang="en-US" altLang="en-US" sz="1800" b="1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// $40,000.00 / year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800" dirty="0" smtClean="0">
                <a:latin typeface="Courier New" panose="02070309020205020404" pitchFamily="49" charset="0"/>
              </a:rPr>
              <a:t>    }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800" dirty="0" smtClean="0">
                <a:latin typeface="Courier New" panose="02070309020205020404" pitchFamily="49" charset="0"/>
              </a:rPr>
              <a:t>    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800" dirty="0" smtClean="0">
                <a:latin typeface="Courier New" panose="02070309020205020404" pitchFamily="49" charset="0"/>
              </a:rPr>
              <a:t>    public </a:t>
            </a:r>
            <a:r>
              <a:rPr lang="en-US" altLang="en-US" sz="1800" dirty="0" err="1" smtClean="0">
                <a:latin typeface="Courier New" panose="02070309020205020404" pitchFamily="49" charset="0"/>
              </a:rPr>
              <a:t>int</a:t>
            </a:r>
            <a:r>
              <a:rPr lang="en-US" altLang="en-US" sz="1800" dirty="0" smtClean="0">
                <a:latin typeface="Courier New" panose="02070309020205020404" pitchFamily="49" charset="0"/>
              </a:rPr>
              <a:t> </a:t>
            </a:r>
            <a:r>
              <a:rPr lang="en-US" altLang="en-US" sz="1800" dirty="0" err="1" smtClean="0">
                <a:latin typeface="Courier New" panose="02070309020205020404" pitchFamily="49" charset="0"/>
              </a:rPr>
              <a:t>getVacationDays</a:t>
            </a:r>
            <a:r>
              <a:rPr lang="en-US" altLang="en-US" sz="1800" dirty="0" smtClean="0">
                <a:latin typeface="Courier New" panose="02070309020205020404" pitchFamily="49" charset="0"/>
              </a:rPr>
              <a:t>() 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800" dirty="0" smtClean="0">
                <a:latin typeface="Courier New" panose="02070309020205020404" pitchFamily="49" charset="0"/>
              </a:rPr>
              <a:t>        return 10;           </a:t>
            </a:r>
            <a:r>
              <a:rPr lang="en-US" altLang="en-US" sz="1800" b="1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// 2 weeks' paid vacation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800" dirty="0" smtClean="0">
                <a:latin typeface="Courier New" panose="02070309020205020404" pitchFamily="49" charset="0"/>
              </a:rPr>
              <a:t>    }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en-US" sz="1800" dirty="0" smtClean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800" dirty="0" smtClean="0">
                <a:latin typeface="Courier New" panose="02070309020205020404" pitchFamily="49" charset="0"/>
              </a:rPr>
              <a:t>    public String </a:t>
            </a:r>
            <a:r>
              <a:rPr lang="en-US" altLang="en-US" sz="1800" dirty="0" err="1" smtClean="0">
                <a:latin typeface="Courier New" panose="02070309020205020404" pitchFamily="49" charset="0"/>
              </a:rPr>
              <a:t>getVacationForm</a:t>
            </a:r>
            <a:r>
              <a:rPr lang="en-US" altLang="en-US" sz="1800" dirty="0" smtClean="0">
                <a:latin typeface="Courier New" panose="02070309020205020404" pitchFamily="49" charset="0"/>
              </a:rPr>
              <a:t>() 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800" dirty="0" smtClean="0">
                <a:latin typeface="Courier New" panose="02070309020205020404" pitchFamily="49" charset="0"/>
              </a:rPr>
              <a:t>        return "yellow";     </a:t>
            </a:r>
            <a:r>
              <a:rPr lang="en-US" altLang="en-US" sz="1800" b="1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// use the yellow form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800" dirty="0" smtClean="0">
                <a:latin typeface="Courier New" panose="02070309020205020404" pitchFamily="49" charset="0"/>
              </a:rPr>
              <a:t>    }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800" dirty="0" smtClean="0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en-US" sz="1600" dirty="0" smtClean="0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dirty="0" smtClean="0"/>
              <a:t>Lawyers, Secretaries, etc. have similar behavior to the above.</a:t>
            </a:r>
          </a:p>
          <a:p>
            <a:pPr lvl="1" eaLnBrk="1" hangingPunct="1">
              <a:buFontTx/>
              <a:buChar char="•"/>
            </a:pPr>
            <a:r>
              <a:rPr lang="en-US" altLang="en-US" dirty="0" smtClean="0"/>
              <a:t>How to implement those classes without redundancy?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5538A87-6453-4E36-A332-5D2F42FC04F8}" type="datetime1">
              <a:rPr lang="en-US" smtClean="0"/>
              <a:t>11/3/2020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160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Inheritance </a:t>
            </a:r>
            <a:r>
              <a:rPr lang="en-US" altLang="en-US" dirty="0" smtClean="0"/>
              <a:t>Syntax</a:t>
            </a:r>
            <a:endParaRPr lang="en-US" altLang="en-US" dirty="0" smtClean="0"/>
          </a:p>
        </p:txBody>
      </p:sp>
      <p:sp>
        <p:nvSpPr>
          <p:cNvPr id="4813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	public class </a:t>
            </a:r>
            <a:r>
              <a:rPr lang="en-US" altLang="en-US" b="1" smtClean="0"/>
              <a:t>name</a:t>
            </a:r>
            <a:r>
              <a:rPr lang="en-US" altLang="en-US" smtClean="0">
                <a:latin typeface="Courier New" panose="02070309020205020404" pitchFamily="49" charset="0"/>
              </a:rPr>
              <a:t> </a:t>
            </a:r>
            <a:r>
              <a:rPr lang="en-US" altLang="en-US" smtClean="0">
                <a:solidFill>
                  <a:srgbClr val="003399"/>
                </a:solidFill>
                <a:latin typeface="Courier New" panose="02070309020205020404" pitchFamily="49" charset="0"/>
              </a:rPr>
              <a:t>extends </a:t>
            </a:r>
            <a:r>
              <a:rPr lang="en-US" altLang="en-US" b="1" smtClean="0">
                <a:solidFill>
                  <a:srgbClr val="003399"/>
                </a:solidFill>
              </a:rPr>
              <a:t>superclass</a:t>
            </a:r>
            <a:r>
              <a:rPr lang="en-US" altLang="en-US" smtClean="0">
                <a:latin typeface="Courier New" panose="02070309020205020404" pitchFamily="49" charset="0"/>
              </a:rPr>
              <a:t> {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 smtClean="0">
              <a:latin typeface="Courier New" panose="02070309020205020404" pitchFamily="49" charset="0"/>
            </a:endParaRPr>
          </a:p>
          <a:p>
            <a:pPr lvl="1" eaLnBrk="1" hangingPunct="1"/>
            <a:r>
              <a:rPr lang="en-US" altLang="en-US" smtClean="0"/>
              <a:t>Example: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 sz="900" smtClean="0">
              <a:latin typeface="Courier New" panose="02070309020205020404" pitchFamily="49" charset="0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	public class Lawyer </a:t>
            </a:r>
            <a:r>
              <a:rPr lang="en-US" altLang="en-US" b="1" smtClean="0">
                <a:solidFill>
                  <a:srgbClr val="003399"/>
                </a:solidFill>
                <a:latin typeface="Courier New" panose="02070309020205020404" pitchFamily="49" charset="0"/>
              </a:rPr>
              <a:t>extends Employee</a:t>
            </a:r>
            <a:r>
              <a:rPr lang="en-US" altLang="en-US" smtClean="0">
                <a:latin typeface="Courier New" panose="02070309020205020404" pitchFamily="49" charset="0"/>
              </a:rPr>
              <a:t> {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	    ...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	}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 smtClean="0">
              <a:latin typeface="Courier New" panose="02070309020205020404" pitchFamily="49" charset="0"/>
            </a:endParaRPr>
          </a:p>
          <a:p>
            <a:pPr lvl="2" eaLnBrk="1" hangingPunct="1">
              <a:buFontTx/>
              <a:buNone/>
            </a:pPr>
            <a:endParaRPr lang="en-US" altLang="en-US" sz="1600" smtClean="0"/>
          </a:p>
          <a:p>
            <a:pPr eaLnBrk="1" hangingPunct="1"/>
            <a:r>
              <a:rPr lang="en-US" altLang="en-US" smtClean="0"/>
              <a:t>By extending </a:t>
            </a:r>
            <a:r>
              <a:rPr lang="en-US" altLang="en-US" smtClean="0">
                <a:latin typeface="Courier New" panose="02070309020205020404" pitchFamily="49" charset="0"/>
              </a:rPr>
              <a:t>Employee</a:t>
            </a:r>
            <a:r>
              <a:rPr lang="en-US" altLang="en-US" smtClean="0"/>
              <a:t>, each </a:t>
            </a:r>
            <a:r>
              <a:rPr lang="en-US" altLang="en-US" smtClean="0">
                <a:latin typeface="Courier New" panose="02070309020205020404" pitchFamily="49" charset="0"/>
              </a:rPr>
              <a:t>Lawyer</a:t>
            </a:r>
            <a:r>
              <a:rPr lang="en-US" altLang="en-US" smtClean="0"/>
              <a:t> object now:</a:t>
            </a:r>
          </a:p>
          <a:p>
            <a:pPr lvl="1" eaLnBrk="1" hangingPunct="1"/>
            <a:r>
              <a:rPr lang="en-US" altLang="en-US" smtClean="0"/>
              <a:t>receives a copy of each method from </a:t>
            </a:r>
            <a:r>
              <a:rPr lang="en-US" altLang="en-US" smtClean="0">
                <a:latin typeface="Courier New" panose="02070309020205020404" pitchFamily="49" charset="0"/>
              </a:rPr>
              <a:t>Employee</a:t>
            </a:r>
            <a:r>
              <a:rPr lang="en-US" altLang="en-US" smtClean="0"/>
              <a:t> automatically</a:t>
            </a:r>
            <a:endParaRPr lang="en-US" altLang="en-US" sz="900" smtClean="0"/>
          </a:p>
          <a:p>
            <a:pPr lvl="1" eaLnBrk="1" hangingPunct="1"/>
            <a:r>
              <a:rPr lang="en-US" altLang="en-US" smtClean="0"/>
              <a:t>can be treated as an </a:t>
            </a:r>
            <a:r>
              <a:rPr lang="en-US" altLang="en-US" smtClean="0">
                <a:latin typeface="Courier New" panose="02070309020205020404" pitchFamily="49" charset="0"/>
              </a:rPr>
              <a:t>Employee</a:t>
            </a:r>
            <a:r>
              <a:rPr lang="en-US" altLang="en-US" smtClean="0"/>
              <a:t> by client code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0EF37ED-239E-41FD-AAFD-E9AD62C9D4B9}" type="datetime1">
              <a:rPr lang="en-US" smtClean="0"/>
              <a:t>11/3/2020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781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Overriding </a:t>
            </a:r>
            <a:r>
              <a:rPr lang="en-US" altLang="en-US" dirty="0" smtClean="0"/>
              <a:t>Methods</a:t>
            </a:r>
            <a:endParaRPr lang="en-US" altLang="en-US" dirty="0" smtClean="0"/>
          </a:p>
        </p:txBody>
      </p:sp>
      <p:sp>
        <p:nvSpPr>
          <p:cNvPr id="4915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override</a:t>
            </a:r>
            <a:r>
              <a:rPr lang="en-US" altLang="en-US" smtClean="0"/>
              <a:t>: To replace a superclass's method by writing a new version of that method in a subclass.</a:t>
            </a:r>
          </a:p>
          <a:p>
            <a:pPr lvl="1" eaLnBrk="1" hangingPunct="1">
              <a:buFontTx/>
              <a:buNone/>
            </a:pPr>
            <a:endParaRPr lang="en-US" altLang="en-US" sz="900" smtClean="0"/>
          </a:p>
          <a:p>
            <a:pPr lvl="1" eaLnBrk="1" hangingPunct="1"/>
            <a:r>
              <a:rPr lang="en-US" altLang="en-US" smtClean="0"/>
              <a:t>No special syntax is required to override a method.</a:t>
            </a:r>
            <a:br>
              <a:rPr lang="en-US" altLang="en-US" smtClean="0"/>
            </a:br>
            <a:r>
              <a:rPr lang="en-US" altLang="en-US" smtClean="0"/>
              <a:t>Just write a new version of it in the subclass.</a:t>
            </a:r>
          </a:p>
          <a:p>
            <a:pPr lvl="1" eaLnBrk="1" hangingPunct="1"/>
            <a:endParaRPr lang="en-US" altLang="en-US" smtClean="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	public class Lawyer extends Employee {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b="1" smtClean="0">
                <a:solidFill>
                  <a:srgbClr val="008080"/>
                </a:solidFill>
                <a:latin typeface="Courier New" panose="02070309020205020404" pitchFamily="49" charset="0"/>
              </a:rPr>
              <a:t>	    // overrides getSalary method in Employee class;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b="1" smtClean="0">
                <a:solidFill>
                  <a:srgbClr val="008080"/>
                </a:solidFill>
                <a:latin typeface="Courier New" panose="02070309020205020404" pitchFamily="49" charset="0"/>
              </a:rPr>
              <a:t>	    // give Lawyers a $5K raise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b="1" smtClean="0">
                <a:solidFill>
                  <a:srgbClr val="003399"/>
                </a:solidFill>
                <a:latin typeface="Courier New" panose="02070309020205020404" pitchFamily="49" charset="0"/>
              </a:rPr>
              <a:t>	    public double getSalary() {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b="1" smtClean="0">
                <a:solidFill>
                  <a:srgbClr val="003399"/>
                </a:solidFill>
                <a:latin typeface="Courier New" panose="02070309020205020404" pitchFamily="49" charset="0"/>
              </a:rPr>
              <a:t>	        return 45000.00;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b="1" smtClean="0">
                <a:solidFill>
                  <a:srgbClr val="003399"/>
                </a:solidFill>
                <a:latin typeface="Courier New" panose="02070309020205020404" pitchFamily="49" charset="0"/>
              </a:rPr>
              <a:t>	    }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	}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6E8E910-8F2B-4738-AE6B-1BAFD56AC35C}" type="datetime1">
              <a:rPr lang="en-US" smtClean="0"/>
              <a:t>11/3/2020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386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latin typeface="Courier New" panose="02070309020205020404" pitchFamily="49" charset="0"/>
              </a:rPr>
              <a:t>super</a:t>
            </a:r>
            <a:r>
              <a:rPr lang="en-US" altLang="en-US" dirty="0" smtClean="0"/>
              <a:t> </a:t>
            </a:r>
            <a:r>
              <a:rPr lang="en-US" altLang="en-US" dirty="0" smtClean="0"/>
              <a:t>Keyword</a:t>
            </a:r>
            <a:endParaRPr lang="en-US" altLang="en-US" dirty="0" smtClean="0"/>
          </a:p>
        </p:txBody>
      </p:sp>
      <p:sp>
        <p:nvSpPr>
          <p:cNvPr id="5017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Subclasses can call overridden methods with </a:t>
            </a:r>
            <a:r>
              <a:rPr lang="en-US" altLang="en-US" smtClean="0">
                <a:latin typeface="Courier New" panose="02070309020205020404" pitchFamily="49" charset="0"/>
              </a:rPr>
              <a:t>super</a:t>
            </a:r>
            <a:endParaRPr lang="en-US" altLang="en-US" smtClean="0"/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 sz="900" smtClean="0">
              <a:latin typeface="Courier New" panose="02070309020205020404" pitchFamily="49" charset="0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	super.</a:t>
            </a:r>
            <a:r>
              <a:rPr lang="en-US" altLang="en-US" b="1" smtClean="0"/>
              <a:t>method</a:t>
            </a:r>
            <a:r>
              <a:rPr lang="en-US" altLang="en-US" smtClean="0">
                <a:latin typeface="Courier New" panose="02070309020205020404" pitchFamily="49" charset="0"/>
              </a:rPr>
              <a:t>(</a:t>
            </a:r>
            <a:r>
              <a:rPr lang="en-US" altLang="en-US" b="1" smtClean="0"/>
              <a:t>parameters</a:t>
            </a:r>
            <a:r>
              <a:rPr lang="en-US" altLang="en-US" smtClean="0">
                <a:latin typeface="Courier New" panose="02070309020205020404" pitchFamily="49" charset="0"/>
              </a:rPr>
              <a:t>)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 sz="900" smtClean="0"/>
          </a:p>
          <a:p>
            <a:pPr lvl="1" eaLnBrk="1" hangingPunct="1"/>
            <a:r>
              <a:rPr lang="en-US" altLang="en-US" smtClean="0"/>
              <a:t>Example:</a:t>
            </a:r>
          </a:p>
          <a:p>
            <a:pPr lvl="1"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endParaRPr lang="en-US" altLang="en-US" sz="900" smtClean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	public class Lawyer extends Employee {</a:t>
            </a:r>
          </a:p>
          <a:p>
            <a:pPr lvl="1"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	    </a:t>
            </a:r>
            <a:r>
              <a:rPr lang="en-US" altLang="en-US" sz="2000" b="1" smtClean="0">
                <a:solidFill>
                  <a:srgbClr val="008080"/>
                </a:solidFill>
                <a:latin typeface="Courier New" panose="02070309020205020404" pitchFamily="49" charset="0"/>
              </a:rPr>
              <a:t>// give Lawyers a $5K raise (better)</a:t>
            </a:r>
          </a:p>
          <a:p>
            <a:pPr lvl="1"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	    public double getSalary() {</a:t>
            </a:r>
          </a:p>
          <a:p>
            <a:pPr lvl="1"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	        double baseSalary = </a:t>
            </a:r>
            <a:r>
              <a:rPr lang="en-US" altLang="en-US" sz="2000" b="1" smtClean="0">
                <a:solidFill>
                  <a:srgbClr val="003399"/>
                </a:solidFill>
                <a:latin typeface="Courier New" panose="02070309020205020404" pitchFamily="49" charset="0"/>
              </a:rPr>
              <a:t>super.getSalary()</a:t>
            </a:r>
            <a:r>
              <a:rPr lang="en-US" altLang="en-US" sz="2000" smtClean="0"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	        return baseSalary + 5000.00;</a:t>
            </a:r>
          </a:p>
          <a:p>
            <a:pPr lvl="1"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	    }</a:t>
            </a:r>
          </a:p>
          <a:p>
            <a:pPr lvl="1"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	}</a:t>
            </a:r>
          </a:p>
          <a:p>
            <a:pPr lvl="1"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endParaRPr lang="en-US" altLang="en-US" sz="2000" smtClean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endParaRPr lang="en-US" altLang="en-US" sz="2000" smtClean="0">
              <a:latin typeface="Courier New" panose="02070309020205020404" pitchFamily="49" charset="0"/>
            </a:endParaRPr>
          </a:p>
          <a:p>
            <a:pPr lvl="1" eaLnBrk="1" hangingPunct="1"/>
            <a:r>
              <a:rPr lang="en-US" altLang="en-US" smtClean="0"/>
              <a:t>This version makes sure that Lawyers always make $5K more than Employees, even if the Employee's salary changes.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69C0E3C-7F85-43C9-8C62-A4543313F750}" type="datetime1">
              <a:rPr lang="en-US" smtClean="0"/>
              <a:t>11/3/2020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952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Calling </a:t>
            </a:r>
            <a:r>
              <a:rPr lang="en-US" altLang="en-US" dirty="0" smtClean="0"/>
              <a:t>Super Constructor</a:t>
            </a:r>
            <a:endParaRPr lang="en-US" altLang="en-US" dirty="0" smtClean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600" smtClean="0">
                <a:latin typeface="Courier New" panose="02070309020205020404" pitchFamily="49" charset="0"/>
              </a:rPr>
              <a:t>	super(</a:t>
            </a:r>
            <a:r>
              <a:rPr lang="en-US" altLang="en-US" sz="2600" b="1" smtClean="0"/>
              <a:t>parameters</a:t>
            </a:r>
            <a:r>
              <a:rPr lang="en-US" altLang="en-US" sz="2600" smtClean="0">
                <a:latin typeface="Courier New" panose="02070309020205020404" pitchFamily="49" charset="0"/>
              </a:rPr>
              <a:t>);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 sz="1000" smtClean="0"/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 sz="900" smtClean="0"/>
          </a:p>
          <a:p>
            <a:pPr lvl="1" eaLnBrk="1" hangingPunct="1"/>
            <a:r>
              <a:rPr lang="en-US" altLang="en-US" smtClean="0"/>
              <a:t>Example:</a:t>
            </a:r>
            <a:endParaRPr lang="en-US" altLang="en-US" sz="900" smtClean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900" smtClean="0"/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	public class Lawyer extends Employee {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	    public Lawyer(String name) {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 smtClean="0">
                <a:latin typeface="Courier New" panose="02070309020205020404" pitchFamily="49" charset="0"/>
              </a:rPr>
              <a:t>	        </a:t>
            </a:r>
            <a:r>
              <a:rPr lang="en-US" altLang="en-US" sz="2000" b="1" smtClean="0">
                <a:solidFill>
                  <a:srgbClr val="003399"/>
                </a:solidFill>
                <a:latin typeface="Courier New" panose="02070309020205020404" pitchFamily="49" charset="0"/>
              </a:rPr>
              <a:t>super(name);</a:t>
            </a:r>
            <a:r>
              <a:rPr lang="en-US" altLang="en-US" sz="2000" b="1" smtClean="0">
                <a:latin typeface="Courier New" panose="02070309020205020404" pitchFamily="49" charset="0"/>
              </a:rPr>
              <a:t>  </a:t>
            </a:r>
            <a:r>
              <a:rPr lang="en-US" altLang="en-US" sz="2000" b="1" smtClean="0">
                <a:solidFill>
                  <a:srgbClr val="008080"/>
                </a:solidFill>
                <a:latin typeface="Courier New" panose="02070309020205020404" pitchFamily="49" charset="0"/>
              </a:rPr>
              <a:t>// calls Employee constructor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	    }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	    ...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	}</a:t>
            </a:r>
          </a:p>
          <a:p>
            <a:pPr lvl="1" eaLnBrk="1" hangingPunct="1"/>
            <a:endParaRPr lang="en-US" altLang="en-US" sz="2000" smtClean="0">
              <a:latin typeface="Courier New" panose="02070309020205020404" pitchFamily="49" charset="0"/>
            </a:endParaRPr>
          </a:p>
          <a:p>
            <a:pPr lvl="1" eaLnBrk="1" hangingPunct="1"/>
            <a:r>
              <a:rPr lang="en-US" altLang="en-US" smtClean="0">
                <a:latin typeface="Courier New" panose="02070309020205020404" pitchFamily="49" charset="0"/>
              </a:rPr>
              <a:t>super</a:t>
            </a:r>
            <a:r>
              <a:rPr lang="en-US" altLang="en-US" smtClean="0"/>
              <a:t> allows a subclass constructor to call a superclass one.</a:t>
            </a:r>
          </a:p>
          <a:p>
            <a:pPr lvl="1" eaLnBrk="1" hangingPunct="1"/>
            <a:r>
              <a:rPr lang="en-US" altLang="en-US" smtClean="0"/>
              <a:t>The </a:t>
            </a:r>
            <a:r>
              <a:rPr lang="en-US" altLang="en-US" smtClean="0">
                <a:latin typeface="Courier New" panose="02070309020205020404" pitchFamily="49" charset="0"/>
              </a:rPr>
              <a:t>super</a:t>
            </a:r>
            <a:r>
              <a:rPr lang="en-US" altLang="en-US" smtClean="0"/>
              <a:t> call must be the first statement in the constructor.</a:t>
            </a:r>
            <a:endParaRPr lang="en-US" altLang="en-US" sz="900" smtClean="0"/>
          </a:p>
          <a:p>
            <a:pPr lvl="1" eaLnBrk="1" hangingPunct="1"/>
            <a:r>
              <a:rPr lang="en-US" altLang="en-US" smtClean="0"/>
              <a:t>Constructors are not inherited; If you extend a class, you must write all the constructors you want your subclass to have.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4F367B4-DECE-4DF4-8071-805F42D3DA14}" type="datetime1">
              <a:rPr lang="en-US" smtClean="0"/>
              <a:t>11/3/2020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774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Solution </a:t>
            </a:r>
            <a:r>
              <a:rPr lang="en-US" altLang="en-US" dirty="0"/>
              <a:t>U</a:t>
            </a:r>
            <a:r>
              <a:rPr lang="en-US" altLang="en-US" dirty="0" smtClean="0"/>
              <a:t>sing Arrays</a:t>
            </a:r>
            <a:endParaRPr lang="en-US" altLang="en-US" dirty="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000" b="1" smtClean="0">
                <a:latin typeface="Courier New" panose="02070309020205020404" pitchFamily="49" charset="0"/>
              </a:rPr>
              <a:t>int[] nums = new int[100];   </a:t>
            </a:r>
            <a:r>
              <a:rPr lang="en-US" altLang="en-US" sz="2000" b="1" smtClean="0">
                <a:solidFill>
                  <a:srgbClr val="008000"/>
                </a:solidFill>
                <a:latin typeface="Courier New" panose="02070309020205020404" pitchFamily="49" charset="0"/>
              </a:rPr>
              <a:t>// make a really big array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int size = 0;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endParaRPr lang="en-US" altLang="en-US" sz="2000" smtClean="0">
              <a:latin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Scanner input = new Scanner(new File("data.txt"));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while (input.hasNextInt()) {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    </a:t>
            </a:r>
            <a:r>
              <a:rPr lang="en-US" altLang="en-US" sz="2000" b="1" smtClean="0">
                <a:latin typeface="Courier New" panose="02070309020205020404" pitchFamily="49" charset="0"/>
              </a:rPr>
              <a:t>nums[size]</a:t>
            </a:r>
            <a:r>
              <a:rPr lang="en-US" altLang="en-US" sz="2000" smtClean="0">
                <a:latin typeface="Courier New" panose="02070309020205020404" pitchFamily="49" charset="0"/>
              </a:rPr>
              <a:t> = input.nextInt();   </a:t>
            </a:r>
            <a:r>
              <a:rPr lang="en-US" altLang="en-US" sz="2000" b="1" smtClean="0">
                <a:solidFill>
                  <a:srgbClr val="008000"/>
                </a:solidFill>
                <a:latin typeface="Courier New" panose="02070309020205020404" pitchFamily="49" charset="0"/>
              </a:rPr>
              <a:t>// read each number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    size++;                         </a:t>
            </a:r>
            <a:r>
              <a:rPr lang="en-US" altLang="en-US" sz="2000" b="1" smtClean="0">
                <a:solidFill>
                  <a:srgbClr val="008000"/>
                </a:solidFill>
                <a:latin typeface="Courier New" panose="02070309020205020404" pitchFamily="49" charset="0"/>
              </a:rPr>
              <a:t>// into the array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endParaRPr lang="en-US" altLang="en-US" sz="2000" smtClean="0">
              <a:latin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for (int i = size - 1; i &gt;= 0; i--) {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    System.out.println(</a:t>
            </a:r>
            <a:r>
              <a:rPr lang="en-US" altLang="en-US" sz="2000" b="1" smtClean="0">
                <a:latin typeface="Courier New" panose="02070309020205020404" pitchFamily="49" charset="0"/>
              </a:rPr>
              <a:t>nums[i]</a:t>
            </a:r>
            <a:r>
              <a:rPr lang="en-US" altLang="en-US" sz="2000" smtClean="0">
                <a:latin typeface="Courier New" panose="02070309020205020404" pitchFamily="49" charset="0"/>
              </a:rPr>
              <a:t>);    </a:t>
            </a:r>
            <a:r>
              <a:rPr lang="en-US" altLang="en-US" sz="2000" b="1" smtClean="0">
                <a:solidFill>
                  <a:srgbClr val="008000"/>
                </a:solidFill>
                <a:latin typeface="Courier New" panose="02070309020205020404" pitchFamily="49" charset="0"/>
              </a:rPr>
              <a:t>// print reversed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137315" name="Group 99"/>
          <p:cNvGraphicFramePr>
            <a:graphicFrameLocks noGrp="1"/>
          </p:cNvGraphicFramePr>
          <p:nvPr/>
        </p:nvGraphicFramePr>
        <p:xfrm>
          <a:off x="711200" y="4953000"/>
          <a:ext cx="7747000" cy="1562100"/>
        </p:xfrm>
        <a:graphic>
          <a:graphicData uri="http://schemas.openxmlformats.org/drawingml/2006/table">
            <a:tbl>
              <a:tblPr/>
              <a:tblGrid>
                <a:gridCol w="874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2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1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84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40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403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207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625475" indent="-2794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indent="-17462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203325" indent="-17303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597025" indent="-2206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0542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5114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9686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4258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index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625475" indent="-2794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indent="-17462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203325" indent="-17303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597025" indent="-2206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0542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5114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9686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4258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625475" indent="-2794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indent="-17462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203325" indent="-17303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597025" indent="-2206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0542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5114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9686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4258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625475" indent="-2794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indent="-17462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203325" indent="-17303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597025" indent="-2206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0542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5114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9686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4258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625475" indent="-2794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indent="-17462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203325" indent="-17303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597025" indent="-2206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0542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5114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9686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4258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625475" indent="-2794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indent="-17462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203325" indent="-17303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597025" indent="-2206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0542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5114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9686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4258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625475" indent="-2794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indent="-17462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203325" indent="-17303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597025" indent="-2206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0542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5114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9686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4258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625475" indent="-2794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indent="-17462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203325" indent="-17303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597025" indent="-2206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0542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5114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9686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4258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625475" indent="-2794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indent="-17462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203325" indent="-17303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597025" indent="-2206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0542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5114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9686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4258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...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625475" indent="-2794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indent="-17462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203325" indent="-17303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597025" indent="-2206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0542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5114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9686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4258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98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625475" indent="-2794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indent="-17462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203325" indent="-17303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597025" indent="-2206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0542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5114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9686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4258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99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7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625475" indent="-2794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indent="-17462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203325" indent="-17303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597025" indent="-2206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0542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5114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9686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4258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value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625475" indent="-2794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indent="-17462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203325" indent="-17303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597025" indent="-2206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0542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5114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9686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4258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625475" indent="-2794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indent="-17462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203325" indent="-17303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597025" indent="-2206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0542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5114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9686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4258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932085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625475" indent="-2794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indent="-17462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203325" indent="-17303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597025" indent="-2206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0542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5114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9686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4258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-32053278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625475" indent="-2794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indent="-17462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203325" indent="-17303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597025" indent="-2206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0542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5114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9686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4258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625475" indent="-2794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indent="-17462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203325" indent="-17303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597025" indent="-2206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0542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5114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9686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4258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625475" indent="-2794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indent="-17462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203325" indent="-17303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597025" indent="-2206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0542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5114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9686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4258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625475" indent="-2794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indent="-17462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203325" indent="-17303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597025" indent="-2206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0542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5114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9686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4258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625475" indent="-2794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indent="-17462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203325" indent="-17303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597025" indent="-2206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0542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5114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9686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4258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...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625475" indent="-2794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indent="-17462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203325" indent="-17303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597025" indent="-2206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0542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5114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9686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4258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625475" indent="-2794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indent="-17462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203325" indent="-17303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597025" indent="-2206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0542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5114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9686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4258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07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625475" indent="-2794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indent="-17462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203325" indent="-17303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597025" indent="-2206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0542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5114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9686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4258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size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625475" indent="-2794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indent="-17462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203325" indent="-17303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597025" indent="-2206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0542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5114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9686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4258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625475" indent="-2794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indent="-17462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203325" indent="-17303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597025" indent="-2206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0542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5114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9686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4258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625475" indent="-2794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indent="-17462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203325" indent="-17303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597025" indent="-2206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0542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5114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9686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4258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625475" indent="-2794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indent="-17462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203325" indent="-17303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597025" indent="-2206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0542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5114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9686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4258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625475" indent="-2794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indent="-17462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203325" indent="-17303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597025" indent="-2206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0542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5114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9686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4258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625475" indent="-2794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indent="-17462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203325" indent="-17303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597025" indent="-2206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0542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5114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9686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4258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625475" indent="-2794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indent="-17462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203325" indent="-17303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597025" indent="-2206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0542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5114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9686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4258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625475" indent="-2794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indent="-17462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203325" indent="-17303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597025" indent="-2206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0542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5114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9686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4258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625475" indent="-2794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indent="-17462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203325" indent="-17303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597025" indent="-2206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0542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5114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9686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4258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625475" indent="-2794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indent="-17462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203325" indent="-17303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597025" indent="-2206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0542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5114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9686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4258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24B064E-AE2F-4DA5-B675-C2EEDD560103}" type="datetime1">
              <a:rPr lang="en-US" smtClean="0"/>
              <a:t>11/3/2020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055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Exercise </a:t>
            </a:r>
            <a:r>
              <a:rPr lang="en-US" altLang="en-US" dirty="0" smtClean="0"/>
              <a:t>Solution</a:t>
            </a:r>
            <a:endParaRPr lang="en-US" altLang="en-US" dirty="0" smtClean="0"/>
          </a:p>
        </p:txBody>
      </p:sp>
      <p:sp>
        <p:nvSpPr>
          <p:cNvPr id="5222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28600" y="1143000"/>
            <a:ext cx="8686800" cy="5105400"/>
          </a:xfrm>
        </p:spPr>
        <p:txBody>
          <a:bodyPr/>
          <a:lstStyle/>
          <a:p>
            <a:pPr eaLnBrk="1" hangingPunct="1">
              <a:lnSpc>
                <a:spcPct val="58000"/>
              </a:lnSpc>
              <a:buFontTx/>
              <a:buNone/>
            </a:pPr>
            <a:r>
              <a:rPr lang="en-US" altLang="en-US" sz="1600" dirty="0" smtClean="0">
                <a:latin typeface="Courier New" panose="02070309020205020404" pitchFamily="49" charset="0"/>
              </a:rPr>
              <a:t>public class </a:t>
            </a:r>
            <a:r>
              <a:rPr lang="en-US" altLang="en-US" sz="1600" dirty="0" err="1" smtClean="0">
                <a:latin typeface="Courier New" panose="02070309020205020404" pitchFamily="49" charset="0"/>
              </a:rPr>
              <a:t>StutterIntList</a:t>
            </a:r>
            <a:r>
              <a:rPr lang="en-US" altLang="en-US" sz="1600" dirty="0" smtClean="0">
                <a:latin typeface="Courier New" panose="02070309020205020404" pitchFamily="49" charset="0"/>
              </a:rPr>
              <a:t> </a:t>
            </a:r>
            <a:r>
              <a:rPr lang="en-US" altLang="en-US" sz="1600" b="1" dirty="0" smtClean="0">
                <a:latin typeface="Courier New" panose="02070309020205020404" pitchFamily="49" charset="0"/>
              </a:rPr>
              <a:t>extends </a:t>
            </a:r>
            <a:r>
              <a:rPr lang="en-US" altLang="en-US" sz="1600" b="1" dirty="0" err="1" smtClean="0">
                <a:latin typeface="Courier New" panose="02070309020205020404" pitchFamily="49" charset="0"/>
              </a:rPr>
              <a:t>ArrayIntList</a:t>
            </a:r>
            <a:r>
              <a:rPr lang="en-US" altLang="en-US" sz="1600" dirty="0" smtClean="0">
                <a:latin typeface="Courier New" panose="02070309020205020404" pitchFamily="49" charset="0"/>
              </a:rPr>
              <a:t> {</a:t>
            </a:r>
          </a:p>
          <a:p>
            <a:pPr eaLnBrk="1" hangingPunct="1">
              <a:lnSpc>
                <a:spcPct val="58000"/>
              </a:lnSpc>
              <a:buFontTx/>
              <a:buNone/>
            </a:pPr>
            <a:r>
              <a:rPr lang="en-US" altLang="en-US" sz="1600" dirty="0" smtClean="0">
                <a:latin typeface="Courier New" panose="02070309020205020404" pitchFamily="49" charset="0"/>
              </a:rPr>
              <a:t>    private </a:t>
            </a:r>
            <a:r>
              <a:rPr lang="en-US" altLang="en-US" sz="1600" dirty="0" err="1" smtClean="0">
                <a:latin typeface="Courier New" panose="02070309020205020404" pitchFamily="49" charset="0"/>
              </a:rPr>
              <a:t>int</a:t>
            </a:r>
            <a:r>
              <a:rPr lang="en-US" altLang="en-US" sz="1600" dirty="0" smtClean="0">
                <a:latin typeface="Courier New" panose="02070309020205020404" pitchFamily="49" charset="0"/>
              </a:rPr>
              <a:t> stretch;</a:t>
            </a:r>
          </a:p>
          <a:p>
            <a:pPr eaLnBrk="1" hangingPunct="1">
              <a:lnSpc>
                <a:spcPct val="58000"/>
              </a:lnSpc>
              <a:buFontTx/>
              <a:buNone/>
            </a:pPr>
            <a:r>
              <a:rPr lang="en-US" altLang="en-US" sz="1600" dirty="0" smtClean="0">
                <a:latin typeface="Courier New" panose="02070309020205020404" pitchFamily="49" charset="0"/>
              </a:rPr>
              <a:t>    </a:t>
            </a:r>
          </a:p>
          <a:p>
            <a:pPr eaLnBrk="1" hangingPunct="1">
              <a:lnSpc>
                <a:spcPct val="58000"/>
              </a:lnSpc>
              <a:buFontTx/>
              <a:buNone/>
            </a:pPr>
            <a:r>
              <a:rPr lang="en-US" altLang="en-US" sz="1600" dirty="0" smtClean="0">
                <a:latin typeface="Courier New" panose="02070309020205020404" pitchFamily="49" charset="0"/>
              </a:rPr>
              <a:t>    public </a:t>
            </a:r>
            <a:r>
              <a:rPr lang="en-US" altLang="en-US" sz="1600" dirty="0" err="1" smtClean="0">
                <a:latin typeface="Courier New" panose="02070309020205020404" pitchFamily="49" charset="0"/>
              </a:rPr>
              <a:t>StutterIntList</a:t>
            </a:r>
            <a:r>
              <a:rPr lang="en-US" altLang="en-US" sz="1600" dirty="0" smtClean="0">
                <a:latin typeface="Courier New" panose="02070309020205020404" pitchFamily="49" charset="0"/>
              </a:rPr>
              <a:t>(</a:t>
            </a:r>
            <a:r>
              <a:rPr lang="en-US" altLang="en-US" sz="1600" dirty="0" err="1" smtClean="0">
                <a:latin typeface="Courier New" panose="02070309020205020404" pitchFamily="49" charset="0"/>
              </a:rPr>
              <a:t>int</a:t>
            </a:r>
            <a:r>
              <a:rPr lang="en-US" altLang="en-US" sz="1600" dirty="0" smtClean="0">
                <a:latin typeface="Courier New" panose="02070309020205020404" pitchFamily="49" charset="0"/>
              </a:rPr>
              <a:t> </a:t>
            </a:r>
            <a:r>
              <a:rPr lang="en-US" altLang="en-US" sz="1600" dirty="0" err="1" smtClean="0">
                <a:latin typeface="Courier New" panose="02070309020205020404" pitchFamily="49" charset="0"/>
              </a:rPr>
              <a:t>stretchFactor</a:t>
            </a:r>
            <a:r>
              <a:rPr lang="en-US" altLang="en-US" sz="1600" dirty="0" smtClean="0">
                <a:latin typeface="Courier New" panose="02070309020205020404" pitchFamily="49" charset="0"/>
              </a:rPr>
              <a:t>) {</a:t>
            </a:r>
          </a:p>
          <a:p>
            <a:pPr eaLnBrk="1" hangingPunct="1">
              <a:lnSpc>
                <a:spcPct val="58000"/>
              </a:lnSpc>
              <a:buFontTx/>
              <a:buNone/>
            </a:pPr>
            <a:r>
              <a:rPr lang="en-US" altLang="en-US" sz="1600" dirty="0" smtClean="0">
                <a:latin typeface="Courier New" panose="02070309020205020404" pitchFamily="49" charset="0"/>
              </a:rPr>
              <a:t>        </a:t>
            </a:r>
            <a:r>
              <a:rPr lang="en-US" altLang="en-US" sz="1600" b="1" dirty="0" smtClean="0">
                <a:latin typeface="Courier New" panose="02070309020205020404" pitchFamily="49" charset="0"/>
              </a:rPr>
              <a:t>super();</a:t>
            </a:r>
          </a:p>
          <a:p>
            <a:pPr eaLnBrk="1" hangingPunct="1">
              <a:lnSpc>
                <a:spcPct val="58000"/>
              </a:lnSpc>
              <a:buFontTx/>
              <a:buNone/>
            </a:pPr>
            <a:r>
              <a:rPr lang="en-US" altLang="en-US" sz="1600" dirty="0" smtClean="0">
                <a:latin typeface="Courier New" panose="02070309020205020404" pitchFamily="49" charset="0"/>
              </a:rPr>
              <a:t>        stretch = </a:t>
            </a:r>
            <a:r>
              <a:rPr lang="en-US" altLang="en-US" sz="1600" dirty="0" err="1" smtClean="0">
                <a:latin typeface="Courier New" panose="02070309020205020404" pitchFamily="49" charset="0"/>
              </a:rPr>
              <a:t>stretchFactor</a:t>
            </a:r>
            <a:r>
              <a:rPr lang="en-US" altLang="en-US" sz="1600" dirty="0" smtClean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58000"/>
              </a:lnSpc>
              <a:buFontTx/>
              <a:buNone/>
            </a:pPr>
            <a:r>
              <a:rPr lang="en-US" altLang="en-US" sz="1600" dirty="0" smtClean="0">
                <a:latin typeface="Courier New" panose="02070309020205020404" pitchFamily="49" charset="0"/>
              </a:rPr>
              <a:t>    }</a:t>
            </a:r>
          </a:p>
          <a:p>
            <a:pPr eaLnBrk="1" hangingPunct="1">
              <a:lnSpc>
                <a:spcPct val="58000"/>
              </a:lnSpc>
              <a:buFontTx/>
              <a:buNone/>
            </a:pPr>
            <a:r>
              <a:rPr lang="en-US" altLang="en-US" sz="1600" dirty="0" smtClean="0">
                <a:latin typeface="Courier New" panose="02070309020205020404" pitchFamily="49" charset="0"/>
              </a:rPr>
              <a:t>    </a:t>
            </a:r>
          </a:p>
          <a:p>
            <a:pPr eaLnBrk="1" hangingPunct="1">
              <a:lnSpc>
                <a:spcPct val="58000"/>
              </a:lnSpc>
              <a:buFontTx/>
              <a:buNone/>
            </a:pPr>
            <a:r>
              <a:rPr lang="en-US" altLang="en-US" sz="1600" dirty="0" smtClean="0">
                <a:latin typeface="Courier New" panose="02070309020205020404" pitchFamily="49" charset="0"/>
              </a:rPr>
              <a:t>    public </a:t>
            </a:r>
            <a:r>
              <a:rPr lang="en-US" altLang="en-US" sz="1600" dirty="0" err="1" smtClean="0">
                <a:latin typeface="Courier New" panose="02070309020205020404" pitchFamily="49" charset="0"/>
              </a:rPr>
              <a:t>StutterIntList</a:t>
            </a:r>
            <a:r>
              <a:rPr lang="en-US" altLang="en-US" sz="1600" dirty="0" smtClean="0">
                <a:latin typeface="Courier New" panose="02070309020205020404" pitchFamily="49" charset="0"/>
              </a:rPr>
              <a:t>(</a:t>
            </a:r>
            <a:r>
              <a:rPr lang="en-US" altLang="en-US" sz="1600" dirty="0" err="1" smtClean="0">
                <a:latin typeface="Courier New" panose="02070309020205020404" pitchFamily="49" charset="0"/>
              </a:rPr>
              <a:t>int</a:t>
            </a:r>
            <a:r>
              <a:rPr lang="en-US" altLang="en-US" sz="1600" dirty="0" smtClean="0">
                <a:latin typeface="Courier New" panose="02070309020205020404" pitchFamily="49" charset="0"/>
              </a:rPr>
              <a:t> </a:t>
            </a:r>
            <a:r>
              <a:rPr lang="en-US" altLang="en-US" sz="1600" dirty="0" err="1" smtClean="0">
                <a:latin typeface="Courier New" panose="02070309020205020404" pitchFamily="49" charset="0"/>
              </a:rPr>
              <a:t>stretchFactor</a:t>
            </a:r>
            <a:r>
              <a:rPr lang="en-US" altLang="en-US" sz="1600" dirty="0" smtClean="0">
                <a:latin typeface="Courier New" panose="02070309020205020404" pitchFamily="49" charset="0"/>
              </a:rPr>
              <a:t>, </a:t>
            </a:r>
            <a:r>
              <a:rPr lang="en-US" altLang="en-US" sz="1600" dirty="0" err="1" smtClean="0">
                <a:latin typeface="Courier New" panose="02070309020205020404" pitchFamily="49" charset="0"/>
              </a:rPr>
              <a:t>int</a:t>
            </a:r>
            <a:r>
              <a:rPr lang="en-US" altLang="en-US" sz="1600" dirty="0" smtClean="0">
                <a:latin typeface="Courier New" panose="02070309020205020404" pitchFamily="49" charset="0"/>
              </a:rPr>
              <a:t> capacity) {</a:t>
            </a:r>
          </a:p>
          <a:p>
            <a:pPr eaLnBrk="1" hangingPunct="1">
              <a:lnSpc>
                <a:spcPct val="58000"/>
              </a:lnSpc>
              <a:buFontTx/>
              <a:buNone/>
            </a:pPr>
            <a:r>
              <a:rPr lang="en-US" altLang="en-US" sz="1600" dirty="0" smtClean="0">
                <a:latin typeface="Courier New" panose="02070309020205020404" pitchFamily="49" charset="0"/>
              </a:rPr>
              <a:t>        </a:t>
            </a:r>
            <a:r>
              <a:rPr lang="en-US" altLang="en-US" sz="1600" b="1" dirty="0" smtClean="0">
                <a:latin typeface="Courier New" panose="02070309020205020404" pitchFamily="49" charset="0"/>
              </a:rPr>
              <a:t>super(capacity);</a:t>
            </a:r>
          </a:p>
          <a:p>
            <a:pPr eaLnBrk="1" hangingPunct="1">
              <a:lnSpc>
                <a:spcPct val="58000"/>
              </a:lnSpc>
              <a:buFontTx/>
              <a:buNone/>
            </a:pPr>
            <a:r>
              <a:rPr lang="en-US" altLang="en-US" sz="1600" dirty="0" smtClean="0">
                <a:latin typeface="Courier New" panose="02070309020205020404" pitchFamily="49" charset="0"/>
              </a:rPr>
              <a:t>        stretch = </a:t>
            </a:r>
            <a:r>
              <a:rPr lang="en-US" altLang="en-US" sz="1600" dirty="0" err="1" smtClean="0">
                <a:latin typeface="Courier New" panose="02070309020205020404" pitchFamily="49" charset="0"/>
              </a:rPr>
              <a:t>stretchFactor</a:t>
            </a:r>
            <a:r>
              <a:rPr lang="en-US" altLang="en-US" sz="1600" dirty="0" smtClean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58000"/>
              </a:lnSpc>
              <a:buFontTx/>
              <a:buNone/>
            </a:pPr>
            <a:r>
              <a:rPr lang="en-US" altLang="en-US" sz="1600" dirty="0" smtClean="0">
                <a:latin typeface="Courier New" panose="02070309020205020404" pitchFamily="49" charset="0"/>
              </a:rPr>
              <a:t>    }</a:t>
            </a:r>
          </a:p>
          <a:p>
            <a:pPr eaLnBrk="1" hangingPunct="1">
              <a:lnSpc>
                <a:spcPct val="58000"/>
              </a:lnSpc>
              <a:buFontTx/>
              <a:buNone/>
            </a:pPr>
            <a:r>
              <a:rPr lang="en-US" altLang="en-US" sz="1600" dirty="0" smtClean="0">
                <a:latin typeface="Courier New" panose="02070309020205020404" pitchFamily="49" charset="0"/>
              </a:rPr>
              <a:t>    </a:t>
            </a:r>
          </a:p>
          <a:p>
            <a:pPr eaLnBrk="1" hangingPunct="1">
              <a:lnSpc>
                <a:spcPct val="58000"/>
              </a:lnSpc>
              <a:buFontTx/>
              <a:buNone/>
            </a:pPr>
            <a:r>
              <a:rPr lang="en-US" altLang="en-US" sz="1600" dirty="0" smtClean="0">
                <a:latin typeface="Courier New" panose="02070309020205020404" pitchFamily="49" charset="0"/>
              </a:rPr>
              <a:t>    public void add(</a:t>
            </a:r>
            <a:r>
              <a:rPr lang="en-US" altLang="en-US" sz="1600" dirty="0" err="1" smtClean="0">
                <a:latin typeface="Courier New" panose="02070309020205020404" pitchFamily="49" charset="0"/>
              </a:rPr>
              <a:t>int</a:t>
            </a:r>
            <a:r>
              <a:rPr lang="en-US" altLang="en-US" sz="1600" dirty="0" smtClean="0">
                <a:latin typeface="Courier New" panose="02070309020205020404" pitchFamily="49" charset="0"/>
              </a:rPr>
              <a:t> value) {</a:t>
            </a:r>
          </a:p>
          <a:p>
            <a:pPr eaLnBrk="1" hangingPunct="1">
              <a:lnSpc>
                <a:spcPct val="58000"/>
              </a:lnSpc>
              <a:buFontTx/>
              <a:buNone/>
            </a:pPr>
            <a:r>
              <a:rPr lang="en-US" altLang="en-US" sz="1600" dirty="0" smtClean="0">
                <a:latin typeface="Courier New" panose="02070309020205020404" pitchFamily="49" charset="0"/>
              </a:rPr>
              <a:t>        for (</a:t>
            </a:r>
            <a:r>
              <a:rPr lang="en-US" altLang="en-US" sz="1600" dirty="0" err="1" smtClean="0">
                <a:latin typeface="Courier New" panose="02070309020205020404" pitchFamily="49" charset="0"/>
              </a:rPr>
              <a:t>int</a:t>
            </a:r>
            <a:r>
              <a:rPr lang="en-US" altLang="en-US" sz="1600" dirty="0" smtClean="0">
                <a:latin typeface="Courier New" panose="02070309020205020404" pitchFamily="49" charset="0"/>
              </a:rPr>
              <a:t> i = 1; i &lt;= stretch; i++) {</a:t>
            </a:r>
          </a:p>
          <a:p>
            <a:pPr eaLnBrk="1" hangingPunct="1">
              <a:lnSpc>
                <a:spcPct val="58000"/>
              </a:lnSpc>
              <a:buFontTx/>
              <a:buNone/>
            </a:pPr>
            <a:r>
              <a:rPr lang="en-US" altLang="en-US" sz="1600" dirty="0" smtClean="0">
                <a:latin typeface="Courier New" panose="02070309020205020404" pitchFamily="49" charset="0"/>
              </a:rPr>
              <a:t>            </a:t>
            </a:r>
            <a:r>
              <a:rPr lang="en-US" altLang="en-US" sz="1600" b="1" dirty="0" err="1" smtClean="0">
                <a:latin typeface="Courier New" panose="02070309020205020404" pitchFamily="49" charset="0"/>
              </a:rPr>
              <a:t>super.add</a:t>
            </a:r>
            <a:r>
              <a:rPr lang="en-US" altLang="en-US" sz="1600" b="1" dirty="0" smtClean="0">
                <a:latin typeface="Courier New" panose="02070309020205020404" pitchFamily="49" charset="0"/>
              </a:rPr>
              <a:t>(value);</a:t>
            </a:r>
          </a:p>
          <a:p>
            <a:pPr eaLnBrk="1" hangingPunct="1">
              <a:lnSpc>
                <a:spcPct val="58000"/>
              </a:lnSpc>
              <a:buFontTx/>
              <a:buNone/>
            </a:pPr>
            <a:r>
              <a:rPr lang="en-US" altLang="en-US" sz="1600" dirty="0" smtClean="0">
                <a:latin typeface="Courier New" panose="02070309020205020404" pitchFamily="49" charset="0"/>
              </a:rPr>
              <a:t>        }</a:t>
            </a:r>
          </a:p>
          <a:p>
            <a:pPr eaLnBrk="1" hangingPunct="1">
              <a:lnSpc>
                <a:spcPct val="58000"/>
              </a:lnSpc>
              <a:buFontTx/>
              <a:buNone/>
            </a:pPr>
            <a:r>
              <a:rPr lang="en-US" altLang="en-US" sz="1600" dirty="0" smtClean="0">
                <a:latin typeface="Courier New" panose="02070309020205020404" pitchFamily="49" charset="0"/>
              </a:rPr>
              <a:t>    }</a:t>
            </a:r>
          </a:p>
          <a:p>
            <a:pPr eaLnBrk="1" hangingPunct="1">
              <a:lnSpc>
                <a:spcPct val="58000"/>
              </a:lnSpc>
              <a:buFontTx/>
              <a:buNone/>
            </a:pPr>
            <a:r>
              <a:rPr lang="en-US" altLang="en-US" sz="1600" dirty="0" smtClean="0">
                <a:latin typeface="Courier New" panose="02070309020205020404" pitchFamily="49" charset="0"/>
              </a:rPr>
              <a:t>    </a:t>
            </a:r>
          </a:p>
          <a:p>
            <a:pPr eaLnBrk="1" hangingPunct="1">
              <a:lnSpc>
                <a:spcPct val="58000"/>
              </a:lnSpc>
              <a:buFontTx/>
              <a:buNone/>
            </a:pPr>
            <a:r>
              <a:rPr lang="en-US" altLang="en-US" sz="1600" dirty="0" smtClean="0">
                <a:latin typeface="Courier New" panose="02070309020205020404" pitchFamily="49" charset="0"/>
              </a:rPr>
              <a:t>    public void add(</a:t>
            </a:r>
            <a:r>
              <a:rPr lang="en-US" altLang="en-US" sz="1600" dirty="0" err="1" smtClean="0">
                <a:latin typeface="Courier New" panose="02070309020205020404" pitchFamily="49" charset="0"/>
              </a:rPr>
              <a:t>int</a:t>
            </a:r>
            <a:r>
              <a:rPr lang="en-US" altLang="en-US" sz="1600" dirty="0" smtClean="0">
                <a:latin typeface="Courier New" panose="02070309020205020404" pitchFamily="49" charset="0"/>
              </a:rPr>
              <a:t> index, </a:t>
            </a:r>
            <a:r>
              <a:rPr lang="en-US" altLang="en-US" sz="1600" dirty="0" err="1" smtClean="0">
                <a:latin typeface="Courier New" panose="02070309020205020404" pitchFamily="49" charset="0"/>
              </a:rPr>
              <a:t>int</a:t>
            </a:r>
            <a:r>
              <a:rPr lang="en-US" altLang="en-US" sz="1600" dirty="0" smtClean="0">
                <a:latin typeface="Courier New" panose="02070309020205020404" pitchFamily="49" charset="0"/>
              </a:rPr>
              <a:t> value) {</a:t>
            </a:r>
          </a:p>
          <a:p>
            <a:pPr eaLnBrk="1" hangingPunct="1">
              <a:lnSpc>
                <a:spcPct val="58000"/>
              </a:lnSpc>
              <a:buFontTx/>
              <a:buNone/>
            </a:pPr>
            <a:r>
              <a:rPr lang="en-US" altLang="en-US" sz="1600" dirty="0" smtClean="0">
                <a:latin typeface="Courier New" panose="02070309020205020404" pitchFamily="49" charset="0"/>
              </a:rPr>
              <a:t>        for (</a:t>
            </a:r>
            <a:r>
              <a:rPr lang="en-US" altLang="en-US" sz="1600" dirty="0" err="1" smtClean="0">
                <a:latin typeface="Courier New" panose="02070309020205020404" pitchFamily="49" charset="0"/>
              </a:rPr>
              <a:t>int</a:t>
            </a:r>
            <a:r>
              <a:rPr lang="en-US" altLang="en-US" sz="1600" dirty="0" smtClean="0">
                <a:latin typeface="Courier New" panose="02070309020205020404" pitchFamily="49" charset="0"/>
              </a:rPr>
              <a:t> i = 1; i &lt;= stretch; i++) {</a:t>
            </a:r>
          </a:p>
          <a:p>
            <a:pPr eaLnBrk="1" hangingPunct="1">
              <a:lnSpc>
                <a:spcPct val="58000"/>
              </a:lnSpc>
              <a:buFontTx/>
              <a:buNone/>
            </a:pPr>
            <a:r>
              <a:rPr lang="en-US" altLang="en-US" sz="1600" dirty="0" smtClean="0">
                <a:latin typeface="Courier New" panose="02070309020205020404" pitchFamily="49" charset="0"/>
              </a:rPr>
              <a:t>            </a:t>
            </a:r>
            <a:r>
              <a:rPr lang="en-US" altLang="en-US" sz="1600" b="1" dirty="0" err="1" smtClean="0">
                <a:latin typeface="Courier New" panose="02070309020205020404" pitchFamily="49" charset="0"/>
              </a:rPr>
              <a:t>super.add</a:t>
            </a:r>
            <a:r>
              <a:rPr lang="en-US" altLang="en-US" sz="1600" b="1" dirty="0" smtClean="0">
                <a:latin typeface="Courier New" panose="02070309020205020404" pitchFamily="49" charset="0"/>
              </a:rPr>
              <a:t>(index, value);</a:t>
            </a:r>
          </a:p>
          <a:p>
            <a:pPr eaLnBrk="1" hangingPunct="1">
              <a:lnSpc>
                <a:spcPct val="58000"/>
              </a:lnSpc>
              <a:buFontTx/>
              <a:buNone/>
            </a:pPr>
            <a:r>
              <a:rPr lang="en-US" altLang="en-US" sz="1600" dirty="0" smtClean="0">
                <a:latin typeface="Courier New" panose="02070309020205020404" pitchFamily="49" charset="0"/>
              </a:rPr>
              <a:t>        }</a:t>
            </a:r>
          </a:p>
          <a:p>
            <a:pPr eaLnBrk="1" hangingPunct="1">
              <a:lnSpc>
                <a:spcPct val="58000"/>
              </a:lnSpc>
              <a:buFontTx/>
              <a:buNone/>
            </a:pPr>
            <a:r>
              <a:rPr lang="en-US" altLang="en-US" sz="1600" dirty="0" smtClean="0">
                <a:latin typeface="Courier New" panose="02070309020205020404" pitchFamily="49" charset="0"/>
              </a:rPr>
              <a:t>    }</a:t>
            </a:r>
          </a:p>
          <a:p>
            <a:pPr eaLnBrk="1" hangingPunct="1">
              <a:lnSpc>
                <a:spcPct val="58000"/>
              </a:lnSpc>
              <a:buFontTx/>
              <a:buNone/>
            </a:pPr>
            <a:r>
              <a:rPr lang="en-US" altLang="en-US" sz="1600" dirty="0" smtClean="0">
                <a:latin typeface="Courier New" panose="02070309020205020404" pitchFamily="49" charset="0"/>
              </a:rPr>
              <a:t>    </a:t>
            </a:r>
          </a:p>
          <a:p>
            <a:pPr eaLnBrk="1" hangingPunct="1">
              <a:lnSpc>
                <a:spcPct val="58000"/>
              </a:lnSpc>
              <a:buFontTx/>
              <a:buNone/>
            </a:pPr>
            <a:r>
              <a:rPr lang="en-US" altLang="en-US" sz="1600" dirty="0" smtClean="0">
                <a:latin typeface="Courier New" panose="02070309020205020404" pitchFamily="49" charset="0"/>
              </a:rPr>
              <a:t>    public </a:t>
            </a:r>
            <a:r>
              <a:rPr lang="en-US" altLang="en-US" sz="1600" dirty="0" err="1" smtClean="0">
                <a:latin typeface="Courier New" panose="02070309020205020404" pitchFamily="49" charset="0"/>
              </a:rPr>
              <a:t>int</a:t>
            </a:r>
            <a:r>
              <a:rPr lang="en-US" altLang="en-US" sz="1600" dirty="0" smtClean="0">
                <a:latin typeface="Courier New" panose="02070309020205020404" pitchFamily="49" charset="0"/>
              </a:rPr>
              <a:t> </a:t>
            </a:r>
            <a:r>
              <a:rPr lang="en-US" altLang="en-US" sz="1600" dirty="0" err="1" smtClean="0">
                <a:latin typeface="Courier New" panose="02070309020205020404" pitchFamily="49" charset="0"/>
              </a:rPr>
              <a:t>getStretch</a:t>
            </a:r>
            <a:r>
              <a:rPr lang="en-US" altLang="en-US" sz="1600" dirty="0" smtClean="0">
                <a:latin typeface="Courier New" panose="02070309020205020404" pitchFamily="49" charset="0"/>
              </a:rPr>
              <a:t>() {</a:t>
            </a:r>
          </a:p>
          <a:p>
            <a:pPr eaLnBrk="1" hangingPunct="1">
              <a:lnSpc>
                <a:spcPct val="58000"/>
              </a:lnSpc>
              <a:buFontTx/>
              <a:buNone/>
            </a:pPr>
            <a:r>
              <a:rPr lang="en-US" altLang="en-US" sz="1600" dirty="0" smtClean="0">
                <a:latin typeface="Courier New" panose="02070309020205020404" pitchFamily="49" charset="0"/>
              </a:rPr>
              <a:t>        return stretch;</a:t>
            </a:r>
          </a:p>
          <a:p>
            <a:pPr eaLnBrk="1" hangingPunct="1">
              <a:lnSpc>
                <a:spcPct val="58000"/>
              </a:lnSpc>
              <a:buFontTx/>
              <a:buNone/>
            </a:pPr>
            <a:r>
              <a:rPr lang="en-US" altLang="en-US" sz="1600" dirty="0" smtClean="0">
                <a:latin typeface="Courier New" panose="02070309020205020404" pitchFamily="49" charset="0"/>
              </a:rPr>
              <a:t>    }</a:t>
            </a:r>
          </a:p>
          <a:p>
            <a:pPr eaLnBrk="1" hangingPunct="1">
              <a:lnSpc>
                <a:spcPct val="58000"/>
              </a:lnSpc>
              <a:buFontTx/>
              <a:buNone/>
            </a:pPr>
            <a:r>
              <a:rPr lang="en-US" altLang="en-US" sz="1600" dirty="0" smtClean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34B57B5-D09F-4404-A2E3-395098005F92}" type="datetime1">
              <a:rPr lang="en-US" smtClean="0"/>
              <a:t>11/3/2020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21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Subclasses and </a:t>
            </a:r>
            <a:r>
              <a:rPr lang="en-US" altLang="en-US" dirty="0" smtClean="0"/>
              <a:t>Fields</a:t>
            </a:r>
            <a:endParaRPr lang="en-US" altLang="en-US" dirty="0" smtClean="0"/>
          </a:p>
        </p:txBody>
      </p:sp>
      <p:sp>
        <p:nvSpPr>
          <p:cNvPr id="5325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public class Employee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    private double </a:t>
            </a:r>
            <a:r>
              <a:rPr lang="en-US" altLang="en-US" sz="2000" b="1" smtClean="0">
                <a:latin typeface="Courier New" panose="02070309020205020404" pitchFamily="49" charset="0"/>
              </a:rPr>
              <a:t>salary</a:t>
            </a:r>
            <a:r>
              <a:rPr lang="en-US" altLang="en-US" sz="2000" smtClean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    ...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000" smtClean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public class Lawyer extends Employee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    ...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    public void giveRaise(double amount)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        </a:t>
            </a:r>
            <a:r>
              <a:rPr lang="en-US" altLang="en-US" sz="2000" b="1" smtClean="0">
                <a:solidFill>
                  <a:srgbClr val="800000"/>
                </a:solidFill>
                <a:latin typeface="Courier New" panose="02070309020205020404" pitchFamily="49" charset="0"/>
              </a:rPr>
              <a:t>salary += amount;</a:t>
            </a:r>
            <a:r>
              <a:rPr lang="en-US" altLang="en-US" sz="2000" b="1" smtClean="0">
                <a:latin typeface="Courier New" panose="02070309020205020404" pitchFamily="49" charset="0"/>
              </a:rPr>
              <a:t>   </a:t>
            </a:r>
            <a:r>
              <a:rPr lang="en-US" altLang="en-US" sz="2000" b="1" smtClean="0">
                <a:solidFill>
                  <a:srgbClr val="008000"/>
                </a:solidFill>
                <a:latin typeface="Courier New" panose="02070309020205020404" pitchFamily="49" charset="0"/>
              </a:rPr>
              <a:t>// error; salary is private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  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000" smtClean="0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smtClean="0"/>
              <a:t>Inherited private fields/methods cannot be directly accessed by subclasses.   </a:t>
            </a:r>
            <a:r>
              <a:rPr lang="en-US" altLang="en-US" sz="2000" i="1" smtClean="0"/>
              <a:t>(The subclass has the field, but it can't touch it.)</a:t>
            </a:r>
          </a:p>
          <a:p>
            <a:pPr lvl="1" eaLnBrk="1" hangingPunct="1"/>
            <a:r>
              <a:rPr lang="en-US" altLang="en-US" smtClean="0"/>
              <a:t>How can we allow a subclass to access/modify these fields?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6336B26-F9AF-41EE-9E33-F6E27170F7C3}" type="datetime1">
              <a:rPr lang="en-US" smtClean="0"/>
              <a:t>11/3/2020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349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Protected </a:t>
            </a:r>
            <a:r>
              <a:rPr lang="en-US" altLang="en-US" dirty="0" smtClean="0"/>
              <a:t>Fields/Methods</a:t>
            </a:r>
            <a:endParaRPr lang="en-US" altLang="en-US" dirty="0" smtClean="0"/>
          </a:p>
        </p:txBody>
      </p:sp>
      <p:sp>
        <p:nvSpPr>
          <p:cNvPr id="5427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protected</a:t>
            </a:r>
            <a:r>
              <a:rPr lang="en-US" altLang="en-US" sz="2000" smtClean="0">
                <a:latin typeface="Courier New" panose="02070309020205020404" pitchFamily="49" charset="0"/>
              </a:rPr>
              <a:t> </a:t>
            </a:r>
            <a:r>
              <a:rPr lang="en-US" altLang="en-US" sz="2000" b="1" smtClean="0"/>
              <a:t>type</a:t>
            </a:r>
            <a:r>
              <a:rPr lang="en-US" altLang="en-US" sz="2000" smtClean="0">
                <a:latin typeface="Courier New" panose="02070309020205020404" pitchFamily="49" charset="0"/>
              </a:rPr>
              <a:t> </a:t>
            </a:r>
            <a:r>
              <a:rPr lang="en-US" altLang="en-US" sz="2000" b="1" smtClean="0"/>
              <a:t>name</a:t>
            </a:r>
            <a:r>
              <a:rPr lang="en-US" altLang="en-US" sz="2000" smtClean="0">
                <a:latin typeface="Courier New" panose="02070309020205020404" pitchFamily="49" charset="0"/>
              </a:rPr>
              <a:t>;   </a:t>
            </a:r>
            <a:r>
              <a:rPr lang="en-US" altLang="en-US" sz="2000" b="1" smtClean="0">
                <a:solidFill>
                  <a:srgbClr val="008000"/>
                </a:solidFill>
                <a:latin typeface="Courier New" panose="02070309020205020404" pitchFamily="49" charset="0"/>
              </a:rPr>
              <a:t>// field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000" b="1" smtClean="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protected</a:t>
            </a:r>
            <a:r>
              <a:rPr lang="en-US" altLang="en-US" sz="2000" smtClean="0">
                <a:latin typeface="Courier New" panose="02070309020205020404" pitchFamily="49" charset="0"/>
              </a:rPr>
              <a:t> </a:t>
            </a:r>
            <a:r>
              <a:rPr lang="en-US" altLang="en-US" sz="2000" b="1" smtClean="0"/>
              <a:t>type</a:t>
            </a:r>
            <a:r>
              <a:rPr lang="en-US" altLang="en-US" sz="2000" smtClean="0">
                <a:latin typeface="Courier New" panose="02070309020205020404" pitchFamily="49" charset="0"/>
              </a:rPr>
              <a:t> </a:t>
            </a:r>
            <a:r>
              <a:rPr lang="en-US" altLang="en-US" sz="2000" b="1" smtClean="0"/>
              <a:t>name</a:t>
            </a:r>
            <a:r>
              <a:rPr lang="en-US" altLang="en-US" sz="2000" smtClean="0">
                <a:latin typeface="Courier New" panose="02070309020205020404" pitchFamily="49" charset="0"/>
              </a:rPr>
              <a:t>(</a:t>
            </a:r>
            <a:r>
              <a:rPr lang="en-US" altLang="en-US" sz="2000" b="1" smtClean="0"/>
              <a:t>type</a:t>
            </a:r>
            <a:r>
              <a:rPr lang="en-US" altLang="en-US" sz="2000" smtClean="0">
                <a:latin typeface="Courier New" panose="02070309020205020404" pitchFamily="49" charset="0"/>
              </a:rPr>
              <a:t> </a:t>
            </a:r>
            <a:r>
              <a:rPr lang="en-US" altLang="en-US" sz="2000" b="1" smtClean="0"/>
              <a:t>name</a:t>
            </a:r>
            <a:r>
              <a:rPr lang="en-US" altLang="en-US" sz="2000" smtClean="0">
                <a:latin typeface="Courier New" panose="02070309020205020404" pitchFamily="49" charset="0"/>
              </a:rPr>
              <a:t>, ..., </a:t>
            </a:r>
            <a:r>
              <a:rPr lang="en-US" altLang="en-US" sz="2000" b="1" smtClean="0"/>
              <a:t>type</a:t>
            </a:r>
            <a:r>
              <a:rPr lang="en-US" altLang="en-US" sz="2000" smtClean="0">
                <a:latin typeface="Courier New" panose="02070309020205020404" pitchFamily="49" charset="0"/>
              </a:rPr>
              <a:t> </a:t>
            </a:r>
            <a:r>
              <a:rPr lang="en-US" altLang="en-US" sz="2000" b="1" smtClean="0"/>
              <a:t>name</a:t>
            </a:r>
            <a:r>
              <a:rPr lang="en-US" altLang="en-US" sz="2000" smtClean="0">
                <a:latin typeface="Courier New" panose="02070309020205020404" pitchFamily="49" charset="0"/>
              </a:rPr>
              <a:t>)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    </a:t>
            </a:r>
            <a:r>
              <a:rPr lang="en-US" altLang="en-US" sz="2000" b="1" smtClean="0"/>
              <a:t>statement(s)</a:t>
            </a:r>
            <a:r>
              <a:rPr lang="en-US" altLang="en-US" sz="2000" smtClean="0">
                <a:latin typeface="Courier New" panose="02070309020205020404" pitchFamily="49" charset="0"/>
              </a:rPr>
              <a:t>;       </a:t>
            </a:r>
            <a:r>
              <a:rPr lang="en-US" altLang="en-US" sz="2000" b="1" smtClean="0">
                <a:solidFill>
                  <a:srgbClr val="008000"/>
                </a:solidFill>
                <a:latin typeface="Courier New" panose="02070309020205020404" pitchFamily="49" charset="0"/>
              </a:rPr>
              <a:t>// method</a:t>
            </a:r>
            <a:endParaRPr lang="en-US" altLang="en-US" sz="2000" smtClean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000" smtClean="0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smtClean="0"/>
              <a:t>a </a:t>
            </a:r>
            <a:r>
              <a:rPr lang="en-US" altLang="en-US" b="1" smtClean="0"/>
              <a:t>protected field </a:t>
            </a:r>
            <a:r>
              <a:rPr lang="en-US" altLang="en-US" smtClean="0"/>
              <a:t>or </a:t>
            </a:r>
            <a:r>
              <a:rPr lang="en-US" altLang="en-US" b="1" smtClean="0"/>
              <a:t>method</a:t>
            </a:r>
            <a:r>
              <a:rPr lang="en-US" altLang="en-US" smtClean="0"/>
              <a:t> can be seen/called only by:</a:t>
            </a:r>
          </a:p>
          <a:p>
            <a:pPr lvl="1" eaLnBrk="1" hangingPunct="1"/>
            <a:r>
              <a:rPr lang="en-US" altLang="en-US" smtClean="0"/>
              <a:t>the class itself,  and its subclasses</a:t>
            </a:r>
          </a:p>
          <a:p>
            <a:pPr lvl="1" eaLnBrk="1" hangingPunct="1"/>
            <a:r>
              <a:rPr lang="en-US" altLang="en-US" smtClean="0"/>
              <a:t>also by other classes in the same "package"  (discussed later)</a:t>
            </a:r>
          </a:p>
          <a:p>
            <a:pPr lvl="1" eaLnBrk="1" hangingPunct="1"/>
            <a:r>
              <a:rPr lang="en-US" altLang="en-US" smtClean="0"/>
              <a:t>useful for allowing selective access to inner class implementation</a:t>
            </a:r>
          </a:p>
          <a:p>
            <a:pPr lvl="1" eaLnBrk="1" hangingPunct="1"/>
            <a:endParaRPr lang="en-US" altLang="en-US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public class Employee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    </a:t>
            </a:r>
            <a:r>
              <a:rPr lang="en-US" altLang="en-US" sz="2000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protected</a:t>
            </a:r>
            <a:r>
              <a:rPr lang="en-US" altLang="en-US" sz="2000" smtClean="0">
                <a:latin typeface="Courier New" panose="02070309020205020404" pitchFamily="49" charset="0"/>
              </a:rPr>
              <a:t> double </a:t>
            </a:r>
            <a:r>
              <a:rPr lang="en-US" altLang="en-US" sz="2000" b="1" smtClean="0">
                <a:latin typeface="Courier New" panose="02070309020205020404" pitchFamily="49" charset="0"/>
              </a:rPr>
              <a:t>salary</a:t>
            </a:r>
            <a:r>
              <a:rPr lang="en-US" altLang="en-US" sz="2000" smtClean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    ...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B8263E3-4C36-42C6-87C2-A11280A142BB}" type="datetime1">
              <a:rPr lang="en-US" smtClean="0"/>
              <a:t>11/3/2020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819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Our </a:t>
            </a:r>
            <a:r>
              <a:rPr lang="en-US" altLang="en-US" dirty="0" smtClean="0"/>
              <a:t>List Classes</a:t>
            </a:r>
            <a:endParaRPr lang="en-US" altLang="en-US" dirty="0" smtClean="0"/>
          </a:p>
        </p:txBody>
      </p:sp>
      <p:sp>
        <p:nvSpPr>
          <p:cNvPr id="5529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We implemented the following two list classes:</a:t>
            </a:r>
          </a:p>
          <a:p>
            <a:pPr lvl="1" eaLnBrk="1" hangingPunct="1">
              <a:buFontTx/>
              <a:buNone/>
            </a:pPr>
            <a:endParaRPr lang="en-US" altLang="en-US" sz="800" smtClean="0"/>
          </a:p>
          <a:p>
            <a:pPr lvl="1" eaLnBrk="1" hangingPunct="1"/>
            <a:r>
              <a:rPr lang="en-US" altLang="en-US" smtClean="0">
                <a:latin typeface="Courier New" panose="02070309020205020404" pitchFamily="49" charset="0"/>
              </a:rPr>
              <a:t>ArrayIntList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smtClean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</a:pPr>
            <a:endParaRPr lang="en-US" altLang="en-US" smtClean="0"/>
          </a:p>
          <a:p>
            <a:pPr lvl="1" eaLnBrk="1" hangingPunct="1">
              <a:lnSpc>
                <a:spcPct val="80000"/>
              </a:lnSpc>
            </a:pPr>
            <a:endParaRPr lang="en-US" altLang="en-US" smtClean="0"/>
          </a:p>
          <a:p>
            <a:pPr lvl="1" eaLnBrk="1" hangingPunct="1"/>
            <a:r>
              <a:rPr lang="en-US" altLang="en-US" smtClean="0">
                <a:latin typeface="Courier New" panose="02070309020205020404" pitchFamily="49" charset="0"/>
              </a:rPr>
              <a:t>LinkedIntList</a:t>
            </a:r>
          </a:p>
          <a:p>
            <a:pPr lvl="1" eaLnBrk="1" hangingPunct="1"/>
            <a:endParaRPr lang="en-US" altLang="en-US" smtClean="0">
              <a:latin typeface="Courier New" panose="02070309020205020404" pitchFamily="49" charset="0"/>
            </a:endParaRPr>
          </a:p>
          <a:p>
            <a:pPr lvl="1" eaLnBrk="1" hangingPunct="1"/>
            <a:endParaRPr lang="en-US" altLang="en-US" smtClean="0">
              <a:latin typeface="Courier New" panose="02070309020205020404" pitchFamily="49" charset="0"/>
            </a:endParaRPr>
          </a:p>
          <a:p>
            <a:pPr lvl="1" eaLnBrk="1" hangingPunct="1"/>
            <a:r>
              <a:rPr lang="en-US" altLang="en-US" smtClean="0"/>
              <a:t>Problem: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mtClean="0"/>
              <a:t>We should be able to treat both lists the same way in client code.</a:t>
            </a:r>
          </a:p>
        </p:txBody>
      </p:sp>
      <p:graphicFrame>
        <p:nvGraphicFramePr>
          <p:cNvPr id="190468" name="Group 4"/>
          <p:cNvGraphicFramePr>
            <a:graphicFrameLocks noGrp="1"/>
          </p:cNvGraphicFramePr>
          <p:nvPr/>
        </p:nvGraphicFramePr>
        <p:xfrm>
          <a:off x="4283075" y="1952625"/>
          <a:ext cx="2117725" cy="792408"/>
        </p:xfrm>
        <a:graphic>
          <a:graphicData uri="http://schemas.openxmlformats.org/drawingml/2006/table">
            <a:tbl>
              <a:tblPr/>
              <a:tblGrid>
                <a:gridCol w="782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43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08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</a:rPr>
                        <a:t>index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</a:rPr>
                        <a:t>value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42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-3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17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5317" name="Text Box 21"/>
          <p:cNvSpPr txBox="1">
            <a:spLocks noChangeArrowheads="1"/>
          </p:cNvSpPr>
          <p:nvPr/>
        </p:nvSpPr>
        <p:spPr bwMode="auto">
          <a:xfrm>
            <a:off x="3316288" y="3603625"/>
            <a:ext cx="7223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>
                <a:latin typeface="Tahoma" panose="020B0604030504040204" pitchFamily="34" charset="0"/>
              </a:rPr>
              <a:t>front</a:t>
            </a:r>
          </a:p>
        </p:txBody>
      </p:sp>
      <p:graphicFrame>
        <p:nvGraphicFramePr>
          <p:cNvPr id="190486" name="Group 22"/>
          <p:cNvGraphicFramePr>
            <a:graphicFrameLocks noGrp="1"/>
          </p:cNvGraphicFramePr>
          <p:nvPr/>
        </p:nvGraphicFramePr>
        <p:xfrm>
          <a:off x="4283075" y="3205163"/>
          <a:ext cx="1346200" cy="792408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081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</a:rPr>
                        <a:t>data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</a:rPr>
                        <a:t>next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1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42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5329" name="Line 33"/>
          <p:cNvSpPr>
            <a:spLocks noChangeShapeType="1"/>
          </p:cNvSpPr>
          <p:nvPr/>
        </p:nvSpPr>
        <p:spPr bwMode="auto">
          <a:xfrm flipV="1">
            <a:off x="5486400" y="3814763"/>
            <a:ext cx="34131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90498" name="Group 34"/>
          <p:cNvGraphicFramePr>
            <a:graphicFrameLocks noGrp="1"/>
          </p:cNvGraphicFramePr>
          <p:nvPr/>
        </p:nvGraphicFramePr>
        <p:xfrm>
          <a:off x="5903913" y="3214688"/>
          <a:ext cx="1346200" cy="796925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369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</a:rPr>
                        <a:t>data</a:t>
                      </a:r>
                    </a:p>
                  </a:txBody>
                  <a:tcPr marT="45756" marB="4575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</a:rPr>
                        <a:t>next</a:t>
                      </a:r>
                    </a:p>
                  </a:txBody>
                  <a:tcPr marT="45756" marB="457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55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-3</a:t>
                      </a:r>
                    </a:p>
                  </a:txBody>
                  <a:tcPr marT="45756" marB="4575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56" marB="457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5341" name="Line 45"/>
          <p:cNvSpPr>
            <a:spLocks noChangeShapeType="1"/>
          </p:cNvSpPr>
          <p:nvPr/>
        </p:nvSpPr>
        <p:spPr bwMode="auto">
          <a:xfrm flipV="1">
            <a:off x="7162800" y="3814763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90510" name="Group 46"/>
          <p:cNvGraphicFramePr>
            <a:graphicFrameLocks noGrp="1"/>
          </p:cNvGraphicFramePr>
          <p:nvPr/>
        </p:nvGraphicFramePr>
        <p:xfrm>
          <a:off x="7543800" y="3233738"/>
          <a:ext cx="1346200" cy="796925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369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</a:rPr>
                        <a:t>data</a:t>
                      </a:r>
                    </a:p>
                  </a:txBody>
                  <a:tcPr marT="45756" marB="4575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</a:rPr>
                        <a:t>next</a:t>
                      </a:r>
                    </a:p>
                  </a:txBody>
                  <a:tcPr marT="45756" marB="457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55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17</a:t>
                      </a:r>
                    </a:p>
                  </a:txBody>
                  <a:tcPr marT="45756" marB="4575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56" marB="457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5353" name="Line 57"/>
          <p:cNvSpPr>
            <a:spLocks noChangeShapeType="1"/>
          </p:cNvSpPr>
          <p:nvPr/>
        </p:nvSpPr>
        <p:spPr bwMode="auto">
          <a:xfrm>
            <a:off x="4038600" y="3814763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54" name="Line 58"/>
          <p:cNvSpPr>
            <a:spLocks noChangeShapeType="1"/>
          </p:cNvSpPr>
          <p:nvPr/>
        </p:nvSpPr>
        <p:spPr bwMode="auto">
          <a:xfrm flipH="1">
            <a:off x="8229600" y="3657600"/>
            <a:ext cx="6858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A3E4515-F0F2-4D1E-9B49-3EA706418C43}" type="datetime1">
              <a:rPr lang="en-US" smtClean="0"/>
              <a:t>11/3/2020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150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Recall: ADT </a:t>
            </a:r>
            <a:r>
              <a:rPr lang="en-US" altLang="en-US" dirty="0" smtClean="0"/>
              <a:t>Interfaces </a:t>
            </a:r>
            <a:r>
              <a:rPr lang="en-US" altLang="en-US" sz="2800" dirty="0" smtClean="0"/>
              <a:t>(11.1</a:t>
            </a:r>
            <a:r>
              <a:rPr lang="en-US" altLang="en-US" sz="2800" dirty="0" smtClean="0"/>
              <a:t>)</a:t>
            </a:r>
          </a:p>
        </p:txBody>
      </p:sp>
      <p:sp>
        <p:nvSpPr>
          <p:cNvPr id="19149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tabLst>
                <a:tab pos="5254625" algn="l"/>
              </a:tabLst>
            </a:pPr>
            <a:r>
              <a:rPr lang="en-US" altLang="en-US" b="1" smtClean="0"/>
              <a:t>abstract data type (ADT)</a:t>
            </a:r>
            <a:r>
              <a:rPr lang="en-US" altLang="en-US" smtClean="0"/>
              <a:t>: A specification of a collection of data and the operations that can be performed on it.</a:t>
            </a:r>
          </a:p>
          <a:p>
            <a:pPr lvl="1" eaLnBrk="1" hangingPunct="1">
              <a:tabLst>
                <a:tab pos="5254625" algn="l"/>
              </a:tabLst>
            </a:pPr>
            <a:r>
              <a:rPr lang="en-US" altLang="en-US" smtClean="0"/>
              <a:t>Describes </a:t>
            </a:r>
            <a:r>
              <a:rPr lang="en-US" altLang="en-US" i="1" smtClean="0"/>
              <a:t>what</a:t>
            </a:r>
            <a:r>
              <a:rPr lang="en-US" altLang="en-US" smtClean="0"/>
              <a:t> a collection does, not </a:t>
            </a:r>
            <a:r>
              <a:rPr lang="en-US" altLang="en-US" i="1" smtClean="0"/>
              <a:t>how</a:t>
            </a:r>
            <a:r>
              <a:rPr lang="en-US" altLang="en-US" smtClean="0"/>
              <a:t> it does it.</a:t>
            </a:r>
          </a:p>
          <a:p>
            <a:pPr lvl="1" eaLnBrk="1" hangingPunct="1">
              <a:tabLst>
                <a:tab pos="5254625" algn="l"/>
              </a:tabLst>
            </a:pPr>
            <a:endParaRPr lang="en-US" altLang="en-US" smtClean="0"/>
          </a:p>
          <a:p>
            <a:pPr eaLnBrk="1" hangingPunct="1">
              <a:tabLst>
                <a:tab pos="5254625" algn="l"/>
              </a:tabLst>
            </a:pPr>
            <a:r>
              <a:rPr lang="en-US" altLang="en-US" smtClean="0"/>
              <a:t>Java's collection framework describes ADTs with interfaces:</a:t>
            </a:r>
          </a:p>
          <a:p>
            <a:pPr lvl="1" eaLnBrk="1" hangingPunct="1">
              <a:tabLst>
                <a:tab pos="5254625" algn="l"/>
              </a:tabLst>
            </a:pPr>
            <a:r>
              <a:rPr lang="en-US" altLang="en-US" smtClean="0">
                <a:latin typeface="Courier New" panose="02070309020205020404" pitchFamily="49" charset="0"/>
              </a:rPr>
              <a:t>Collection</a:t>
            </a:r>
            <a:r>
              <a:rPr lang="en-US" altLang="en-US" smtClean="0"/>
              <a:t>, </a:t>
            </a:r>
            <a:r>
              <a:rPr lang="en-US" altLang="en-US" smtClean="0">
                <a:latin typeface="Courier New" panose="02070309020205020404" pitchFamily="49" charset="0"/>
              </a:rPr>
              <a:t>Deque</a:t>
            </a:r>
            <a:r>
              <a:rPr lang="en-US" altLang="en-US" smtClean="0"/>
              <a:t>, </a:t>
            </a:r>
            <a:r>
              <a:rPr lang="en-US" altLang="en-US" smtClean="0">
                <a:latin typeface="Courier New" panose="02070309020205020404" pitchFamily="49" charset="0"/>
              </a:rPr>
              <a:t>List</a:t>
            </a:r>
            <a:r>
              <a:rPr lang="en-US" altLang="en-US" smtClean="0"/>
              <a:t>, </a:t>
            </a:r>
            <a:r>
              <a:rPr lang="en-US" altLang="en-US" smtClean="0">
                <a:latin typeface="Courier New" panose="02070309020205020404" pitchFamily="49" charset="0"/>
              </a:rPr>
              <a:t>Map</a:t>
            </a:r>
            <a:r>
              <a:rPr lang="en-US" altLang="en-US" smtClean="0"/>
              <a:t>, </a:t>
            </a:r>
            <a:r>
              <a:rPr lang="en-US" altLang="en-US" smtClean="0">
                <a:latin typeface="Courier New" panose="02070309020205020404" pitchFamily="49" charset="0"/>
              </a:rPr>
              <a:t>Queue</a:t>
            </a:r>
            <a:r>
              <a:rPr lang="en-US" altLang="en-US" smtClean="0"/>
              <a:t>, </a:t>
            </a:r>
            <a:r>
              <a:rPr lang="en-US" altLang="en-US" smtClean="0">
                <a:latin typeface="Courier New" panose="02070309020205020404" pitchFamily="49" charset="0"/>
              </a:rPr>
              <a:t>Set</a:t>
            </a:r>
            <a:r>
              <a:rPr lang="en-US" altLang="en-US" smtClean="0"/>
              <a:t>, </a:t>
            </a:r>
            <a:r>
              <a:rPr lang="en-US" altLang="en-US" smtClean="0">
                <a:latin typeface="Courier New" panose="02070309020205020404" pitchFamily="49" charset="0"/>
              </a:rPr>
              <a:t>SortedMap</a:t>
            </a:r>
          </a:p>
          <a:p>
            <a:pPr lvl="1" eaLnBrk="1" hangingPunct="1">
              <a:tabLst>
                <a:tab pos="5254625" algn="l"/>
              </a:tabLst>
            </a:pPr>
            <a:endParaRPr lang="en-US" altLang="en-US" smtClean="0"/>
          </a:p>
          <a:p>
            <a:pPr eaLnBrk="1" hangingPunct="1">
              <a:tabLst>
                <a:tab pos="5254625" algn="l"/>
              </a:tabLst>
            </a:pPr>
            <a:r>
              <a:rPr lang="en-US" altLang="en-US" smtClean="0"/>
              <a:t>An ADT can be implemented in multiple ways by classes:</a:t>
            </a:r>
          </a:p>
          <a:p>
            <a:pPr lvl="1" eaLnBrk="1" hangingPunct="1">
              <a:tabLst>
                <a:tab pos="5254625" algn="l"/>
              </a:tabLst>
            </a:pPr>
            <a:r>
              <a:rPr lang="en-US" altLang="en-US" smtClean="0">
                <a:latin typeface="Courier New" panose="02070309020205020404" pitchFamily="49" charset="0"/>
              </a:rPr>
              <a:t>ArrayList</a:t>
            </a:r>
            <a:r>
              <a:rPr lang="en-US" altLang="en-US" smtClean="0"/>
              <a:t> and </a:t>
            </a:r>
            <a:r>
              <a:rPr lang="en-US" altLang="en-US" smtClean="0">
                <a:latin typeface="Courier New" panose="02070309020205020404" pitchFamily="49" charset="0"/>
              </a:rPr>
              <a:t>LinkedList</a:t>
            </a:r>
            <a:r>
              <a:rPr lang="en-US" altLang="en-US" smtClean="0"/>
              <a:t>	implement </a:t>
            </a:r>
            <a:r>
              <a:rPr lang="en-US" altLang="en-US" smtClean="0">
                <a:latin typeface="Courier New" panose="02070309020205020404" pitchFamily="49" charset="0"/>
              </a:rPr>
              <a:t>List</a:t>
            </a:r>
          </a:p>
          <a:p>
            <a:pPr lvl="1" eaLnBrk="1" hangingPunct="1">
              <a:tabLst>
                <a:tab pos="5254625" algn="l"/>
              </a:tabLst>
            </a:pPr>
            <a:r>
              <a:rPr lang="en-US" altLang="en-US" smtClean="0">
                <a:latin typeface="Courier New" panose="02070309020205020404" pitchFamily="49" charset="0"/>
              </a:rPr>
              <a:t>HashSet</a:t>
            </a:r>
            <a:r>
              <a:rPr lang="en-US" altLang="en-US" smtClean="0"/>
              <a:t> and </a:t>
            </a:r>
            <a:r>
              <a:rPr lang="en-US" altLang="en-US" smtClean="0">
                <a:latin typeface="Courier New" panose="02070309020205020404" pitchFamily="49" charset="0"/>
              </a:rPr>
              <a:t>TreeSet</a:t>
            </a:r>
            <a:r>
              <a:rPr lang="en-US" altLang="en-US" smtClean="0"/>
              <a:t>	implement </a:t>
            </a:r>
            <a:r>
              <a:rPr lang="en-US" altLang="en-US" smtClean="0">
                <a:latin typeface="Courier New" panose="02070309020205020404" pitchFamily="49" charset="0"/>
              </a:rPr>
              <a:t>Set</a:t>
            </a:r>
          </a:p>
          <a:p>
            <a:pPr lvl="1" eaLnBrk="1" hangingPunct="1">
              <a:tabLst>
                <a:tab pos="5254625" algn="l"/>
              </a:tabLst>
            </a:pPr>
            <a:r>
              <a:rPr lang="en-US" altLang="en-US" smtClean="0">
                <a:latin typeface="Courier New" panose="02070309020205020404" pitchFamily="49" charset="0"/>
              </a:rPr>
              <a:t>LinkedList</a:t>
            </a:r>
            <a:r>
              <a:rPr lang="en-US" altLang="en-US" smtClean="0"/>
              <a:t> , </a:t>
            </a:r>
            <a:r>
              <a:rPr lang="en-US" altLang="en-US" smtClean="0">
                <a:latin typeface="Courier New" panose="02070309020205020404" pitchFamily="49" charset="0"/>
              </a:rPr>
              <a:t>ArrayDeque</a:t>
            </a:r>
            <a:r>
              <a:rPr lang="en-US" altLang="en-US" smtClean="0"/>
              <a:t>, etc.	implement </a:t>
            </a:r>
            <a:r>
              <a:rPr lang="en-US" altLang="en-US" smtClean="0">
                <a:latin typeface="Courier New" panose="02070309020205020404" pitchFamily="49" charset="0"/>
              </a:rPr>
              <a:t>Queue</a:t>
            </a:r>
          </a:p>
          <a:p>
            <a:pPr lvl="1" eaLnBrk="1" hangingPunct="1">
              <a:tabLst>
                <a:tab pos="5254625" algn="l"/>
              </a:tabLst>
            </a:pPr>
            <a:endParaRPr lang="en-US" altLang="en-US" smtClean="0">
              <a:latin typeface="Courier New" panose="02070309020205020404" pitchFamily="49" charset="0"/>
            </a:endParaRPr>
          </a:p>
          <a:p>
            <a:pPr eaLnBrk="1" hangingPunct="1">
              <a:tabLst>
                <a:tab pos="5254625" algn="l"/>
              </a:tabLst>
            </a:pPr>
            <a:r>
              <a:rPr lang="en-US" altLang="en-US" smtClean="0"/>
              <a:t>Exercise: Create an ADT interface for the two list classes.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5E6C76-1DBC-46D1-95BA-43F0610F63D8}" type="datetime1">
              <a:rPr lang="en-US" smtClean="0"/>
              <a:t>11/3/2020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686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An </a:t>
            </a:r>
            <a:r>
              <a:rPr lang="en-US" altLang="en-US" dirty="0" err="1" smtClean="0">
                <a:latin typeface="Courier New" panose="02070309020205020404" pitchFamily="49" charset="0"/>
              </a:rPr>
              <a:t>IntList</a:t>
            </a:r>
            <a:r>
              <a:rPr lang="en-US" altLang="en-US" dirty="0" smtClean="0"/>
              <a:t> </a:t>
            </a:r>
            <a:r>
              <a:rPr lang="en-US" altLang="en-US" dirty="0" smtClean="0"/>
              <a:t>Interface </a:t>
            </a:r>
            <a:r>
              <a:rPr lang="en-US" altLang="en-US" sz="2800" dirty="0" smtClean="0"/>
              <a:t>(will introduce in 16.4</a:t>
            </a:r>
            <a:r>
              <a:rPr lang="en-US" altLang="en-US" sz="2800" dirty="0" smtClean="0"/>
              <a:t>)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lvl="1" eaLnBrk="1" hangingPunct="1">
              <a:lnSpc>
                <a:spcPct val="75000"/>
              </a:lnSpc>
              <a:buFontTx/>
              <a:buNone/>
            </a:pPr>
            <a:r>
              <a:rPr lang="en-US" altLang="en-US" b="1" smtClean="0">
                <a:solidFill>
                  <a:srgbClr val="008000"/>
                </a:solidFill>
                <a:latin typeface="Courier New" panose="02070309020205020404" pitchFamily="49" charset="0"/>
              </a:rPr>
              <a:t>// Represents a list of integers.</a:t>
            </a:r>
          </a:p>
          <a:p>
            <a:pPr lvl="1" eaLnBrk="1" hangingPunct="1">
              <a:lnSpc>
                <a:spcPct val="75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public </a:t>
            </a:r>
            <a:r>
              <a:rPr lang="en-US" altLang="en-US" b="1" smtClean="0">
                <a:latin typeface="Courier New" panose="02070309020205020404" pitchFamily="49" charset="0"/>
              </a:rPr>
              <a:t>interface IntList</a:t>
            </a:r>
            <a:r>
              <a:rPr lang="en-US" altLang="en-US" smtClean="0">
                <a:latin typeface="Courier New" panose="02070309020205020404" pitchFamily="49" charset="0"/>
              </a:rPr>
              <a:t> {</a:t>
            </a:r>
          </a:p>
          <a:p>
            <a:pPr lvl="1" eaLnBrk="1" hangingPunct="1">
              <a:lnSpc>
                <a:spcPct val="75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    public void add(int value);</a:t>
            </a:r>
          </a:p>
          <a:p>
            <a:pPr lvl="1" eaLnBrk="1" hangingPunct="1">
              <a:lnSpc>
                <a:spcPct val="75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    public void add(int index, int value);</a:t>
            </a:r>
          </a:p>
          <a:p>
            <a:pPr lvl="1" eaLnBrk="1" hangingPunct="1">
              <a:lnSpc>
                <a:spcPct val="75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    public int get(int index);</a:t>
            </a:r>
          </a:p>
          <a:p>
            <a:pPr lvl="1" eaLnBrk="1" hangingPunct="1">
              <a:lnSpc>
                <a:spcPct val="75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    public int indexOf(int value);</a:t>
            </a:r>
          </a:p>
          <a:p>
            <a:pPr lvl="1" eaLnBrk="1" hangingPunct="1">
              <a:lnSpc>
                <a:spcPct val="75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    public boolean isEmpty();</a:t>
            </a:r>
          </a:p>
          <a:p>
            <a:pPr lvl="1" eaLnBrk="1" hangingPunct="1">
              <a:lnSpc>
                <a:spcPct val="75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    public void remove(int index);</a:t>
            </a:r>
          </a:p>
          <a:p>
            <a:pPr lvl="1" eaLnBrk="1" hangingPunct="1">
              <a:lnSpc>
                <a:spcPct val="75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    public void set(int index, int value);</a:t>
            </a:r>
          </a:p>
          <a:p>
            <a:pPr lvl="1" eaLnBrk="1" hangingPunct="1">
              <a:lnSpc>
                <a:spcPct val="75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    public int size();</a:t>
            </a:r>
          </a:p>
          <a:p>
            <a:pPr lvl="1" eaLnBrk="1" hangingPunct="1">
              <a:lnSpc>
                <a:spcPct val="75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}</a:t>
            </a:r>
          </a:p>
          <a:p>
            <a:pPr lvl="1" eaLnBrk="1" hangingPunct="1">
              <a:lnSpc>
                <a:spcPct val="75000"/>
              </a:lnSpc>
              <a:buFontTx/>
              <a:buNone/>
            </a:pPr>
            <a:endParaRPr lang="en-US" altLang="en-US" smtClean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75000"/>
              </a:lnSpc>
              <a:buFontTx/>
              <a:buNone/>
            </a:pPr>
            <a:endParaRPr lang="en-US" altLang="en-US" smtClean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75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public class ArrayIntList </a:t>
            </a:r>
            <a:r>
              <a:rPr lang="en-US" altLang="en-US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implements IntList</a:t>
            </a:r>
            <a:r>
              <a:rPr lang="en-US" altLang="en-US" smtClean="0">
                <a:latin typeface="Courier New" panose="02070309020205020404" pitchFamily="49" charset="0"/>
              </a:rPr>
              <a:t> {</a:t>
            </a:r>
            <a:r>
              <a:rPr lang="en-US" altLang="en-US" b="1" smtClean="0"/>
              <a:t> ...</a:t>
            </a:r>
          </a:p>
          <a:p>
            <a:pPr lvl="1" eaLnBrk="1" hangingPunct="1">
              <a:lnSpc>
                <a:spcPct val="75000"/>
              </a:lnSpc>
              <a:buFontTx/>
              <a:buNone/>
            </a:pPr>
            <a:endParaRPr lang="en-US" altLang="en-US" sz="800" smtClean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75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public class LinkedIntList </a:t>
            </a:r>
            <a:r>
              <a:rPr lang="en-US" altLang="en-US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implements IntList</a:t>
            </a:r>
            <a:r>
              <a:rPr lang="en-US" altLang="en-US" smtClean="0">
                <a:latin typeface="Courier New" panose="02070309020205020404" pitchFamily="49" charset="0"/>
              </a:rPr>
              <a:t> {</a:t>
            </a:r>
            <a:r>
              <a:rPr lang="en-US" altLang="en-US" b="1" smtClean="0"/>
              <a:t> ...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05A1315-326C-4DFD-A1FC-BDC40C5869E3}" type="datetime1">
              <a:rPr lang="en-US" smtClean="0"/>
              <a:t>11/3/2020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742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Our </a:t>
            </a:r>
            <a:r>
              <a:rPr lang="en-US" altLang="en-US" dirty="0" smtClean="0"/>
              <a:t>List Classes</a:t>
            </a:r>
            <a:endParaRPr lang="en-US" altLang="en-US" dirty="0" smtClean="0"/>
          </a:p>
        </p:txBody>
      </p:sp>
      <p:sp>
        <p:nvSpPr>
          <p:cNvPr id="5837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We have implemented the following two list collection classes:</a:t>
            </a:r>
          </a:p>
          <a:p>
            <a:pPr lvl="1" eaLnBrk="1" hangingPunct="1">
              <a:buFontTx/>
              <a:buNone/>
            </a:pPr>
            <a:endParaRPr lang="en-US" altLang="en-US" sz="800" smtClean="0"/>
          </a:p>
          <a:p>
            <a:pPr lvl="1" eaLnBrk="1" hangingPunct="1"/>
            <a:r>
              <a:rPr lang="en-US" altLang="en-US" smtClean="0">
                <a:latin typeface="Courier New" panose="02070309020205020404" pitchFamily="49" charset="0"/>
              </a:rPr>
              <a:t>ArrayIntList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smtClean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</a:pPr>
            <a:endParaRPr lang="en-US" altLang="en-US" smtClean="0"/>
          </a:p>
          <a:p>
            <a:pPr lvl="1" eaLnBrk="1" hangingPunct="1">
              <a:lnSpc>
                <a:spcPct val="80000"/>
              </a:lnSpc>
            </a:pPr>
            <a:endParaRPr lang="en-US" altLang="en-US" smtClean="0"/>
          </a:p>
          <a:p>
            <a:pPr lvl="1" eaLnBrk="1" hangingPunct="1"/>
            <a:r>
              <a:rPr lang="en-US" altLang="en-US" smtClean="0">
                <a:latin typeface="Courier New" panose="02070309020205020404" pitchFamily="49" charset="0"/>
              </a:rPr>
              <a:t>LinkedIntList</a:t>
            </a:r>
          </a:p>
          <a:p>
            <a:pPr lvl="1" eaLnBrk="1" hangingPunct="1"/>
            <a:endParaRPr lang="en-US" altLang="en-US" smtClean="0">
              <a:latin typeface="Courier New" panose="02070309020205020404" pitchFamily="49" charset="0"/>
            </a:endParaRPr>
          </a:p>
          <a:p>
            <a:pPr lvl="1" eaLnBrk="1" hangingPunct="1"/>
            <a:endParaRPr lang="en-US" altLang="en-US" smtClean="0">
              <a:latin typeface="Courier New" panose="02070309020205020404" pitchFamily="49" charset="0"/>
            </a:endParaRPr>
          </a:p>
          <a:p>
            <a:pPr lvl="1" eaLnBrk="1" hangingPunct="1"/>
            <a:r>
              <a:rPr lang="en-US" altLang="en-US" smtClean="0"/>
              <a:t>Problem: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mtClean="0"/>
              <a:t>They can store only </a:t>
            </a:r>
            <a:r>
              <a:rPr lang="en-US" altLang="en-US" smtClean="0">
                <a:latin typeface="Courier New" panose="02070309020205020404" pitchFamily="49" charset="0"/>
              </a:rPr>
              <a:t>int</a:t>
            </a:r>
            <a:r>
              <a:rPr lang="en-US" altLang="en-US" smtClean="0"/>
              <a:t> elements, not any type of value.</a:t>
            </a:r>
          </a:p>
        </p:txBody>
      </p:sp>
      <p:graphicFrame>
        <p:nvGraphicFramePr>
          <p:cNvPr id="193540" name="Group 4"/>
          <p:cNvGraphicFramePr>
            <a:graphicFrameLocks noGrp="1"/>
          </p:cNvGraphicFramePr>
          <p:nvPr/>
        </p:nvGraphicFramePr>
        <p:xfrm>
          <a:off x="4283075" y="1952625"/>
          <a:ext cx="2117725" cy="792408"/>
        </p:xfrm>
        <a:graphic>
          <a:graphicData uri="http://schemas.openxmlformats.org/drawingml/2006/table">
            <a:tbl>
              <a:tblPr/>
              <a:tblGrid>
                <a:gridCol w="782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43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08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</a:rPr>
                        <a:t>index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</a:rPr>
                        <a:t>value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42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-3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17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8389" name="Text Box 21"/>
          <p:cNvSpPr txBox="1">
            <a:spLocks noChangeArrowheads="1"/>
          </p:cNvSpPr>
          <p:nvPr/>
        </p:nvSpPr>
        <p:spPr bwMode="auto">
          <a:xfrm>
            <a:off x="3316288" y="3603625"/>
            <a:ext cx="7223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>
                <a:latin typeface="Tahoma" panose="020B0604030504040204" pitchFamily="34" charset="0"/>
              </a:rPr>
              <a:t>front</a:t>
            </a:r>
          </a:p>
        </p:txBody>
      </p:sp>
      <p:graphicFrame>
        <p:nvGraphicFramePr>
          <p:cNvPr id="193558" name="Group 22"/>
          <p:cNvGraphicFramePr>
            <a:graphicFrameLocks noGrp="1"/>
          </p:cNvGraphicFramePr>
          <p:nvPr/>
        </p:nvGraphicFramePr>
        <p:xfrm>
          <a:off x="4283075" y="3205163"/>
          <a:ext cx="1346200" cy="792408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081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</a:rPr>
                        <a:t>data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</a:rPr>
                        <a:t>next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1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42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8401" name="Line 33"/>
          <p:cNvSpPr>
            <a:spLocks noChangeShapeType="1"/>
          </p:cNvSpPr>
          <p:nvPr/>
        </p:nvSpPr>
        <p:spPr bwMode="auto">
          <a:xfrm flipV="1">
            <a:off x="5486400" y="3814763"/>
            <a:ext cx="34131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93570" name="Group 34"/>
          <p:cNvGraphicFramePr>
            <a:graphicFrameLocks noGrp="1"/>
          </p:cNvGraphicFramePr>
          <p:nvPr/>
        </p:nvGraphicFramePr>
        <p:xfrm>
          <a:off x="5903913" y="3214688"/>
          <a:ext cx="1346200" cy="796925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369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</a:rPr>
                        <a:t>data</a:t>
                      </a:r>
                    </a:p>
                  </a:txBody>
                  <a:tcPr marT="45756" marB="4575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</a:rPr>
                        <a:t>next</a:t>
                      </a:r>
                    </a:p>
                  </a:txBody>
                  <a:tcPr marT="45756" marB="457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55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-3</a:t>
                      </a:r>
                    </a:p>
                  </a:txBody>
                  <a:tcPr marT="45756" marB="4575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56" marB="457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8413" name="Line 45"/>
          <p:cNvSpPr>
            <a:spLocks noChangeShapeType="1"/>
          </p:cNvSpPr>
          <p:nvPr/>
        </p:nvSpPr>
        <p:spPr bwMode="auto">
          <a:xfrm flipV="1">
            <a:off x="7162800" y="3814763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93582" name="Group 46"/>
          <p:cNvGraphicFramePr>
            <a:graphicFrameLocks noGrp="1"/>
          </p:cNvGraphicFramePr>
          <p:nvPr/>
        </p:nvGraphicFramePr>
        <p:xfrm>
          <a:off x="7543800" y="3233738"/>
          <a:ext cx="1346200" cy="796925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369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</a:rPr>
                        <a:t>data</a:t>
                      </a:r>
                    </a:p>
                  </a:txBody>
                  <a:tcPr marT="45756" marB="4575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</a:rPr>
                        <a:t>next</a:t>
                      </a:r>
                    </a:p>
                  </a:txBody>
                  <a:tcPr marT="45756" marB="457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55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17</a:t>
                      </a:r>
                    </a:p>
                  </a:txBody>
                  <a:tcPr marT="45756" marB="4575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56" marB="457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8425" name="Line 57"/>
          <p:cNvSpPr>
            <a:spLocks noChangeShapeType="1"/>
          </p:cNvSpPr>
          <p:nvPr/>
        </p:nvSpPr>
        <p:spPr bwMode="auto">
          <a:xfrm>
            <a:off x="4038600" y="3814763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426" name="Line 58"/>
          <p:cNvSpPr>
            <a:spLocks noChangeShapeType="1"/>
          </p:cNvSpPr>
          <p:nvPr/>
        </p:nvSpPr>
        <p:spPr bwMode="auto">
          <a:xfrm flipH="1">
            <a:off x="8229600" y="3657600"/>
            <a:ext cx="6858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0D00535-4859-4D91-8FA5-2E75B0AA9D8C}" type="datetime1">
              <a:rPr lang="en-US" smtClean="0"/>
              <a:t>11/3/2020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040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Type Parameters (Generics)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algn="ctr" eaLnBrk="1" hangingPunct="1"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ArrayList&lt;</a:t>
            </a:r>
            <a:r>
              <a:rPr lang="en-US" altLang="en-US" b="1" smtClean="0"/>
              <a:t>Type</a:t>
            </a:r>
            <a:r>
              <a:rPr lang="en-US" altLang="en-US" smtClean="0">
                <a:latin typeface="Courier New" panose="02070309020205020404" pitchFamily="49" charset="0"/>
              </a:rPr>
              <a:t>&gt; </a:t>
            </a:r>
            <a:r>
              <a:rPr lang="en-US" altLang="en-US" b="1" smtClean="0"/>
              <a:t>name</a:t>
            </a:r>
            <a:r>
              <a:rPr lang="en-US" altLang="en-US" smtClean="0">
                <a:latin typeface="Courier New" panose="02070309020205020404" pitchFamily="49" charset="0"/>
              </a:rPr>
              <a:t> = new ArrayList&lt;</a:t>
            </a:r>
            <a:r>
              <a:rPr lang="en-US" altLang="en-US" b="1" smtClean="0"/>
              <a:t>Type</a:t>
            </a:r>
            <a:r>
              <a:rPr lang="en-US" altLang="en-US" smtClean="0">
                <a:latin typeface="Courier New" panose="02070309020205020404" pitchFamily="49" charset="0"/>
              </a:rPr>
              <a:t>&gt;();</a:t>
            </a:r>
          </a:p>
          <a:p>
            <a:pPr eaLnBrk="1" hangingPunct="1">
              <a:buFontTx/>
              <a:buNone/>
            </a:pPr>
            <a:endParaRPr lang="en-US" altLang="en-US" smtClean="0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smtClean="0"/>
              <a:t>Recall: When constructing a </a:t>
            </a:r>
            <a:r>
              <a:rPr lang="en-US" altLang="en-US" smtClean="0">
                <a:latin typeface="Courier New" panose="02070309020205020404" pitchFamily="49" charset="0"/>
              </a:rPr>
              <a:t>java.util.ArrayList</a:t>
            </a:r>
            <a:r>
              <a:rPr lang="en-US" altLang="en-US" smtClean="0"/>
              <a:t>, you specify the type of elements it will contain between </a:t>
            </a:r>
            <a:r>
              <a:rPr lang="en-US" altLang="en-US" smtClean="0">
                <a:latin typeface="Courier New" panose="02070309020205020404" pitchFamily="49" charset="0"/>
              </a:rPr>
              <a:t>&lt;</a:t>
            </a:r>
            <a:r>
              <a:rPr lang="en-US" altLang="en-US" smtClean="0"/>
              <a:t> and </a:t>
            </a:r>
            <a:r>
              <a:rPr lang="en-US" altLang="en-US" smtClean="0">
                <a:latin typeface="Courier New" panose="02070309020205020404" pitchFamily="49" charset="0"/>
              </a:rPr>
              <a:t>&gt;</a:t>
            </a:r>
            <a:r>
              <a:rPr lang="en-US" altLang="en-US" smtClean="0"/>
              <a:t>.</a:t>
            </a:r>
          </a:p>
          <a:p>
            <a:pPr lvl="1" eaLnBrk="1" hangingPunct="1"/>
            <a:r>
              <a:rPr lang="en-US" altLang="en-US" smtClean="0"/>
              <a:t>We say that the </a:t>
            </a:r>
            <a:r>
              <a:rPr lang="en-US" altLang="en-US" smtClean="0">
                <a:latin typeface="Courier New" panose="02070309020205020404" pitchFamily="49" charset="0"/>
              </a:rPr>
              <a:t>ArrayList</a:t>
            </a:r>
            <a:r>
              <a:rPr lang="en-US" altLang="en-US" smtClean="0"/>
              <a:t> class accepts a </a:t>
            </a:r>
            <a:r>
              <a:rPr lang="en-US" altLang="en-US" b="1" smtClean="0"/>
              <a:t>type parameter</a:t>
            </a:r>
            <a:r>
              <a:rPr lang="en-US" altLang="en-US" smtClean="0"/>
              <a:t>,</a:t>
            </a:r>
            <a:br>
              <a:rPr lang="en-US" altLang="en-US" smtClean="0"/>
            </a:br>
            <a:r>
              <a:rPr lang="en-US" altLang="en-US" smtClean="0"/>
              <a:t>or that it is a </a:t>
            </a:r>
            <a:r>
              <a:rPr lang="en-US" altLang="en-US" b="1" smtClean="0"/>
              <a:t>generic</a:t>
            </a:r>
            <a:r>
              <a:rPr lang="en-US" altLang="en-US" i="1" smtClean="0"/>
              <a:t> </a:t>
            </a:r>
            <a:r>
              <a:rPr lang="en-US" altLang="en-US" smtClean="0"/>
              <a:t>class.</a:t>
            </a:r>
          </a:p>
          <a:p>
            <a:pPr lvl="1" eaLnBrk="1" hangingPunct="1">
              <a:buFontTx/>
              <a:buNone/>
            </a:pPr>
            <a:endParaRPr lang="en-US" altLang="en-US" smtClean="0"/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 smtClean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ArrayList</a:t>
            </a:r>
            <a:r>
              <a:rPr lang="en-US" altLang="en-US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&lt;String&gt;</a:t>
            </a:r>
            <a:r>
              <a:rPr lang="en-US" altLang="en-US" smtClean="0">
                <a:latin typeface="Courier New" panose="02070309020205020404" pitchFamily="49" charset="0"/>
              </a:rPr>
              <a:t> names = new ArrayList</a:t>
            </a:r>
            <a:r>
              <a:rPr lang="en-US" altLang="en-US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&lt;String&gt;</a:t>
            </a:r>
            <a:r>
              <a:rPr lang="en-US" altLang="en-US" smtClean="0">
                <a:latin typeface="Courier New" panose="02070309020205020404" pitchFamily="49" charset="0"/>
              </a:rPr>
              <a:t>();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names.add("Marty Stepp");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names.add("Stuart Reges");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A9EA970-28E0-42C8-A239-B8DFF48DB904}" type="datetime1">
              <a:rPr lang="en-US" smtClean="0"/>
              <a:t>11/3/2020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436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Implementing </a:t>
            </a:r>
            <a:r>
              <a:rPr lang="en-US" altLang="en-US" dirty="0" smtClean="0"/>
              <a:t>Generics</a:t>
            </a:r>
            <a:endParaRPr lang="en-US" altLang="en-US" dirty="0" smtClean="0"/>
          </a:p>
        </p:txBody>
      </p:sp>
      <p:sp>
        <p:nvSpPr>
          <p:cNvPr id="19558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b="1" smtClean="0">
                <a:solidFill>
                  <a:srgbClr val="008000"/>
                </a:solidFill>
                <a:latin typeface="Courier New" panose="02070309020205020404" pitchFamily="49" charset="0"/>
              </a:rPr>
              <a:t>// a parameterized (generic) class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public class </a:t>
            </a:r>
            <a:r>
              <a:rPr lang="en-US" altLang="en-US" b="1" smtClean="0"/>
              <a:t>name</a:t>
            </a:r>
            <a:r>
              <a:rPr lang="en-US" altLang="en-US" smtClean="0">
                <a:latin typeface="Courier New" panose="02070309020205020404" pitchFamily="49" charset="0"/>
              </a:rPr>
              <a:t>&lt;</a:t>
            </a:r>
            <a:r>
              <a:rPr lang="en-US" altLang="en-US" b="1" smtClean="0"/>
              <a:t>Type</a:t>
            </a:r>
            <a:r>
              <a:rPr lang="en-US" altLang="en-US" smtClean="0">
                <a:latin typeface="Courier New" panose="02070309020205020404" pitchFamily="49" charset="0"/>
              </a:rPr>
              <a:t>&gt;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    ...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mtClean="0"/>
          </a:p>
          <a:p>
            <a:pPr lvl="1" eaLnBrk="1" hangingPunct="1"/>
            <a:endParaRPr lang="en-US" altLang="en-US" smtClean="0"/>
          </a:p>
          <a:p>
            <a:pPr lvl="1" eaLnBrk="1" hangingPunct="1"/>
            <a:r>
              <a:rPr lang="en-US" altLang="en-US" smtClean="0"/>
              <a:t>By putting the </a:t>
            </a:r>
            <a:r>
              <a:rPr lang="en-US" altLang="en-US" b="1" smtClean="0"/>
              <a:t>Type</a:t>
            </a:r>
            <a:r>
              <a:rPr lang="en-US" altLang="en-US" smtClean="0"/>
              <a:t> in </a:t>
            </a:r>
            <a:r>
              <a:rPr lang="en-US" altLang="en-US" smtClean="0">
                <a:latin typeface="Courier New" panose="02070309020205020404" pitchFamily="49" charset="0"/>
              </a:rPr>
              <a:t>&lt;</a:t>
            </a:r>
            <a:r>
              <a:rPr lang="en-US" altLang="en-US" smtClean="0"/>
              <a:t> </a:t>
            </a:r>
            <a:r>
              <a:rPr lang="en-US" altLang="en-US" smtClean="0">
                <a:latin typeface="Courier New" panose="02070309020205020404" pitchFamily="49" charset="0"/>
              </a:rPr>
              <a:t>&gt;</a:t>
            </a:r>
            <a:r>
              <a:rPr lang="en-US" altLang="en-US" smtClean="0"/>
              <a:t>, you are demanding that any client that constructs your object must supply a type parameter.</a:t>
            </a:r>
          </a:p>
          <a:p>
            <a:pPr lvl="2" eaLnBrk="1" hangingPunct="1"/>
            <a:r>
              <a:rPr lang="en-US" altLang="en-US" smtClean="0"/>
              <a:t>You can require multiple type parameters separated by commas.</a:t>
            </a:r>
          </a:p>
          <a:p>
            <a:pPr lvl="2" eaLnBrk="1" hangingPunct="1"/>
            <a:endParaRPr lang="en-US" altLang="en-US" smtClean="0"/>
          </a:p>
          <a:p>
            <a:pPr lvl="1" eaLnBrk="1" hangingPunct="1"/>
            <a:r>
              <a:rPr lang="en-US" altLang="en-US" smtClean="0"/>
              <a:t>The rest of your class's code can refer to that type by name.</a:t>
            </a:r>
          </a:p>
          <a:p>
            <a:pPr lvl="2" eaLnBrk="1" hangingPunct="1"/>
            <a:endParaRPr lang="en-US" altLang="en-US" smtClean="0"/>
          </a:p>
          <a:p>
            <a:pPr lvl="2"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Exercise: Convert our list classes to use generics.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38E4AA7-0596-4011-A350-4800F024DA9A}" type="datetime1">
              <a:rPr lang="en-US" smtClean="0"/>
              <a:t>11/3/2020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100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Generics and </a:t>
            </a:r>
            <a:r>
              <a:rPr lang="en-US" altLang="en-US" dirty="0" smtClean="0"/>
              <a:t>Arrays</a:t>
            </a:r>
            <a:endParaRPr lang="en-US" altLang="en-US" sz="2800" dirty="0" smtClean="0"/>
          </a:p>
        </p:txBody>
      </p:sp>
      <p:sp>
        <p:nvSpPr>
          <p:cNvPr id="6144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public class Foo&lt;T&gt;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    private T myField;                    </a:t>
            </a:r>
            <a:r>
              <a:rPr lang="en-US" altLang="en-US" b="1" smtClean="0">
                <a:solidFill>
                  <a:srgbClr val="008000"/>
                </a:solidFill>
                <a:latin typeface="Courier New" panose="02070309020205020404" pitchFamily="49" charset="0"/>
              </a:rPr>
              <a:t>// ok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800" smtClean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800" smtClean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    public void method1(T param)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        </a:t>
            </a:r>
            <a:r>
              <a:rPr lang="en-US" altLang="en-US" smtClean="0">
                <a:solidFill>
                  <a:srgbClr val="800000"/>
                </a:solidFill>
                <a:latin typeface="Courier New" panose="02070309020205020404" pitchFamily="49" charset="0"/>
              </a:rPr>
              <a:t>myField = new T();</a:t>
            </a:r>
            <a:r>
              <a:rPr lang="en-US" altLang="en-US" smtClean="0">
                <a:latin typeface="Courier New" panose="02070309020205020404" pitchFamily="49" charset="0"/>
              </a:rPr>
              <a:t>             </a:t>
            </a:r>
            <a:r>
              <a:rPr lang="en-US" altLang="en-US" b="1" smtClean="0">
                <a:solidFill>
                  <a:srgbClr val="008000"/>
                </a:solidFill>
                <a:latin typeface="Courier New" panose="02070309020205020404" pitchFamily="49" charset="0"/>
              </a:rPr>
              <a:t>// error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        </a:t>
            </a:r>
            <a:r>
              <a:rPr lang="en-US" altLang="en-US" smtClean="0">
                <a:solidFill>
                  <a:srgbClr val="800000"/>
                </a:solidFill>
                <a:latin typeface="Courier New" panose="02070309020205020404" pitchFamily="49" charset="0"/>
              </a:rPr>
              <a:t>T[] a = new T[10];          </a:t>
            </a:r>
            <a:r>
              <a:rPr lang="en-US" altLang="en-US" smtClean="0">
                <a:latin typeface="Courier New" panose="02070309020205020404" pitchFamily="49" charset="0"/>
              </a:rPr>
              <a:t>   </a:t>
            </a:r>
            <a:r>
              <a:rPr lang="en-US" altLang="en-US" b="1" smtClean="0">
                <a:solidFill>
                  <a:srgbClr val="008000"/>
                </a:solidFill>
                <a:latin typeface="Courier New" panose="02070309020205020404" pitchFamily="49" charset="0"/>
              </a:rPr>
              <a:t>// error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  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}</a:t>
            </a:r>
            <a:endParaRPr lang="en-US" altLang="en-US" smtClean="0"/>
          </a:p>
          <a:p>
            <a:pPr lvl="1" eaLnBrk="1" hangingPunct="1"/>
            <a:endParaRPr lang="en-US" altLang="en-US" smtClean="0"/>
          </a:p>
          <a:p>
            <a:pPr lvl="1" eaLnBrk="1" hangingPunct="1"/>
            <a:r>
              <a:rPr lang="en-US" altLang="en-US" smtClean="0"/>
              <a:t>You cannot create objects or arrays of a parameterized type.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83DDD9E-EE2E-40D6-A8B5-9187A843DB19}" type="datetime1">
              <a:rPr lang="en-US" smtClean="0"/>
              <a:t>11/3/2020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402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Unfilled </a:t>
            </a:r>
            <a:r>
              <a:rPr lang="en-US" altLang="en-US" dirty="0" smtClean="0"/>
              <a:t>Arrays</a:t>
            </a:r>
            <a:endParaRPr lang="en-US" altLang="en-US" dirty="0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int[] nums = new int[100];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000" b="1" smtClean="0">
                <a:latin typeface="Courier New" panose="02070309020205020404" pitchFamily="49" charset="0"/>
              </a:rPr>
              <a:t>int size = 0;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endParaRPr lang="en-US" altLang="en-US" sz="800" b="1" smtClean="0"/>
          </a:p>
          <a:p>
            <a:pPr eaLnBrk="1" hangingPunct="1"/>
            <a:r>
              <a:rPr lang="en-US" altLang="en-US" smtClean="0"/>
              <a:t>We often need to store an unknown number of values.</a:t>
            </a:r>
          </a:p>
          <a:p>
            <a:pPr lvl="1" eaLnBrk="1" hangingPunct="1"/>
            <a:r>
              <a:rPr lang="en-US" altLang="en-US" smtClean="0"/>
              <a:t>Arrays can be used for this, but we must count the values.</a:t>
            </a:r>
          </a:p>
          <a:p>
            <a:pPr lvl="1" eaLnBrk="1" hangingPunct="1"/>
            <a:r>
              <a:rPr lang="en-US" altLang="en-US" smtClean="0"/>
              <a:t>Only the values at indexes [0, </a:t>
            </a:r>
            <a:r>
              <a:rPr lang="en-US" altLang="en-US" i="1" smtClean="0"/>
              <a:t>size </a:t>
            </a:r>
            <a:r>
              <a:rPr lang="en-US" altLang="en-US" smtClean="0"/>
              <a:t>- 1] are relevant.</a:t>
            </a:r>
          </a:p>
          <a:p>
            <a:pPr lvl="1"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We are using an array to store a </a:t>
            </a:r>
            <a:r>
              <a:rPr lang="en-US" altLang="en-US" i="1" smtClean="0"/>
              <a:t>list</a:t>
            </a:r>
            <a:r>
              <a:rPr lang="en-US" altLang="en-US" smtClean="0"/>
              <a:t> of values.</a:t>
            </a:r>
          </a:p>
          <a:p>
            <a:pPr lvl="1" eaLnBrk="1" hangingPunct="1"/>
            <a:r>
              <a:rPr lang="en-US" altLang="en-US" smtClean="0"/>
              <a:t>What other operations might we want to run on lists of values?</a:t>
            </a:r>
          </a:p>
          <a:p>
            <a:pPr lvl="1" eaLnBrk="1" hangingPunct="1"/>
            <a:endParaRPr lang="en-US" altLang="en-US" smtClean="0"/>
          </a:p>
        </p:txBody>
      </p:sp>
      <p:graphicFrame>
        <p:nvGraphicFramePr>
          <p:cNvPr id="138244" name="Group 4"/>
          <p:cNvGraphicFramePr>
            <a:graphicFrameLocks noGrp="1"/>
          </p:cNvGraphicFramePr>
          <p:nvPr/>
        </p:nvGraphicFramePr>
        <p:xfrm>
          <a:off x="711200" y="4953000"/>
          <a:ext cx="7747000" cy="1562100"/>
        </p:xfrm>
        <a:graphic>
          <a:graphicData uri="http://schemas.openxmlformats.org/drawingml/2006/table">
            <a:tbl>
              <a:tblPr/>
              <a:tblGrid>
                <a:gridCol w="874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2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1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84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40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403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207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625475" indent="-2794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indent="-17462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203325" indent="-17303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597025" indent="-2206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0542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5114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9686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4258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index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625475" indent="-2794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indent="-17462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203325" indent="-17303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597025" indent="-2206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0542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5114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9686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4258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625475" indent="-2794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indent="-17462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203325" indent="-17303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597025" indent="-2206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0542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5114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9686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4258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625475" indent="-2794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indent="-17462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203325" indent="-17303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597025" indent="-2206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0542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5114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9686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4258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625475" indent="-2794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indent="-17462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203325" indent="-17303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597025" indent="-2206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0542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5114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9686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4258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625475" indent="-2794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indent="-17462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203325" indent="-17303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597025" indent="-2206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0542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5114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9686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4258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625475" indent="-2794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indent="-17462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203325" indent="-17303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597025" indent="-2206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0542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5114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9686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4258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625475" indent="-2794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indent="-17462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203325" indent="-17303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597025" indent="-2206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0542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5114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9686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4258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625475" indent="-2794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indent="-17462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203325" indent="-17303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597025" indent="-2206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0542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5114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9686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4258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...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625475" indent="-2794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indent="-17462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203325" indent="-17303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597025" indent="-2206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0542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5114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9686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4258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98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625475" indent="-2794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indent="-17462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203325" indent="-17303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597025" indent="-2206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0542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5114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9686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4258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99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7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625475" indent="-2794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indent="-17462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203325" indent="-17303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597025" indent="-2206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0542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5114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9686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4258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value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625475" indent="-2794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indent="-17462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203325" indent="-17303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597025" indent="-2206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0542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5114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9686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4258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625475" indent="-2794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indent="-17462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203325" indent="-17303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597025" indent="-2206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0542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5114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9686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4258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932085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625475" indent="-2794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indent="-17462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203325" indent="-17303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597025" indent="-2206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0542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5114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9686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4258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-32053278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625475" indent="-2794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indent="-17462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203325" indent="-17303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597025" indent="-2206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0542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5114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9686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4258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625475" indent="-2794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indent="-17462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203325" indent="-17303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597025" indent="-2206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0542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5114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9686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4258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625475" indent="-2794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indent="-17462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203325" indent="-17303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597025" indent="-2206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0542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5114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9686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4258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625475" indent="-2794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indent="-17462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203325" indent="-17303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597025" indent="-2206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0542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5114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9686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4258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625475" indent="-2794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indent="-17462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203325" indent="-17303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597025" indent="-2206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0542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5114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9686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4258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...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625475" indent="-2794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indent="-17462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203325" indent="-17303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597025" indent="-2206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0542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5114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9686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4258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625475" indent="-2794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indent="-17462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203325" indent="-17303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597025" indent="-2206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0542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5114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9686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4258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07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625475" indent="-2794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indent="-17462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203325" indent="-17303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597025" indent="-2206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0542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5114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9686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4258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size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625475" indent="-2794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indent="-17462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203325" indent="-17303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597025" indent="-2206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0542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5114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9686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4258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625475" indent="-2794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indent="-17462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203325" indent="-17303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597025" indent="-2206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0542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5114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9686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4258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625475" indent="-2794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indent="-17462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203325" indent="-17303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597025" indent="-2206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0542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5114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9686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4258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625475" indent="-2794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indent="-17462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203325" indent="-17303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597025" indent="-2206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0542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5114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9686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4258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625475" indent="-2794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indent="-17462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203325" indent="-17303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597025" indent="-2206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0542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5114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9686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4258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625475" indent="-2794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indent="-17462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203325" indent="-17303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597025" indent="-2206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0542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5114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9686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4258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625475" indent="-2794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indent="-17462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203325" indent="-17303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597025" indent="-2206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0542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5114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9686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4258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625475" indent="-2794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indent="-17462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203325" indent="-17303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597025" indent="-2206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0542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5114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9686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4258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625475" indent="-2794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indent="-17462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203325" indent="-17303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597025" indent="-2206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0542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5114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9686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4258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625475" indent="-2794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indent="-17462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203325" indent="-17303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597025" indent="-2206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0542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5114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9686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4258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21BD5DC-385F-476E-B310-114D5986101D}" type="datetime1">
              <a:rPr lang="en-US" smtClean="0"/>
              <a:t>11/3/2020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083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Generics/Arrays -- Fixed</a:t>
            </a:r>
            <a:endParaRPr lang="en-US" altLang="en-US" sz="2800" dirty="0" smtClean="0"/>
          </a:p>
        </p:txBody>
      </p:sp>
      <p:sp>
        <p:nvSpPr>
          <p:cNvPr id="6246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public class Foo&lt;T&gt;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    private T myField;                    </a:t>
            </a:r>
            <a:r>
              <a:rPr lang="en-US" altLang="en-US" b="1" smtClean="0">
                <a:solidFill>
                  <a:srgbClr val="008000"/>
                </a:solidFill>
                <a:latin typeface="Courier New" panose="02070309020205020404" pitchFamily="49" charset="0"/>
              </a:rPr>
              <a:t>// ok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800" smtClean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800" smtClean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    public void method1(T param)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b="1" smtClean="0">
                <a:latin typeface="Courier New" panose="02070309020205020404" pitchFamily="49" charset="0"/>
              </a:rPr>
              <a:t>        </a:t>
            </a:r>
            <a:r>
              <a:rPr lang="en-US" altLang="en-US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myField = param;                  </a:t>
            </a:r>
            <a:r>
              <a:rPr lang="en-US" altLang="en-US" b="1" smtClean="0">
                <a:solidFill>
                  <a:srgbClr val="008000"/>
                </a:solidFill>
                <a:latin typeface="Courier New" panose="02070309020205020404" pitchFamily="49" charset="0"/>
              </a:rPr>
              <a:t>// ok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b="1" smtClean="0">
                <a:latin typeface="Courier New" panose="02070309020205020404" pitchFamily="49" charset="0"/>
              </a:rPr>
              <a:t>        </a:t>
            </a:r>
            <a:r>
              <a:rPr lang="en-US" altLang="en-US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T[] a2 = (T[]) (new Object[10]);  </a:t>
            </a:r>
            <a:r>
              <a:rPr lang="en-US" altLang="en-US" b="1" smtClean="0">
                <a:solidFill>
                  <a:srgbClr val="008000"/>
                </a:solidFill>
                <a:latin typeface="Courier New" panose="02070309020205020404" pitchFamily="49" charset="0"/>
              </a:rPr>
              <a:t>// ok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  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}</a:t>
            </a:r>
            <a:endParaRPr lang="en-US" altLang="en-US" smtClean="0"/>
          </a:p>
          <a:p>
            <a:pPr lvl="1" eaLnBrk="1" hangingPunct="1"/>
            <a:endParaRPr lang="en-US" altLang="en-US" smtClean="0"/>
          </a:p>
          <a:p>
            <a:pPr lvl="1" eaLnBrk="1" hangingPunct="1"/>
            <a:r>
              <a:rPr lang="en-US" altLang="en-US" smtClean="0"/>
              <a:t>But you can create variables of that type, accept them as parameters, return them, or create arrays by casting </a:t>
            </a:r>
            <a:r>
              <a:rPr lang="en-US" altLang="en-US" smtClean="0">
                <a:latin typeface="Courier New" panose="02070309020205020404" pitchFamily="49" charset="0"/>
              </a:rPr>
              <a:t>Object[]</a:t>
            </a:r>
            <a:r>
              <a:rPr lang="en-US" altLang="en-US" smtClean="0"/>
              <a:t>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0183D96-BF0E-4868-9FE2-11C2C7AFD65A}" type="datetime1">
              <a:rPr lang="en-US" smtClean="0"/>
              <a:t>11/3/2020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581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Comparing </a:t>
            </a:r>
            <a:r>
              <a:rPr lang="en-US" altLang="en-US" dirty="0" smtClean="0"/>
              <a:t>Generic Objects</a:t>
            </a:r>
            <a:endParaRPr lang="en-US" altLang="en-US" sz="2800" dirty="0" smtClean="0"/>
          </a:p>
        </p:txBody>
      </p:sp>
      <p:sp>
        <p:nvSpPr>
          <p:cNvPr id="6349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public class ArrayList&lt;</a:t>
            </a:r>
            <a:r>
              <a:rPr lang="en-US" altLang="en-US" b="1" smtClean="0">
                <a:latin typeface="Courier New" panose="02070309020205020404" pitchFamily="49" charset="0"/>
              </a:rPr>
              <a:t>E</a:t>
            </a:r>
            <a:r>
              <a:rPr lang="en-US" altLang="en-US" smtClean="0">
                <a:latin typeface="Courier New" panose="02070309020205020404" pitchFamily="49" charset="0"/>
              </a:rPr>
              <a:t>&gt;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    ...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    public int indexOf(</a:t>
            </a:r>
            <a:r>
              <a:rPr lang="en-US" altLang="en-US" b="1" smtClean="0">
                <a:latin typeface="Courier New" panose="02070309020205020404" pitchFamily="49" charset="0"/>
              </a:rPr>
              <a:t>E</a:t>
            </a:r>
            <a:r>
              <a:rPr lang="en-US" altLang="en-US" smtClean="0">
                <a:latin typeface="Courier New" panose="02070309020205020404" pitchFamily="49" charset="0"/>
              </a:rPr>
              <a:t> value)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        for (int i = 0; i &lt; size; i++)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b="1" smtClean="0">
                <a:solidFill>
                  <a:srgbClr val="008000"/>
                </a:solidFill>
                <a:latin typeface="Courier New" panose="02070309020205020404" pitchFamily="49" charset="0"/>
              </a:rPr>
              <a:t>        // if (elementData[i] == value)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           if (</a:t>
            </a:r>
            <a:r>
              <a:rPr lang="en-US" altLang="en-US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elementData[i].equals(value)</a:t>
            </a:r>
            <a:r>
              <a:rPr lang="en-US" altLang="en-US" smtClean="0">
                <a:latin typeface="Courier New" panose="02070309020205020404" pitchFamily="49" charset="0"/>
              </a:rPr>
              <a:t>)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               return i;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         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      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        return -1;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  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}</a:t>
            </a:r>
            <a:endParaRPr lang="en-US" altLang="en-US" smtClean="0"/>
          </a:p>
          <a:p>
            <a:pPr lvl="1" eaLnBrk="1" hangingPunct="1"/>
            <a:endParaRPr lang="en-US" altLang="en-US" smtClean="0"/>
          </a:p>
          <a:p>
            <a:pPr lvl="1" eaLnBrk="1" hangingPunct="1"/>
            <a:r>
              <a:rPr lang="en-US" altLang="en-US" smtClean="0"/>
              <a:t>When testing objects of type E for equality, must use </a:t>
            </a:r>
            <a:r>
              <a:rPr lang="en-US" altLang="en-US" smtClean="0">
                <a:latin typeface="Courier New" panose="02070309020205020404" pitchFamily="49" charset="0"/>
              </a:rPr>
              <a:t>equals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1068A77-A6D1-446F-8337-324D4A09E15B}" type="datetime1">
              <a:rPr lang="en-US" smtClean="0"/>
              <a:t>11/3/2020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387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Generic </a:t>
            </a:r>
            <a:r>
              <a:rPr lang="en-US" altLang="en-US" dirty="0" smtClean="0"/>
              <a:t>Linked List Nodes</a:t>
            </a:r>
            <a:endParaRPr lang="en-US" altLang="en-US" sz="2800" dirty="0" smtClean="0"/>
          </a:p>
        </p:txBody>
      </p:sp>
      <p:sp>
        <p:nvSpPr>
          <p:cNvPr id="6451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public class ListNode&lt;</a:t>
            </a:r>
            <a:r>
              <a:rPr lang="en-US" altLang="en-US" b="1" smtClean="0">
                <a:latin typeface="Courier New" panose="02070309020205020404" pitchFamily="49" charset="0"/>
              </a:rPr>
              <a:t>E</a:t>
            </a:r>
            <a:r>
              <a:rPr lang="en-US" altLang="en-US" smtClean="0">
                <a:latin typeface="Courier New" panose="02070309020205020404" pitchFamily="49" charset="0"/>
              </a:rPr>
              <a:t>&gt;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    public E data;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    public ListNode&lt;E&gt; next;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    ...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}</a:t>
            </a:r>
            <a:endParaRPr lang="en-US" altLang="en-US" smtClean="0"/>
          </a:p>
          <a:p>
            <a:pPr lvl="1" eaLnBrk="1" hangingPunct="1"/>
            <a:endParaRPr lang="en-US" altLang="en-US" smtClean="0"/>
          </a:p>
          <a:p>
            <a:pPr lvl="1" eaLnBrk="1" hangingPunct="1"/>
            <a:r>
              <a:rPr lang="en-US" altLang="en-US" smtClean="0"/>
              <a:t>For a generic linked list, the node class must also accept the type parameter </a:t>
            </a:r>
            <a:r>
              <a:rPr lang="en-US" altLang="en-US" smtClean="0">
                <a:latin typeface="Courier New" panose="02070309020205020404" pitchFamily="49" charset="0"/>
              </a:rPr>
              <a:t>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6E06318-CEE6-4A82-AEED-807237653953}" type="datetime1">
              <a:rPr lang="en-US" smtClean="0"/>
              <a:t>11/3/2020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46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Generic </a:t>
            </a:r>
            <a:r>
              <a:rPr lang="en-US" altLang="en-US" dirty="0" smtClean="0"/>
              <a:t>Interface </a:t>
            </a:r>
            <a:r>
              <a:rPr lang="en-US" altLang="en-US" sz="2800" dirty="0"/>
              <a:t>(will introduce in </a:t>
            </a:r>
            <a:r>
              <a:rPr lang="en-US" altLang="en-US" sz="2800" dirty="0" smtClean="0"/>
              <a:t>16.5)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lvl="1" eaLnBrk="1" hangingPunct="1">
              <a:lnSpc>
                <a:spcPct val="75000"/>
              </a:lnSpc>
              <a:buFontTx/>
              <a:buNone/>
            </a:pPr>
            <a:r>
              <a:rPr lang="en-US" altLang="en-US" b="1" smtClean="0">
                <a:solidFill>
                  <a:srgbClr val="008000"/>
                </a:solidFill>
                <a:latin typeface="Courier New" panose="02070309020205020404" pitchFamily="49" charset="0"/>
              </a:rPr>
              <a:t>// Represents a list of values.</a:t>
            </a:r>
          </a:p>
          <a:p>
            <a:pPr lvl="1" eaLnBrk="1" hangingPunct="1">
              <a:lnSpc>
                <a:spcPct val="75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public interface List</a:t>
            </a:r>
            <a:r>
              <a:rPr lang="en-US" altLang="en-US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&lt;E&gt;</a:t>
            </a:r>
            <a:r>
              <a:rPr lang="en-US" altLang="en-US" smtClean="0">
                <a:latin typeface="Courier New" panose="02070309020205020404" pitchFamily="49" charset="0"/>
              </a:rPr>
              <a:t> {</a:t>
            </a:r>
          </a:p>
          <a:p>
            <a:pPr lvl="1" eaLnBrk="1" hangingPunct="1">
              <a:lnSpc>
                <a:spcPct val="75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    public void add(</a:t>
            </a:r>
            <a:r>
              <a:rPr lang="en-US" altLang="en-US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E</a:t>
            </a:r>
            <a:r>
              <a:rPr lang="en-US" altLang="en-US" smtClean="0">
                <a:latin typeface="Courier New" panose="02070309020205020404" pitchFamily="49" charset="0"/>
              </a:rPr>
              <a:t> value);</a:t>
            </a:r>
          </a:p>
          <a:p>
            <a:pPr lvl="1" eaLnBrk="1" hangingPunct="1">
              <a:lnSpc>
                <a:spcPct val="75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    public void add(int index, </a:t>
            </a:r>
            <a:r>
              <a:rPr lang="en-US" altLang="en-US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E</a:t>
            </a:r>
            <a:r>
              <a:rPr lang="en-US" altLang="en-US" smtClean="0">
                <a:latin typeface="Courier New" panose="02070309020205020404" pitchFamily="49" charset="0"/>
              </a:rPr>
              <a:t> value);</a:t>
            </a:r>
          </a:p>
          <a:p>
            <a:pPr lvl="1" eaLnBrk="1" hangingPunct="1">
              <a:lnSpc>
                <a:spcPct val="75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    public </a:t>
            </a:r>
            <a:r>
              <a:rPr lang="en-US" altLang="en-US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E</a:t>
            </a:r>
            <a:r>
              <a:rPr lang="en-US" altLang="en-US" smtClean="0">
                <a:latin typeface="Courier New" panose="02070309020205020404" pitchFamily="49" charset="0"/>
              </a:rPr>
              <a:t> get(int index);</a:t>
            </a:r>
          </a:p>
          <a:p>
            <a:pPr lvl="1" eaLnBrk="1" hangingPunct="1">
              <a:lnSpc>
                <a:spcPct val="75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    public int indexOf(</a:t>
            </a:r>
            <a:r>
              <a:rPr lang="en-US" altLang="en-US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E</a:t>
            </a:r>
            <a:r>
              <a:rPr lang="en-US" altLang="en-US" smtClean="0">
                <a:latin typeface="Courier New" panose="02070309020205020404" pitchFamily="49" charset="0"/>
              </a:rPr>
              <a:t> value);</a:t>
            </a:r>
          </a:p>
          <a:p>
            <a:pPr lvl="1" eaLnBrk="1" hangingPunct="1">
              <a:lnSpc>
                <a:spcPct val="75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    public boolean isEmpty();</a:t>
            </a:r>
          </a:p>
          <a:p>
            <a:pPr lvl="1" eaLnBrk="1" hangingPunct="1">
              <a:lnSpc>
                <a:spcPct val="75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    public void remove(int index);</a:t>
            </a:r>
          </a:p>
          <a:p>
            <a:pPr lvl="1" eaLnBrk="1" hangingPunct="1">
              <a:lnSpc>
                <a:spcPct val="75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    public void set(int index, </a:t>
            </a:r>
            <a:r>
              <a:rPr lang="en-US" altLang="en-US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E</a:t>
            </a:r>
            <a:r>
              <a:rPr lang="en-US" altLang="en-US" smtClean="0">
                <a:latin typeface="Courier New" panose="02070309020205020404" pitchFamily="49" charset="0"/>
              </a:rPr>
              <a:t> value);</a:t>
            </a:r>
          </a:p>
          <a:p>
            <a:pPr lvl="1" eaLnBrk="1" hangingPunct="1">
              <a:lnSpc>
                <a:spcPct val="75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    public int size();</a:t>
            </a:r>
          </a:p>
          <a:p>
            <a:pPr lvl="1" eaLnBrk="1" hangingPunct="1">
              <a:lnSpc>
                <a:spcPct val="75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}</a:t>
            </a:r>
          </a:p>
          <a:p>
            <a:pPr lvl="1" eaLnBrk="1" hangingPunct="1">
              <a:lnSpc>
                <a:spcPct val="75000"/>
              </a:lnSpc>
              <a:buFontTx/>
              <a:buNone/>
            </a:pPr>
            <a:endParaRPr lang="en-US" altLang="en-US" smtClean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75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public class ArrayIntList</a:t>
            </a:r>
            <a:r>
              <a:rPr lang="en-US" altLang="en-US" sz="2000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&lt;E&gt; implements IntList&lt;E&gt;</a:t>
            </a:r>
            <a:r>
              <a:rPr lang="en-US" altLang="en-US" sz="2000" smtClean="0">
                <a:latin typeface="Courier New" panose="02070309020205020404" pitchFamily="49" charset="0"/>
              </a:rPr>
              <a:t> {</a:t>
            </a:r>
            <a:r>
              <a:rPr lang="en-US" altLang="en-US" sz="2000" b="1" smtClean="0"/>
              <a:t> ...</a:t>
            </a:r>
          </a:p>
          <a:p>
            <a:pPr lvl="1" eaLnBrk="1" hangingPunct="1">
              <a:lnSpc>
                <a:spcPct val="75000"/>
              </a:lnSpc>
              <a:buFontTx/>
              <a:buNone/>
            </a:pPr>
            <a:endParaRPr lang="en-US" altLang="en-US" sz="700" smtClean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75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public class LinkedIntList</a:t>
            </a:r>
            <a:r>
              <a:rPr lang="en-US" altLang="en-US" sz="2000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&lt;E&gt; implements IntList&lt;E&gt;</a:t>
            </a:r>
            <a:r>
              <a:rPr lang="en-US" altLang="en-US" sz="2000" smtClean="0">
                <a:latin typeface="Courier New" panose="02070309020205020404" pitchFamily="49" charset="0"/>
              </a:rPr>
              <a:t> {</a:t>
            </a:r>
            <a:r>
              <a:rPr lang="en-US" altLang="en-US" sz="2000" b="1" smtClean="0"/>
              <a:t> ...</a:t>
            </a:r>
            <a:endParaRPr lang="en-US" altLang="en-US" sz="2000" smtClean="0">
              <a:latin typeface="Courier New" panose="020703090202050204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3D27A5F-F822-4B56-BF64-6A64624579FF}" type="datetime1">
              <a:rPr lang="en-US" smtClean="0"/>
              <a:t>11/3/2020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960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8425" y="3051175"/>
            <a:ext cx="6480175" cy="16732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CHAPTER </a:t>
            </a:r>
            <a:r>
              <a:rPr lang="en-US" dirty="0" smtClean="0"/>
              <a:t>15</a:t>
            </a:r>
            <a:endParaRPr lang="en-US" dirty="0" smtClean="0"/>
          </a:p>
          <a:p>
            <a:pPr eaLnBrk="1" hangingPunct="1">
              <a:defRPr/>
            </a:pPr>
            <a:endParaRPr lang="en-US" dirty="0"/>
          </a:p>
          <a:p>
            <a:pPr>
              <a:defRPr/>
            </a:pPr>
            <a:r>
              <a:rPr lang="en-US" sz="1900" dirty="0"/>
              <a:t>Implementing a collection Class</a:t>
            </a:r>
            <a:endParaRPr lang="en-US" sz="1900" dirty="0"/>
          </a:p>
        </p:txBody>
      </p:sp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5400" smtClean="0"/>
              <a:t>The End </a:t>
            </a:r>
            <a:r>
              <a:rPr lang="en-US" sz="5400" smtClean="0">
                <a:sym typeface="Wingdings" pitchFamily="2" charset="2"/>
              </a:rPr>
              <a:t></a:t>
            </a:r>
            <a:endParaRPr lang="en-US" sz="5400" smtClean="0"/>
          </a:p>
        </p:txBody>
      </p:sp>
      <p:sp>
        <p:nvSpPr>
          <p:cNvPr id="69637" name="Footer Placeholder 1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>
                <a:solidFill>
                  <a:srgbClr val="FFFFFF"/>
                </a:solidFill>
              </a:rPr>
              <a:t>Portions Copyright 2019 by Pearson Education</a:t>
            </a:r>
          </a:p>
        </p:txBody>
      </p:sp>
      <p:sp>
        <p:nvSpPr>
          <p:cNvPr id="69638" name="Date Placeholder 2"/>
          <p:cNvSpPr>
            <a:spLocks noGrp="1"/>
          </p:cNvSpPr>
          <p:nvPr>
            <p:ph type="dt" sz="half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D12F54B-5FD0-4963-BE4A-8AF81F2E1A5E}" type="datetime1">
              <a:rPr lang="en-US" smtClean="0">
                <a:solidFill>
                  <a:srgbClr val="FFFFFF"/>
                </a:solidFill>
              </a:rPr>
              <a:t>11/3/2020</a:t>
            </a:fld>
            <a:endParaRPr lang="en-US" smtClean="0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CS </a:t>
            </a:r>
            <a:r>
              <a:rPr lang="en-US" dirty="0" smtClean="0"/>
              <a:t>211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333500" y="5105400"/>
            <a:ext cx="64801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None/>
              <a:defRPr sz="1600" b="1" kern="1200" cap="all" spc="2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CADAE"/>
              </a:buClr>
              <a:buSzPct val="75000"/>
              <a:buFont typeface="Wingdings 2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C7B70"/>
              </a:buClr>
              <a:buSzPct val="70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sz="2800" i="1" cap="none" dirty="0" smtClean="0"/>
              <a:t>Winnie </a:t>
            </a:r>
            <a:r>
              <a:rPr lang="en-US" sz="2800" i="1" dirty="0"/>
              <a:t>L</a:t>
            </a:r>
            <a:r>
              <a:rPr lang="en-US" sz="2800" i="1" cap="none" dirty="0"/>
              <a:t>i </a:t>
            </a:r>
            <a:endParaRPr lang="en-US" sz="2800" i="1" cap="none" dirty="0" smtClean="0"/>
          </a:p>
        </p:txBody>
      </p:sp>
    </p:spTree>
    <p:extLst>
      <p:ext uri="{BB962C8B-B14F-4D97-AF65-F5344CB8AC3E}">
        <p14:creationId xmlns:p14="http://schemas.microsoft.com/office/powerpoint/2010/main" val="676531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Other </a:t>
            </a:r>
            <a:r>
              <a:rPr lang="en-US" altLang="en-US" dirty="0" smtClean="0"/>
              <a:t>Possible Operations</a:t>
            </a:r>
            <a:endParaRPr lang="en-US" altLang="en-US" dirty="0" smtClean="0"/>
          </a:p>
        </p:txBody>
      </p:sp>
      <p:sp>
        <p:nvSpPr>
          <p:cNvPr id="13926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public static void add(</a:t>
            </a:r>
            <a:r>
              <a:rPr lang="en-US" altLang="en-US" sz="1800" b="1" smtClean="0">
                <a:latin typeface="Courier New" panose="02070309020205020404" pitchFamily="49" charset="0"/>
              </a:rPr>
              <a:t>int[] list, int size</a:t>
            </a:r>
            <a:r>
              <a:rPr lang="en-US" altLang="en-US" sz="1600" smtClean="0">
                <a:latin typeface="Courier New" panose="02070309020205020404" pitchFamily="49" charset="0"/>
              </a:rPr>
              <a:t>, int value, int index</a:t>
            </a:r>
            <a:r>
              <a:rPr lang="en-US" altLang="en-US" sz="1800" smtClean="0">
                <a:latin typeface="Courier New" panose="02070309020205020404" pitchFamily="49" charset="0"/>
              </a:rPr>
              <a:t>)</a:t>
            </a:r>
          </a:p>
          <a:p>
            <a:pPr eaLnBrk="1" hangingPunct="1"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public static void remove(</a:t>
            </a:r>
            <a:r>
              <a:rPr lang="en-US" altLang="en-US" sz="1800" b="1" smtClean="0">
                <a:latin typeface="Courier New" panose="02070309020205020404" pitchFamily="49" charset="0"/>
              </a:rPr>
              <a:t>int[] list, int size</a:t>
            </a:r>
            <a:r>
              <a:rPr lang="en-US" altLang="en-US" sz="1800" smtClean="0">
                <a:latin typeface="Courier New" panose="02070309020205020404" pitchFamily="49" charset="0"/>
              </a:rPr>
              <a:t>, int index)</a:t>
            </a:r>
          </a:p>
          <a:p>
            <a:pPr eaLnBrk="1" hangingPunct="1"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public static void find(</a:t>
            </a:r>
            <a:r>
              <a:rPr lang="en-US" altLang="en-US" sz="1800" b="1" smtClean="0">
                <a:latin typeface="Courier New" panose="02070309020205020404" pitchFamily="49" charset="0"/>
              </a:rPr>
              <a:t>int[] list, int size</a:t>
            </a:r>
            <a:r>
              <a:rPr lang="en-US" altLang="en-US" sz="1800" smtClean="0">
                <a:latin typeface="Courier New" panose="02070309020205020404" pitchFamily="49" charset="0"/>
              </a:rPr>
              <a:t>, int value)</a:t>
            </a:r>
          </a:p>
          <a:p>
            <a:pPr eaLnBrk="1" hangingPunct="1"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public static void print(</a:t>
            </a:r>
            <a:r>
              <a:rPr lang="en-US" altLang="en-US" sz="1800" b="1" smtClean="0">
                <a:latin typeface="Courier New" panose="02070309020205020404" pitchFamily="49" charset="0"/>
              </a:rPr>
              <a:t>int[] list, int size</a:t>
            </a:r>
            <a:r>
              <a:rPr lang="en-US" altLang="en-US" sz="1800" smtClean="0">
                <a:latin typeface="Courier New" panose="02070309020205020404" pitchFamily="49" charset="0"/>
              </a:rPr>
              <a:t>)</a:t>
            </a:r>
          </a:p>
          <a:p>
            <a:pPr eaLnBrk="1" hangingPunct="1"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...</a:t>
            </a:r>
          </a:p>
          <a:p>
            <a:pPr eaLnBrk="1" hangingPunct="1">
              <a:buFontTx/>
              <a:buNone/>
            </a:pPr>
            <a:endParaRPr lang="en-US" altLang="en-US" sz="1800" smtClean="0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smtClean="0"/>
              <a:t>We could implement these operations as methods that accept a </a:t>
            </a:r>
            <a:r>
              <a:rPr lang="en-US" altLang="en-US" i="1" smtClean="0"/>
              <a:t>list</a:t>
            </a:r>
            <a:r>
              <a:rPr lang="en-US" altLang="en-US" smtClean="0"/>
              <a:t> array and its </a:t>
            </a:r>
            <a:r>
              <a:rPr lang="en-US" altLang="en-US" i="1" smtClean="0"/>
              <a:t>size</a:t>
            </a:r>
            <a:r>
              <a:rPr lang="en-US" altLang="en-US" smtClean="0"/>
              <a:t>  along with other parameters.</a:t>
            </a:r>
          </a:p>
          <a:p>
            <a:pPr lvl="1" eaLnBrk="1" hangingPunct="1"/>
            <a:r>
              <a:rPr lang="en-US" altLang="en-US" smtClean="0"/>
              <a:t>But since the behavior and data are so closely related, it makes more sense to put them together into an object.</a:t>
            </a:r>
          </a:p>
          <a:p>
            <a:pPr lvl="1" eaLnBrk="1" hangingPunct="1"/>
            <a:endParaRPr lang="en-US" altLang="en-US" sz="800" smtClean="0"/>
          </a:p>
          <a:p>
            <a:pPr lvl="1" eaLnBrk="1" hangingPunct="1"/>
            <a:r>
              <a:rPr lang="en-US" altLang="en-US" smtClean="0"/>
              <a:t>A list object can store an array of elements and a size, and can have methods for manipulating the list of elements.</a:t>
            </a:r>
          </a:p>
          <a:p>
            <a:pPr lvl="2" eaLnBrk="1" hangingPunct="1"/>
            <a:r>
              <a:rPr lang="en-US" altLang="en-US" smtClean="0"/>
              <a:t>Promotes </a:t>
            </a:r>
            <a:r>
              <a:rPr lang="en-US" altLang="en-US" b="1" smtClean="0"/>
              <a:t>abstraction</a:t>
            </a:r>
            <a:r>
              <a:rPr lang="en-US" altLang="en-US" smtClean="0"/>
              <a:t> (hides details of how the list works)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0E16D0F-AA9F-4A1D-AF66-49E27E08115F}" type="datetime1">
              <a:rPr lang="en-US" smtClean="0"/>
              <a:t>11/3/2020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336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Exercise</a:t>
            </a:r>
            <a:endParaRPr lang="en-US" altLang="en-US" sz="4000" smtClean="0">
              <a:latin typeface="Courier New" panose="02070309020205020404" pitchFamily="49" charset="0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tabLst>
                <a:tab pos="3657600" algn="l"/>
              </a:tabLst>
            </a:pPr>
            <a:r>
              <a:rPr lang="en-US" altLang="en-US" smtClean="0"/>
              <a:t>Let's write a class that implements a list using an </a:t>
            </a:r>
            <a:r>
              <a:rPr lang="en-US" altLang="en-US" smtClean="0">
                <a:latin typeface="Courier New" panose="02070309020205020404" pitchFamily="49" charset="0"/>
              </a:rPr>
              <a:t>int[]</a:t>
            </a:r>
            <a:endParaRPr lang="en-US" altLang="en-US" smtClean="0"/>
          </a:p>
          <a:p>
            <a:pPr lvl="1" eaLnBrk="1" hangingPunct="1">
              <a:tabLst>
                <a:tab pos="3657600" algn="l"/>
              </a:tabLst>
            </a:pPr>
            <a:endParaRPr lang="en-US" altLang="en-US" sz="800" smtClean="0"/>
          </a:p>
          <a:p>
            <a:pPr lvl="1" eaLnBrk="1" hangingPunct="1">
              <a:tabLst>
                <a:tab pos="3657600" algn="l"/>
              </a:tabLst>
            </a:pPr>
            <a:r>
              <a:rPr lang="en-US" altLang="en-US" smtClean="0"/>
              <a:t>We'll call it </a:t>
            </a:r>
            <a:r>
              <a:rPr lang="en-US" altLang="en-US" smtClean="0">
                <a:latin typeface="Courier New" panose="02070309020205020404" pitchFamily="49" charset="0"/>
              </a:rPr>
              <a:t>ArrayIntList</a:t>
            </a:r>
            <a:endParaRPr lang="en-US" altLang="en-US" smtClean="0"/>
          </a:p>
          <a:p>
            <a:pPr lvl="1" eaLnBrk="1" hangingPunct="1">
              <a:tabLst>
                <a:tab pos="3657600" algn="l"/>
              </a:tabLst>
            </a:pPr>
            <a:r>
              <a:rPr lang="en-US" altLang="en-US" smtClean="0"/>
              <a:t>behavior:</a:t>
            </a:r>
          </a:p>
          <a:p>
            <a:pPr lvl="2" eaLnBrk="1" hangingPunct="1">
              <a:tabLst>
                <a:tab pos="3657600" algn="l"/>
              </a:tabLst>
            </a:pPr>
            <a:r>
              <a:rPr lang="en-US" altLang="en-US" smtClean="0">
                <a:latin typeface="Courier New" panose="02070309020205020404" pitchFamily="49" charset="0"/>
              </a:rPr>
              <a:t>add(</a:t>
            </a:r>
            <a:r>
              <a:rPr lang="en-US" altLang="en-US" b="1" smtClean="0"/>
              <a:t>value</a:t>
            </a:r>
            <a:r>
              <a:rPr lang="en-US" altLang="en-US" smtClean="0">
                <a:latin typeface="Courier New" panose="02070309020205020404" pitchFamily="49" charset="0"/>
              </a:rPr>
              <a:t>)</a:t>
            </a:r>
            <a:r>
              <a:rPr lang="en-US" altLang="en-US" smtClean="0"/>
              <a:t>,	</a:t>
            </a:r>
            <a:r>
              <a:rPr lang="en-US" altLang="en-US" smtClean="0">
                <a:latin typeface="Courier New" panose="02070309020205020404" pitchFamily="49" charset="0"/>
              </a:rPr>
              <a:t>add(</a:t>
            </a:r>
            <a:r>
              <a:rPr lang="en-US" altLang="en-US" b="1" smtClean="0"/>
              <a:t>index</a:t>
            </a:r>
            <a:r>
              <a:rPr lang="en-US" altLang="en-US" smtClean="0">
                <a:latin typeface="Courier New" panose="02070309020205020404" pitchFamily="49" charset="0"/>
              </a:rPr>
              <a:t>, </a:t>
            </a:r>
            <a:r>
              <a:rPr lang="en-US" altLang="en-US" b="1" smtClean="0"/>
              <a:t>value</a:t>
            </a:r>
            <a:r>
              <a:rPr lang="en-US" altLang="en-US" smtClean="0">
                <a:latin typeface="Courier New" panose="02070309020205020404" pitchFamily="49" charset="0"/>
              </a:rPr>
              <a:t>)</a:t>
            </a:r>
            <a:endParaRPr lang="en-US" altLang="en-US" smtClean="0"/>
          </a:p>
          <a:p>
            <a:pPr lvl="2" eaLnBrk="1" hangingPunct="1">
              <a:tabLst>
                <a:tab pos="3657600" algn="l"/>
              </a:tabLst>
            </a:pPr>
            <a:r>
              <a:rPr lang="en-US" altLang="en-US" smtClean="0">
                <a:latin typeface="Courier New" panose="02070309020205020404" pitchFamily="49" charset="0"/>
              </a:rPr>
              <a:t>get(</a:t>
            </a:r>
            <a:r>
              <a:rPr lang="en-US" altLang="en-US" b="1" smtClean="0"/>
              <a:t>index</a:t>
            </a:r>
            <a:r>
              <a:rPr lang="en-US" altLang="en-US" smtClean="0">
                <a:latin typeface="Courier New" panose="02070309020205020404" pitchFamily="49" charset="0"/>
              </a:rPr>
              <a:t>)</a:t>
            </a:r>
            <a:r>
              <a:rPr lang="en-US" altLang="en-US" smtClean="0"/>
              <a:t>,	</a:t>
            </a:r>
            <a:r>
              <a:rPr lang="en-US" altLang="en-US" smtClean="0">
                <a:latin typeface="Courier New" panose="02070309020205020404" pitchFamily="49" charset="0"/>
              </a:rPr>
              <a:t>set(</a:t>
            </a:r>
            <a:r>
              <a:rPr lang="en-US" altLang="en-US" b="1" smtClean="0"/>
              <a:t>index</a:t>
            </a:r>
            <a:r>
              <a:rPr lang="en-US" altLang="en-US" b="1" smtClean="0">
                <a:latin typeface="Courier New" panose="02070309020205020404" pitchFamily="49" charset="0"/>
              </a:rPr>
              <a:t>, </a:t>
            </a:r>
            <a:r>
              <a:rPr lang="en-US" altLang="en-US" b="1" smtClean="0"/>
              <a:t>value</a:t>
            </a:r>
            <a:r>
              <a:rPr lang="en-US" altLang="en-US" smtClean="0">
                <a:latin typeface="Courier New" panose="02070309020205020404" pitchFamily="49" charset="0"/>
              </a:rPr>
              <a:t>)</a:t>
            </a:r>
            <a:endParaRPr lang="en-US" altLang="en-US" smtClean="0"/>
          </a:p>
          <a:p>
            <a:pPr lvl="2" eaLnBrk="1" hangingPunct="1">
              <a:tabLst>
                <a:tab pos="3657600" algn="l"/>
              </a:tabLst>
            </a:pPr>
            <a:r>
              <a:rPr lang="en-US" altLang="en-US" smtClean="0">
                <a:latin typeface="Courier New" panose="02070309020205020404" pitchFamily="49" charset="0"/>
              </a:rPr>
              <a:t>size()</a:t>
            </a:r>
            <a:endParaRPr lang="en-US" altLang="en-US" smtClean="0"/>
          </a:p>
          <a:p>
            <a:pPr lvl="2" eaLnBrk="1" hangingPunct="1">
              <a:tabLst>
                <a:tab pos="3657600" algn="l"/>
              </a:tabLst>
            </a:pPr>
            <a:r>
              <a:rPr lang="en-US" altLang="en-US" smtClean="0">
                <a:latin typeface="Courier New" panose="02070309020205020404" pitchFamily="49" charset="0"/>
              </a:rPr>
              <a:t>remove(</a:t>
            </a:r>
            <a:r>
              <a:rPr lang="en-US" altLang="en-US" b="1" smtClean="0"/>
              <a:t>index</a:t>
            </a:r>
            <a:r>
              <a:rPr lang="en-US" altLang="en-US" smtClean="0">
                <a:latin typeface="Courier New" panose="02070309020205020404" pitchFamily="49" charset="0"/>
              </a:rPr>
              <a:t>)</a:t>
            </a:r>
            <a:endParaRPr lang="en-US" altLang="en-US" smtClean="0"/>
          </a:p>
          <a:p>
            <a:pPr lvl="2" eaLnBrk="1" hangingPunct="1">
              <a:tabLst>
                <a:tab pos="3657600" algn="l"/>
              </a:tabLst>
            </a:pPr>
            <a:r>
              <a:rPr lang="en-US" altLang="en-US" smtClean="0">
                <a:latin typeface="Courier New" panose="02070309020205020404" pitchFamily="49" charset="0"/>
              </a:rPr>
              <a:t>indexOf(</a:t>
            </a:r>
            <a:r>
              <a:rPr lang="en-US" altLang="en-US" b="1" smtClean="0"/>
              <a:t>value</a:t>
            </a:r>
            <a:r>
              <a:rPr lang="en-US" altLang="en-US" smtClean="0">
                <a:latin typeface="Courier New" panose="02070309020205020404" pitchFamily="49" charset="0"/>
              </a:rPr>
              <a:t>)</a:t>
            </a:r>
          </a:p>
          <a:p>
            <a:pPr lvl="2" eaLnBrk="1" hangingPunct="1">
              <a:tabLst>
                <a:tab pos="3657600" algn="l"/>
              </a:tabLst>
            </a:pPr>
            <a:r>
              <a:rPr lang="en-US" altLang="en-US" smtClean="0">
                <a:latin typeface="Courier New" panose="02070309020205020404" pitchFamily="49" charset="0"/>
              </a:rPr>
              <a:t>toString()</a:t>
            </a:r>
          </a:p>
          <a:p>
            <a:pPr lvl="2" eaLnBrk="1" hangingPunct="1">
              <a:buFontTx/>
              <a:buNone/>
              <a:tabLst>
                <a:tab pos="3657600" algn="l"/>
              </a:tabLst>
            </a:pPr>
            <a:r>
              <a:rPr lang="en-US" altLang="en-US" smtClean="0">
                <a:latin typeface="Courier New" panose="02070309020205020404" pitchFamily="49" charset="0"/>
              </a:rPr>
              <a:t>	</a:t>
            </a:r>
            <a:r>
              <a:rPr lang="en-US" altLang="en-US" smtClean="0">
                <a:latin typeface="Verdana" panose="020B0604030504040204" pitchFamily="34" charset="0"/>
              </a:rPr>
              <a:t>...</a:t>
            </a:r>
          </a:p>
          <a:p>
            <a:pPr lvl="1" eaLnBrk="1" hangingPunct="1">
              <a:tabLst>
                <a:tab pos="3657600" algn="l"/>
              </a:tabLst>
            </a:pPr>
            <a:endParaRPr lang="en-US" altLang="en-US" smtClean="0">
              <a:latin typeface="Verdana" panose="020B0604030504040204" pitchFamily="34" charset="0"/>
            </a:endParaRPr>
          </a:p>
          <a:p>
            <a:pPr lvl="1" eaLnBrk="1" hangingPunct="1">
              <a:tabLst>
                <a:tab pos="3657600" algn="l"/>
              </a:tabLst>
            </a:pPr>
            <a:r>
              <a:rPr lang="en-US" altLang="en-US" smtClean="0"/>
              <a:t>The list's </a:t>
            </a:r>
            <a:r>
              <a:rPr lang="en-US" altLang="en-US" i="1" smtClean="0"/>
              <a:t>size</a:t>
            </a:r>
            <a:r>
              <a:rPr lang="en-US" altLang="en-US" smtClean="0"/>
              <a:t> will be the number of elements added to it so far.</a:t>
            </a:r>
          </a:p>
          <a:p>
            <a:pPr lvl="1" eaLnBrk="1" hangingPunct="1">
              <a:tabLst>
                <a:tab pos="3657600" algn="l"/>
              </a:tabLst>
            </a:pPr>
            <a:r>
              <a:rPr lang="en-US" altLang="en-US" smtClean="0"/>
              <a:t>How will the list be used?...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6A9AAE2-78B9-4018-AC5C-1A39F30C62E1}" type="datetime1">
              <a:rPr lang="en-US" smtClean="0"/>
              <a:t>11/3/2020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769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Implementing </a:t>
            </a:r>
            <a:r>
              <a:rPr lang="en-US" altLang="en-US" smtClean="0">
                <a:latin typeface="Courier New" panose="02070309020205020404" pitchFamily="49" charset="0"/>
              </a:rPr>
              <a:t>add</a:t>
            </a:r>
            <a:endParaRPr lang="en-US" altLang="en-US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How do we add to the end of a list?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endParaRPr lang="en-US" altLang="en-US" sz="800" smtClean="0">
              <a:latin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endParaRPr lang="en-US" altLang="en-US" sz="2000" smtClean="0">
              <a:latin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endParaRPr lang="en-US" altLang="en-US" sz="2000" smtClean="0">
              <a:latin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endParaRPr lang="en-US" altLang="en-US" sz="2000" smtClean="0">
              <a:latin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endParaRPr lang="en-US" altLang="en-US" smtClean="0"/>
          </a:p>
          <a:p>
            <a:pPr lvl="1" eaLnBrk="1" hangingPunct="1"/>
            <a:endParaRPr lang="en-US" altLang="en-US" smtClean="0"/>
          </a:p>
          <a:p>
            <a:pPr lvl="1" eaLnBrk="1" hangingPunct="1"/>
            <a:endParaRPr lang="en-US" altLang="en-US" smtClean="0"/>
          </a:p>
          <a:p>
            <a:pPr lvl="1" eaLnBrk="1" hangingPunct="1"/>
            <a:endParaRPr lang="en-US" altLang="en-US" smtClean="0"/>
          </a:p>
          <a:p>
            <a:pPr lvl="1" eaLnBrk="1" hangingPunct="1"/>
            <a:endParaRPr lang="en-US" altLang="en-US" smtClean="0"/>
          </a:p>
          <a:p>
            <a:pPr lvl="1" eaLnBrk="1" hangingPunct="1"/>
            <a:r>
              <a:rPr lang="en-US" altLang="en-US" smtClean="0">
                <a:latin typeface="Courier New" panose="02070309020205020404" pitchFamily="49" charset="0"/>
              </a:rPr>
              <a:t>list.add(</a:t>
            </a:r>
            <a:r>
              <a:rPr lang="en-US" altLang="en-US" b="1" smtClean="0">
                <a:latin typeface="Courier New" panose="02070309020205020404" pitchFamily="49" charset="0"/>
              </a:rPr>
              <a:t>42</a:t>
            </a:r>
            <a:r>
              <a:rPr lang="en-US" altLang="en-US" smtClean="0">
                <a:latin typeface="Courier New" panose="02070309020205020404" pitchFamily="49" charset="0"/>
              </a:rPr>
              <a:t>);</a:t>
            </a:r>
          </a:p>
        </p:txBody>
      </p:sp>
      <p:graphicFrame>
        <p:nvGraphicFramePr>
          <p:cNvPr id="145412" name="Group 4"/>
          <p:cNvGraphicFramePr>
            <a:graphicFrameLocks noGrp="1"/>
          </p:cNvGraphicFramePr>
          <p:nvPr/>
        </p:nvGraphicFramePr>
        <p:xfrm>
          <a:off x="1219200" y="2895600"/>
          <a:ext cx="6553200" cy="1189038"/>
        </p:xfrm>
        <a:graphic>
          <a:graphicData uri="http://schemas.openxmlformats.org/drawingml/2006/table">
            <a:tbl>
              <a:tblPr/>
              <a:tblGrid>
                <a:gridCol w="893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35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6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35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8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67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67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673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673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9634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index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3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4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5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6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7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8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9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4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value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3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8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9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7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5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12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4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size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6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32" marB="45732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45462" name="Group 54"/>
          <p:cNvGraphicFramePr>
            <a:graphicFrameLocks noGrp="1"/>
          </p:cNvGraphicFramePr>
          <p:nvPr/>
        </p:nvGraphicFramePr>
        <p:xfrm>
          <a:off x="1219200" y="5105400"/>
          <a:ext cx="6553200" cy="1189038"/>
        </p:xfrm>
        <a:graphic>
          <a:graphicData uri="http://schemas.openxmlformats.org/drawingml/2006/table">
            <a:tbl>
              <a:tblPr/>
              <a:tblGrid>
                <a:gridCol w="893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35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6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35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8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67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67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673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673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9634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index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3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4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5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6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7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8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9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4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value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3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8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9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7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5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12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anose="020B0604030504040204" pitchFamily="34" charset="0"/>
                        </a:rPr>
                        <a:t>42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4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size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anose="020B0604030504040204" pitchFamily="34" charset="0"/>
                        </a:rPr>
                        <a:t>7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32" marB="45732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448A71A-C3EE-4B48-B21D-BF57C8441768}" type="datetime1">
              <a:rPr lang="en-US" smtClean="0"/>
              <a:t>11/3/2020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41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_CS211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_CS211" id="{37E5507A-91A1-453D-9A08-D10E05268E2A}" vid="{D34A63A2-B672-4338-BEF4-050641D4D8BB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0EBDBED1B8F8E4AB13A238DC6199017" ma:contentTypeVersion="0" ma:contentTypeDescription="Create a new document." ma:contentTypeScope="" ma:versionID="827bff42d50a346486ff95e9fb51499e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C0B6B6B1-8326-4FF7-853C-D2B2FC281ED9}">
  <ds:schemaRefs>
    <ds:schemaRef ds:uri="http://www.w3.org/XML/1998/namespace"/>
    <ds:schemaRef ds:uri="http://schemas.microsoft.com/office/2006/metadata/properties"/>
    <ds:schemaRef ds:uri="http://purl.org/dc/elements/1.1/"/>
    <ds:schemaRef ds:uri="http://purl.org/dc/terms/"/>
    <ds:schemaRef ds:uri="http://schemas.microsoft.com/office/2006/documentManagement/types"/>
    <ds:schemaRef ds:uri="http://purl.org/dc/dcmitype/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E06CB1E0-FB0F-4A48-AD5C-BC06CD4D21E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769E7D4-A3DA-4AB3-B5C9-285EB556310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Theme_CS211</Template>
  <TotalTime>29556</TotalTime>
  <Words>4209</Words>
  <Application>Microsoft Office PowerPoint</Application>
  <PresentationFormat>On-screen Show (4:3)</PresentationFormat>
  <Paragraphs>1579</Paragraphs>
  <Slides>64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6" baseType="lpstr">
      <vt:lpstr>굴림</vt:lpstr>
      <vt:lpstr>맑은 고딕</vt:lpstr>
      <vt:lpstr>Arial</vt:lpstr>
      <vt:lpstr>Calibri</vt:lpstr>
      <vt:lpstr>Courier New</vt:lpstr>
      <vt:lpstr>Georgia</vt:lpstr>
      <vt:lpstr>Tahoma</vt:lpstr>
      <vt:lpstr>Times New Roman</vt:lpstr>
      <vt:lpstr>Verdana</vt:lpstr>
      <vt:lpstr>Wingdings</vt:lpstr>
      <vt:lpstr>Wingdings 2</vt:lpstr>
      <vt:lpstr>Theme_CS211</vt:lpstr>
      <vt:lpstr>Building Java Programs A Back to Basics Approach</vt:lpstr>
      <vt:lpstr>Stack Operation -- PUSH</vt:lpstr>
      <vt:lpstr>Topics will be covered</vt:lpstr>
      <vt:lpstr>Exercise</vt:lpstr>
      <vt:lpstr>Solution Using Arrays</vt:lpstr>
      <vt:lpstr>Unfilled Arrays</vt:lpstr>
      <vt:lpstr>Other Possible Operations</vt:lpstr>
      <vt:lpstr>Exercise</vt:lpstr>
      <vt:lpstr>Implementing add</vt:lpstr>
      <vt:lpstr>Implementing add</vt:lpstr>
      <vt:lpstr>Implementing add</vt:lpstr>
      <vt:lpstr>Implementing add</vt:lpstr>
      <vt:lpstr>Implementing add</vt:lpstr>
      <vt:lpstr>Other Methods</vt:lpstr>
      <vt:lpstr>Implementing remove</vt:lpstr>
      <vt:lpstr>Implementing remove</vt:lpstr>
      <vt:lpstr>Implementing remove</vt:lpstr>
      <vt:lpstr>Running Out of Space</vt:lpstr>
      <vt:lpstr>Convenience Methods</vt:lpstr>
      <vt:lpstr>More ArrayIntList</vt:lpstr>
      <vt:lpstr>The toString Method</vt:lpstr>
      <vt:lpstr>toString Solution</vt:lpstr>
      <vt:lpstr>Multiple Constructors</vt:lpstr>
      <vt:lpstr>this Keyword</vt:lpstr>
      <vt:lpstr>Revised Constructors</vt:lpstr>
      <vt:lpstr>Size vs. Capacity</vt:lpstr>
      <vt:lpstr>Preconditions</vt:lpstr>
      <vt:lpstr>Bad Precondition Test</vt:lpstr>
      <vt:lpstr>Throwing Exceptions</vt:lpstr>
      <vt:lpstr>Exception Example</vt:lpstr>
      <vt:lpstr>Postconditions</vt:lpstr>
      <vt:lpstr>Writing Testing Programs</vt:lpstr>
      <vt:lpstr>Tips for Testing</vt:lpstr>
      <vt:lpstr>More Testing Tips</vt:lpstr>
      <vt:lpstr>Example ArrayIntList Test</vt:lpstr>
      <vt:lpstr>Finishing ArrayIntList</vt:lpstr>
      <vt:lpstr>Class Constants</vt:lpstr>
      <vt:lpstr>"Helper" Methods</vt:lpstr>
      <vt:lpstr>A Private Method</vt:lpstr>
      <vt:lpstr>Printing an ArrayIntList</vt:lpstr>
      <vt:lpstr>The toString Method</vt:lpstr>
      <vt:lpstr>toString Solution</vt:lpstr>
      <vt:lpstr>Exercise</vt:lpstr>
      <vt:lpstr>Inheritance</vt:lpstr>
      <vt:lpstr>An Employee Class</vt:lpstr>
      <vt:lpstr>Inheritance Syntax</vt:lpstr>
      <vt:lpstr>Overriding Methods</vt:lpstr>
      <vt:lpstr>super Keyword</vt:lpstr>
      <vt:lpstr>Calling Super Constructor</vt:lpstr>
      <vt:lpstr>Exercise Solution</vt:lpstr>
      <vt:lpstr>Subclasses and Fields</vt:lpstr>
      <vt:lpstr>Protected Fields/Methods</vt:lpstr>
      <vt:lpstr>Our List Classes</vt:lpstr>
      <vt:lpstr>Recall: ADT Interfaces (11.1)</vt:lpstr>
      <vt:lpstr>An IntList Interface (will introduce in 16.4)</vt:lpstr>
      <vt:lpstr>Our List Classes</vt:lpstr>
      <vt:lpstr>Type Parameters (Generics)</vt:lpstr>
      <vt:lpstr>Implementing Generics</vt:lpstr>
      <vt:lpstr>Generics and Arrays</vt:lpstr>
      <vt:lpstr>Generics/Arrays -- Fixed</vt:lpstr>
      <vt:lpstr>Comparing Generic Objects</vt:lpstr>
      <vt:lpstr>Generic Linked List Nodes</vt:lpstr>
      <vt:lpstr>Generic Interface (will introduce in 16.5)</vt:lpstr>
      <vt:lpstr>The End </vt:lpstr>
    </vt:vector>
  </TitlesOfParts>
  <Company>University of Washington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142 Python Slides</dc:title>
  <dc:creator>Marty Stepp</dc:creator>
  <cp:keywords>Python</cp:keywords>
  <dc:description>Slides used in the University of Washington's CSE 142 Python sessions.</dc:description>
  <cp:lastModifiedBy>Winnie Li</cp:lastModifiedBy>
  <cp:revision>370</cp:revision>
  <dcterms:created xsi:type="dcterms:W3CDTF">2008-06-28T20:57:21Z</dcterms:created>
  <dcterms:modified xsi:type="dcterms:W3CDTF">2020-11-03T08:38:26Z</dcterms:modified>
</cp:coreProperties>
</file>