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3"/>
  </p:notesMasterIdLst>
  <p:sldIdLst>
    <p:sldId id="330" r:id="rId5"/>
    <p:sldId id="534" r:id="rId6"/>
    <p:sldId id="332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578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582" r:id="rId29"/>
    <p:sldId id="589" r:id="rId30"/>
    <p:sldId id="640" r:id="rId31"/>
    <p:sldId id="644" r:id="rId32"/>
    <p:sldId id="641" r:id="rId33"/>
    <p:sldId id="642" r:id="rId34"/>
    <p:sldId id="645" r:id="rId35"/>
    <p:sldId id="646" r:id="rId36"/>
    <p:sldId id="647" r:id="rId37"/>
    <p:sldId id="648" r:id="rId38"/>
    <p:sldId id="592" r:id="rId39"/>
    <p:sldId id="649" r:id="rId40"/>
    <p:sldId id="650" r:id="rId41"/>
    <p:sldId id="651" r:id="rId42"/>
    <p:sldId id="652" r:id="rId43"/>
    <p:sldId id="653" r:id="rId44"/>
    <p:sldId id="654" r:id="rId45"/>
    <p:sldId id="655" r:id="rId46"/>
    <p:sldId id="656" r:id="rId47"/>
    <p:sldId id="657" r:id="rId48"/>
    <p:sldId id="658" r:id="rId49"/>
    <p:sldId id="659" r:id="rId50"/>
    <p:sldId id="660" r:id="rId51"/>
    <p:sldId id="661" r:id="rId52"/>
    <p:sldId id="608" r:id="rId53"/>
    <p:sldId id="662" r:id="rId54"/>
    <p:sldId id="663" r:id="rId55"/>
    <p:sldId id="664" r:id="rId56"/>
    <p:sldId id="665" r:id="rId57"/>
    <p:sldId id="737" r:id="rId58"/>
    <p:sldId id="738" r:id="rId59"/>
    <p:sldId id="739" r:id="rId60"/>
    <p:sldId id="667" r:id="rId61"/>
    <p:sldId id="668" r:id="rId62"/>
    <p:sldId id="669" r:id="rId63"/>
    <p:sldId id="670" r:id="rId64"/>
    <p:sldId id="671" r:id="rId65"/>
    <p:sldId id="672" r:id="rId66"/>
    <p:sldId id="673" r:id="rId67"/>
    <p:sldId id="674" r:id="rId68"/>
    <p:sldId id="675" r:id="rId69"/>
    <p:sldId id="676" r:id="rId70"/>
    <p:sldId id="677" r:id="rId71"/>
    <p:sldId id="678" r:id="rId72"/>
    <p:sldId id="679" r:id="rId73"/>
    <p:sldId id="680" r:id="rId74"/>
    <p:sldId id="681" r:id="rId75"/>
    <p:sldId id="682" r:id="rId76"/>
    <p:sldId id="683" r:id="rId77"/>
    <p:sldId id="684" r:id="rId78"/>
    <p:sldId id="685" r:id="rId79"/>
    <p:sldId id="686" r:id="rId80"/>
    <p:sldId id="687" r:id="rId81"/>
    <p:sldId id="688" r:id="rId82"/>
    <p:sldId id="689" r:id="rId83"/>
    <p:sldId id="690" r:id="rId84"/>
    <p:sldId id="691" r:id="rId85"/>
    <p:sldId id="692" r:id="rId86"/>
    <p:sldId id="693" r:id="rId87"/>
    <p:sldId id="694" r:id="rId88"/>
    <p:sldId id="695" r:id="rId89"/>
    <p:sldId id="696" r:id="rId90"/>
    <p:sldId id="697" r:id="rId91"/>
    <p:sldId id="698" r:id="rId92"/>
    <p:sldId id="699" r:id="rId93"/>
    <p:sldId id="700" r:id="rId94"/>
    <p:sldId id="701" r:id="rId95"/>
    <p:sldId id="702" r:id="rId96"/>
    <p:sldId id="703" r:id="rId97"/>
    <p:sldId id="704" r:id="rId98"/>
    <p:sldId id="705" r:id="rId99"/>
    <p:sldId id="706" r:id="rId100"/>
    <p:sldId id="707" r:id="rId101"/>
    <p:sldId id="740" r:id="rId102"/>
    <p:sldId id="708" r:id="rId103"/>
    <p:sldId id="709" r:id="rId104"/>
    <p:sldId id="710" r:id="rId105"/>
    <p:sldId id="711" r:id="rId106"/>
    <p:sldId id="712" r:id="rId107"/>
    <p:sldId id="713" r:id="rId108"/>
    <p:sldId id="714" r:id="rId109"/>
    <p:sldId id="715" r:id="rId110"/>
    <p:sldId id="716" r:id="rId111"/>
    <p:sldId id="717" r:id="rId112"/>
    <p:sldId id="718" r:id="rId113"/>
    <p:sldId id="719" r:id="rId114"/>
    <p:sldId id="720" r:id="rId115"/>
    <p:sldId id="721" r:id="rId116"/>
    <p:sldId id="722" r:id="rId117"/>
    <p:sldId id="723" r:id="rId118"/>
    <p:sldId id="724" r:id="rId119"/>
    <p:sldId id="725" r:id="rId120"/>
    <p:sldId id="726" r:id="rId121"/>
    <p:sldId id="727" r:id="rId122"/>
    <p:sldId id="728" r:id="rId123"/>
    <p:sldId id="729" r:id="rId124"/>
    <p:sldId id="730" r:id="rId125"/>
    <p:sldId id="731" r:id="rId126"/>
    <p:sldId id="732" r:id="rId127"/>
    <p:sldId id="733" r:id="rId128"/>
    <p:sldId id="734" r:id="rId129"/>
    <p:sldId id="735" r:id="rId130"/>
    <p:sldId id="736" r:id="rId131"/>
    <p:sldId id="666" r:id="rId13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800000"/>
    <a:srgbClr val="0000FF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6679" autoAdjust="0"/>
  </p:normalViewPr>
  <p:slideViewPr>
    <p:cSldViewPr>
      <p:cViewPr varScale="1">
        <p:scale>
          <a:sx n="63" d="100"/>
          <a:sy n="63" d="100"/>
        </p:scale>
        <p:origin x="77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viewProps" Target="view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F348A1-708C-4366-941C-F7C55528448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906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5C3989-95EE-4385-9EF5-21B4DA557B5D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you knew the answer right away, it goes between the 5 and 12</a:t>
            </a:r>
          </a:p>
          <a:p>
            <a:pPr eaLnBrk="1" hangingPunct="1"/>
            <a:r>
              <a:rPr lang="en-US" altLang="en-US" smtClean="0"/>
              <a:t>when you see the 5, do you know to stop yet?  when do you know to stop?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while (current.data &lt; value) {</a:t>
            </a:r>
          </a:p>
          <a:p>
            <a:pPr eaLnBrk="1" hangingPunct="1"/>
            <a:r>
              <a:rPr lang="en-US" altLang="en-US" smtClean="0"/>
              <a:t>	current = current.next;</a:t>
            </a:r>
          </a:p>
          <a:p>
            <a:pPr eaLnBrk="1" hangingPunct="1"/>
            <a:r>
              <a:rPr lang="en-US" altLang="en-US" smtClean="0"/>
              <a:t>}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	should it be &lt; or &lt;= ?  when would it matter?  what if the list had 500 10s?</a:t>
            </a:r>
          </a:p>
          <a:p>
            <a:pPr eaLnBrk="1" hangingPunct="1"/>
            <a:r>
              <a:rPr lang="en-US" altLang="en-US" smtClean="0"/>
              <a:t>		&lt; is more efficient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problem: we have gone too far.  we want to insert the 10 in *front* of the node we are at.  We want to stop 1 before the 12.  (James Bond on train car)</a:t>
            </a:r>
          </a:p>
          <a:p>
            <a:pPr eaLnBrk="1" hangingPunct="1"/>
            <a:r>
              <a:rPr lang="en-US" altLang="en-US" smtClean="0"/>
              <a:t>	Key idea: insert BETWEEN 5 and 12.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	in order to change the link between the 5 and 12, we must be at the node with 5, so we can change its .next link.</a:t>
            </a:r>
          </a:p>
        </p:txBody>
      </p:sp>
    </p:spTree>
    <p:extLst>
      <p:ext uri="{BB962C8B-B14F-4D97-AF65-F5344CB8AC3E}">
        <p14:creationId xmlns:p14="http://schemas.microsoft.com/office/powerpoint/2010/main" val="3872081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1B7D9A-425A-4662-B477-CAB148D4D9C3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5747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D34BE6-B3AE-4EF4-BC55-0E6F11E23FE8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5986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434479-0693-43C5-A6A8-BFB60E8E3A9E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8862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7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128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996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511E00-1A86-4AF6-BDC7-88DC0CADBFC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261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5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6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597C00-D5A3-4BF5-807C-348C9D6BA29B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client program never directly interacts with ListNode objects</a:t>
            </a:r>
          </a:p>
          <a:p>
            <a:pPr eaLnBrk="1" hangingPunct="1"/>
            <a:r>
              <a:rPr lang="en-US" altLang="en-US" smtClean="0"/>
              <a:t>- paint can analogy: LinkedIntList is a painter, the ListNodes are buckets of paint.  I don't want the buckets, just do the painting for me!</a:t>
            </a:r>
          </a:p>
        </p:txBody>
      </p:sp>
    </p:spTree>
    <p:extLst>
      <p:ext uri="{BB962C8B-B14F-4D97-AF65-F5344CB8AC3E}">
        <p14:creationId xmlns:p14="http://schemas.microsoft.com/office/powerpoint/2010/main" val="3516211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0C5F76-149D-4ED3-B337-A6BA5528663E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459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2F591-A54F-4443-8876-362C67B3E519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09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6B747-4260-445B-821D-AE3C06A4710A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C8DE8-CDDD-4F9B-8105-D833BF051447}" type="datetime1">
              <a:rPr lang="en-US" smtClean="0"/>
              <a:t>11/3/2020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20C9-CC90-47B2-B991-101E4FB1CA5C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032B5-312A-419C-9605-8356673E6DE5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3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26C2C-6F05-410E-99F7-A2A2D789C6EC}" type="datetime1">
              <a:rPr lang="en-US" smtClean="0"/>
              <a:t>11/3/2020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1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9C0FD-EB1E-4643-9E7A-48D5FCC3806C}" type="datetime1">
              <a:rPr lang="en-US" smtClean="0"/>
              <a:t>11/3/2020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7F411-F3C8-42BF-BAC1-67614D0CD4A6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02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ABC76-AE39-4E34-BE54-FEC92F299BA2}" type="datetime1">
              <a:rPr lang="en-US" smtClean="0"/>
              <a:t>11/3/2020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8825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E359B-5BD3-461A-8E0B-23171CFE4111}" type="datetime1">
              <a:rPr lang="en-US" smtClean="0"/>
              <a:t>11/3/2020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6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DB98B-EC59-42A9-B01C-F8E12FC4A614}" type="datetime1">
              <a:rPr lang="en-US" smtClean="0"/>
              <a:t>11/3/2020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6DD64EF-B90A-43C6-89FA-C97E4167F448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B18A6DA-377A-4ECF-81DC-C76767142C02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</a:t>
            </a:r>
            <a:r>
              <a:rPr lang="en-US" dirty="0" smtClean="0"/>
              <a:t>16</a:t>
            </a: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err="1" smtClean="0"/>
              <a:t>linkedlist</a:t>
            </a:r>
            <a:endParaRPr lang="en-US" sz="1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Null </a:t>
            </a:r>
            <a:r>
              <a:rPr lang="en-US" altLang="en-US" dirty="0" smtClean="0"/>
              <a:t>References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/>
              <a:t>Unset reference fields of an object are initialized to </a:t>
            </a:r>
            <a:r>
              <a:rPr lang="en-US" altLang="en-US" dirty="0" smtClean="0">
                <a:latin typeface="Courier New" panose="02070309020205020404" pitchFamily="49" charset="0"/>
              </a:rPr>
              <a:t>null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public </a:t>
            </a:r>
            <a:r>
              <a:rPr lang="en-US" altLang="en-US" dirty="0" smtClean="0">
                <a:latin typeface="Courier New" panose="02070309020205020404" pitchFamily="49" charset="0"/>
              </a:rPr>
              <a:t>class Student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String name;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id;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Student </a:t>
            </a:r>
            <a:r>
              <a:rPr lang="en-US" altLang="en-US" dirty="0" err="1" smtClean="0">
                <a:latin typeface="Courier New" panose="02070309020205020404" pitchFamily="49" charset="0"/>
              </a:rPr>
              <a:t>timmy</a:t>
            </a:r>
            <a:r>
              <a:rPr lang="en-US" altLang="en-US" dirty="0" smtClean="0">
                <a:latin typeface="Courier New" panose="02070309020205020404" pitchFamily="49" charset="0"/>
              </a:rPr>
              <a:t> = new Student();</a:t>
            </a:r>
          </a:p>
        </p:txBody>
      </p:sp>
      <p:graphicFrame>
        <p:nvGraphicFramePr>
          <p:cNvPr id="310360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01486"/>
              </p:ext>
            </p:extLst>
          </p:nvPr>
        </p:nvGraphicFramePr>
        <p:xfrm>
          <a:off x="3549650" y="4267200"/>
          <a:ext cx="1860550" cy="4953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3" name="Text Box 66"/>
          <p:cNvSpPr txBox="1">
            <a:spLocks noChangeArrowheads="1"/>
          </p:cNvSpPr>
          <p:nvPr/>
        </p:nvSpPr>
        <p:spPr bwMode="auto">
          <a:xfrm>
            <a:off x="1371600" y="4800600"/>
            <a:ext cx="10255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timmy</a:t>
            </a:r>
          </a:p>
        </p:txBody>
      </p:sp>
      <p:sp>
        <p:nvSpPr>
          <p:cNvPr id="13324" name="Line 67"/>
          <p:cNvSpPr>
            <a:spLocks noChangeShapeType="1"/>
          </p:cNvSpPr>
          <p:nvPr/>
        </p:nvSpPr>
        <p:spPr bwMode="auto">
          <a:xfrm>
            <a:off x="2438400" y="50292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0361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16451"/>
              </p:ext>
            </p:extLst>
          </p:nvPr>
        </p:nvGraphicFramePr>
        <p:xfrm>
          <a:off x="3549650" y="4876800"/>
          <a:ext cx="1860550" cy="4953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32" name="Rectangle 99"/>
          <p:cNvSpPr>
            <a:spLocks noChangeArrowheads="1"/>
          </p:cNvSpPr>
          <p:nvPr/>
        </p:nvSpPr>
        <p:spPr bwMode="auto">
          <a:xfrm>
            <a:off x="3657600" y="4038600"/>
            <a:ext cx="19812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675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ADT </a:t>
            </a:r>
            <a:r>
              <a:rPr lang="en-US" altLang="en-US" dirty="0" smtClean="0"/>
              <a:t>Interfaces</a:t>
            </a:r>
            <a:endParaRPr lang="en-US" altLang="en-US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/>
              <a:t>When using Java's built-in collection classes: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It is considered good practice to always declare collection variables using the corresponding ADT interface type: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List&lt;String&gt;</a:t>
            </a:r>
            <a:r>
              <a:rPr lang="en-US" altLang="en-US" smtClean="0">
                <a:latin typeface="Courier New" panose="02070309020205020404" pitchFamily="49" charset="0"/>
              </a:rPr>
              <a:t> list = new ArrayList&lt;String&gt;();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Methods that accept a collection as a parameter should also declare the parameter using the ADT interface type:</a:t>
            </a:r>
          </a:p>
          <a:p>
            <a:pPr lvl="1" eaLnBrk="1" hangingPunct="1"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void stutter(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List&lt;String&gt;</a:t>
            </a:r>
            <a:r>
              <a:rPr lang="en-US" altLang="en-US" smtClean="0">
                <a:latin typeface="Courier New" panose="02070309020205020404" pitchFamily="49" charset="0"/>
              </a:rPr>
              <a:t> list) {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5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</a:t>
            </a:r>
            <a:r>
              <a:rPr lang="en-US" altLang="en-US" dirty="0" smtClean="0"/>
              <a:t>Use </a:t>
            </a:r>
            <a:r>
              <a:rPr lang="en-US" altLang="en-US" dirty="0" smtClean="0"/>
              <a:t>ADTs?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would we want more than one kind of list, queue, etc.?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Answer: Each implementation is more efficient at certain tasks.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is faster for adding/removing at the end;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 is faster for adding/removing at the front/middle.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HashSet</a:t>
            </a:r>
            <a:r>
              <a:rPr lang="en-US" altLang="en-US" smtClean="0"/>
              <a:t> can search a huge data set for a value in short time;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TreeSet</a:t>
            </a:r>
            <a:r>
              <a:rPr lang="en-US" altLang="en-US" smtClean="0"/>
              <a:t> is slower but keeps the set of data in a sorted order.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You choose the optimal implementation for your task, and if the rest of your code is written to use the ADT interfaces, it will work.</a:t>
            </a:r>
          </a:p>
        </p:txBody>
      </p:sp>
    </p:spTree>
    <p:extLst>
      <p:ext uri="{BB962C8B-B14F-4D97-AF65-F5344CB8AC3E}">
        <p14:creationId xmlns:p14="http://schemas.microsoft.com/office/powerpoint/2010/main" val="3314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Our List Classes</a:t>
            </a:r>
            <a:endParaRPr lang="en-US" altLang="en-US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implemented the following two list classes: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Problems: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/>
              <a:t>We should be able to treat them the same way in client code.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Some of their methods are implemented the same way (redundancy).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Linked list carries around a clunky extra node class.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They can store only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elements, not any type of value.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It is inefficient to get or remove each element of a linked list.</a:t>
            </a:r>
          </a:p>
        </p:txBody>
      </p:sp>
      <p:graphicFrame>
        <p:nvGraphicFramePr>
          <p:cNvPr id="3706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14495"/>
              </p:ext>
            </p:extLst>
          </p:nvPr>
        </p:nvGraphicFramePr>
        <p:xfrm>
          <a:off x="4283075" y="1952625"/>
          <a:ext cx="2117725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3316288" y="3603625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front</a:t>
            </a:r>
          </a:p>
        </p:txBody>
      </p:sp>
      <p:graphicFrame>
        <p:nvGraphicFramePr>
          <p:cNvPr id="37071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80145"/>
              </p:ext>
            </p:extLst>
          </p:nvPr>
        </p:nvGraphicFramePr>
        <p:xfrm>
          <a:off x="4283075" y="3205163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025" name="Line 33"/>
          <p:cNvSpPr>
            <a:spLocks noChangeShapeType="1"/>
          </p:cNvSpPr>
          <p:nvPr/>
        </p:nvSpPr>
        <p:spPr bwMode="auto">
          <a:xfrm flipV="1">
            <a:off x="5486400" y="3814763"/>
            <a:ext cx="341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072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7458"/>
              </p:ext>
            </p:extLst>
          </p:nvPr>
        </p:nvGraphicFramePr>
        <p:xfrm>
          <a:off x="5903913" y="321468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037" name="Line 45"/>
          <p:cNvSpPr>
            <a:spLocks noChangeShapeType="1"/>
          </p:cNvSpPr>
          <p:nvPr/>
        </p:nvSpPr>
        <p:spPr bwMode="auto">
          <a:xfrm flipV="1">
            <a:off x="7162800" y="3814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07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10088"/>
              </p:ext>
            </p:extLst>
          </p:nvPr>
        </p:nvGraphicFramePr>
        <p:xfrm>
          <a:off x="7543800" y="323373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049" name="Line 57"/>
          <p:cNvSpPr>
            <a:spLocks noChangeShapeType="1"/>
          </p:cNvSpPr>
          <p:nvPr/>
        </p:nvSpPr>
        <p:spPr bwMode="auto">
          <a:xfrm>
            <a:off x="4038600" y="3814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50" name="Line 58"/>
          <p:cNvSpPr>
            <a:spLocks noChangeShapeType="1"/>
          </p:cNvSpPr>
          <p:nvPr/>
        </p:nvSpPr>
        <p:spPr bwMode="auto">
          <a:xfrm flipH="1">
            <a:off x="8229600" y="36576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Recall: ADT </a:t>
            </a:r>
            <a:r>
              <a:rPr lang="en-US" altLang="en-US" dirty="0" smtClean="0"/>
              <a:t>Interfaces</a:t>
            </a:r>
            <a:endParaRPr lang="en-US" altLang="en-US" sz="2800" dirty="0" smtClean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5254625" algn="l"/>
              </a:tabLst>
            </a:pPr>
            <a:r>
              <a:rPr lang="en-US" altLang="en-US" b="1" smtClean="0"/>
              <a:t>abstract data type (ADT)</a:t>
            </a:r>
            <a:r>
              <a:rPr lang="en-US" altLang="en-US" smtClean="0"/>
              <a:t>: A specification of a collection of data and the operations that can be performed on it.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/>
              <a:t>Describes </a:t>
            </a:r>
            <a:r>
              <a:rPr lang="en-US" altLang="en-US" i="1" smtClean="0"/>
              <a:t>what</a:t>
            </a:r>
            <a:r>
              <a:rPr lang="en-US" altLang="en-US" smtClean="0"/>
              <a:t> a collection does, not </a:t>
            </a:r>
            <a:r>
              <a:rPr lang="en-US" altLang="en-US" i="1" smtClean="0"/>
              <a:t>how</a:t>
            </a:r>
            <a:r>
              <a:rPr lang="en-US" altLang="en-US" smtClean="0"/>
              <a:t> it does it.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mtClean="0"/>
          </a:p>
          <a:p>
            <a:pPr eaLnBrk="1" hangingPunct="1">
              <a:tabLst>
                <a:tab pos="5254625" algn="l"/>
              </a:tabLst>
            </a:pPr>
            <a:r>
              <a:rPr lang="en-US" altLang="en-US" smtClean="0"/>
              <a:t>Java's collection framework describes ADTs with interfaces: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Collection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Deque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Map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Set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SortedMap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mtClean="0"/>
          </a:p>
          <a:p>
            <a:pPr eaLnBrk="1" hangingPunct="1">
              <a:tabLst>
                <a:tab pos="5254625" algn="l"/>
              </a:tabLst>
            </a:pPr>
            <a:r>
              <a:rPr lang="en-US" altLang="en-US" smtClean="0"/>
              <a:t>An ADT can be implemented in multiple ways by classes: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	implement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HashSet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TreeSet</a:t>
            </a:r>
            <a:r>
              <a:rPr lang="en-US" altLang="en-US" smtClean="0"/>
              <a:t>	implement </a:t>
            </a:r>
            <a:r>
              <a:rPr lang="en-US" altLang="en-US" smtClean="0">
                <a:latin typeface="Courier New" panose="02070309020205020404" pitchFamily="49" charset="0"/>
              </a:rPr>
              <a:t>Set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 , </a:t>
            </a:r>
            <a:r>
              <a:rPr lang="en-US" altLang="en-US" smtClean="0">
                <a:latin typeface="Courier New" panose="02070309020205020404" pitchFamily="49" charset="0"/>
              </a:rPr>
              <a:t>ArrayDeque</a:t>
            </a:r>
            <a:r>
              <a:rPr lang="en-US" altLang="en-US" smtClean="0"/>
              <a:t>, etc.	implement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tabLst>
                <a:tab pos="5254625" algn="l"/>
              </a:tabLst>
            </a:pPr>
            <a:r>
              <a:rPr lang="en-US" altLang="en-US" smtClean="0"/>
              <a:t>Exercise: Create an ADT interface for the two list classes.</a:t>
            </a:r>
          </a:p>
        </p:txBody>
      </p:sp>
    </p:spTree>
    <p:extLst>
      <p:ext uri="{BB962C8B-B14F-4D97-AF65-F5344CB8AC3E}">
        <p14:creationId xmlns:p14="http://schemas.microsoft.com/office/powerpoint/2010/main" val="415521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IntList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Interfac</a:t>
            </a:r>
            <a:endParaRPr lang="en-US" altLang="en-US" sz="2800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Represents a list of integers.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interface IntList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add(int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add(int index, 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get(int index);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indexOf(int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boolean isEmpty();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remove(int index);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set(int index, 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size();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ArrayIntList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IntList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  <a:r>
              <a:rPr lang="en-US" altLang="en-US" b="1" smtClean="0"/>
              <a:t> ...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LinkedIntList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IntList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  <a:r>
              <a:rPr lang="en-US" altLang="en-US" b="1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39507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Our </a:t>
            </a:r>
            <a:r>
              <a:rPr lang="en-US" altLang="en-US" dirty="0" smtClean="0"/>
              <a:t>List Classes</a:t>
            </a:r>
            <a:endParaRPr lang="en-US" altLang="en-US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have implemented the following two list collection classes:</a:t>
            </a:r>
          </a:p>
          <a:p>
            <a:pPr lvl="1" eaLnBrk="1" hangingPunct="1">
              <a:buFontTx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ArrayIntList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LinkedIntList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274638" lvl="1" indent="0" eaLnBrk="1" hangingPunct="1"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/>
              <a:t>Problems: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2"/>
                </a:solidFill>
              </a:rPr>
              <a:t>We should be able to treat them the same way in client code.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/>
              <a:t>Some methods are implemented the same way (redundancy).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Linked list carries around a clunky extra node class.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They can store only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/>
              <a:t> elements, not any type of value.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It is inefficient to get or remove each element of a linked list.</a:t>
            </a:r>
          </a:p>
        </p:txBody>
      </p:sp>
      <p:graphicFrame>
        <p:nvGraphicFramePr>
          <p:cNvPr id="373764" name="Group 4"/>
          <p:cNvGraphicFramePr>
            <a:graphicFrameLocks noGrp="1"/>
          </p:cNvGraphicFramePr>
          <p:nvPr/>
        </p:nvGraphicFramePr>
        <p:xfrm>
          <a:off x="4283075" y="1952625"/>
          <a:ext cx="2117725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3316288" y="3603625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front</a:t>
            </a:r>
          </a:p>
        </p:txBody>
      </p:sp>
      <p:graphicFrame>
        <p:nvGraphicFramePr>
          <p:cNvPr id="373782" name="Group 22"/>
          <p:cNvGraphicFramePr>
            <a:graphicFrameLocks noGrp="1"/>
          </p:cNvGraphicFramePr>
          <p:nvPr/>
        </p:nvGraphicFramePr>
        <p:xfrm>
          <a:off x="4283075" y="3205163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097" name="Line 33"/>
          <p:cNvSpPr>
            <a:spLocks noChangeShapeType="1"/>
          </p:cNvSpPr>
          <p:nvPr/>
        </p:nvSpPr>
        <p:spPr bwMode="auto">
          <a:xfrm flipV="1">
            <a:off x="5486400" y="3814763"/>
            <a:ext cx="341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3794" name="Group 34"/>
          <p:cNvGraphicFramePr>
            <a:graphicFrameLocks noGrp="1"/>
          </p:cNvGraphicFramePr>
          <p:nvPr/>
        </p:nvGraphicFramePr>
        <p:xfrm>
          <a:off x="5903913" y="321468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109" name="Line 45"/>
          <p:cNvSpPr>
            <a:spLocks noChangeShapeType="1"/>
          </p:cNvSpPr>
          <p:nvPr/>
        </p:nvSpPr>
        <p:spPr bwMode="auto">
          <a:xfrm flipV="1">
            <a:off x="7162800" y="3814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3806" name="Group 46"/>
          <p:cNvGraphicFramePr>
            <a:graphicFrameLocks noGrp="1"/>
          </p:cNvGraphicFramePr>
          <p:nvPr/>
        </p:nvGraphicFramePr>
        <p:xfrm>
          <a:off x="7543800" y="323373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121" name="Line 57"/>
          <p:cNvSpPr>
            <a:spLocks noChangeShapeType="1"/>
          </p:cNvSpPr>
          <p:nvPr/>
        </p:nvSpPr>
        <p:spPr bwMode="auto">
          <a:xfrm>
            <a:off x="4038600" y="3814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22" name="Line 58"/>
          <p:cNvSpPr>
            <a:spLocks noChangeShapeType="1"/>
          </p:cNvSpPr>
          <p:nvPr/>
        </p:nvSpPr>
        <p:spPr bwMode="auto">
          <a:xfrm flipH="1">
            <a:off x="8229600" y="36576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 </a:t>
            </a:r>
            <a:r>
              <a:rPr lang="en-US" altLang="en-US" dirty="0" smtClean="0"/>
              <a:t>Code</a:t>
            </a:r>
            <a:endParaRPr lang="en-US" altLang="en-US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Notice that some of the methods are implemented the same way in both the array and linked list classes.</a:t>
            </a:r>
          </a:p>
          <a:p>
            <a:pPr lvl="1" eaLnBrk="1" hangingPunct="1"/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add(</a:t>
            </a:r>
            <a:r>
              <a:rPr lang="en-US" altLang="en-US" b="1" smtClean="0"/>
              <a:t>value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contains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isEmpty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Should we change our interface to a class?  Why / why not?</a:t>
            </a:r>
          </a:p>
          <a:p>
            <a:pPr lvl="1" eaLnBrk="1" hangingPunct="1"/>
            <a:r>
              <a:rPr lang="en-US" altLang="en-US" smtClean="0"/>
              <a:t>How can we capture this common behavior?</a:t>
            </a:r>
          </a:p>
        </p:txBody>
      </p:sp>
    </p:spTree>
    <p:extLst>
      <p:ext uri="{BB962C8B-B14F-4D97-AF65-F5344CB8AC3E}">
        <p14:creationId xmlns:p14="http://schemas.microsoft.com/office/powerpoint/2010/main" val="26607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Abstract </a:t>
            </a:r>
            <a:r>
              <a:rPr lang="en-US" altLang="en-US" dirty="0" smtClean="0"/>
              <a:t>C</a:t>
            </a:r>
            <a:r>
              <a:rPr lang="en-US" altLang="en-US" dirty="0" smtClean="0"/>
              <a:t>lasses</a:t>
            </a:r>
            <a:endParaRPr lang="en-US" altLang="en-US" sz="2800" dirty="0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abstract class</a:t>
            </a:r>
            <a:r>
              <a:rPr lang="en-US" altLang="en-US" smtClean="0"/>
              <a:t>: A hybrid between an interface and a class.</a:t>
            </a:r>
          </a:p>
          <a:p>
            <a:pPr lvl="1" eaLnBrk="1" hangingPunct="1"/>
            <a:r>
              <a:rPr lang="en-US" altLang="en-US" smtClean="0"/>
              <a:t>defines a superclass type that can contain method declarations (like an interface) and/or method bodies (like a class)</a:t>
            </a:r>
          </a:p>
          <a:p>
            <a:pPr lvl="1" eaLnBrk="1" hangingPunct="1"/>
            <a:r>
              <a:rPr lang="en-US" altLang="en-US" smtClean="0"/>
              <a:t>like interfaces, abstract classes that cannot be instantiated</a:t>
            </a:r>
            <a:br>
              <a:rPr lang="en-US" altLang="en-US" smtClean="0"/>
            </a:br>
            <a:r>
              <a:rPr lang="en-US" altLang="en-US" smtClean="0"/>
              <a:t>(cannot use </a:t>
            </a:r>
            <a:r>
              <a:rPr lang="en-US" altLang="en-US" smtClean="0">
                <a:latin typeface="Courier New" panose="02070309020205020404" pitchFamily="49" charset="0"/>
              </a:rPr>
              <a:t>new</a:t>
            </a:r>
            <a:r>
              <a:rPr lang="en-US" altLang="en-US" smtClean="0"/>
              <a:t> to create any objects of their type)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goes in an abstract class?</a:t>
            </a:r>
          </a:p>
          <a:p>
            <a:pPr lvl="1" eaLnBrk="1" hangingPunct="1"/>
            <a:r>
              <a:rPr lang="en-US" altLang="en-US" smtClean="0"/>
              <a:t>implementation of common state and behavior that will be inherited by subclasses (parent class role)</a:t>
            </a:r>
          </a:p>
          <a:p>
            <a:pPr lvl="1" eaLnBrk="1" hangingPunct="1"/>
            <a:r>
              <a:rPr lang="en-US" altLang="en-US" smtClean="0"/>
              <a:t>declare generic behaviors that subclasses must implement (interface role)</a:t>
            </a:r>
          </a:p>
        </p:txBody>
      </p:sp>
    </p:spTree>
    <p:extLst>
      <p:ext uri="{BB962C8B-B14F-4D97-AF65-F5344CB8AC3E}">
        <p14:creationId xmlns:p14="http://schemas.microsoft.com/office/powerpoint/2010/main" val="38613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Abstract </a:t>
            </a:r>
            <a:r>
              <a:rPr lang="en-US" altLang="en-US" dirty="0" smtClean="0"/>
              <a:t>Class Syntax</a:t>
            </a:r>
            <a:endParaRPr lang="en-US" altLang="en-US" dirty="0" smtClean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declaring an abstract class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public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en-US" dirty="0" smtClean="0">
                <a:latin typeface="Courier New" panose="02070309020205020404" pitchFamily="49" charset="0"/>
              </a:rPr>
              <a:t> class </a:t>
            </a:r>
            <a:r>
              <a:rPr lang="en-US" altLang="en-US" b="1" dirty="0" smtClean="0"/>
              <a:t>name</a:t>
            </a:r>
            <a:r>
              <a:rPr lang="en-US" altLang="en-US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declaring an abstract method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(any subclass must implement it)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public 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/>
              <a:t>type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/>
              <a:t>name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b="1" dirty="0" smtClean="0"/>
              <a:t>parameters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A class can be </a:t>
            </a:r>
            <a:r>
              <a:rPr lang="en-US" altLang="en-US" dirty="0" smtClean="0">
                <a:latin typeface="Courier New" panose="02070309020205020404" pitchFamily="49" charset="0"/>
              </a:rPr>
              <a:t>abstract</a:t>
            </a:r>
            <a:r>
              <a:rPr lang="en-US" altLang="en-US" dirty="0" smtClean="0"/>
              <a:t> even if it has no abstract methods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You can create variables (but not objects) of the abstract type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Exercise: Introduce an abstract class into the list hierarchy.</a:t>
            </a:r>
          </a:p>
        </p:txBody>
      </p:sp>
    </p:spTree>
    <p:extLst>
      <p:ext uri="{BB962C8B-B14F-4D97-AF65-F5344CB8AC3E}">
        <p14:creationId xmlns:p14="http://schemas.microsoft.com/office/powerpoint/2010/main" val="10086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Abstract and </a:t>
            </a:r>
            <a:r>
              <a:rPr lang="en-US" altLang="en-US" dirty="0" smtClean="0"/>
              <a:t>Interfaces</a:t>
            </a:r>
            <a:endParaRPr lang="en-US" altLang="en-US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classes that claim to implement an interface must implement all methods of that interface: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Empty </a:t>
            </a:r>
            <a:r>
              <a:rPr lang="en-US" altLang="en-US" sz="2000" b="1" smtClean="0">
                <a:latin typeface="Courier New" panose="02070309020205020404" pitchFamily="49" charset="0"/>
              </a:rPr>
              <a:t>implements IntList</a:t>
            </a:r>
            <a:r>
              <a:rPr lang="en-US" altLang="en-US" sz="2000" smtClean="0">
                <a:latin typeface="Courier New" panose="02070309020205020404" pitchFamily="49" charset="0"/>
              </a:rPr>
              <a:t> {}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 eaLnBrk="1" hangingPunct="1">
              <a:buFontTx/>
              <a:buNone/>
            </a:pPr>
            <a:endParaRPr lang="en-US" altLang="en-US" sz="20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Abstract classes can claim to implement an interface without writing its methods; subclasses must implement the methods.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abstract </a:t>
            </a:r>
            <a:r>
              <a:rPr lang="en-US" altLang="en-US" sz="2000" smtClean="0">
                <a:latin typeface="Courier New" panose="02070309020205020404" pitchFamily="49" charset="0"/>
              </a:rPr>
              <a:t>class Empty implements IntList {}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Child </a:t>
            </a:r>
            <a:r>
              <a:rPr lang="en-US" altLang="en-US" sz="2000" b="1" smtClean="0">
                <a:latin typeface="Courier New" panose="02070309020205020404" pitchFamily="49" charset="0"/>
              </a:rPr>
              <a:t>extends Empty</a:t>
            </a:r>
            <a:r>
              <a:rPr lang="en-US" altLang="en-US" sz="2000" smtClean="0">
                <a:latin typeface="Courier New" panose="02070309020205020404" pitchFamily="49" charset="0"/>
              </a:rPr>
              <a:t> {}   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6485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Things </a:t>
            </a:r>
            <a:r>
              <a:rPr lang="en-US" altLang="en-US" dirty="0" smtClean="0"/>
              <a:t>You </a:t>
            </a:r>
            <a:r>
              <a:rPr lang="en-US" altLang="en-US" b="0" dirty="0" smtClean="0"/>
              <a:t>Can</a:t>
            </a:r>
            <a:r>
              <a:rPr lang="en-US" altLang="en-US" dirty="0" smtClean="0"/>
              <a:t> Do With </a:t>
            </a:r>
            <a:r>
              <a:rPr lang="en-US" altLang="en-US" dirty="0" smtClean="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store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in a variable or an array element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 s = null;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words[2] = null;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print a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reference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System.out.println(timmy.name);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null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ask whether a variable or array element is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if (timmy.name == null) { ...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  <a:endParaRPr lang="en-US" altLang="en-US" b="1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smtClean="0"/>
          </a:p>
          <a:p>
            <a:pPr eaLnBrk="1" hangingPunct="1"/>
            <a:r>
              <a:rPr lang="en-US" altLang="en-US" smtClean="0"/>
              <a:t>pass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as a parameter to a method</a:t>
            </a:r>
          </a:p>
          <a:p>
            <a:pPr lvl="1" eaLnBrk="1" hangingPunct="1"/>
            <a:r>
              <a:rPr lang="en-US" altLang="en-US" smtClean="0"/>
              <a:t>some methods don't like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parameters and throw exceptions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smtClean="0"/>
          </a:p>
          <a:p>
            <a:pPr eaLnBrk="1" hangingPunct="1"/>
            <a:r>
              <a:rPr lang="en-US" altLang="en-US" smtClean="0"/>
              <a:t>return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from a method  (often to indicate failure)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return null;</a:t>
            </a:r>
          </a:p>
        </p:txBody>
      </p:sp>
    </p:spTree>
    <p:extLst>
      <p:ext uri="{BB962C8B-B14F-4D97-AF65-F5344CB8AC3E}">
        <p14:creationId xmlns:p14="http://schemas.microsoft.com/office/powerpoint/2010/main" val="4193813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</a:t>
            </a:r>
            <a:r>
              <a:rPr lang="en-US" altLang="en-US" dirty="0" smtClean="0"/>
              <a:t>Abstract List Class</a:t>
            </a:r>
            <a:endParaRPr lang="en-US" altLang="en-US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Superclass with common code for a list of integers.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</a:t>
            </a:r>
            <a:r>
              <a:rPr lang="en-US" altLang="en-US" sz="1800" b="1" smtClean="0">
                <a:latin typeface="Courier New" panose="02070309020205020404" pitchFamily="49" charset="0"/>
              </a:rPr>
              <a:t>abstract</a:t>
            </a:r>
            <a:r>
              <a:rPr lang="en-US" altLang="en-US" sz="1800" smtClean="0">
                <a:latin typeface="Courier New" panose="02070309020205020404" pitchFamily="49" charset="0"/>
              </a:rPr>
              <a:t> class AbstractIntList implements IntList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void add(int value)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add(size(),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boolean contains(int value)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indexOf(value) &gt;= 0;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boolean isEmpty()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size() == 0;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ArrayIntList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extends AbstractIntList</a:t>
            </a:r>
            <a:r>
              <a:rPr lang="en-US" altLang="en-US" sz="1800" smtClean="0">
                <a:latin typeface="Courier New" panose="02070309020205020404" pitchFamily="49" charset="0"/>
              </a:rPr>
              <a:t> {</a:t>
            </a:r>
            <a:r>
              <a:rPr lang="en-US" altLang="en-US" sz="1800" b="1" smtClean="0"/>
              <a:t> ...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LinkedIntList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extends AbstractIntList</a:t>
            </a:r>
            <a:r>
              <a:rPr lang="en-US" altLang="en-US" sz="1800" smtClean="0">
                <a:latin typeface="Courier New" panose="02070309020205020404" pitchFamily="49" charset="0"/>
              </a:rPr>
              <a:t> {</a:t>
            </a:r>
            <a:r>
              <a:rPr lang="en-US" altLang="en-US" sz="1800" b="1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5107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Abstract </a:t>
            </a:r>
            <a:r>
              <a:rPr lang="en-US" altLang="en-US" dirty="0" smtClean="0"/>
              <a:t>Class V.S. Interface</a:t>
            </a:r>
            <a:endParaRPr lang="en-US" altLang="en-US" dirty="0" smtClean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do both interfaces and abstract classes exist in Java?</a:t>
            </a:r>
          </a:p>
          <a:p>
            <a:pPr lvl="1" eaLnBrk="1" hangingPunct="1"/>
            <a:r>
              <a:rPr lang="en-US" altLang="en-US" smtClean="0"/>
              <a:t>An abstract class can do everything an interface can do and more.</a:t>
            </a:r>
          </a:p>
          <a:p>
            <a:pPr lvl="1" eaLnBrk="1" hangingPunct="1"/>
            <a:r>
              <a:rPr lang="en-US" altLang="en-US" smtClean="0"/>
              <a:t>So why would someone ever use an interface?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Answer: Java has single inheritance.</a:t>
            </a:r>
          </a:p>
          <a:p>
            <a:pPr lvl="1" eaLnBrk="1" hangingPunct="1"/>
            <a:r>
              <a:rPr lang="en-US" altLang="en-US" smtClean="0"/>
              <a:t>can extend only one superclass</a:t>
            </a:r>
          </a:p>
          <a:p>
            <a:pPr lvl="1" eaLnBrk="1" hangingPunct="1"/>
            <a:r>
              <a:rPr lang="en-US" altLang="en-US" smtClean="0"/>
              <a:t>can implement many interfaces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Having interfaces allows a class to be part of a hierarchy (polymorphism) without using up its inheritance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5268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Our </a:t>
            </a:r>
            <a:r>
              <a:rPr lang="en-US" altLang="en-US" dirty="0" smtClean="0"/>
              <a:t>List Classes</a:t>
            </a:r>
            <a:endParaRPr lang="en-US" altLang="en-US" dirty="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have implemented the following two list collection classes:</a:t>
            </a:r>
          </a:p>
          <a:p>
            <a:pPr lvl="1" eaLnBrk="1" hangingPunct="1">
              <a:buFontTx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ArrayIntList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LinkedIntList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274638" lvl="1" indent="0" eaLnBrk="1" hangingPunct="1"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/>
              <a:t>Problems: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2"/>
                </a:solidFill>
              </a:rPr>
              <a:t>We should be able to treat them the same way in client code.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2"/>
                </a:solidFill>
              </a:rPr>
              <a:t>Some of their methods are implemented the same way (redundancy).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/>
              <a:t>Linked list carries around a clunky extra node class.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They can store only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/>
              <a:t> elements, not any type of value.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It is inefficient to get or remove each element of a linked list.</a:t>
            </a:r>
          </a:p>
        </p:txBody>
      </p:sp>
      <p:graphicFrame>
        <p:nvGraphicFramePr>
          <p:cNvPr id="380932" name="Group 4"/>
          <p:cNvGraphicFramePr>
            <a:graphicFrameLocks noGrp="1"/>
          </p:cNvGraphicFramePr>
          <p:nvPr/>
        </p:nvGraphicFramePr>
        <p:xfrm>
          <a:off x="4283075" y="1952625"/>
          <a:ext cx="2117725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3316288" y="3603625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front</a:t>
            </a:r>
          </a:p>
        </p:txBody>
      </p:sp>
      <p:graphicFrame>
        <p:nvGraphicFramePr>
          <p:cNvPr id="380950" name="Group 22"/>
          <p:cNvGraphicFramePr>
            <a:graphicFrameLocks noGrp="1"/>
          </p:cNvGraphicFramePr>
          <p:nvPr/>
        </p:nvGraphicFramePr>
        <p:xfrm>
          <a:off x="4283075" y="3205163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265" name="Line 33"/>
          <p:cNvSpPr>
            <a:spLocks noChangeShapeType="1"/>
          </p:cNvSpPr>
          <p:nvPr/>
        </p:nvSpPr>
        <p:spPr bwMode="auto">
          <a:xfrm flipV="1">
            <a:off x="5486400" y="3814763"/>
            <a:ext cx="341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0962" name="Group 34"/>
          <p:cNvGraphicFramePr>
            <a:graphicFrameLocks noGrp="1"/>
          </p:cNvGraphicFramePr>
          <p:nvPr/>
        </p:nvGraphicFramePr>
        <p:xfrm>
          <a:off x="5903913" y="321468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277" name="Line 45"/>
          <p:cNvSpPr>
            <a:spLocks noChangeShapeType="1"/>
          </p:cNvSpPr>
          <p:nvPr/>
        </p:nvSpPr>
        <p:spPr bwMode="auto">
          <a:xfrm flipV="1">
            <a:off x="7162800" y="3814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0974" name="Group 46"/>
          <p:cNvGraphicFramePr>
            <a:graphicFrameLocks noGrp="1"/>
          </p:cNvGraphicFramePr>
          <p:nvPr/>
        </p:nvGraphicFramePr>
        <p:xfrm>
          <a:off x="7543800" y="323373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289" name="Line 57"/>
          <p:cNvSpPr>
            <a:spLocks noChangeShapeType="1"/>
          </p:cNvSpPr>
          <p:nvPr/>
        </p:nvSpPr>
        <p:spPr bwMode="auto">
          <a:xfrm>
            <a:off x="4038600" y="3814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90" name="Line 58"/>
          <p:cNvSpPr>
            <a:spLocks noChangeShapeType="1"/>
          </p:cNvSpPr>
          <p:nvPr/>
        </p:nvSpPr>
        <p:spPr bwMode="auto">
          <a:xfrm flipH="1">
            <a:off x="8229600" y="36576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Inner </a:t>
            </a:r>
            <a:r>
              <a:rPr lang="en-US" altLang="en-US" dirty="0" smtClean="0"/>
              <a:t>Classes</a:t>
            </a:r>
            <a:endParaRPr lang="en-US" altLang="en-US" dirty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inner class</a:t>
            </a:r>
            <a:r>
              <a:rPr lang="en-US" altLang="en-US" smtClean="0"/>
              <a:t>: A class defined inside of another class.</a:t>
            </a:r>
          </a:p>
          <a:p>
            <a:pPr lvl="1" eaLnBrk="1" hangingPunct="1"/>
            <a:r>
              <a:rPr lang="en-US" altLang="en-US" smtClean="0"/>
              <a:t>can be created as </a:t>
            </a:r>
            <a:r>
              <a:rPr lang="en-US" altLang="en-US" smtClean="0">
                <a:latin typeface="Courier New" panose="02070309020205020404" pitchFamily="49" charset="0"/>
              </a:rPr>
              <a:t>static</a:t>
            </a:r>
            <a:r>
              <a:rPr lang="en-US" altLang="en-US" smtClean="0"/>
              <a:t> or non-static</a:t>
            </a:r>
          </a:p>
          <a:p>
            <a:pPr lvl="1" eaLnBrk="1" hangingPunct="1"/>
            <a:r>
              <a:rPr lang="en-US" altLang="en-US" smtClean="0"/>
              <a:t>we will focus on standard non-static ("nested") inner classes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usefulness:</a:t>
            </a:r>
          </a:p>
          <a:p>
            <a:pPr lvl="1" eaLnBrk="1" hangingPunct="1"/>
            <a:r>
              <a:rPr lang="en-US" altLang="en-US" smtClean="0"/>
              <a:t>inner classes are hidden from other classes (encapsulated)</a:t>
            </a:r>
          </a:p>
          <a:p>
            <a:pPr lvl="1" eaLnBrk="1" hangingPunct="1"/>
            <a:r>
              <a:rPr lang="en-US" altLang="en-US" smtClean="0"/>
              <a:t>inner objects can access/modify the fields of the outer object</a:t>
            </a:r>
          </a:p>
        </p:txBody>
      </p:sp>
      <p:pic>
        <p:nvPicPr>
          <p:cNvPr id="96260" name="Picture 4" descr="inner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953000"/>
            <a:ext cx="617220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1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Inner </a:t>
            </a:r>
            <a:r>
              <a:rPr lang="en-US" altLang="en-US" dirty="0" smtClean="0"/>
              <a:t>Class Syntax</a:t>
            </a:r>
            <a:endParaRPr lang="en-US" altLang="en-US" dirty="0" smtClean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outer (enclosing) class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inner (nested) class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private class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...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Only this file can see the inner class or make objects of it.</a:t>
            </a:r>
          </a:p>
          <a:p>
            <a:pPr lvl="1" eaLnBrk="1" hangingPunct="1"/>
            <a:r>
              <a:rPr lang="en-US" altLang="en-US" smtClean="0"/>
              <a:t>Each inner object is associated with the outer object that created it, so it can access/modify that outer object's methods/fields.</a:t>
            </a:r>
          </a:p>
          <a:p>
            <a:pPr lvl="2" eaLnBrk="1" hangingPunct="1"/>
            <a:r>
              <a:rPr lang="en-US" altLang="en-US" smtClean="0"/>
              <a:t>If necessary, can refer to outer object as </a:t>
            </a:r>
            <a:r>
              <a:rPr lang="en-US" altLang="en-US" b="1" smtClean="0"/>
              <a:t>OuterClassName</a:t>
            </a:r>
            <a:r>
              <a:rPr lang="en-US" altLang="en-US" smtClean="0">
                <a:latin typeface="Courier New" panose="02070309020205020404" pitchFamily="49" charset="0"/>
              </a:rPr>
              <a:t>.this</a:t>
            </a:r>
          </a:p>
          <a:p>
            <a:pPr lvl="1" eaLnBrk="1" hangingPunct="1"/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Exercise: Convert the linked node into an inner class.</a:t>
            </a:r>
          </a:p>
        </p:txBody>
      </p:sp>
    </p:spTree>
    <p:extLst>
      <p:ext uri="{BB962C8B-B14F-4D97-AF65-F5344CB8AC3E}">
        <p14:creationId xmlns:p14="http://schemas.microsoft.com/office/powerpoint/2010/main" val="165191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Our </a:t>
            </a:r>
            <a:r>
              <a:rPr lang="en-US" altLang="en-US" dirty="0" smtClean="0"/>
              <a:t>List Classes</a:t>
            </a:r>
            <a:endParaRPr lang="en-US" altLang="en-US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have implemented the following two list collection classes: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Problems: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bg2"/>
                </a:solidFill>
              </a:rPr>
              <a:t>We should be able to treat them the same way in client code.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bg2"/>
                </a:solidFill>
              </a:rPr>
              <a:t>Some of their methods are implemented the same way (redundancy).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bg2"/>
                </a:solidFill>
              </a:rPr>
              <a:t>Linked list carries around a clunky extra node class.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smtClean="0"/>
              <a:t>They can store only </a:t>
            </a:r>
            <a:r>
              <a:rPr lang="en-US" altLang="en-US" b="1" smtClean="0">
                <a:latin typeface="Courier New" panose="02070309020205020404" pitchFamily="49" charset="0"/>
              </a:rPr>
              <a:t>int</a:t>
            </a:r>
            <a:r>
              <a:rPr lang="en-US" altLang="en-US" b="1" smtClean="0"/>
              <a:t> elements, not any type of value.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It is inefficient to get or remove each element of a linked list.</a:t>
            </a:r>
          </a:p>
        </p:txBody>
      </p:sp>
      <p:graphicFrame>
        <p:nvGraphicFramePr>
          <p:cNvPr id="384004" name="Group 4"/>
          <p:cNvGraphicFramePr>
            <a:graphicFrameLocks noGrp="1"/>
          </p:cNvGraphicFramePr>
          <p:nvPr/>
        </p:nvGraphicFramePr>
        <p:xfrm>
          <a:off x="4283075" y="1952625"/>
          <a:ext cx="2117725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3316288" y="3603625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front</a:t>
            </a:r>
          </a:p>
        </p:txBody>
      </p:sp>
      <p:graphicFrame>
        <p:nvGraphicFramePr>
          <p:cNvPr id="384022" name="Group 22"/>
          <p:cNvGraphicFramePr>
            <a:graphicFrameLocks noGrp="1"/>
          </p:cNvGraphicFramePr>
          <p:nvPr/>
        </p:nvGraphicFramePr>
        <p:xfrm>
          <a:off x="4283075" y="3205163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37" name="Line 33"/>
          <p:cNvSpPr>
            <a:spLocks noChangeShapeType="1"/>
          </p:cNvSpPr>
          <p:nvPr/>
        </p:nvSpPr>
        <p:spPr bwMode="auto">
          <a:xfrm flipV="1">
            <a:off x="5486400" y="3814763"/>
            <a:ext cx="341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4034" name="Group 34"/>
          <p:cNvGraphicFramePr>
            <a:graphicFrameLocks noGrp="1"/>
          </p:cNvGraphicFramePr>
          <p:nvPr/>
        </p:nvGraphicFramePr>
        <p:xfrm>
          <a:off x="5903913" y="321468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49" name="Line 45"/>
          <p:cNvSpPr>
            <a:spLocks noChangeShapeType="1"/>
          </p:cNvSpPr>
          <p:nvPr/>
        </p:nvSpPr>
        <p:spPr bwMode="auto">
          <a:xfrm flipV="1">
            <a:off x="7162800" y="3814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4046" name="Group 46"/>
          <p:cNvGraphicFramePr>
            <a:graphicFrameLocks noGrp="1"/>
          </p:cNvGraphicFramePr>
          <p:nvPr/>
        </p:nvGraphicFramePr>
        <p:xfrm>
          <a:off x="7543800" y="323373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61" name="Line 57"/>
          <p:cNvSpPr>
            <a:spLocks noChangeShapeType="1"/>
          </p:cNvSpPr>
          <p:nvPr/>
        </p:nvSpPr>
        <p:spPr bwMode="auto">
          <a:xfrm>
            <a:off x="4038600" y="3814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62" name="Line 58"/>
          <p:cNvSpPr>
            <a:spLocks noChangeShapeType="1"/>
          </p:cNvSpPr>
          <p:nvPr/>
        </p:nvSpPr>
        <p:spPr bwMode="auto">
          <a:xfrm flipH="1">
            <a:off x="8229600" y="36576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Parameters (Generics)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ArrayList&lt;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&gt;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= new ArrayList&lt;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&gt;();</a:t>
            </a:r>
          </a:p>
          <a:p>
            <a:pPr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Recall: When constructing a </a:t>
            </a:r>
            <a:r>
              <a:rPr lang="en-US" altLang="en-US" smtClean="0">
                <a:latin typeface="Courier New" panose="02070309020205020404" pitchFamily="49" charset="0"/>
              </a:rPr>
              <a:t>java.util.ArrayList</a:t>
            </a:r>
            <a:r>
              <a:rPr lang="en-US" altLang="en-US" smtClean="0"/>
              <a:t>, you specify the type of elements it will contain between </a:t>
            </a: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We say that the </a:t>
            </a: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class accepts a </a:t>
            </a:r>
            <a:r>
              <a:rPr lang="en-US" altLang="en-US" b="1" smtClean="0"/>
              <a:t>type parameter</a:t>
            </a:r>
            <a:r>
              <a:rPr lang="en-US" altLang="en-US" smtClean="0"/>
              <a:t>,</a:t>
            </a:r>
            <a:br>
              <a:rPr lang="en-US" altLang="en-US" smtClean="0"/>
            </a:br>
            <a:r>
              <a:rPr lang="en-US" altLang="en-US" smtClean="0"/>
              <a:t>or that it is a </a:t>
            </a:r>
            <a:r>
              <a:rPr lang="en-US" altLang="en-US" b="1" smtClean="0"/>
              <a:t>generic</a:t>
            </a:r>
            <a:r>
              <a:rPr lang="en-US" altLang="en-US" i="1" smtClean="0"/>
              <a:t> </a:t>
            </a:r>
            <a:r>
              <a:rPr lang="en-US" altLang="en-US" smtClean="0"/>
              <a:t>class.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&lt;String&gt;</a:t>
            </a:r>
            <a:r>
              <a:rPr lang="en-US" altLang="en-US" smtClean="0">
                <a:latin typeface="Courier New" panose="02070309020205020404" pitchFamily="49" charset="0"/>
              </a:rPr>
              <a:t> names = new ArrayList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&lt;String&gt;</a:t>
            </a:r>
            <a:r>
              <a:rPr lang="en-US" altLang="en-US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names.add("Marty Stepp");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names.add("Stuart Reges");</a:t>
            </a:r>
          </a:p>
        </p:txBody>
      </p:sp>
    </p:spTree>
    <p:extLst>
      <p:ext uri="{BB962C8B-B14F-4D97-AF65-F5344CB8AC3E}">
        <p14:creationId xmlns:p14="http://schemas.microsoft.com/office/powerpoint/2010/main" val="19027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/>
              <a:t>Generics</a:t>
            </a:r>
            <a:endParaRPr lang="en-US" altLang="en-US" dirty="0" smtClean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a parameterized (generic) class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By putting the </a:t>
            </a:r>
            <a:r>
              <a:rPr lang="en-US" altLang="en-US" b="1" smtClean="0"/>
              <a:t>Type</a:t>
            </a:r>
            <a:r>
              <a:rPr lang="en-US" altLang="en-US" smtClean="0"/>
              <a:t> in </a:t>
            </a: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  <a:r>
              <a:rPr lang="en-US" altLang="en-US" smtClean="0"/>
              <a:t>, you are demanding that any client that constructs your object must supply a type parameter.</a:t>
            </a:r>
          </a:p>
          <a:p>
            <a:pPr lvl="2" eaLnBrk="1" hangingPunct="1"/>
            <a:r>
              <a:rPr lang="en-US" altLang="en-US" smtClean="0"/>
              <a:t>You can require multiple type parameters separated by commas.</a:t>
            </a:r>
          </a:p>
          <a:p>
            <a:pPr lvl="2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 rest of your class's code can refer to that type by name.</a:t>
            </a:r>
          </a:p>
          <a:p>
            <a:pPr lvl="2" eaLnBrk="1" hangingPunct="1"/>
            <a:endParaRPr lang="en-US" altLang="en-US" smtClean="0"/>
          </a:p>
          <a:p>
            <a:pPr lvl="2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Exercise: Convert our list classes to use generics.</a:t>
            </a:r>
          </a:p>
        </p:txBody>
      </p:sp>
    </p:spTree>
    <p:extLst>
      <p:ext uri="{BB962C8B-B14F-4D97-AF65-F5344CB8AC3E}">
        <p14:creationId xmlns:p14="http://schemas.microsoft.com/office/powerpoint/2010/main" val="25710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Generics and </a:t>
            </a:r>
            <a:r>
              <a:rPr lang="en-US" altLang="en-US" dirty="0" smtClean="0"/>
              <a:t>Arrays</a:t>
            </a:r>
            <a:endParaRPr lang="en-US" altLang="en-US" sz="2800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Foo&lt;T&gt;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private T myField;            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method1(T param)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</a:t>
            </a: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myField = new T();</a:t>
            </a:r>
            <a:r>
              <a:rPr lang="en-US" altLang="en-US" smtClean="0">
                <a:latin typeface="Courier New" panose="02070309020205020404" pitchFamily="49" charset="0"/>
              </a:rPr>
              <a:t>     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</a:t>
            </a: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T[] a = new T[10];          </a:t>
            </a:r>
            <a:r>
              <a:rPr lang="en-US" altLang="en-US" smtClean="0">
                <a:latin typeface="Courier New" panose="02070309020205020404" pitchFamily="49" charset="0"/>
              </a:rPr>
              <a:t>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myField = param;            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T[] a2 = (T[]) (new Object[10]);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You cannot create objects or arrays of a parameterized type.</a:t>
            </a:r>
          </a:p>
          <a:p>
            <a:pPr lvl="1" eaLnBrk="1" hangingPunct="1"/>
            <a:r>
              <a:rPr lang="en-US" altLang="en-US" smtClean="0"/>
              <a:t>You can create variables of that type, accept them as parameters, return them, or create arrays by casting from </a:t>
            </a:r>
            <a:r>
              <a:rPr lang="en-US" altLang="en-US" smtClean="0">
                <a:latin typeface="Courier New" panose="02070309020205020404" pitchFamily="49" charset="0"/>
              </a:rPr>
              <a:t>Object[]</a:t>
            </a:r>
            <a:r>
              <a:rPr lang="en-US" altLang="en-US" smtClean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0959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Generics and </a:t>
            </a:r>
            <a:r>
              <a:rPr lang="en-US" altLang="en-US" dirty="0" smtClean="0"/>
              <a:t>Inner Classes</a:t>
            </a:r>
            <a:endParaRPr lang="en-US" altLang="en-US" dirty="0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Foo</a:t>
            </a:r>
            <a:r>
              <a:rPr lang="en-US" altLang="en-US" b="1" smtClean="0">
                <a:latin typeface="Courier New" panose="02070309020205020404" pitchFamily="49" charset="0"/>
              </a:rPr>
              <a:t>&lt;T&gt;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private class Inner</a:t>
            </a: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&lt;T&gt;</a:t>
            </a:r>
            <a:r>
              <a:rPr lang="en-US" altLang="en-US" smtClean="0">
                <a:latin typeface="Courier New" panose="02070309020205020404" pitchFamily="49" charset="0"/>
              </a:rPr>
              <a:t> {}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incorrect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private class Inner {}  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correct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If an outer class declares a type parameter, inner classes can also use that type parameter.</a:t>
            </a:r>
          </a:p>
          <a:p>
            <a:pPr lvl="1" eaLnBrk="1" hangingPunct="1"/>
            <a:r>
              <a:rPr lang="en-US" altLang="en-US" smtClean="0"/>
              <a:t>Inner class should NOT redeclare the type parameter.  (If you do, it will create a second type parameter with the same name.)</a:t>
            </a:r>
          </a:p>
        </p:txBody>
      </p:sp>
    </p:spTree>
    <p:extLst>
      <p:ext uri="{BB962C8B-B14F-4D97-AF65-F5344CB8AC3E}">
        <p14:creationId xmlns:p14="http://schemas.microsoft.com/office/powerpoint/2010/main" val="14414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Dereferencing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dereference</a:t>
            </a:r>
            <a:r>
              <a:rPr lang="en-US" altLang="en-US" smtClean="0"/>
              <a:t>: To access data or methods of an object.</a:t>
            </a:r>
          </a:p>
          <a:p>
            <a:pPr lvl="1" eaLnBrk="1" hangingPunct="1"/>
            <a:r>
              <a:rPr lang="en-US" altLang="en-US" smtClean="0"/>
              <a:t>Done with the dot notation, such as </a:t>
            </a:r>
            <a:r>
              <a:rPr lang="en-US" altLang="en-US" smtClean="0">
                <a:latin typeface="Courier New" panose="02070309020205020404" pitchFamily="49" charset="0"/>
              </a:rPr>
              <a:t>s.length()</a:t>
            </a:r>
          </a:p>
          <a:p>
            <a:pPr lvl="1" eaLnBrk="1" hangingPunct="1"/>
            <a:r>
              <a:rPr lang="en-US" altLang="en-US" smtClean="0"/>
              <a:t>When you use a </a:t>
            </a:r>
            <a:r>
              <a:rPr lang="en-US" altLang="en-US" smtClean="0">
                <a:latin typeface="Courier New" panose="02070309020205020404" pitchFamily="49" charset="0"/>
              </a:rPr>
              <a:t>.</a:t>
            </a:r>
            <a:r>
              <a:rPr lang="en-US" altLang="en-US" smtClean="0"/>
              <a:t> after an object variable, Java goes to the memory for that object and looks up the field/method requested.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Student timmy = new Student();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timmy.name = "Timmah";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String s = timmy.name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.toUpperCase</a:t>
            </a:r>
            <a:r>
              <a:rPr lang="en-US" altLang="en-US" sz="2000" smtClean="0">
                <a:latin typeface="Courier New" panose="02070309020205020404" pitchFamily="49" charset="0"/>
              </a:rPr>
              <a:t>();</a:t>
            </a:r>
            <a:endParaRPr lang="en-US" altLang="en-US" sz="2000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3113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64146"/>
              </p:ext>
            </p:extLst>
          </p:nvPr>
        </p:nvGraphicFramePr>
        <p:xfrm>
          <a:off x="2003425" y="4800600"/>
          <a:ext cx="1860550" cy="4953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1" name="Text Box 14"/>
          <p:cNvSpPr txBox="1">
            <a:spLocks noChangeArrowheads="1"/>
          </p:cNvSpPr>
          <p:nvPr/>
        </p:nvSpPr>
        <p:spPr bwMode="auto">
          <a:xfrm>
            <a:off x="41275" y="5029200"/>
            <a:ext cx="10255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 err="1">
                <a:latin typeface="Courier New" panose="02070309020205020404" pitchFamily="49" charset="0"/>
              </a:rPr>
              <a:t>timmy</a:t>
            </a:r>
            <a:endParaRPr lang="en-US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1093788" y="5257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1312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62850"/>
              </p:ext>
            </p:extLst>
          </p:nvPr>
        </p:nvGraphicFramePr>
        <p:xfrm>
          <a:off x="2003425" y="5410200"/>
          <a:ext cx="1860550" cy="4953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80" name="Rectangle 26"/>
          <p:cNvSpPr>
            <a:spLocks noChangeArrowheads="1"/>
          </p:cNvSpPr>
          <p:nvPr/>
        </p:nvSpPr>
        <p:spPr bwMode="auto">
          <a:xfrm>
            <a:off x="2111375" y="4572000"/>
            <a:ext cx="19812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1387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93084"/>
              </p:ext>
            </p:extLst>
          </p:nvPr>
        </p:nvGraphicFramePr>
        <p:xfrm>
          <a:off x="4865688" y="4724400"/>
          <a:ext cx="3848100" cy="396875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'T'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'i'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'm'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'm'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'a'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'h'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97" name="Text Box 92"/>
          <p:cNvSpPr txBox="1">
            <a:spLocks noChangeArrowheads="1"/>
          </p:cNvSpPr>
          <p:nvPr/>
        </p:nvSpPr>
        <p:spPr bwMode="auto">
          <a:xfrm>
            <a:off x="2098675" y="4175125"/>
            <a:ext cx="1052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Student</a:t>
            </a:r>
          </a:p>
        </p:txBody>
      </p:sp>
      <p:sp>
        <p:nvSpPr>
          <p:cNvPr id="311389" name="Text Box 93"/>
          <p:cNvSpPr txBox="1">
            <a:spLocks noChangeArrowheads="1"/>
          </p:cNvSpPr>
          <p:nvPr/>
        </p:nvSpPr>
        <p:spPr bwMode="auto">
          <a:xfrm>
            <a:off x="4594225" y="4175125"/>
            <a:ext cx="842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String</a:t>
            </a:r>
          </a:p>
        </p:txBody>
      </p:sp>
      <p:sp>
        <p:nvSpPr>
          <p:cNvPr id="311390" name="Rectangle 94"/>
          <p:cNvSpPr>
            <a:spLocks noChangeArrowheads="1"/>
          </p:cNvSpPr>
          <p:nvPr/>
        </p:nvSpPr>
        <p:spPr bwMode="auto">
          <a:xfrm>
            <a:off x="4598988" y="4572000"/>
            <a:ext cx="43434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1392" name="Text Box 96"/>
          <p:cNvSpPr txBox="1">
            <a:spLocks noChangeArrowheads="1"/>
          </p:cNvSpPr>
          <p:nvPr/>
        </p:nvSpPr>
        <p:spPr bwMode="auto">
          <a:xfrm>
            <a:off x="4598988" y="5280025"/>
            <a:ext cx="43402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Courier New" panose="02070309020205020404" pitchFamily="49" charset="0"/>
              </a:rPr>
              <a:t>public int indexOf(String s) {...}</a:t>
            </a:r>
          </a:p>
          <a:p>
            <a:pPr algn="l" eaLnBrk="1" hangingPunct="1"/>
            <a:r>
              <a:rPr lang="en-US" altLang="en-US" sz="1600">
                <a:latin typeface="Courier New" panose="02070309020205020404" pitchFamily="49" charset="0"/>
              </a:rPr>
              <a:t>public int length() {...}</a:t>
            </a:r>
          </a:p>
          <a:p>
            <a:pPr algn="l" eaLnBrk="1" hangingPunct="1"/>
            <a:r>
              <a:rPr lang="en-US" altLang="en-US" sz="1600">
                <a:latin typeface="Courier New" panose="02070309020205020404" pitchFamily="49" charset="0"/>
              </a:rPr>
              <a:t>public String </a:t>
            </a: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toUpperCase</a:t>
            </a:r>
            <a:r>
              <a:rPr lang="en-US" altLang="en-US" sz="1600">
                <a:latin typeface="Courier New" panose="02070309020205020404" pitchFamily="49" charset="0"/>
              </a:rPr>
              <a:t>() {...}</a:t>
            </a:r>
          </a:p>
        </p:txBody>
      </p:sp>
      <p:sp>
        <p:nvSpPr>
          <p:cNvPr id="311393" name="Rectangle 97"/>
          <p:cNvSpPr>
            <a:spLocks noChangeArrowheads="1"/>
          </p:cNvSpPr>
          <p:nvPr/>
        </p:nvSpPr>
        <p:spPr bwMode="auto">
          <a:xfrm>
            <a:off x="3076575" y="4829175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1391" name="Line 95"/>
          <p:cNvSpPr>
            <a:spLocks noChangeShapeType="1"/>
          </p:cNvSpPr>
          <p:nvPr/>
        </p:nvSpPr>
        <p:spPr bwMode="auto">
          <a:xfrm>
            <a:off x="3455988" y="51054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1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89" grpId="0"/>
      <p:bldP spid="311390" grpId="0" animBg="1"/>
      <p:bldP spid="311392" grpId="0"/>
      <p:bldP spid="311393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Our </a:t>
            </a:r>
            <a:r>
              <a:rPr lang="en-US" altLang="en-US" dirty="0" smtClean="0"/>
              <a:t>List Classes</a:t>
            </a:r>
            <a:endParaRPr lang="en-US" altLang="en-US" dirty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have implemented the following two list collection classes:</a:t>
            </a:r>
          </a:p>
          <a:p>
            <a:pPr lvl="1" eaLnBrk="1" hangingPunct="1">
              <a:buFontTx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ArrayIntList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LinkedIntList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274638" lvl="1" indent="0" eaLnBrk="1" hangingPunct="1"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/>
              <a:t>Problems: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2"/>
                </a:solidFill>
              </a:rPr>
              <a:t>We should be able to treat them the same way in client code.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2"/>
                </a:solidFill>
              </a:rPr>
              <a:t>Some of their methods are implemented the same way (redundancy).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2"/>
                </a:solidFill>
              </a:rPr>
              <a:t>Linked list carries around a clunky extra node class.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bg2"/>
                </a:solidFill>
              </a:rPr>
              <a:t>They can store only </a:t>
            </a:r>
            <a:r>
              <a:rPr lang="en-US" altLang="en-US" dirty="0" err="1" smtClean="0">
                <a:solidFill>
                  <a:schemeClr val="bg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chemeClr val="bg2"/>
                </a:solidFill>
              </a:rPr>
              <a:t> elements, not any type of value.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/>
              <a:t>It is inefficient to get or remove each element of a linked list.</a:t>
            </a:r>
          </a:p>
        </p:txBody>
      </p:sp>
      <p:graphicFrame>
        <p:nvGraphicFramePr>
          <p:cNvPr id="3891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71510"/>
              </p:ext>
            </p:extLst>
          </p:nvPr>
        </p:nvGraphicFramePr>
        <p:xfrm>
          <a:off x="4283075" y="1952625"/>
          <a:ext cx="2117725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3316288" y="3603625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front</a:t>
            </a:r>
          </a:p>
        </p:txBody>
      </p:sp>
      <p:graphicFrame>
        <p:nvGraphicFramePr>
          <p:cNvPr id="38914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23488"/>
              </p:ext>
            </p:extLst>
          </p:nvPr>
        </p:nvGraphicFramePr>
        <p:xfrm>
          <a:off x="4283075" y="3205163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57" name="Line 33"/>
          <p:cNvSpPr>
            <a:spLocks noChangeShapeType="1"/>
          </p:cNvSpPr>
          <p:nvPr/>
        </p:nvSpPr>
        <p:spPr bwMode="auto">
          <a:xfrm flipV="1">
            <a:off x="5486400" y="3814763"/>
            <a:ext cx="341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915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27436"/>
              </p:ext>
            </p:extLst>
          </p:nvPr>
        </p:nvGraphicFramePr>
        <p:xfrm>
          <a:off x="5903913" y="321468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69" name="Line 45"/>
          <p:cNvSpPr>
            <a:spLocks noChangeShapeType="1"/>
          </p:cNvSpPr>
          <p:nvPr/>
        </p:nvSpPr>
        <p:spPr bwMode="auto">
          <a:xfrm flipV="1">
            <a:off x="7162800" y="3814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91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69425"/>
              </p:ext>
            </p:extLst>
          </p:nvPr>
        </p:nvGraphicFramePr>
        <p:xfrm>
          <a:off x="7543800" y="323373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81" name="Line 57"/>
          <p:cNvSpPr>
            <a:spLocks noChangeShapeType="1"/>
          </p:cNvSpPr>
          <p:nvPr/>
        </p:nvSpPr>
        <p:spPr bwMode="auto">
          <a:xfrm>
            <a:off x="4038600" y="3814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82" name="Line 58"/>
          <p:cNvSpPr>
            <a:spLocks noChangeShapeType="1"/>
          </p:cNvSpPr>
          <p:nvPr/>
        </p:nvSpPr>
        <p:spPr bwMode="auto">
          <a:xfrm flipH="1">
            <a:off x="8229600" y="36576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LinkedList</a:t>
            </a:r>
            <a:r>
              <a:rPr lang="en-US" altLang="en-US" dirty="0" smtClean="0"/>
              <a:t> Iterator</a:t>
            </a:r>
            <a:endParaRPr lang="en-US" altLang="en-US" dirty="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following code is particularly slow on linked lists: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List&lt;Integer&gt; list = new LinkedList&lt;Integer&gt;();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for (int i = 0; i &lt; </a:t>
            </a: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list.size()</a:t>
            </a:r>
            <a:r>
              <a:rPr lang="en-US" altLang="en-US" smtClean="0">
                <a:latin typeface="Courier New" panose="02070309020205020404" pitchFamily="49" charset="0"/>
              </a:rPr>
              <a:t>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int value = </a:t>
            </a: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list.get(i)</a:t>
            </a:r>
            <a:r>
              <a:rPr lang="en-US" altLang="en-US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if (value % 2 == 1)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</a:t>
            </a: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list.remove(i)</a:t>
            </a:r>
            <a:r>
              <a:rPr lang="en-US" altLang="en-US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Why?</a:t>
            </a:r>
          </a:p>
          <a:p>
            <a:pPr lvl="1" eaLnBrk="1" hangingPunct="1"/>
            <a:r>
              <a:rPr lang="en-US" altLang="en-US" smtClean="0"/>
              <a:t>What can we do to improve the runtime?</a:t>
            </a:r>
          </a:p>
        </p:txBody>
      </p:sp>
    </p:spTree>
    <p:extLst>
      <p:ext uri="{BB962C8B-B14F-4D97-AF65-F5344CB8AC3E}">
        <p14:creationId xmlns:p14="http://schemas.microsoft.com/office/powerpoint/2010/main" val="3680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Recall: Iterators </a:t>
            </a:r>
            <a:r>
              <a:rPr lang="en-US" altLang="en-US" sz="2800" dirty="0" smtClean="0"/>
              <a:t>(11.1)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iterator</a:t>
            </a:r>
            <a:r>
              <a:rPr lang="en-US" altLang="en-US" smtClean="0"/>
              <a:t>: An object that allows a client to traverse the elements of a collection, regardless of its implementation.</a:t>
            </a:r>
          </a:p>
          <a:p>
            <a:pPr lvl="1" eaLnBrk="1" hangingPunct="1"/>
            <a:r>
              <a:rPr lang="en-US" altLang="en-US" smtClean="0"/>
              <a:t>Remembers a position within a collection, and allows you to:</a:t>
            </a:r>
          </a:p>
          <a:p>
            <a:pPr lvl="2" eaLnBrk="1" hangingPunct="1"/>
            <a:r>
              <a:rPr lang="en-US" altLang="en-US" smtClean="0"/>
              <a:t>get the element at that position</a:t>
            </a:r>
          </a:p>
          <a:p>
            <a:pPr lvl="2" eaLnBrk="1" hangingPunct="1"/>
            <a:r>
              <a:rPr lang="en-US" altLang="en-US" smtClean="0"/>
              <a:t>advance to the next position</a:t>
            </a:r>
          </a:p>
          <a:p>
            <a:pPr lvl="2" eaLnBrk="1" hangingPunct="1"/>
            <a:r>
              <a:rPr lang="en-US" altLang="en-US" smtClean="0"/>
              <a:t>(possibly) remove or change the element at that position</a:t>
            </a:r>
          </a:p>
          <a:p>
            <a:pPr lvl="1" eaLnBrk="1" hangingPunct="1">
              <a:lnSpc>
                <a:spcPct val="60000"/>
              </a:lnSpc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Benefit: A common way to examine </a:t>
            </a:r>
            <a:r>
              <a:rPr lang="en-US" altLang="en-US" i="1" smtClean="0"/>
              <a:t>any </a:t>
            </a:r>
            <a:r>
              <a:rPr lang="en-US" altLang="en-US" smtClean="0"/>
              <a:t>collection's elements.</a:t>
            </a:r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76200" y="5029200"/>
            <a:ext cx="3205163" cy="1295400"/>
            <a:chOff x="1533" y="3408"/>
            <a:chExt cx="2019" cy="816"/>
          </a:xfrm>
        </p:grpSpPr>
        <p:sp>
          <p:nvSpPr>
            <p:cNvPr id="105536" name="Rectangle 5"/>
            <p:cNvSpPr>
              <a:spLocks noChangeArrowheads="1"/>
            </p:cNvSpPr>
            <p:nvPr/>
          </p:nvSpPr>
          <p:spPr bwMode="auto">
            <a:xfrm>
              <a:off x="2160" y="3792"/>
              <a:ext cx="139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current element:	-3</a:t>
              </a:r>
            </a:p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current index:	 1</a:t>
              </a:r>
            </a:p>
          </p:txBody>
        </p:sp>
        <p:sp>
          <p:nvSpPr>
            <p:cNvPr id="105537" name="Line 6"/>
            <p:cNvSpPr>
              <a:spLocks noChangeShapeType="1"/>
            </p:cNvSpPr>
            <p:nvPr/>
          </p:nvSpPr>
          <p:spPr bwMode="auto">
            <a:xfrm flipV="1">
              <a:off x="2832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8" name="Text Box 7"/>
            <p:cNvSpPr txBox="1">
              <a:spLocks noChangeArrowheads="1"/>
            </p:cNvSpPr>
            <p:nvPr/>
          </p:nvSpPr>
          <p:spPr bwMode="auto">
            <a:xfrm>
              <a:off x="1533" y="3897"/>
              <a:ext cx="5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iterator</a:t>
              </a:r>
            </a:p>
          </p:txBody>
        </p:sp>
      </p:grpSp>
      <p:graphicFrame>
        <p:nvGraphicFramePr>
          <p:cNvPr id="39117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66636"/>
              </p:ext>
            </p:extLst>
          </p:nvPr>
        </p:nvGraphicFramePr>
        <p:xfrm>
          <a:off x="685800" y="4191000"/>
          <a:ext cx="2117725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494" name="Text Box 25"/>
          <p:cNvSpPr txBox="1">
            <a:spLocks noChangeArrowheads="1"/>
          </p:cNvSpPr>
          <p:nvPr/>
        </p:nvSpPr>
        <p:spPr bwMode="auto">
          <a:xfrm>
            <a:off x="3392488" y="4589463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front</a:t>
            </a:r>
          </a:p>
        </p:txBody>
      </p:sp>
      <p:graphicFrame>
        <p:nvGraphicFramePr>
          <p:cNvPr id="39119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8217"/>
              </p:ext>
            </p:extLst>
          </p:nvPr>
        </p:nvGraphicFramePr>
        <p:xfrm>
          <a:off x="4359275" y="41910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06" name="Line 37"/>
          <p:cNvSpPr>
            <a:spLocks noChangeShapeType="1"/>
          </p:cNvSpPr>
          <p:nvPr/>
        </p:nvSpPr>
        <p:spPr bwMode="auto">
          <a:xfrm flipV="1">
            <a:off x="5562600" y="4800600"/>
            <a:ext cx="341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120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26238"/>
              </p:ext>
            </p:extLst>
          </p:nvPr>
        </p:nvGraphicFramePr>
        <p:xfrm>
          <a:off x="5980113" y="42005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18" name="Line 49"/>
          <p:cNvSpPr>
            <a:spLocks noChangeShapeType="1"/>
          </p:cNvSpPr>
          <p:nvPr/>
        </p:nvSpPr>
        <p:spPr bwMode="auto">
          <a:xfrm flipV="1">
            <a:off x="7239000" y="4800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121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45397"/>
              </p:ext>
            </p:extLst>
          </p:nvPr>
        </p:nvGraphicFramePr>
        <p:xfrm>
          <a:off x="7620000" y="42195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30" name="Line 61"/>
          <p:cNvSpPr>
            <a:spLocks noChangeShapeType="1"/>
          </p:cNvSpPr>
          <p:nvPr/>
        </p:nvSpPr>
        <p:spPr bwMode="auto">
          <a:xfrm>
            <a:off x="4114800" y="4800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31" name="Line 62"/>
          <p:cNvSpPr>
            <a:spLocks noChangeShapeType="1"/>
          </p:cNvSpPr>
          <p:nvPr/>
        </p:nvSpPr>
        <p:spPr bwMode="auto">
          <a:xfrm flipH="1">
            <a:off x="8305800" y="46434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32" name="Group 63"/>
          <p:cNvGrpSpPr>
            <a:grpSpLocks/>
          </p:cNvGrpSpPr>
          <p:nvPr/>
        </p:nvGrpSpPr>
        <p:grpSpPr bwMode="auto">
          <a:xfrm>
            <a:off x="4572000" y="5029200"/>
            <a:ext cx="3205163" cy="1295400"/>
            <a:chOff x="1533" y="3408"/>
            <a:chExt cx="2019" cy="816"/>
          </a:xfrm>
        </p:grpSpPr>
        <p:sp>
          <p:nvSpPr>
            <p:cNvPr id="105533" name="Rectangle 64"/>
            <p:cNvSpPr>
              <a:spLocks noChangeArrowheads="1"/>
            </p:cNvSpPr>
            <p:nvPr/>
          </p:nvSpPr>
          <p:spPr bwMode="auto">
            <a:xfrm>
              <a:off x="2160" y="3792"/>
              <a:ext cx="1392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current element:	-3</a:t>
              </a:r>
            </a:p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current index:	 1</a:t>
              </a:r>
            </a:p>
          </p:txBody>
        </p:sp>
        <p:sp>
          <p:nvSpPr>
            <p:cNvPr id="105534" name="Line 65"/>
            <p:cNvSpPr>
              <a:spLocks noChangeShapeType="1"/>
            </p:cNvSpPr>
            <p:nvPr/>
          </p:nvSpPr>
          <p:spPr bwMode="auto">
            <a:xfrm flipV="1">
              <a:off x="2832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5" name="Text Box 66"/>
            <p:cNvSpPr txBox="1">
              <a:spLocks noChangeArrowheads="1"/>
            </p:cNvSpPr>
            <p:nvPr/>
          </p:nvSpPr>
          <p:spPr bwMode="auto">
            <a:xfrm>
              <a:off x="1533" y="3897"/>
              <a:ext cx="5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iterator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2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Iterator</a:t>
            </a:r>
            <a:r>
              <a:rPr lang="en-US" altLang="en-US" dirty="0" smtClean="0"/>
              <a:t> </a:t>
            </a:r>
            <a:r>
              <a:rPr lang="en-US" altLang="en-US" dirty="0" smtClean="0"/>
              <a:t>Methods</a:t>
            </a:r>
            <a:endParaRPr lang="en-US" altLang="en-US" dirty="0" smtClean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every provided collection has an </a:t>
            </a:r>
            <a:r>
              <a:rPr lang="en-US" altLang="en-US" smtClean="0">
                <a:latin typeface="Courier New" panose="02070309020205020404" pitchFamily="49" charset="0"/>
              </a:rPr>
              <a:t>iterator</a:t>
            </a:r>
            <a:r>
              <a:rPr lang="en-US" altLang="en-US" smtClean="0"/>
              <a:t> method</a:t>
            </a:r>
            <a:endParaRPr lang="en-US" altLang="en-US" sz="800" smtClean="0"/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Set&lt;String&gt; set = new HashSet&lt;String&gt;();</a:t>
            </a:r>
          </a:p>
          <a:p>
            <a:pPr lvl="1" eaLnBrk="1" hangingPunct="1">
              <a:lnSpc>
                <a:spcPct val="5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Iterator&lt;String&gt; itr = set.iterator();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mtClean="0">
                <a:solidFill>
                  <a:schemeClr val="accent2"/>
                </a:solidFill>
              </a:rPr>
              <a:t>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mtClean="0"/>
              <a:t>Exercise: Write iterators for our array list and linked list.</a:t>
            </a:r>
          </a:p>
          <a:p>
            <a:pPr lvl="1" eaLnBrk="1" hangingPunct="1"/>
            <a:r>
              <a:rPr lang="en-US" altLang="en-US" smtClean="0"/>
              <a:t>You don't need to support the </a:t>
            </a:r>
            <a:r>
              <a:rPr lang="en-US" altLang="en-US" smtClean="0">
                <a:latin typeface="Courier New" panose="02070309020205020404" pitchFamily="49" charset="0"/>
              </a:rPr>
              <a:t>remove</a:t>
            </a:r>
            <a:r>
              <a:rPr lang="en-US" altLang="en-US" smtClean="0"/>
              <a:t> operation.</a:t>
            </a:r>
          </a:p>
        </p:txBody>
      </p:sp>
      <p:graphicFrame>
        <p:nvGraphicFramePr>
          <p:cNvPr id="392196" name="Group 4"/>
          <p:cNvGraphicFramePr>
            <a:graphicFrameLocks noGrp="1"/>
          </p:cNvGraphicFramePr>
          <p:nvPr/>
        </p:nvGraphicFramePr>
        <p:xfrm>
          <a:off x="123825" y="1371600"/>
          <a:ext cx="8915400" cy="2149654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hasNext()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there are more elements to examine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6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next element from the collection (throws a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NoSuchElementException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there are none left to examine)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6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from the collection the last value returned by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next()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(throws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IllegalStateException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you have not called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next()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yet)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8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ArrayList</a:t>
            </a:r>
            <a:r>
              <a:rPr lang="en-US" altLang="en-US" dirty="0" smtClean="0"/>
              <a:t> Iterator</a:t>
            </a:r>
            <a:endParaRPr lang="en-US" altLang="en-US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ArrayList&lt;E&gt; extends AbstractIntList&lt;E&gt;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not perfect; doesn't forbid multiple removes in a row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class ArrayIterator implements Iterator&lt;E&gt;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private int index;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current position in list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public ArrayIterator()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index = 0;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public boolean hasNext()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return index &lt; size();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public E next()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index++;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return get(index - 1);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public void remove()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ArrayList.this.remove(index - 1);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index--;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03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LinkedList</a:t>
            </a:r>
            <a:r>
              <a:rPr lang="en-US" altLang="en-US" dirty="0" smtClean="0"/>
              <a:t> Iterator</a:t>
            </a:r>
            <a:endParaRPr lang="en-US" altLang="en-US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LinkedList&lt;E&gt; extends AbstractIntList&lt;E&gt;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not perfect; doesn't support remove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class LinkedIterator implements Iterator&lt;E&gt;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private ListNode current;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current position in list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public LinkedIterator()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current = front;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public boolean hasNext()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return current != null;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public E next()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E result = current.data;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current = current.next;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return result;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public void remove() {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not implemented for now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throw new UnsupportedOperationException();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75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for-each </a:t>
            </a:r>
            <a:r>
              <a:rPr lang="en-US" altLang="en-US" dirty="0" smtClean="0"/>
              <a:t>Loop </a:t>
            </a:r>
            <a:r>
              <a:rPr lang="en-US" altLang="en-US" dirty="0" smtClean="0"/>
              <a:t>and </a:t>
            </a:r>
            <a:r>
              <a:rPr lang="en-US" altLang="en-US" dirty="0" err="1" smtClean="0">
                <a:latin typeface="Courier New" panose="02070309020205020404" pitchFamily="49" charset="0"/>
              </a:rPr>
              <a:t>Iterable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Java's collections can be iterated using a "for-each" loop: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List&lt;String&gt; list = new LinkedList&lt;String&gt;();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for (String s : list)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System.out.println(s);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Our collections do not work in this way.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To fix this, your list must implement the </a:t>
            </a:r>
            <a:r>
              <a:rPr lang="en-US" altLang="en-US" smtClean="0">
                <a:latin typeface="Courier New" panose="02070309020205020404" pitchFamily="49" charset="0"/>
              </a:rPr>
              <a:t>Iterable</a:t>
            </a:r>
            <a:r>
              <a:rPr lang="en-US" altLang="en-US" smtClean="0"/>
              <a:t> interface.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interface Iterable&lt;E&gt;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    public Iterator&lt;E&gt; iterator();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637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Final </a:t>
            </a:r>
            <a:r>
              <a:rPr lang="en-US" altLang="en-US" dirty="0" smtClean="0">
                <a:latin typeface="Courier New" panose="02070309020205020404" pitchFamily="49" charset="0"/>
              </a:rPr>
              <a:t>List</a:t>
            </a:r>
            <a:r>
              <a:rPr lang="en-US" altLang="en-US" dirty="0" smtClean="0"/>
              <a:t> </a:t>
            </a:r>
            <a:r>
              <a:rPr lang="en-US" altLang="en-US" dirty="0" smtClean="0"/>
              <a:t>Interface </a:t>
            </a:r>
            <a:r>
              <a:rPr lang="en-US" altLang="en-US" sz="2800" dirty="0" smtClean="0"/>
              <a:t>(15.3, 16.5)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Represents a list of values.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interface List</a:t>
            </a:r>
            <a:r>
              <a:rPr lang="en-US" altLang="en-US" b="1" smtClean="0">
                <a:latin typeface="Courier New" panose="02070309020205020404" pitchFamily="49" charset="0"/>
              </a:rPr>
              <a:t>&lt;E&gt;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extends Iterable&lt;E&gt;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add(E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add(int index, E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E get(int index);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indexOf(E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boolean isEmpty();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public Iterator&lt;E&gt; iterator();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remove(int index);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set(int index, E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size();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2019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EC5FFB-01DD-49EE-A5D1-B4B0E9AAA2D7}" type="datetime1">
              <a:rPr lang="en-US" smtClean="0">
                <a:solidFill>
                  <a:srgbClr val="FFFFFF"/>
                </a:solidFill>
              </a:rPr>
              <a:t>11/6/2020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</a:t>
            </a:r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</a:t>
            </a:r>
            <a:r>
              <a:rPr lang="en-US" dirty="0" smtClean="0"/>
              <a:t>16</a:t>
            </a: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LINKEDLIST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34125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Null </a:t>
            </a:r>
            <a:r>
              <a:rPr lang="en-US" altLang="en-US" dirty="0" smtClean="0"/>
              <a:t>Pointer Exception</a:t>
            </a:r>
            <a:endParaRPr lang="en-US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is illegal to dereference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(it causes an exception).</a:t>
            </a:r>
            <a:endParaRPr lang="en-US" altLang="en-US" sz="900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does not refer to any object, so it has no methods or data.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Student timmy = new Student();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String s = timmy.name</a:t>
            </a: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.toUpperCase()</a:t>
            </a:r>
            <a:r>
              <a:rPr lang="en-US" altLang="en-US" sz="2000" smtClean="0">
                <a:latin typeface="Courier New" panose="02070309020205020404" pitchFamily="49" charset="0"/>
              </a:rPr>
              <a:t>;   </a:t>
            </a:r>
            <a:r>
              <a:rPr lang="en-US" altLang="en-US" sz="20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// ERROR</a:t>
            </a:r>
            <a:endParaRPr lang="en-US" altLang="en-US" sz="2000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	Output: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</a:t>
            </a:r>
            <a:r>
              <a:rPr lang="en-US" altLang="en-US" sz="2000" smtClean="0">
                <a:solidFill>
                  <a:srgbClr val="800000"/>
                </a:solidFill>
                <a:latin typeface="Courier New" panose="02070309020205020404" pitchFamily="49" charset="0"/>
              </a:rPr>
              <a:t>Exception in thread "main"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800000"/>
                </a:solidFill>
                <a:latin typeface="Courier New" panose="02070309020205020404" pitchFamily="49" charset="0"/>
              </a:rPr>
              <a:t>	java.lang.NullPointerException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800000"/>
                </a:solidFill>
                <a:latin typeface="Courier New" panose="02070309020205020404" pitchFamily="49" charset="0"/>
              </a:rPr>
              <a:t>	        at Example.main(Example.java:8)</a:t>
            </a:r>
          </a:p>
        </p:txBody>
      </p:sp>
      <p:graphicFrame>
        <p:nvGraphicFramePr>
          <p:cNvPr id="309283" name="Group 35"/>
          <p:cNvGraphicFramePr>
            <a:graphicFrameLocks noGrp="1"/>
          </p:cNvGraphicFramePr>
          <p:nvPr/>
        </p:nvGraphicFramePr>
        <p:xfrm>
          <a:off x="4159250" y="3657600"/>
          <a:ext cx="1860550" cy="4953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95" name="Text Box 45"/>
          <p:cNvSpPr txBox="1">
            <a:spLocks noChangeArrowheads="1"/>
          </p:cNvSpPr>
          <p:nvPr/>
        </p:nvSpPr>
        <p:spPr bwMode="auto">
          <a:xfrm>
            <a:off x="1981200" y="3886200"/>
            <a:ext cx="10255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timmy</a:t>
            </a:r>
          </a:p>
        </p:txBody>
      </p:sp>
      <p:sp>
        <p:nvSpPr>
          <p:cNvPr id="16396" name="Line 46"/>
          <p:cNvSpPr>
            <a:spLocks noChangeShapeType="1"/>
          </p:cNvSpPr>
          <p:nvPr/>
        </p:nvSpPr>
        <p:spPr bwMode="auto">
          <a:xfrm>
            <a:off x="3048000" y="4114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9295" name="Group 47"/>
          <p:cNvGraphicFramePr>
            <a:graphicFrameLocks noGrp="1"/>
          </p:cNvGraphicFramePr>
          <p:nvPr/>
        </p:nvGraphicFramePr>
        <p:xfrm>
          <a:off x="4159250" y="4267200"/>
          <a:ext cx="1860550" cy="4953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04" name="Rectangle 57"/>
          <p:cNvSpPr>
            <a:spLocks noChangeArrowheads="1"/>
          </p:cNvSpPr>
          <p:nvPr/>
        </p:nvSpPr>
        <p:spPr bwMode="auto">
          <a:xfrm>
            <a:off x="4267200" y="3429000"/>
            <a:ext cx="19812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219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References to </a:t>
            </a:r>
            <a:r>
              <a:rPr lang="en-US" altLang="en-US" dirty="0" smtClean="0"/>
              <a:t>Same Type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would happen if we had a class that declared one of its own type as a field?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Strange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private String name;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private Strange other;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Will this compile?</a:t>
            </a:r>
          </a:p>
          <a:p>
            <a:pPr lvl="2" eaLnBrk="1" hangingPunct="1"/>
            <a:r>
              <a:rPr lang="en-US" altLang="en-US" smtClean="0"/>
              <a:t>If so, what is the behavior of the </a:t>
            </a:r>
            <a:r>
              <a:rPr lang="en-US" altLang="en-US" smtClean="0">
                <a:latin typeface="Courier New" panose="02070309020205020404" pitchFamily="49" charset="0"/>
              </a:rPr>
              <a:t>other</a:t>
            </a:r>
            <a:r>
              <a:rPr lang="en-US" altLang="en-US" smtClean="0"/>
              <a:t> field?  What can it do?</a:t>
            </a:r>
          </a:p>
          <a:p>
            <a:pPr lvl="2" eaLnBrk="1" hangingPunct="1"/>
            <a:r>
              <a:rPr lang="en-US" altLang="en-US" smtClean="0"/>
              <a:t>If not, why not?  What is the error and the reasoning behind it?</a:t>
            </a:r>
          </a:p>
        </p:txBody>
      </p:sp>
    </p:spTree>
    <p:extLst>
      <p:ext uri="{BB962C8B-B14F-4D97-AF65-F5344CB8AC3E}">
        <p14:creationId xmlns:p14="http://schemas.microsoft.com/office/powerpoint/2010/main" val="39721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Vs.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AAB42-6B19-461F-B27A-66C2E9830D2A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Array Vs. </a:t>
            </a:r>
            <a:r>
              <a:rPr lang="en-US" altLang="en-US" dirty="0" err="1" smtClean="0"/>
              <a:t>ArrayList</a:t>
            </a:r>
            <a:endParaRPr lang="en-US" altLang="en-US" dirty="0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Array</a:t>
            </a:r>
            <a:endParaRPr lang="en-US" altLang="en-US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maxStudent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30;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[]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id = String[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maxStudent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];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ArrayList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&lt;Object&gt; id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= new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&lt;Object&gt;();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2BF9D6-1823-45CA-B8D3-20F076C8533B}" type="datetime1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Vs. </a:t>
            </a:r>
            <a:r>
              <a:rPr lang="en-US" altLang="en-US" dirty="0" err="1"/>
              <a:t>ArrayList</a:t>
            </a:r>
            <a:endParaRPr lang="en-US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599" y="1143000"/>
            <a:ext cx="8607425" cy="2362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String[]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arrayObj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String[2];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arrayObj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"one";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arrayObj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= "two";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arrayObj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[2] = "three";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arrayObj.length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i++){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arrayObj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6DFBA-6A95-4DA8-B9B7-CDF07E311725}" type="datetime1">
              <a:rPr lang="en-US" smtClean="0"/>
              <a:t>11/3/2020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3657600"/>
            <a:ext cx="8607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ArrayList</a:t>
            </a: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&lt;String</a:t>
            </a: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&gt; al = new </a:t>
            </a:r>
            <a:r>
              <a:rPr lang="en-US" altLang="en-US" sz="16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ArrayList</a:t>
            </a: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al.add</a:t>
            </a: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("one");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al.add</a:t>
            </a: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("two");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al.add</a:t>
            </a: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("three");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	for(</a:t>
            </a:r>
            <a:r>
              <a:rPr lang="en-US" altLang="en-US" sz="1600" dirty="0" err="1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i=0; i&lt;</a:t>
            </a:r>
            <a:r>
              <a:rPr lang="en-US" altLang="en-US" sz="16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al.size</a:t>
            </a: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(); i++){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	    String </a:t>
            </a:r>
            <a:r>
              <a:rPr lang="en-US" altLang="en-US" sz="16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val</a:t>
            </a: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al.get</a:t>
            </a: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(i);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	</a:t>
            </a: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val</a:t>
            </a:r>
            <a:r>
              <a:rPr lang="en-US" altLang="en-US" sz="16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	}</a:t>
            </a:r>
            <a:endParaRPr lang="en-US" altLang="en-US" sz="16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65000"/>
              </a:lnSpc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	</a:t>
            </a: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/>
              <a:t> Methods</a:t>
            </a:r>
            <a:endParaRPr lang="en-US" altLang="en-US" dirty="0" smtClean="0"/>
          </a:p>
        </p:txBody>
      </p:sp>
      <p:graphicFrame>
        <p:nvGraphicFramePr>
          <p:cNvPr id="256132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99819"/>
              </p:ext>
            </p:extLst>
          </p:nvPr>
        </p:nvGraphicFramePr>
        <p:xfrm>
          <a:off x="301624" y="1524000"/>
          <a:ext cx="8534401" cy="4596050"/>
        </p:xfrm>
        <a:graphic>
          <a:graphicData uri="http://schemas.openxmlformats.org/drawingml/2006/table">
            <a:tbl>
              <a:tblPr/>
              <a:tblGrid>
                <a:gridCol w="267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the end of the list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index, value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Inserts given value just before the given index, shifting subsequent values to the right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list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(value)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  <a:endParaRPr kumimoji="0" lang="en-US" alt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at given index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Removes/returns value at given index, shifting subsequent values to the left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index, value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the number of elements in list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20088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representation of the list such as “[3, 42, -7, 15]”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01499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B5A12F-4E03-4454-B84B-029743F65F4C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use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with class object</a:t>
            </a:r>
            <a:endParaRPr lang="en-US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599" y="1066800"/>
            <a:ext cx="8607425" cy="5105400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person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id;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class arrayList2 {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studentList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person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person();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p.id="1";     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p.name="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 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=21;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studentList.add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studentList.size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i++){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(i).id + " "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 	                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studentList.get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).name + "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studentList.get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(i).age);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6DFBA-6A95-4DA8-B9B7-CDF07E311725}" type="datetime1">
              <a:rPr lang="en-US" smtClean="0"/>
              <a:t>11/5/2020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 smtClean="0"/>
          </a:p>
          <a:p>
            <a:r>
              <a:rPr lang="en-US" dirty="0" smtClean="0"/>
              <a:t>List Basics</a:t>
            </a:r>
            <a:endParaRPr lang="en-US" dirty="0" smtClean="0"/>
          </a:p>
          <a:p>
            <a:r>
              <a:rPr lang="en-US" dirty="0" err="1" smtClean="0"/>
              <a:t>LinkedLists</a:t>
            </a:r>
            <a:r>
              <a:rPr lang="en-US" dirty="0" smtClean="0"/>
              <a:t> vs. </a:t>
            </a:r>
            <a:r>
              <a:rPr lang="en-US" dirty="0" err="1" smtClean="0"/>
              <a:t>ArrayLists</a:t>
            </a:r>
            <a:endParaRPr lang="en-US" dirty="0" smtClean="0"/>
          </a:p>
          <a:p>
            <a:r>
              <a:rPr lang="en-US" dirty="0" smtClean="0"/>
              <a:t>Linked List Methods</a:t>
            </a:r>
            <a:endParaRPr lang="en-US" dirty="0" smtClean="0"/>
          </a:p>
          <a:p>
            <a:r>
              <a:rPr lang="en-US" dirty="0" err="1" smtClean="0"/>
              <a:t>LinkedIntList</a:t>
            </a:r>
            <a:endParaRPr lang="en-US" dirty="0" smtClean="0"/>
          </a:p>
          <a:p>
            <a:r>
              <a:rPr lang="en-US" dirty="0" smtClean="0"/>
              <a:t>Iterator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E39E3-1484-4D16-BBD2-EAF5493EF51F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C313EAF-F049-4441-8207-12D1C6210E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2682876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148139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92016756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3548064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24000" y="2720976"/>
            <a:ext cx="381000" cy="396875"/>
            <a:chOff x="3429000" y="2720976"/>
            <a:chExt cx="381000" cy="3968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F00F-3A87-4C15-8CB7-F39DC4589469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2720976"/>
              <a:ext cx="38100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08778E-F12F-4BB7-8C8A-605FF65C5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2720976"/>
              <a:ext cx="32385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88" name="직사각형 3">
            <a:extLst>
              <a:ext uri="{FF2B5EF4-FFF2-40B4-BE49-F238E27FC236}">
                <a16:creationId xmlns:a16="http://schemas.microsoft.com/office/drawing/2014/main" id="{18D7DD7C-FE35-460A-8C29-FD892459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2317751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0289" name="직사각형 3">
            <a:extLst>
              <a:ext uri="{FF2B5EF4-FFF2-40B4-BE49-F238E27FC236}">
                <a16:creationId xmlns:a16="http://schemas.microsoft.com/office/drawing/2014/main" id="{1EB57C36-2B16-4617-93E0-EED3DD87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3336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0290" name="직사각형 3">
            <a:extLst>
              <a:ext uri="{FF2B5EF4-FFF2-40B4-BE49-F238E27FC236}">
                <a16:creationId xmlns:a16="http://schemas.microsoft.com/office/drawing/2014/main" id="{A87FB395-D11A-4479-A6AA-9C70FD42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463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10291" name="직사각형 3">
            <a:extLst>
              <a:ext uri="{FF2B5EF4-FFF2-40B4-BE49-F238E27FC236}">
                <a16:creationId xmlns:a16="http://schemas.microsoft.com/office/drawing/2014/main" id="{D0B57522-74B6-454C-BC70-4CCB6804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3336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A[3]</a:t>
            </a:r>
          </a:p>
        </p:txBody>
      </p:sp>
      <p:sp>
        <p:nvSpPr>
          <p:cNvPr id="10292" name="직사각형 3">
            <a:extLst>
              <a:ext uri="{FF2B5EF4-FFF2-40B4-BE49-F238E27FC236}">
                <a16:creationId xmlns:a16="http://schemas.microsoft.com/office/drawing/2014/main" id="{09BD9076-1415-472A-9669-3E44D337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A[4]</a:t>
            </a:r>
          </a:p>
        </p:txBody>
      </p:sp>
      <p:sp>
        <p:nvSpPr>
          <p:cNvPr id="10293" name="직사각형 3">
            <a:extLst>
              <a:ext uri="{FF2B5EF4-FFF2-40B4-BE49-F238E27FC236}">
                <a16:creationId xmlns:a16="http://schemas.microsoft.com/office/drawing/2014/main" id="{D37A5527-9200-4895-8F90-1CFAA3BE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A[5]</a:t>
            </a:r>
          </a:p>
        </p:txBody>
      </p:sp>
      <p:sp>
        <p:nvSpPr>
          <p:cNvPr id="10294" name="직사각형 3">
            <a:extLst>
              <a:ext uri="{FF2B5EF4-FFF2-40B4-BE49-F238E27FC236}">
                <a16:creationId xmlns:a16="http://schemas.microsoft.com/office/drawing/2014/main" id="{1DDFBE1D-7A16-4C3D-9BC1-E88D2465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A[6]</a:t>
            </a:r>
          </a:p>
        </p:txBody>
      </p:sp>
      <p:sp>
        <p:nvSpPr>
          <p:cNvPr id="10295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A[7]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ED5DC1E-3BED-47F1-A32B-8C76111184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57319" y="4191000"/>
          <a:ext cx="5248280" cy="422275"/>
        </p:xfrm>
        <a:graphic>
          <a:graphicData uri="http://schemas.openxmlformats.org/drawingml/2006/table">
            <a:tbl>
              <a:tblPr/>
              <a:tblGrid>
                <a:gridCol w="524828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18466336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856136966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ArrayList</a:t>
            </a:r>
            <a:r>
              <a:rPr lang="en-US" dirty="0" smtClean="0"/>
              <a:t> add(index, value)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AF5EC-059C-48BC-8B3A-0A502E65CBF3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27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3590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 smtClean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A[8]</a:t>
            </a:r>
            <a:endParaRPr lang="en-US" altLang="en-US" sz="1400" dirty="0">
              <a:latin typeface="Arial" panose="020B060402020202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9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23590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 smtClean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A[9]</a:t>
            </a:r>
            <a:endParaRPr lang="en-US" altLang="en-US" sz="1400" dirty="0">
              <a:latin typeface="Arial" panose="020B060402020202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00025" y="2656582"/>
            <a:ext cx="170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0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3716" y="1143000"/>
            <a:ext cx="7260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i = 0; i &lt; 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list.size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(); i++) {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list.remove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(i);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(list);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79575" y="3114295"/>
            <a:ext cx="4911547" cy="482285"/>
            <a:chOff x="1679575" y="3114295"/>
            <a:chExt cx="4911547" cy="482285"/>
          </a:xfrm>
        </p:grpSpPr>
        <p:pic>
          <p:nvPicPr>
            <p:cNvPr id="11309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538" y="3128964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0" name="Graphic 53" descr="Line Arrow: Rotate left">
              <a:extLst>
                <a:ext uri="{FF2B5EF4-FFF2-40B4-BE49-F238E27FC236}">
                  <a16:creationId xmlns:a16="http://schemas.microsoft.com/office/drawing/2014/main" id="{622AD623-FE32-4EBD-83C2-3C077A685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671" y="3124897"/>
              <a:ext cx="533400" cy="44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1" name="Graphic 54" descr="Line Arrow: Rotate left">
              <a:extLst>
                <a:ext uri="{FF2B5EF4-FFF2-40B4-BE49-F238E27FC236}">
                  <a16:creationId xmlns:a16="http://schemas.microsoft.com/office/drawing/2014/main" id="{C6C91EAE-DE6A-4B72-8993-71C598AA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443" y="3130552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40" name="Graphic 67" descr="Line Arrow: Rotate left">
              <a:extLst>
                <a:ext uri="{FF2B5EF4-FFF2-40B4-BE49-F238E27FC236}">
                  <a16:creationId xmlns:a16="http://schemas.microsoft.com/office/drawing/2014/main" id="{BAA7917B-E907-43B8-A4D4-85D683ACE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859" y="3140075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75" y="3114295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043" y="3117851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027" y="3144527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258" y="3124200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722" y="3153667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38"/>
          <p:cNvSpPr/>
          <p:nvPr/>
        </p:nvSpPr>
        <p:spPr>
          <a:xfrm>
            <a:off x="-258159" y="4211809"/>
            <a:ext cx="170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1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022475" y="4199250"/>
            <a:ext cx="381000" cy="396875"/>
            <a:chOff x="3429000" y="2720976"/>
            <a:chExt cx="381000" cy="39687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82F00F-3A87-4C15-8CB7-F39DC4589469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2720976"/>
              <a:ext cx="38100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708778E-F12F-4BB7-8C8A-605FF65C5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2720976"/>
              <a:ext cx="32385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5064125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4538" y="4633912"/>
            <a:ext cx="4316584" cy="478729"/>
            <a:chOff x="2274538" y="4862512"/>
            <a:chExt cx="4316584" cy="478729"/>
          </a:xfrm>
        </p:grpSpPr>
        <p:pic>
          <p:nvPicPr>
            <p:cNvPr id="44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538" y="4873625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Graphic 53" descr="Line Arrow: Rotate left">
              <a:extLst>
                <a:ext uri="{FF2B5EF4-FFF2-40B4-BE49-F238E27FC236}">
                  <a16:creationId xmlns:a16="http://schemas.microsoft.com/office/drawing/2014/main" id="{622AD623-FE32-4EBD-83C2-3C077A685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671" y="4869558"/>
              <a:ext cx="533400" cy="44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Graphic 54" descr="Line Arrow: Rotate left">
              <a:extLst>
                <a:ext uri="{FF2B5EF4-FFF2-40B4-BE49-F238E27FC236}">
                  <a16:creationId xmlns:a16="http://schemas.microsoft.com/office/drawing/2014/main" id="{C6C91EAE-DE6A-4B72-8993-71C598AA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443" y="4875213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Graphic 67" descr="Line Arrow: Rotate left">
              <a:extLst>
                <a:ext uri="{FF2B5EF4-FFF2-40B4-BE49-F238E27FC236}">
                  <a16:creationId xmlns:a16="http://schemas.microsoft.com/office/drawing/2014/main" id="{BAA7917B-E907-43B8-A4D4-85D683ACE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859" y="4884736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043" y="4862512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027" y="4889188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258" y="4868861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722" y="4898328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Rectangle 52"/>
          <p:cNvSpPr/>
          <p:nvPr/>
        </p:nvSpPr>
        <p:spPr>
          <a:xfrm>
            <a:off x="-231775" y="5528846"/>
            <a:ext cx="1908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2 …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5943600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-228600" y="6062246"/>
            <a:ext cx="1908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5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762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724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53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C313EAF-F049-4441-8207-12D1C6210E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2682876"/>
          <a:ext cx="26289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3548064"/>
          <a:ext cx="315468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10288" name="직사각형 3">
            <a:extLst>
              <a:ext uri="{FF2B5EF4-FFF2-40B4-BE49-F238E27FC236}">
                <a16:creationId xmlns:a16="http://schemas.microsoft.com/office/drawing/2014/main" id="{18D7DD7C-FE35-460A-8C29-FD892459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2317751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0289" name="직사각형 3">
            <a:extLst>
              <a:ext uri="{FF2B5EF4-FFF2-40B4-BE49-F238E27FC236}">
                <a16:creationId xmlns:a16="http://schemas.microsoft.com/office/drawing/2014/main" id="{1EB57C36-2B16-4617-93E0-EED3DD87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3336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0290" name="직사각형 3">
            <a:extLst>
              <a:ext uri="{FF2B5EF4-FFF2-40B4-BE49-F238E27FC236}">
                <a16:creationId xmlns:a16="http://schemas.microsoft.com/office/drawing/2014/main" id="{A87FB395-D11A-4479-A6AA-9C70FD42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463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10291" name="직사각형 3">
            <a:extLst>
              <a:ext uri="{FF2B5EF4-FFF2-40B4-BE49-F238E27FC236}">
                <a16:creationId xmlns:a16="http://schemas.microsoft.com/office/drawing/2014/main" id="{D0B57522-74B6-454C-BC70-4CCB6804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3336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A[3]</a:t>
            </a:r>
          </a:p>
        </p:txBody>
      </p:sp>
      <p:sp>
        <p:nvSpPr>
          <p:cNvPr id="10292" name="직사각형 3">
            <a:extLst>
              <a:ext uri="{FF2B5EF4-FFF2-40B4-BE49-F238E27FC236}">
                <a16:creationId xmlns:a16="http://schemas.microsoft.com/office/drawing/2014/main" id="{09BD9076-1415-472A-9669-3E44D337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A[4]</a:t>
            </a:r>
          </a:p>
        </p:txBody>
      </p:sp>
      <p:sp>
        <p:nvSpPr>
          <p:cNvPr id="10293" name="직사각형 3">
            <a:extLst>
              <a:ext uri="{FF2B5EF4-FFF2-40B4-BE49-F238E27FC236}">
                <a16:creationId xmlns:a16="http://schemas.microsoft.com/office/drawing/2014/main" id="{D37A5527-9200-4895-8F90-1CFAA3BE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A[5]</a:t>
            </a:r>
          </a:p>
        </p:txBody>
      </p:sp>
      <p:sp>
        <p:nvSpPr>
          <p:cNvPr id="10294" name="직사각형 3">
            <a:extLst>
              <a:ext uri="{FF2B5EF4-FFF2-40B4-BE49-F238E27FC236}">
                <a16:creationId xmlns:a16="http://schemas.microsoft.com/office/drawing/2014/main" id="{1DDFBE1D-7A16-4C3D-9BC1-E88D2465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A[6]</a:t>
            </a:r>
          </a:p>
        </p:txBody>
      </p:sp>
      <p:sp>
        <p:nvSpPr>
          <p:cNvPr id="10295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A[7]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ED5DC1E-3BED-47F1-A32B-8C76111184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57319" y="4365626"/>
          <a:ext cx="3673796" cy="422275"/>
        </p:xfrm>
        <a:graphic>
          <a:graphicData uri="http://schemas.openxmlformats.org/drawingml/2006/table">
            <a:tbl>
              <a:tblPr/>
              <a:tblGrid>
                <a:gridCol w="524828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ArrayList</a:t>
            </a:r>
            <a:r>
              <a:rPr lang="en-US" dirty="0" smtClean="0"/>
              <a:t> remove(index)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AF5EC-059C-48BC-8B3A-0A502E65CBF3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27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3590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 smtClean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A[8]</a:t>
            </a:r>
            <a:endParaRPr lang="en-US" altLang="en-US" sz="1400" dirty="0">
              <a:latin typeface="Arial" panose="020B060402020202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9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23590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 smtClean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A[9]</a:t>
            </a:r>
            <a:endParaRPr lang="en-US" altLang="en-US" sz="1400" dirty="0">
              <a:latin typeface="Arial" panose="020B060402020202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64021" y="3641309"/>
            <a:ext cx="170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0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3716" y="1143000"/>
            <a:ext cx="726001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0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i = 0; i &lt; size; i++) {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list.add</a:t>
            </a: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(i, 42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);   </a:t>
            </a:r>
            <a:endParaRPr lang="en-US" altLang="en-US" sz="2000" b="1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(list</a:t>
            </a: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-258159" y="4386435"/>
            <a:ext cx="170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1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77359" y="5715000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-228600" y="5833646"/>
            <a:ext cx="225107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5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8800" y="3200400"/>
            <a:ext cx="2438400" cy="228600"/>
            <a:chOff x="1828800" y="3200400"/>
            <a:chExt cx="2438400" cy="2286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8288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2860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8194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3528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8862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-248640" y="5134448"/>
            <a:ext cx="4134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2, i = 3, i = 4… 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362200" y="4038600"/>
            <a:ext cx="2438400" cy="228600"/>
            <a:chOff x="1828800" y="3200400"/>
            <a:chExt cx="2438400" cy="22860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18288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2860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8194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3528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886200" y="3200400"/>
              <a:ext cx="381000" cy="22860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09600" y="773668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326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53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44A0EE-5529-4465-89CF-849B33A20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99141"/>
              </p:ext>
            </p:extLst>
          </p:nvPr>
        </p:nvGraphicFramePr>
        <p:xfrm>
          <a:off x="373772" y="2152392"/>
          <a:ext cx="533400" cy="14827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3173385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15902757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91577538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50544647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31735595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D833C01-83A4-422B-B0E5-3187C5F09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71935"/>
              </p:ext>
            </p:extLst>
          </p:nvPr>
        </p:nvGraphicFramePr>
        <p:xfrm>
          <a:off x="5588174" y="2143318"/>
          <a:ext cx="533400" cy="22256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31733859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15902757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91577538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50544647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231735595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14258782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54312783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9F87DCA-6D9C-4A5B-932E-C9C5E4D8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22509"/>
              </p:ext>
            </p:extLst>
          </p:nvPr>
        </p:nvGraphicFramePr>
        <p:xfrm>
          <a:off x="7696200" y="2138239"/>
          <a:ext cx="533400" cy="33369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31733859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US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15902757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  <a:endParaRPr lang="en-US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91577538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  <a:endParaRPr lang="en-US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50544647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</a:t>
                      </a:r>
                      <a:endParaRPr lang="en-US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2317355958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E</a:t>
                      </a:r>
                      <a:endParaRPr lang="en-US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142587828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</a:t>
                      </a:r>
                      <a:endParaRPr lang="en-US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54312783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G</a:t>
                      </a:r>
                      <a:endParaRPr lang="en-US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2561166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201616386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29294059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A83D96-FFF0-48D7-8763-41B9DA048CD8}"/>
              </a:ext>
            </a:extLst>
          </p:cNvPr>
          <p:cNvCxnSpPr>
            <a:cxnSpLocks/>
          </p:cNvCxnSpPr>
          <p:nvPr/>
        </p:nvCxnSpPr>
        <p:spPr>
          <a:xfrm>
            <a:off x="3647643" y="2371918"/>
            <a:ext cx="1940533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6" name="TextBox 10">
            <a:extLst>
              <a:ext uri="{FF2B5EF4-FFF2-40B4-BE49-F238E27FC236}">
                <a16:creationId xmlns:a16="http://schemas.microsoft.com/office/drawing/2014/main" id="{00B59717-852D-4AE2-8433-9170B5E02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263" y="2316357"/>
            <a:ext cx="479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copy</a:t>
            </a:r>
          </a:p>
        </p:txBody>
      </p:sp>
      <p:sp>
        <p:nvSpPr>
          <p:cNvPr id="13377" name="TextBox 44">
            <a:extLst>
              <a:ext uri="{FF2B5EF4-FFF2-40B4-BE49-F238E27FC236}">
                <a16:creationId xmlns:a16="http://schemas.microsoft.com/office/drawing/2014/main" id="{3E5A296C-05EE-4343-A01D-C195E05A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95" y="1752600"/>
            <a:ext cx="11128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initial size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86D6F59-2603-48BF-BD25-B6349F7161C3}"/>
              </a:ext>
            </a:extLst>
          </p:cNvPr>
          <p:cNvSpPr/>
          <p:nvPr/>
        </p:nvSpPr>
        <p:spPr>
          <a:xfrm>
            <a:off x="1013180" y="3702491"/>
            <a:ext cx="587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Add</a:t>
            </a: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(“</a:t>
            </a: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A”)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20285535-3161-4219-969C-D9B7763A5AB8}"/>
              </a:ext>
            </a:extLst>
          </p:cNvPr>
          <p:cNvSpPr/>
          <p:nvPr/>
        </p:nvSpPr>
        <p:spPr>
          <a:xfrm>
            <a:off x="3683386" y="3669666"/>
            <a:ext cx="583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Add</a:t>
            </a: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(“</a:t>
            </a: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E”)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B42B3997-85E1-4F7A-99DE-FBB028F4BF07}"/>
              </a:ext>
            </a:extLst>
          </p:cNvPr>
          <p:cNvSpPr/>
          <p:nvPr/>
        </p:nvSpPr>
        <p:spPr>
          <a:xfrm>
            <a:off x="3056153" y="4387173"/>
            <a:ext cx="22748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There is no room for “E”.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Create a new array of 150% bigger than the original array.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Copy all the elements from the original to the new array</a:t>
            </a:r>
            <a:r>
              <a:rPr lang="en-US" altLang="en-US" sz="1200" dirty="0">
                <a:cs typeface="Times New Roman" pitchFamily="18" charset="0"/>
              </a:rPr>
              <a:t>. 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8E67E04F-7011-4DDC-8A70-E5E9C0725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577" y="2690620"/>
            <a:ext cx="479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copy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126021CA-AA20-48D7-B310-99B624317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577" y="3063434"/>
            <a:ext cx="479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copy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4250923-3826-40BE-8254-7DB7C1094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577" y="3391094"/>
            <a:ext cx="479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copy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FBDA1C96-92CB-4A23-91F3-6C6C4C639934}"/>
              </a:ext>
            </a:extLst>
          </p:cNvPr>
          <p:cNvSpPr/>
          <p:nvPr/>
        </p:nvSpPr>
        <p:spPr>
          <a:xfrm>
            <a:off x="5561173" y="4486247"/>
            <a:ext cx="583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Add</a:t>
            </a: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(“</a:t>
            </a: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E”)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B5530E20-A816-4C41-931F-53A95FF0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513" y="3375734"/>
            <a:ext cx="659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. . . .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3D078CDC-A304-4576-8E8A-429674CF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73871"/>
              </p:ext>
            </p:extLst>
          </p:nvPr>
        </p:nvGraphicFramePr>
        <p:xfrm>
          <a:off x="1047113" y="2152325"/>
          <a:ext cx="533400" cy="14827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3173385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15902757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91577538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50544647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317355958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18131AB7-2A75-4A1A-8354-AE977496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14295"/>
              </p:ext>
            </p:extLst>
          </p:nvPr>
        </p:nvGraphicFramePr>
        <p:xfrm>
          <a:off x="1714900" y="2152325"/>
          <a:ext cx="533400" cy="14827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3173385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15902757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91577538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50544647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317355958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7D241719-7488-42C3-9A44-796467560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30198"/>
              </p:ext>
            </p:extLst>
          </p:nvPr>
        </p:nvGraphicFramePr>
        <p:xfrm>
          <a:off x="2379137" y="2143318"/>
          <a:ext cx="533400" cy="14827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3173385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15902757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91577538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50544647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317355958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C53DCD56-88D4-46BD-BA7A-4702C3151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7210"/>
              </p:ext>
            </p:extLst>
          </p:nvPr>
        </p:nvGraphicFramePr>
        <p:xfrm>
          <a:off x="3057669" y="2152325"/>
          <a:ext cx="533400" cy="14827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3173385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315902757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91577538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50544647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317355958"/>
                  </a:ext>
                </a:extLst>
              </a:tr>
            </a:tbl>
          </a:graphicData>
        </a:graphic>
      </p:graphicFrame>
      <p:sp>
        <p:nvSpPr>
          <p:cNvPr id="43" name="Rectangle 1">
            <a:extLst>
              <a:ext uri="{FF2B5EF4-FFF2-40B4-BE49-F238E27FC236}">
                <a16:creationId xmlns:a16="http://schemas.microsoft.com/office/drawing/2014/main" id="{CF506394-6EA0-427C-AE7B-3E391C07A07B}"/>
              </a:ext>
            </a:extLst>
          </p:cNvPr>
          <p:cNvSpPr/>
          <p:nvPr/>
        </p:nvSpPr>
        <p:spPr>
          <a:xfrm>
            <a:off x="1702186" y="3688717"/>
            <a:ext cx="583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Add</a:t>
            </a: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(“</a:t>
            </a: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B”)</a:t>
            </a:r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FA289CC8-8143-493A-B2F7-0A4A2D9ADAB7}"/>
              </a:ext>
            </a:extLst>
          </p:cNvPr>
          <p:cNvSpPr/>
          <p:nvPr/>
        </p:nvSpPr>
        <p:spPr>
          <a:xfrm>
            <a:off x="2362200" y="3688716"/>
            <a:ext cx="582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Add</a:t>
            </a: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(“</a:t>
            </a: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C”)</a:t>
            </a: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59094DED-C097-4AE0-81D7-E6D8D388F761}"/>
              </a:ext>
            </a:extLst>
          </p:cNvPr>
          <p:cNvSpPr/>
          <p:nvPr/>
        </p:nvSpPr>
        <p:spPr>
          <a:xfrm>
            <a:off x="3056153" y="3668201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Add</a:t>
            </a: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(“</a:t>
            </a: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D”)</a:t>
            </a:r>
            <a:endParaRPr lang="en-US" altLang="en-US" sz="14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6" name="Straight Arrow Connector 4">
            <a:extLst>
              <a:ext uri="{FF2B5EF4-FFF2-40B4-BE49-F238E27FC236}">
                <a16:creationId xmlns:a16="http://schemas.microsoft.com/office/drawing/2014/main" id="{546E2A77-5546-4EC3-9644-880D166BFBF2}"/>
              </a:ext>
            </a:extLst>
          </p:cNvPr>
          <p:cNvCxnSpPr>
            <a:cxnSpLocks/>
          </p:cNvCxnSpPr>
          <p:nvPr/>
        </p:nvCxnSpPr>
        <p:spPr>
          <a:xfrm>
            <a:off x="3647641" y="2738631"/>
            <a:ext cx="1940533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">
            <a:extLst>
              <a:ext uri="{FF2B5EF4-FFF2-40B4-BE49-F238E27FC236}">
                <a16:creationId xmlns:a16="http://schemas.microsoft.com/office/drawing/2014/main" id="{55568F2A-28BF-496A-9645-13A06A57830E}"/>
              </a:ext>
            </a:extLst>
          </p:cNvPr>
          <p:cNvCxnSpPr>
            <a:cxnSpLocks/>
          </p:cNvCxnSpPr>
          <p:nvPr/>
        </p:nvCxnSpPr>
        <p:spPr>
          <a:xfrm>
            <a:off x="3647640" y="3063433"/>
            <a:ext cx="1940533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">
            <a:extLst>
              <a:ext uri="{FF2B5EF4-FFF2-40B4-BE49-F238E27FC236}">
                <a16:creationId xmlns:a16="http://schemas.microsoft.com/office/drawing/2014/main" id="{CA9E2C6B-A4D2-4B2F-AE19-1755442CB538}"/>
              </a:ext>
            </a:extLst>
          </p:cNvPr>
          <p:cNvCxnSpPr>
            <a:cxnSpLocks/>
          </p:cNvCxnSpPr>
          <p:nvPr/>
        </p:nvCxnSpPr>
        <p:spPr>
          <a:xfrm>
            <a:off x="3647639" y="3438718"/>
            <a:ext cx="1940533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">
            <a:extLst>
              <a:ext uri="{FF2B5EF4-FFF2-40B4-BE49-F238E27FC236}">
                <a16:creationId xmlns:a16="http://schemas.microsoft.com/office/drawing/2014/main" id="{C1E6351C-7767-4478-8349-EF7F02DDCB29}"/>
              </a:ext>
            </a:extLst>
          </p:cNvPr>
          <p:cNvSpPr/>
          <p:nvPr/>
        </p:nvSpPr>
        <p:spPr>
          <a:xfrm>
            <a:off x="6283804" y="4482083"/>
            <a:ext cx="574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Add</a:t>
            </a: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(“</a:t>
            </a: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F”)</a:t>
            </a:r>
          </a:p>
        </p:txBody>
      </p:sp>
      <p:graphicFrame>
        <p:nvGraphicFramePr>
          <p:cNvPr id="50" name="Table 22">
            <a:extLst>
              <a:ext uri="{FF2B5EF4-FFF2-40B4-BE49-F238E27FC236}">
                <a16:creationId xmlns:a16="http://schemas.microsoft.com/office/drawing/2014/main" id="{DAF1979D-2D02-48D6-A911-81C41EE15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44222"/>
              </p:ext>
            </p:extLst>
          </p:nvPr>
        </p:nvGraphicFramePr>
        <p:xfrm>
          <a:off x="6277369" y="2136404"/>
          <a:ext cx="533400" cy="22256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31733859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15902757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91577538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50544647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231735595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14258782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543127831"/>
                  </a:ext>
                </a:extLst>
              </a:tr>
            </a:tbl>
          </a:graphicData>
        </a:graphic>
      </p:graphicFrame>
      <p:sp>
        <p:nvSpPr>
          <p:cNvPr id="51" name="Rectangle 1">
            <a:extLst>
              <a:ext uri="{FF2B5EF4-FFF2-40B4-BE49-F238E27FC236}">
                <a16:creationId xmlns:a16="http://schemas.microsoft.com/office/drawing/2014/main" id="{1CCC71BD-050F-46E3-ABBA-7C5C65A11529}"/>
              </a:ext>
            </a:extLst>
          </p:cNvPr>
          <p:cNvSpPr/>
          <p:nvPr/>
        </p:nvSpPr>
        <p:spPr>
          <a:xfrm>
            <a:off x="7678003" y="5496580"/>
            <a:ext cx="59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Add</a:t>
            </a: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  <a:cs typeface="Times New Roman" pitchFamily="18" charset="0"/>
              </a:rPr>
              <a:t>(“</a:t>
            </a:r>
            <a:r>
              <a:rPr lang="en-US" altLang="en-US" sz="1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G”)</a:t>
            </a:r>
          </a:p>
        </p:txBody>
      </p:sp>
      <p:cxnSp>
        <p:nvCxnSpPr>
          <p:cNvPr id="52" name="Straight Arrow Connector 4">
            <a:extLst>
              <a:ext uri="{FF2B5EF4-FFF2-40B4-BE49-F238E27FC236}">
                <a16:creationId xmlns:a16="http://schemas.microsoft.com/office/drawing/2014/main" id="{D5FFDD73-157C-42A7-BDB0-6995425FD135}"/>
              </a:ext>
            </a:extLst>
          </p:cNvPr>
          <p:cNvCxnSpPr>
            <a:cxnSpLocks/>
          </p:cNvCxnSpPr>
          <p:nvPr/>
        </p:nvCxnSpPr>
        <p:spPr>
          <a:xfrm>
            <a:off x="6810769" y="2371918"/>
            <a:ext cx="892554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">
            <a:extLst>
              <a:ext uri="{FF2B5EF4-FFF2-40B4-BE49-F238E27FC236}">
                <a16:creationId xmlns:a16="http://schemas.microsoft.com/office/drawing/2014/main" id="{CC62F1C2-6C23-49C1-B836-E2D1E4958FE7}"/>
              </a:ext>
            </a:extLst>
          </p:cNvPr>
          <p:cNvCxnSpPr>
            <a:cxnSpLocks/>
          </p:cNvCxnSpPr>
          <p:nvPr/>
        </p:nvCxnSpPr>
        <p:spPr>
          <a:xfrm>
            <a:off x="6810767" y="2738631"/>
            <a:ext cx="892556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>
            <a:extLst>
              <a:ext uri="{FF2B5EF4-FFF2-40B4-BE49-F238E27FC236}">
                <a16:creationId xmlns:a16="http://schemas.microsoft.com/office/drawing/2014/main" id="{4A24C80C-D038-49EC-BEB9-AED271B21A66}"/>
              </a:ext>
            </a:extLst>
          </p:cNvPr>
          <p:cNvCxnSpPr>
            <a:cxnSpLocks/>
          </p:cNvCxnSpPr>
          <p:nvPr/>
        </p:nvCxnSpPr>
        <p:spPr>
          <a:xfrm>
            <a:off x="6810767" y="3063433"/>
            <a:ext cx="892557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">
            <a:extLst>
              <a:ext uri="{FF2B5EF4-FFF2-40B4-BE49-F238E27FC236}">
                <a16:creationId xmlns:a16="http://schemas.microsoft.com/office/drawing/2014/main" id="{2A54E33D-4C81-4D20-98C6-B740A08B8AE3}"/>
              </a:ext>
            </a:extLst>
          </p:cNvPr>
          <p:cNvCxnSpPr>
            <a:cxnSpLocks/>
          </p:cNvCxnSpPr>
          <p:nvPr/>
        </p:nvCxnSpPr>
        <p:spPr>
          <a:xfrm>
            <a:off x="6810765" y="3438718"/>
            <a:ext cx="892558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">
            <a:extLst>
              <a:ext uri="{FF2B5EF4-FFF2-40B4-BE49-F238E27FC236}">
                <a16:creationId xmlns:a16="http://schemas.microsoft.com/office/drawing/2014/main" id="{03F765FF-F1D7-405C-ACC6-AA17DC960B0D}"/>
              </a:ext>
            </a:extLst>
          </p:cNvPr>
          <p:cNvCxnSpPr>
            <a:cxnSpLocks/>
          </p:cNvCxnSpPr>
          <p:nvPr/>
        </p:nvCxnSpPr>
        <p:spPr>
          <a:xfrm>
            <a:off x="6810765" y="3776606"/>
            <a:ext cx="892558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">
            <a:extLst>
              <a:ext uri="{FF2B5EF4-FFF2-40B4-BE49-F238E27FC236}">
                <a16:creationId xmlns:a16="http://schemas.microsoft.com/office/drawing/2014/main" id="{74207353-544C-4DE4-A404-FD83919211AD}"/>
              </a:ext>
            </a:extLst>
          </p:cNvPr>
          <p:cNvCxnSpPr>
            <a:cxnSpLocks/>
          </p:cNvCxnSpPr>
          <p:nvPr/>
        </p:nvCxnSpPr>
        <p:spPr>
          <a:xfrm>
            <a:off x="6803642" y="4127926"/>
            <a:ext cx="892558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642D61-7043-49AB-B458-8FAB97529A73}"/>
              </a:ext>
            </a:extLst>
          </p:cNvPr>
          <p:cNvSpPr/>
          <p:nvPr/>
        </p:nvSpPr>
        <p:spPr>
          <a:xfrm>
            <a:off x="2031146" y="5956191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Waste of time &amp; </a:t>
            </a:r>
            <a:r>
              <a:rPr lang="en-US" dirty="0" smtClean="0">
                <a:solidFill>
                  <a:srgbClr val="FF0000"/>
                </a:solidFill>
              </a:rPr>
              <a:t>memory (Invisible Disadvantages)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10">
            <a:extLst>
              <a:ext uri="{FF2B5EF4-FFF2-40B4-BE49-F238E27FC236}">
                <a16:creationId xmlns:a16="http://schemas.microsoft.com/office/drawing/2014/main" id="{1D31EA5B-5EAD-4FB8-9F28-992BC4974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266" y="2321434"/>
            <a:ext cx="479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copy</a:t>
            </a:r>
          </a:p>
        </p:txBody>
      </p:sp>
      <p:sp>
        <p:nvSpPr>
          <p:cNvPr id="67" name="TextBox 10">
            <a:extLst>
              <a:ext uri="{FF2B5EF4-FFF2-40B4-BE49-F238E27FC236}">
                <a16:creationId xmlns:a16="http://schemas.microsoft.com/office/drawing/2014/main" id="{2960EED9-F26F-49DF-B443-2A9C5E323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580" y="2695697"/>
            <a:ext cx="479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copy</a:t>
            </a:r>
          </a:p>
        </p:txBody>
      </p:sp>
      <p:sp>
        <p:nvSpPr>
          <p:cNvPr id="68" name="TextBox 10">
            <a:extLst>
              <a:ext uri="{FF2B5EF4-FFF2-40B4-BE49-F238E27FC236}">
                <a16:creationId xmlns:a16="http://schemas.microsoft.com/office/drawing/2014/main" id="{C6727588-19A0-4BEE-B8FE-8866039EE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580" y="3068511"/>
            <a:ext cx="479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copy</a:t>
            </a:r>
          </a:p>
        </p:txBody>
      </p:sp>
      <p:sp>
        <p:nvSpPr>
          <p:cNvPr id="69" name="TextBox 10">
            <a:extLst>
              <a:ext uri="{FF2B5EF4-FFF2-40B4-BE49-F238E27FC236}">
                <a16:creationId xmlns:a16="http://schemas.microsoft.com/office/drawing/2014/main" id="{9B4E0391-FB4D-4C96-BCDD-ACAFD4576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580" y="3396171"/>
            <a:ext cx="479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copy</a:t>
            </a:r>
          </a:p>
        </p:txBody>
      </p:sp>
      <p:sp>
        <p:nvSpPr>
          <p:cNvPr id="70" name="TextBox 10">
            <a:extLst>
              <a:ext uri="{FF2B5EF4-FFF2-40B4-BE49-F238E27FC236}">
                <a16:creationId xmlns:a16="http://schemas.microsoft.com/office/drawing/2014/main" id="{B140F8F9-39AB-4823-8296-F6934F49D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561" y="3770757"/>
            <a:ext cx="479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copy</a:t>
            </a:r>
          </a:p>
        </p:txBody>
      </p:sp>
      <p:sp>
        <p:nvSpPr>
          <p:cNvPr id="71" name="TextBox 10">
            <a:extLst>
              <a:ext uri="{FF2B5EF4-FFF2-40B4-BE49-F238E27FC236}">
                <a16:creationId xmlns:a16="http://schemas.microsoft.com/office/drawing/2014/main" id="{85AC5577-4DA4-4455-AB06-846CF4B8A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561" y="4098417"/>
            <a:ext cx="479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copy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5425" y="1192366"/>
            <a:ext cx="8686800" cy="562425"/>
          </a:xfrm>
        </p:spPr>
        <p:txBody>
          <a:bodyPr/>
          <a:lstStyle/>
          <a:p>
            <a:r>
              <a:rPr lang="en-US" dirty="0" smtClean="0"/>
              <a:t>What happens when you add elements?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387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8" name="직사각형 3">
            <a:extLst>
              <a:ext uri="{FF2B5EF4-FFF2-40B4-BE49-F238E27FC236}">
                <a16:creationId xmlns:a16="http://schemas.microsoft.com/office/drawing/2014/main" id="{18D7DD7C-FE35-460A-8C29-FD892459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2089151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0289" name="직사각형 3">
            <a:extLst>
              <a:ext uri="{FF2B5EF4-FFF2-40B4-BE49-F238E27FC236}">
                <a16:creationId xmlns:a16="http://schemas.microsoft.com/office/drawing/2014/main" id="{1EB57C36-2B16-4617-93E0-EED3DD87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1050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0290" name="직사각형 3">
            <a:extLst>
              <a:ext uri="{FF2B5EF4-FFF2-40B4-BE49-F238E27FC236}">
                <a16:creationId xmlns:a16="http://schemas.microsoft.com/office/drawing/2014/main" id="{A87FB395-D11A-4479-A6AA-9C70FD42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1177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10291" name="직사각형 3">
            <a:extLst>
              <a:ext uri="{FF2B5EF4-FFF2-40B4-BE49-F238E27FC236}">
                <a16:creationId xmlns:a16="http://schemas.microsoft.com/office/drawing/2014/main" id="{D0B57522-74B6-454C-BC70-4CCB6804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1050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A[3]</a:t>
            </a:r>
          </a:p>
        </p:txBody>
      </p:sp>
      <p:sp>
        <p:nvSpPr>
          <p:cNvPr id="10292" name="직사각형 3">
            <a:extLst>
              <a:ext uri="{FF2B5EF4-FFF2-40B4-BE49-F238E27FC236}">
                <a16:creationId xmlns:a16="http://schemas.microsoft.com/office/drawing/2014/main" id="{09BD9076-1415-472A-9669-3E44D337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1129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A[4]</a:t>
            </a:r>
          </a:p>
        </p:txBody>
      </p:sp>
      <p:sp>
        <p:nvSpPr>
          <p:cNvPr id="10293" name="직사각형 3">
            <a:extLst>
              <a:ext uri="{FF2B5EF4-FFF2-40B4-BE49-F238E27FC236}">
                <a16:creationId xmlns:a16="http://schemas.microsoft.com/office/drawing/2014/main" id="{D37A5527-9200-4895-8F90-1CFAA3BE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1129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A[5]</a:t>
            </a:r>
          </a:p>
        </p:txBody>
      </p:sp>
      <p:sp>
        <p:nvSpPr>
          <p:cNvPr id="10294" name="직사각형 3">
            <a:extLst>
              <a:ext uri="{FF2B5EF4-FFF2-40B4-BE49-F238E27FC236}">
                <a16:creationId xmlns:a16="http://schemas.microsoft.com/office/drawing/2014/main" id="{1DDFBE1D-7A16-4C3D-9BC1-E88D2465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1129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A[6]</a:t>
            </a:r>
          </a:p>
        </p:txBody>
      </p:sp>
      <p:sp>
        <p:nvSpPr>
          <p:cNvPr id="10295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21129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A[7]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Advantage: Searching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AF5EC-059C-48BC-8B3A-0A502E65CBF3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23300"/>
              </p:ext>
            </p:extLst>
          </p:nvPr>
        </p:nvGraphicFramePr>
        <p:xfrm>
          <a:off x="1447800" y="2579688"/>
          <a:ext cx="420624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 flipV="1">
            <a:off x="3307961" y="3017838"/>
            <a:ext cx="44839" cy="49371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505200" y="3017838"/>
            <a:ext cx="320612" cy="49371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825812" y="3017838"/>
            <a:ext cx="493775" cy="49371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29100" y="3070621"/>
            <a:ext cx="571500" cy="45839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722875" y="3054746"/>
            <a:ext cx="703326" cy="45680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652587" y="3027999"/>
            <a:ext cx="722710" cy="50437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2185987" y="3001963"/>
            <a:ext cx="545306" cy="52292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2781300" y="3001963"/>
            <a:ext cx="280987" cy="509585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직사각형 58">
            <a:extLst>
              <a:ext uri="{FF2B5EF4-FFF2-40B4-BE49-F238E27FC236}">
                <a16:creationId xmlns:a16="http://schemas.microsoft.com/office/drawing/2014/main" id="{99642D61-7043-49AB-B458-8FAB97529A73}"/>
              </a:ext>
            </a:extLst>
          </p:cNvPr>
          <p:cNvSpPr/>
          <p:nvPr/>
        </p:nvSpPr>
        <p:spPr>
          <a:xfrm>
            <a:off x="1847850" y="3849689"/>
            <a:ext cx="4019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can go anywhere directly using index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357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5562600"/>
            <a:ext cx="7391400" cy="609600"/>
          </a:xfrm>
        </p:spPr>
        <p:txBody>
          <a:bodyPr/>
          <a:lstStyle/>
          <a:p>
            <a:r>
              <a:rPr lang="en-US" dirty="0" smtClean="0"/>
              <a:t>How to overcome the O(n) drawbacks?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87F411-F3C8-42BF-BAC1-67614D0CD4A6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99041"/>
              </p:ext>
            </p:extLst>
          </p:nvPr>
        </p:nvGraphicFramePr>
        <p:xfrm>
          <a:off x="1143000" y="1529970"/>
          <a:ext cx="6096000" cy="365162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317368846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87443873"/>
                    </a:ext>
                  </a:extLst>
                </a:gridCol>
              </a:tblGrid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Seek Front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46926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Seek Back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44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Seek to Index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51519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kumimoji="0" lang="en-US" sz="24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at Front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kumimoji="0"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48359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Insert at Back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12219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Insert After</a:t>
                      </a:r>
                      <a:r>
                        <a:rPr kumimoji="0" lang="en-US" sz="24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an Item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88427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 an Item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7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F0E0DD-8C29-46D6-B455-542CFA9DEA86}"/>
              </a:ext>
            </a:extLst>
          </p:cNvPr>
          <p:cNvSpPr/>
          <p:nvPr/>
        </p:nvSpPr>
        <p:spPr>
          <a:xfrm>
            <a:off x="2590800" y="1905000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9BE6C-3A5C-498D-94F3-984852BEE638}"/>
              </a:ext>
            </a:extLst>
          </p:cNvPr>
          <p:cNvSpPr/>
          <p:nvPr/>
        </p:nvSpPr>
        <p:spPr>
          <a:xfrm>
            <a:off x="1219200" y="2563283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47E84-C20C-48A6-840C-1FC2250719D5}"/>
              </a:ext>
            </a:extLst>
          </p:cNvPr>
          <p:cNvSpPr/>
          <p:nvPr/>
        </p:nvSpPr>
        <p:spPr>
          <a:xfrm>
            <a:off x="3996266" y="2563283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BD763B-8E9E-4D87-A3A7-5A291E0FFC60}"/>
              </a:ext>
            </a:extLst>
          </p:cNvPr>
          <p:cNvSpPr/>
          <p:nvPr/>
        </p:nvSpPr>
        <p:spPr>
          <a:xfrm>
            <a:off x="2607733" y="2563283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Queue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718CE-F122-416B-A632-5061C6004878}"/>
              </a:ext>
            </a:extLst>
          </p:cNvPr>
          <p:cNvSpPr/>
          <p:nvPr/>
        </p:nvSpPr>
        <p:spPr>
          <a:xfrm>
            <a:off x="1219200" y="3200400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ArrayList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74EF53-C5E0-47F7-B794-EC6CA0F368A9}"/>
              </a:ext>
            </a:extLst>
          </p:cNvPr>
          <p:cNvSpPr/>
          <p:nvPr/>
        </p:nvSpPr>
        <p:spPr>
          <a:xfrm>
            <a:off x="2607733" y="3200400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Deque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7C3FAF-E7BD-486C-8B12-FBA1D6E602E5}"/>
              </a:ext>
            </a:extLst>
          </p:cNvPr>
          <p:cNvSpPr/>
          <p:nvPr/>
        </p:nvSpPr>
        <p:spPr>
          <a:xfrm>
            <a:off x="3996266" y="3200400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SortedSet</a:t>
            </a:r>
            <a:endParaRPr 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5C3998-9FA7-46EE-BFEC-6C6AE20D0B27}"/>
              </a:ext>
            </a:extLst>
          </p:cNvPr>
          <p:cNvSpPr/>
          <p:nvPr/>
        </p:nvSpPr>
        <p:spPr>
          <a:xfrm>
            <a:off x="1219200" y="3837517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LinkedList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633DC4-247A-4495-8D67-173D7980B64D}"/>
              </a:ext>
            </a:extLst>
          </p:cNvPr>
          <p:cNvSpPr/>
          <p:nvPr/>
        </p:nvSpPr>
        <p:spPr>
          <a:xfrm>
            <a:off x="2607733" y="3837517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ArrayDque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30C40-A9F9-4A08-904C-B7AB17BA232E}"/>
              </a:ext>
            </a:extLst>
          </p:cNvPr>
          <p:cNvSpPr/>
          <p:nvPr/>
        </p:nvSpPr>
        <p:spPr>
          <a:xfrm>
            <a:off x="3996266" y="3837517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TreeSet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925619-76A4-4CDE-A313-33A161A60937}"/>
              </a:ext>
            </a:extLst>
          </p:cNvPr>
          <p:cNvSpPr/>
          <p:nvPr/>
        </p:nvSpPr>
        <p:spPr>
          <a:xfrm>
            <a:off x="1219200" y="44746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903B1-2CD5-4B48-A404-43CB6B46A9E7}"/>
              </a:ext>
            </a:extLst>
          </p:cNvPr>
          <p:cNvSpPr/>
          <p:nvPr/>
        </p:nvSpPr>
        <p:spPr>
          <a:xfrm>
            <a:off x="2607733" y="44746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Priority Queue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E36B7E-AE30-4A9E-B222-74F89C85C205}"/>
              </a:ext>
            </a:extLst>
          </p:cNvPr>
          <p:cNvSpPr/>
          <p:nvPr/>
        </p:nvSpPr>
        <p:spPr>
          <a:xfrm>
            <a:off x="3996266" y="44746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HashSet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D1FA67-A3AB-44FF-AF40-39E95891EB08}"/>
              </a:ext>
            </a:extLst>
          </p:cNvPr>
          <p:cNvSpPr/>
          <p:nvPr/>
        </p:nvSpPr>
        <p:spPr>
          <a:xfrm>
            <a:off x="3996266" y="5111751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Linked </a:t>
            </a:r>
            <a:r>
              <a:rPr lang="en-US" sz="1400" dirty="0" err="1" smtClean="0">
                <a:solidFill>
                  <a:schemeClr val="bg1"/>
                </a:solidFill>
              </a:rPr>
              <a:t>HashSet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1FDF0A-CEC6-43DB-9D5F-B288EEAF92E7}"/>
              </a:ext>
            </a:extLst>
          </p:cNvPr>
          <p:cNvSpPr/>
          <p:nvPr/>
        </p:nvSpPr>
        <p:spPr>
          <a:xfrm>
            <a:off x="6324600" y="1974849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E0E789-FDD8-4101-BA7F-20322D033324}"/>
              </a:ext>
            </a:extLst>
          </p:cNvPr>
          <p:cNvSpPr/>
          <p:nvPr/>
        </p:nvSpPr>
        <p:spPr>
          <a:xfrm>
            <a:off x="6324600" y="2611966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HashTable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D785A8-2A3C-4DE1-A9B7-1BF1E85879B3}"/>
              </a:ext>
            </a:extLst>
          </p:cNvPr>
          <p:cNvSpPr/>
          <p:nvPr/>
        </p:nvSpPr>
        <p:spPr>
          <a:xfrm>
            <a:off x="6324600" y="3249083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HashMap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1AC333-A800-4F9D-A6D3-290FDB105D01}"/>
              </a:ext>
            </a:extLst>
          </p:cNvPr>
          <p:cNvSpPr/>
          <p:nvPr/>
        </p:nvSpPr>
        <p:spPr>
          <a:xfrm>
            <a:off x="6324600" y="3886200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Linked </a:t>
            </a:r>
            <a:r>
              <a:rPr lang="en-US" sz="1400" dirty="0" err="1" smtClean="0">
                <a:solidFill>
                  <a:schemeClr val="bg1"/>
                </a:solidFill>
              </a:rPr>
              <a:t>HashMap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9A3F76-9787-4493-B0A3-8D9FFEFCD3B9}"/>
              </a:ext>
            </a:extLst>
          </p:cNvPr>
          <p:cNvSpPr/>
          <p:nvPr/>
        </p:nvSpPr>
        <p:spPr>
          <a:xfrm>
            <a:off x="6324600" y="4523317"/>
            <a:ext cx="1066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SortedMap</a:t>
            </a:r>
            <a:endParaRPr 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AF1283-3AE3-42F4-9CF5-05FDAC56F475}"/>
              </a:ext>
            </a:extLst>
          </p:cNvPr>
          <p:cNvSpPr/>
          <p:nvPr/>
        </p:nvSpPr>
        <p:spPr>
          <a:xfrm>
            <a:off x="6324600" y="5160434"/>
            <a:ext cx="1066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TreeMap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3D7F75-D2F7-4EAE-AA82-EB0B5A91F20F}"/>
              </a:ext>
            </a:extLst>
          </p:cNvPr>
          <p:cNvCxnSpPr/>
          <p:nvPr/>
        </p:nvCxnSpPr>
        <p:spPr>
          <a:xfrm>
            <a:off x="296333" y="1371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FBB5779-6670-464D-BD13-84523DF354FF}"/>
              </a:ext>
            </a:extLst>
          </p:cNvPr>
          <p:cNvCxnSpPr/>
          <p:nvPr/>
        </p:nvCxnSpPr>
        <p:spPr>
          <a:xfrm>
            <a:off x="296333" y="1600200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DCEF3C-1F87-4351-9839-87F86C4ADF12}"/>
              </a:ext>
            </a:extLst>
          </p:cNvPr>
          <p:cNvSpPr/>
          <p:nvPr/>
        </p:nvSpPr>
        <p:spPr>
          <a:xfrm>
            <a:off x="296333" y="1765299"/>
            <a:ext cx="457200" cy="1750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7FDAB0-51BB-4DA9-9F97-A883E3262BF7}"/>
              </a:ext>
            </a:extLst>
          </p:cNvPr>
          <p:cNvSpPr/>
          <p:nvPr/>
        </p:nvSpPr>
        <p:spPr>
          <a:xfrm>
            <a:off x="296333" y="2077800"/>
            <a:ext cx="457200" cy="1750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9D86CE7-CA49-4197-B64C-4D43324B95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7059" y="1939542"/>
            <a:ext cx="485483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469F75-57EC-4506-AF28-BA9AC7EABB93}"/>
              </a:ext>
            </a:extLst>
          </p:cNvPr>
          <p:cNvCxnSpPr>
            <a:cxnSpLocks/>
          </p:cNvCxnSpPr>
          <p:nvPr/>
        </p:nvCxnSpPr>
        <p:spPr>
          <a:xfrm rot="10800000">
            <a:off x="3733801" y="2077801"/>
            <a:ext cx="719665" cy="450941"/>
          </a:xfrm>
          <a:prstGeom prst="bentConnector3">
            <a:avLst>
              <a:gd name="adj1" fmla="val 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32CFCE-096A-43AC-964A-5D04F68C9A9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41133" y="2355849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0F5DB7E-312B-4896-83B1-E474A5902128}"/>
              </a:ext>
            </a:extLst>
          </p:cNvPr>
          <p:cNvCxnSpPr>
            <a:cxnSpLocks/>
          </p:cNvCxnSpPr>
          <p:nvPr/>
        </p:nvCxnSpPr>
        <p:spPr>
          <a:xfrm flipV="1">
            <a:off x="3141133" y="2992966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6CD3E73-94AD-4893-8F9B-4C11DB202DAB}"/>
              </a:ext>
            </a:extLst>
          </p:cNvPr>
          <p:cNvCxnSpPr>
            <a:cxnSpLocks/>
          </p:cNvCxnSpPr>
          <p:nvPr/>
        </p:nvCxnSpPr>
        <p:spPr>
          <a:xfrm flipV="1">
            <a:off x="3141133" y="3630083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BE5A81F-2802-463E-ACA9-182FABFF8B8C}"/>
              </a:ext>
            </a:extLst>
          </p:cNvPr>
          <p:cNvCxnSpPr>
            <a:cxnSpLocks/>
          </p:cNvCxnSpPr>
          <p:nvPr/>
        </p:nvCxnSpPr>
        <p:spPr>
          <a:xfrm flipV="1">
            <a:off x="4495797" y="2992966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37D3214-5B5A-4423-9EBD-B1F1D2D83CD4}"/>
              </a:ext>
            </a:extLst>
          </p:cNvPr>
          <p:cNvCxnSpPr>
            <a:cxnSpLocks/>
          </p:cNvCxnSpPr>
          <p:nvPr/>
        </p:nvCxnSpPr>
        <p:spPr>
          <a:xfrm flipV="1">
            <a:off x="4495797" y="3630083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1965543-AF41-4668-8D83-FBD64F768BDC}"/>
              </a:ext>
            </a:extLst>
          </p:cNvPr>
          <p:cNvCxnSpPr>
            <a:cxnSpLocks/>
          </p:cNvCxnSpPr>
          <p:nvPr/>
        </p:nvCxnSpPr>
        <p:spPr>
          <a:xfrm flipV="1">
            <a:off x="4529666" y="4904317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7F96101-7953-47EB-BD74-487422AE7731}"/>
              </a:ext>
            </a:extLst>
          </p:cNvPr>
          <p:cNvCxnSpPr>
            <a:cxnSpLocks/>
          </p:cNvCxnSpPr>
          <p:nvPr/>
        </p:nvCxnSpPr>
        <p:spPr>
          <a:xfrm flipV="1">
            <a:off x="6858000" y="4953000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24A95C-910C-470C-A39A-0F8C0A9E8C8F}"/>
              </a:ext>
            </a:extLst>
          </p:cNvPr>
          <p:cNvCxnSpPr>
            <a:cxnSpLocks/>
          </p:cNvCxnSpPr>
          <p:nvPr/>
        </p:nvCxnSpPr>
        <p:spPr>
          <a:xfrm flipV="1">
            <a:off x="6858000" y="3678766"/>
            <a:ext cx="0" cy="20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532450-DEDE-4784-9DA6-F6D40E8C9862}"/>
              </a:ext>
            </a:extLst>
          </p:cNvPr>
          <p:cNvCxnSpPr>
            <a:cxnSpLocks/>
          </p:cNvCxnSpPr>
          <p:nvPr/>
        </p:nvCxnSpPr>
        <p:spPr>
          <a:xfrm flipH="1">
            <a:off x="6019800" y="4713817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4128730-2BD4-4D8A-BC88-01A24C87E9B1}"/>
              </a:ext>
            </a:extLst>
          </p:cNvPr>
          <p:cNvCxnSpPr/>
          <p:nvPr/>
        </p:nvCxnSpPr>
        <p:spPr>
          <a:xfrm flipV="1">
            <a:off x="6019800" y="2165349"/>
            <a:ext cx="0" cy="254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29900E9-2EED-4CCF-92F4-EBD047A69F27}"/>
              </a:ext>
            </a:extLst>
          </p:cNvPr>
          <p:cNvCxnSpPr/>
          <p:nvPr/>
        </p:nvCxnSpPr>
        <p:spPr>
          <a:xfrm>
            <a:off x="6019800" y="216534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3B03E8C-0A41-4843-8749-E2D99DAD6737}"/>
              </a:ext>
            </a:extLst>
          </p:cNvPr>
          <p:cNvCxnSpPr>
            <a:cxnSpLocks/>
          </p:cNvCxnSpPr>
          <p:nvPr/>
        </p:nvCxnSpPr>
        <p:spPr>
          <a:xfrm flipH="1">
            <a:off x="7289796" y="4053417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DCDA346-83FB-42A8-BCAA-3D70F1B4FE8B}"/>
              </a:ext>
            </a:extLst>
          </p:cNvPr>
          <p:cNvCxnSpPr>
            <a:cxnSpLocks/>
          </p:cNvCxnSpPr>
          <p:nvPr/>
        </p:nvCxnSpPr>
        <p:spPr>
          <a:xfrm flipV="1">
            <a:off x="7679263" y="2154766"/>
            <a:ext cx="0" cy="1921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FAC7B02-9D3F-4B0F-BC20-313EFE16F2E1}"/>
              </a:ext>
            </a:extLst>
          </p:cNvPr>
          <p:cNvCxnSpPr>
            <a:cxnSpLocks/>
          </p:cNvCxnSpPr>
          <p:nvPr/>
        </p:nvCxnSpPr>
        <p:spPr>
          <a:xfrm flipH="1">
            <a:off x="7391397" y="2152650"/>
            <a:ext cx="30480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2F5644-E2CF-4E0D-A850-201F371C9FFC}"/>
              </a:ext>
            </a:extLst>
          </p:cNvPr>
          <p:cNvCxnSpPr>
            <a:cxnSpLocks/>
          </p:cNvCxnSpPr>
          <p:nvPr/>
        </p:nvCxnSpPr>
        <p:spPr>
          <a:xfrm flipH="1">
            <a:off x="7289796" y="3439583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582160B-2836-484A-A778-C97FDC9D91F7}"/>
              </a:ext>
            </a:extLst>
          </p:cNvPr>
          <p:cNvCxnSpPr>
            <a:cxnSpLocks/>
          </p:cNvCxnSpPr>
          <p:nvPr/>
        </p:nvCxnSpPr>
        <p:spPr>
          <a:xfrm flipH="1">
            <a:off x="7289796" y="2802466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202EE92-78D5-4C51-8478-8D3833D137B8}"/>
              </a:ext>
            </a:extLst>
          </p:cNvPr>
          <p:cNvCxnSpPr>
            <a:cxnSpLocks/>
          </p:cNvCxnSpPr>
          <p:nvPr/>
        </p:nvCxnSpPr>
        <p:spPr>
          <a:xfrm flipH="1">
            <a:off x="5003799" y="4667251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5848957-7CB3-4493-A5D2-C20E60A3EC22}"/>
              </a:ext>
            </a:extLst>
          </p:cNvPr>
          <p:cNvCxnSpPr>
            <a:cxnSpLocks/>
          </p:cNvCxnSpPr>
          <p:nvPr/>
        </p:nvCxnSpPr>
        <p:spPr>
          <a:xfrm flipV="1">
            <a:off x="5384799" y="2768600"/>
            <a:ext cx="0" cy="256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559AC7-79A5-4EAB-87D3-C8B72849120A}"/>
              </a:ext>
            </a:extLst>
          </p:cNvPr>
          <p:cNvCxnSpPr>
            <a:cxnSpLocks/>
          </p:cNvCxnSpPr>
          <p:nvPr/>
        </p:nvCxnSpPr>
        <p:spPr>
          <a:xfrm flipH="1" flipV="1">
            <a:off x="5079999" y="2766484"/>
            <a:ext cx="304800" cy="21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610D6F5-8320-4557-B8BB-2789FE431753}"/>
              </a:ext>
            </a:extLst>
          </p:cNvPr>
          <p:cNvCxnSpPr>
            <a:cxnSpLocks/>
          </p:cNvCxnSpPr>
          <p:nvPr/>
        </p:nvCxnSpPr>
        <p:spPr>
          <a:xfrm flipH="1">
            <a:off x="5003799" y="5334000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FBD58E-1C10-4C68-AC44-B64729A15B18}"/>
              </a:ext>
            </a:extLst>
          </p:cNvPr>
          <p:cNvCxnSpPr>
            <a:cxnSpLocks/>
          </p:cNvCxnSpPr>
          <p:nvPr/>
        </p:nvCxnSpPr>
        <p:spPr>
          <a:xfrm flipV="1">
            <a:off x="3835400" y="2729827"/>
            <a:ext cx="0" cy="19839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4130CAE-CDBD-4558-8140-856EC4CDE1C6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74533" y="2729827"/>
            <a:ext cx="160868" cy="239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9F118E7-1DC5-403D-890D-246F1DC45CE1}"/>
              </a:ext>
            </a:extLst>
          </p:cNvPr>
          <p:cNvCxnSpPr>
            <a:cxnSpLocks/>
          </p:cNvCxnSpPr>
          <p:nvPr/>
        </p:nvCxnSpPr>
        <p:spPr>
          <a:xfrm flipH="1">
            <a:off x="3657600" y="4689860"/>
            <a:ext cx="177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99D3C64-3A7A-449D-9211-9CDE26D43F94}"/>
              </a:ext>
            </a:extLst>
          </p:cNvPr>
          <p:cNvCxnSpPr>
            <a:cxnSpLocks/>
          </p:cNvCxnSpPr>
          <p:nvPr/>
        </p:nvCxnSpPr>
        <p:spPr>
          <a:xfrm>
            <a:off x="922874" y="4646084"/>
            <a:ext cx="364063" cy="190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9B8B0-7E14-4FEF-8B1F-F9627EB6A903}"/>
              </a:ext>
            </a:extLst>
          </p:cNvPr>
          <p:cNvCxnSpPr>
            <a:cxnSpLocks/>
          </p:cNvCxnSpPr>
          <p:nvPr/>
        </p:nvCxnSpPr>
        <p:spPr>
          <a:xfrm flipV="1">
            <a:off x="922873" y="2747433"/>
            <a:ext cx="0" cy="19219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260588D-566A-420A-B569-111ADEEF003D}"/>
              </a:ext>
            </a:extLst>
          </p:cNvPr>
          <p:cNvCxnSpPr>
            <a:cxnSpLocks/>
          </p:cNvCxnSpPr>
          <p:nvPr/>
        </p:nvCxnSpPr>
        <p:spPr>
          <a:xfrm>
            <a:off x="922874" y="2747433"/>
            <a:ext cx="28786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31AAA2-FC39-4B98-A124-6750CE39604E}"/>
              </a:ext>
            </a:extLst>
          </p:cNvPr>
          <p:cNvCxnSpPr>
            <a:cxnSpLocks/>
          </p:cNvCxnSpPr>
          <p:nvPr/>
        </p:nvCxnSpPr>
        <p:spPr>
          <a:xfrm flipV="1">
            <a:off x="922874" y="4028017"/>
            <a:ext cx="364063" cy="42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7358C62-B278-4315-896C-F0419EE84462}"/>
              </a:ext>
            </a:extLst>
          </p:cNvPr>
          <p:cNvCxnSpPr>
            <a:cxnSpLocks/>
          </p:cNvCxnSpPr>
          <p:nvPr/>
        </p:nvCxnSpPr>
        <p:spPr>
          <a:xfrm flipV="1">
            <a:off x="922874" y="3390900"/>
            <a:ext cx="364063" cy="42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F54B8D0-2ED9-4FB8-9541-00394E4326DC}"/>
              </a:ext>
            </a:extLst>
          </p:cNvPr>
          <p:cNvCxnSpPr>
            <a:cxnSpLocks/>
          </p:cNvCxnSpPr>
          <p:nvPr/>
        </p:nvCxnSpPr>
        <p:spPr>
          <a:xfrm>
            <a:off x="2205571" y="4030036"/>
            <a:ext cx="270928" cy="14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387680C-893D-4931-B163-06778355CEA7}"/>
              </a:ext>
            </a:extLst>
          </p:cNvPr>
          <p:cNvCxnSpPr>
            <a:cxnSpLocks/>
          </p:cNvCxnSpPr>
          <p:nvPr/>
        </p:nvCxnSpPr>
        <p:spPr>
          <a:xfrm flipV="1">
            <a:off x="2463804" y="3390900"/>
            <a:ext cx="0" cy="660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64D0D95-44B3-42D6-9719-545E0FED8C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63805" y="3390900"/>
            <a:ext cx="14392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0BD3C47-2A96-4C68-BBA8-EF555D92D1D4}"/>
              </a:ext>
            </a:extLst>
          </p:cNvPr>
          <p:cNvSpPr txBox="1"/>
          <p:nvPr/>
        </p:nvSpPr>
        <p:spPr>
          <a:xfrm>
            <a:off x="746760" y="196736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29F077-FF63-4E3B-87E4-8FD6435A84AF}"/>
              </a:ext>
            </a:extLst>
          </p:cNvPr>
          <p:cNvSpPr txBox="1"/>
          <p:nvPr/>
        </p:nvSpPr>
        <p:spPr>
          <a:xfrm>
            <a:off x="719830" y="1676400"/>
            <a:ext cx="88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Interface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5F98A5-FAF6-4721-8547-6BCA08178384}"/>
              </a:ext>
            </a:extLst>
          </p:cNvPr>
          <p:cNvSpPr txBox="1"/>
          <p:nvPr/>
        </p:nvSpPr>
        <p:spPr>
          <a:xfrm>
            <a:off x="719201" y="145655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Implements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F808EB-A054-41D5-83B9-06F601F21F80}"/>
              </a:ext>
            </a:extLst>
          </p:cNvPr>
          <p:cNvSpPr txBox="1"/>
          <p:nvPr/>
        </p:nvSpPr>
        <p:spPr>
          <a:xfrm>
            <a:off x="741836" y="12399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38201" y="3703109"/>
            <a:ext cx="1828799" cy="6402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9C8EEE-F45A-46DA-88BC-83F7E92741D7}" type="datetime1">
              <a:rPr lang="en-US" smtClean="0"/>
              <a:t>11/3/2020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15.1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LinedList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2D816-DCF6-4E76-AF64-C04749B9874D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</a:t>
            </a:r>
            <a:r>
              <a:rPr lang="en-US" altLang="en-US" dirty="0" smtClean="0"/>
              <a:t>Data Structures</a:t>
            </a:r>
            <a:endParaRPr lang="en-US" altLang="en-US" dirty="0" smtClean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All of the collections we will use and implement in this course use one of the following two underlying data structures:</a:t>
            </a:r>
          </a:p>
          <a:p>
            <a:pPr lvl="1" eaLnBrk="1" hangingPunct="1">
              <a:buFontTx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an </a:t>
            </a:r>
            <a:r>
              <a:rPr lang="en-US" altLang="en-US" b="1" dirty="0" smtClean="0"/>
              <a:t>array</a:t>
            </a:r>
            <a:r>
              <a:rPr lang="en-US" altLang="en-US" dirty="0" smtClean="0"/>
              <a:t> of all elements</a:t>
            </a:r>
          </a:p>
          <a:p>
            <a:pPr lvl="2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</a:rPr>
              <a:t>Stack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HashSet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HashMap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274638" lvl="1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marL="274638" lvl="1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set of </a:t>
            </a:r>
            <a:r>
              <a:rPr lang="en-US" altLang="en-US" b="1" dirty="0" smtClean="0"/>
              <a:t>linked objects</a:t>
            </a:r>
            <a:r>
              <a:rPr lang="en-US" altLang="en-US" dirty="0" smtClean="0"/>
              <a:t>, each storing one element,</a:t>
            </a:r>
            <a:br>
              <a:rPr lang="en-US" altLang="en-US" dirty="0" smtClean="0"/>
            </a:br>
            <a:r>
              <a:rPr lang="en-US" altLang="en-US" dirty="0" smtClean="0"/>
              <a:t>and one or more reference(s) to other element(s)</a:t>
            </a:r>
          </a:p>
          <a:p>
            <a:pPr lvl="2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LinkedList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TreeSet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TreeMap</a:t>
            </a:r>
            <a:endParaRPr lang="en-US" altLang="en-US" dirty="0" smtClean="0"/>
          </a:p>
        </p:txBody>
      </p:sp>
      <p:graphicFrame>
        <p:nvGraphicFramePr>
          <p:cNvPr id="296057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43013"/>
              </p:ext>
            </p:extLst>
          </p:nvPr>
        </p:nvGraphicFramePr>
        <p:xfrm>
          <a:off x="5867400" y="2681450"/>
          <a:ext cx="2743200" cy="396386"/>
        </p:xfrm>
        <a:graphic>
          <a:graphicData uri="http://schemas.openxmlformats.org/drawingml/2006/table">
            <a:tbl>
              <a:tblPr/>
              <a:tblGrid>
                <a:gridCol w="72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344488" y="5257800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</a:rPr>
              <a:t>front</a:t>
            </a:r>
          </a:p>
        </p:txBody>
      </p:sp>
      <p:graphicFrame>
        <p:nvGraphicFramePr>
          <p:cNvPr id="296040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76517"/>
              </p:ext>
            </p:extLst>
          </p:nvPr>
        </p:nvGraphicFramePr>
        <p:xfrm>
          <a:off x="1701800" y="5259387"/>
          <a:ext cx="1346200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041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48422"/>
              </p:ext>
            </p:extLst>
          </p:nvPr>
        </p:nvGraphicFramePr>
        <p:xfrm>
          <a:off x="3606800" y="5259387"/>
          <a:ext cx="1346200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042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35879"/>
              </p:ext>
            </p:extLst>
          </p:nvPr>
        </p:nvGraphicFramePr>
        <p:xfrm>
          <a:off x="5511800" y="5259387"/>
          <a:ext cx="1346200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04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96266"/>
              </p:ext>
            </p:extLst>
          </p:nvPr>
        </p:nvGraphicFramePr>
        <p:xfrm>
          <a:off x="7416800" y="5259387"/>
          <a:ext cx="1346200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6030" name="Line 94"/>
          <p:cNvSpPr>
            <a:spLocks noChangeShapeType="1"/>
          </p:cNvSpPr>
          <p:nvPr/>
        </p:nvSpPr>
        <p:spPr bwMode="auto">
          <a:xfrm flipV="1">
            <a:off x="2743200" y="5487987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1" name="Line 95"/>
          <p:cNvSpPr>
            <a:spLocks noChangeShapeType="1"/>
          </p:cNvSpPr>
          <p:nvPr/>
        </p:nvSpPr>
        <p:spPr bwMode="auto">
          <a:xfrm flipV="1">
            <a:off x="4648200" y="5487987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2" name="Line 96"/>
          <p:cNvSpPr>
            <a:spLocks noChangeShapeType="1"/>
          </p:cNvSpPr>
          <p:nvPr/>
        </p:nvSpPr>
        <p:spPr bwMode="auto">
          <a:xfrm flipV="1">
            <a:off x="6553200" y="5487987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3" name="Line 97"/>
          <p:cNvSpPr>
            <a:spLocks noChangeShapeType="1"/>
          </p:cNvSpPr>
          <p:nvPr/>
        </p:nvSpPr>
        <p:spPr bwMode="auto">
          <a:xfrm flipH="1">
            <a:off x="8077200" y="5287962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9" name="Line 103"/>
          <p:cNvSpPr>
            <a:spLocks noChangeShapeType="1"/>
          </p:cNvSpPr>
          <p:nvPr/>
        </p:nvSpPr>
        <p:spPr bwMode="auto">
          <a:xfrm flipV="1">
            <a:off x="1066800" y="5468937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</a:t>
            </a:r>
            <a:r>
              <a:rPr lang="en-US" altLang="en-US" dirty="0" smtClean="0"/>
              <a:t>Data Structures</a:t>
            </a:r>
            <a:endParaRPr lang="en-US" altLang="en-US" dirty="0" smtClean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Real examples to show the usage of linked list</a:t>
            </a: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Consider the history section of web browsers, where it creates a linked list of web-pages visited, so that when you check history (traversal of a list) or press back button, the previous node’s data is fetched.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3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/>
              <a:t>List Node Class</a:t>
            </a:r>
            <a:endParaRPr lang="en-US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</a:t>
            </a:r>
            <a:r>
              <a:rPr lang="en-US" altLang="en-US" b="1" smtClean="0">
                <a:latin typeface="Courier New" panose="02070309020205020404" pitchFamily="49" charset="0"/>
              </a:rPr>
              <a:t>ListNode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int data;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ListNode next;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Each list node object stores:</a:t>
            </a:r>
          </a:p>
          <a:p>
            <a:pPr lvl="1" eaLnBrk="1" hangingPunct="1"/>
            <a:r>
              <a:rPr lang="en-US" altLang="en-US" smtClean="0"/>
              <a:t>one piece of integer data</a:t>
            </a:r>
          </a:p>
          <a:p>
            <a:pPr lvl="1" eaLnBrk="1" hangingPunct="1"/>
            <a:r>
              <a:rPr lang="en-US" altLang="en-US" smtClean="0"/>
              <a:t>a reference to another list node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ListNode</a:t>
            </a:r>
            <a:r>
              <a:rPr lang="en-US" altLang="en-US" smtClean="0"/>
              <a:t>s can be "linked" into chains to store a list of values:</a:t>
            </a:r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/>
        </p:nvGraphicFramePr>
        <p:xfrm>
          <a:off x="939800" y="52578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0047" name="Group 15"/>
          <p:cNvGraphicFramePr>
            <a:graphicFrameLocks noGrp="1"/>
          </p:cNvGraphicFramePr>
          <p:nvPr/>
        </p:nvGraphicFramePr>
        <p:xfrm>
          <a:off x="2844800" y="52578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0058" name="Group 26"/>
          <p:cNvGraphicFramePr>
            <a:graphicFrameLocks noGrp="1"/>
          </p:cNvGraphicFramePr>
          <p:nvPr/>
        </p:nvGraphicFramePr>
        <p:xfrm>
          <a:off x="4749800" y="52578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0069" name="Group 37"/>
          <p:cNvGraphicFramePr>
            <a:graphicFrameLocks noGrp="1"/>
          </p:cNvGraphicFramePr>
          <p:nvPr/>
        </p:nvGraphicFramePr>
        <p:xfrm>
          <a:off x="6654800" y="52578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04" name="Line 48"/>
          <p:cNvSpPr>
            <a:spLocks noChangeShapeType="1"/>
          </p:cNvSpPr>
          <p:nvPr/>
        </p:nvSpPr>
        <p:spPr bwMode="auto">
          <a:xfrm flipV="1">
            <a:off x="1981200" y="5867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 flipV="1">
            <a:off x="3886200" y="5867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 flipV="1">
            <a:off x="5791200" y="5867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 flipH="1">
            <a:off x="7315200" y="566737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AAB42-6B19-461F-B27A-66C2E9830D2A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 </a:t>
            </a:r>
            <a:r>
              <a:rPr lang="en-US" altLang="en-US" dirty="0" smtClean="0"/>
              <a:t>Node Client Example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class ConstructList1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args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list = 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list.data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42;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list.next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list.next.data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-3;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list.next.next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list.next.next.data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17;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list.next.next.next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null;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list.data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+ " " +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list.next.data</a:t>
            </a: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               + " " +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list.next.next.data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42 -3 17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37020"/>
              </p:ext>
            </p:extLst>
          </p:nvPr>
        </p:nvGraphicFramePr>
        <p:xfrm>
          <a:off x="2843213" y="5029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191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80309"/>
              </p:ext>
            </p:extLst>
          </p:nvPr>
        </p:nvGraphicFramePr>
        <p:xfrm>
          <a:off x="4748213" y="5029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20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91261"/>
              </p:ext>
            </p:extLst>
          </p:nvPr>
        </p:nvGraphicFramePr>
        <p:xfrm>
          <a:off x="6653213" y="5029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17" name="Line 48"/>
          <p:cNvSpPr>
            <a:spLocks noChangeShapeType="1"/>
          </p:cNvSpPr>
          <p:nvPr/>
        </p:nvSpPr>
        <p:spPr bwMode="auto">
          <a:xfrm flipV="1">
            <a:off x="3884613" y="5638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Line 49"/>
          <p:cNvSpPr>
            <a:spLocks noChangeShapeType="1"/>
          </p:cNvSpPr>
          <p:nvPr/>
        </p:nvSpPr>
        <p:spPr bwMode="auto">
          <a:xfrm flipV="1">
            <a:off x="5789613" y="5638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51"/>
          <p:cNvSpPr>
            <a:spLocks noChangeShapeType="1"/>
          </p:cNvSpPr>
          <p:nvPr/>
        </p:nvSpPr>
        <p:spPr bwMode="auto">
          <a:xfrm flipH="1">
            <a:off x="7315200" y="543877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63"/>
          <p:cNvSpPr>
            <a:spLocks noChangeShapeType="1"/>
          </p:cNvSpPr>
          <p:nvPr/>
        </p:nvSpPr>
        <p:spPr bwMode="auto">
          <a:xfrm flipV="1">
            <a:off x="2055813" y="5638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Text Box 65"/>
          <p:cNvSpPr txBox="1">
            <a:spLocks noChangeArrowheads="1"/>
          </p:cNvSpPr>
          <p:nvPr/>
        </p:nvSpPr>
        <p:spPr bwMode="auto">
          <a:xfrm>
            <a:off x="1257300" y="543877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3291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C313EAF-F049-4441-8207-12D1C6210E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2682876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148139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92016756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3548064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24000" y="2720976"/>
            <a:ext cx="381000" cy="396875"/>
            <a:chOff x="3429000" y="2720976"/>
            <a:chExt cx="381000" cy="3968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F00F-3A87-4C15-8CB7-F39DC4589469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2720976"/>
              <a:ext cx="38100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08778E-F12F-4BB7-8C8A-605FF65C5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2720976"/>
              <a:ext cx="32385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88" name="직사각형 3">
            <a:extLst>
              <a:ext uri="{FF2B5EF4-FFF2-40B4-BE49-F238E27FC236}">
                <a16:creationId xmlns:a16="http://schemas.microsoft.com/office/drawing/2014/main" id="{18D7DD7C-FE35-460A-8C29-FD892459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2317751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0289" name="직사각형 3">
            <a:extLst>
              <a:ext uri="{FF2B5EF4-FFF2-40B4-BE49-F238E27FC236}">
                <a16:creationId xmlns:a16="http://schemas.microsoft.com/office/drawing/2014/main" id="{1EB57C36-2B16-4617-93E0-EED3DD87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3336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0290" name="직사각형 3">
            <a:extLst>
              <a:ext uri="{FF2B5EF4-FFF2-40B4-BE49-F238E27FC236}">
                <a16:creationId xmlns:a16="http://schemas.microsoft.com/office/drawing/2014/main" id="{A87FB395-D11A-4479-A6AA-9C70FD42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463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10291" name="직사각형 3">
            <a:extLst>
              <a:ext uri="{FF2B5EF4-FFF2-40B4-BE49-F238E27FC236}">
                <a16:creationId xmlns:a16="http://schemas.microsoft.com/office/drawing/2014/main" id="{D0B57522-74B6-454C-BC70-4CCB6804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333626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A[3]</a:t>
            </a:r>
          </a:p>
        </p:txBody>
      </p:sp>
      <p:sp>
        <p:nvSpPr>
          <p:cNvPr id="10292" name="직사각형 3">
            <a:extLst>
              <a:ext uri="{FF2B5EF4-FFF2-40B4-BE49-F238E27FC236}">
                <a16:creationId xmlns:a16="http://schemas.microsoft.com/office/drawing/2014/main" id="{09BD9076-1415-472A-9669-3E44D337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A[4]</a:t>
            </a:r>
          </a:p>
        </p:txBody>
      </p:sp>
      <p:sp>
        <p:nvSpPr>
          <p:cNvPr id="10293" name="직사각형 3">
            <a:extLst>
              <a:ext uri="{FF2B5EF4-FFF2-40B4-BE49-F238E27FC236}">
                <a16:creationId xmlns:a16="http://schemas.microsoft.com/office/drawing/2014/main" id="{D37A5527-9200-4895-8F90-1CFAA3BE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A[5]</a:t>
            </a:r>
          </a:p>
        </p:txBody>
      </p:sp>
      <p:sp>
        <p:nvSpPr>
          <p:cNvPr id="10294" name="직사각형 3">
            <a:extLst>
              <a:ext uri="{FF2B5EF4-FFF2-40B4-BE49-F238E27FC236}">
                <a16:creationId xmlns:a16="http://schemas.microsoft.com/office/drawing/2014/main" id="{1DDFBE1D-7A16-4C3D-9BC1-E88D2465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A[6]</a:t>
            </a:r>
          </a:p>
        </p:txBody>
      </p:sp>
      <p:sp>
        <p:nvSpPr>
          <p:cNvPr id="10295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23415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A[7]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ED5DC1E-3BED-47F1-A32B-8C76111184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57319" y="4191000"/>
          <a:ext cx="5248280" cy="422275"/>
        </p:xfrm>
        <a:graphic>
          <a:graphicData uri="http://schemas.openxmlformats.org/drawingml/2006/table">
            <a:tbl>
              <a:tblPr/>
              <a:tblGrid>
                <a:gridCol w="524828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1184663363"/>
                    </a:ext>
                  </a:extLst>
                </a:gridCol>
                <a:gridCol w="524828">
                  <a:extLst>
                    <a:ext uri="{9D8B030D-6E8A-4147-A177-3AD203B41FA5}">
                      <a16:colId xmlns:a16="http://schemas.microsoft.com/office/drawing/2014/main" val="3856136966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remove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AF5EC-059C-48BC-8B3A-0A502E65CBF3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27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3590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 smtClean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A[8]</a:t>
            </a:r>
            <a:endParaRPr lang="en-US" altLang="en-US" sz="1400" dirty="0">
              <a:latin typeface="Arial" panose="020B060402020202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9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23590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 smtClean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A[9]</a:t>
            </a:r>
            <a:endParaRPr lang="en-US" altLang="en-US" sz="1400" dirty="0">
              <a:latin typeface="Arial" panose="020B0604020202020204" pitchFamily="34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00025" y="2656582"/>
            <a:ext cx="170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0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3716" y="1143000"/>
            <a:ext cx="72600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i = 0; i &lt; 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list.size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(); i++) {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list.remove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(i);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(list);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79575" y="3114295"/>
            <a:ext cx="4911547" cy="482285"/>
            <a:chOff x="1679575" y="3114295"/>
            <a:chExt cx="4911547" cy="482285"/>
          </a:xfrm>
        </p:grpSpPr>
        <p:pic>
          <p:nvPicPr>
            <p:cNvPr id="11309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538" y="3128964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0" name="Graphic 53" descr="Line Arrow: Rotate left">
              <a:extLst>
                <a:ext uri="{FF2B5EF4-FFF2-40B4-BE49-F238E27FC236}">
                  <a16:creationId xmlns:a16="http://schemas.microsoft.com/office/drawing/2014/main" id="{622AD623-FE32-4EBD-83C2-3C077A685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671" y="3124897"/>
              <a:ext cx="533400" cy="44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1" name="Graphic 54" descr="Line Arrow: Rotate left">
              <a:extLst>
                <a:ext uri="{FF2B5EF4-FFF2-40B4-BE49-F238E27FC236}">
                  <a16:creationId xmlns:a16="http://schemas.microsoft.com/office/drawing/2014/main" id="{C6C91EAE-DE6A-4B72-8993-71C598AA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443" y="3130552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40" name="Graphic 67" descr="Line Arrow: Rotate left">
              <a:extLst>
                <a:ext uri="{FF2B5EF4-FFF2-40B4-BE49-F238E27FC236}">
                  <a16:creationId xmlns:a16="http://schemas.microsoft.com/office/drawing/2014/main" id="{BAA7917B-E907-43B8-A4D4-85D683ACE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859" y="3140075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75" y="3114295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043" y="3117851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027" y="3144527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258" y="3124200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722" y="3153667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38"/>
          <p:cNvSpPr/>
          <p:nvPr/>
        </p:nvSpPr>
        <p:spPr>
          <a:xfrm>
            <a:off x="-258159" y="4211809"/>
            <a:ext cx="1705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1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022475" y="4199250"/>
            <a:ext cx="381000" cy="396875"/>
            <a:chOff x="3429000" y="2720976"/>
            <a:chExt cx="381000" cy="39687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82F00F-3A87-4C15-8CB7-F39DC4589469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2720976"/>
              <a:ext cx="38100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708778E-F12F-4BB7-8C8A-605FF65C5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2720976"/>
              <a:ext cx="323850" cy="396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5064125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4538" y="4633912"/>
            <a:ext cx="4316584" cy="478729"/>
            <a:chOff x="2274538" y="4862512"/>
            <a:chExt cx="4316584" cy="478729"/>
          </a:xfrm>
        </p:grpSpPr>
        <p:pic>
          <p:nvPicPr>
            <p:cNvPr id="44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538" y="4873625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Graphic 53" descr="Line Arrow: Rotate left">
              <a:extLst>
                <a:ext uri="{FF2B5EF4-FFF2-40B4-BE49-F238E27FC236}">
                  <a16:creationId xmlns:a16="http://schemas.microsoft.com/office/drawing/2014/main" id="{622AD623-FE32-4EBD-83C2-3C077A685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671" y="4869558"/>
              <a:ext cx="533400" cy="44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Graphic 54" descr="Line Arrow: Rotate left">
              <a:extLst>
                <a:ext uri="{FF2B5EF4-FFF2-40B4-BE49-F238E27FC236}">
                  <a16:creationId xmlns:a16="http://schemas.microsoft.com/office/drawing/2014/main" id="{C6C91EAE-DE6A-4B72-8993-71C598AAF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443" y="4875213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Graphic 67" descr="Line Arrow: Rotate left">
              <a:extLst>
                <a:ext uri="{FF2B5EF4-FFF2-40B4-BE49-F238E27FC236}">
                  <a16:creationId xmlns:a16="http://schemas.microsoft.com/office/drawing/2014/main" id="{BAA7917B-E907-43B8-A4D4-85D683ACE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859" y="4884736"/>
              <a:ext cx="5334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043" y="4862512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027" y="4889188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258" y="4868861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Graphic 52" descr="Line Arrow: Rotate left">
              <a:extLst>
                <a:ext uri="{FF2B5EF4-FFF2-40B4-BE49-F238E27FC236}">
                  <a16:creationId xmlns:a16="http://schemas.microsoft.com/office/drawing/2014/main" id="{62F2C0D8-EFF6-41A5-9B28-055586E28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722" y="4898328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Rectangle 52"/>
          <p:cNvSpPr/>
          <p:nvPr/>
        </p:nvSpPr>
        <p:spPr>
          <a:xfrm>
            <a:off x="-231775" y="5528846"/>
            <a:ext cx="1908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2 …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5943600"/>
          <a:ext cx="525780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7737026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75490644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-228600" y="6062246"/>
            <a:ext cx="1908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 = 5</a:t>
            </a:r>
            <a:endParaRPr lang="en-US" altLang="en-US" sz="20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762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533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53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2">
            <a:extLst>
              <a:ext uri="{FF2B5EF4-FFF2-40B4-BE49-F238E27FC236}">
                <a16:creationId xmlns:a16="http://schemas.microsoft.com/office/drawing/2014/main" id="{81B12753-4109-4BF2-8756-0DDF3858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3697288"/>
            <a:ext cx="725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 dirty="0"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front</a:t>
            </a:r>
          </a:p>
        </p:txBody>
      </p:sp>
      <p:graphicFrame>
        <p:nvGraphicFramePr>
          <p:cNvPr id="3" name="Group 104">
            <a:extLst>
              <a:ext uri="{FF2B5EF4-FFF2-40B4-BE49-F238E27FC236}">
                <a16:creationId xmlns:a16="http://schemas.microsoft.com/office/drawing/2014/main" id="{C3AFF66A-4EC7-49D8-AD75-8F4D58E8D71E}"/>
              </a:ext>
            </a:extLst>
          </p:cNvPr>
          <p:cNvGraphicFramePr>
            <a:graphicFrameLocks noGrp="1"/>
          </p:cNvGraphicFramePr>
          <p:nvPr/>
        </p:nvGraphicFramePr>
        <p:xfrm>
          <a:off x="1795463" y="3698875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105">
            <a:extLst>
              <a:ext uri="{FF2B5EF4-FFF2-40B4-BE49-F238E27FC236}">
                <a16:creationId xmlns:a16="http://schemas.microsoft.com/office/drawing/2014/main" id="{7B97AB57-5B67-4592-BA9A-E107BBB9B914}"/>
              </a:ext>
            </a:extLst>
          </p:cNvPr>
          <p:cNvGraphicFramePr>
            <a:graphicFrameLocks noGrp="1"/>
          </p:cNvGraphicFramePr>
          <p:nvPr/>
        </p:nvGraphicFramePr>
        <p:xfrm>
          <a:off x="3700463" y="3698875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6">
            <a:extLst>
              <a:ext uri="{FF2B5EF4-FFF2-40B4-BE49-F238E27FC236}">
                <a16:creationId xmlns:a16="http://schemas.microsoft.com/office/drawing/2014/main" id="{0B455E43-B36D-41F1-863E-3EABB054D865}"/>
              </a:ext>
            </a:extLst>
          </p:cNvPr>
          <p:cNvGraphicFramePr>
            <a:graphicFrameLocks noGrp="1"/>
          </p:cNvGraphicFramePr>
          <p:nvPr/>
        </p:nvGraphicFramePr>
        <p:xfrm>
          <a:off x="5605463" y="3698875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07">
            <a:extLst>
              <a:ext uri="{FF2B5EF4-FFF2-40B4-BE49-F238E27FC236}">
                <a16:creationId xmlns:a16="http://schemas.microsoft.com/office/drawing/2014/main" id="{669D27FD-C17D-4E8C-8707-B54947F17E33}"/>
              </a:ext>
            </a:extLst>
          </p:cNvPr>
          <p:cNvGraphicFramePr>
            <a:graphicFrameLocks noGrp="1"/>
          </p:cNvGraphicFramePr>
          <p:nvPr/>
        </p:nvGraphicFramePr>
        <p:xfrm>
          <a:off x="7510463" y="3698875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11" name="Line 94">
            <a:extLst>
              <a:ext uri="{FF2B5EF4-FFF2-40B4-BE49-F238E27FC236}">
                <a16:creationId xmlns:a16="http://schemas.microsoft.com/office/drawing/2014/main" id="{7EF15D2F-2659-497B-B1B6-711B744F32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6863" y="387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Line 103">
            <a:extLst>
              <a:ext uri="{FF2B5EF4-FFF2-40B4-BE49-F238E27FC236}">
                <a16:creationId xmlns:a16="http://schemas.microsoft.com/office/drawing/2014/main" id="{0D262314-7E15-4EE9-9B2A-D0241991A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0463" y="385445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원호 26">
            <a:extLst>
              <a:ext uri="{FF2B5EF4-FFF2-40B4-BE49-F238E27FC236}">
                <a16:creationId xmlns:a16="http://schemas.microsoft.com/office/drawing/2014/main" id="{6018DF87-9871-4F21-B636-F6E5A45A5C6B}"/>
              </a:ext>
            </a:extLst>
          </p:cNvPr>
          <p:cNvSpPr/>
          <p:nvPr/>
        </p:nvSpPr>
        <p:spPr>
          <a:xfrm rot="17252370">
            <a:off x="5118895" y="2882107"/>
            <a:ext cx="2401887" cy="3067050"/>
          </a:xfrm>
          <a:prstGeom prst="arc">
            <a:avLst>
              <a:gd name="adj1" fmla="val 16541487"/>
              <a:gd name="adj2" fmla="val 2964436"/>
            </a:avLst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614" name="Text Box 32">
            <a:extLst>
              <a:ext uri="{FF2B5EF4-FFF2-40B4-BE49-F238E27FC236}">
                <a16:creationId xmlns:a16="http://schemas.microsoft.com/office/drawing/2014/main" id="{A6EAEE89-94C0-44E0-A6D5-0EEC7DF9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4" y="2335213"/>
            <a:ext cx="725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front</a:t>
            </a:r>
          </a:p>
        </p:txBody>
      </p:sp>
      <p:graphicFrame>
        <p:nvGraphicFramePr>
          <p:cNvPr id="15" name="Group 104">
            <a:extLst>
              <a:ext uri="{FF2B5EF4-FFF2-40B4-BE49-F238E27FC236}">
                <a16:creationId xmlns:a16="http://schemas.microsoft.com/office/drawing/2014/main" id="{F8E603BF-A74A-41CE-A199-0E62E12F2761}"/>
              </a:ext>
            </a:extLst>
          </p:cNvPr>
          <p:cNvGraphicFramePr>
            <a:graphicFrameLocks noGrp="1"/>
          </p:cNvGraphicFramePr>
          <p:nvPr/>
        </p:nvGraphicFramePr>
        <p:xfrm>
          <a:off x="1733550" y="23368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105">
            <a:extLst>
              <a:ext uri="{FF2B5EF4-FFF2-40B4-BE49-F238E27FC236}">
                <a16:creationId xmlns:a16="http://schemas.microsoft.com/office/drawing/2014/main" id="{E114C4A0-BC77-47A8-9870-04D3BADE0F00}"/>
              </a:ext>
            </a:extLst>
          </p:cNvPr>
          <p:cNvGraphicFramePr>
            <a:graphicFrameLocks noGrp="1"/>
          </p:cNvGraphicFramePr>
          <p:nvPr/>
        </p:nvGraphicFramePr>
        <p:xfrm>
          <a:off x="3638550" y="23368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06">
            <a:extLst>
              <a:ext uri="{FF2B5EF4-FFF2-40B4-BE49-F238E27FC236}">
                <a16:creationId xmlns:a16="http://schemas.microsoft.com/office/drawing/2014/main" id="{7B4052E4-C719-454D-B6C0-529E952EBEFD}"/>
              </a:ext>
            </a:extLst>
          </p:cNvPr>
          <p:cNvGraphicFramePr>
            <a:graphicFrameLocks noGrp="1"/>
          </p:cNvGraphicFramePr>
          <p:nvPr/>
        </p:nvGraphicFramePr>
        <p:xfrm>
          <a:off x="5543550" y="23368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107">
            <a:extLst>
              <a:ext uri="{FF2B5EF4-FFF2-40B4-BE49-F238E27FC236}">
                <a16:creationId xmlns:a16="http://schemas.microsoft.com/office/drawing/2014/main" id="{1B1EB9E0-9AE7-4E73-A11E-6CF4BCF700A9}"/>
              </a:ext>
            </a:extLst>
          </p:cNvPr>
          <p:cNvGraphicFramePr>
            <a:graphicFrameLocks noGrp="1"/>
          </p:cNvGraphicFramePr>
          <p:nvPr/>
        </p:nvGraphicFramePr>
        <p:xfrm>
          <a:off x="7448550" y="23368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47" name="Line 94">
            <a:extLst>
              <a:ext uri="{FF2B5EF4-FFF2-40B4-BE49-F238E27FC236}">
                <a16:creationId xmlns:a16="http://schemas.microsoft.com/office/drawing/2014/main" id="{705287F3-4B2E-4DDF-8787-C20D6DCEB0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4950" y="25082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Line 95">
            <a:extLst>
              <a:ext uri="{FF2B5EF4-FFF2-40B4-BE49-F238E27FC236}">
                <a16:creationId xmlns:a16="http://schemas.microsoft.com/office/drawing/2014/main" id="{71772985-5CFC-409B-8FE5-5FC490E9D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9950" y="25082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9" name="Line 96">
            <a:extLst>
              <a:ext uri="{FF2B5EF4-FFF2-40B4-BE49-F238E27FC236}">
                <a16:creationId xmlns:a16="http://schemas.microsoft.com/office/drawing/2014/main" id="{FC0A1125-413D-4AF9-ADC4-6B477E2A8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4950" y="25082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0" name="Line 103">
            <a:extLst>
              <a:ext uri="{FF2B5EF4-FFF2-40B4-BE49-F238E27FC236}">
                <a16:creationId xmlns:a16="http://schemas.microsoft.com/office/drawing/2014/main" id="{DE2BA576-C435-4BE9-9715-D78AFD0A6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8550" y="24923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19800" y="2286000"/>
            <a:ext cx="381000" cy="398463"/>
            <a:chOff x="6019800" y="2286000"/>
            <a:chExt cx="381000" cy="3984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ED94842-DDA5-49F7-9215-BC08287DEF75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2286000"/>
              <a:ext cx="381000" cy="398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6D8E24-2779-45D5-A283-F27CDC79E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2286000"/>
              <a:ext cx="323850" cy="398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51513A-D791-4C2A-9450-1402D65B246B}"/>
              </a:ext>
            </a:extLst>
          </p:cNvPr>
          <p:cNvSpPr txBox="1"/>
          <p:nvPr/>
        </p:nvSpPr>
        <p:spPr>
          <a:xfrm>
            <a:off x="4980791" y="2895600"/>
            <a:ext cx="21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Update this node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ListedList</a:t>
            </a:r>
            <a:r>
              <a:rPr lang="en-US" dirty="0" smtClean="0"/>
              <a:t> remove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1383268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946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8" name="직사각형 3">
            <a:extLst>
              <a:ext uri="{FF2B5EF4-FFF2-40B4-BE49-F238E27FC236}">
                <a16:creationId xmlns:a16="http://schemas.microsoft.com/office/drawing/2014/main" id="{18D7DD7C-FE35-460A-8C29-FD892459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1796019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0289" name="직사각형 3">
            <a:extLst>
              <a:ext uri="{FF2B5EF4-FFF2-40B4-BE49-F238E27FC236}">
                <a16:creationId xmlns:a16="http://schemas.microsoft.com/office/drawing/2014/main" id="{1EB57C36-2B16-4617-93E0-EED3DD87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181189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0290" name="직사각형 3">
            <a:extLst>
              <a:ext uri="{FF2B5EF4-FFF2-40B4-BE49-F238E27FC236}">
                <a16:creationId xmlns:a16="http://schemas.microsoft.com/office/drawing/2014/main" id="{A87FB395-D11A-4479-A6AA-9C70FD42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182459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10291" name="직사각형 3">
            <a:extLst>
              <a:ext uri="{FF2B5EF4-FFF2-40B4-BE49-F238E27FC236}">
                <a16:creationId xmlns:a16="http://schemas.microsoft.com/office/drawing/2014/main" id="{D0B57522-74B6-454C-BC70-4CCB6804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81189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A[3]</a:t>
            </a:r>
          </a:p>
        </p:txBody>
      </p:sp>
      <p:sp>
        <p:nvSpPr>
          <p:cNvPr id="10292" name="직사각형 3">
            <a:extLst>
              <a:ext uri="{FF2B5EF4-FFF2-40B4-BE49-F238E27FC236}">
                <a16:creationId xmlns:a16="http://schemas.microsoft.com/office/drawing/2014/main" id="{09BD9076-1415-472A-9669-3E44D337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1819832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A[4]</a:t>
            </a:r>
          </a:p>
        </p:txBody>
      </p:sp>
      <p:sp>
        <p:nvSpPr>
          <p:cNvPr id="10293" name="직사각형 3">
            <a:extLst>
              <a:ext uri="{FF2B5EF4-FFF2-40B4-BE49-F238E27FC236}">
                <a16:creationId xmlns:a16="http://schemas.microsoft.com/office/drawing/2014/main" id="{D37A5527-9200-4895-8F90-1CFAA3BE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819832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A[5]</a:t>
            </a:r>
          </a:p>
        </p:txBody>
      </p:sp>
      <p:sp>
        <p:nvSpPr>
          <p:cNvPr id="10294" name="직사각형 3">
            <a:extLst>
              <a:ext uri="{FF2B5EF4-FFF2-40B4-BE49-F238E27FC236}">
                <a16:creationId xmlns:a16="http://schemas.microsoft.com/office/drawing/2014/main" id="{1DDFBE1D-7A16-4C3D-9BC1-E88D2465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1819832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A[6]</a:t>
            </a:r>
          </a:p>
        </p:txBody>
      </p:sp>
      <p:sp>
        <p:nvSpPr>
          <p:cNvPr id="10295" name="직사각형 3">
            <a:extLst>
              <a:ext uri="{FF2B5EF4-FFF2-40B4-BE49-F238E27FC236}">
                <a16:creationId xmlns:a16="http://schemas.microsoft.com/office/drawing/2014/main" id="{F368C1BE-53F5-4F9D-B91B-2BF99DBF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1819832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 dirty="0">
                <a:latin typeface="Arial" panose="020B0604020202020204" pitchFamily="34" charset="0"/>
                <a:ea typeface="맑은 고딕" panose="020B0503020000020004" pitchFamily="34" charset="-127"/>
                <a:cs typeface="Courier New" panose="02070309020205020404" pitchFamily="49" charset="0"/>
              </a:rPr>
              <a:t>A[7]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VS. </a:t>
            </a:r>
            <a:r>
              <a:rPr lang="en-US" dirty="0" err="1" smtClean="0"/>
              <a:t>LinkedListSearching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AF5EC-059C-48BC-8B3A-0A502E65CBF3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38AF18D-5744-4641-AED6-865B45D0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9955"/>
              </p:ext>
            </p:extLst>
          </p:nvPr>
        </p:nvGraphicFramePr>
        <p:xfrm>
          <a:off x="1447800" y="2286556"/>
          <a:ext cx="4206240" cy="422275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6628699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518507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42653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437353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478033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3609947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599402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0607550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4" marR="91434" marT="34134" marB="34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134812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652587" y="2708831"/>
            <a:ext cx="3773614" cy="530415"/>
            <a:chOff x="1652587" y="3001963"/>
            <a:chExt cx="3773614" cy="53041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3307961" y="3017838"/>
              <a:ext cx="44839" cy="493712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3505200" y="3017838"/>
              <a:ext cx="320612" cy="493712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3825812" y="3017838"/>
              <a:ext cx="493775" cy="493711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229100" y="3070621"/>
              <a:ext cx="571500" cy="458394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722875" y="3054746"/>
              <a:ext cx="703326" cy="456802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1652587" y="3027999"/>
              <a:ext cx="722710" cy="504379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2185987" y="3001963"/>
              <a:ext cx="545306" cy="522924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2781300" y="3001963"/>
              <a:ext cx="280987" cy="509585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8" name="직사각형 58">
            <a:extLst>
              <a:ext uri="{FF2B5EF4-FFF2-40B4-BE49-F238E27FC236}">
                <a16:creationId xmlns:a16="http://schemas.microsoft.com/office/drawing/2014/main" id="{99642D61-7043-49AB-B458-8FAB97529A73}"/>
              </a:ext>
            </a:extLst>
          </p:cNvPr>
          <p:cNvSpPr/>
          <p:nvPr/>
        </p:nvSpPr>
        <p:spPr>
          <a:xfrm>
            <a:off x="1847850" y="3288268"/>
            <a:ext cx="4019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can go anywhere directly using 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57645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Array/</a:t>
            </a:r>
            <a:r>
              <a:rPr lang="en-US" altLang="en-US" dirty="0" err="1" smtClean="0"/>
              <a:t>ArrayList</a:t>
            </a:r>
            <a:endParaRPr lang="en-US" altLang="en-US" dirty="0" smtClean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28600" y="3886200"/>
            <a:ext cx="8686800" cy="57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/>
              <a:t>LinkedList</a:t>
            </a:r>
            <a:endParaRPr lang="en-US" altLang="en-US" dirty="0" smtClean="0"/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81B12753-4109-4BF2-8756-0DDF3858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52950"/>
            <a:ext cx="725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 dirty="0"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front</a:t>
            </a:r>
          </a:p>
        </p:txBody>
      </p:sp>
      <p:graphicFrame>
        <p:nvGraphicFramePr>
          <p:cNvPr id="28" name="Group 104">
            <a:extLst>
              <a:ext uri="{FF2B5EF4-FFF2-40B4-BE49-F238E27FC236}">
                <a16:creationId xmlns:a16="http://schemas.microsoft.com/office/drawing/2014/main" id="{C3AFF66A-4EC7-49D8-AD75-8F4D58E8D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07354"/>
              </p:ext>
            </p:extLst>
          </p:nvPr>
        </p:nvGraphicFramePr>
        <p:xfrm>
          <a:off x="1893888" y="4554537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05">
            <a:extLst>
              <a:ext uri="{FF2B5EF4-FFF2-40B4-BE49-F238E27FC236}">
                <a16:creationId xmlns:a16="http://schemas.microsoft.com/office/drawing/2014/main" id="{7B97AB57-5B67-4592-BA9A-E107BBB9B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85247"/>
              </p:ext>
            </p:extLst>
          </p:nvPr>
        </p:nvGraphicFramePr>
        <p:xfrm>
          <a:off x="3798888" y="4554537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06">
            <a:extLst>
              <a:ext uri="{FF2B5EF4-FFF2-40B4-BE49-F238E27FC236}">
                <a16:creationId xmlns:a16="http://schemas.microsoft.com/office/drawing/2014/main" id="{0B455E43-B36D-41F1-863E-3EABB054D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42435"/>
              </p:ext>
            </p:extLst>
          </p:nvPr>
        </p:nvGraphicFramePr>
        <p:xfrm>
          <a:off x="5703888" y="4554537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Line 103">
            <a:extLst>
              <a:ext uri="{FF2B5EF4-FFF2-40B4-BE49-F238E27FC236}">
                <a16:creationId xmlns:a16="http://schemas.microsoft.com/office/drawing/2014/main" id="{0D262314-7E15-4EE9-9B2A-D0241991A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8888" y="471011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1513A-D791-4C2A-9450-1402D65B246B}"/>
              </a:ext>
            </a:extLst>
          </p:cNvPr>
          <p:cNvSpPr txBox="1"/>
          <p:nvPr/>
        </p:nvSpPr>
        <p:spPr>
          <a:xfrm>
            <a:off x="2566988" y="510125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Next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3057208" y="4742688"/>
            <a:ext cx="606552" cy="358564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51513A-D791-4C2A-9450-1402D65B246B}"/>
              </a:ext>
            </a:extLst>
          </p:cNvPr>
          <p:cNvSpPr txBox="1"/>
          <p:nvPr/>
        </p:nvSpPr>
        <p:spPr>
          <a:xfrm>
            <a:off x="4505516" y="508296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Next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4995736" y="4724400"/>
            <a:ext cx="606552" cy="358564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51513A-D791-4C2A-9450-1402D65B246B}"/>
              </a:ext>
            </a:extLst>
          </p:cNvPr>
          <p:cNvSpPr txBox="1"/>
          <p:nvPr/>
        </p:nvSpPr>
        <p:spPr>
          <a:xfrm>
            <a:off x="6444044" y="5092645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Next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2" name="Curved Connector 41"/>
          <p:cNvCxnSpPr/>
          <p:nvPr/>
        </p:nvCxnSpPr>
        <p:spPr>
          <a:xfrm flipV="1">
            <a:off x="6848412" y="4724400"/>
            <a:ext cx="606552" cy="358564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44" name="Group 107">
            <a:extLst>
              <a:ext uri="{FF2B5EF4-FFF2-40B4-BE49-F238E27FC236}">
                <a16:creationId xmlns:a16="http://schemas.microsoft.com/office/drawing/2014/main" id="{669D27FD-C17D-4E8C-8707-B54947F17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80040"/>
              </p:ext>
            </p:extLst>
          </p:nvPr>
        </p:nvGraphicFramePr>
        <p:xfrm>
          <a:off x="7523353" y="4526470"/>
          <a:ext cx="1346200" cy="30480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A51513A-D791-4C2A-9450-1402D65B246B}"/>
              </a:ext>
            </a:extLst>
          </p:cNvPr>
          <p:cNvSpPr txBox="1"/>
          <p:nvPr/>
        </p:nvSpPr>
        <p:spPr>
          <a:xfrm>
            <a:off x="8223326" y="507164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END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7" name="직사각형 58">
            <a:extLst>
              <a:ext uri="{FF2B5EF4-FFF2-40B4-BE49-F238E27FC236}">
                <a16:creationId xmlns:a16="http://schemas.microsoft.com/office/drawing/2014/main" id="{99642D61-7043-49AB-B458-8FAB97529A73}"/>
              </a:ext>
            </a:extLst>
          </p:cNvPr>
          <p:cNvSpPr/>
          <p:nvPr/>
        </p:nvSpPr>
        <p:spPr>
          <a:xfrm>
            <a:off x="542925" y="5422109"/>
            <a:ext cx="7372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Start from the beginning.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You can’t go to the element directly because </a:t>
            </a:r>
            <a:r>
              <a:rPr lang="en-US" dirty="0" err="1" smtClean="0">
                <a:solidFill>
                  <a:srgbClr val="FF0000"/>
                </a:solidFill>
              </a:rPr>
              <a:t>LinkedList</a:t>
            </a:r>
            <a:r>
              <a:rPr lang="en-US" dirty="0" smtClean="0">
                <a:solidFill>
                  <a:srgbClr val="FF0000"/>
                </a:solidFill>
              </a:rPr>
              <a:t> has no index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86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1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VS. </a:t>
            </a:r>
            <a:r>
              <a:rPr lang="en-US" dirty="0" err="1" smtClean="0"/>
              <a:t>LinkedList</a:t>
            </a:r>
            <a:r>
              <a:rPr lang="en-US" dirty="0" smtClean="0"/>
              <a:t>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5562600"/>
            <a:ext cx="8683625" cy="914400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		Fast on Search	Slow on Add/Delete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/>
              <a:t>		Fast on </a:t>
            </a:r>
            <a:r>
              <a:rPr lang="en-US" dirty="0" smtClean="0"/>
              <a:t>Add/Delete</a:t>
            </a:r>
            <a:r>
              <a:rPr lang="en-US" dirty="0"/>
              <a:t>	Slow on </a:t>
            </a:r>
            <a:r>
              <a:rPr lang="en-US" dirty="0" smtClean="0"/>
              <a:t>Search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87F411-F3C8-42BF-BAC1-67614D0CD4A6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04612"/>
              </p:ext>
            </p:extLst>
          </p:nvPr>
        </p:nvGraphicFramePr>
        <p:xfrm>
          <a:off x="457200" y="1307142"/>
          <a:ext cx="8226425" cy="41792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74802">
                  <a:extLst>
                    <a:ext uri="{9D8B030D-6E8A-4147-A177-3AD203B41FA5}">
                      <a16:colId xmlns:a16="http://schemas.microsoft.com/office/drawing/2014/main" val="3969833771"/>
                    </a:ext>
                  </a:extLst>
                </a:gridCol>
                <a:gridCol w="4160490">
                  <a:extLst>
                    <a:ext uri="{9D8B030D-6E8A-4147-A177-3AD203B41FA5}">
                      <a16:colId xmlns:a16="http://schemas.microsoft.com/office/drawing/2014/main" val="3173688464"/>
                    </a:ext>
                  </a:extLst>
                </a:gridCol>
                <a:gridCol w="1891133">
                  <a:extLst>
                    <a:ext uri="{9D8B030D-6E8A-4147-A177-3AD203B41FA5}">
                      <a16:colId xmlns:a16="http://schemas.microsoft.com/office/drawing/2014/main" val="1787443873"/>
                    </a:ext>
                  </a:extLst>
                </a:gridCol>
              </a:tblGrid>
              <a:tr h="52763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01574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Seek Front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46926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Seek Back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44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Seek to Index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51519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kumimoji="0"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kumimoji="0" lang="en-US" sz="24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at Front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48359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Insert at Back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12219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Insert After</a:t>
                      </a:r>
                      <a:r>
                        <a:rPr kumimoji="0" lang="en-US" sz="24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an Item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88427"/>
                  </a:ext>
                </a:extLst>
              </a:tr>
              <a:tr h="521661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 an Item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kumimoji="0"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11.1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Node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CA813-9782-4E1F-B11B-F5347CE1BE6C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List </a:t>
            </a:r>
            <a:r>
              <a:rPr lang="en-US" altLang="en-US" dirty="0" smtClean="0"/>
              <a:t>Node </a:t>
            </a:r>
            <a:r>
              <a:rPr lang="en-US" altLang="en-US" dirty="0" smtClean="0"/>
              <a:t>w/ </a:t>
            </a:r>
            <a:r>
              <a:rPr lang="en-US" altLang="en-US" dirty="0" smtClean="0"/>
              <a:t>Constructor</a:t>
            </a: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ListNode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int data;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ListNode next;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public ListNode(int data)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this.data = data;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this.next = null;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public ListNode(int data, ListNode next)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this.data = data;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this.next = next;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Exercise: Modify the previous client to use these constructors.</a:t>
            </a:r>
          </a:p>
        </p:txBody>
      </p:sp>
    </p:spTree>
    <p:extLst>
      <p:ext uri="{BB962C8B-B14F-4D97-AF65-F5344CB8AC3E}">
        <p14:creationId xmlns:p14="http://schemas.microsoft.com/office/powerpoint/2010/main" val="12406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</a:t>
            </a:r>
            <a:r>
              <a:rPr lang="en-US" altLang="en-US" dirty="0" smtClean="0"/>
              <a:t>Node Exercise </a:t>
            </a:r>
            <a:r>
              <a:rPr lang="en-US" altLang="en-US" dirty="0" smtClean="0"/>
              <a:t>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set of statements turns this picture: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Into this?</a:t>
            </a:r>
          </a:p>
        </p:txBody>
      </p:sp>
      <p:graphicFrame>
        <p:nvGraphicFramePr>
          <p:cNvPr id="3020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40043"/>
              </p:ext>
            </p:extLst>
          </p:nvPr>
        </p:nvGraphicFramePr>
        <p:xfrm>
          <a:off x="2844800" y="18764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209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3485"/>
              </p:ext>
            </p:extLst>
          </p:nvPr>
        </p:nvGraphicFramePr>
        <p:xfrm>
          <a:off x="4749800" y="18764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54" name="Line 48"/>
          <p:cNvSpPr>
            <a:spLocks noChangeShapeType="1"/>
          </p:cNvSpPr>
          <p:nvPr/>
        </p:nvSpPr>
        <p:spPr bwMode="auto">
          <a:xfrm flipV="1">
            <a:off x="3886200" y="24860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51"/>
          <p:cNvSpPr>
            <a:spLocks noChangeShapeType="1"/>
          </p:cNvSpPr>
          <p:nvPr/>
        </p:nvSpPr>
        <p:spPr bwMode="auto">
          <a:xfrm flipH="1">
            <a:off x="5410200" y="225742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Text Box 52"/>
          <p:cNvSpPr txBox="1">
            <a:spLocks noChangeArrowheads="1"/>
          </p:cNvSpPr>
          <p:nvPr/>
        </p:nvSpPr>
        <p:spPr bwMode="auto">
          <a:xfrm>
            <a:off x="1219200" y="2017713"/>
            <a:ext cx="50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list</a:t>
            </a:r>
          </a:p>
        </p:txBody>
      </p:sp>
      <p:sp>
        <p:nvSpPr>
          <p:cNvPr id="22557" name="Line 53"/>
          <p:cNvSpPr>
            <a:spLocks noChangeShapeType="1"/>
          </p:cNvSpPr>
          <p:nvPr/>
        </p:nvSpPr>
        <p:spPr bwMode="auto">
          <a:xfrm flipV="1">
            <a:off x="1905000" y="22574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2160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95512"/>
              </p:ext>
            </p:extLst>
          </p:nvPr>
        </p:nvGraphicFramePr>
        <p:xfrm>
          <a:off x="2844800" y="4648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2171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36495"/>
              </p:ext>
            </p:extLst>
          </p:nvPr>
        </p:nvGraphicFramePr>
        <p:xfrm>
          <a:off x="4749800" y="4648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80" name="Line 102"/>
          <p:cNvSpPr>
            <a:spLocks noChangeShapeType="1"/>
          </p:cNvSpPr>
          <p:nvPr/>
        </p:nvSpPr>
        <p:spPr bwMode="auto">
          <a:xfrm flipV="1">
            <a:off x="3886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Text Box 104"/>
          <p:cNvSpPr txBox="1">
            <a:spLocks noChangeArrowheads="1"/>
          </p:cNvSpPr>
          <p:nvPr/>
        </p:nvSpPr>
        <p:spPr bwMode="auto">
          <a:xfrm>
            <a:off x="1219200" y="4789488"/>
            <a:ext cx="50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list</a:t>
            </a:r>
          </a:p>
        </p:txBody>
      </p:sp>
      <p:sp>
        <p:nvSpPr>
          <p:cNvPr id="22582" name="Line 105"/>
          <p:cNvSpPr>
            <a:spLocks noChangeShapeType="1"/>
          </p:cNvSpPr>
          <p:nvPr/>
        </p:nvSpPr>
        <p:spPr bwMode="auto">
          <a:xfrm flipV="1">
            <a:off x="1905000" y="5029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2212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3050"/>
              </p:ext>
            </p:extLst>
          </p:nvPr>
        </p:nvGraphicFramePr>
        <p:xfrm>
          <a:off x="6654800" y="4648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94" name="Line 143"/>
          <p:cNvSpPr>
            <a:spLocks noChangeShapeType="1"/>
          </p:cNvSpPr>
          <p:nvPr/>
        </p:nvSpPr>
        <p:spPr bwMode="auto">
          <a:xfrm flipV="1">
            <a:off x="5791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Line 144"/>
          <p:cNvSpPr>
            <a:spLocks noChangeShapeType="1"/>
          </p:cNvSpPr>
          <p:nvPr/>
        </p:nvSpPr>
        <p:spPr bwMode="auto">
          <a:xfrm flipH="1">
            <a:off x="7315200" y="5029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</a:t>
            </a:r>
            <a:r>
              <a:rPr lang="en-US" altLang="en-US" dirty="0" smtClean="0"/>
              <a:t>Node Exercise </a:t>
            </a:r>
            <a:r>
              <a:rPr lang="en-US" altLang="en-US" dirty="0" smtClean="0"/>
              <a:t>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set of statements turns this picture: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Into this?</a:t>
            </a:r>
          </a:p>
        </p:txBody>
      </p:sp>
      <p:graphicFrame>
        <p:nvGraphicFramePr>
          <p:cNvPr id="305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53768"/>
              </p:ext>
            </p:extLst>
          </p:nvPr>
        </p:nvGraphicFramePr>
        <p:xfrm>
          <a:off x="2844800" y="18764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516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83926"/>
              </p:ext>
            </p:extLst>
          </p:nvPr>
        </p:nvGraphicFramePr>
        <p:xfrm>
          <a:off x="4749800" y="18764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8" name="Line 26"/>
          <p:cNvSpPr>
            <a:spLocks noChangeShapeType="1"/>
          </p:cNvSpPr>
          <p:nvPr/>
        </p:nvSpPr>
        <p:spPr bwMode="auto">
          <a:xfrm flipV="1">
            <a:off x="3886200" y="24860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5410200" y="225742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1219200" y="2017713"/>
            <a:ext cx="50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list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V="1">
            <a:off x="1905000" y="22574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518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59555"/>
              </p:ext>
            </p:extLst>
          </p:nvPr>
        </p:nvGraphicFramePr>
        <p:xfrm>
          <a:off x="2844800" y="4648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519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95819"/>
              </p:ext>
            </p:extLst>
          </p:nvPr>
        </p:nvGraphicFramePr>
        <p:xfrm>
          <a:off x="4749800" y="4648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04" name="Line 52"/>
          <p:cNvSpPr>
            <a:spLocks noChangeShapeType="1"/>
          </p:cNvSpPr>
          <p:nvPr/>
        </p:nvSpPr>
        <p:spPr bwMode="auto">
          <a:xfrm flipV="1">
            <a:off x="3886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5" name="Text Box 53"/>
          <p:cNvSpPr txBox="1">
            <a:spLocks noChangeArrowheads="1"/>
          </p:cNvSpPr>
          <p:nvPr/>
        </p:nvSpPr>
        <p:spPr bwMode="auto">
          <a:xfrm>
            <a:off x="1219200" y="4789488"/>
            <a:ext cx="50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list</a:t>
            </a:r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 flipV="1">
            <a:off x="1905000" y="5029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520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00781"/>
              </p:ext>
            </p:extLst>
          </p:nvPr>
        </p:nvGraphicFramePr>
        <p:xfrm>
          <a:off x="6654800" y="4648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18" name="Line 66"/>
          <p:cNvSpPr>
            <a:spLocks noChangeShapeType="1"/>
          </p:cNvSpPr>
          <p:nvPr/>
        </p:nvSpPr>
        <p:spPr bwMode="auto">
          <a:xfrm flipV="1">
            <a:off x="5791200" y="525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 flipH="1">
            <a:off x="7315200" y="5029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</a:t>
            </a:r>
            <a:r>
              <a:rPr lang="en-US" altLang="en-US" dirty="0" smtClean="0"/>
              <a:t>Node Exercise </a:t>
            </a:r>
            <a:r>
              <a:rPr lang="en-US" altLang="en-US" dirty="0" smtClean="0"/>
              <a:t>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set of statements turns this picture: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Into this?</a:t>
            </a:r>
          </a:p>
        </p:txBody>
      </p:sp>
      <p:graphicFrame>
        <p:nvGraphicFramePr>
          <p:cNvPr id="303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4223"/>
              </p:ext>
            </p:extLst>
          </p:nvPr>
        </p:nvGraphicFramePr>
        <p:xfrm>
          <a:off x="2844800" y="18764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3119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65845"/>
              </p:ext>
            </p:extLst>
          </p:nvPr>
        </p:nvGraphicFramePr>
        <p:xfrm>
          <a:off x="4749800" y="18764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02" name="Line 26"/>
          <p:cNvSpPr>
            <a:spLocks noChangeShapeType="1"/>
          </p:cNvSpPr>
          <p:nvPr/>
        </p:nvSpPr>
        <p:spPr bwMode="auto">
          <a:xfrm flipV="1">
            <a:off x="3886200" y="24860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H="1">
            <a:off x="5410200" y="225742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1219200" y="2017713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list1</a:t>
            </a: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 flipV="1">
            <a:off x="1905000" y="22574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313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93229"/>
              </p:ext>
            </p:extLst>
          </p:nvPr>
        </p:nvGraphicFramePr>
        <p:xfrm>
          <a:off x="2844800" y="28670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314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24189"/>
              </p:ext>
            </p:extLst>
          </p:nvPr>
        </p:nvGraphicFramePr>
        <p:xfrm>
          <a:off x="4749800" y="28670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28" name="Line 52"/>
          <p:cNvSpPr>
            <a:spLocks noChangeShapeType="1"/>
          </p:cNvSpPr>
          <p:nvPr/>
        </p:nvSpPr>
        <p:spPr bwMode="auto">
          <a:xfrm flipV="1">
            <a:off x="3886200" y="34766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 flipH="1">
            <a:off x="5410200" y="324802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1219200" y="3008313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list2</a:t>
            </a:r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 flipV="1">
            <a:off x="1905000" y="32480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316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63758"/>
              </p:ext>
            </p:extLst>
          </p:nvPr>
        </p:nvGraphicFramePr>
        <p:xfrm>
          <a:off x="2844800" y="44196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317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03884"/>
              </p:ext>
            </p:extLst>
          </p:nvPr>
        </p:nvGraphicFramePr>
        <p:xfrm>
          <a:off x="4749800" y="44196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54" name="Line 78"/>
          <p:cNvSpPr>
            <a:spLocks noChangeShapeType="1"/>
          </p:cNvSpPr>
          <p:nvPr/>
        </p:nvSpPr>
        <p:spPr bwMode="auto">
          <a:xfrm flipV="1">
            <a:off x="3886200" y="5029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1219200" y="4560888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list1</a:t>
            </a:r>
          </a:p>
        </p:txBody>
      </p:sp>
      <p:sp>
        <p:nvSpPr>
          <p:cNvPr id="24656" name="Line 80"/>
          <p:cNvSpPr>
            <a:spLocks noChangeShapeType="1"/>
          </p:cNvSpPr>
          <p:nvPr/>
        </p:nvSpPr>
        <p:spPr bwMode="auto">
          <a:xfrm flipV="1">
            <a:off x="1905000" y="480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318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5181"/>
              </p:ext>
            </p:extLst>
          </p:nvPr>
        </p:nvGraphicFramePr>
        <p:xfrm>
          <a:off x="2844800" y="5410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68" name="Line 92"/>
          <p:cNvSpPr>
            <a:spLocks noChangeShapeType="1"/>
          </p:cNvSpPr>
          <p:nvPr/>
        </p:nvSpPr>
        <p:spPr bwMode="auto">
          <a:xfrm flipH="1">
            <a:off x="3505200" y="5791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Text Box 93"/>
          <p:cNvSpPr txBox="1">
            <a:spLocks noChangeArrowheads="1"/>
          </p:cNvSpPr>
          <p:nvPr/>
        </p:nvSpPr>
        <p:spPr bwMode="auto">
          <a:xfrm>
            <a:off x="1219200" y="5551488"/>
            <a:ext cx="63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list2</a:t>
            </a:r>
          </a:p>
        </p:txBody>
      </p:sp>
      <p:sp>
        <p:nvSpPr>
          <p:cNvPr id="24670" name="Line 94"/>
          <p:cNvSpPr>
            <a:spLocks noChangeShapeType="1"/>
          </p:cNvSpPr>
          <p:nvPr/>
        </p:nvSpPr>
        <p:spPr bwMode="auto">
          <a:xfrm flipV="1">
            <a:off x="1905000" y="5791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3199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68530"/>
              </p:ext>
            </p:extLst>
          </p:nvPr>
        </p:nvGraphicFramePr>
        <p:xfrm>
          <a:off x="6654800" y="44196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82" name="Line 106"/>
          <p:cNvSpPr>
            <a:spLocks noChangeShapeType="1"/>
          </p:cNvSpPr>
          <p:nvPr/>
        </p:nvSpPr>
        <p:spPr bwMode="auto">
          <a:xfrm flipV="1">
            <a:off x="5791200" y="5029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3" name="Line 107"/>
          <p:cNvSpPr>
            <a:spLocks noChangeShapeType="1"/>
          </p:cNvSpPr>
          <p:nvPr/>
        </p:nvSpPr>
        <p:spPr bwMode="auto">
          <a:xfrm flipH="1">
            <a:off x="7315200" y="48006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latin typeface="Courier New" panose="02070309020205020404" pitchFamily="49" charset="0"/>
              </a:rPr>
              <a:t>swap</a:t>
            </a:r>
            <a:r>
              <a:rPr lang="en-US" altLang="en-US" dirty="0" smtClean="0"/>
              <a:t> </a:t>
            </a:r>
            <a:r>
              <a:rPr lang="en-US" altLang="en-US" dirty="0" smtClean="0"/>
              <a:t>Method</a:t>
            </a:r>
            <a:r>
              <a:rPr lang="en-US" altLang="en-US" dirty="0" smtClean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Does the following </a:t>
            </a:r>
            <a:r>
              <a:rPr lang="en-US" altLang="en-US" smtClean="0">
                <a:latin typeface="Courier New" panose="02070309020205020404" pitchFamily="49" charset="0"/>
              </a:rPr>
              <a:t>swap</a:t>
            </a:r>
            <a:r>
              <a:rPr lang="en-US" altLang="en-US" smtClean="0"/>
              <a:t> method work?  Why or why not?</a:t>
            </a:r>
          </a:p>
          <a:p>
            <a:pPr lvl="1" eaLnBrk="1" hangingPunct="1"/>
            <a:endParaRPr lang="en-US" alt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static void main(String[] args)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int a = 7;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int b = 35;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	    // swap a with b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A50021"/>
                </a:solidFill>
                <a:latin typeface="Courier New" panose="02070309020205020404" pitchFamily="49" charset="0"/>
              </a:rPr>
              <a:t>	    swap(a, b);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b="1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System.out.println(a + " " + b);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public static void swap(int a, int b)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    int temp =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    a = b;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    b = temp;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90456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</a:t>
            </a:r>
            <a:r>
              <a:rPr lang="en-US" altLang="en-US" dirty="0" smtClean="0"/>
              <a:t>Node Exercise </a:t>
            </a:r>
            <a:r>
              <a:rPr lang="en-US" altLang="en-US" dirty="0" smtClean="0"/>
              <a:t>4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set of statements turns this picture: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Into this?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51476"/>
              </p:ext>
            </p:extLst>
          </p:nvPr>
        </p:nvGraphicFramePr>
        <p:xfrm>
          <a:off x="2120900" y="18764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414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48248"/>
              </p:ext>
            </p:extLst>
          </p:nvPr>
        </p:nvGraphicFramePr>
        <p:xfrm>
          <a:off x="5549900" y="18764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990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26" name="Line 26"/>
          <p:cNvSpPr>
            <a:spLocks noChangeShapeType="1"/>
          </p:cNvSpPr>
          <p:nvPr/>
        </p:nvSpPr>
        <p:spPr bwMode="auto">
          <a:xfrm flipV="1">
            <a:off x="4686300" y="24860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flipH="1">
            <a:off x="6210300" y="225742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95300" y="2017713"/>
            <a:ext cx="50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list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V="1">
            <a:off x="1181100" y="22574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Text Box 108"/>
          <p:cNvSpPr txBox="1">
            <a:spLocks noChangeArrowheads="1"/>
          </p:cNvSpPr>
          <p:nvPr/>
        </p:nvSpPr>
        <p:spPr bwMode="auto">
          <a:xfrm>
            <a:off x="4152900" y="2270125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25631" name="Line 109"/>
          <p:cNvSpPr>
            <a:spLocks noChangeShapeType="1"/>
          </p:cNvSpPr>
          <p:nvPr/>
        </p:nvSpPr>
        <p:spPr bwMode="auto">
          <a:xfrm flipV="1">
            <a:off x="3314700" y="24955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423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75378"/>
              </p:ext>
            </p:extLst>
          </p:nvPr>
        </p:nvGraphicFramePr>
        <p:xfrm>
          <a:off x="2082800" y="46958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4249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52807"/>
              </p:ext>
            </p:extLst>
          </p:nvPr>
        </p:nvGraphicFramePr>
        <p:xfrm>
          <a:off x="5511800" y="4695825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990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54" name="Line 132"/>
          <p:cNvSpPr>
            <a:spLocks noChangeShapeType="1"/>
          </p:cNvSpPr>
          <p:nvPr/>
        </p:nvSpPr>
        <p:spPr bwMode="auto">
          <a:xfrm flipV="1">
            <a:off x="4648200" y="53054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Text Box 134"/>
          <p:cNvSpPr txBox="1">
            <a:spLocks noChangeArrowheads="1"/>
          </p:cNvSpPr>
          <p:nvPr/>
        </p:nvSpPr>
        <p:spPr bwMode="auto">
          <a:xfrm>
            <a:off x="457200" y="4837113"/>
            <a:ext cx="50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list</a:t>
            </a:r>
          </a:p>
        </p:txBody>
      </p:sp>
      <p:sp>
        <p:nvSpPr>
          <p:cNvPr id="25656" name="Line 135"/>
          <p:cNvSpPr>
            <a:spLocks noChangeShapeType="1"/>
          </p:cNvSpPr>
          <p:nvPr/>
        </p:nvSpPr>
        <p:spPr bwMode="auto">
          <a:xfrm flipV="1">
            <a:off x="1143000" y="50768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Text Box 136"/>
          <p:cNvSpPr txBox="1">
            <a:spLocks noChangeArrowheads="1"/>
          </p:cNvSpPr>
          <p:nvPr/>
        </p:nvSpPr>
        <p:spPr bwMode="auto">
          <a:xfrm>
            <a:off x="4114800" y="5089525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25658" name="Line 137"/>
          <p:cNvSpPr>
            <a:spLocks noChangeShapeType="1"/>
          </p:cNvSpPr>
          <p:nvPr/>
        </p:nvSpPr>
        <p:spPr bwMode="auto">
          <a:xfrm flipV="1">
            <a:off x="3276600" y="53149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4279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09569"/>
              </p:ext>
            </p:extLst>
          </p:nvPr>
        </p:nvGraphicFramePr>
        <p:xfrm>
          <a:off x="7416800" y="4705350"/>
          <a:ext cx="1406525" cy="792408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70" name="Line 149"/>
          <p:cNvSpPr>
            <a:spLocks noChangeShapeType="1"/>
          </p:cNvSpPr>
          <p:nvPr/>
        </p:nvSpPr>
        <p:spPr bwMode="auto">
          <a:xfrm flipV="1">
            <a:off x="6553200" y="53149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References </a:t>
            </a:r>
            <a:r>
              <a:rPr lang="en-US" altLang="en-US" dirty="0" smtClean="0"/>
              <a:t>VS. Objects</a:t>
            </a:r>
            <a:endParaRPr lang="en-US" alt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b="1" dirty="0" smtClean="0"/>
              <a:t>variable</a:t>
            </a:r>
            <a:r>
              <a:rPr lang="en-US" altLang="en-US" dirty="0" smtClean="0">
                <a:latin typeface="Courier New" panose="02070309020205020404" pitchFamily="49" charset="0"/>
              </a:rPr>
              <a:t> = </a:t>
            </a:r>
            <a:r>
              <a:rPr lang="en-US" altLang="en-US" b="1" dirty="0" smtClean="0"/>
              <a:t>value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a </a:t>
            </a:r>
            <a:r>
              <a:rPr lang="en-US" altLang="en-US" i="1" dirty="0" smtClean="0"/>
              <a:t>variable </a:t>
            </a:r>
            <a:r>
              <a:rPr lang="en-US" altLang="en-US" dirty="0" smtClean="0"/>
              <a:t> (left side of </a:t>
            </a:r>
            <a:r>
              <a:rPr lang="en-US" altLang="en-US" dirty="0" smtClean="0">
                <a:latin typeface="Courier New" panose="02070309020205020404" pitchFamily="49" charset="0"/>
              </a:rPr>
              <a:t>=</a:t>
            </a:r>
            <a:r>
              <a:rPr lang="en-US" altLang="en-US" dirty="0" smtClean="0"/>
              <a:t> )  is an arrow   </a:t>
            </a:r>
            <a:r>
              <a:rPr lang="en-US" altLang="en-US" sz="1800" dirty="0" smtClean="0"/>
              <a:t>(the base of an arrow)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a </a:t>
            </a:r>
            <a:r>
              <a:rPr lang="en-US" altLang="en-US" i="1" dirty="0" smtClean="0"/>
              <a:t>value</a:t>
            </a:r>
            <a:r>
              <a:rPr lang="en-US" altLang="en-US" dirty="0" smtClean="0"/>
              <a:t>    (right side of </a:t>
            </a:r>
            <a:r>
              <a:rPr lang="en-US" altLang="en-US" dirty="0" smtClean="0">
                <a:latin typeface="Courier New" panose="02070309020205020404" pitchFamily="49" charset="0"/>
              </a:rPr>
              <a:t>=</a:t>
            </a:r>
            <a:r>
              <a:rPr lang="en-US" altLang="en-US" dirty="0" smtClean="0"/>
              <a:t> ) is an object   </a:t>
            </a:r>
            <a:r>
              <a:rPr lang="en-US" altLang="en-US" sz="1800" dirty="0" smtClean="0"/>
              <a:t>(a box; what an arrow points at)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For the list at right: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a.next</a:t>
            </a:r>
            <a:r>
              <a:rPr lang="en-US" altLang="en-US" dirty="0" smtClean="0">
                <a:latin typeface="Courier New" panose="02070309020205020404" pitchFamily="49" charset="0"/>
              </a:rPr>
              <a:t> = </a:t>
            </a:r>
            <a:r>
              <a:rPr lang="en-US" altLang="en-US" b="1" dirty="0" smtClean="0"/>
              <a:t>value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  <a:br>
              <a:rPr lang="en-US" altLang="en-US" dirty="0" smtClean="0">
                <a:latin typeface="Courier New" panose="02070309020205020404" pitchFamily="49" charset="0"/>
              </a:rPr>
            </a:br>
            <a:r>
              <a:rPr lang="en-US" altLang="en-US" dirty="0" smtClean="0"/>
              <a:t>means to adjust where      points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b="1" dirty="0" smtClean="0"/>
              <a:t>variable</a:t>
            </a:r>
            <a:r>
              <a:rPr lang="en-US" altLang="en-US" dirty="0" smtClean="0">
                <a:latin typeface="Courier New" panose="02070309020205020404" pitchFamily="49" charset="0"/>
              </a:rPr>
              <a:t> = </a:t>
            </a:r>
            <a:r>
              <a:rPr lang="en-US" altLang="en-US" dirty="0" err="1" smtClean="0">
                <a:latin typeface="Courier New" panose="02070309020205020404" pitchFamily="49" charset="0"/>
              </a:rPr>
              <a:t>a.next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  <a:br>
              <a:rPr lang="en-US" altLang="en-US" dirty="0" smtClean="0">
                <a:latin typeface="Courier New" panose="02070309020205020404" pitchFamily="49" charset="0"/>
              </a:rPr>
            </a:br>
            <a:r>
              <a:rPr lang="en-US" altLang="en-US" dirty="0" smtClean="0"/>
              <a:t>means to make </a:t>
            </a:r>
            <a:r>
              <a:rPr lang="en-US" altLang="en-US" b="1" dirty="0" smtClean="0"/>
              <a:t>variable</a:t>
            </a:r>
            <a:r>
              <a:rPr lang="en-US" altLang="en-US" dirty="0" smtClean="0"/>
              <a:t> point at </a:t>
            </a:r>
          </a:p>
        </p:txBody>
      </p:sp>
      <p:graphicFrame>
        <p:nvGraphicFramePr>
          <p:cNvPr id="312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64884"/>
              </p:ext>
            </p:extLst>
          </p:nvPr>
        </p:nvGraphicFramePr>
        <p:xfrm>
          <a:off x="5638800" y="3843338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343400" y="40132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4699000" y="42243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6832600" y="44624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2338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47269"/>
              </p:ext>
            </p:extLst>
          </p:nvPr>
        </p:nvGraphicFramePr>
        <p:xfrm>
          <a:off x="7632700" y="3852863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53" name="Line 29"/>
          <p:cNvSpPr>
            <a:spLocks noChangeShapeType="1"/>
          </p:cNvSpPr>
          <p:nvPr/>
        </p:nvSpPr>
        <p:spPr bwMode="auto">
          <a:xfrm flipH="1">
            <a:off x="8305800" y="425767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Oval 30"/>
          <p:cNvSpPr>
            <a:spLocks noChangeArrowheads="1"/>
          </p:cNvSpPr>
          <p:nvPr/>
        </p:nvSpPr>
        <p:spPr bwMode="auto">
          <a:xfrm>
            <a:off x="6400800" y="4419600"/>
            <a:ext cx="304800" cy="3048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655" name="Oval 31"/>
          <p:cNvSpPr>
            <a:spLocks noChangeArrowheads="1"/>
          </p:cNvSpPr>
          <p:nvPr/>
        </p:nvSpPr>
        <p:spPr bwMode="auto">
          <a:xfrm>
            <a:off x="7467600" y="3581400"/>
            <a:ext cx="304800" cy="304800"/>
          </a:xfrm>
          <a:prstGeom prst="ellipse">
            <a:avLst/>
          </a:prstGeom>
          <a:solidFill>
            <a:srgbClr val="FFFF99"/>
          </a:solidFill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6656" name="Oval 32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ellipse">
            <a:avLst/>
          </a:prstGeom>
          <a:solidFill>
            <a:srgbClr val="FFFF99"/>
          </a:solidFill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96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Reassigning </a:t>
            </a:r>
            <a:r>
              <a:rPr lang="en-US" altLang="en-US" dirty="0" smtClean="0"/>
              <a:t>References</a:t>
            </a:r>
            <a:endParaRPr lang="en-US" alt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you say: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a.next = b.next;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you are saying:</a:t>
            </a:r>
          </a:p>
          <a:p>
            <a:pPr lvl="1" eaLnBrk="1" hangingPunct="1"/>
            <a:r>
              <a:rPr lang="en-US" altLang="en-US" smtClean="0"/>
              <a:t>"Make the </a:t>
            </a:r>
            <a:r>
              <a:rPr lang="en-US" altLang="en-US" i="1" smtClean="0"/>
              <a:t>variable 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a.next</a:t>
            </a:r>
            <a:r>
              <a:rPr lang="en-US" altLang="en-US" smtClean="0"/>
              <a:t> refer to the same </a:t>
            </a:r>
            <a:r>
              <a:rPr lang="en-US" altLang="en-US" i="1" smtClean="0"/>
              <a:t>value </a:t>
            </a:r>
            <a:r>
              <a:rPr lang="en-US" altLang="en-US" smtClean="0"/>
              <a:t>as </a:t>
            </a:r>
            <a:r>
              <a:rPr lang="en-US" altLang="en-US" smtClean="0">
                <a:latin typeface="Courier New" panose="02070309020205020404" pitchFamily="49" charset="0"/>
              </a:rPr>
              <a:t>b.next</a:t>
            </a:r>
            <a:r>
              <a:rPr lang="en-US" altLang="en-US" smtClean="0"/>
              <a:t>."</a:t>
            </a:r>
          </a:p>
          <a:p>
            <a:pPr lvl="1" eaLnBrk="1" hangingPunct="1"/>
            <a:r>
              <a:rPr lang="en-US" altLang="en-US" smtClean="0"/>
              <a:t>Or, "Make </a:t>
            </a:r>
            <a:r>
              <a:rPr lang="en-US" altLang="en-US" smtClean="0">
                <a:latin typeface="Courier New" panose="02070309020205020404" pitchFamily="49" charset="0"/>
              </a:rPr>
              <a:t>a.next</a:t>
            </a:r>
            <a:r>
              <a:rPr lang="en-US" altLang="en-US" smtClean="0"/>
              <a:t> point to the same place that </a:t>
            </a:r>
            <a:r>
              <a:rPr lang="en-US" altLang="en-US" smtClean="0">
                <a:latin typeface="Courier New" panose="02070309020205020404" pitchFamily="49" charset="0"/>
              </a:rPr>
              <a:t>b.next</a:t>
            </a:r>
            <a:r>
              <a:rPr lang="en-US" altLang="en-US" smtClean="0"/>
              <a:t> points."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3133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913"/>
              </p:ext>
            </p:extLst>
          </p:nvPr>
        </p:nvGraphicFramePr>
        <p:xfrm>
          <a:off x="3352800" y="40386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057400" y="42084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2413000" y="4419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 flipV="1">
            <a:off x="4546600" y="46577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336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21485"/>
              </p:ext>
            </p:extLst>
          </p:nvPr>
        </p:nvGraphicFramePr>
        <p:xfrm>
          <a:off x="5346700" y="40481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337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41841"/>
              </p:ext>
            </p:extLst>
          </p:nvPr>
        </p:nvGraphicFramePr>
        <p:xfrm>
          <a:off x="3352800" y="4986338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2057400" y="51562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flipV="1">
            <a:off x="2413000" y="53673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V="1">
            <a:off x="4546600" y="56054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338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47374"/>
              </p:ext>
            </p:extLst>
          </p:nvPr>
        </p:nvGraphicFramePr>
        <p:xfrm>
          <a:off x="5346700" y="4995863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02" name="Line 54"/>
          <p:cNvSpPr>
            <a:spLocks noChangeShapeType="1"/>
          </p:cNvSpPr>
          <p:nvPr/>
        </p:nvSpPr>
        <p:spPr bwMode="auto">
          <a:xfrm flipH="1">
            <a:off x="6019800" y="44529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 flipH="1">
            <a:off x="6000750" y="54102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400" name="Line 56"/>
          <p:cNvSpPr>
            <a:spLocks noChangeShapeType="1"/>
          </p:cNvSpPr>
          <p:nvPr/>
        </p:nvSpPr>
        <p:spPr bwMode="auto">
          <a:xfrm>
            <a:off x="4343400" y="4648200"/>
            <a:ext cx="914400" cy="838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3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3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</a:t>
            </a:r>
            <a:r>
              <a:rPr lang="en-US" altLang="en-US" dirty="0" smtClean="0"/>
              <a:t>Node Question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we have a long chain of list nodes: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We don't know exactly how long the chain is.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How would we print the data values in all the nodes?</a:t>
            </a:r>
          </a:p>
        </p:txBody>
      </p:sp>
      <p:graphicFrame>
        <p:nvGraphicFramePr>
          <p:cNvPr id="3143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26963"/>
              </p:ext>
            </p:extLst>
          </p:nvPr>
        </p:nvGraphicFramePr>
        <p:xfrm>
          <a:off x="2120900" y="2014538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38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21976"/>
              </p:ext>
            </p:extLst>
          </p:nvPr>
        </p:nvGraphicFramePr>
        <p:xfrm>
          <a:off x="7416800" y="2014538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990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98" name="Line 26"/>
          <p:cNvSpPr>
            <a:spLocks noChangeShapeType="1"/>
          </p:cNvSpPr>
          <p:nvPr/>
        </p:nvSpPr>
        <p:spPr bwMode="auto">
          <a:xfrm flipV="1">
            <a:off x="6553200" y="26241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H="1">
            <a:off x="8077200" y="23955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04800" y="21844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list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V="1">
            <a:off x="1181100" y="23955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6096000" y="2389188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V="1">
            <a:off x="3314700" y="26336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440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54454"/>
              </p:ext>
            </p:extLst>
          </p:nvPr>
        </p:nvGraphicFramePr>
        <p:xfrm>
          <a:off x="4114800" y="2024063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15" name="Line 43"/>
          <p:cNvSpPr>
            <a:spLocks noChangeShapeType="1"/>
          </p:cNvSpPr>
          <p:nvPr/>
        </p:nvSpPr>
        <p:spPr bwMode="auto">
          <a:xfrm flipV="1">
            <a:off x="5308600" y="26431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Algorithm </a:t>
            </a:r>
            <a:r>
              <a:rPr lang="en-US" altLang="en-US" dirty="0" smtClean="0"/>
              <a:t>Pseudocode</a:t>
            </a:r>
            <a:endParaRPr lang="en-US" altLang="en-US" dirty="0" smtClean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Start at the </a:t>
            </a:r>
            <a:r>
              <a:rPr lang="en-US" altLang="en-US" b="1" smtClean="0"/>
              <a:t>front</a:t>
            </a:r>
            <a:r>
              <a:rPr lang="en-US" altLang="en-US" smtClean="0"/>
              <a:t> of the list.</a:t>
            </a:r>
          </a:p>
          <a:p>
            <a:pPr eaLnBrk="1" hangingPunct="1"/>
            <a:r>
              <a:rPr lang="en-US" altLang="en-US" smtClean="0"/>
              <a:t>While (there are more nodes to print):</a:t>
            </a:r>
          </a:p>
          <a:p>
            <a:pPr lvl="1" eaLnBrk="1" hangingPunct="1"/>
            <a:r>
              <a:rPr lang="en-US" altLang="en-US" smtClean="0"/>
              <a:t>Print the current node's </a:t>
            </a:r>
            <a:r>
              <a:rPr lang="en-US" altLang="en-US" b="1" smtClean="0"/>
              <a:t>data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Go to the </a:t>
            </a:r>
            <a:r>
              <a:rPr lang="en-US" altLang="en-US" b="1" smtClean="0"/>
              <a:t>next</a:t>
            </a:r>
            <a:r>
              <a:rPr lang="en-US" altLang="en-US" smtClean="0"/>
              <a:t> node.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How do we walk through the nodes of the list?</a:t>
            </a:r>
          </a:p>
          <a:p>
            <a:pPr lvl="1" eaLnBrk="1" hangingPunct="1"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list = list.next;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is this a good idea?</a:t>
            </a:r>
          </a:p>
        </p:txBody>
      </p:sp>
      <p:graphicFrame>
        <p:nvGraphicFramePr>
          <p:cNvPr id="3153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17721"/>
              </p:ext>
            </p:extLst>
          </p:nvPr>
        </p:nvGraphicFramePr>
        <p:xfrm>
          <a:off x="2197100" y="5214938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540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32745"/>
              </p:ext>
            </p:extLst>
          </p:nvPr>
        </p:nvGraphicFramePr>
        <p:xfrm>
          <a:off x="7493000" y="5214938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990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22" name="Line 26"/>
          <p:cNvSpPr>
            <a:spLocks noChangeShapeType="1"/>
          </p:cNvSpPr>
          <p:nvPr/>
        </p:nvSpPr>
        <p:spPr bwMode="auto">
          <a:xfrm flipV="1">
            <a:off x="6629400" y="58245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H="1">
            <a:off x="8153400" y="55959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381000" y="53848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list</a:t>
            </a: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1257300" y="55959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6172200" y="5589588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V="1">
            <a:off x="3390900" y="58340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542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05366"/>
              </p:ext>
            </p:extLst>
          </p:nvPr>
        </p:nvGraphicFramePr>
        <p:xfrm>
          <a:off x="4191000" y="5224463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39" name="Line 43"/>
          <p:cNvSpPr>
            <a:spLocks noChangeShapeType="1"/>
          </p:cNvSpPr>
          <p:nvPr/>
        </p:nvSpPr>
        <p:spPr bwMode="auto">
          <a:xfrm flipV="1">
            <a:off x="5384800" y="58435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8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Traversing a </a:t>
            </a:r>
            <a:r>
              <a:rPr lang="en-US" altLang="en-US" dirty="0" smtClean="0"/>
              <a:t>List</a:t>
            </a:r>
            <a:r>
              <a:rPr lang="en-US" altLang="en-US" dirty="0" smtClean="0"/>
              <a:t>?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(bad) way to print every value in the list:</a:t>
            </a:r>
          </a:p>
          <a:p>
            <a:pPr lvl="1" eaLnBrk="1" hangingPunct="1">
              <a:buFontTx/>
              <a:buNone/>
            </a:pPr>
            <a:endParaRPr lang="en-US" altLang="en-US" sz="12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while (list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System.out.println(list.data);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list = list.next;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move to next node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What's wrong with this approach?</a:t>
            </a:r>
          </a:p>
          <a:p>
            <a:pPr lvl="2" eaLnBrk="1" hangingPunct="1"/>
            <a:r>
              <a:rPr lang="en-US" altLang="en-US" smtClean="0"/>
              <a:t>(It loses the linked list as it prints it!)</a:t>
            </a:r>
          </a:p>
        </p:txBody>
      </p:sp>
      <p:graphicFrame>
        <p:nvGraphicFramePr>
          <p:cNvPr id="316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03908"/>
              </p:ext>
            </p:extLst>
          </p:nvPr>
        </p:nvGraphicFramePr>
        <p:xfrm>
          <a:off x="2197100" y="5291138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6431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98209"/>
              </p:ext>
            </p:extLst>
          </p:nvPr>
        </p:nvGraphicFramePr>
        <p:xfrm>
          <a:off x="7493000" y="5291138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990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6629400" y="59007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H="1">
            <a:off x="8153400" y="56721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81000" y="54610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list</a:t>
            </a:r>
          </a:p>
        </p:txBody>
      </p:sp>
      <p:sp>
        <p:nvSpPr>
          <p:cNvPr id="316445" name="Line 29"/>
          <p:cNvSpPr>
            <a:spLocks noChangeShapeType="1"/>
          </p:cNvSpPr>
          <p:nvPr/>
        </p:nvSpPr>
        <p:spPr bwMode="auto">
          <a:xfrm flipV="1">
            <a:off x="1257300" y="56721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6172200" y="5665788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3390900" y="59102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64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52035"/>
              </p:ext>
            </p:extLst>
          </p:nvPr>
        </p:nvGraphicFramePr>
        <p:xfrm>
          <a:off x="4191000" y="5300663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63" name="Line 43"/>
          <p:cNvSpPr>
            <a:spLocks noChangeShapeType="1"/>
          </p:cNvSpPr>
          <p:nvPr/>
        </p:nvSpPr>
        <p:spPr bwMode="auto">
          <a:xfrm flipV="1">
            <a:off x="5384800" y="59197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6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386012"/>
            <a:ext cx="538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6461" name="Freeform 45"/>
          <p:cNvSpPr>
            <a:spLocks/>
          </p:cNvSpPr>
          <p:nvPr/>
        </p:nvSpPr>
        <p:spPr bwMode="auto">
          <a:xfrm>
            <a:off x="1143000" y="4953000"/>
            <a:ext cx="2971800" cy="673100"/>
          </a:xfrm>
          <a:custGeom>
            <a:avLst/>
            <a:gdLst>
              <a:gd name="T0" fmla="*/ 0 w 1872"/>
              <a:gd name="T1" fmla="*/ 673100 h 568"/>
              <a:gd name="T2" fmla="*/ 1676400 w 1872"/>
              <a:gd name="T3" fmla="*/ 47401 h 568"/>
              <a:gd name="T4" fmla="*/ 2971800 w 1872"/>
              <a:gd name="T5" fmla="*/ 388692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62" name="Freeform 46"/>
          <p:cNvSpPr>
            <a:spLocks/>
          </p:cNvSpPr>
          <p:nvPr/>
        </p:nvSpPr>
        <p:spPr bwMode="auto">
          <a:xfrm>
            <a:off x="1066800" y="4800600"/>
            <a:ext cx="6324600" cy="762000"/>
          </a:xfrm>
          <a:custGeom>
            <a:avLst/>
            <a:gdLst>
              <a:gd name="T0" fmla="*/ 0 w 3984"/>
              <a:gd name="T1" fmla="*/ 762000 h 752"/>
              <a:gd name="T2" fmla="*/ 2133600 w 3984"/>
              <a:gd name="T3" fmla="*/ 32426 h 752"/>
              <a:gd name="T4" fmla="*/ 6324600 w 3984"/>
              <a:gd name="T5" fmla="*/ 567447 h 7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84" h="752">
                <a:moveTo>
                  <a:pt x="0" y="752"/>
                </a:moveTo>
                <a:cubicBezTo>
                  <a:pt x="340" y="408"/>
                  <a:pt x="680" y="64"/>
                  <a:pt x="1344" y="32"/>
                </a:cubicBezTo>
                <a:cubicBezTo>
                  <a:pt x="2008" y="0"/>
                  <a:pt x="3552" y="472"/>
                  <a:pt x="3984" y="5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1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16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6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6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3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6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3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latin typeface="Courier New" panose="02070309020205020404" pitchFamily="49" charset="0"/>
              </a:rPr>
              <a:t>current</a:t>
            </a:r>
            <a:r>
              <a:rPr lang="en-US" altLang="en-US" dirty="0" smtClean="0"/>
              <a:t> </a:t>
            </a:r>
            <a:r>
              <a:rPr lang="en-US" altLang="en-US" dirty="0" smtClean="0"/>
              <a:t>Reference</a:t>
            </a:r>
            <a:endParaRPr lang="en-US" alt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Don't change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  <a:r>
              <a:rPr lang="en-US" altLang="en-US" smtClean="0"/>
              <a:t>.  Make another variable, and change that.</a:t>
            </a:r>
          </a:p>
          <a:p>
            <a:pPr lvl="1" eaLnBrk="1" hangingPunct="1"/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</a:rPr>
              <a:t>ListNode</a:t>
            </a:r>
            <a:r>
              <a:rPr lang="en-US" altLang="en-US" smtClean="0"/>
              <a:t> variable is NOT a </a:t>
            </a:r>
            <a:r>
              <a:rPr lang="en-US" altLang="en-US" smtClean="0">
                <a:latin typeface="Courier New" panose="02070309020205020404" pitchFamily="49" charset="0"/>
              </a:rPr>
              <a:t>ListNode</a:t>
            </a:r>
            <a:r>
              <a:rPr lang="en-US" altLang="en-US" smtClean="0"/>
              <a:t> object</a:t>
            </a:r>
          </a:p>
          <a:p>
            <a:pPr lvl="1" eaLnBrk="1" hangingPunct="1"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ListNode current = list;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happens to the picture above when we write:</a:t>
            </a:r>
          </a:p>
          <a:p>
            <a:pPr lvl="1" eaLnBrk="1" hangingPunct="1"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current = current.next;</a:t>
            </a:r>
          </a:p>
        </p:txBody>
      </p:sp>
      <p:graphicFrame>
        <p:nvGraphicFramePr>
          <p:cNvPr id="3174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37008"/>
              </p:ext>
            </p:extLst>
          </p:nvPr>
        </p:nvGraphicFramePr>
        <p:xfrm>
          <a:off x="2273300" y="3217863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745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561473"/>
              </p:ext>
            </p:extLst>
          </p:nvPr>
        </p:nvGraphicFramePr>
        <p:xfrm>
          <a:off x="7569200" y="3217863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990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70" name="Line 26"/>
          <p:cNvSpPr>
            <a:spLocks noChangeShapeType="1"/>
          </p:cNvSpPr>
          <p:nvPr/>
        </p:nvSpPr>
        <p:spPr bwMode="auto">
          <a:xfrm flipV="1">
            <a:off x="6705600" y="38274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H="1">
            <a:off x="8229600" y="3598863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457200" y="33877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list</a:t>
            </a: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V="1">
            <a:off x="1333500" y="35988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6248400" y="3592513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3467100" y="38369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47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79911"/>
              </p:ext>
            </p:extLst>
          </p:nvPr>
        </p:nvGraphicFramePr>
        <p:xfrm>
          <a:off x="4267200" y="3227388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5461000" y="384651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484" name="Group 44"/>
          <p:cNvGrpSpPr>
            <a:grpSpLocks/>
          </p:cNvGrpSpPr>
          <p:nvPr/>
        </p:nvGrpSpPr>
        <p:grpSpPr bwMode="auto">
          <a:xfrm>
            <a:off x="228600" y="3794125"/>
            <a:ext cx="1905000" cy="777875"/>
            <a:chOff x="144" y="2160"/>
            <a:chExt cx="1200" cy="490"/>
          </a:xfrm>
        </p:grpSpPr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144" y="2400"/>
              <a:ext cx="10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Courier New" panose="02070309020205020404" pitchFamily="49" charset="0"/>
                </a:rPr>
                <a:t>current</a:t>
              </a:r>
              <a:r>
                <a:rPr lang="en-US" altLang="en-US" sz="2000">
                  <a:latin typeface="Tahoma" panose="020B0604030504040204" pitchFamily="34" charset="0"/>
                </a:rPr>
                <a:t>     </a:t>
              </a:r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 flipV="1">
              <a:off x="960" y="2160"/>
              <a:ext cx="3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9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Traversing a </a:t>
            </a:r>
            <a:r>
              <a:rPr lang="en-US" altLang="en-US" dirty="0" smtClean="0"/>
              <a:t>List Correctly</a:t>
            </a:r>
            <a:endParaRPr lang="en-US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correct way to print every value in the list:</a:t>
            </a:r>
          </a:p>
          <a:p>
            <a:pPr lvl="1" eaLnBrk="1" hangingPunct="1">
              <a:buFontTx/>
              <a:buNone/>
            </a:pPr>
            <a:endParaRPr lang="en-US" altLang="en-US" sz="12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ListNode current = list;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while (</a:t>
            </a:r>
            <a:r>
              <a:rPr lang="en-US" altLang="en-US" b="1" smtClean="0">
                <a:latin typeface="Courier New" panose="02070309020205020404" pitchFamily="49" charset="0"/>
              </a:rPr>
              <a:t>current</a:t>
            </a:r>
            <a:r>
              <a:rPr lang="en-US" altLang="en-US" smtClean="0">
                <a:latin typeface="Courier New" panose="02070309020205020404" pitchFamily="49" charset="0"/>
              </a:rPr>
              <a:t>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System.out.println(</a:t>
            </a:r>
            <a:r>
              <a:rPr lang="en-US" altLang="en-US" b="1" smtClean="0">
                <a:latin typeface="Courier New" panose="02070309020205020404" pitchFamily="49" charset="0"/>
              </a:rPr>
              <a:t>current</a:t>
            </a:r>
            <a:r>
              <a:rPr lang="en-US" altLang="en-US" smtClean="0">
                <a:latin typeface="Courier New" panose="02070309020205020404" pitchFamily="49" charset="0"/>
              </a:rPr>
              <a:t>.data);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current = current.next;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move to next node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Changing </a:t>
            </a:r>
            <a:r>
              <a:rPr lang="en-US" altLang="en-US" smtClean="0">
                <a:latin typeface="Courier New" panose="02070309020205020404" pitchFamily="49" charset="0"/>
              </a:rPr>
              <a:t>current</a:t>
            </a:r>
            <a:r>
              <a:rPr lang="en-US" altLang="en-US" smtClean="0"/>
              <a:t> does not damage the list.</a:t>
            </a:r>
          </a:p>
        </p:txBody>
      </p:sp>
      <p:graphicFrame>
        <p:nvGraphicFramePr>
          <p:cNvPr id="3184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90638"/>
              </p:ext>
            </p:extLst>
          </p:nvPr>
        </p:nvGraphicFramePr>
        <p:xfrm>
          <a:off x="2197100" y="48006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479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71266"/>
              </p:ext>
            </p:extLst>
          </p:nvPr>
        </p:nvGraphicFramePr>
        <p:xfrm>
          <a:off x="7493000" y="48006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990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6629400" y="5410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>
            <a:off x="8153400" y="51816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381000" y="49704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list</a:t>
            </a:r>
          </a:p>
        </p:txBody>
      </p:sp>
      <p:sp>
        <p:nvSpPr>
          <p:cNvPr id="318493" name="Line 29"/>
          <p:cNvSpPr>
            <a:spLocks noChangeShapeType="1"/>
          </p:cNvSpPr>
          <p:nvPr/>
        </p:nvSpPr>
        <p:spPr bwMode="auto">
          <a:xfrm flipV="1">
            <a:off x="1257300" y="5181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6172200" y="517525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V="1">
            <a:off x="3390900" y="54197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849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2639"/>
              </p:ext>
            </p:extLst>
          </p:nvPr>
        </p:nvGraphicFramePr>
        <p:xfrm>
          <a:off x="4191000" y="48101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11" name="Line 43"/>
          <p:cNvSpPr>
            <a:spLocks noChangeShapeType="1"/>
          </p:cNvSpPr>
          <p:nvPr/>
        </p:nvSpPr>
        <p:spPr bwMode="auto">
          <a:xfrm flipV="1">
            <a:off x="5384800" y="54292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812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96" y="2437923"/>
            <a:ext cx="538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9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LinkedList</a:t>
            </a:r>
            <a:r>
              <a:rPr lang="en-US" altLang="en-US" dirty="0" smtClean="0"/>
              <a:t> VS. Array</a:t>
            </a:r>
            <a:endParaRPr lang="en-US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 to print list values:</a:t>
            </a:r>
          </a:p>
          <a:p>
            <a:pPr lvl="1" eaLnBrk="1" hangingPunct="1"/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ListNode front = ...;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ListNode current = front;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while (current != null) {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600" smtClean="0">
                <a:latin typeface="Courier New" panose="02070309020205020404" pitchFamily="49" charset="0"/>
              </a:rPr>
              <a:t>System.out.println(current.data);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current = current.next;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76800" y="1295400"/>
            <a:ext cx="4267200" cy="5181600"/>
          </a:xfrm>
        </p:spPr>
        <p:txBody>
          <a:bodyPr/>
          <a:lstStyle/>
          <a:p>
            <a:pPr eaLnBrk="1" hangingPunct="1"/>
            <a:r>
              <a:rPr lang="en-US" altLang="en-US" smtClean="0"/>
              <a:t>Similar to array code:</a:t>
            </a:r>
          </a:p>
          <a:p>
            <a:pPr lvl="1" eaLnBrk="1" hangingPunct="1"/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int[] a = ...;</a:t>
            </a:r>
          </a:p>
          <a:p>
            <a:pPr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int i = 0;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while (i &lt; a.length) {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System.out.println(a[i]);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i++;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7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11.3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291972-4C0F-4AAA-B9AC-10CD14351014}" type="datetime1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Value </a:t>
            </a:r>
            <a:r>
              <a:rPr lang="en-US" altLang="en-US" dirty="0" smtClean="0"/>
              <a:t>Semantics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 smtClean="0"/>
              <a:t>value semantics</a:t>
            </a:r>
            <a:r>
              <a:rPr lang="en-US" altLang="en-US" smtClean="0"/>
              <a:t>: Behavior where values are copied when assigned to each other or passed as parameters.</a:t>
            </a:r>
          </a:p>
          <a:p>
            <a:pPr lvl="1" eaLnBrk="1" hangingPunct="1"/>
            <a:endParaRPr lang="en-US" altLang="en-US" sz="900" smtClean="0"/>
          </a:p>
          <a:p>
            <a:pPr lvl="1" eaLnBrk="1" hangingPunct="1"/>
            <a:r>
              <a:rPr lang="en-US" altLang="en-US" smtClean="0"/>
              <a:t>When one primitive is assigned to another, its value is copied.</a:t>
            </a:r>
          </a:p>
          <a:p>
            <a:pPr lvl="1" eaLnBrk="1" hangingPunct="1"/>
            <a:r>
              <a:rPr lang="en-US" altLang="en-US" smtClean="0"/>
              <a:t>Modifying the value of one variable does not affect others.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int x = 5;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int y = x</a:t>
            </a:r>
            <a:r>
              <a:rPr lang="en-US" altLang="en-US" smtClean="0">
                <a:latin typeface="Courier New" panose="02070309020205020404" pitchFamily="49" charset="0"/>
              </a:rPr>
              <a:t>;  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x = 5, y = 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y = 17;     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x = 5, y = 17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x = 8;      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x = 8, y = 17</a:t>
            </a:r>
          </a:p>
        </p:txBody>
      </p:sp>
    </p:spTree>
    <p:extLst>
      <p:ext uri="{BB962C8B-B14F-4D97-AF65-F5344CB8AC3E}">
        <p14:creationId xmlns:p14="http://schemas.microsoft.com/office/powerpoint/2010/main" val="3253279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320425-AE3F-4A6B-BE04-CF38D5197B12}"/>
              </a:ext>
            </a:extLst>
          </p:cNvPr>
          <p:cNvSpPr/>
          <p:nvPr/>
        </p:nvSpPr>
        <p:spPr>
          <a:xfrm>
            <a:off x="428047" y="1110616"/>
            <a:ext cx="6477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algn="l"/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linkedListTestAdding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pPr algn="l"/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LinkedList&lt;String&gt; list = new LinkedList&lt;String&gt;();</a:t>
            </a:r>
          </a:p>
          <a:p>
            <a:pPr algn="l"/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//Adding elements to the Linked list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("CS210");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("CS211");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("CS212");</a:t>
            </a:r>
          </a:p>
          <a:p>
            <a:pPr algn="l"/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//Adding an element to the first position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("first Element");</a:t>
            </a:r>
          </a:p>
          <a:p>
            <a:pPr algn="l"/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//Adding an element to the last position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("last Element");</a:t>
            </a:r>
          </a:p>
          <a:p>
            <a:pPr algn="l"/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//Adding an element to the 3rd position</a:t>
            </a:r>
          </a:p>
          <a:p>
            <a:pPr algn="l"/>
            <a:r>
              <a:rPr lang="nn-NO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list.add(2, "3rd Element");</a:t>
            </a:r>
          </a:p>
          <a:p>
            <a:pPr algn="l"/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//Iterating LinkedList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Iterator&lt;String&gt; iterator=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list.iterator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} </a:t>
            </a:r>
            <a:endParaRPr 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37BDD3-6367-44DD-A55D-DA4C45D53739}"/>
              </a:ext>
            </a:extLst>
          </p:cNvPr>
          <p:cNvSpPr/>
          <p:nvPr/>
        </p:nvSpPr>
        <p:spPr>
          <a:xfrm>
            <a:off x="6705600" y="3890045"/>
            <a:ext cx="1676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Output:</a:t>
            </a:r>
          </a:p>
          <a:p>
            <a:pPr algn="l"/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first 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Element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+mn-lt"/>
              </a:rPr>
              <a:t>CS210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+mn-lt"/>
              </a:rPr>
              <a:t>3rd Element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+mn-lt"/>
              </a:rPr>
              <a:t>CS211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+mn-lt"/>
              </a:rPr>
              <a:t>CS212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+mn-lt"/>
              </a:rPr>
              <a:t>last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– Adding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320425-AE3F-4A6B-BE04-CF38D5197B12}"/>
              </a:ext>
            </a:extLst>
          </p:cNvPr>
          <p:cNvSpPr/>
          <p:nvPr/>
        </p:nvSpPr>
        <p:spPr>
          <a:xfrm>
            <a:off x="428047" y="1110616"/>
            <a:ext cx="64770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list=new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//Adding elements to the Linked list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("CS210");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("CS211");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("CS212");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("CS213");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("CS214");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//Removing First element. Same as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list.removeFirst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//Removing Last element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list.removeLast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//Iterating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Iterator&lt;String&gt; iterator=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list.iterator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iterator.hasNext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iterator.next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//removing 2nd element, index starts with 0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algn="l"/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nAfter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removing second element: ");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//Iterating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again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Iterator&lt;String&gt; iterator2=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list.iterator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while(iterator2.hasNext()){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(iterator2.next()+" ");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37BDD3-6367-44DD-A55D-DA4C45D53739}"/>
              </a:ext>
            </a:extLst>
          </p:cNvPr>
          <p:cNvSpPr/>
          <p:nvPr/>
        </p:nvSpPr>
        <p:spPr>
          <a:xfrm>
            <a:off x="6629400" y="874713"/>
            <a:ext cx="167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algn="l"/>
            <a:endParaRPr lang="en-US" sz="1600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CS211</a:t>
            </a:r>
          </a:p>
          <a:p>
            <a:pPr algn="l"/>
            <a:r>
              <a:rPr lang="en-US" sz="1600" dirty="0" smtClean="0">
                <a:solidFill>
                  <a:schemeClr val="tx2"/>
                </a:solidFill>
              </a:rPr>
              <a:t>CS212</a:t>
            </a:r>
            <a:endParaRPr lang="en-US" sz="1600" dirty="0">
              <a:solidFill>
                <a:schemeClr val="tx2"/>
              </a:solidFill>
            </a:endParaRPr>
          </a:p>
          <a:p>
            <a:pPr algn="l"/>
            <a:r>
              <a:rPr lang="en-US" sz="1600" dirty="0" smtClean="0">
                <a:solidFill>
                  <a:schemeClr val="tx2"/>
                </a:solidFill>
              </a:rPr>
              <a:t>CS213</a:t>
            </a:r>
            <a:endParaRPr lang="en-US" sz="1600" dirty="0">
              <a:solidFill>
                <a:schemeClr val="tx2"/>
              </a:solidFill>
            </a:endParaRPr>
          </a:p>
          <a:p>
            <a:pPr algn="l"/>
            <a:endParaRPr lang="en-US" sz="16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– Removing Elements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3505200"/>
            <a:ext cx="2206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+mn-lt"/>
              </a:rPr>
              <a:t>After removing second element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:</a:t>
            </a:r>
          </a:p>
          <a:p>
            <a:pPr algn="l"/>
            <a:endParaRPr lang="en-US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  <a:latin typeface="+mn-lt"/>
              </a:rPr>
              <a:t>CS211</a:t>
            </a:r>
          </a:p>
          <a:p>
            <a:pPr algn="l"/>
            <a:r>
              <a:rPr lang="en-US" dirty="0" smtClean="0">
                <a:solidFill>
                  <a:schemeClr val="tx2"/>
                </a:solidFill>
                <a:latin typeface="+mn-lt"/>
              </a:rPr>
              <a:t>CS213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1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320425-AE3F-4A6B-BE04-CF38D5197B12}"/>
              </a:ext>
            </a:extLst>
          </p:cNvPr>
          <p:cNvSpPr/>
          <p:nvPr/>
        </p:nvSpPr>
        <p:spPr>
          <a:xfrm>
            <a:off x="428047" y="1110616"/>
            <a:ext cx="6477000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list=new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algn="l"/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list=new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//Adding elements to the Linked list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("CS210");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("CS211");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("CS212");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("CS213");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("CS214");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("CS311");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("index of CS311 : "+i);</a:t>
            </a:r>
          </a:p>
          <a:p>
            <a:pPr algn="l"/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("CS211");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("index of CS211 : "+j);</a:t>
            </a:r>
          </a:p>
          <a:p>
            <a:pPr algn="l"/>
            <a:endParaRPr lang="en-U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37BDD3-6367-44DD-A55D-DA4C45D53739}"/>
              </a:ext>
            </a:extLst>
          </p:cNvPr>
          <p:cNvSpPr/>
          <p:nvPr/>
        </p:nvSpPr>
        <p:spPr>
          <a:xfrm>
            <a:off x="6066847" y="2955618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-1   (not found)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– Finding Elements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74854"/>
            <a:ext cx="80301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>
                <a:solidFill>
                  <a:schemeClr val="tx2"/>
                </a:solidFill>
                <a:latin typeface="+mn-lt"/>
              </a:rPr>
              <a:t>LinkedList.indexOf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(Object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element) method is used to check and find the occurrence of a particular element in the list.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If the element is present then the index of the first occurrence of the element is returned otherwise -1 is returned if the list does not contain the element.</a:t>
            </a:r>
          </a:p>
          <a:p>
            <a:pPr algn="l"/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1137BDD3-6367-44DD-A55D-DA4C45D53739}"/>
              </a:ext>
            </a:extLst>
          </p:cNvPr>
          <p:cNvSpPr/>
          <p:nvPr/>
        </p:nvSpPr>
        <p:spPr>
          <a:xfrm>
            <a:off x="6066847" y="3581400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02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of software developer use Java built-in </a:t>
            </a:r>
            <a:r>
              <a:rPr lang="en-US" dirty="0" err="1" smtClean="0"/>
              <a:t>LinkedList</a:t>
            </a:r>
            <a:r>
              <a:rPr lang="en-US" dirty="0" smtClean="0"/>
              <a:t> as one of the data structures.</a:t>
            </a:r>
          </a:p>
          <a:p>
            <a:r>
              <a:rPr lang="en-US" dirty="0" smtClean="0"/>
              <a:t>If you want to implement your own </a:t>
            </a:r>
            <a:r>
              <a:rPr lang="en-US" dirty="0" err="1" smtClean="0"/>
              <a:t>LinkedList</a:t>
            </a:r>
            <a:r>
              <a:rPr lang="en-US" dirty="0" smtClean="0"/>
              <a:t> for special purpose, you may apply </a:t>
            </a:r>
            <a:r>
              <a:rPr lang="en-US" dirty="0" err="1" smtClean="0"/>
              <a:t>ListNode</a:t>
            </a:r>
            <a:r>
              <a:rPr lang="en-US" dirty="0" smtClean="0"/>
              <a:t> class or the following method.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BUT -- You are NOT ALLOWED to use Java built-in Linked List in assignment 7.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87F411-F3C8-42BF-BAC1-67614D0CD4A6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24CE65-BD0C-4ED7-9613-CE3779AE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22328"/>
              </p:ext>
            </p:extLst>
          </p:nvPr>
        </p:nvGraphicFramePr>
        <p:xfrm>
          <a:off x="627872" y="3425508"/>
          <a:ext cx="6884956" cy="25116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5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4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336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91447" marR="91447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+mn-lt"/>
                        </a:rPr>
                        <a:t>Data</a:t>
                      </a:r>
                    </a:p>
                  </a:txBody>
                  <a:tcPr marL="91447" marR="91447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+mn-lt"/>
                        </a:rPr>
                        <a:t>Next Node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+mn-lt"/>
                        </a:rPr>
                        <a:t>(next guy’s array index)</a:t>
                      </a:r>
                    </a:p>
                  </a:txBody>
                  <a:tcPr marL="91447" marR="91447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574">
                <a:tc>
                  <a:txBody>
                    <a:bodyPr/>
                    <a:lstStyle/>
                    <a:p>
                      <a:r>
                        <a:rPr lang="en-US" sz="1600" dirty="0"/>
                        <a:t>A[0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91447" marR="91447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91447" marR="91447"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 marL="91447" marR="91447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574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A[1]</a:t>
                      </a:r>
                    </a:p>
                  </a:txBody>
                  <a:tcPr marL="91447" marR="91447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L="91447" marR="91447"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</a:t>
                      </a:r>
                    </a:p>
                  </a:txBody>
                  <a:tcPr marL="91447" marR="91447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574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A[2]</a:t>
                      </a:r>
                    </a:p>
                  </a:txBody>
                  <a:tcPr marL="91447" marR="91447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L="91447" marR="91447"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</a:t>
                      </a:r>
                    </a:p>
                  </a:txBody>
                  <a:tcPr marL="91447" marR="91447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574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A[3]</a:t>
                      </a:r>
                    </a:p>
                  </a:txBody>
                  <a:tcPr marL="91447" marR="91447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 marL="91447" marR="91447"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-1</a:t>
                      </a:r>
                    </a:p>
                  </a:txBody>
                  <a:tcPr marL="91447" marR="91447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3">
            <a:extLst>
              <a:ext uri="{FF2B5EF4-FFF2-40B4-BE49-F238E27FC236}">
                <a16:creationId xmlns:a16="http://schemas.microsoft.com/office/drawing/2014/main" id="{A278C682-6794-4F1E-AFEE-E1BA5F33187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708150"/>
            <a:ext cx="8991600" cy="3886200"/>
          </a:xfrm>
          <a:prstGeom prst="rect">
            <a:avLst/>
          </a:prstGeom>
        </p:spPr>
        <p:txBody>
          <a:bodyPr/>
          <a:lstStyle>
            <a:lvl1pPr marL="296863" indent="-296863" algn="l" defTabSz="6842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96863" algn="l" defTabSz="6842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42975" indent="-257175" algn="l" defTabSz="6842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ern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3325" indent="-258763" algn="l" defTabSz="6842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ern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55738" indent="-252413" algn="l" defTabSz="68421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ern="12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6126" indent="-171466" algn="l" defTabSz="685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58" indent="-171466" algn="l" defTabSz="685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90" indent="-171466" algn="l" defTabSz="685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922" indent="-171466" algn="l" defTabSz="685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3A0BC443-183D-4C26-AB48-0A735C288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4" y="2335213"/>
            <a:ext cx="725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front</a:t>
            </a:r>
          </a:p>
        </p:txBody>
      </p:sp>
      <p:graphicFrame>
        <p:nvGraphicFramePr>
          <p:cNvPr id="39" name="Group 104">
            <a:extLst>
              <a:ext uri="{FF2B5EF4-FFF2-40B4-BE49-F238E27FC236}">
                <a16:creationId xmlns:a16="http://schemas.microsoft.com/office/drawing/2014/main" id="{9A363133-4183-4E08-AE80-955B59001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6543"/>
              </p:ext>
            </p:extLst>
          </p:nvPr>
        </p:nvGraphicFramePr>
        <p:xfrm>
          <a:off x="1733550" y="23368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roup 105">
            <a:extLst>
              <a:ext uri="{FF2B5EF4-FFF2-40B4-BE49-F238E27FC236}">
                <a16:creationId xmlns:a16="http://schemas.microsoft.com/office/drawing/2014/main" id="{4DF8B271-B322-4C9F-BBD6-42B3C918F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71087"/>
              </p:ext>
            </p:extLst>
          </p:nvPr>
        </p:nvGraphicFramePr>
        <p:xfrm>
          <a:off x="3638550" y="23368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Group 106">
            <a:extLst>
              <a:ext uri="{FF2B5EF4-FFF2-40B4-BE49-F238E27FC236}">
                <a16:creationId xmlns:a16="http://schemas.microsoft.com/office/drawing/2014/main" id="{D8EF5FA7-9E87-44B8-B8DE-B66F97E3A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62190"/>
              </p:ext>
            </p:extLst>
          </p:nvPr>
        </p:nvGraphicFramePr>
        <p:xfrm>
          <a:off x="5543550" y="23368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107">
            <a:extLst>
              <a:ext uri="{FF2B5EF4-FFF2-40B4-BE49-F238E27FC236}">
                <a16:creationId xmlns:a16="http://schemas.microsoft.com/office/drawing/2014/main" id="{C0B9FC7C-CEB9-4582-BBE8-A28BB369E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97060"/>
              </p:ext>
            </p:extLst>
          </p:nvPr>
        </p:nvGraphicFramePr>
        <p:xfrm>
          <a:off x="7448550" y="23368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61" name="Line 94">
            <a:extLst>
              <a:ext uri="{FF2B5EF4-FFF2-40B4-BE49-F238E27FC236}">
                <a16:creationId xmlns:a16="http://schemas.microsoft.com/office/drawing/2014/main" id="{B05666B5-B02B-427C-AAEA-C7B17D1E1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4950" y="25082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9762" name="Line 95">
            <a:extLst>
              <a:ext uri="{FF2B5EF4-FFF2-40B4-BE49-F238E27FC236}">
                <a16:creationId xmlns:a16="http://schemas.microsoft.com/office/drawing/2014/main" id="{7319612B-A69C-4429-9566-5F2074A27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9950" y="25082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9763" name="Line 96">
            <a:extLst>
              <a:ext uri="{FF2B5EF4-FFF2-40B4-BE49-F238E27FC236}">
                <a16:creationId xmlns:a16="http://schemas.microsoft.com/office/drawing/2014/main" id="{5094417F-7C71-4A32-93A9-568EDEE9F1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4950" y="25082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9764" name="Line 103">
            <a:extLst>
              <a:ext uri="{FF2B5EF4-FFF2-40B4-BE49-F238E27FC236}">
                <a16:creationId xmlns:a16="http://schemas.microsoft.com/office/drawing/2014/main" id="{7422FE5F-11D1-4EB4-B58C-D18DAA1AA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8550" y="24923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9765" name="직사각형 3">
            <a:extLst>
              <a:ext uri="{FF2B5EF4-FFF2-40B4-BE49-F238E27FC236}">
                <a16:creationId xmlns:a16="http://schemas.microsoft.com/office/drawing/2014/main" id="{AE165F3E-B4B9-4A4F-BF25-F7DAD0EF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39" y="27352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29766" name="직사각형 19">
            <a:extLst>
              <a:ext uri="{FF2B5EF4-FFF2-40B4-BE49-F238E27FC236}">
                <a16:creationId xmlns:a16="http://schemas.microsoft.com/office/drawing/2014/main" id="{BCFDE4FE-C9A6-49EC-9197-9F425FD3E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0" y="2735264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29767" name="직사각형 20">
            <a:extLst>
              <a:ext uri="{FF2B5EF4-FFF2-40B4-BE49-F238E27FC236}">
                <a16:creationId xmlns:a16="http://schemas.microsoft.com/office/drawing/2014/main" id="{9618E785-FFEB-4854-AF0F-116E0E45B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2735264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29768" name="직사각형 21">
            <a:extLst>
              <a:ext uri="{FF2B5EF4-FFF2-40B4-BE49-F238E27FC236}">
                <a16:creationId xmlns:a16="http://schemas.microsoft.com/office/drawing/2014/main" id="{E2C4A2BD-C17E-4D6F-86C3-0EBD01FCF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2740026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7B827-F956-4F08-A974-578627567D49}"/>
              </a:ext>
            </a:extLst>
          </p:cNvPr>
          <p:cNvSpPr txBox="1"/>
          <p:nvPr/>
        </p:nvSpPr>
        <p:spPr>
          <a:xfrm>
            <a:off x="577916" y="3056176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Array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97B70B-8A1E-4837-A80E-D6075D815C44}"/>
              </a:ext>
            </a:extLst>
          </p:cNvPr>
          <p:cNvCxnSpPr/>
          <p:nvPr/>
        </p:nvCxnSpPr>
        <p:spPr>
          <a:xfrm flipH="1">
            <a:off x="3225365" y="4648200"/>
            <a:ext cx="2698750" cy="1781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8E36CB8-A74F-4104-A0D3-E5F7C5EF1D9E}"/>
              </a:ext>
            </a:extLst>
          </p:cNvPr>
          <p:cNvCxnSpPr/>
          <p:nvPr/>
        </p:nvCxnSpPr>
        <p:spPr>
          <a:xfrm flipH="1">
            <a:off x="3225365" y="5020509"/>
            <a:ext cx="2749985" cy="2217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CF94735-F2E4-4B8C-A76C-B6915FEAFB1C}"/>
              </a:ext>
            </a:extLst>
          </p:cNvPr>
          <p:cNvCxnSpPr/>
          <p:nvPr/>
        </p:nvCxnSpPr>
        <p:spPr>
          <a:xfrm flipH="1">
            <a:off x="3225365" y="5487669"/>
            <a:ext cx="2594592" cy="179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D8F3EA-77AB-4865-B6CA-97FCFD2CF836}"/>
              </a:ext>
            </a:extLst>
          </p:cNvPr>
          <p:cNvSpPr txBox="1"/>
          <p:nvPr/>
        </p:nvSpPr>
        <p:spPr>
          <a:xfrm>
            <a:off x="4499007" y="4343400"/>
            <a:ext cx="2199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latin typeface="+mn-lt"/>
              </a:rPr>
              <a:t>My next guy is in array[1]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CBC4C-9CBC-4481-BCFC-7CA6120F0545}"/>
              </a:ext>
            </a:extLst>
          </p:cNvPr>
          <p:cNvSpPr txBox="1"/>
          <p:nvPr/>
        </p:nvSpPr>
        <p:spPr>
          <a:xfrm>
            <a:off x="4501817" y="4797623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latin typeface="+mn-lt"/>
              </a:rPr>
              <a:t>My next guy is in array[2]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DF4246-1EF6-4E5E-8B2C-95D5762ACD35}"/>
              </a:ext>
            </a:extLst>
          </p:cNvPr>
          <p:cNvSpPr txBox="1"/>
          <p:nvPr/>
        </p:nvSpPr>
        <p:spPr>
          <a:xfrm>
            <a:off x="4495800" y="5181600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latin typeface="+mn-lt"/>
              </a:rPr>
              <a:t>My next guy is in array[3]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1A28C9-98C9-440C-8693-5F49013651EF}"/>
              </a:ext>
            </a:extLst>
          </p:cNvPr>
          <p:cNvSpPr txBox="1"/>
          <p:nvPr/>
        </p:nvSpPr>
        <p:spPr>
          <a:xfrm>
            <a:off x="4495800" y="5638800"/>
            <a:ext cx="1540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FF0000"/>
                </a:solidFill>
                <a:latin typeface="+mn-lt"/>
              </a:rPr>
              <a:t>I am the last guy.</a:t>
            </a:r>
          </a:p>
        </p:txBody>
      </p:sp>
      <p:sp>
        <p:nvSpPr>
          <p:cNvPr id="31" name="직사각형 2">
            <a:extLst>
              <a:ext uri="{FF2B5EF4-FFF2-40B4-BE49-F238E27FC236}">
                <a16:creationId xmlns:a16="http://schemas.microsoft.com/office/drawing/2014/main" id="{511BA7D9-24C4-4A1F-AB99-298A1B5DA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176463"/>
            <a:ext cx="800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How do I implement my own Linked List using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Your Own </a:t>
            </a:r>
            <a:r>
              <a:rPr lang="en-US" dirty="0" err="1" smtClean="0"/>
              <a:t>LinkedList</a:t>
            </a:r>
            <a:r>
              <a:rPr lang="en-US" dirty="0" smtClean="0"/>
              <a:t> -- Concept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61873"/>
            <a:ext cx="8686800" cy="566927"/>
          </a:xfrm>
        </p:spPr>
        <p:txBody>
          <a:bodyPr/>
          <a:lstStyle/>
          <a:p>
            <a:r>
              <a:rPr lang="en-US" dirty="0" smtClean="0"/>
              <a:t>Basic Concept: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3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AA240D-619D-40EA-B1A1-4FDC869B6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36659"/>
              </p:ext>
            </p:extLst>
          </p:nvPr>
        </p:nvGraphicFramePr>
        <p:xfrm>
          <a:off x="512764" y="2362200"/>
          <a:ext cx="3121025" cy="16611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Node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A[0]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A[1]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A[2]</a:t>
                      </a:r>
                    </a:p>
                  </a:txBody>
                  <a:tcPr marL="91447" marR="91447"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 marL="91447" marR="91447"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47" marR="91447"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A[3]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원호 5">
            <a:extLst>
              <a:ext uri="{FF2B5EF4-FFF2-40B4-BE49-F238E27FC236}">
                <a16:creationId xmlns:a16="http://schemas.microsoft.com/office/drawing/2014/main" id="{98878C8D-206A-459C-BCA1-C4F2CFD8A4CC}"/>
              </a:ext>
            </a:extLst>
          </p:cNvPr>
          <p:cNvSpPr/>
          <p:nvPr/>
        </p:nvSpPr>
        <p:spPr>
          <a:xfrm>
            <a:off x="3481389" y="2836864"/>
            <a:ext cx="358775" cy="236537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1456420D-CC36-4BAF-AA29-439C846BA528}"/>
              </a:ext>
            </a:extLst>
          </p:cNvPr>
          <p:cNvSpPr/>
          <p:nvPr/>
        </p:nvSpPr>
        <p:spPr>
          <a:xfrm>
            <a:off x="3481389" y="3162300"/>
            <a:ext cx="358775" cy="236538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FAE0BD4C-BFD9-4BF3-A66B-8BB33A89F2B4}"/>
              </a:ext>
            </a:extLst>
          </p:cNvPr>
          <p:cNvSpPr/>
          <p:nvPr/>
        </p:nvSpPr>
        <p:spPr>
          <a:xfrm>
            <a:off x="3486151" y="3505200"/>
            <a:ext cx="358775" cy="236538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AB3743B-1BDD-4F86-9FC7-29A9CB15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48628"/>
              </p:ext>
            </p:extLst>
          </p:nvPr>
        </p:nvGraphicFramePr>
        <p:xfrm>
          <a:off x="4343401" y="2362200"/>
          <a:ext cx="3121025" cy="16456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3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Node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r>
                        <a:rPr lang="en-US" sz="1600" dirty="0"/>
                        <a:t>A[0]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91447" marR="91447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16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A[1]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b="1" dirty="0"/>
                    </a:p>
                  </a:txBody>
                  <a:tcPr marL="91447" marR="91447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A[2]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33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47" marR="91447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A[3]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</a:t>
                      </a:r>
                    </a:p>
                  </a:txBody>
                  <a:tcPr marL="91447" marR="91447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91447" marR="91447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원호 11">
            <a:extLst>
              <a:ext uri="{FF2B5EF4-FFF2-40B4-BE49-F238E27FC236}">
                <a16:creationId xmlns:a16="http://schemas.microsoft.com/office/drawing/2014/main" id="{CFAC6223-C352-4218-A3E2-CA17E650F84E}"/>
              </a:ext>
            </a:extLst>
          </p:cNvPr>
          <p:cNvSpPr/>
          <p:nvPr/>
        </p:nvSpPr>
        <p:spPr>
          <a:xfrm>
            <a:off x="7312026" y="2843214"/>
            <a:ext cx="358775" cy="238125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F9DC36B3-9943-46F4-8B3E-DE197B75E19D}"/>
              </a:ext>
            </a:extLst>
          </p:cNvPr>
          <p:cNvSpPr/>
          <p:nvPr/>
        </p:nvSpPr>
        <p:spPr>
          <a:xfrm>
            <a:off x="7312026" y="3228975"/>
            <a:ext cx="358775" cy="571500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0780" name="Text Box 32">
            <a:extLst>
              <a:ext uri="{FF2B5EF4-FFF2-40B4-BE49-F238E27FC236}">
                <a16:creationId xmlns:a16="http://schemas.microsoft.com/office/drawing/2014/main" id="{3C958B7B-60B5-4554-B53F-8BE4B3B5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0413"/>
            <a:ext cx="725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>
                <a:solidFill>
                  <a:schemeClr val="tx2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front</a:t>
            </a:r>
          </a:p>
        </p:txBody>
      </p:sp>
      <p:graphicFrame>
        <p:nvGraphicFramePr>
          <p:cNvPr id="15" name="Group 104">
            <a:extLst>
              <a:ext uri="{FF2B5EF4-FFF2-40B4-BE49-F238E27FC236}">
                <a16:creationId xmlns:a16="http://schemas.microsoft.com/office/drawing/2014/main" id="{9D7A7A48-E581-404D-83F4-08911D505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18871"/>
              </p:ext>
            </p:extLst>
          </p:nvPr>
        </p:nvGraphicFramePr>
        <p:xfrm>
          <a:off x="1741488" y="45720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105">
            <a:extLst>
              <a:ext uri="{FF2B5EF4-FFF2-40B4-BE49-F238E27FC236}">
                <a16:creationId xmlns:a16="http://schemas.microsoft.com/office/drawing/2014/main" id="{D9E8DEFD-C18C-47FE-9987-FFE4A3BB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53775"/>
              </p:ext>
            </p:extLst>
          </p:nvPr>
        </p:nvGraphicFramePr>
        <p:xfrm>
          <a:off x="3646488" y="45720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06">
            <a:extLst>
              <a:ext uri="{FF2B5EF4-FFF2-40B4-BE49-F238E27FC236}">
                <a16:creationId xmlns:a16="http://schemas.microsoft.com/office/drawing/2014/main" id="{C4F7F9AE-2CFE-41DE-8081-FB8BC497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03895"/>
              </p:ext>
            </p:extLst>
          </p:nvPr>
        </p:nvGraphicFramePr>
        <p:xfrm>
          <a:off x="5551488" y="45720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107">
            <a:extLst>
              <a:ext uri="{FF2B5EF4-FFF2-40B4-BE49-F238E27FC236}">
                <a16:creationId xmlns:a16="http://schemas.microsoft.com/office/drawing/2014/main" id="{E24B67A4-6FF4-47E7-95FD-A8221D76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62926"/>
              </p:ext>
            </p:extLst>
          </p:nvPr>
        </p:nvGraphicFramePr>
        <p:xfrm>
          <a:off x="7456488" y="4572000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13" name="Line 94">
            <a:extLst>
              <a:ext uri="{FF2B5EF4-FFF2-40B4-BE49-F238E27FC236}">
                <a16:creationId xmlns:a16="http://schemas.microsoft.com/office/drawing/2014/main" id="{071E5585-6771-4A4B-A731-EA7F40B8DB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2888" y="4743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0814" name="Line 103">
            <a:extLst>
              <a:ext uri="{FF2B5EF4-FFF2-40B4-BE49-F238E27FC236}">
                <a16:creationId xmlns:a16="http://schemas.microsoft.com/office/drawing/2014/main" id="{658AB395-9AA2-4B4A-82F3-BCD984E2B1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6488" y="47275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0815" name="직사각형 22">
            <a:extLst>
              <a:ext uri="{FF2B5EF4-FFF2-40B4-BE49-F238E27FC236}">
                <a16:creationId xmlns:a16="http://schemas.microsoft.com/office/drawing/2014/main" id="{888F8D20-AABD-4892-A56A-165A76C9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6" y="4970464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30816" name="직사각형 23">
            <a:extLst>
              <a:ext uri="{FF2B5EF4-FFF2-40B4-BE49-F238E27FC236}">
                <a16:creationId xmlns:a16="http://schemas.microsoft.com/office/drawing/2014/main" id="{622E726B-E208-49DB-B411-0DB359F0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9" y="4970464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30817" name="직사각형 24">
            <a:extLst>
              <a:ext uri="{FF2B5EF4-FFF2-40B4-BE49-F238E27FC236}">
                <a16:creationId xmlns:a16="http://schemas.microsoft.com/office/drawing/2014/main" id="{E226786D-64CD-4098-BFA5-64638E7D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9" y="4970464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30818" name="직사각형 25">
            <a:extLst>
              <a:ext uri="{FF2B5EF4-FFF2-40B4-BE49-F238E27FC236}">
                <a16:creationId xmlns:a16="http://schemas.microsoft.com/office/drawing/2014/main" id="{0DA7D510-5C2D-4C61-8BF5-5C215B59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9" y="4975226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A[3]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ADE538DE-C076-4BCD-8CCD-D6072F99B953}"/>
              </a:ext>
            </a:extLst>
          </p:cNvPr>
          <p:cNvSpPr/>
          <p:nvPr/>
        </p:nvSpPr>
        <p:spPr>
          <a:xfrm rot="17252370">
            <a:off x="5503069" y="3569494"/>
            <a:ext cx="1738312" cy="3206750"/>
          </a:xfrm>
          <a:prstGeom prst="arc">
            <a:avLst>
              <a:gd name="adj1" fmla="val 16541487"/>
              <a:gd name="adj2" fmla="val 2929431"/>
            </a:avLst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820" name="직사각형 2">
            <a:extLst>
              <a:ext uri="{FF2B5EF4-FFF2-40B4-BE49-F238E27FC236}">
                <a16:creationId xmlns:a16="http://schemas.microsoft.com/office/drawing/2014/main" id="{9747A56E-CF33-4E4D-89AE-98BDD21AB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176463"/>
            <a:ext cx="800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How do I implement my own Linked List using array (Cont’d)</a:t>
            </a:r>
          </a:p>
        </p:txBody>
      </p:sp>
      <p:sp>
        <p:nvSpPr>
          <p:cNvPr id="25" name="직사각형 1">
            <a:extLst>
              <a:ext uri="{FF2B5EF4-FFF2-40B4-BE49-F238E27FC236}">
                <a16:creationId xmlns:a16="http://schemas.microsoft.com/office/drawing/2014/main" id="{A5AFB3AB-AE31-40A2-A564-2D640EBB0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048" y="3051418"/>
            <a:ext cx="1404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Update index</a:t>
            </a:r>
            <a:endParaRPr lang="en-US" altLang="en-US" sz="1600" dirty="0">
              <a:solidFill>
                <a:srgbClr val="FF0000"/>
              </a:solidFill>
              <a:latin typeface="+mn-lt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Your Own </a:t>
            </a:r>
            <a:r>
              <a:rPr lang="en-US" dirty="0" err="1" smtClean="0"/>
              <a:t>LinkedList</a:t>
            </a:r>
            <a:r>
              <a:rPr lang="en-US" dirty="0" smtClean="0"/>
              <a:t> -- Delete 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61873"/>
            <a:ext cx="8686800" cy="566927"/>
          </a:xfrm>
        </p:spPr>
        <p:txBody>
          <a:bodyPr/>
          <a:lstStyle/>
          <a:p>
            <a:r>
              <a:rPr lang="en-US" dirty="0" smtClean="0"/>
              <a:t>List: Delete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Line 95">
            <a:extLst>
              <a:ext uri="{FF2B5EF4-FFF2-40B4-BE49-F238E27FC236}">
                <a16:creationId xmlns:a16="http://schemas.microsoft.com/office/drawing/2014/main" id="{866B81BF-4E68-47E0-992D-326E00756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724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95">
            <a:extLst>
              <a:ext uri="{FF2B5EF4-FFF2-40B4-BE49-F238E27FC236}">
                <a16:creationId xmlns:a16="http://schemas.microsoft.com/office/drawing/2014/main" id="{866B81BF-4E68-47E0-992D-326E00756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724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324664" y="4528343"/>
            <a:ext cx="381000" cy="398463"/>
            <a:chOff x="6019800" y="2286000"/>
            <a:chExt cx="381000" cy="39846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D94842-DDA5-49F7-9215-BC08287DEF75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2286000"/>
              <a:ext cx="381000" cy="398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6D8E24-2779-45D5-A283-F27CDC79E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2286000"/>
              <a:ext cx="323850" cy="398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7805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30813" grpId="0" animBg="1"/>
      <p:bldP spid="27" grpId="0" animBg="1"/>
      <p:bldP spid="25" grpId="0"/>
      <p:bldP spid="28" grpId="0" animBg="1"/>
      <p:bldP spid="28" grpId="1" animBg="1"/>
      <p:bldP spid="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직사각형 1">
            <a:extLst>
              <a:ext uri="{FF2B5EF4-FFF2-40B4-BE49-F238E27FC236}">
                <a16:creationId xmlns:a16="http://schemas.microsoft.com/office/drawing/2014/main" id="{52DFF8A3-310D-45B8-AB99-6BC4A221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617664"/>
            <a:ext cx="173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ko-KR" b="1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List: Add Data</a:t>
            </a: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1D868E-D4BE-4241-92B9-2A5A2F285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47296"/>
              </p:ext>
            </p:extLst>
          </p:nvPr>
        </p:nvGraphicFramePr>
        <p:xfrm>
          <a:off x="512764" y="2209800"/>
          <a:ext cx="3121025" cy="16484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Node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600" dirty="0"/>
                        <a:t>A[0]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A[1]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A[2]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A[3]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</a:t>
                      </a: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91447" marR="914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원호 10">
            <a:extLst>
              <a:ext uri="{FF2B5EF4-FFF2-40B4-BE49-F238E27FC236}">
                <a16:creationId xmlns:a16="http://schemas.microsoft.com/office/drawing/2014/main" id="{F46D9F89-DFCE-4590-AE73-640407EC2501}"/>
              </a:ext>
            </a:extLst>
          </p:cNvPr>
          <p:cNvSpPr/>
          <p:nvPr/>
        </p:nvSpPr>
        <p:spPr>
          <a:xfrm>
            <a:off x="3481389" y="2624139"/>
            <a:ext cx="358775" cy="236537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A8E9A77-34B7-42BD-9720-1C4509AEFAB4}"/>
              </a:ext>
            </a:extLst>
          </p:cNvPr>
          <p:cNvSpPr/>
          <p:nvPr/>
        </p:nvSpPr>
        <p:spPr>
          <a:xfrm>
            <a:off x="3481389" y="3009900"/>
            <a:ext cx="358775" cy="236538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4EBEB4E-26A8-4324-B7CE-BF4D5960717C}"/>
              </a:ext>
            </a:extLst>
          </p:cNvPr>
          <p:cNvSpPr/>
          <p:nvPr/>
        </p:nvSpPr>
        <p:spPr>
          <a:xfrm>
            <a:off x="3486151" y="3352800"/>
            <a:ext cx="358775" cy="236538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ED1B9AE-3739-43DA-8FDE-F6131E09F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53160"/>
              </p:ext>
            </p:extLst>
          </p:nvPr>
        </p:nvGraphicFramePr>
        <p:xfrm>
          <a:off x="4343401" y="2209800"/>
          <a:ext cx="3121025" cy="198057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6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9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Node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94">
                <a:tc>
                  <a:txBody>
                    <a:bodyPr/>
                    <a:lstStyle/>
                    <a:p>
                      <a:r>
                        <a:rPr lang="en-US" sz="1600" dirty="0"/>
                        <a:t>A[0]</a:t>
                      </a: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91447" marR="91447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4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A[1]</a:t>
                      </a: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b="0" dirty="0"/>
                    </a:p>
                  </a:txBody>
                  <a:tcPr marL="91447" marR="91447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74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A[2]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7" marR="91447" marT="45668" marB="456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94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A[3]</a:t>
                      </a: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</a:t>
                      </a: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91447" marR="91447" marT="45668" marB="456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74">
                <a:tc>
                  <a:txBody>
                    <a:bodyPr/>
                    <a:lstStyle/>
                    <a:p>
                      <a:pPr marL="0" marR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A[4]</a:t>
                      </a:r>
                    </a:p>
                  </a:txBody>
                  <a:tcPr marL="91447" marR="91447" marT="45668" marB="45668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55</a:t>
                      </a:r>
                    </a:p>
                  </a:txBody>
                  <a:tcPr marL="91447" marR="91447" marT="45668" marB="45668"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91447" marR="91447" marT="45668" marB="45668"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원호 14">
            <a:extLst>
              <a:ext uri="{FF2B5EF4-FFF2-40B4-BE49-F238E27FC236}">
                <a16:creationId xmlns:a16="http://schemas.microsoft.com/office/drawing/2014/main" id="{7A6857DE-7AE7-4D08-8430-D8F848D35D29}"/>
              </a:ext>
            </a:extLst>
          </p:cNvPr>
          <p:cNvSpPr/>
          <p:nvPr/>
        </p:nvSpPr>
        <p:spPr>
          <a:xfrm>
            <a:off x="7312026" y="2624139"/>
            <a:ext cx="358775" cy="238125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6C78C200-423D-4877-A305-AAD13CB4E419}"/>
              </a:ext>
            </a:extLst>
          </p:cNvPr>
          <p:cNvSpPr/>
          <p:nvPr/>
        </p:nvSpPr>
        <p:spPr>
          <a:xfrm>
            <a:off x="7277101" y="3352800"/>
            <a:ext cx="360363" cy="571500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482EE757-FF17-4590-B67C-DD753FF3A296}"/>
              </a:ext>
            </a:extLst>
          </p:cNvPr>
          <p:cNvSpPr/>
          <p:nvPr/>
        </p:nvSpPr>
        <p:spPr>
          <a:xfrm>
            <a:off x="7292976" y="3014664"/>
            <a:ext cx="358775" cy="236537"/>
          </a:xfrm>
          <a:prstGeom prst="arc">
            <a:avLst>
              <a:gd name="adj1" fmla="val 16541487"/>
              <a:gd name="adj2" fmla="val 5122307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ED223C8D-E8EB-4033-9367-3CD68E8F2988}"/>
              </a:ext>
            </a:extLst>
          </p:cNvPr>
          <p:cNvSpPr/>
          <p:nvPr/>
        </p:nvSpPr>
        <p:spPr>
          <a:xfrm rot="11398066" flipH="1">
            <a:off x="7339014" y="3627439"/>
            <a:ext cx="236537" cy="238125"/>
          </a:xfrm>
          <a:prstGeom prst="arc">
            <a:avLst>
              <a:gd name="adj1" fmla="val 16541487"/>
              <a:gd name="adj2" fmla="val 5964968"/>
            </a:avLst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810" name="Text Box 32">
            <a:extLst>
              <a:ext uri="{FF2B5EF4-FFF2-40B4-BE49-F238E27FC236}">
                <a16:creationId xmlns:a16="http://schemas.microsoft.com/office/drawing/2014/main" id="{87EF2E0F-3CFF-4A51-8A7C-B47CE9212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4" y="4495800"/>
            <a:ext cx="7254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2000" dirty="0">
                <a:solidFill>
                  <a:schemeClr val="tx2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front</a:t>
            </a:r>
          </a:p>
        </p:txBody>
      </p:sp>
      <p:graphicFrame>
        <p:nvGraphicFramePr>
          <p:cNvPr id="20" name="Group 104">
            <a:extLst>
              <a:ext uri="{FF2B5EF4-FFF2-40B4-BE49-F238E27FC236}">
                <a16:creationId xmlns:a16="http://schemas.microsoft.com/office/drawing/2014/main" id="{BF518673-E9C9-4605-9459-0C75250DE49E}"/>
              </a:ext>
            </a:extLst>
          </p:cNvPr>
          <p:cNvGraphicFramePr>
            <a:graphicFrameLocks noGrp="1"/>
          </p:cNvGraphicFramePr>
          <p:nvPr/>
        </p:nvGraphicFramePr>
        <p:xfrm>
          <a:off x="1549400" y="4497388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05">
            <a:extLst>
              <a:ext uri="{FF2B5EF4-FFF2-40B4-BE49-F238E27FC236}">
                <a16:creationId xmlns:a16="http://schemas.microsoft.com/office/drawing/2014/main" id="{04B8D4B3-9122-4942-8727-497D9BA7FF87}"/>
              </a:ext>
            </a:extLst>
          </p:cNvPr>
          <p:cNvGraphicFramePr>
            <a:graphicFrameLocks noGrp="1"/>
          </p:cNvGraphicFramePr>
          <p:nvPr/>
        </p:nvGraphicFramePr>
        <p:xfrm>
          <a:off x="3454400" y="4497388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06">
            <a:extLst>
              <a:ext uri="{FF2B5EF4-FFF2-40B4-BE49-F238E27FC236}">
                <a16:creationId xmlns:a16="http://schemas.microsoft.com/office/drawing/2014/main" id="{3600807E-4972-4139-B145-F5C6A1B87596}"/>
              </a:ext>
            </a:extLst>
          </p:cNvPr>
          <p:cNvGraphicFramePr>
            <a:graphicFrameLocks noGrp="1"/>
          </p:cNvGraphicFramePr>
          <p:nvPr/>
        </p:nvGraphicFramePr>
        <p:xfrm>
          <a:off x="5359400" y="4497388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">
            <a:extLst>
              <a:ext uri="{FF2B5EF4-FFF2-40B4-BE49-F238E27FC236}">
                <a16:creationId xmlns:a16="http://schemas.microsoft.com/office/drawing/2014/main" id="{1DE7282D-79E9-490C-BE6C-307696E813AB}"/>
              </a:ext>
            </a:extLst>
          </p:cNvPr>
          <p:cNvGraphicFramePr>
            <a:graphicFrameLocks noGrp="1"/>
          </p:cNvGraphicFramePr>
          <p:nvPr/>
        </p:nvGraphicFramePr>
        <p:xfrm>
          <a:off x="7264400" y="4497388"/>
          <a:ext cx="1346200" cy="296866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44</a:t>
                      </a:r>
                    </a:p>
                  </a:txBody>
                  <a:tcPr marT="34133" marB="34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marT="34133" marB="34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43" name="Line 94">
            <a:extLst>
              <a:ext uri="{FF2B5EF4-FFF2-40B4-BE49-F238E27FC236}">
                <a16:creationId xmlns:a16="http://schemas.microsoft.com/office/drawing/2014/main" id="{B62E2307-4E23-4C69-8F87-9214B2F327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6688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4" name="Line 95">
            <a:extLst>
              <a:ext uri="{FF2B5EF4-FFF2-40B4-BE49-F238E27FC236}">
                <a16:creationId xmlns:a16="http://schemas.microsoft.com/office/drawing/2014/main" id="{866B81BF-4E68-47E0-992D-326E00756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6688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5" name="Line 96">
            <a:extLst>
              <a:ext uri="{FF2B5EF4-FFF2-40B4-BE49-F238E27FC236}">
                <a16:creationId xmlns:a16="http://schemas.microsoft.com/office/drawing/2014/main" id="{09BA2541-F1CE-4377-921A-09ECDC52B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668838"/>
            <a:ext cx="228600" cy="449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6" name="Line 103">
            <a:extLst>
              <a:ext uri="{FF2B5EF4-FFF2-40B4-BE49-F238E27FC236}">
                <a16:creationId xmlns:a16="http://schemas.microsoft.com/office/drawing/2014/main" id="{1E37C829-FDB5-4C90-9A40-FA5C178F0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65296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" name="직사각형 27">
            <a:extLst>
              <a:ext uri="{FF2B5EF4-FFF2-40B4-BE49-F238E27FC236}">
                <a16:creationId xmlns:a16="http://schemas.microsoft.com/office/drawing/2014/main" id="{C677EA96-D23E-400F-AA16-AB296C87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9" y="4895851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31848" name="직사각형 28">
            <a:extLst>
              <a:ext uri="{FF2B5EF4-FFF2-40B4-BE49-F238E27FC236}">
                <a16:creationId xmlns:a16="http://schemas.microsoft.com/office/drawing/2014/main" id="{AD709C4F-2683-41E1-8877-B8AFB28B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95851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31849" name="직사각형 29">
            <a:extLst>
              <a:ext uri="{FF2B5EF4-FFF2-40B4-BE49-F238E27FC236}">
                <a16:creationId xmlns:a16="http://schemas.microsoft.com/office/drawing/2014/main" id="{72E55E79-BE8E-4552-B907-A7400125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95851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31850" name="직사각형 30">
            <a:extLst>
              <a:ext uri="{FF2B5EF4-FFF2-40B4-BE49-F238E27FC236}">
                <a16:creationId xmlns:a16="http://schemas.microsoft.com/office/drawing/2014/main" id="{DD9E5D1C-BF72-4CE3-AD79-EFA607DC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900614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A[3]</a:t>
            </a:r>
          </a:p>
        </p:txBody>
      </p:sp>
      <p:graphicFrame>
        <p:nvGraphicFramePr>
          <p:cNvPr id="32" name="Group 106">
            <a:extLst>
              <a:ext uri="{FF2B5EF4-FFF2-40B4-BE49-F238E27FC236}">
                <a16:creationId xmlns:a16="http://schemas.microsoft.com/office/drawing/2014/main" id="{DECAB930-1E7B-4B81-A092-E500897734C1}"/>
              </a:ext>
            </a:extLst>
          </p:cNvPr>
          <p:cNvGraphicFramePr>
            <a:graphicFrameLocks noGrp="1"/>
          </p:cNvGraphicFramePr>
          <p:nvPr/>
        </p:nvGraphicFramePr>
        <p:xfrm>
          <a:off x="6294438" y="5199063"/>
          <a:ext cx="1346200" cy="29845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</a:t>
                      </a:r>
                    </a:p>
                  </a:txBody>
                  <a:tcPr marT="34369" marB="343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369" marB="34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59" name="직사각형 32">
            <a:extLst>
              <a:ext uri="{FF2B5EF4-FFF2-40B4-BE49-F238E27FC236}">
                <a16:creationId xmlns:a16="http://schemas.microsoft.com/office/drawing/2014/main" id="{59384BEC-F168-4F6B-82BF-22B08CC3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526089"/>
            <a:ext cx="503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A[4]</a:t>
            </a:r>
          </a:p>
        </p:txBody>
      </p:sp>
      <p:sp>
        <p:nvSpPr>
          <p:cNvPr id="31860" name="Line 96">
            <a:extLst>
              <a:ext uri="{FF2B5EF4-FFF2-40B4-BE49-F238E27FC236}">
                <a16:creationId xmlns:a16="http://schemas.microsoft.com/office/drawing/2014/main" id="{B0E8B722-C528-4683-879E-1DE3906119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9963" y="4900614"/>
            <a:ext cx="17145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1" name="직사각형 2">
            <a:extLst>
              <a:ext uri="{FF2B5EF4-FFF2-40B4-BE49-F238E27FC236}">
                <a16:creationId xmlns:a16="http://schemas.microsoft.com/office/drawing/2014/main" id="{69EE5F6F-42FD-4C5A-BEC5-D9F04D6F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98564"/>
            <a:ext cx="800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How do I implement my own Linked List using array (Cont’d)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61873"/>
            <a:ext cx="8686800" cy="566927"/>
          </a:xfrm>
        </p:spPr>
        <p:txBody>
          <a:bodyPr/>
          <a:lstStyle/>
          <a:p>
            <a:r>
              <a:rPr lang="en-US" dirty="0" smtClean="0"/>
              <a:t>List: Add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646113"/>
          </a:xfrm>
        </p:spPr>
        <p:txBody>
          <a:bodyPr/>
          <a:lstStyle/>
          <a:p>
            <a:r>
              <a:rPr lang="en-US" dirty="0"/>
              <a:t>Implement Your Own </a:t>
            </a:r>
            <a:r>
              <a:rPr lang="en-US" dirty="0" err="1" smtClean="0"/>
              <a:t>LinkedList</a:t>
            </a:r>
            <a:r>
              <a:rPr lang="en-US" dirty="0" smtClean="0"/>
              <a:t> -- Add </a:t>
            </a:r>
            <a:endParaRPr lang="en-US" dirty="0"/>
          </a:p>
        </p:txBody>
      </p:sp>
      <p:sp>
        <p:nvSpPr>
          <p:cNvPr id="34" name="Line 95">
            <a:extLst>
              <a:ext uri="{FF2B5EF4-FFF2-40B4-BE49-F238E27FC236}">
                <a16:creationId xmlns:a16="http://schemas.microsoft.com/office/drawing/2014/main" id="{866B81BF-4E68-47E0-992D-326E00756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648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210300" y="4388643"/>
            <a:ext cx="381000" cy="398463"/>
            <a:chOff x="6019800" y="2286000"/>
            <a:chExt cx="381000" cy="39846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ED94842-DDA5-49F7-9215-BC08287DEF75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2286000"/>
              <a:ext cx="381000" cy="398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6D8E24-2779-45D5-A283-F27CDC79E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2286000"/>
              <a:ext cx="323850" cy="398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177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31843" grpId="0" animBg="1"/>
      <p:bldP spid="31844" grpId="0" animBg="1"/>
      <p:bldP spid="31845" grpId="0" animBg="1"/>
      <p:bldP spid="31860" grpId="0" animBg="1"/>
      <p:bldP spid="34" grpId="0" animBg="1"/>
      <p:bldP spid="34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16.2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LinkedIntList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291972-4C0F-4AAA-B9AC-10CD14351014}" type="datetime1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  <a:r>
              <a:rPr lang="en-US" altLang="en-US" smtClean="0"/>
              <a:t> class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Let's write a collection class named </a:t>
            </a:r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Has the same methods as </a:t>
            </a:r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  <a:r>
              <a:rPr lang="en-US" altLang="en-US" smtClean="0"/>
              <a:t>: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add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add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get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indexOf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remove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size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toString</a:t>
            </a:r>
          </a:p>
          <a:p>
            <a:pPr lvl="2" eaLnBrk="1" hangingPunct="1"/>
            <a:endParaRPr lang="en-US" altLang="en-US" sz="1200" smtClean="0"/>
          </a:p>
          <a:p>
            <a:pPr lvl="1" eaLnBrk="1" hangingPunct="1"/>
            <a:r>
              <a:rPr lang="en-US" altLang="en-US" smtClean="0"/>
              <a:t>The list is internally implemented as a chain of linked nodes</a:t>
            </a:r>
          </a:p>
          <a:p>
            <a:pPr lvl="2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  <a:r>
              <a:rPr lang="en-US" altLang="en-US" smtClean="0"/>
              <a:t> keeps a reference to its </a:t>
            </a:r>
            <a:r>
              <a:rPr lang="en-US" altLang="en-US" smtClean="0">
                <a:latin typeface="Courier New" panose="02070309020205020404" pitchFamily="49" charset="0"/>
              </a:rPr>
              <a:t>front</a:t>
            </a:r>
            <a:r>
              <a:rPr lang="en-US" altLang="en-US" smtClean="0"/>
              <a:t> as a field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is the end of the list;  a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front signifies an empty list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600" y="4100512"/>
            <a:ext cx="2286000" cy="2133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28600"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  front	  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add(value)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add(index, 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indexOf(value)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remove(index)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size()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toString()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371600" y="4252912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600200" y="4405312"/>
            <a:ext cx="1600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03200" y="3733800"/>
            <a:ext cx="147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LinkedIntList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214688" y="4071937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ahoma" panose="020B0604030504040204" pitchFamily="34" charset="0"/>
              </a:rPr>
              <a:t>ListNode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195888" y="4071937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ahoma" panose="020B0604030504040204" pitchFamily="34" charset="0"/>
              </a:rPr>
              <a:t>ListNode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253288" y="4071937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ahoma" panose="020B0604030504040204" pitchFamily="34" charset="0"/>
              </a:rPr>
              <a:t>ListNode</a:t>
            </a:r>
          </a:p>
        </p:txBody>
      </p:sp>
      <p:graphicFrame>
        <p:nvGraphicFramePr>
          <p:cNvPr id="32052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36898"/>
              </p:ext>
            </p:extLst>
          </p:nvPr>
        </p:nvGraphicFramePr>
        <p:xfrm>
          <a:off x="3276600" y="4481512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38" name="Line 22"/>
          <p:cNvSpPr>
            <a:spLocks noChangeShapeType="1"/>
          </p:cNvSpPr>
          <p:nvPr/>
        </p:nvSpPr>
        <p:spPr bwMode="auto">
          <a:xfrm flipV="1">
            <a:off x="4470400" y="5100637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053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64651"/>
              </p:ext>
            </p:extLst>
          </p:nvPr>
        </p:nvGraphicFramePr>
        <p:xfrm>
          <a:off x="5270500" y="4491037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50" name="Line 34"/>
          <p:cNvSpPr>
            <a:spLocks noChangeShapeType="1"/>
          </p:cNvSpPr>
          <p:nvPr/>
        </p:nvSpPr>
        <p:spPr bwMode="auto">
          <a:xfrm flipV="1">
            <a:off x="6464300" y="5110162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054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4078"/>
              </p:ext>
            </p:extLst>
          </p:nvPr>
        </p:nvGraphicFramePr>
        <p:xfrm>
          <a:off x="7264400" y="4510087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62" name="Line 46"/>
          <p:cNvSpPr>
            <a:spLocks noChangeShapeType="1"/>
          </p:cNvSpPr>
          <p:nvPr/>
        </p:nvSpPr>
        <p:spPr bwMode="auto">
          <a:xfrm flipH="1">
            <a:off x="7924800" y="4919662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3352800" y="5410200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5362575" y="5410200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7343775" y="5410200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36985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LinkedIntList</a:t>
            </a:r>
            <a:r>
              <a:rPr lang="en-US" altLang="en-US" dirty="0" smtClean="0"/>
              <a:t> </a:t>
            </a:r>
            <a:r>
              <a:rPr lang="en-US" altLang="en-US" dirty="0" smtClean="0"/>
              <a:t>Class (1)</a:t>
            </a:r>
            <a:endParaRPr lang="en-US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LinkedIntList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private ListNode </a:t>
            </a:r>
            <a:r>
              <a:rPr lang="en-US" altLang="en-US" b="1" smtClean="0">
                <a:latin typeface="Courier New" panose="02070309020205020404" pitchFamily="49" charset="0"/>
              </a:rPr>
              <a:t>front</a:t>
            </a:r>
            <a:r>
              <a:rPr lang="en-US" altLang="en-US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LinkedIntList()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front = null;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</a:t>
            </a:r>
            <a:r>
              <a:rPr lang="en-US" altLang="en-US" b="1" smtClean="0"/>
              <a:t>methods go here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781800" y="2209800"/>
            <a:ext cx="1905000" cy="1371600"/>
          </a:xfrm>
          <a:prstGeom prst="rect">
            <a:avLst/>
          </a:prstGeom>
          <a:solidFill>
            <a:srgbClr val="E6E6E6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front	</a:t>
            </a:r>
            <a:r>
              <a:rPr lang="en-US" altLang="en-US" sz="1800" dirty="0" smtClean="0"/>
              <a:t>= 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762875" y="2590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781800" y="1814513"/>
            <a:ext cx="147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latin typeface="Tahoma" panose="020B0604030504040204" pitchFamily="34" charset="0"/>
              </a:rPr>
              <a:t>LinkedIntList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7772400" y="25908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Reference </a:t>
            </a:r>
            <a:r>
              <a:rPr lang="en-US" altLang="en-US" dirty="0" smtClean="0"/>
              <a:t>Semantics</a:t>
            </a:r>
            <a:endParaRPr lang="en-U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reference semantics</a:t>
            </a:r>
            <a:r>
              <a:rPr lang="en-US" altLang="en-US" smtClean="0"/>
              <a:t>: Behavior where variables actually store the address of an object in memory.</a:t>
            </a:r>
          </a:p>
          <a:p>
            <a:pPr lvl="1" eaLnBrk="1" hangingPunct="1"/>
            <a:r>
              <a:rPr lang="en-US" altLang="en-US" smtClean="0"/>
              <a:t>When one reference variable is assigned to another, the object is </a:t>
            </a:r>
            <a:r>
              <a:rPr lang="en-US" altLang="en-US" i="1" smtClean="0"/>
              <a:t>not</a:t>
            </a:r>
            <a:r>
              <a:rPr lang="en-US" altLang="en-US" smtClean="0"/>
              <a:t> copied; both variables refer to the </a:t>
            </a:r>
            <a:r>
              <a:rPr lang="en-US" altLang="en-US" i="1" smtClean="0"/>
              <a:t>same object</a:t>
            </a:r>
            <a:r>
              <a:rPr lang="en-US" altLang="en-US" smtClean="0"/>
              <a:t>.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int[] a1 = {4, 5, 2, 12, 14, 14, 9};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>
                <a:latin typeface="Courier New" panose="02070309020205020404" pitchFamily="49" charset="0"/>
              </a:rPr>
              <a:t>int[] a2 = a1</a:t>
            </a:r>
            <a:r>
              <a:rPr lang="en-US" altLang="en-US" smtClean="0">
                <a:latin typeface="Courier New" panose="02070309020205020404" pitchFamily="49" charset="0"/>
              </a:rPr>
              <a:t>;  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refers to same array as a1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3399"/>
                </a:solidFill>
                <a:latin typeface="Courier New" panose="02070309020205020404" pitchFamily="49" charset="0"/>
              </a:rPr>
              <a:t>	a2[0] = 7;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System.out.println(</a:t>
            </a:r>
            <a:r>
              <a:rPr lang="en-US" altLang="en-US" b="1" smtClean="0">
                <a:latin typeface="Courier New" panose="02070309020205020404" pitchFamily="49" charset="0"/>
              </a:rPr>
              <a:t>a1[0]</a:t>
            </a:r>
            <a:r>
              <a:rPr lang="en-US" altLang="en-US" smtClean="0">
                <a:latin typeface="Courier New" panose="02070309020205020404" pitchFamily="49" charset="0"/>
              </a:rPr>
              <a:t>);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7</a:t>
            </a:r>
            <a:endParaRPr lang="en-US" altLang="en-US" b="1" smtClean="0">
              <a:solidFill>
                <a:srgbClr val="008080"/>
              </a:solidFill>
            </a:endParaRPr>
          </a:p>
        </p:txBody>
      </p:sp>
      <p:graphicFrame>
        <p:nvGraphicFramePr>
          <p:cNvPr id="289796" name="Group 4"/>
          <p:cNvGraphicFramePr>
            <a:graphicFrameLocks noGrp="1"/>
          </p:cNvGraphicFramePr>
          <p:nvPr/>
        </p:nvGraphicFramePr>
        <p:xfrm>
          <a:off x="3276600" y="5130800"/>
          <a:ext cx="4754563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9835" name="Group 43"/>
          <p:cNvGraphicFramePr>
            <a:graphicFrameLocks noGrp="1"/>
          </p:cNvGraphicFramePr>
          <p:nvPr/>
        </p:nvGraphicFramePr>
        <p:xfrm>
          <a:off x="3276600" y="5130800"/>
          <a:ext cx="4754563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250" name="Group 82"/>
          <p:cNvGrpSpPr>
            <a:grpSpLocks/>
          </p:cNvGrpSpPr>
          <p:nvPr/>
        </p:nvGrpSpPr>
        <p:grpSpPr bwMode="auto">
          <a:xfrm>
            <a:off x="533400" y="5105400"/>
            <a:ext cx="2438400" cy="444500"/>
            <a:chOff x="480" y="3216"/>
            <a:chExt cx="1536" cy="280"/>
          </a:xfrm>
        </p:grpSpPr>
        <p:sp>
          <p:nvSpPr>
            <p:cNvPr id="8255" name="Rectangle 83"/>
            <p:cNvSpPr>
              <a:spLocks noChangeArrowheads="1"/>
            </p:cNvSpPr>
            <p:nvPr/>
          </p:nvSpPr>
          <p:spPr bwMode="auto">
            <a:xfrm>
              <a:off x="480" y="3216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a1</a:t>
              </a:r>
            </a:p>
          </p:txBody>
        </p:sp>
        <p:sp>
          <p:nvSpPr>
            <p:cNvPr id="8256" name="Line 84"/>
            <p:cNvSpPr>
              <a:spLocks noChangeShapeType="1"/>
            </p:cNvSpPr>
            <p:nvPr/>
          </p:nvSpPr>
          <p:spPr bwMode="auto">
            <a:xfrm>
              <a:off x="1440" y="3352"/>
              <a:ext cx="576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Oval 85"/>
            <p:cNvSpPr>
              <a:spLocks noChangeArrowheads="1"/>
            </p:cNvSpPr>
            <p:nvPr/>
          </p:nvSpPr>
          <p:spPr bwMode="auto">
            <a:xfrm>
              <a:off x="1216" y="3231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89878" name="Group 86"/>
          <p:cNvGrpSpPr>
            <a:grpSpLocks/>
          </p:cNvGrpSpPr>
          <p:nvPr/>
        </p:nvGrpSpPr>
        <p:grpSpPr bwMode="auto">
          <a:xfrm>
            <a:off x="533400" y="5867400"/>
            <a:ext cx="2438400" cy="457200"/>
            <a:chOff x="480" y="3696"/>
            <a:chExt cx="1536" cy="288"/>
          </a:xfrm>
        </p:grpSpPr>
        <p:sp>
          <p:nvSpPr>
            <p:cNvPr id="8252" name="Rectangle 87"/>
            <p:cNvSpPr>
              <a:spLocks noChangeArrowheads="1"/>
            </p:cNvSpPr>
            <p:nvPr/>
          </p:nvSpPr>
          <p:spPr bwMode="auto">
            <a:xfrm>
              <a:off x="480" y="3704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a2</a:t>
              </a:r>
            </a:p>
          </p:txBody>
        </p:sp>
        <p:sp>
          <p:nvSpPr>
            <p:cNvPr id="8253" name="Line 88"/>
            <p:cNvSpPr>
              <a:spLocks noChangeShapeType="1"/>
            </p:cNvSpPr>
            <p:nvPr/>
          </p:nvSpPr>
          <p:spPr bwMode="auto">
            <a:xfrm flipV="1">
              <a:off x="1440" y="3696"/>
              <a:ext cx="57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Oval 89"/>
            <p:cNvSpPr>
              <a:spLocks noChangeArrowheads="1"/>
            </p:cNvSpPr>
            <p:nvPr/>
          </p:nvSpPr>
          <p:spPr bwMode="auto">
            <a:xfrm>
              <a:off x="1216" y="3719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479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</a:rPr>
              <a:t>add </a:t>
            </a:r>
            <a:r>
              <a:rPr lang="en-US" altLang="en-US" dirty="0" smtClean="0"/>
              <a:t>(1)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Adds the given value to the end of the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void add(int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</a:t>
            </a:r>
            <a:r>
              <a:rPr lang="en-US" altLang="en-US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How do we add a new node to the end of a list?</a:t>
            </a:r>
          </a:p>
          <a:p>
            <a:pPr lvl="1" eaLnBrk="1" hangingPunct="1"/>
            <a:r>
              <a:rPr lang="en-US" altLang="en-US" smtClean="0"/>
              <a:t>Does it matter what the list's contents are before the add?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33400" y="44958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514475" y="4876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1724025" y="4838700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359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9225"/>
              </p:ext>
            </p:extLst>
          </p:nvPr>
        </p:nvGraphicFramePr>
        <p:xfrm>
          <a:off x="3276600" y="44196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4470400" y="50387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360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14970"/>
              </p:ext>
            </p:extLst>
          </p:nvPr>
        </p:nvGraphicFramePr>
        <p:xfrm>
          <a:off x="5270500" y="44291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18" name="Line 30"/>
          <p:cNvSpPr>
            <a:spLocks noChangeShapeType="1"/>
          </p:cNvSpPr>
          <p:nvPr/>
        </p:nvSpPr>
        <p:spPr bwMode="auto">
          <a:xfrm flipV="1">
            <a:off x="6464300" y="50482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36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42631"/>
              </p:ext>
            </p:extLst>
          </p:nvPr>
        </p:nvGraphicFramePr>
        <p:xfrm>
          <a:off x="7264400" y="44481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30" name="Line 42"/>
          <p:cNvSpPr>
            <a:spLocks noChangeShapeType="1"/>
          </p:cNvSpPr>
          <p:nvPr/>
        </p:nvSpPr>
        <p:spPr bwMode="auto">
          <a:xfrm flipH="1">
            <a:off x="7924800" y="48577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3352800" y="5348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5362575" y="5348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7343775" y="5348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29784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</a:t>
            </a:r>
            <a:r>
              <a:rPr lang="en-US" altLang="en-US" dirty="0" smtClean="0"/>
              <a:t>to </a:t>
            </a:r>
            <a:r>
              <a:rPr lang="en-US" altLang="en-US" dirty="0" smtClean="0"/>
              <a:t>an </a:t>
            </a:r>
            <a:r>
              <a:rPr lang="en-US" altLang="en-US" dirty="0" smtClean="0"/>
              <a:t>Empty List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5029200" algn="l"/>
              </a:tabLst>
            </a:pPr>
            <a:r>
              <a:rPr lang="en-US" altLang="en-US" smtClean="0"/>
              <a:t>Before adding 20:	After:</a:t>
            </a:r>
          </a:p>
          <a:p>
            <a:pPr lvl="1" eaLnBrk="1" hangingPunct="1">
              <a:tabLst>
                <a:tab pos="5029200" algn="l"/>
              </a:tabLst>
            </a:pPr>
            <a:endParaRPr lang="en-US" altLang="en-US" smtClean="0"/>
          </a:p>
          <a:p>
            <a:pPr lvl="1" eaLnBrk="1" hangingPunct="1">
              <a:tabLst>
                <a:tab pos="5029200" algn="l"/>
              </a:tabLst>
            </a:pPr>
            <a:endParaRPr lang="en-US" altLang="en-US" smtClean="0"/>
          </a:p>
          <a:p>
            <a:pPr lvl="1" eaLnBrk="1" hangingPunct="1">
              <a:tabLst>
                <a:tab pos="5029200" algn="l"/>
              </a:tabLst>
            </a:pPr>
            <a:endParaRPr lang="en-US" altLang="en-US" smtClean="0"/>
          </a:p>
          <a:p>
            <a:pPr lvl="1" eaLnBrk="1" hangingPunct="1">
              <a:tabLst>
                <a:tab pos="5029200" algn="l"/>
              </a:tabLst>
            </a:pPr>
            <a:endParaRPr lang="en-US" altLang="en-US" smtClean="0"/>
          </a:p>
          <a:p>
            <a:pPr lvl="1" eaLnBrk="1" hangingPunct="1">
              <a:tabLst>
                <a:tab pos="5029200" algn="l"/>
              </a:tabLst>
            </a:pPr>
            <a:endParaRPr lang="en-US" altLang="en-US" smtClean="0"/>
          </a:p>
          <a:p>
            <a:pPr lvl="1" eaLnBrk="1" hangingPunct="1">
              <a:tabLst>
                <a:tab pos="5029200" algn="l"/>
              </a:tabLst>
            </a:pPr>
            <a:endParaRPr lang="en-US" altLang="en-US" smtClean="0"/>
          </a:p>
          <a:p>
            <a:pPr lvl="1" eaLnBrk="1" hangingPunct="1">
              <a:tabLst>
                <a:tab pos="5029200" algn="l"/>
              </a:tabLst>
            </a:pPr>
            <a:r>
              <a:rPr lang="en-US" altLang="en-US" smtClean="0"/>
              <a:t>We must create a new node and attach it to the list.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1752600" y="24384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4958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4768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56864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4618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63091"/>
              </p:ext>
            </p:extLst>
          </p:nvPr>
        </p:nvGraphicFramePr>
        <p:xfrm>
          <a:off x="7239000" y="1981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33" name="Line 21"/>
          <p:cNvSpPr>
            <a:spLocks noChangeShapeType="1"/>
          </p:cNvSpPr>
          <p:nvPr/>
        </p:nvSpPr>
        <p:spPr bwMode="auto">
          <a:xfrm flipH="1">
            <a:off x="7905750" y="23812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7315200" y="2895600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</p:spTree>
    <p:extLst>
      <p:ext uri="{BB962C8B-B14F-4D97-AF65-F5344CB8AC3E}">
        <p14:creationId xmlns:p14="http://schemas.microsoft.com/office/powerpoint/2010/main" val="5562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add</a:t>
            </a:r>
            <a:r>
              <a:rPr lang="en-US" altLang="en-US" dirty="0" smtClean="0"/>
              <a:t> </a:t>
            </a:r>
            <a:r>
              <a:rPr lang="en-US" altLang="en-US" dirty="0" smtClean="0"/>
              <a:t>Method (1)</a:t>
            </a:r>
            <a:endParaRPr lang="en-US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Adds the given value to the end of the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void add(int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if (front ==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adding to an empty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front = new ListNode(value);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adding to the end of an existing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17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</a:t>
            </a:r>
            <a:r>
              <a:rPr lang="en-US" altLang="en-US" dirty="0" smtClean="0"/>
              <a:t>To Non-Empty List</a:t>
            </a:r>
            <a:endParaRPr lang="en-US" alt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Before adding value 20 to end of list: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After: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66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54079"/>
              </p:ext>
            </p:extLst>
          </p:nvPr>
        </p:nvGraphicFramePr>
        <p:xfrm>
          <a:off x="3505200" y="1981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6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58462"/>
              </p:ext>
            </p:extLst>
          </p:nvPr>
        </p:nvGraphicFramePr>
        <p:xfrm>
          <a:off x="5499100" y="1990725"/>
          <a:ext cx="1431925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90" name="Line 30"/>
          <p:cNvSpPr>
            <a:spLocks noChangeShapeType="1"/>
          </p:cNvSpPr>
          <p:nvPr/>
        </p:nvSpPr>
        <p:spPr bwMode="auto">
          <a:xfrm flipH="1">
            <a:off x="6200775" y="2419350"/>
            <a:ext cx="733425" cy="352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762000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17430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V="1">
            <a:off x="1952625" y="51530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69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09720"/>
              </p:ext>
            </p:extLst>
          </p:nvPr>
        </p:nvGraphicFramePr>
        <p:xfrm>
          <a:off x="3505200" y="47244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05" name="Line 45"/>
          <p:cNvSpPr>
            <a:spLocks noChangeShapeType="1"/>
          </p:cNvSpPr>
          <p:nvPr/>
        </p:nvSpPr>
        <p:spPr bwMode="auto">
          <a:xfrm flipV="1">
            <a:off x="4699000" y="5334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70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64352"/>
              </p:ext>
            </p:extLst>
          </p:nvPr>
        </p:nvGraphicFramePr>
        <p:xfrm>
          <a:off x="5499100" y="4733925"/>
          <a:ext cx="1431925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17" name="Line 57"/>
          <p:cNvSpPr>
            <a:spLocks noChangeShapeType="1"/>
          </p:cNvSpPr>
          <p:nvPr/>
        </p:nvSpPr>
        <p:spPr bwMode="auto">
          <a:xfrm flipV="1">
            <a:off x="6692900" y="53435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71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37463"/>
              </p:ext>
            </p:extLst>
          </p:nvPr>
        </p:nvGraphicFramePr>
        <p:xfrm>
          <a:off x="7493000" y="47529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29" name="Line 69"/>
          <p:cNvSpPr>
            <a:spLocks noChangeShapeType="1"/>
          </p:cNvSpPr>
          <p:nvPr/>
        </p:nvSpPr>
        <p:spPr bwMode="auto">
          <a:xfrm flipH="1">
            <a:off x="8153400" y="51625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0" name="Text Box 70"/>
          <p:cNvSpPr txBox="1">
            <a:spLocks noChangeArrowheads="1"/>
          </p:cNvSpPr>
          <p:nvPr/>
        </p:nvSpPr>
        <p:spPr bwMode="auto">
          <a:xfrm>
            <a:off x="3581400" y="56530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41031" name="Text Box 71"/>
          <p:cNvSpPr txBox="1">
            <a:spLocks noChangeArrowheads="1"/>
          </p:cNvSpPr>
          <p:nvPr/>
        </p:nvSpPr>
        <p:spPr bwMode="auto">
          <a:xfrm>
            <a:off x="5591175" y="56530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41032" name="Text Box 72"/>
          <p:cNvSpPr txBox="1">
            <a:spLocks noChangeArrowheads="1"/>
          </p:cNvSpPr>
          <p:nvPr/>
        </p:nvSpPr>
        <p:spPr bwMode="auto">
          <a:xfrm>
            <a:off x="7572375" y="56530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41033" name="Text Box 73"/>
          <p:cNvSpPr txBox="1">
            <a:spLocks noChangeArrowheads="1"/>
          </p:cNvSpPr>
          <p:nvPr/>
        </p:nvSpPr>
        <p:spPr bwMode="auto">
          <a:xfrm>
            <a:off x="3581400" y="2895600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41034" name="Text Box 74"/>
          <p:cNvSpPr txBox="1">
            <a:spLocks noChangeArrowheads="1"/>
          </p:cNvSpPr>
          <p:nvPr/>
        </p:nvSpPr>
        <p:spPr bwMode="auto">
          <a:xfrm>
            <a:off x="5591175" y="2895600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18723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Don't </a:t>
            </a:r>
            <a:r>
              <a:rPr lang="en-US" altLang="en-US" dirty="0" smtClean="0"/>
              <a:t>Fall Off </a:t>
            </a:r>
            <a:r>
              <a:rPr lang="en-US" altLang="en-US" dirty="0" smtClean="0"/>
              <a:t>the </a:t>
            </a:r>
            <a:r>
              <a:rPr lang="en-US" altLang="en-US" dirty="0" smtClean="0"/>
              <a:t>Edge</a:t>
            </a:r>
            <a:r>
              <a:rPr lang="en-US" altLang="en-US" dirty="0" smtClean="0"/>
              <a:t>!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add/remove from a list, you must modify the </a:t>
            </a:r>
            <a:r>
              <a:rPr lang="en-US" altLang="en-US" smtClean="0">
                <a:latin typeface="Courier New" panose="02070309020205020404" pitchFamily="49" charset="0"/>
              </a:rPr>
              <a:t>next</a:t>
            </a:r>
            <a:r>
              <a:rPr lang="en-US" altLang="en-US" smtClean="0"/>
              <a:t> reference of the node </a:t>
            </a:r>
            <a:r>
              <a:rPr lang="en-US" altLang="en-US" i="1" smtClean="0"/>
              <a:t>before  </a:t>
            </a:r>
            <a:r>
              <a:rPr lang="en-US" altLang="en-US" smtClean="0"/>
              <a:t>the place you want to change.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Where should </a:t>
            </a:r>
            <a:r>
              <a:rPr lang="en-US" altLang="en-US" smtClean="0">
                <a:latin typeface="Courier New" panose="02070309020205020404" pitchFamily="49" charset="0"/>
              </a:rPr>
              <a:t>current</a:t>
            </a:r>
            <a:r>
              <a:rPr lang="en-US" altLang="en-US" smtClean="0"/>
              <a:t> be pointing, to add 20 at the end?</a:t>
            </a:r>
          </a:p>
          <a:p>
            <a:pPr lvl="1" eaLnBrk="1" hangingPunct="1"/>
            <a:r>
              <a:rPr lang="en-US" altLang="en-US" smtClean="0"/>
              <a:t>What loop test will stop us at this place in the list?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62000" y="27432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743075" y="3124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1952625" y="30956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68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08539"/>
              </p:ext>
            </p:extLst>
          </p:nvPr>
        </p:nvGraphicFramePr>
        <p:xfrm>
          <a:off x="3505200" y="26670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4699000" y="32861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69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16038"/>
              </p:ext>
            </p:extLst>
          </p:nvPr>
        </p:nvGraphicFramePr>
        <p:xfrm>
          <a:off x="5499100" y="2676525"/>
          <a:ext cx="1431925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6200775" y="3105150"/>
            <a:ext cx="72390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3629025" y="3581400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5638800" y="3581400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34303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add</a:t>
            </a:r>
            <a:r>
              <a:rPr lang="en-US" altLang="en-US" dirty="0" smtClean="0"/>
              <a:t> </a:t>
            </a:r>
            <a:r>
              <a:rPr lang="en-US" altLang="en-US" dirty="0" smtClean="0"/>
              <a:t>Method (2)</a:t>
            </a:r>
            <a:endParaRPr lang="en-US" alt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Adds the given value to the end of the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void add(int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if (front ==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adding to an empty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front = new ListNode(value);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adding to the end of an existing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ListNode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while (current.next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   current = current.next;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current.next = new ListNode(value);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5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</a:t>
            </a:r>
            <a:r>
              <a:rPr lang="en-US" altLang="en-US" smtClean="0">
                <a:latin typeface="Courier New" panose="02070309020205020404" pitchFamily="49" charset="0"/>
              </a:rPr>
              <a:t>get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value in list at given index.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public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get(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index)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dirty="0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Exercise: Implement the </a:t>
            </a:r>
            <a:r>
              <a:rPr lang="en-US" altLang="en-US" dirty="0" smtClean="0">
                <a:latin typeface="Courier New" panose="02070309020205020404" pitchFamily="49" charset="0"/>
              </a:rPr>
              <a:t>get</a:t>
            </a:r>
            <a:r>
              <a:rPr lang="en-US" altLang="en-US" dirty="0" smtClean="0"/>
              <a:t> method.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3400" y="45720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514475" y="4953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V="1">
            <a:off x="1724025" y="49244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97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70523"/>
              </p:ext>
            </p:extLst>
          </p:nvPr>
        </p:nvGraphicFramePr>
        <p:xfrm>
          <a:off x="3276600" y="44958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50" name="Line 18"/>
          <p:cNvSpPr>
            <a:spLocks noChangeShapeType="1"/>
          </p:cNvSpPr>
          <p:nvPr/>
        </p:nvSpPr>
        <p:spPr bwMode="auto">
          <a:xfrm flipV="1">
            <a:off x="4470400" y="5114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9747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3091"/>
              </p:ext>
            </p:extLst>
          </p:nvPr>
        </p:nvGraphicFramePr>
        <p:xfrm>
          <a:off x="5270500" y="45053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62" name="Line 30"/>
          <p:cNvSpPr>
            <a:spLocks noChangeShapeType="1"/>
          </p:cNvSpPr>
          <p:nvPr/>
        </p:nvSpPr>
        <p:spPr bwMode="auto">
          <a:xfrm flipV="1">
            <a:off x="6464300" y="5124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975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57053"/>
              </p:ext>
            </p:extLst>
          </p:nvPr>
        </p:nvGraphicFramePr>
        <p:xfrm>
          <a:off x="7264400" y="45243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74" name="Line 42"/>
          <p:cNvSpPr>
            <a:spLocks noChangeShapeType="1"/>
          </p:cNvSpPr>
          <p:nvPr/>
        </p:nvSpPr>
        <p:spPr bwMode="auto">
          <a:xfrm flipH="1">
            <a:off x="7924800" y="4933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3352800" y="54244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5362575" y="54244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7343775" y="54244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9104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get</a:t>
            </a:r>
            <a:r>
              <a:rPr lang="en-US" altLang="en-US" dirty="0" smtClean="0"/>
              <a:t> </a:t>
            </a:r>
            <a:r>
              <a:rPr lang="en-US" altLang="en-US" dirty="0" smtClean="0"/>
              <a:t>Method</a:t>
            </a:r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value in list at given index.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0 &lt;= index &lt; size()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 get(int index)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ListNode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for (int i = 0; i &lt; index;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current = current.next;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return current.data;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6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</a:rPr>
              <a:t>Add</a:t>
            </a:r>
            <a:r>
              <a:rPr lang="en-US" altLang="en-US" dirty="0" smtClean="0"/>
              <a:t> </a:t>
            </a:r>
            <a:r>
              <a:rPr lang="en-US" altLang="en-US" dirty="0" smtClean="0"/>
              <a:t>(2)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Inserts the given value at the given index.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void add(</a:t>
            </a:r>
            <a:r>
              <a:rPr lang="en-US" altLang="en-US" b="1" smtClean="0">
                <a:latin typeface="Courier New" panose="02070309020205020404" pitchFamily="49" charset="0"/>
              </a:rPr>
              <a:t>int index</a:t>
            </a:r>
            <a:r>
              <a:rPr lang="en-US" altLang="en-US" smtClean="0">
                <a:latin typeface="Courier New" panose="02070309020205020404" pitchFamily="49" charset="0"/>
              </a:rPr>
              <a:t>, int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</a:t>
            </a:r>
            <a:r>
              <a:rPr lang="en-US" altLang="en-US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Exercise: Implement the two-parameter </a:t>
            </a:r>
            <a:r>
              <a:rPr lang="en-US" altLang="en-US" smtClean="0">
                <a:latin typeface="Courier New" panose="02070309020205020404" pitchFamily="49" charset="0"/>
              </a:rPr>
              <a:t>add</a:t>
            </a:r>
            <a:r>
              <a:rPr lang="en-US" altLang="en-US" smtClean="0"/>
              <a:t> method.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33400" y="4343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514475" y="4724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1724025" y="4695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78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92525"/>
              </p:ext>
            </p:extLst>
          </p:nvPr>
        </p:nvGraphicFramePr>
        <p:xfrm>
          <a:off x="3276600" y="4267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4470400" y="4886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79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46566"/>
              </p:ext>
            </p:extLst>
          </p:nvPr>
        </p:nvGraphicFramePr>
        <p:xfrm>
          <a:off x="5270500" y="42767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10" name="Line 30"/>
          <p:cNvSpPr>
            <a:spLocks noChangeShapeType="1"/>
          </p:cNvSpPr>
          <p:nvPr/>
        </p:nvSpPr>
        <p:spPr bwMode="auto">
          <a:xfrm flipV="1">
            <a:off x="6464300" y="48958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80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20152"/>
              </p:ext>
            </p:extLst>
          </p:nvPr>
        </p:nvGraphicFramePr>
        <p:xfrm>
          <a:off x="7264400" y="42957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22" name="Line 42"/>
          <p:cNvSpPr>
            <a:spLocks noChangeShapeType="1"/>
          </p:cNvSpPr>
          <p:nvPr/>
        </p:nvSpPr>
        <p:spPr bwMode="auto">
          <a:xfrm flipH="1">
            <a:off x="7924800" y="47053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3352800" y="51958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5362575" y="51958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7343775" y="51958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24577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add</a:t>
            </a:r>
            <a:r>
              <a:rPr lang="en-US" altLang="en-US" dirty="0" smtClean="0"/>
              <a:t> </a:t>
            </a:r>
            <a:r>
              <a:rPr lang="en-US" altLang="en-US" dirty="0" smtClean="0"/>
              <a:t>Method </a:t>
            </a:r>
            <a:r>
              <a:rPr lang="en-US" altLang="en-US" dirty="0" smtClean="0"/>
              <a:t>(2)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Inserts the given value at the given index.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0 &lt;= index &lt;= size()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void add(int index, int value)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if (index == 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adding to an empty list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front = new ListNode(value, front);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inserting into an existing list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ListNode current = front;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for (int i = 0; i &lt; index - 1; i++)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   current = current.next;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current.next = new ListNode(value,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                            current.next);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36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References and </a:t>
            </a:r>
            <a:r>
              <a:rPr lang="en-US" altLang="en-US" dirty="0" smtClean="0"/>
              <a:t>Objects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2171700" algn="l"/>
              </a:tabLst>
            </a:pPr>
            <a:r>
              <a:rPr lang="en-US" altLang="en-US" smtClean="0"/>
              <a:t>In Java, objects and arrays use reference semantics.  Why?</a:t>
            </a:r>
          </a:p>
          <a:p>
            <a:pPr lvl="1" eaLnBrk="1" hangingPunct="1">
              <a:tabLst>
                <a:tab pos="2171700" algn="l"/>
              </a:tabLst>
            </a:pPr>
            <a:r>
              <a:rPr lang="en-US" altLang="en-US" i="1" smtClean="0"/>
              <a:t>efficiency.	</a:t>
            </a:r>
            <a:r>
              <a:rPr lang="en-US" altLang="en-US" smtClean="0"/>
              <a:t>Copying large objects slows down a program.</a:t>
            </a:r>
          </a:p>
          <a:p>
            <a:pPr lvl="1" eaLnBrk="1" hangingPunct="1">
              <a:tabLst>
                <a:tab pos="2171700" algn="l"/>
              </a:tabLst>
            </a:pPr>
            <a:r>
              <a:rPr lang="en-US" altLang="en-US" i="1" smtClean="0"/>
              <a:t>sharing.</a:t>
            </a:r>
            <a:r>
              <a:rPr lang="en-US" altLang="en-US" smtClean="0"/>
              <a:t>	It's useful to share an object's data among methods.</a:t>
            </a:r>
          </a:p>
          <a:p>
            <a:pPr lvl="1" eaLnBrk="1" hangingPunct="1">
              <a:buFontTx/>
              <a:buNone/>
              <a:tabLst>
                <a:tab pos="2171700" algn="l"/>
              </a:tabLst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171700" algn="l"/>
              </a:tabLst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1717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DrawingPanel panel1 = new DrawingPanel(80, 50);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1717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>
                <a:latin typeface="Courier New" panose="02070309020205020404" pitchFamily="49" charset="0"/>
              </a:rPr>
              <a:t>DrawingPanel panel2 = panel1;   </a:t>
            </a:r>
            <a:r>
              <a:rPr lang="en-US" altLang="en-US" b="1" smtClean="0">
                <a:solidFill>
                  <a:srgbClr val="008080"/>
                </a:solidFill>
                <a:latin typeface="Courier New" panose="02070309020205020404" pitchFamily="49" charset="0"/>
              </a:rPr>
              <a:t>// same window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171700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	panel2.setBackground(Color.CYAN);</a:t>
            </a:r>
          </a:p>
          <a:p>
            <a:pPr eaLnBrk="1" hangingPunct="1">
              <a:tabLst>
                <a:tab pos="2171700" algn="l"/>
              </a:tabLst>
            </a:pPr>
            <a:endParaRPr lang="en-US" altLang="en-US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37075"/>
            <a:ext cx="1981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981200" y="4625975"/>
            <a:ext cx="2286000" cy="444500"/>
            <a:chOff x="1248" y="2888"/>
            <a:chExt cx="1440" cy="280"/>
          </a:xfrm>
        </p:grpSpPr>
        <p:sp>
          <p:nvSpPr>
            <p:cNvPr id="10250" name="Rectangle 6"/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panel1</a:t>
              </a:r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Oval 8"/>
            <p:cNvSpPr>
              <a:spLocks noChangeArrowheads="1"/>
            </p:cNvSpPr>
            <p:nvPr/>
          </p:nvSpPr>
          <p:spPr bwMode="auto">
            <a:xfrm>
              <a:off x="1984" y="2903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246" name="Group 9"/>
          <p:cNvGrpSpPr>
            <a:grpSpLocks/>
          </p:cNvGrpSpPr>
          <p:nvPr/>
        </p:nvGrpSpPr>
        <p:grpSpPr bwMode="auto">
          <a:xfrm>
            <a:off x="1981200" y="5464175"/>
            <a:ext cx="2286000" cy="444500"/>
            <a:chOff x="1248" y="3416"/>
            <a:chExt cx="1440" cy="280"/>
          </a:xfrm>
        </p:grpSpPr>
        <p:sp>
          <p:nvSpPr>
            <p:cNvPr id="10247" name="Rectangle 10"/>
            <p:cNvSpPr>
              <a:spLocks noChangeArrowheads="1"/>
            </p:cNvSpPr>
            <p:nvPr/>
          </p:nvSpPr>
          <p:spPr bwMode="auto">
            <a:xfrm>
              <a:off x="1248" y="3416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panel2</a:t>
              </a:r>
            </a:p>
          </p:txBody>
        </p:sp>
        <p:sp>
          <p:nvSpPr>
            <p:cNvPr id="10248" name="Line 11"/>
            <p:cNvSpPr>
              <a:spLocks noChangeShapeType="1"/>
            </p:cNvSpPr>
            <p:nvPr/>
          </p:nvSpPr>
          <p:spPr bwMode="auto">
            <a:xfrm flipV="1">
              <a:off x="2208" y="3456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Oval 12"/>
            <p:cNvSpPr>
              <a:spLocks noChangeArrowheads="1"/>
            </p:cNvSpPr>
            <p:nvPr/>
          </p:nvSpPr>
          <p:spPr bwMode="auto">
            <a:xfrm>
              <a:off x="1984" y="3431"/>
              <a:ext cx="240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743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Conceptual </a:t>
            </a:r>
            <a:r>
              <a:rPr lang="en-US" altLang="en-US" dirty="0" smtClean="0"/>
              <a:t>Questions</a:t>
            </a:r>
            <a:endParaRPr lang="en-US" altLang="en-US" dirty="0" smtClean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difference between a </a:t>
            </a:r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  <a:r>
              <a:rPr lang="en-US" altLang="en-US" smtClean="0"/>
              <a:t> and a </a:t>
            </a:r>
            <a:r>
              <a:rPr lang="en-US" altLang="en-US" smtClean="0">
                <a:latin typeface="Courier New" panose="02070309020205020404" pitchFamily="49" charset="0"/>
              </a:rPr>
              <a:t>ListNode</a:t>
            </a:r>
            <a:r>
              <a:rPr lang="en-US" altLang="en-US" smtClean="0"/>
              <a:t>?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is the difference between an empty list and a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list?</a:t>
            </a:r>
          </a:p>
          <a:p>
            <a:pPr lvl="1" eaLnBrk="1" hangingPunct="1"/>
            <a:r>
              <a:rPr lang="en-US" altLang="en-US" smtClean="0"/>
              <a:t>How do you create each one?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Why are the fields of </a:t>
            </a:r>
            <a:r>
              <a:rPr lang="en-US" altLang="en-US" smtClean="0">
                <a:latin typeface="Courier New" panose="02070309020205020404" pitchFamily="49" charset="0"/>
              </a:rPr>
              <a:t>ListNode</a:t>
            </a:r>
            <a:r>
              <a:rPr lang="en-US" altLang="en-US" smtClean="0"/>
              <a:t> public?  Is this bad style?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effect does this code have on a </a:t>
            </a:r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  <a:r>
              <a:rPr lang="en-US" altLang="en-US" smtClean="0"/>
              <a:t>?</a:t>
            </a:r>
          </a:p>
          <a:p>
            <a:pPr lvl="1" eaLnBrk="1" hangingPunct="1"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ListNode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current = null;</a:t>
            </a:r>
          </a:p>
        </p:txBody>
      </p:sp>
    </p:spTree>
    <p:extLst>
      <p:ext uri="{BB962C8B-B14F-4D97-AF65-F5344CB8AC3E}">
        <p14:creationId xmlns:p14="http://schemas.microsoft.com/office/powerpoint/2010/main" val="39765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Conceptual </a:t>
            </a:r>
            <a:r>
              <a:rPr lang="en-US" altLang="en-US" dirty="0" smtClean="0"/>
              <a:t>Answers</a:t>
            </a:r>
            <a:endParaRPr lang="en-US" altLang="en-US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list consists of 0 to many node objects.</a:t>
            </a:r>
          </a:p>
          <a:p>
            <a:pPr lvl="1" eaLnBrk="1" hangingPunct="1"/>
            <a:r>
              <a:rPr lang="en-US" altLang="en-US" smtClean="0"/>
              <a:t>Each node holds a single data element value.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null list:	</a:t>
            </a:r>
            <a:r>
              <a:rPr lang="en-US" altLang="en-US" sz="2000" smtClean="0">
                <a:latin typeface="Courier New" panose="02070309020205020404" pitchFamily="49" charset="0"/>
              </a:rPr>
              <a:t>LinkedIntList list = null;</a:t>
            </a: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mtClean="0"/>
              <a:t>empty list:	</a:t>
            </a:r>
            <a:r>
              <a:rPr lang="en-US" altLang="en-US" sz="2000" smtClean="0">
                <a:latin typeface="Courier New" panose="02070309020205020404" pitchFamily="49" charset="0"/>
              </a:rPr>
              <a:t>LinkedIntList list = new LinkedIntList();</a:t>
            </a: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It's okay that the node fields are public, because client code never directly interacts with </a:t>
            </a:r>
            <a:r>
              <a:rPr lang="en-US" altLang="en-US" smtClean="0">
                <a:latin typeface="Courier New" panose="02070309020205020404" pitchFamily="49" charset="0"/>
              </a:rPr>
              <a:t>ListNode</a:t>
            </a:r>
            <a:r>
              <a:rPr lang="en-US" altLang="en-US" smtClean="0"/>
              <a:t> objects.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code doesn't change the list.</a:t>
            </a:r>
            <a:br>
              <a:rPr lang="en-US" altLang="en-US" smtClean="0"/>
            </a:br>
            <a:r>
              <a:rPr lang="en-US" altLang="en-US" smtClean="0"/>
              <a:t>You can change a list only in one of the following two ways:</a:t>
            </a:r>
          </a:p>
          <a:p>
            <a:pPr lvl="1" eaLnBrk="1" hangingPunct="1"/>
            <a:r>
              <a:rPr lang="en-US" altLang="en-US" smtClean="0"/>
              <a:t>Modify its </a:t>
            </a:r>
            <a:r>
              <a:rPr lang="en-US" altLang="en-US" smtClean="0">
                <a:latin typeface="Courier New" panose="02070309020205020404" pitchFamily="49" charset="0"/>
              </a:rPr>
              <a:t>front</a:t>
            </a:r>
            <a:r>
              <a:rPr lang="en-US" altLang="en-US" smtClean="0"/>
              <a:t> field value.</a:t>
            </a:r>
          </a:p>
          <a:p>
            <a:pPr lvl="1" eaLnBrk="1" hangingPunct="1"/>
            <a:r>
              <a:rPr lang="en-US" altLang="en-US" smtClean="0"/>
              <a:t>Modify the </a:t>
            </a:r>
            <a:r>
              <a:rPr lang="en-US" altLang="en-US" smtClean="0">
                <a:latin typeface="Courier New" panose="02070309020205020404" pitchFamily="49" charset="0"/>
              </a:rPr>
              <a:t>next</a:t>
            </a:r>
            <a:r>
              <a:rPr lang="en-US" altLang="en-US" smtClean="0"/>
              <a:t> reference of a node in the list.</a:t>
            </a:r>
          </a:p>
        </p:txBody>
      </p:sp>
    </p:spTree>
    <p:extLst>
      <p:ext uri="{BB962C8B-B14F-4D97-AF65-F5344CB8AC3E}">
        <p14:creationId xmlns:p14="http://schemas.microsoft.com/office/powerpoint/2010/main" val="2457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</a:t>
            </a:r>
            <a:r>
              <a:rPr lang="en-US" altLang="en-US" smtClean="0">
                <a:latin typeface="Courier New" panose="02070309020205020404" pitchFamily="49" charset="0"/>
              </a:rPr>
              <a:t>remove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Removes and returns the list's first value.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 remove()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</a:t>
            </a:r>
            <a:r>
              <a:rPr lang="en-US" altLang="en-US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How do we remove the front node from a list?</a:t>
            </a:r>
          </a:p>
          <a:p>
            <a:pPr lvl="1" eaLnBrk="1" hangingPunct="1"/>
            <a:r>
              <a:rPr lang="en-US" altLang="en-US" smtClean="0"/>
              <a:t>Does it matter what the list's contents are before the remove?</a:t>
            </a:r>
          </a:p>
        </p:txBody>
      </p:sp>
    </p:spTree>
    <p:extLst>
      <p:ext uri="{BB962C8B-B14F-4D97-AF65-F5344CB8AC3E}">
        <p14:creationId xmlns:p14="http://schemas.microsoft.com/office/powerpoint/2010/main" val="35872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Removing </a:t>
            </a:r>
            <a:r>
              <a:rPr lang="en-US" altLang="en-US" dirty="0" smtClean="0"/>
              <a:t>Front Element</a:t>
            </a:r>
            <a:endParaRPr lang="en-US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8399463" algn="r"/>
              </a:tabLst>
            </a:pPr>
            <a:r>
              <a:rPr lang="en-US" altLang="en-US" smtClean="0"/>
              <a:t>Before removing front element:</a:t>
            </a:r>
          </a:p>
          <a:p>
            <a:pPr lvl="1" eaLnBrk="1" hangingPunct="1">
              <a:tabLst>
                <a:tab pos="8399463" algn="r"/>
              </a:tabLst>
            </a:pPr>
            <a:endParaRPr lang="en-US" altLang="en-US" smtClean="0"/>
          </a:p>
          <a:p>
            <a:pPr lvl="1" eaLnBrk="1" hangingPunct="1">
              <a:tabLst>
                <a:tab pos="8399463" algn="r"/>
              </a:tabLst>
            </a:pPr>
            <a:endParaRPr lang="en-US" altLang="en-US" smtClean="0"/>
          </a:p>
          <a:p>
            <a:pPr lvl="1" eaLnBrk="1" hangingPunct="1">
              <a:tabLst>
                <a:tab pos="8399463" algn="r"/>
              </a:tabLst>
            </a:pPr>
            <a:endParaRPr lang="en-US" altLang="en-US" smtClean="0"/>
          </a:p>
          <a:p>
            <a:pPr lvl="1" eaLnBrk="1" hangingPunct="1">
              <a:tabLst>
                <a:tab pos="8399463" algn="r"/>
              </a:tabLst>
            </a:pPr>
            <a:endParaRPr lang="en-US" altLang="en-US" smtClean="0"/>
          </a:p>
          <a:p>
            <a:pPr lvl="1" eaLnBrk="1" hangingPunct="1">
              <a:tabLst>
                <a:tab pos="8399463" algn="r"/>
              </a:tabLst>
            </a:pPr>
            <a:endParaRPr lang="en-US" altLang="en-US" smtClean="0"/>
          </a:p>
          <a:p>
            <a:pPr lvl="1" eaLnBrk="1" hangingPunct="1">
              <a:tabLst>
                <a:tab pos="8399463" algn="r"/>
              </a:tabLst>
            </a:pPr>
            <a:endParaRPr lang="en-US" altLang="en-US" smtClean="0"/>
          </a:p>
          <a:p>
            <a:pPr eaLnBrk="1" hangingPunct="1">
              <a:tabLst>
                <a:tab pos="8399463" algn="r"/>
              </a:tabLst>
            </a:pPr>
            <a:r>
              <a:rPr lang="en-US" altLang="en-US" smtClean="0"/>
              <a:t>After first removal:	After second removal: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90575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7430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V="1">
            <a:off x="1952625" y="51530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69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92254"/>
              </p:ext>
            </p:extLst>
          </p:nvPr>
        </p:nvGraphicFramePr>
        <p:xfrm>
          <a:off x="3505200" y="47244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18" name="Line 18"/>
          <p:cNvSpPr>
            <a:spLocks noChangeShapeType="1"/>
          </p:cNvSpPr>
          <p:nvPr/>
        </p:nvSpPr>
        <p:spPr bwMode="auto">
          <a:xfrm flipH="1">
            <a:off x="4167188" y="512762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790575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691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46666"/>
              </p:ext>
            </p:extLst>
          </p:nvPr>
        </p:nvGraphicFramePr>
        <p:xfrm>
          <a:off x="3505200" y="1981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33" name="Line 33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693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4281"/>
              </p:ext>
            </p:extLst>
          </p:nvPr>
        </p:nvGraphicFramePr>
        <p:xfrm>
          <a:off x="5499100" y="19907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45" name="Line 45"/>
          <p:cNvSpPr>
            <a:spLocks noChangeShapeType="1"/>
          </p:cNvSpPr>
          <p:nvPr/>
        </p:nvSpPr>
        <p:spPr bwMode="auto">
          <a:xfrm flipH="1">
            <a:off x="6172200" y="23955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3600450" y="284797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5610225" y="284797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619500" y="561022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6781800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77628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 flipH="1">
            <a:off x="7772400" y="5189538"/>
            <a:ext cx="423863" cy="296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remove</a:t>
            </a:r>
            <a:r>
              <a:rPr lang="en-US" altLang="en-US" dirty="0" smtClean="0"/>
              <a:t>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Removes and returns the first value.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Throws a NoSuchElementException on empty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 remove()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if (front ==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</a:t>
            </a:r>
            <a:r>
              <a:rPr lang="en-US" altLang="en-US" smtClean="0">
                <a:latin typeface="Courier New" panose="02070309020205020404" pitchFamily="49" charset="0"/>
              </a:rPr>
              <a:t>throw new NoSuchElementException();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int result = front.data;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front = front.next;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return result;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8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</a:t>
            </a:r>
            <a:r>
              <a:rPr lang="en-US" altLang="en-US" smtClean="0">
                <a:latin typeface="Courier New" panose="02070309020205020404" pitchFamily="49" charset="0"/>
              </a:rPr>
              <a:t>remove</a:t>
            </a:r>
            <a:r>
              <a:rPr lang="en-US" altLang="en-US" smtClean="0"/>
              <a:t> (2)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Removes value at given index from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0 &lt;= index &lt; size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void remove(int index)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</a:t>
            </a:r>
            <a:r>
              <a:rPr lang="en-US" altLang="en-US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How do we remove any node in general from a list?</a:t>
            </a:r>
          </a:p>
          <a:p>
            <a:pPr lvl="1" eaLnBrk="1" hangingPunct="1"/>
            <a:r>
              <a:rPr lang="en-US" altLang="en-US" smtClean="0"/>
              <a:t>Does it matter what the list's contents are before the remove?</a:t>
            </a:r>
          </a:p>
        </p:txBody>
      </p:sp>
    </p:spTree>
    <p:extLst>
      <p:ext uri="{BB962C8B-B14F-4D97-AF65-F5344CB8AC3E}">
        <p14:creationId xmlns:p14="http://schemas.microsoft.com/office/powerpoint/2010/main" val="2199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Removing </a:t>
            </a:r>
            <a:r>
              <a:rPr lang="en-US" altLang="en-US" dirty="0" smtClean="0"/>
              <a:t>From </a:t>
            </a:r>
            <a:r>
              <a:rPr lang="en-US" altLang="en-US" dirty="0" smtClean="0"/>
              <a:t>a </a:t>
            </a:r>
            <a:r>
              <a:rPr lang="en-US" altLang="en-US" dirty="0" smtClean="0"/>
              <a:t>List</a:t>
            </a:r>
            <a:endParaRPr lang="en-US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Before removing element at index 1: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After: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62000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7430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V="1">
            <a:off x="1952625" y="51530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997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42782"/>
              </p:ext>
            </p:extLst>
          </p:nvPr>
        </p:nvGraphicFramePr>
        <p:xfrm>
          <a:off x="3505200" y="4724400"/>
          <a:ext cx="1431925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4699000" y="53435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9987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89463"/>
              </p:ext>
            </p:extLst>
          </p:nvPr>
        </p:nvGraphicFramePr>
        <p:xfrm>
          <a:off x="5499100" y="47339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02" name="Line 30"/>
          <p:cNvSpPr>
            <a:spLocks noChangeShapeType="1"/>
          </p:cNvSpPr>
          <p:nvPr/>
        </p:nvSpPr>
        <p:spPr bwMode="auto">
          <a:xfrm flipH="1">
            <a:off x="6153150" y="51435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00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58784"/>
              </p:ext>
            </p:extLst>
          </p:nvPr>
        </p:nvGraphicFramePr>
        <p:xfrm>
          <a:off x="3505200" y="1981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01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63867"/>
              </p:ext>
            </p:extLst>
          </p:nvPr>
        </p:nvGraphicFramePr>
        <p:xfrm>
          <a:off x="5499100" y="19907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29" name="Line 57"/>
          <p:cNvSpPr>
            <a:spLocks noChangeShapeType="1"/>
          </p:cNvSpPr>
          <p:nvPr/>
        </p:nvSpPr>
        <p:spPr bwMode="auto">
          <a:xfrm flipV="1">
            <a:off x="6692900" y="26098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02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53035"/>
              </p:ext>
            </p:extLst>
          </p:nvPr>
        </p:nvGraphicFramePr>
        <p:xfrm>
          <a:off x="7493000" y="20097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41" name="Line 69"/>
          <p:cNvSpPr>
            <a:spLocks noChangeShapeType="1"/>
          </p:cNvSpPr>
          <p:nvPr/>
        </p:nvSpPr>
        <p:spPr bwMode="auto">
          <a:xfrm flipH="1">
            <a:off x="8153400" y="24193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3600450" y="284797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5610225" y="284797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54344" name="Text Box 72"/>
          <p:cNvSpPr txBox="1">
            <a:spLocks noChangeArrowheads="1"/>
          </p:cNvSpPr>
          <p:nvPr/>
        </p:nvSpPr>
        <p:spPr bwMode="auto">
          <a:xfrm>
            <a:off x="7591425" y="284797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54345" name="Text Box 73"/>
          <p:cNvSpPr txBox="1">
            <a:spLocks noChangeArrowheads="1"/>
          </p:cNvSpPr>
          <p:nvPr/>
        </p:nvSpPr>
        <p:spPr bwMode="auto">
          <a:xfrm>
            <a:off x="3619500" y="561022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54346" name="Text Box 74"/>
          <p:cNvSpPr txBox="1">
            <a:spLocks noChangeArrowheads="1"/>
          </p:cNvSpPr>
          <p:nvPr/>
        </p:nvSpPr>
        <p:spPr bwMode="auto">
          <a:xfrm>
            <a:off x="5629275" y="561022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18222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Removing </a:t>
            </a:r>
            <a:r>
              <a:rPr lang="en-US" altLang="en-US" dirty="0" smtClean="0"/>
              <a:t>From </a:t>
            </a:r>
            <a:r>
              <a:rPr lang="en-US" altLang="en-US" dirty="0" smtClean="0"/>
              <a:t>the </a:t>
            </a:r>
            <a:r>
              <a:rPr lang="en-US" altLang="en-US" dirty="0" smtClean="0"/>
              <a:t>Front</a:t>
            </a:r>
            <a:endParaRPr lang="en-US" alt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Before removing element at index 0: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After: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762000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7430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V="1">
            <a:off x="1952625" y="51530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99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59992"/>
              </p:ext>
            </p:extLst>
          </p:nvPr>
        </p:nvGraphicFramePr>
        <p:xfrm>
          <a:off x="3505200" y="47244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4699000" y="53435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101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62575"/>
              </p:ext>
            </p:extLst>
          </p:nvPr>
        </p:nvGraphicFramePr>
        <p:xfrm>
          <a:off x="5499100" y="47339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26" name="Line 30"/>
          <p:cNvSpPr>
            <a:spLocks noChangeShapeType="1"/>
          </p:cNvSpPr>
          <p:nvPr/>
        </p:nvSpPr>
        <p:spPr bwMode="auto">
          <a:xfrm flipH="1">
            <a:off x="6153150" y="51435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102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65183"/>
              </p:ext>
            </p:extLst>
          </p:nvPr>
        </p:nvGraphicFramePr>
        <p:xfrm>
          <a:off x="3505200" y="1981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41" name="Line 45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103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0824"/>
              </p:ext>
            </p:extLst>
          </p:nvPr>
        </p:nvGraphicFramePr>
        <p:xfrm>
          <a:off x="5499100" y="19907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53" name="Line 57"/>
          <p:cNvSpPr>
            <a:spLocks noChangeShapeType="1"/>
          </p:cNvSpPr>
          <p:nvPr/>
        </p:nvSpPr>
        <p:spPr bwMode="auto">
          <a:xfrm flipV="1">
            <a:off x="6692900" y="26098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105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92532"/>
              </p:ext>
            </p:extLst>
          </p:nvPr>
        </p:nvGraphicFramePr>
        <p:xfrm>
          <a:off x="7493000" y="20097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65" name="Line 69"/>
          <p:cNvSpPr>
            <a:spLocks noChangeShapeType="1"/>
          </p:cNvSpPr>
          <p:nvPr/>
        </p:nvSpPr>
        <p:spPr bwMode="auto">
          <a:xfrm flipH="1">
            <a:off x="8153400" y="24193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6" name="Text Box 70"/>
          <p:cNvSpPr txBox="1">
            <a:spLocks noChangeArrowheads="1"/>
          </p:cNvSpPr>
          <p:nvPr/>
        </p:nvSpPr>
        <p:spPr bwMode="auto">
          <a:xfrm>
            <a:off x="3600450" y="284797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55367" name="Text Box 71"/>
          <p:cNvSpPr txBox="1">
            <a:spLocks noChangeArrowheads="1"/>
          </p:cNvSpPr>
          <p:nvPr/>
        </p:nvSpPr>
        <p:spPr bwMode="auto">
          <a:xfrm>
            <a:off x="5610225" y="284797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55368" name="Text Box 72"/>
          <p:cNvSpPr txBox="1">
            <a:spLocks noChangeArrowheads="1"/>
          </p:cNvSpPr>
          <p:nvPr/>
        </p:nvSpPr>
        <p:spPr bwMode="auto">
          <a:xfrm>
            <a:off x="7591425" y="284797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55369" name="Text Box 73"/>
          <p:cNvSpPr txBox="1">
            <a:spLocks noChangeArrowheads="1"/>
          </p:cNvSpPr>
          <p:nvPr/>
        </p:nvSpPr>
        <p:spPr bwMode="auto">
          <a:xfrm>
            <a:off x="3619500" y="561022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55370" name="Text Box 74"/>
          <p:cNvSpPr txBox="1">
            <a:spLocks noChangeArrowheads="1"/>
          </p:cNvSpPr>
          <p:nvPr/>
        </p:nvSpPr>
        <p:spPr bwMode="auto">
          <a:xfrm>
            <a:off x="5629275" y="561022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39577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Removing the </a:t>
            </a:r>
            <a:r>
              <a:rPr lang="en-US" altLang="en-US" dirty="0" smtClean="0"/>
              <a:t>Only Element</a:t>
            </a:r>
            <a:endParaRPr lang="en-US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5715000" algn="l"/>
              </a:tabLst>
            </a:pPr>
            <a:r>
              <a:rPr lang="en-US" altLang="en-US" smtClean="0"/>
              <a:t>Before:	After:</a:t>
            </a:r>
          </a:p>
          <a:p>
            <a:pPr lvl="1" eaLnBrk="1" hangingPunct="1">
              <a:tabLst>
                <a:tab pos="5715000" algn="l"/>
              </a:tabLst>
            </a:pPr>
            <a:endParaRPr lang="en-US" altLang="en-US" smtClean="0"/>
          </a:p>
          <a:p>
            <a:pPr lvl="1" eaLnBrk="1" hangingPunct="1">
              <a:tabLst>
                <a:tab pos="5715000" algn="l"/>
              </a:tabLst>
            </a:pPr>
            <a:endParaRPr lang="en-US" altLang="en-US" smtClean="0"/>
          </a:p>
          <a:p>
            <a:pPr lvl="1" eaLnBrk="1" hangingPunct="1">
              <a:tabLst>
                <a:tab pos="5715000" algn="l"/>
              </a:tabLst>
            </a:pPr>
            <a:endParaRPr lang="en-US" altLang="en-US" smtClean="0"/>
          </a:p>
          <a:p>
            <a:pPr lvl="1" eaLnBrk="1" hangingPunct="1">
              <a:tabLst>
                <a:tab pos="5715000" algn="l"/>
              </a:tabLst>
            </a:pPr>
            <a:endParaRPr lang="en-US" altLang="en-US" smtClean="0"/>
          </a:p>
          <a:p>
            <a:pPr lvl="1" eaLnBrk="1" hangingPunct="1">
              <a:tabLst>
                <a:tab pos="5715000" algn="l"/>
              </a:tabLst>
            </a:pPr>
            <a:endParaRPr lang="en-US" altLang="en-US" smtClean="0"/>
          </a:p>
          <a:p>
            <a:pPr lvl="1" eaLnBrk="1" hangingPunct="1">
              <a:tabLst>
                <a:tab pos="5715000" algn="l"/>
              </a:tabLst>
            </a:pPr>
            <a:endParaRPr lang="en-US" altLang="en-US" smtClean="0"/>
          </a:p>
          <a:p>
            <a:pPr lvl="1" eaLnBrk="1" hangingPunct="1">
              <a:tabLst>
                <a:tab pos="5715000" algn="l"/>
              </a:tabLst>
            </a:pPr>
            <a:r>
              <a:rPr lang="en-US" altLang="en-US" smtClean="0"/>
              <a:t>We must change the front field to store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instead of a node.</a:t>
            </a:r>
          </a:p>
          <a:p>
            <a:pPr lvl="1" eaLnBrk="1" hangingPunct="1">
              <a:tabLst>
                <a:tab pos="5715000" algn="l"/>
              </a:tabLst>
            </a:pPr>
            <a:r>
              <a:rPr lang="en-US" altLang="en-US" smtClean="0"/>
              <a:t>Do we need a special case to handle this?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172200" y="2057400"/>
            <a:ext cx="1905000" cy="1371600"/>
          </a:xfrm>
          <a:prstGeom prst="rect">
            <a:avLst/>
          </a:prstGeom>
          <a:solidFill>
            <a:srgbClr val="E6E6E6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1532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7162800" y="24384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202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0136"/>
              </p:ext>
            </p:extLst>
          </p:nvPr>
        </p:nvGraphicFramePr>
        <p:xfrm>
          <a:off x="3505200" y="1981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41" name="Line 21"/>
          <p:cNvSpPr>
            <a:spLocks noChangeShapeType="1"/>
          </p:cNvSpPr>
          <p:nvPr/>
        </p:nvSpPr>
        <p:spPr bwMode="auto">
          <a:xfrm flipH="1">
            <a:off x="4171950" y="23812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600450" y="2847975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</a:t>
            </a:r>
            <a:r>
              <a:rPr lang="en-US" altLang="en-US" dirty="0">
                <a:solidFill>
                  <a:schemeClr val="bg2"/>
                </a:solidFill>
                <a:latin typeface="Tahoma" panose="020B0604030504040204" pitchFamily="34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932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remove</a:t>
            </a:r>
            <a:r>
              <a:rPr lang="en-US" altLang="en-US" dirty="0" smtClean="0"/>
              <a:t> (2)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Removes value at given index from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0 &lt;= index &lt; size()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void remove(int index)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if (index == 0)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special case: removing first element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front = front.next;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removing from elsewhere in the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ListNode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for (int i = 0; i &lt; index - 1;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    current = current.next;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     current.next = current.next.next;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1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References as </a:t>
            </a:r>
            <a:r>
              <a:rPr lang="en-US" altLang="en-US" dirty="0" smtClean="0"/>
              <a:t>Fields</a:t>
            </a:r>
            <a:endParaRPr lang="en-US" altLang="en-US" dirty="0" smtClean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Objects can store references to other objects as fields.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Example: Homework 3 (HTML Validator)</a:t>
            </a:r>
          </a:p>
          <a:p>
            <a:pPr lvl="1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HtmlValidator</a:t>
            </a:r>
            <a:r>
              <a:rPr lang="en-US" altLang="en-US" dirty="0" smtClean="0"/>
              <a:t> stores a reference to a </a:t>
            </a:r>
            <a:r>
              <a:rPr lang="en-US" altLang="en-US" dirty="0" smtClean="0">
                <a:latin typeface="Courier New" panose="02070309020205020404" pitchFamily="49" charset="0"/>
              </a:rPr>
              <a:t>Queue</a:t>
            </a:r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Queue</a:t>
            </a:r>
            <a:r>
              <a:rPr lang="en-US" altLang="en-US" dirty="0" smtClean="0"/>
              <a:t> stores many references to </a:t>
            </a:r>
            <a:r>
              <a:rPr lang="en-US" altLang="en-US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dirty="0" smtClean="0"/>
              <a:t> objects</a:t>
            </a:r>
          </a:p>
          <a:p>
            <a:pPr lvl="1" eaLnBrk="1" hangingPunct="1"/>
            <a:r>
              <a:rPr lang="en-US" altLang="en-US" dirty="0" smtClean="0"/>
              <a:t>each </a:t>
            </a:r>
            <a:r>
              <a:rPr lang="en-US" altLang="en-US" dirty="0" err="1" smtClean="0">
                <a:latin typeface="Courier New" panose="02070309020205020404" pitchFamily="49" charset="0"/>
              </a:rPr>
              <a:t>HtmlTag</a:t>
            </a:r>
            <a:r>
              <a:rPr lang="en-US" altLang="en-US" dirty="0" smtClean="0"/>
              <a:t> object stores a reference to its element </a:t>
            </a:r>
            <a:r>
              <a:rPr lang="en-US" altLang="en-US" dirty="0" smtClean="0">
                <a:latin typeface="Courier New" panose="02070309020205020404" pitchFamily="49" charset="0"/>
              </a:rPr>
              <a:t>String</a:t>
            </a:r>
          </a:p>
        </p:txBody>
      </p:sp>
      <p:grpSp>
        <p:nvGrpSpPr>
          <p:cNvPr id="11268" name="Group 109"/>
          <p:cNvGrpSpPr>
            <a:grpSpLocks/>
          </p:cNvGrpSpPr>
          <p:nvPr/>
        </p:nvGrpSpPr>
        <p:grpSpPr bwMode="auto">
          <a:xfrm>
            <a:off x="914400" y="3200400"/>
            <a:ext cx="5789613" cy="523875"/>
            <a:chOff x="432" y="2256"/>
            <a:chExt cx="3647" cy="330"/>
          </a:xfrm>
        </p:grpSpPr>
        <p:sp>
          <p:nvSpPr>
            <p:cNvPr id="11325" name="Text Box 4"/>
            <p:cNvSpPr txBox="1">
              <a:spLocks noChangeArrowheads="1"/>
            </p:cNvSpPr>
            <p:nvPr/>
          </p:nvSpPr>
          <p:spPr bwMode="auto">
            <a:xfrm>
              <a:off x="1421" y="2256"/>
              <a:ext cx="2658" cy="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dirty="0">
                  <a:latin typeface="Courier New" panose="02070309020205020404" pitchFamily="49" charset="0"/>
                </a:rPr>
                <a:t>private Queue&lt;</a:t>
              </a:r>
              <a:r>
                <a:rPr lang="en-US" altLang="en-US" dirty="0" err="1">
                  <a:latin typeface="Courier New" panose="02070309020205020404" pitchFamily="49" charset="0"/>
                </a:rPr>
                <a:t>HtmlTag</a:t>
              </a:r>
              <a:r>
                <a:rPr lang="en-US" altLang="en-US" dirty="0">
                  <a:latin typeface="Courier New" panose="02070309020205020404" pitchFamily="49" charset="0"/>
                </a:rPr>
                <a:t>&gt; tags;</a:t>
              </a:r>
            </a:p>
            <a:p>
              <a:pPr algn="l" eaLnBrk="1" hangingPunct="1">
                <a:lnSpc>
                  <a:spcPct val="50000"/>
                </a:lnSpc>
              </a:pPr>
              <a:r>
                <a:rPr lang="en-US" altLang="en-US" dirty="0">
                  <a:latin typeface="Tahoma" panose="020B0604030504040204" pitchFamily="34" charset="0"/>
                </a:rPr>
                <a:t>...</a:t>
              </a:r>
            </a:p>
          </p:txBody>
        </p:sp>
        <p:sp>
          <p:nvSpPr>
            <p:cNvPr id="11326" name="Text Box 25"/>
            <p:cNvSpPr txBox="1">
              <a:spLocks noChangeArrowheads="1"/>
            </p:cNvSpPr>
            <p:nvPr/>
          </p:nvSpPr>
          <p:spPr bwMode="auto">
            <a:xfrm>
              <a:off x="432" y="2259"/>
              <a:ext cx="9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HtmlValidator</a:t>
              </a:r>
            </a:p>
          </p:txBody>
        </p:sp>
      </p:grpSp>
      <p:grpSp>
        <p:nvGrpSpPr>
          <p:cNvPr id="297074" name="Group 114"/>
          <p:cNvGrpSpPr>
            <a:grpSpLocks/>
          </p:cNvGrpSpPr>
          <p:nvPr/>
        </p:nvGrpSpPr>
        <p:grpSpPr bwMode="auto">
          <a:xfrm>
            <a:off x="2514600" y="4038600"/>
            <a:ext cx="5259388" cy="446088"/>
            <a:chOff x="1440" y="2784"/>
            <a:chExt cx="3313" cy="281"/>
          </a:xfrm>
        </p:grpSpPr>
        <p:sp>
          <p:nvSpPr>
            <p:cNvPr id="11307" name="Rectangle 13"/>
            <p:cNvSpPr>
              <a:spLocks noChangeArrowheads="1"/>
            </p:cNvSpPr>
            <p:nvPr/>
          </p:nvSpPr>
          <p:spPr bwMode="auto">
            <a:xfrm>
              <a:off x="4311" y="2784"/>
              <a:ext cx="44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/>
                <a:t>back</a:t>
              </a:r>
            </a:p>
          </p:txBody>
        </p:sp>
        <p:sp>
          <p:nvSpPr>
            <p:cNvPr id="11308" name="Rectangle 12"/>
            <p:cNvSpPr>
              <a:spLocks noChangeArrowheads="1"/>
            </p:cNvSpPr>
            <p:nvPr/>
          </p:nvSpPr>
          <p:spPr bwMode="auto">
            <a:xfrm>
              <a:off x="3927" y="2784"/>
              <a:ext cx="38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/>
                <a:t>...</a:t>
              </a:r>
            </a:p>
          </p:txBody>
        </p:sp>
        <p:sp>
          <p:nvSpPr>
            <p:cNvPr id="11309" name="Rectangle 11"/>
            <p:cNvSpPr>
              <a:spLocks noChangeArrowheads="1"/>
            </p:cNvSpPr>
            <p:nvPr/>
          </p:nvSpPr>
          <p:spPr bwMode="auto">
            <a:xfrm>
              <a:off x="3543" y="2784"/>
              <a:ext cx="38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/>
                <a:t>...</a:t>
              </a:r>
            </a:p>
          </p:txBody>
        </p:sp>
        <p:sp>
          <p:nvSpPr>
            <p:cNvPr id="11310" name="Rectangle 10"/>
            <p:cNvSpPr>
              <a:spLocks noChangeArrowheads="1"/>
            </p:cNvSpPr>
            <p:nvPr/>
          </p:nvSpPr>
          <p:spPr bwMode="auto">
            <a:xfrm>
              <a:off x="3159" y="2784"/>
              <a:ext cx="38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/>
                <a:t>...</a:t>
              </a:r>
            </a:p>
          </p:txBody>
        </p:sp>
        <p:sp>
          <p:nvSpPr>
            <p:cNvPr id="11311" name="Rectangle 9"/>
            <p:cNvSpPr>
              <a:spLocks noChangeArrowheads="1"/>
            </p:cNvSpPr>
            <p:nvPr/>
          </p:nvSpPr>
          <p:spPr bwMode="auto">
            <a:xfrm>
              <a:off x="2775" y="2784"/>
              <a:ext cx="384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 sz="2000"/>
            </a:p>
          </p:txBody>
        </p:sp>
        <p:sp>
          <p:nvSpPr>
            <p:cNvPr id="11312" name="Rectangle 8"/>
            <p:cNvSpPr>
              <a:spLocks noChangeArrowheads="1"/>
            </p:cNvSpPr>
            <p:nvPr/>
          </p:nvSpPr>
          <p:spPr bwMode="auto">
            <a:xfrm>
              <a:off x="2423" y="2784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en-US" altLang="en-US" sz="2000"/>
            </a:p>
          </p:txBody>
        </p:sp>
        <p:sp>
          <p:nvSpPr>
            <p:cNvPr id="11313" name="Rectangle 7"/>
            <p:cNvSpPr>
              <a:spLocks noChangeArrowheads="1"/>
            </p:cNvSpPr>
            <p:nvPr/>
          </p:nvSpPr>
          <p:spPr bwMode="auto">
            <a:xfrm>
              <a:off x="1968" y="2784"/>
              <a:ext cx="455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/>
                <a:t>front</a:t>
              </a:r>
            </a:p>
          </p:txBody>
        </p:sp>
        <p:sp>
          <p:nvSpPr>
            <p:cNvPr id="11314" name="Line 14"/>
            <p:cNvSpPr>
              <a:spLocks noChangeShapeType="1"/>
            </p:cNvSpPr>
            <p:nvPr/>
          </p:nvSpPr>
          <p:spPr bwMode="auto">
            <a:xfrm>
              <a:off x="1968" y="2784"/>
              <a:ext cx="27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Line 15"/>
            <p:cNvSpPr>
              <a:spLocks noChangeShapeType="1"/>
            </p:cNvSpPr>
            <p:nvPr/>
          </p:nvSpPr>
          <p:spPr bwMode="auto">
            <a:xfrm>
              <a:off x="1968" y="3065"/>
              <a:ext cx="27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Line 16"/>
            <p:cNvSpPr>
              <a:spLocks noChangeShapeType="1"/>
            </p:cNvSpPr>
            <p:nvPr/>
          </p:nvSpPr>
          <p:spPr bwMode="auto">
            <a:xfrm>
              <a:off x="1968" y="2784"/>
              <a:ext cx="0" cy="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Line 17"/>
            <p:cNvSpPr>
              <a:spLocks noChangeShapeType="1"/>
            </p:cNvSpPr>
            <p:nvPr/>
          </p:nvSpPr>
          <p:spPr bwMode="auto">
            <a:xfrm>
              <a:off x="2423" y="2784"/>
              <a:ext cx="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Line 18"/>
            <p:cNvSpPr>
              <a:spLocks noChangeShapeType="1"/>
            </p:cNvSpPr>
            <p:nvPr/>
          </p:nvSpPr>
          <p:spPr bwMode="auto">
            <a:xfrm>
              <a:off x="2775" y="2784"/>
              <a:ext cx="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Line 19"/>
            <p:cNvSpPr>
              <a:spLocks noChangeShapeType="1"/>
            </p:cNvSpPr>
            <p:nvPr/>
          </p:nvSpPr>
          <p:spPr bwMode="auto">
            <a:xfrm>
              <a:off x="3159" y="2784"/>
              <a:ext cx="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Line 20"/>
            <p:cNvSpPr>
              <a:spLocks noChangeShapeType="1"/>
            </p:cNvSpPr>
            <p:nvPr/>
          </p:nvSpPr>
          <p:spPr bwMode="auto">
            <a:xfrm>
              <a:off x="3543" y="2784"/>
              <a:ext cx="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Line 21"/>
            <p:cNvSpPr>
              <a:spLocks noChangeShapeType="1"/>
            </p:cNvSpPr>
            <p:nvPr/>
          </p:nvSpPr>
          <p:spPr bwMode="auto">
            <a:xfrm>
              <a:off x="3927" y="2784"/>
              <a:ext cx="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22"/>
            <p:cNvSpPr>
              <a:spLocks noChangeShapeType="1"/>
            </p:cNvSpPr>
            <p:nvPr/>
          </p:nvSpPr>
          <p:spPr bwMode="auto">
            <a:xfrm>
              <a:off x="4311" y="2784"/>
              <a:ext cx="0" cy="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23"/>
            <p:cNvSpPr>
              <a:spLocks noChangeShapeType="1"/>
            </p:cNvSpPr>
            <p:nvPr/>
          </p:nvSpPr>
          <p:spPr bwMode="auto">
            <a:xfrm>
              <a:off x="4753" y="2784"/>
              <a:ext cx="0" cy="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Text Box 26"/>
            <p:cNvSpPr txBox="1">
              <a:spLocks noChangeArrowheads="1"/>
            </p:cNvSpPr>
            <p:nvPr/>
          </p:nvSpPr>
          <p:spPr bwMode="auto">
            <a:xfrm>
              <a:off x="1440" y="2793"/>
              <a:ext cx="5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Queue</a:t>
              </a:r>
            </a:p>
          </p:txBody>
        </p:sp>
      </p:grpSp>
      <p:grpSp>
        <p:nvGrpSpPr>
          <p:cNvPr id="297070" name="Group 110"/>
          <p:cNvGrpSpPr>
            <a:grpSpLocks/>
          </p:cNvGrpSpPr>
          <p:nvPr/>
        </p:nvGrpSpPr>
        <p:grpSpPr bwMode="auto">
          <a:xfrm>
            <a:off x="304800" y="4491038"/>
            <a:ext cx="3429000" cy="904875"/>
            <a:chOff x="48" y="3069"/>
            <a:chExt cx="2160" cy="570"/>
          </a:xfrm>
        </p:grpSpPr>
        <p:sp>
          <p:nvSpPr>
            <p:cNvPr id="11305" name="Text Box 29"/>
            <p:cNvSpPr txBox="1">
              <a:spLocks noChangeArrowheads="1"/>
            </p:cNvSpPr>
            <p:nvPr/>
          </p:nvSpPr>
          <p:spPr bwMode="auto">
            <a:xfrm>
              <a:off x="96" y="3309"/>
              <a:ext cx="2112" cy="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ourier New" panose="02070309020205020404" pitchFamily="49" charset="0"/>
                </a:rPr>
                <a:t>private String element;</a:t>
              </a:r>
            </a:p>
            <a:p>
              <a:pPr algn="l" eaLnBrk="1" hangingPunct="1">
                <a:lnSpc>
                  <a:spcPct val="500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...</a:t>
              </a:r>
            </a:p>
          </p:txBody>
        </p:sp>
        <p:sp>
          <p:nvSpPr>
            <p:cNvPr id="11306" name="Text Box 30"/>
            <p:cNvSpPr txBox="1">
              <a:spLocks noChangeArrowheads="1"/>
            </p:cNvSpPr>
            <p:nvPr/>
          </p:nvSpPr>
          <p:spPr bwMode="auto">
            <a:xfrm>
              <a:off x="48" y="3069"/>
              <a:ext cx="6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HtmlTag</a:t>
              </a:r>
            </a:p>
          </p:txBody>
        </p:sp>
      </p:grpSp>
      <p:grpSp>
        <p:nvGrpSpPr>
          <p:cNvPr id="297071" name="Group 111"/>
          <p:cNvGrpSpPr>
            <a:grpSpLocks/>
          </p:cNvGrpSpPr>
          <p:nvPr/>
        </p:nvGrpSpPr>
        <p:grpSpPr bwMode="auto">
          <a:xfrm>
            <a:off x="4343400" y="4724400"/>
            <a:ext cx="3657600" cy="904875"/>
            <a:chOff x="2592" y="3216"/>
            <a:chExt cx="2304" cy="570"/>
          </a:xfrm>
        </p:grpSpPr>
        <p:sp>
          <p:nvSpPr>
            <p:cNvPr id="11303" name="Text Box 90"/>
            <p:cNvSpPr txBox="1">
              <a:spLocks noChangeArrowheads="1"/>
            </p:cNvSpPr>
            <p:nvPr/>
          </p:nvSpPr>
          <p:spPr bwMode="auto">
            <a:xfrm>
              <a:off x="2784" y="3456"/>
              <a:ext cx="2112" cy="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ourier New" panose="02070309020205020404" pitchFamily="49" charset="0"/>
                </a:rPr>
                <a:t>private String element;</a:t>
              </a:r>
            </a:p>
            <a:p>
              <a:pPr algn="l" eaLnBrk="1" hangingPunct="1">
                <a:lnSpc>
                  <a:spcPct val="50000"/>
                </a:lnSpc>
              </a:pPr>
              <a:r>
                <a:rPr lang="en-US" altLang="en-US">
                  <a:latin typeface="Tahoma" panose="020B0604030504040204" pitchFamily="34" charset="0"/>
                </a:rPr>
                <a:t>...</a:t>
              </a:r>
            </a:p>
          </p:txBody>
        </p:sp>
        <p:sp>
          <p:nvSpPr>
            <p:cNvPr id="11304" name="Text Box 91"/>
            <p:cNvSpPr txBox="1">
              <a:spLocks noChangeArrowheads="1"/>
            </p:cNvSpPr>
            <p:nvPr/>
          </p:nvSpPr>
          <p:spPr bwMode="auto">
            <a:xfrm>
              <a:off x="2592" y="3216"/>
              <a:ext cx="6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HtmlTag</a:t>
              </a:r>
            </a:p>
          </p:txBody>
        </p:sp>
      </p:grpSp>
      <p:sp>
        <p:nvSpPr>
          <p:cNvPr id="297052" name="Line 92"/>
          <p:cNvSpPr>
            <a:spLocks noChangeShapeType="1"/>
          </p:cNvSpPr>
          <p:nvPr/>
        </p:nvSpPr>
        <p:spPr bwMode="auto">
          <a:xfrm>
            <a:off x="3124200" y="5181600"/>
            <a:ext cx="76200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3" name="Line 93"/>
          <p:cNvSpPr>
            <a:spLocks noChangeShapeType="1"/>
          </p:cNvSpPr>
          <p:nvPr/>
        </p:nvSpPr>
        <p:spPr bwMode="auto">
          <a:xfrm>
            <a:off x="6096000" y="3505200"/>
            <a:ext cx="76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4" name="Line 94"/>
          <p:cNvSpPr>
            <a:spLocks noChangeShapeType="1"/>
          </p:cNvSpPr>
          <p:nvPr/>
        </p:nvSpPr>
        <p:spPr bwMode="auto">
          <a:xfrm flipH="1">
            <a:off x="3657600" y="42672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5" name="Line 95"/>
          <p:cNvSpPr>
            <a:spLocks noChangeShapeType="1"/>
          </p:cNvSpPr>
          <p:nvPr/>
        </p:nvSpPr>
        <p:spPr bwMode="auto">
          <a:xfrm>
            <a:off x="4953000" y="4267200"/>
            <a:ext cx="838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6" name="Line 96"/>
          <p:cNvSpPr>
            <a:spLocks noChangeShapeType="1"/>
          </p:cNvSpPr>
          <p:nvPr/>
        </p:nvSpPr>
        <p:spPr bwMode="auto">
          <a:xfrm>
            <a:off x="7391400" y="54102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75" name="Group 115"/>
          <p:cNvGrpSpPr>
            <a:grpSpLocks/>
          </p:cNvGrpSpPr>
          <p:nvPr/>
        </p:nvGrpSpPr>
        <p:grpSpPr bwMode="auto">
          <a:xfrm>
            <a:off x="1738313" y="5776913"/>
            <a:ext cx="2224087" cy="395287"/>
            <a:chOff x="951" y="3879"/>
            <a:chExt cx="1401" cy="249"/>
          </a:xfrm>
        </p:grpSpPr>
        <p:sp>
          <p:nvSpPr>
            <p:cNvPr id="11291" name="Rectangle 35"/>
            <p:cNvSpPr>
              <a:spLocks noChangeArrowheads="1"/>
            </p:cNvSpPr>
            <p:nvPr/>
          </p:nvSpPr>
          <p:spPr bwMode="auto">
            <a:xfrm>
              <a:off x="2135" y="3879"/>
              <a:ext cx="2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l</a:t>
              </a:r>
            </a:p>
          </p:txBody>
        </p:sp>
        <p:sp>
          <p:nvSpPr>
            <p:cNvPr id="11292" name="Rectangle 36"/>
            <p:cNvSpPr>
              <a:spLocks noChangeArrowheads="1"/>
            </p:cNvSpPr>
            <p:nvPr/>
          </p:nvSpPr>
          <p:spPr bwMode="auto">
            <a:xfrm>
              <a:off x="1920" y="3879"/>
              <a:ext cx="2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m</a:t>
              </a:r>
            </a:p>
          </p:txBody>
        </p:sp>
        <p:sp>
          <p:nvSpPr>
            <p:cNvPr id="11293" name="Rectangle 37"/>
            <p:cNvSpPr>
              <a:spLocks noChangeArrowheads="1"/>
            </p:cNvSpPr>
            <p:nvPr/>
          </p:nvSpPr>
          <p:spPr bwMode="auto">
            <a:xfrm>
              <a:off x="1704" y="3879"/>
              <a:ext cx="2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11294" name="Rectangle 38"/>
            <p:cNvSpPr>
              <a:spLocks noChangeArrowheads="1"/>
            </p:cNvSpPr>
            <p:nvPr/>
          </p:nvSpPr>
          <p:spPr bwMode="auto">
            <a:xfrm>
              <a:off x="1488" y="3879"/>
              <a:ext cx="2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h</a:t>
              </a:r>
            </a:p>
          </p:txBody>
        </p:sp>
        <p:sp>
          <p:nvSpPr>
            <p:cNvPr id="11295" name="Line 39"/>
            <p:cNvSpPr>
              <a:spLocks noChangeShapeType="1"/>
            </p:cNvSpPr>
            <p:nvPr/>
          </p:nvSpPr>
          <p:spPr bwMode="auto">
            <a:xfrm>
              <a:off x="1488" y="387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40"/>
            <p:cNvSpPr>
              <a:spLocks noChangeShapeType="1"/>
            </p:cNvSpPr>
            <p:nvPr/>
          </p:nvSpPr>
          <p:spPr bwMode="auto">
            <a:xfrm>
              <a:off x="1488" y="4128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41"/>
            <p:cNvSpPr>
              <a:spLocks noChangeShapeType="1"/>
            </p:cNvSpPr>
            <p:nvPr/>
          </p:nvSpPr>
          <p:spPr bwMode="auto">
            <a:xfrm>
              <a:off x="1488" y="387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42"/>
            <p:cNvSpPr>
              <a:spLocks noChangeShapeType="1"/>
            </p:cNvSpPr>
            <p:nvPr/>
          </p:nvSpPr>
          <p:spPr bwMode="auto">
            <a:xfrm>
              <a:off x="1704" y="387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43"/>
            <p:cNvSpPr>
              <a:spLocks noChangeShapeType="1"/>
            </p:cNvSpPr>
            <p:nvPr/>
          </p:nvSpPr>
          <p:spPr bwMode="auto">
            <a:xfrm>
              <a:off x="1920" y="387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44"/>
            <p:cNvSpPr>
              <a:spLocks noChangeShapeType="1"/>
            </p:cNvSpPr>
            <p:nvPr/>
          </p:nvSpPr>
          <p:spPr bwMode="auto">
            <a:xfrm>
              <a:off x="2135" y="387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48"/>
            <p:cNvSpPr>
              <a:spLocks noChangeShapeType="1"/>
            </p:cNvSpPr>
            <p:nvPr/>
          </p:nvSpPr>
          <p:spPr bwMode="auto">
            <a:xfrm>
              <a:off x="2352" y="3879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Text Box 97"/>
            <p:cNvSpPr txBox="1">
              <a:spLocks noChangeArrowheads="1"/>
            </p:cNvSpPr>
            <p:nvPr/>
          </p:nvSpPr>
          <p:spPr bwMode="auto">
            <a:xfrm>
              <a:off x="951" y="3888"/>
              <a:ext cx="4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String</a:t>
              </a:r>
            </a:p>
          </p:txBody>
        </p:sp>
      </p:grpSp>
      <p:grpSp>
        <p:nvGrpSpPr>
          <p:cNvPr id="297073" name="Group 113"/>
          <p:cNvGrpSpPr>
            <a:grpSpLocks/>
          </p:cNvGrpSpPr>
          <p:nvPr/>
        </p:nvGrpSpPr>
        <p:grpSpPr bwMode="auto">
          <a:xfrm>
            <a:off x="6477000" y="5929313"/>
            <a:ext cx="2209800" cy="395287"/>
            <a:chOff x="3936" y="3975"/>
            <a:chExt cx="1392" cy="249"/>
          </a:xfrm>
        </p:grpSpPr>
        <p:sp>
          <p:nvSpPr>
            <p:cNvPr id="11279" name="Rectangle 79"/>
            <p:cNvSpPr>
              <a:spLocks noChangeArrowheads="1"/>
            </p:cNvSpPr>
            <p:nvPr/>
          </p:nvSpPr>
          <p:spPr bwMode="auto">
            <a:xfrm>
              <a:off x="5111" y="3975"/>
              <a:ext cx="2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y</a:t>
              </a:r>
            </a:p>
          </p:txBody>
        </p:sp>
        <p:sp>
          <p:nvSpPr>
            <p:cNvPr id="11280" name="Rectangle 80"/>
            <p:cNvSpPr>
              <a:spLocks noChangeArrowheads="1"/>
            </p:cNvSpPr>
            <p:nvPr/>
          </p:nvSpPr>
          <p:spPr bwMode="auto">
            <a:xfrm>
              <a:off x="4896" y="3975"/>
              <a:ext cx="21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1281" name="Rectangle 81"/>
            <p:cNvSpPr>
              <a:spLocks noChangeArrowheads="1"/>
            </p:cNvSpPr>
            <p:nvPr/>
          </p:nvSpPr>
          <p:spPr bwMode="auto">
            <a:xfrm>
              <a:off x="4680" y="3975"/>
              <a:ext cx="2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o</a:t>
              </a:r>
            </a:p>
          </p:txBody>
        </p:sp>
        <p:sp>
          <p:nvSpPr>
            <p:cNvPr id="11282" name="Rectangle 82"/>
            <p:cNvSpPr>
              <a:spLocks noChangeArrowheads="1"/>
            </p:cNvSpPr>
            <p:nvPr/>
          </p:nvSpPr>
          <p:spPr bwMode="auto">
            <a:xfrm>
              <a:off x="4464" y="3975"/>
              <a:ext cx="2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3460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739775"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030288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376363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18335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2907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7479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205163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1283" name="Line 83"/>
            <p:cNvSpPr>
              <a:spLocks noChangeShapeType="1"/>
            </p:cNvSpPr>
            <p:nvPr/>
          </p:nvSpPr>
          <p:spPr bwMode="auto">
            <a:xfrm>
              <a:off x="4464" y="3975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84"/>
            <p:cNvSpPr>
              <a:spLocks noChangeShapeType="1"/>
            </p:cNvSpPr>
            <p:nvPr/>
          </p:nvSpPr>
          <p:spPr bwMode="auto">
            <a:xfrm>
              <a:off x="4464" y="4224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85"/>
            <p:cNvSpPr>
              <a:spLocks noChangeShapeType="1"/>
            </p:cNvSpPr>
            <p:nvPr/>
          </p:nvSpPr>
          <p:spPr bwMode="auto">
            <a:xfrm>
              <a:off x="4464" y="397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86"/>
            <p:cNvSpPr>
              <a:spLocks noChangeShapeType="1"/>
            </p:cNvSpPr>
            <p:nvPr/>
          </p:nvSpPr>
          <p:spPr bwMode="auto">
            <a:xfrm>
              <a:off x="4680" y="397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87"/>
            <p:cNvSpPr>
              <a:spLocks noChangeShapeType="1"/>
            </p:cNvSpPr>
            <p:nvPr/>
          </p:nvSpPr>
          <p:spPr bwMode="auto">
            <a:xfrm>
              <a:off x="4896" y="397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88"/>
            <p:cNvSpPr>
              <a:spLocks noChangeShapeType="1"/>
            </p:cNvSpPr>
            <p:nvPr/>
          </p:nvSpPr>
          <p:spPr bwMode="auto">
            <a:xfrm>
              <a:off x="5111" y="397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89"/>
            <p:cNvSpPr>
              <a:spLocks noChangeShapeType="1"/>
            </p:cNvSpPr>
            <p:nvPr/>
          </p:nvSpPr>
          <p:spPr bwMode="auto">
            <a:xfrm>
              <a:off x="5328" y="397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Text Box 98"/>
            <p:cNvSpPr txBox="1">
              <a:spLocks noChangeArrowheads="1"/>
            </p:cNvSpPr>
            <p:nvPr/>
          </p:nvSpPr>
          <p:spPr bwMode="auto">
            <a:xfrm>
              <a:off x="3936" y="3984"/>
              <a:ext cx="4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Tahoma" panose="020B0604030504040204" pitchFamily="34" charset="0"/>
                </a:rPr>
                <a:t>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5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7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7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9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7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7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Write a method </a:t>
            </a:r>
            <a:r>
              <a:rPr lang="en-US" altLang="en-US" dirty="0" err="1" smtClean="0">
                <a:latin typeface="Courier New" panose="02070309020205020404" pitchFamily="49" charset="0"/>
              </a:rPr>
              <a:t>addSorted</a:t>
            </a:r>
            <a:r>
              <a:rPr lang="en-US" altLang="en-US" dirty="0" smtClean="0"/>
              <a:t> that accepts an integer value as a parameter and adds that value to a sorted list in sorted order.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Before </a:t>
            </a:r>
            <a:r>
              <a:rPr lang="en-US" altLang="en-US" dirty="0" err="1" smtClean="0">
                <a:latin typeface="Courier New" panose="02070309020205020404" pitchFamily="49" charset="0"/>
              </a:rPr>
              <a:t>addSorted</a:t>
            </a:r>
            <a:r>
              <a:rPr lang="en-US" altLang="en-US" dirty="0" smtClean="0">
                <a:latin typeface="Courier New" panose="02070309020205020404" pitchFamily="49" charset="0"/>
              </a:rPr>
              <a:t>(17)</a:t>
            </a:r>
            <a:r>
              <a:rPr lang="en-US" altLang="en-US" dirty="0" smtClean="0"/>
              <a:t> :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marL="274638" lvl="1" indent="0" eaLnBrk="1" hangingPunct="1"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After </a:t>
            </a:r>
            <a:r>
              <a:rPr lang="en-US" altLang="en-US" dirty="0" err="1" smtClean="0">
                <a:latin typeface="Courier New" panose="02070309020205020404" pitchFamily="49" charset="0"/>
              </a:rPr>
              <a:t>addSorted</a:t>
            </a:r>
            <a:r>
              <a:rPr lang="en-US" altLang="en-US" dirty="0" smtClean="0">
                <a:latin typeface="Courier New" panose="02070309020205020404" pitchFamily="49" charset="0"/>
              </a:rPr>
              <a:t>(17)</a:t>
            </a:r>
            <a:r>
              <a:rPr lang="en-US" altLang="en-US" dirty="0" smtClean="0"/>
              <a:t> :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23887" y="29718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604962" y="32480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843087" y="34004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407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95674"/>
              </p:ext>
            </p:extLst>
          </p:nvPr>
        </p:nvGraphicFramePr>
        <p:xfrm>
          <a:off x="2895600" y="29718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4089400" y="35909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408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42364"/>
              </p:ext>
            </p:extLst>
          </p:nvPr>
        </p:nvGraphicFramePr>
        <p:xfrm>
          <a:off x="4598987" y="29813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409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51721"/>
              </p:ext>
            </p:extLst>
          </p:nvPr>
        </p:nvGraphicFramePr>
        <p:xfrm>
          <a:off x="6350000" y="30003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9" name="Line 41"/>
          <p:cNvSpPr>
            <a:spLocks noChangeShapeType="1"/>
          </p:cNvSpPr>
          <p:nvPr/>
        </p:nvSpPr>
        <p:spPr bwMode="auto">
          <a:xfrm flipH="1">
            <a:off x="7010400" y="3409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2981325" y="39004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4700587" y="39004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6438900" y="39004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 flipV="1">
            <a:off x="5805487" y="35909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4" name="Rectangle 46"/>
          <p:cNvSpPr>
            <a:spLocks noChangeArrowheads="1"/>
          </p:cNvSpPr>
          <p:nvPr/>
        </p:nvSpPr>
        <p:spPr bwMode="auto">
          <a:xfrm>
            <a:off x="152400" y="48768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1133475" y="51530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>
            <a:off x="1371600" y="53054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41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42047"/>
              </p:ext>
            </p:extLst>
          </p:nvPr>
        </p:nvGraphicFramePr>
        <p:xfrm>
          <a:off x="2424113" y="48768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412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3627"/>
              </p:ext>
            </p:extLst>
          </p:nvPr>
        </p:nvGraphicFramePr>
        <p:xfrm>
          <a:off x="5818188" y="48863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8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413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21856"/>
              </p:ext>
            </p:extLst>
          </p:nvPr>
        </p:nvGraphicFramePr>
        <p:xfrm>
          <a:off x="7569200" y="49053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50" name="Line 82"/>
          <p:cNvSpPr>
            <a:spLocks noChangeShapeType="1"/>
          </p:cNvSpPr>
          <p:nvPr/>
        </p:nvSpPr>
        <p:spPr bwMode="auto">
          <a:xfrm flipH="1">
            <a:off x="8229600" y="5314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1" name="Text Box 83"/>
          <p:cNvSpPr txBox="1">
            <a:spLocks noChangeArrowheads="1"/>
          </p:cNvSpPr>
          <p:nvPr/>
        </p:nvSpPr>
        <p:spPr bwMode="auto">
          <a:xfrm>
            <a:off x="2509838" y="58054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58452" name="Text Box 84"/>
          <p:cNvSpPr txBox="1">
            <a:spLocks noChangeArrowheads="1"/>
          </p:cNvSpPr>
          <p:nvPr/>
        </p:nvSpPr>
        <p:spPr bwMode="auto">
          <a:xfrm>
            <a:off x="5910263" y="58054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58453" name="Text Box 85"/>
          <p:cNvSpPr txBox="1">
            <a:spLocks noChangeArrowheads="1"/>
          </p:cNvSpPr>
          <p:nvPr/>
        </p:nvSpPr>
        <p:spPr bwMode="auto">
          <a:xfrm>
            <a:off x="7648575" y="58054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3</a:t>
            </a:r>
          </a:p>
        </p:txBody>
      </p:sp>
      <p:sp>
        <p:nvSpPr>
          <p:cNvPr id="58454" name="Line 86"/>
          <p:cNvSpPr>
            <a:spLocks noChangeShapeType="1"/>
          </p:cNvSpPr>
          <p:nvPr/>
        </p:nvSpPr>
        <p:spPr bwMode="auto">
          <a:xfrm flipV="1">
            <a:off x="7024688" y="54959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5" name="Line 87"/>
          <p:cNvSpPr>
            <a:spLocks noChangeShapeType="1"/>
          </p:cNvSpPr>
          <p:nvPr/>
        </p:nvSpPr>
        <p:spPr bwMode="auto">
          <a:xfrm flipV="1">
            <a:off x="3630613" y="54959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4152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3936"/>
              </p:ext>
            </p:extLst>
          </p:nvPr>
        </p:nvGraphicFramePr>
        <p:xfrm>
          <a:off x="4140200" y="48863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67" name="Text Box 99"/>
          <p:cNvSpPr txBox="1">
            <a:spLocks noChangeArrowheads="1"/>
          </p:cNvSpPr>
          <p:nvPr/>
        </p:nvSpPr>
        <p:spPr bwMode="auto">
          <a:xfrm>
            <a:off x="4241800" y="58054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58468" name="Line 100"/>
          <p:cNvSpPr>
            <a:spLocks noChangeShapeType="1"/>
          </p:cNvSpPr>
          <p:nvPr/>
        </p:nvSpPr>
        <p:spPr bwMode="auto">
          <a:xfrm flipV="1">
            <a:off x="5308600" y="54959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/>
              <a:t>Common Case</a:t>
            </a:r>
            <a:endParaRPr lang="en-US" alt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to the middle of a list: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addSorted(17)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Which references must be changed?</a:t>
            </a:r>
          </a:p>
          <a:p>
            <a:pPr lvl="1" eaLnBrk="1" hangingPunct="1"/>
            <a:r>
              <a:rPr lang="en-US" altLang="en-US" smtClean="0"/>
              <a:t>What sort of loop do we need?</a:t>
            </a:r>
          </a:p>
          <a:p>
            <a:pPr lvl="1" eaLnBrk="1" hangingPunct="1"/>
            <a:r>
              <a:rPr lang="en-US" altLang="en-US" smtClean="0"/>
              <a:t>When should the loop stop?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47688" y="25146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528763" y="27908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766888" y="29432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611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39488"/>
              </p:ext>
            </p:extLst>
          </p:nvPr>
        </p:nvGraphicFramePr>
        <p:xfrm>
          <a:off x="2819400" y="25146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34" name="Line 18"/>
          <p:cNvSpPr>
            <a:spLocks noChangeShapeType="1"/>
          </p:cNvSpPr>
          <p:nvPr/>
        </p:nvSpPr>
        <p:spPr bwMode="auto">
          <a:xfrm flipV="1">
            <a:off x="4013200" y="31337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613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6967"/>
              </p:ext>
            </p:extLst>
          </p:nvPr>
        </p:nvGraphicFramePr>
        <p:xfrm>
          <a:off x="4522788" y="25241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14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26275"/>
              </p:ext>
            </p:extLst>
          </p:nvPr>
        </p:nvGraphicFramePr>
        <p:xfrm>
          <a:off x="6273800" y="25431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57" name="Line 41"/>
          <p:cNvSpPr>
            <a:spLocks noChangeShapeType="1"/>
          </p:cNvSpPr>
          <p:nvPr/>
        </p:nvSpPr>
        <p:spPr bwMode="auto">
          <a:xfrm flipH="1">
            <a:off x="6934200" y="29527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2895600" y="3443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4614863" y="3443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6353175" y="3443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 flipV="1">
            <a:off x="5729288" y="31337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First </a:t>
            </a:r>
            <a:r>
              <a:rPr lang="en-US" altLang="en-US" dirty="0" smtClean="0"/>
              <a:t>Attempt</a:t>
            </a:r>
            <a:endParaRPr lang="en-US" altLang="en-US" dirty="0" smtClean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incorrect loop: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dirty="0" smtClean="0">
                <a:latin typeface="Courier New" panose="02070309020205020404" pitchFamily="49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while (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current.data</a:t>
            </a:r>
            <a:r>
              <a:rPr lang="en-US" altLang="en-US" dirty="0" smtClean="0">
                <a:latin typeface="Courier New" panose="02070309020205020404" pitchFamily="49" charset="0"/>
              </a:rPr>
              <a:t> &lt;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current = 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current.next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What is wrong with this code?</a:t>
            </a:r>
          </a:p>
          <a:p>
            <a:pPr lvl="1" eaLnBrk="1" hangingPunct="1"/>
            <a:r>
              <a:rPr lang="en-US" altLang="en-US" dirty="0" smtClean="0"/>
              <a:t>The loop stops too late to affect the list in the right way.</a:t>
            </a:r>
            <a:endParaRPr lang="en-US" altLang="en-US" sz="800" dirty="0" smtClean="0">
              <a:latin typeface="Courier New" panose="02070309020205020404" pitchFamily="49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685800" y="38100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062163" y="40862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2300288" y="42386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816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47877"/>
              </p:ext>
            </p:extLst>
          </p:nvPr>
        </p:nvGraphicFramePr>
        <p:xfrm>
          <a:off x="3352800" y="38100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82" name="Line 18"/>
          <p:cNvSpPr>
            <a:spLocks noChangeShapeType="1"/>
          </p:cNvSpPr>
          <p:nvPr/>
        </p:nvSpPr>
        <p:spPr bwMode="auto">
          <a:xfrm flipV="1">
            <a:off x="4546600" y="44291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817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34877"/>
              </p:ext>
            </p:extLst>
          </p:nvPr>
        </p:nvGraphicFramePr>
        <p:xfrm>
          <a:off x="5056188" y="38195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19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75049"/>
              </p:ext>
            </p:extLst>
          </p:nvPr>
        </p:nvGraphicFramePr>
        <p:xfrm>
          <a:off x="6807200" y="38385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505" name="Line 41"/>
          <p:cNvSpPr>
            <a:spLocks noChangeShapeType="1"/>
          </p:cNvSpPr>
          <p:nvPr/>
        </p:nvSpPr>
        <p:spPr bwMode="auto">
          <a:xfrm flipH="1">
            <a:off x="7467600" y="42481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429000" y="47386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5148263" y="47386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6886575" y="47386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62509" name="Line 45"/>
          <p:cNvSpPr>
            <a:spLocks noChangeShapeType="1"/>
          </p:cNvSpPr>
          <p:nvPr/>
        </p:nvSpPr>
        <p:spPr bwMode="auto">
          <a:xfrm flipV="1">
            <a:off x="6262688" y="44291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06" name="Group 46"/>
          <p:cNvGrpSpPr>
            <a:grpSpLocks/>
          </p:cNvGrpSpPr>
          <p:nvPr/>
        </p:nvGrpSpPr>
        <p:grpSpPr bwMode="auto">
          <a:xfrm>
            <a:off x="7010400" y="2787650"/>
            <a:ext cx="987425" cy="990600"/>
            <a:chOff x="4080" y="1632"/>
            <a:chExt cx="622" cy="624"/>
          </a:xfrm>
        </p:grpSpPr>
        <p:sp>
          <p:nvSpPr>
            <p:cNvPr id="62511" name="Text Box 47"/>
            <p:cNvSpPr txBox="1">
              <a:spLocks noChangeArrowheads="1"/>
            </p:cNvSpPr>
            <p:nvPr/>
          </p:nvSpPr>
          <p:spPr bwMode="auto">
            <a:xfrm>
              <a:off x="4080" y="1632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</a:rPr>
                <a:t>current</a:t>
              </a:r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>
              <a:off x="4368" y="19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71800" y="2209800"/>
            <a:ext cx="839788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en-US" sz="20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Key </a:t>
            </a:r>
            <a:r>
              <a:rPr lang="en-US" altLang="en-US" dirty="0" smtClean="0"/>
              <a:t>Idea</a:t>
            </a:r>
            <a:r>
              <a:rPr lang="en-US" altLang="en-US" dirty="0" smtClean="0"/>
              <a:t>: </a:t>
            </a:r>
            <a:r>
              <a:rPr lang="en-US" altLang="en-US" dirty="0" smtClean="0"/>
              <a:t>Peeking Ahead</a:t>
            </a:r>
            <a:endParaRPr lang="en-US" altLang="en-US" dirty="0" smtClean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Corrected version of the loop: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dirty="0" smtClean="0">
                <a:latin typeface="Courier New" panose="02070309020205020404" pitchFamily="49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while (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.next</a:t>
            </a:r>
            <a:r>
              <a:rPr lang="en-US" altLang="en-US" dirty="0" err="1" smtClean="0">
                <a:latin typeface="Courier New" panose="02070309020205020404" pitchFamily="49" charset="0"/>
              </a:rPr>
              <a:t>.data</a:t>
            </a:r>
            <a:r>
              <a:rPr lang="en-US" altLang="en-US" dirty="0" smtClean="0">
                <a:latin typeface="Courier New" panose="02070309020205020404" pitchFamily="49" charset="0"/>
              </a:rPr>
              <a:t> &lt;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current = 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current.next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This time the loop stops in the right place.</a:t>
            </a:r>
            <a:endParaRPr lang="en-US" altLang="en-US" sz="800" dirty="0" smtClean="0">
              <a:latin typeface="Courier New" panose="02070309020205020404" pitchFamily="49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081088" y="38100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062163" y="40862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2300288" y="42386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91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46133"/>
              </p:ext>
            </p:extLst>
          </p:nvPr>
        </p:nvGraphicFramePr>
        <p:xfrm>
          <a:off x="3352800" y="38100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4546600" y="44291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920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51738"/>
              </p:ext>
            </p:extLst>
          </p:nvPr>
        </p:nvGraphicFramePr>
        <p:xfrm>
          <a:off x="5056188" y="38195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92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99874"/>
              </p:ext>
            </p:extLst>
          </p:nvPr>
        </p:nvGraphicFramePr>
        <p:xfrm>
          <a:off x="6807200" y="38385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30" name="Line 42"/>
          <p:cNvSpPr>
            <a:spLocks noChangeShapeType="1"/>
          </p:cNvSpPr>
          <p:nvPr/>
        </p:nvSpPr>
        <p:spPr bwMode="auto">
          <a:xfrm flipH="1">
            <a:off x="7467600" y="42481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3429000" y="47386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5148263" y="47386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63533" name="Text Box 45"/>
          <p:cNvSpPr txBox="1">
            <a:spLocks noChangeArrowheads="1"/>
          </p:cNvSpPr>
          <p:nvPr/>
        </p:nvSpPr>
        <p:spPr bwMode="auto">
          <a:xfrm>
            <a:off x="6886575" y="47386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 flipV="1">
            <a:off x="6262688" y="44291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5260975" y="2743200"/>
            <a:ext cx="987425" cy="990600"/>
            <a:chOff x="4080" y="1632"/>
            <a:chExt cx="622" cy="624"/>
          </a:xfrm>
        </p:grpSpPr>
        <p:sp>
          <p:nvSpPr>
            <p:cNvPr id="63536" name="Text Box 48"/>
            <p:cNvSpPr txBox="1">
              <a:spLocks noChangeArrowheads="1"/>
            </p:cNvSpPr>
            <p:nvPr/>
          </p:nvSpPr>
          <p:spPr bwMode="auto">
            <a:xfrm>
              <a:off x="4080" y="1632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</a:rPr>
                <a:t>current</a:t>
              </a:r>
            </a:p>
          </p:txBody>
        </p:sp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>
              <a:off x="4368" y="19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1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Another </a:t>
            </a:r>
            <a:r>
              <a:rPr lang="en-US" altLang="en-US" dirty="0" smtClean="0"/>
              <a:t>Case </a:t>
            </a:r>
            <a:r>
              <a:rPr lang="en-US" altLang="en-US" dirty="0" smtClean="0"/>
              <a:t>to </a:t>
            </a:r>
            <a:r>
              <a:rPr lang="en-US" altLang="en-US" dirty="0" smtClean="0"/>
              <a:t>Handle</a:t>
            </a:r>
            <a:endParaRPr lang="en-US" altLang="en-US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to the end of a list: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addSorted</a:t>
            </a:r>
            <a:r>
              <a:rPr lang="en-US" altLang="en-US" dirty="0" smtClean="0">
                <a:latin typeface="Courier New" panose="02070309020205020404" pitchFamily="49" charset="0"/>
              </a:rPr>
              <a:t>(42)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sz="1800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Exception in thread "main": </a:t>
            </a:r>
            <a:r>
              <a:rPr lang="en-US" altLang="en-US" sz="1800" b="1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java.lang.NullPointerException</a:t>
            </a:r>
            <a:endParaRPr lang="en-US" altLang="en-US" sz="1800" b="1" dirty="0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1800" b="1" dirty="0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/>
              <a:t>Why does our code crash?</a:t>
            </a:r>
          </a:p>
          <a:p>
            <a:pPr lvl="1" eaLnBrk="1" hangingPunct="1"/>
            <a:r>
              <a:rPr lang="en-US" altLang="en-US" dirty="0" smtClean="0"/>
              <a:t>What can we change to fix this case?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19088" y="25146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300163" y="27908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1538288" y="29432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02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42409"/>
              </p:ext>
            </p:extLst>
          </p:nvPr>
        </p:nvGraphicFramePr>
        <p:xfrm>
          <a:off x="2590800" y="25146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30" name="Line 18"/>
          <p:cNvSpPr>
            <a:spLocks noChangeShapeType="1"/>
          </p:cNvSpPr>
          <p:nvPr/>
        </p:nvSpPr>
        <p:spPr bwMode="auto">
          <a:xfrm flipV="1">
            <a:off x="3784600" y="31337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0227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03024"/>
              </p:ext>
            </p:extLst>
          </p:nvPr>
        </p:nvGraphicFramePr>
        <p:xfrm>
          <a:off x="4294188" y="25241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2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37121"/>
              </p:ext>
            </p:extLst>
          </p:nvPr>
        </p:nvGraphicFramePr>
        <p:xfrm>
          <a:off x="6045200" y="25431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53" name="Line 41"/>
          <p:cNvSpPr>
            <a:spLocks noChangeShapeType="1"/>
          </p:cNvSpPr>
          <p:nvPr/>
        </p:nvSpPr>
        <p:spPr bwMode="auto">
          <a:xfrm flipH="1">
            <a:off x="6705600" y="29527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667000" y="3443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4386263" y="3443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6124575" y="3443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 flipV="1">
            <a:off x="5500688" y="31337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2209800"/>
            <a:ext cx="393065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en-US" sz="20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</a:t>
            </a:r>
            <a:r>
              <a:rPr lang="en-US" altLang="en-US" dirty="0" smtClean="0"/>
              <a:t>Loop Tests</a:t>
            </a:r>
            <a:endParaRPr lang="en-US" altLang="en-US" dirty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correction to our loop: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dirty="0" smtClean="0">
                <a:latin typeface="Courier New" panose="02070309020205020404" pitchFamily="49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while (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current.next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!= null &amp;&amp;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current.next.data</a:t>
            </a:r>
            <a:r>
              <a:rPr lang="en-US" altLang="en-US" dirty="0" smtClean="0">
                <a:latin typeface="Courier New" panose="02070309020205020404" pitchFamily="49" charset="0"/>
              </a:rPr>
              <a:t> &lt;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current = 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current.next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We must check for a </a:t>
            </a:r>
            <a:r>
              <a:rPr lang="en-US" altLang="en-US" dirty="0" smtClean="0">
                <a:latin typeface="Courier New" panose="02070309020205020404" pitchFamily="49" charset="0"/>
              </a:rPr>
              <a:t>next</a:t>
            </a:r>
            <a:r>
              <a:rPr lang="en-US" altLang="en-US" dirty="0" smtClean="0"/>
              <a:t> of </a:t>
            </a:r>
            <a:r>
              <a:rPr lang="en-US" altLang="en-US" dirty="0" smtClean="0">
                <a:latin typeface="Courier New" panose="02070309020205020404" pitchFamily="49" charset="0"/>
              </a:rPr>
              <a:t>null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before  </a:t>
            </a:r>
            <a:r>
              <a:rPr lang="en-US" altLang="en-US" dirty="0" smtClean="0"/>
              <a:t>we check its </a:t>
            </a:r>
            <a:r>
              <a:rPr lang="en-US" altLang="en-US" dirty="0" smtClean="0">
                <a:latin typeface="Courier New" panose="02070309020205020404" pitchFamily="49" charset="0"/>
              </a:rPr>
              <a:t>.data</a:t>
            </a:r>
            <a:r>
              <a:rPr lang="en-US" altLang="en-US" dirty="0" smtClean="0"/>
              <a:t>.</a:t>
            </a:r>
            <a:endParaRPr lang="en-US" altLang="en-US" sz="800" dirty="0" smtClean="0">
              <a:latin typeface="Courier New" panose="02070309020205020404" pitchFamily="49" charset="0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081088" y="38100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062163" y="40862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2300288" y="42386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226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20221"/>
              </p:ext>
            </p:extLst>
          </p:nvPr>
        </p:nvGraphicFramePr>
        <p:xfrm>
          <a:off x="3352800" y="38100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79" name="Line 19"/>
          <p:cNvSpPr>
            <a:spLocks noChangeShapeType="1"/>
          </p:cNvSpPr>
          <p:nvPr/>
        </p:nvSpPr>
        <p:spPr bwMode="auto">
          <a:xfrm flipV="1">
            <a:off x="4546600" y="44291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2276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02546"/>
              </p:ext>
            </p:extLst>
          </p:nvPr>
        </p:nvGraphicFramePr>
        <p:xfrm>
          <a:off x="5056188" y="38195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228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13092"/>
              </p:ext>
            </p:extLst>
          </p:nvPr>
        </p:nvGraphicFramePr>
        <p:xfrm>
          <a:off x="6807200" y="38385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602" name="Line 42"/>
          <p:cNvSpPr>
            <a:spLocks noChangeShapeType="1"/>
          </p:cNvSpPr>
          <p:nvPr/>
        </p:nvSpPr>
        <p:spPr bwMode="auto">
          <a:xfrm flipH="1">
            <a:off x="7467600" y="42481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3429000" y="47386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5148263" y="47386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6886575" y="47386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 flipV="1">
            <a:off x="6262688" y="44291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07" name="Group 47"/>
          <p:cNvGrpSpPr>
            <a:grpSpLocks/>
          </p:cNvGrpSpPr>
          <p:nvPr/>
        </p:nvGrpSpPr>
        <p:grpSpPr bwMode="auto">
          <a:xfrm>
            <a:off x="7013575" y="2743200"/>
            <a:ext cx="987425" cy="990600"/>
            <a:chOff x="4080" y="1632"/>
            <a:chExt cx="622" cy="624"/>
          </a:xfrm>
        </p:grpSpPr>
        <p:sp>
          <p:nvSpPr>
            <p:cNvPr id="66608" name="Text Box 48"/>
            <p:cNvSpPr txBox="1">
              <a:spLocks noChangeArrowheads="1"/>
            </p:cNvSpPr>
            <p:nvPr/>
          </p:nvSpPr>
          <p:spPr bwMode="auto">
            <a:xfrm>
              <a:off x="4080" y="1632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</a:rPr>
                <a:t>current</a:t>
              </a:r>
            </a:p>
          </p:txBody>
        </p:sp>
        <p:sp>
          <p:nvSpPr>
            <p:cNvPr id="66609" name="Line 49"/>
            <p:cNvSpPr>
              <a:spLocks noChangeShapeType="1"/>
            </p:cNvSpPr>
            <p:nvPr/>
          </p:nvSpPr>
          <p:spPr bwMode="auto">
            <a:xfrm>
              <a:off x="4368" y="19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0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Third </a:t>
            </a:r>
            <a:r>
              <a:rPr lang="en-US" altLang="en-US" dirty="0" smtClean="0"/>
              <a:t>Case </a:t>
            </a:r>
            <a:r>
              <a:rPr lang="en-US" altLang="en-US" dirty="0" smtClean="0"/>
              <a:t>to </a:t>
            </a:r>
            <a:r>
              <a:rPr lang="en-US" altLang="en-US" dirty="0" smtClean="0"/>
              <a:t>Handle</a:t>
            </a:r>
            <a:endParaRPr lang="en-US" alt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to the front of a list: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addSorted</a:t>
            </a:r>
            <a:r>
              <a:rPr lang="en-US" altLang="en-US" dirty="0" smtClean="0">
                <a:latin typeface="Courier New" panose="02070309020205020404" pitchFamily="49" charset="0"/>
              </a:rPr>
              <a:t>(-10)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What will our code do in this case?</a:t>
            </a:r>
          </a:p>
          <a:p>
            <a:pPr lvl="1" eaLnBrk="1" hangingPunct="1"/>
            <a:r>
              <a:rPr lang="en-US" altLang="en-US" dirty="0" smtClean="0"/>
              <a:t>What can we change to fix it?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19088" y="25146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00163" y="27908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1538288" y="29432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28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20450"/>
              </p:ext>
            </p:extLst>
          </p:nvPr>
        </p:nvGraphicFramePr>
        <p:xfrm>
          <a:off x="2590800" y="25146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602" name="Line 18"/>
          <p:cNvSpPr>
            <a:spLocks noChangeShapeType="1"/>
          </p:cNvSpPr>
          <p:nvPr/>
        </p:nvSpPr>
        <p:spPr bwMode="auto">
          <a:xfrm flipV="1">
            <a:off x="3784600" y="31337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29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92510"/>
              </p:ext>
            </p:extLst>
          </p:nvPr>
        </p:nvGraphicFramePr>
        <p:xfrm>
          <a:off x="4294188" y="25241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331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91376"/>
              </p:ext>
            </p:extLst>
          </p:nvPr>
        </p:nvGraphicFramePr>
        <p:xfrm>
          <a:off x="6045200" y="25431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625" name="Line 41"/>
          <p:cNvSpPr>
            <a:spLocks noChangeShapeType="1"/>
          </p:cNvSpPr>
          <p:nvPr/>
        </p:nvSpPr>
        <p:spPr bwMode="auto">
          <a:xfrm flipH="1">
            <a:off x="6705600" y="29527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2667000" y="3443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Tahoma" panose="020B0604030504040204" pitchFamily="34" charset="0"/>
              </a:rPr>
              <a:t>element 0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4386263" y="3443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1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124575" y="3443288"/>
            <a:ext cx="119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2"/>
                </a:solidFill>
                <a:latin typeface="Tahoma" panose="020B0604030504040204" pitchFamily="34" charset="0"/>
              </a:rPr>
              <a:t>element 2</a:t>
            </a:r>
          </a:p>
        </p:txBody>
      </p:sp>
      <p:sp>
        <p:nvSpPr>
          <p:cNvPr id="67629" name="Line 45"/>
          <p:cNvSpPr>
            <a:spLocks noChangeShapeType="1"/>
          </p:cNvSpPr>
          <p:nvPr/>
        </p:nvSpPr>
        <p:spPr bwMode="auto">
          <a:xfrm flipV="1">
            <a:off x="5500688" y="31337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5233988"/>
            <a:ext cx="152400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en-US" sz="20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09600" y="2881313"/>
            <a:ext cx="1322388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en-US" sz="20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65150" y="1863725"/>
            <a:ext cx="44069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en-US" sz="20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Handling the </a:t>
            </a:r>
            <a:r>
              <a:rPr lang="en-US" altLang="en-US" dirty="0" smtClean="0"/>
              <a:t>Front</a:t>
            </a:r>
            <a:endParaRPr lang="en-US" altLang="en-US" dirty="0" smtClean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Another correction to our code: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if (value &lt;= 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front.data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insert at front of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front = new </a:t>
            </a:r>
            <a:r>
              <a:rPr lang="en-US" alt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dirty="0" smtClean="0">
                <a:latin typeface="Courier New" panose="02070309020205020404" pitchFamily="49" charset="0"/>
              </a:rPr>
              <a:t>(value, front);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insert in middle of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dirty="0" smtClean="0">
                <a:latin typeface="Courier New" panose="02070309020205020404" pitchFamily="49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while (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current.next</a:t>
            </a:r>
            <a:r>
              <a:rPr lang="en-US" altLang="en-US" dirty="0" smtClean="0">
                <a:latin typeface="Courier New" panose="02070309020205020404" pitchFamily="49" charset="0"/>
              </a:rPr>
              <a:t> != null &amp;&amp;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current.next.data</a:t>
            </a:r>
            <a:r>
              <a:rPr lang="en-US" altLang="en-US" dirty="0" smtClean="0">
                <a:latin typeface="Courier New" panose="02070309020205020404" pitchFamily="49" charset="0"/>
              </a:rPr>
              <a:t> &lt;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current = 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current.next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b="1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Does our code now handle every possible case?</a:t>
            </a:r>
          </a:p>
        </p:txBody>
      </p:sp>
    </p:spTree>
    <p:extLst>
      <p:ext uri="{BB962C8B-B14F-4D97-AF65-F5344CB8AC3E}">
        <p14:creationId xmlns:p14="http://schemas.microsoft.com/office/powerpoint/2010/main" val="1523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Fourth </a:t>
            </a:r>
            <a:r>
              <a:rPr lang="en-US" altLang="en-US" dirty="0" smtClean="0"/>
              <a:t>Case </a:t>
            </a:r>
            <a:r>
              <a:rPr lang="en-US" altLang="en-US" dirty="0" smtClean="0"/>
              <a:t>to </a:t>
            </a:r>
            <a:r>
              <a:rPr lang="en-US" altLang="en-US" dirty="0" smtClean="0"/>
              <a:t>Handle</a:t>
            </a:r>
            <a:endParaRPr lang="en-US" altLang="en-US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to (the front of) an empty list: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addSorted(42)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What will our code do in this case?</a:t>
            </a:r>
          </a:p>
          <a:p>
            <a:pPr lvl="1" eaLnBrk="1" hangingPunct="1"/>
            <a:r>
              <a:rPr lang="en-US" altLang="en-US" smtClean="0"/>
              <a:t>What can we change to fix it?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066800" y="24384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047875" y="27146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 flipH="1">
            <a:off x="2047875" y="2719388"/>
            <a:ext cx="452438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4213" y="2314575"/>
            <a:ext cx="268605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/>
            </a:pPr>
            <a:endParaRPr lang="en-US" sz="20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Final </a:t>
            </a:r>
            <a:r>
              <a:rPr lang="en-US" altLang="en-US" dirty="0" smtClean="0"/>
              <a:t>Version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Code</a:t>
            </a:r>
            <a:endParaRPr lang="en-US" altLang="en-US" dirty="0" smtClean="0"/>
          </a:p>
        </p:txBody>
      </p:sp>
      <p:sp>
        <p:nvSpPr>
          <p:cNvPr id="7270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686800" cy="5105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Adds given value to list in sorted order.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Existing elements are sorted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public void </a:t>
            </a:r>
            <a:r>
              <a:rPr lang="en-US" altLang="en-US" dirty="0" err="1" smtClean="0">
                <a:latin typeface="Courier New" panose="02070309020205020404" pitchFamily="49" charset="0"/>
              </a:rPr>
              <a:t>addSorted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smtClean="0">
                <a:latin typeface="Courier New" panose="02070309020205020404" pitchFamily="49" charset="0"/>
              </a:rPr>
              <a:t>if (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front == null || </a:t>
            </a:r>
            <a:r>
              <a:rPr lang="en-US" altLang="en-US" dirty="0" smtClean="0">
                <a:latin typeface="Courier New" panose="02070309020205020404" pitchFamily="49" charset="0"/>
              </a:rPr>
              <a:t>value &lt;= </a:t>
            </a:r>
            <a:r>
              <a:rPr lang="en-US" altLang="en-US" dirty="0" err="1" smtClean="0">
                <a:latin typeface="Courier New" panose="02070309020205020404" pitchFamily="49" charset="0"/>
              </a:rPr>
              <a:t>front.data</a:t>
            </a:r>
            <a:r>
              <a:rPr lang="en-US" altLang="en-US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insert at front of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front = new </a:t>
            </a:r>
            <a:r>
              <a:rPr lang="en-US" alt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dirty="0" smtClean="0">
                <a:latin typeface="Courier New" panose="02070309020205020404" pitchFamily="49" charset="0"/>
              </a:rPr>
              <a:t>(value, front);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insert in middle of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ListNode</a:t>
            </a:r>
            <a:r>
              <a:rPr lang="en-US" altLang="en-US" dirty="0" smtClean="0">
                <a:latin typeface="Courier New" panose="02070309020205020404" pitchFamily="49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while (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current.next</a:t>
            </a:r>
            <a:r>
              <a:rPr lang="en-US" altLang="en-US" dirty="0" smtClean="0">
                <a:latin typeface="Courier New" panose="02070309020205020404" pitchFamily="49" charset="0"/>
              </a:rPr>
              <a:t> != null &amp;&amp;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current.next.data</a:t>
            </a:r>
            <a:r>
              <a:rPr lang="en-US" altLang="en-US" dirty="0" smtClean="0">
                <a:latin typeface="Courier New" panose="02070309020205020404" pitchFamily="49" charset="0"/>
              </a:rPr>
              <a:t> &lt;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    current = </a:t>
            </a:r>
            <a:r>
              <a:rPr lang="en-US" altLang="en-US" dirty="0" err="1" smtClean="0">
                <a:latin typeface="Courier New" panose="02070309020205020404" pitchFamily="49" charset="0"/>
              </a:rPr>
              <a:t>current.next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7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Null </a:t>
            </a:r>
            <a:r>
              <a:rPr lang="en-US" altLang="en-US" dirty="0" smtClean="0"/>
              <a:t>References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null</a:t>
            </a:r>
            <a:r>
              <a:rPr lang="en-US" altLang="en-US" b="1" smtClean="0"/>
              <a:t> : </a:t>
            </a:r>
            <a:r>
              <a:rPr lang="en-US" altLang="en-US" smtClean="0"/>
              <a:t>A value that does not refer to any object.</a:t>
            </a: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The elements of an array of objects are initialized to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String[] words = new String[5];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not the same as the empty string </a:t>
            </a:r>
            <a:r>
              <a:rPr lang="en-US" altLang="en-US" smtClean="0">
                <a:latin typeface="Courier New" panose="02070309020205020404" pitchFamily="49" charset="0"/>
              </a:rPr>
              <a:t>""</a:t>
            </a:r>
            <a:r>
              <a:rPr lang="en-US" altLang="en-US" smtClean="0"/>
              <a:t> or the string </a:t>
            </a:r>
            <a:r>
              <a:rPr lang="en-US" altLang="en-US" smtClean="0">
                <a:latin typeface="Courier New" panose="02070309020205020404" pitchFamily="49" charset="0"/>
              </a:rPr>
              <a:t>"null"</a:t>
            </a:r>
          </a:p>
          <a:p>
            <a:pPr lvl="1" eaLnBrk="1" hangingPunct="1"/>
            <a:r>
              <a:rPr lang="en-US" altLang="en-US" smtClean="0"/>
              <a:t>Why does Java have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?  What is it used for?</a:t>
            </a:r>
          </a:p>
        </p:txBody>
      </p:sp>
      <p:graphicFrame>
        <p:nvGraphicFramePr>
          <p:cNvPr id="307274" name="Group 74"/>
          <p:cNvGraphicFramePr>
            <a:graphicFrameLocks noGrp="1"/>
          </p:cNvGraphicFramePr>
          <p:nvPr/>
        </p:nvGraphicFramePr>
        <p:xfrm>
          <a:off x="3043238" y="3352800"/>
          <a:ext cx="4843462" cy="990600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13" name="Text Box 67"/>
          <p:cNvSpPr txBox="1">
            <a:spLocks noChangeArrowheads="1"/>
          </p:cNvSpPr>
          <p:nvPr/>
        </p:nvSpPr>
        <p:spPr bwMode="auto">
          <a:xfrm>
            <a:off x="1066800" y="3733800"/>
            <a:ext cx="10255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words</a:t>
            </a:r>
          </a:p>
        </p:txBody>
      </p:sp>
      <p:sp>
        <p:nvSpPr>
          <p:cNvPr id="12314" name="Line 68"/>
          <p:cNvSpPr>
            <a:spLocks noChangeShapeType="1"/>
          </p:cNvSpPr>
          <p:nvPr/>
        </p:nvSpPr>
        <p:spPr bwMode="auto">
          <a:xfrm>
            <a:off x="2092325" y="3962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9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</a:t>
            </a:r>
            <a:r>
              <a:rPr lang="en-US" altLang="en-US" dirty="0" smtClean="0"/>
              <a:t>List Features</a:t>
            </a:r>
            <a:endParaRPr lang="en-US" altLang="en-US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the following methods to the </a:t>
            </a:r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size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isEmpty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clear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toString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indexOf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contains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Add a </a:t>
            </a:r>
            <a:r>
              <a:rPr lang="en-US" altLang="en-US" smtClean="0">
                <a:latin typeface="Courier New" panose="02070309020205020404" pitchFamily="49" charset="0"/>
              </a:rPr>
              <a:t>size</a:t>
            </a:r>
            <a:r>
              <a:rPr lang="en-US" altLang="en-US" smtClean="0"/>
              <a:t> field to the list to return its size more efficiently.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Add preconditions and exception tests to appropriate methods.</a:t>
            </a:r>
          </a:p>
        </p:txBody>
      </p:sp>
    </p:spTree>
    <p:extLst>
      <p:ext uri="{BB962C8B-B14F-4D97-AF65-F5344CB8AC3E}">
        <p14:creationId xmlns:p14="http://schemas.microsoft.com/office/powerpoint/2010/main" val="18922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an </a:t>
            </a:r>
            <a:r>
              <a:rPr lang="en-US" altLang="en-US" dirty="0" smtClean="0"/>
              <a:t>Interface</a:t>
            </a:r>
            <a:endParaRPr lang="en-US" altLang="en-US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class </a:t>
            </a:r>
            <a:r>
              <a:rPr lang="en-US" altLang="en-US" b="1" smtClean="0"/>
              <a:t>name</a:t>
            </a:r>
            <a:r>
              <a:rPr lang="en-US" altLang="en-US" smtClean="0">
                <a:latin typeface="Courier New" panose="02070309020205020404" pitchFamily="49" charset="0"/>
              </a:rPr>
              <a:t> implements </a:t>
            </a:r>
            <a:r>
              <a:rPr lang="en-US" altLang="en-US" b="1" smtClean="0"/>
              <a:t>interface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  <a:endParaRPr lang="en-US" altLang="en-US" sz="1000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class can declare that it "implements" an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class promises to contain each method in that interface.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(Otherwise it will fail to compile.)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Example: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class Bicycle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Vehicle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99050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Interface </a:t>
            </a:r>
            <a:r>
              <a:rPr lang="en-US" altLang="en-US" dirty="0" smtClean="0"/>
              <a:t>Requirements</a:t>
            </a:r>
            <a:endParaRPr lang="en-US" altLang="en-US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class Banana </a:t>
            </a:r>
            <a:r>
              <a:rPr lang="en-US" altLang="en-US" b="1" smtClean="0">
                <a:solidFill>
                  <a:srgbClr val="A50021"/>
                </a:solidFill>
                <a:latin typeface="Courier New" panose="02070309020205020404" pitchFamily="49" charset="0"/>
              </a:rPr>
              <a:t>implements Shape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haha, no methods! pwned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we write a class that claims to be a </a:t>
            </a:r>
            <a:r>
              <a:rPr lang="en-US" altLang="en-US" smtClean="0">
                <a:latin typeface="Courier New" panose="02070309020205020404" pitchFamily="49" charset="0"/>
              </a:rPr>
              <a:t>Shape</a:t>
            </a:r>
            <a:r>
              <a:rPr lang="en-US" altLang="en-US" smtClean="0"/>
              <a:t> but doesn't implement </a:t>
            </a:r>
            <a:r>
              <a:rPr lang="en-US" altLang="en-US" smtClean="0">
                <a:latin typeface="Courier New" panose="02070309020205020404" pitchFamily="49" charset="0"/>
              </a:rPr>
              <a:t>area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perimeter</a:t>
            </a:r>
            <a:r>
              <a:rPr lang="en-US" altLang="en-US" smtClean="0"/>
              <a:t> methods, it will not compile.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Banana.java:1: Banana is not abstract and does not override abstract method area() in Shape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public class Banana implements Shape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Courier New" panose="02070309020205020404" pitchFamily="49" charset="0"/>
              </a:rPr>
              <a:t>	             ^</a:t>
            </a:r>
          </a:p>
        </p:txBody>
      </p:sp>
    </p:spTree>
    <p:extLst>
      <p:ext uri="{BB962C8B-B14F-4D97-AF65-F5344CB8AC3E}">
        <p14:creationId xmlns:p14="http://schemas.microsoft.com/office/powerpoint/2010/main" val="2088660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Interfaces + </a:t>
            </a:r>
            <a:r>
              <a:rPr lang="en-US" altLang="en-US" dirty="0" smtClean="0"/>
              <a:t>Polymorphism</a:t>
            </a:r>
            <a:endParaRPr lang="en-US" altLang="en-US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Interfaces benefit the </a:t>
            </a:r>
            <a:r>
              <a:rPr lang="en-US" altLang="en-US" i="1" smtClean="0"/>
              <a:t>client code  </a:t>
            </a:r>
            <a:r>
              <a:rPr lang="en-US" altLang="en-US" smtClean="0"/>
              <a:t>author the most.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they allow </a:t>
            </a:r>
            <a:r>
              <a:rPr lang="en-US" altLang="en-US" b="1" smtClean="0"/>
              <a:t>polymorphism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(the same code can work with different types of objects)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public static void printInfo(</a:t>
            </a:r>
            <a:r>
              <a:rPr lang="en-US" altLang="en-US" sz="2000" b="1" smtClean="0">
                <a:latin typeface="Courier New" panose="02070309020205020404" pitchFamily="49" charset="0"/>
              </a:rPr>
              <a:t>Shape s</a:t>
            </a:r>
            <a:r>
              <a:rPr lang="en-US" altLang="en-US" sz="200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System.out.println("The shape: " + 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System.out.println("area : " + s.area());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System.out.println("perim: " + s.perimeter());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    System.out.println();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...</a:t>
            </a: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	</a:t>
            </a:r>
            <a:r>
              <a:rPr lang="en-US" altLang="en-US" sz="2000" smtClean="0">
                <a:latin typeface="Courier New" panose="02070309020205020404" pitchFamily="49" charset="0"/>
              </a:rPr>
              <a:t>Circle circ = new Circle(12.0);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Triangle tri = new Triangle(5, 12, 13);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printInfo(</a:t>
            </a:r>
            <a:r>
              <a:rPr lang="en-US" altLang="en-US" sz="2000" b="1" smtClean="0">
                <a:latin typeface="Courier New" panose="02070309020205020404" pitchFamily="49" charset="0"/>
              </a:rPr>
              <a:t>circ</a:t>
            </a:r>
            <a:r>
              <a:rPr lang="en-US" altLang="en-US" sz="200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printInfo(</a:t>
            </a:r>
            <a:r>
              <a:rPr lang="en-US" altLang="en-US" sz="2000" b="1" smtClean="0">
                <a:latin typeface="Courier New" panose="02070309020205020404" pitchFamily="49" charset="0"/>
              </a:rPr>
              <a:t>tri</a:t>
            </a:r>
            <a:r>
              <a:rPr lang="en-US" altLang="en-US" sz="2000" smtClean="0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442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</a:t>
            </a:r>
            <a:r>
              <a:rPr lang="en-US" altLang="en-US" dirty="0" smtClean="0"/>
              <a:t>V.S. Array Lists</a:t>
            </a:r>
            <a:endParaRPr lang="en-US" alt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have implemented two collection classes: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ArrayIntList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LinkedIntList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They have similar behavior, implemented in different ways.</a:t>
            </a:r>
            <a:br>
              <a:rPr lang="en-US" altLang="en-US" smtClean="0"/>
            </a:br>
            <a:r>
              <a:rPr lang="en-US" altLang="en-US" smtClean="0"/>
              <a:t>We should be able to treat them the same way in client code.</a:t>
            </a:r>
          </a:p>
        </p:txBody>
      </p:sp>
      <p:graphicFrame>
        <p:nvGraphicFramePr>
          <p:cNvPr id="363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36249"/>
              </p:ext>
            </p:extLst>
          </p:nvPr>
        </p:nvGraphicFramePr>
        <p:xfrm>
          <a:off x="1731963" y="2362200"/>
          <a:ext cx="2611437" cy="792408"/>
        </p:xfrm>
        <a:graphic>
          <a:graphicData uri="http://schemas.openxmlformats.org/drawingml/2006/table">
            <a:tbl>
              <a:tblPr/>
              <a:tblGrid>
                <a:gridCol w="7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52400" y="4513263"/>
            <a:ext cx="72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front</a:t>
            </a:r>
          </a:p>
        </p:txBody>
      </p:sp>
      <p:graphicFrame>
        <p:nvGraphicFramePr>
          <p:cNvPr id="36354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2954"/>
              </p:ext>
            </p:extLst>
          </p:nvPr>
        </p:nvGraphicFramePr>
        <p:xfrm>
          <a:off x="1731963" y="41148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0" name="Line 36"/>
          <p:cNvSpPr>
            <a:spLocks noChangeShapeType="1"/>
          </p:cNvSpPr>
          <p:nvPr/>
        </p:nvSpPr>
        <p:spPr bwMode="auto">
          <a:xfrm flipV="1">
            <a:off x="2925763" y="4733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25247"/>
              </p:ext>
            </p:extLst>
          </p:nvPr>
        </p:nvGraphicFramePr>
        <p:xfrm>
          <a:off x="3725863" y="412432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72" name="Line 48"/>
          <p:cNvSpPr>
            <a:spLocks noChangeShapeType="1"/>
          </p:cNvSpPr>
          <p:nvPr/>
        </p:nvSpPr>
        <p:spPr bwMode="auto">
          <a:xfrm flipV="1">
            <a:off x="4919663" y="4743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6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90254"/>
              </p:ext>
            </p:extLst>
          </p:nvPr>
        </p:nvGraphicFramePr>
        <p:xfrm>
          <a:off x="5719763" y="4143375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84" name="Line 60"/>
          <p:cNvSpPr>
            <a:spLocks noChangeShapeType="1"/>
          </p:cNvSpPr>
          <p:nvPr/>
        </p:nvSpPr>
        <p:spPr bwMode="auto">
          <a:xfrm flipV="1">
            <a:off x="893763" y="4733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 flipV="1">
            <a:off x="6684963" y="47577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8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96818"/>
              </p:ext>
            </p:extLst>
          </p:nvPr>
        </p:nvGraphicFramePr>
        <p:xfrm>
          <a:off x="7485063" y="4157663"/>
          <a:ext cx="1346200" cy="79692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3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56" marB="457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56" marB="457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97" name="Line 73"/>
          <p:cNvSpPr>
            <a:spLocks noChangeShapeType="1"/>
          </p:cNvSpPr>
          <p:nvPr/>
        </p:nvSpPr>
        <p:spPr bwMode="auto">
          <a:xfrm flipH="1">
            <a:off x="8145463" y="45672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IntList</a:t>
            </a:r>
            <a:r>
              <a:rPr lang="en-US" altLang="en-US" dirty="0" smtClean="0"/>
              <a:t> </a:t>
            </a:r>
            <a:r>
              <a:rPr lang="en-US" altLang="en-US" dirty="0" smtClean="0"/>
              <a:t>Interface</a:t>
            </a:r>
            <a:endParaRPr lang="en-US" altLang="en-US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Represents a list of integers.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interface IntList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add(int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add(int index, 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get(int index);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indexOf(int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boolean isEmpty();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remove(int index);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void set(int index, int value);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int size();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ArrayIntList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IntList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  <a:r>
              <a:rPr lang="en-US" altLang="en-US" b="1" smtClean="0"/>
              <a:t> ...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LinkedIntList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IntList</a:t>
            </a:r>
            <a:r>
              <a:rPr lang="en-US" altLang="en-US" smtClean="0">
                <a:latin typeface="Courier New" panose="02070309020205020404" pitchFamily="49" charset="0"/>
              </a:rPr>
              <a:t> {</a:t>
            </a:r>
            <a:r>
              <a:rPr lang="en-US" altLang="en-US" b="1" smtClean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41640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Redundant </a:t>
            </a:r>
            <a:r>
              <a:rPr lang="en-US" altLang="en-US" dirty="0" smtClean="0"/>
              <a:t>Client Code</a:t>
            </a:r>
            <a:endParaRPr lang="en-US" altLang="en-US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ListClient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ArrayIntList list1 = new ArrayIntList();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list1.add(18);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list1.add(27);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list1.add(93);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System.out.println(list1);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list1.remove(1);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System.out.println(list1);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LinkedIntList list2 = new LinkedIntList();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list2.add(18);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list2.add(27);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list2.add(93);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System.out.println(list2);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list2.remove(1);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        System.out.println(list2);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6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Client </a:t>
            </a:r>
            <a:r>
              <a:rPr lang="en-US" altLang="en-US" dirty="0" smtClean="0"/>
              <a:t>Code W/ Interface</a:t>
            </a:r>
            <a:endParaRPr lang="en-US" altLang="en-US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public class ListClient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IntList</a:t>
            </a:r>
            <a:r>
              <a:rPr lang="en-US" altLang="en-US" smtClean="0">
                <a:latin typeface="Courier New" panose="02070309020205020404" pitchFamily="49" charset="0"/>
              </a:rPr>
              <a:t> list1 = new ArrayIntList();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process(list1);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IntList</a:t>
            </a:r>
            <a:r>
              <a:rPr lang="en-US" altLang="en-US" smtClean="0">
                <a:latin typeface="Courier New" panose="02070309020205020404" pitchFamily="49" charset="0"/>
              </a:rPr>
              <a:t> list2 = new LinkedIntList();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  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process(list2);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public static void process(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IntList list</a:t>
            </a:r>
            <a:r>
              <a:rPr lang="en-US" altLang="en-US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list.add(18);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list.add(27);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list.add(93);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System.out.println(list);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list.remove(1);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System.out.println(list);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5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16.4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IntList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291972-4C0F-4AAA-B9AC-10CD14351014}" type="datetime1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ADTs as </a:t>
            </a:r>
            <a:r>
              <a:rPr lang="en-US" altLang="en-US" dirty="0" smtClean="0"/>
              <a:t>Interfaces</a:t>
            </a:r>
            <a:endParaRPr lang="en-US" altLang="en-US" dirty="0" smtClean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5254625" algn="l"/>
              </a:tabLst>
            </a:pPr>
            <a:r>
              <a:rPr lang="en-US" altLang="en-US" b="1" smtClean="0"/>
              <a:t>abstract data type (ADT)</a:t>
            </a:r>
            <a:r>
              <a:rPr lang="en-US" altLang="en-US" smtClean="0"/>
              <a:t>: A specification of a collection of data and the operations that can be performed on it.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/>
              <a:t>Describes </a:t>
            </a:r>
            <a:r>
              <a:rPr lang="en-US" altLang="en-US" i="1" smtClean="0"/>
              <a:t>what</a:t>
            </a:r>
            <a:r>
              <a:rPr lang="en-US" altLang="en-US" smtClean="0"/>
              <a:t> a collection does, not </a:t>
            </a:r>
            <a:r>
              <a:rPr lang="en-US" altLang="en-US" i="1" smtClean="0"/>
              <a:t>how </a:t>
            </a:r>
            <a:r>
              <a:rPr lang="en-US" altLang="en-US" smtClean="0"/>
              <a:t> it does it.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mtClean="0"/>
          </a:p>
          <a:p>
            <a:pPr eaLnBrk="1" hangingPunct="1">
              <a:tabLst>
                <a:tab pos="5254625" algn="l"/>
              </a:tabLst>
            </a:pPr>
            <a:r>
              <a:rPr lang="en-US" altLang="en-US" smtClean="0"/>
              <a:t>Java's collection framework uses interfaces to describe ADTs: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Collection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Deque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Map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Set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mtClean="0"/>
          </a:p>
          <a:p>
            <a:pPr eaLnBrk="1" hangingPunct="1">
              <a:tabLst>
                <a:tab pos="5254625" algn="l"/>
              </a:tabLst>
            </a:pPr>
            <a:r>
              <a:rPr lang="en-US" altLang="en-US" smtClean="0"/>
              <a:t>An ADT can be implemented in multiple ways by classes: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	implement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HashSet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TreeSet</a:t>
            </a:r>
            <a:r>
              <a:rPr lang="en-US" altLang="en-US" smtClean="0"/>
              <a:t>	implement </a:t>
            </a:r>
            <a:r>
              <a:rPr lang="en-US" altLang="en-US" smtClean="0">
                <a:latin typeface="Courier New" panose="02070309020205020404" pitchFamily="49" charset="0"/>
              </a:rPr>
              <a:t>Set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 , </a:t>
            </a:r>
            <a:r>
              <a:rPr lang="en-US" altLang="en-US" smtClean="0">
                <a:latin typeface="Courier New" panose="02070309020205020404" pitchFamily="49" charset="0"/>
              </a:rPr>
              <a:t>ArrayDeque</a:t>
            </a:r>
            <a:r>
              <a:rPr lang="en-US" altLang="en-US" smtClean="0"/>
              <a:t>, etc.	implement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2" eaLnBrk="1" hangingPunct="1">
              <a:tabLst>
                <a:tab pos="5254625" algn="l"/>
              </a:tabLst>
            </a:pPr>
            <a:r>
              <a:rPr lang="en-US" altLang="en-US" smtClean="0">
                <a:solidFill>
                  <a:schemeClr val="bg2"/>
                </a:solidFill>
              </a:rPr>
              <a:t>They messed up on </a:t>
            </a:r>
            <a:r>
              <a:rPr lang="en-US" altLang="en-US" smtClean="0">
                <a:solidFill>
                  <a:schemeClr val="bg2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mtClean="0">
                <a:solidFill>
                  <a:schemeClr val="bg2"/>
                </a:solidFill>
              </a:rPr>
              <a:t>; there's no </a:t>
            </a:r>
            <a:r>
              <a:rPr lang="en-US" altLang="en-US" smtClean="0">
                <a:solidFill>
                  <a:schemeClr val="bg2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mtClean="0">
                <a:solidFill>
                  <a:schemeClr val="bg2"/>
                </a:solidFill>
              </a:rPr>
              <a:t> interface, just a class.</a:t>
            </a:r>
          </a:p>
        </p:txBody>
      </p:sp>
    </p:spTree>
    <p:extLst>
      <p:ext uri="{BB962C8B-B14F-4D97-AF65-F5344CB8AC3E}">
        <p14:creationId xmlns:p14="http://schemas.microsoft.com/office/powerpoint/2010/main" val="81381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0B6B6B1-8326-4FF7-853C-D2B2FC281ED9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CS210</Template>
  <TotalTime>27543</TotalTime>
  <Words>7763</Words>
  <Application>Microsoft Office PowerPoint</Application>
  <PresentationFormat>On-screen Show (4:3)</PresentationFormat>
  <Paragraphs>2718</Paragraphs>
  <Slides>128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42" baseType="lpstr">
      <vt:lpstr>바탕</vt:lpstr>
      <vt:lpstr>맑은 고딕</vt:lpstr>
      <vt:lpstr>ＭＳ Ｐゴシック</vt:lpstr>
      <vt:lpstr>Arial</vt:lpstr>
      <vt:lpstr>Calibri</vt:lpstr>
      <vt:lpstr>Consolas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CS210</vt:lpstr>
      <vt:lpstr>Building Java Programs A Back to Basics Approach</vt:lpstr>
      <vt:lpstr>Topics will be covered</vt:lpstr>
      <vt:lpstr>Review</vt:lpstr>
      <vt:lpstr>A swap Method?</vt:lpstr>
      <vt:lpstr>Value Semantics</vt:lpstr>
      <vt:lpstr>Reference Semantics</vt:lpstr>
      <vt:lpstr>References and Objects</vt:lpstr>
      <vt:lpstr>References as Fields</vt:lpstr>
      <vt:lpstr>Null References</vt:lpstr>
      <vt:lpstr>Null References</vt:lpstr>
      <vt:lpstr>Things You Can Do With null</vt:lpstr>
      <vt:lpstr>Dereferencing</vt:lpstr>
      <vt:lpstr>Null Pointer Exception</vt:lpstr>
      <vt:lpstr>References to Same Type</vt:lpstr>
      <vt:lpstr>Array Vs. ArrayList</vt:lpstr>
      <vt:lpstr>Array Vs. ArrayList</vt:lpstr>
      <vt:lpstr>Array Vs. ArrayList</vt:lpstr>
      <vt:lpstr>ArrayList Methods</vt:lpstr>
      <vt:lpstr>How to use ArrayList with class object</vt:lpstr>
      <vt:lpstr>Recall ArrayList add(index, value)</vt:lpstr>
      <vt:lpstr>Recall ArrayList remove(index)</vt:lpstr>
      <vt:lpstr>ArrayList add</vt:lpstr>
      <vt:lpstr>ArrayList Advantage: Searching</vt:lpstr>
      <vt:lpstr>ArrayList Time Complexity</vt:lpstr>
      <vt:lpstr>Java Collections</vt:lpstr>
      <vt:lpstr>LinedList</vt:lpstr>
      <vt:lpstr>Linked Data Structures</vt:lpstr>
      <vt:lpstr>Linked Data Structures</vt:lpstr>
      <vt:lpstr>A List Node Class</vt:lpstr>
      <vt:lpstr>List Node Client Example</vt:lpstr>
      <vt:lpstr>ArrayList remove</vt:lpstr>
      <vt:lpstr>ListedList remove</vt:lpstr>
      <vt:lpstr>ArrayList VS. LinkedListSearching</vt:lpstr>
      <vt:lpstr>ArrayList VS. LinkedList Time Complexity</vt:lpstr>
      <vt:lpstr>Linked Node</vt:lpstr>
      <vt:lpstr>List Node w/ Constructor</vt:lpstr>
      <vt:lpstr>Linked Node Exercise 1</vt:lpstr>
      <vt:lpstr>Linked Node Exercise 2</vt:lpstr>
      <vt:lpstr>Linked Node Exercise 3</vt:lpstr>
      <vt:lpstr>Linked Node Exercise 4</vt:lpstr>
      <vt:lpstr>References VS. Objects</vt:lpstr>
      <vt:lpstr>Reassigning References</vt:lpstr>
      <vt:lpstr>Linked Node Question</vt:lpstr>
      <vt:lpstr>Algorithm Pseudocode</vt:lpstr>
      <vt:lpstr>Traversing a List?</vt:lpstr>
      <vt:lpstr>A current Reference</vt:lpstr>
      <vt:lpstr>Traversing a List Correctly</vt:lpstr>
      <vt:lpstr>LinkedList VS. Array</vt:lpstr>
      <vt:lpstr>LinkedList Methods</vt:lpstr>
      <vt:lpstr>LinkedList – Adding Elements</vt:lpstr>
      <vt:lpstr>LinkedList – Removing Elements</vt:lpstr>
      <vt:lpstr>LinkedList – Finding Elements</vt:lpstr>
      <vt:lpstr>NOTE</vt:lpstr>
      <vt:lpstr>Implement Your Own LinkedList -- Concept</vt:lpstr>
      <vt:lpstr>Implement Your Own LinkedList -- Delete </vt:lpstr>
      <vt:lpstr>Implement Your Own LinkedList -- Add </vt:lpstr>
      <vt:lpstr>LinkedIntList Class</vt:lpstr>
      <vt:lpstr>A LinkedIntList class</vt:lpstr>
      <vt:lpstr>LinkedIntList Class (1)</vt:lpstr>
      <vt:lpstr>Implementing add (1) </vt:lpstr>
      <vt:lpstr>Adding to an Empty List</vt:lpstr>
      <vt:lpstr>The add Method (1)</vt:lpstr>
      <vt:lpstr>Adding To Non-Empty List</vt:lpstr>
      <vt:lpstr>Don't Fall Off the Edge!</vt:lpstr>
      <vt:lpstr>The add Method (2)</vt:lpstr>
      <vt:lpstr>Implementing get</vt:lpstr>
      <vt:lpstr>The get Method</vt:lpstr>
      <vt:lpstr>Implementing Add (2)</vt:lpstr>
      <vt:lpstr>The add Method (2)</vt:lpstr>
      <vt:lpstr>Conceptual Questions</vt:lpstr>
      <vt:lpstr>Conceptual Answers</vt:lpstr>
      <vt:lpstr>Implementing remove</vt:lpstr>
      <vt:lpstr>Removing Front Element</vt:lpstr>
      <vt:lpstr>remove Solution</vt:lpstr>
      <vt:lpstr>Implementing remove (2)</vt:lpstr>
      <vt:lpstr>Removing From a List</vt:lpstr>
      <vt:lpstr>Removing From the Front</vt:lpstr>
      <vt:lpstr>Removing the Only Element</vt:lpstr>
      <vt:lpstr>remove (2) Solution</vt:lpstr>
      <vt:lpstr>Exercise</vt:lpstr>
      <vt:lpstr>The Common Case</vt:lpstr>
      <vt:lpstr>First Attempt</vt:lpstr>
      <vt:lpstr>Key Idea: Peeking Ahead</vt:lpstr>
      <vt:lpstr>Another Case to Handle</vt:lpstr>
      <vt:lpstr>Multiple Loop Tests</vt:lpstr>
      <vt:lpstr>Third Case to Handle</vt:lpstr>
      <vt:lpstr>Handling the Front</vt:lpstr>
      <vt:lpstr>Fourth Case to Handle</vt:lpstr>
      <vt:lpstr>Final Version of Code</vt:lpstr>
      <vt:lpstr>Other List Features</vt:lpstr>
      <vt:lpstr>Implementing an Interface</vt:lpstr>
      <vt:lpstr>Interface Requirements</vt:lpstr>
      <vt:lpstr>Interfaces + Polymorphism</vt:lpstr>
      <vt:lpstr>Linked V.S. Array Lists</vt:lpstr>
      <vt:lpstr>An IntList Interface</vt:lpstr>
      <vt:lpstr>Redundant Client Code</vt:lpstr>
      <vt:lpstr>Client Code W/ Interface</vt:lpstr>
      <vt:lpstr>IntList Interface</vt:lpstr>
      <vt:lpstr>ADTs as Interfaces</vt:lpstr>
      <vt:lpstr>Using ADT Interfaces</vt:lpstr>
      <vt:lpstr>Why Use ADTs?</vt:lpstr>
      <vt:lpstr>Our List Classes</vt:lpstr>
      <vt:lpstr>Recall: ADT Interfaces</vt:lpstr>
      <vt:lpstr>An IntList Interfac</vt:lpstr>
      <vt:lpstr>Our List Classes</vt:lpstr>
      <vt:lpstr>Common Code</vt:lpstr>
      <vt:lpstr>Abstract Classes</vt:lpstr>
      <vt:lpstr>Abstract Class Syntax</vt:lpstr>
      <vt:lpstr>Abstract and Interfaces</vt:lpstr>
      <vt:lpstr>An Abstract List Class</vt:lpstr>
      <vt:lpstr>Abstract Class V.S. Interface</vt:lpstr>
      <vt:lpstr>Our List Classes</vt:lpstr>
      <vt:lpstr>Inner Classes</vt:lpstr>
      <vt:lpstr>Inner Class Syntax</vt:lpstr>
      <vt:lpstr>Our List Classes</vt:lpstr>
      <vt:lpstr>Type Parameters (Generics)</vt:lpstr>
      <vt:lpstr>Implementing Generics</vt:lpstr>
      <vt:lpstr>Generics and Arrays</vt:lpstr>
      <vt:lpstr>Generics and Inner Classes</vt:lpstr>
      <vt:lpstr>Our List Classes</vt:lpstr>
      <vt:lpstr>LinkedList Iterator</vt:lpstr>
      <vt:lpstr>Recall: Iterators (11.1)</vt:lpstr>
      <vt:lpstr>Iterator Methods</vt:lpstr>
      <vt:lpstr>ArrayList Iterator</vt:lpstr>
      <vt:lpstr>LinkedList Iterator</vt:lpstr>
      <vt:lpstr>for-each Loop and Iterable</vt:lpstr>
      <vt:lpstr>Final List Interface (15.3, 16.5)</vt:lpstr>
      <vt:lpstr>The End 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330</cp:revision>
  <dcterms:created xsi:type="dcterms:W3CDTF">2008-06-28T20:57:21Z</dcterms:created>
  <dcterms:modified xsi:type="dcterms:W3CDTF">2020-11-07T10:22:08Z</dcterms:modified>
</cp:coreProperties>
</file>