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6"/>
  </p:notesMasterIdLst>
  <p:sldIdLst>
    <p:sldId id="330" r:id="rId5"/>
    <p:sldId id="534" r:id="rId6"/>
    <p:sldId id="792" r:id="rId7"/>
    <p:sldId id="784" r:id="rId8"/>
    <p:sldId id="785" r:id="rId9"/>
    <p:sldId id="786" r:id="rId10"/>
    <p:sldId id="787" r:id="rId11"/>
    <p:sldId id="788" r:id="rId12"/>
    <p:sldId id="789" r:id="rId13"/>
    <p:sldId id="791" r:id="rId14"/>
    <p:sldId id="796" r:id="rId15"/>
    <p:sldId id="793" r:id="rId16"/>
    <p:sldId id="794" r:id="rId17"/>
    <p:sldId id="797" r:id="rId18"/>
    <p:sldId id="798" r:id="rId19"/>
    <p:sldId id="795" r:id="rId20"/>
    <p:sldId id="799" r:id="rId21"/>
    <p:sldId id="800" r:id="rId22"/>
    <p:sldId id="801" r:id="rId23"/>
    <p:sldId id="802" r:id="rId24"/>
    <p:sldId id="803" r:id="rId25"/>
    <p:sldId id="804" r:id="rId26"/>
    <p:sldId id="818" r:id="rId27"/>
    <p:sldId id="805" r:id="rId28"/>
    <p:sldId id="790" r:id="rId29"/>
    <p:sldId id="806" r:id="rId30"/>
    <p:sldId id="807" r:id="rId31"/>
    <p:sldId id="808" r:id="rId32"/>
    <p:sldId id="809" r:id="rId33"/>
    <p:sldId id="810" r:id="rId34"/>
    <p:sldId id="811" r:id="rId35"/>
    <p:sldId id="819" r:id="rId36"/>
    <p:sldId id="812" r:id="rId37"/>
    <p:sldId id="813" r:id="rId38"/>
    <p:sldId id="814" r:id="rId39"/>
    <p:sldId id="815" r:id="rId40"/>
    <p:sldId id="816" r:id="rId41"/>
    <p:sldId id="817" r:id="rId42"/>
    <p:sldId id="820" r:id="rId43"/>
    <p:sldId id="821" r:id="rId44"/>
    <p:sldId id="822" r:id="rId45"/>
    <p:sldId id="823" r:id="rId46"/>
    <p:sldId id="824" r:id="rId47"/>
    <p:sldId id="825" r:id="rId48"/>
    <p:sldId id="826" r:id="rId49"/>
    <p:sldId id="827" r:id="rId50"/>
    <p:sldId id="828" r:id="rId51"/>
    <p:sldId id="829" r:id="rId52"/>
    <p:sldId id="830" r:id="rId53"/>
    <p:sldId id="831" r:id="rId54"/>
    <p:sldId id="832" r:id="rId55"/>
    <p:sldId id="833" r:id="rId56"/>
    <p:sldId id="834" r:id="rId57"/>
    <p:sldId id="835" r:id="rId58"/>
    <p:sldId id="836" r:id="rId59"/>
    <p:sldId id="837" r:id="rId60"/>
    <p:sldId id="838" r:id="rId61"/>
    <p:sldId id="840" r:id="rId62"/>
    <p:sldId id="841" r:id="rId63"/>
    <p:sldId id="839" r:id="rId64"/>
    <p:sldId id="631" r:id="rId65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0000"/>
    <a:srgbClr val="FFFFC0"/>
    <a:srgbClr val="FFFF8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86679" autoAdjust="0"/>
  </p:normalViewPr>
  <p:slideViewPr>
    <p:cSldViewPr>
      <p:cViewPr varScale="1">
        <p:scale>
          <a:sx n="88" d="100"/>
          <a:sy n="88" d="100"/>
        </p:scale>
        <p:origin x="120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6DEA3-785A-4442-9DBF-E230ABEB056B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F63F2612-FC15-41E1-A117-B8BC62C3E9E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9659FEA-1F4B-4F5B-A3D2-9919C36AB7F3}" type="parTrans" cxnId="{ABB0D611-5FD5-439D-8E28-B0025862DE1E}">
      <dgm:prSet/>
      <dgm:spPr/>
      <dgm:t>
        <a:bodyPr/>
        <a:lstStyle/>
        <a:p>
          <a:pPr latinLnBrk="1"/>
          <a:endParaRPr lang="ko-KR" altLang="en-US"/>
        </a:p>
      </dgm:t>
    </dgm:pt>
    <dgm:pt modelId="{CA652343-7408-4008-9B73-F8B2F7C44066}" type="sibTrans" cxnId="{ABB0D611-5FD5-439D-8E28-B0025862DE1E}">
      <dgm:prSet/>
      <dgm:spPr/>
      <dgm:t>
        <a:bodyPr/>
        <a:lstStyle/>
        <a:p>
          <a:pPr latinLnBrk="1"/>
          <a:endParaRPr lang="ko-KR" altLang="en-US"/>
        </a:p>
      </dgm:t>
    </dgm:pt>
    <dgm:pt modelId="{CDC0B9F3-707C-458D-BFC9-800DBD84A0F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ECE6D67-AD66-4279-8D61-708F17A181A1}" type="parTrans" cxnId="{B968F339-9367-4373-A4FF-8EDF44DDE7E9}">
      <dgm:prSet/>
      <dgm:spPr/>
      <dgm:t>
        <a:bodyPr/>
        <a:lstStyle/>
        <a:p>
          <a:pPr latinLnBrk="1"/>
          <a:endParaRPr lang="ko-KR" altLang="en-US"/>
        </a:p>
      </dgm:t>
    </dgm:pt>
    <dgm:pt modelId="{4D41B595-581B-4216-8DAC-B74229C23562}" type="sibTrans" cxnId="{B968F339-9367-4373-A4FF-8EDF44DDE7E9}">
      <dgm:prSet/>
      <dgm:spPr/>
      <dgm:t>
        <a:bodyPr/>
        <a:lstStyle/>
        <a:p>
          <a:pPr latinLnBrk="1"/>
          <a:endParaRPr lang="ko-KR" altLang="en-US"/>
        </a:p>
      </dgm:t>
    </dgm:pt>
    <dgm:pt modelId="{D7D2B168-68C7-49A0-B8C5-C2DDFA4E4F1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6226A56-1534-4BFC-963A-2BBF63112CAA}" type="parTrans" cxnId="{62019247-DA4D-491A-B675-BCD468673D99}">
      <dgm:prSet/>
      <dgm:spPr/>
      <dgm:t>
        <a:bodyPr/>
        <a:lstStyle/>
        <a:p>
          <a:pPr latinLnBrk="1"/>
          <a:endParaRPr lang="ko-KR" altLang="en-US"/>
        </a:p>
      </dgm:t>
    </dgm:pt>
    <dgm:pt modelId="{40E36E13-227F-49C7-8213-C3835F8F1B2E}" type="sibTrans" cxnId="{62019247-DA4D-491A-B675-BCD468673D99}">
      <dgm:prSet/>
      <dgm:spPr/>
      <dgm:t>
        <a:bodyPr/>
        <a:lstStyle/>
        <a:p>
          <a:pPr latinLnBrk="1"/>
          <a:endParaRPr lang="ko-KR" altLang="en-US"/>
        </a:p>
      </dgm:t>
    </dgm:pt>
    <dgm:pt modelId="{016674A9-FB42-487C-A881-2F651BDF15C1}" type="pres">
      <dgm:prSet presAssocID="{3D66DEA3-785A-4442-9DBF-E230ABEB056B}" presName="Name0" presStyleCnt="0">
        <dgm:presLayoutVars>
          <dgm:dir/>
          <dgm:resizeHandles val="exact"/>
        </dgm:presLayoutVars>
      </dgm:prSet>
      <dgm:spPr/>
    </dgm:pt>
    <dgm:pt modelId="{6C865702-5B37-45DF-A3EF-02F5551F44D9}" type="pres">
      <dgm:prSet presAssocID="{3D66DEA3-785A-4442-9DBF-E230ABEB056B}" presName="bkgdShp" presStyleLbl="alignAccFollowNode1" presStyleIdx="0" presStyleCnt="1"/>
      <dgm:spPr/>
    </dgm:pt>
    <dgm:pt modelId="{F2B7D614-F2CC-4F12-B976-7D367065231B}" type="pres">
      <dgm:prSet presAssocID="{3D66DEA3-785A-4442-9DBF-E230ABEB056B}" presName="linComp" presStyleCnt="0"/>
      <dgm:spPr/>
    </dgm:pt>
    <dgm:pt modelId="{FBCEEE72-64FB-4D49-8383-B55A3EE2268E}" type="pres">
      <dgm:prSet presAssocID="{CDC0B9F3-707C-458D-BFC9-800DBD84A0F2}" presName="compNode" presStyleCnt="0"/>
      <dgm:spPr/>
    </dgm:pt>
    <dgm:pt modelId="{E3C11CCD-893C-4FC3-BA1C-8B405515FE28}" type="pres">
      <dgm:prSet presAssocID="{CDC0B9F3-707C-458D-BFC9-800DBD84A0F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935F6-F693-4DE3-867A-40F50FD72AC7}" type="pres">
      <dgm:prSet presAssocID="{CDC0B9F3-707C-458D-BFC9-800DBD84A0F2}" presName="invisiNode" presStyleLbl="node1" presStyleIdx="0" presStyleCnt="3"/>
      <dgm:spPr/>
    </dgm:pt>
    <dgm:pt modelId="{C09F3547-697B-4D76-B043-955AECDF0BB9}" type="pres">
      <dgm:prSet presAssocID="{CDC0B9F3-707C-458D-BFC9-800DBD84A0F2}" presName="imagNode" presStyleLbl="fgImgPlace1" presStyleIdx="0" presStyleCnt="3"/>
      <dgm:spPr/>
    </dgm:pt>
    <dgm:pt modelId="{5864EB91-2597-45DC-854C-81E70D94A559}" type="pres">
      <dgm:prSet presAssocID="{4D41B595-581B-4216-8DAC-B74229C2356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E2EA800-329C-4E9C-A9B7-9F673DDF42F0}" type="pres">
      <dgm:prSet presAssocID="{D7D2B168-68C7-49A0-B8C5-C2DDFA4E4F12}" presName="compNode" presStyleCnt="0"/>
      <dgm:spPr/>
    </dgm:pt>
    <dgm:pt modelId="{E2C3D639-4D36-4C7E-935F-565A4CBDE895}" type="pres">
      <dgm:prSet presAssocID="{D7D2B168-68C7-49A0-B8C5-C2DDFA4E4F1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66784-4149-46A8-8E29-C309AFE06FE5}" type="pres">
      <dgm:prSet presAssocID="{D7D2B168-68C7-49A0-B8C5-C2DDFA4E4F12}" presName="invisiNode" presStyleLbl="node1" presStyleIdx="1" presStyleCnt="3"/>
      <dgm:spPr/>
    </dgm:pt>
    <dgm:pt modelId="{01C44B84-2921-4836-BF28-906A76184231}" type="pres">
      <dgm:prSet presAssocID="{D7D2B168-68C7-49A0-B8C5-C2DDFA4E4F12}" presName="imagNode" presStyleLbl="fgImgPlace1" presStyleIdx="1" presStyleCnt="3"/>
      <dgm:spPr/>
    </dgm:pt>
    <dgm:pt modelId="{E747F661-9CA6-4DCE-AB9F-F10DF0602E87}" type="pres">
      <dgm:prSet presAssocID="{40E36E13-227F-49C7-8213-C3835F8F1B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3318880-1B10-43FF-9484-3980A5EB50E4}" type="pres">
      <dgm:prSet presAssocID="{F63F2612-FC15-41E1-A117-B8BC62C3E9E9}" presName="compNode" presStyleCnt="0"/>
      <dgm:spPr/>
    </dgm:pt>
    <dgm:pt modelId="{B6FAA3D1-87FD-4B1E-82CF-5D3702E9FD4B}" type="pres">
      <dgm:prSet presAssocID="{F63F2612-FC15-41E1-A117-B8BC62C3E9E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627CF-C3BC-462D-A3E5-A66556868065}" type="pres">
      <dgm:prSet presAssocID="{F63F2612-FC15-41E1-A117-B8BC62C3E9E9}" presName="invisiNode" presStyleLbl="node1" presStyleIdx="2" presStyleCnt="3"/>
      <dgm:spPr/>
    </dgm:pt>
    <dgm:pt modelId="{628EA6AD-79D5-4E25-806E-09BAAE96C81A}" type="pres">
      <dgm:prSet presAssocID="{F63F2612-FC15-41E1-A117-B8BC62C3E9E9}" presName="imagNode" presStyleLbl="fgImgPlace1" presStyleIdx="2" presStyleCnt="3"/>
      <dgm:spPr/>
    </dgm:pt>
  </dgm:ptLst>
  <dgm:cxnLst>
    <dgm:cxn modelId="{ABB0D611-5FD5-439D-8E28-B0025862DE1E}" srcId="{3D66DEA3-785A-4442-9DBF-E230ABEB056B}" destId="{F63F2612-FC15-41E1-A117-B8BC62C3E9E9}" srcOrd="2" destOrd="0" parTransId="{C9659FEA-1F4B-4F5B-A3D2-9919C36AB7F3}" sibTransId="{CA652343-7408-4008-9B73-F8B2F7C44066}"/>
    <dgm:cxn modelId="{06486BBE-24D1-437A-A2E7-18A8FECD567D}" type="presOf" srcId="{40E36E13-227F-49C7-8213-C3835F8F1B2E}" destId="{E747F661-9CA6-4DCE-AB9F-F10DF0602E87}" srcOrd="0" destOrd="0" presId="urn:microsoft.com/office/officeart/2005/8/layout/pList2"/>
    <dgm:cxn modelId="{53D8AE17-6340-40DD-B365-3F2CB4FBF8F1}" type="presOf" srcId="{3D66DEA3-785A-4442-9DBF-E230ABEB056B}" destId="{016674A9-FB42-487C-A881-2F651BDF15C1}" srcOrd="0" destOrd="0" presId="urn:microsoft.com/office/officeart/2005/8/layout/pList2"/>
    <dgm:cxn modelId="{22276495-3361-4EFD-B903-34FEB0C15513}" type="presOf" srcId="{4D41B595-581B-4216-8DAC-B74229C23562}" destId="{5864EB91-2597-45DC-854C-81E70D94A559}" srcOrd="0" destOrd="0" presId="urn:microsoft.com/office/officeart/2005/8/layout/pList2"/>
    <dgm:cxn modelId="{B968F339-9367-4373-A4FF-8EDF44DDE7E9}" srcId="{3D66DEA3-785A-4442-9DBF-E230ABEB056B}" destId="{CDC0B9F3-707C-458D-BFC9-800DBD84A0F2}" srcOrd="0" destOrd="0" parTransId="{3ECE6D67-AD66-4279-8D61-708F17A181A1}" sibTransId="{4D41B595-581B-4216-8DAC-B74229C23562}"/>
    <dgm:cxn modelId="{BF036818-75B7-4056-835E-98D2F2CA0838}" type="presOf" srcId="{D7D2B168-68C7-49A0-B8C5-C2DDFA4E4F12}" destId="{E2C3D639-4D36-4C7E-935F-565A4CBDE895}" srcOrd="0" destOrd="0" presId="urn:microsoft.com/office/officeart/2005/8/layout/pList2"/>
    <dgm:cxn modelId="{8DC6C297-8E13-49C4-AA45-A1776CA07D60}" type="presOf" srcId="{CDC0B9F3-707C-458D-BFC9-800DBD84A0F2}" destId="{E3C11CCD-893C-4FC3-BA1C-8B405515FE28}" srcOrd="0" destOrd="0" presId="urn:microsoft.com/office/officeart/2005/8/layout/pList2"/>
    <dgm:cxn modelId="{62019247-DA4D-491A-B675-BCD468673D99}" srcId="{3D66DEA3-785A-4442-9DBF-E230ABEB056B}" destId="{D7D2B168-68C7-49A0-B8C5-C2DDFA4E4F12}" srcOrd="1" destOrd="0" parTransId="{A6226A56-1534-4BFC-963A-2BBF63112CAA}" sibTransId="{40E36E13-227F-49C7-8213-C3835F8F1B2E}"/>
    <dgm:cxn modelId="{D067A8A8-BB33-4B80-8BEA-44810811766E}" type="presOf" srcId="{F63F2612-FC15-41E1-A117-B8BC62C3E9E9}" destId="{B6FAA3D1-87FD-4B1E-82CF-5D3702E9FD4B}" srcOrd="0" destOrd="0" presId="urn:microsoft.com/office/officeart/2005/8/layout/pList2"/>
    <dgm:cxn modelId="{1F139A6D-266B-4EE5-8EB0-2CC13E064134}" type="presParOf" srcId="{016674A9-FB42-487C-A881-2F651BDF15C1}" destId="{6C865702-5B37-45DF-A3EF-02F5551F44D9}" srcOrd="0" destOrd="0" presId="urn:microsoft.com/office/officeart/2005/8/layout/pList2"/>
    <dgm:cxn modelId="{795AB9F4-7733-4A61-8236-1A689D987D7E}" type="presParOf" srcId="{016674A9-FB42-487C-A881-2F651BDF15C1}" destId="{F2B7D614-F2CC-4F12-B976-7D367065231B}" srcOrd="1" destOrd="0" presId="urn:microsoft.com/office/officeart/2005/8/layout/pList2"/>
    <dgm:cxn modelId="{2B35CD06-938D-46DE-8C56-425A20C72635}" type="presParOf" srcId="{F2B7D614-F2CC-4F12-B976-7D367065231B}" destId="{FBCEEE72-64FB-4D49-8383-B55A3EE2268E}" srcOrd="0" destOrd="0" presId="urn:microsoft.com/office/officeart/2005/8/layout/pList2"/>
    <dgm:cxn modelId="{82176FBC-8A9B-42E1-A701-0829AA2FE418}" type="presParOf" srcId="{FBCEEE72-64FB-4D49-8383-B55A3EE2268E}" destId="{E3C11CCD-893C-4FC3-BA1C-8B405515FE28}" srcOrd="0" destOrd="0" presId="urn:microsoft.com/office/officeart/2005/8/layout/pList2"/>
    <dgm:cxn modelId="{4688BE2D-6C52-4AB7-BE49-0A70031BF9BE}" type="presParOf" srcId="{FBCEEE72-64FB-4D49-8383-B55A3EE2268E}" destId="{5B9935F6-F693-4DE3-867A-40F50FD72AC7}" srcOrd="1" destOrd="0" presId="urn:microsoft.com/office/officeart/2005/8/layout/pList2"/>
    <dgm:cxn modelId="{1CFF31EC-B9BA-4C8A-BC08-CDF936C3619C}" type="presParOf" srcId="{FBCEEE72-64FB-4D49-8383-B55A3EE2268E}" destId="{C09F3547-697B-4D76-B043-955AECDF0BB9}" srcOrd="2" destOrd="0" presId="urn:microsoft.com/office/officeart/2005/8/layout/pList2"/>
    <dgm:cxn modelId="{3A77B1E7-8359-4CB3-8D79-920E894872AE}" type="presParOf" srcId="{F2B7D614-F2CC-4F12-B976-7D367065231B}" destId="{5864EB91-2597-45DC-854C-81E70D94A559}" srcOrd="1" destOrd="0" presId="urn:microsoft.com/office/officeart/2005/8/layout/pList2"/>
    <dgm:cxn modelId="{A64041EB-8ED2-42C0-8EB6-B80A4D364FEE}" type="presParOf" srcId="{F2B7D614-F2CC-4F12-B976-7D367065231B}" destId="{BE2EA800-329C-4E9C-A9B7-9F673DDF42F0}" srcOrd="2" destOrd="0" presId="urn:microsoft.com/office/officeart/2005/8/layout/pList2"/>
    <dgm:cxn modelId="{EA8DB76F-D0F7-4943-989C-B0E940183327}" type="presParOf" srcId="{BE2EA800-329C-4E9C-A9B7-9F673DDF42F0}" destId="{E2C3D639-4D36-4C7E-935F-565A4CBDE895}" srcOrd="0" destOrd="0" presId="urn:microsoft.com/office/officeart/2005/8/layout/pList2"/>
    <dgm:cxn modelId="{E8452ADC-AED1-41C0-A036-95171AE8E83E}" type="presParOf" srcId="{BE2EA800-329C-4E9C-A9B7-9F673DDF42F0}" destId="{1D666784-4149-46A8-8E29-C309AFE06FE5}" srcOrd="1" destOrd="0" presId="urn:microsoft.com/office/officeart/2005/8/layout/pList2"/>
    <dgm:cxn modelId="{10EB65E4-6735-46C2-9189-D879BC9DF83F}" type="presParOf" srcId="{BE2EA800-329C-4E9C-A9B7-9F673DDF42F0}" destId="{01C44B84-2921-4836-BF28-906A76184231}" srcOrd="2" destOrd="0" presId="urn:microsoft.com/office/officeart/2005/8/layout/pList2"/>
    <dgm:cxn modelId="{1B94DCA2-3461-4812-A44F-8CF66A1D3EDC}" type="presParOf" srcId="{F2B7D614-F2CC-4F12-B976-7D367065231B}" destId="{E747F661-9CA6-4DCE-AB9F-F10DF0602E87}" srcOrd="3" destOrd="0" presId="urn:microsoft.com/office/officeart/2005/8/layout/pList2"/>
    <dgm:cxn modelId="{61DCD2DB-3785-461F-BCE7-CEAAA42C8EB5}" type="presParOf" srcId="{F2B7D614-F2CC-4F12-B976-7D367065231B}" destId="{33318880-1B10-43FF-9484-3980A5EB50E4}" srcOrd="4" destOrd="0" presId="urn:microsoft.com/office/officeart/2005/8/layout/pList2"/>
    <dgm:cxn modelId="{C0E5B92F-B0C3-4552-B4A1-D9F75826A3C0}" type="presParOf" srcId="{33318880-1B10-43FF-9484-3980A5EB50E4}" destId="{B6FAA3D1-87FD-4B1E-82CF-5D3702E9FD4B}" srcOrd="0" destOrd="0" presId="urn:microsoft.com/office/officeart/2005/8/layout/pList2"/>
    <dgm:cxn modelId="{7D3CC90B-A118-4289-A507-B48A419EE3A8}" type="presParOf" srcId="{33318880-1B10-43FF-9484-3980A5EB50E4}" destId="{536627CF-C3BC-462D-A3E5-A66556868065}" srcOrd="1" destOrd="0" presId="urn:microsoft.com/office/officeart/2005/8/layout/pList2"/>
    <dgm:cxn modelId="{3F9B5F8B-B55F-43C6-930B-971C9026FEF9}" type="presParOf" srcId="{33318880-1B10-43FF-9484-3980A5EB50E4}" destId="{628EA6AD-79D5-4E25-806E-09BAAE96C81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66DEA3-785A-4442-9DBF-E230ABEB056B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1BC23DAD-0E87-4BA0-ADF4-CAEF445AE111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24D4D90C-58D6-46C4-9E47-0537FDD3D5B5}" type="parTrans" cxnId="{EC9D65E4-AC11-4AF9-9A64-6F4EEBB28107}">
      <dgm:prSet/>
      <dgm:spPr/>
      <dgm:t>
        <a:bodyPr/>
        <a:lstStyle/>
        <a:p>
          <a:pPr latinLnBrk="1"/>
          <a:endParaRPr lang="ko-KR" altLang="en-US"/>
        </a:p>
      </dgm:t>
    </dgm:pt>
    <dgm:pt modelId="{386395DE-821B-417F-96A9-1EC0B2CA333A}" type="sibTrans" cxnId="{EC9D65E4-AC11-4AF9-9A64-6F4EEBB28107}">
      <dgm:prSet/>
      <dgm:spPr/>
      <dgm:t>
        <a:bodyPr/>
        <a:lstStyle/>
        <a:p>
          <a:pPr latinLnBrk="1"/>
          <a:endParaRPr lang="ko-KR" altLang="en-US"/>
        </a:p>
      </dgm:t>
    </dgm:pt>
    <dgm:pt modelId="{06B9756E-208D-44AD-8C78-CF3089F1237C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6A1FF30-3F5E-4C36-B029-0AA0D4032452}" type="parTrans" cxnId="{3BD79541-0F16-44F8-825A-C3F7EC81555A}">
      <dgm:prSet/>
      <dgm:spPr/>
      <dgm:t>
        <a:bodyPr/>
        <a:lstStyle/>
        <a:p>
          <a:pPr latinLnBrk="1"/>
          <a:endParaRPr lang="ko-KR" altLang="en-US"/>
        </a:p>
      </dgm:t>
    </dgm:pt>
    <dgm:pt modelId="{70CB50D8-BAB5-4C15-B4B6-9A7BB9DF0AE6}" type="sibTrans" cxnId="{3BD79541-0F16-44F8-825A-C3F7EC81555A}">
      <dgm:prSet/>
      <dgm:spPr/>
      <dgm:t>
        <a:bodyPr/>
        <a:lstStyle/>
        <a:p>
          <a:pPr latinLnBrk="1"/>
          <a:endParaRPr lang="ko-KR" altLang="en-US"/>
        </a:p>
      </dgm:t>
    </dgm:pt>
    <dgm:pt modelId="{A0FFAF4B-9768-4549-ADD8-91B5043EF5ED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C8EBCA85-FF41-41AB-9D6C-0ADC58B644D5}" type="parTrans" cxnId="{E3F2F55C-708B-4D5E-A655-B07DB2A0076F}">
      <dgm:prSet/>
      <dgm:spPr/>
      <dgm:t>
        <a:bodyPr/>
        <a:lstStyle/>
        <a:p>
          <a:pPr latinLnBrk="1"/>
          <a:endParaRPr lang="ko-KR" altLang="en-US"/>
        </a:p>
      </dgm:t>
    </dgm:pt>
    <dgm:pt modelId="{8C0B6B3C-518D-48E5-A5BB-0B389461BC4A}" type="sibTrans" cxnId="{E3F2F55C-708B-4D5E-A655-B07DB2A0076F}">
      <dgm:prSet/>
      <dgm:spPr/>
      <dgm:t>
        <a:bodyPr/>
        <a:lstStyle/>
        <a:p>
          <a:pPr latinLnBrk="1"/>
          <a:endParaRPr lang="ko-KR" altLang="en-US"/>
        </a:p>
      </dgm:t>
    </dgm:pt>
    <dgm:pt modelId="{F63F2612-FC15-41E1-A117-B8BC62C3E9E9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9659FEA-1F4B-4F5B-A3D2-9919C36AB7F3}" type="parTrans" cxnId="{ABB0D611-5FD5-439D-8E28-B0025862DE1E}">
      <dgm:prSet/>
      <dgm:spPr/>
      <dgm:t>
        <a:bodyPr/>
        <a:lstStyle/>
        <a:p>
          <a:pPr latinLnBrk="1"/>
          <a:endParaRPr lang="ko-KR" altLang="en-US"/>
        </a:p>
      </dgm:t>
    </dgm:pt>
    <dgm:pt modelId="{CA652343-7408-4008-9B73-F8B2F7C44066}" type="sibTrans" cxnId="{ABB0D611-5FD5-439D-8E28-B0025862DE1E}">
      <dgm:prSet/>
      <dgm:spPr/>
      <dgm:t>
        <a:bodyPr/>
        <a:lstStyle/>
        <a:p>
          <a:pPr latinLnBrk="1"/>
          <a:endParaRPr lang="ko-KR" altLang="en-US"/>
        </a:p>
      </dgm:t>
    </dgm:pt>
    <dgm:pt modelId="{CDC0B9F3-707C-458D-BFC9-800DBD84A0F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ECE6D67-AD66-4279-8D61-708F17A181A1}" type="parTrans" cxnId="{B968F339-9367-4373-A4FF-8EDF44DDE7E9}">
      <dgm:prSet/>
      <dgm:spPr/>
      <dgm:t>
        <a:bodyPr/>
        <a:lstStyle/>
        <a:p>
          <a:pPr latinLnBrk="1"/>
          <a:endParaRPr lang="ko-KR" altLang="en-US"/>
        </a:p>
      </dgm:t>
    </dgm:pt>
    <dgm:pt modelId="{4D41B595-581B-4216-8DAC-B74229C23562}" type="sibTrans" cxnId="{B968F339-9367-4373-A4FF-8EDF44DDE7E9}">
      <dgm:prSet/>
      <dgm:spPr/>
      <dgm:t>
        <a:bodyPr/>
        <a:lstStyle/>
        <a:p>
          <a:pPr latinLnBrk="1"/>
          <a:endParaRPr lang="ko-KR" altLang="en-US"/>
        </a:p>
      </dgm:t>
    </dgm:pt>
    <dgm:pt modelId="{D7D2B168-68C7-49A0-B8C5-C2DDFA4E4F1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A6226A56-1534-4BFC-963A-2BBF63112CAA}" type="parTrans" cxnId="{62019247-DA4D-491A-B675-BCD468673D99}">
      <dgm:prSet/>
      <dgm:spPr/>
      <dgm:t>
        <a:bodyPr/>
        <a:lstStyle/>
        <a:p>
          <a:pPr latinLnBrk="1"/>
          <a:endParaRPr lang="ko-KR" altLang="en-US"/>
        </a:p>
      </dgm:t>
    </dgm:pt>
    <dgm:pt modelId="{40E36E13-227F-49C7-8213-C3835F8F1B2E}" type="sibTrans" cxnId="{62019247-DA4D-491A-B675-BCD468673D99}">
      <dgm:prSet/>
      <dgm:spPr/>
      <dgm:t>
        <a:bodyPr/>
        <a:lstStyle/>
        <a:p>
          <a:pPr latinLnBrk="1"/>
          <a:endParaRPr lang="ko-KR" altLang="en-US"/>
        </a:p>
      </dgm:t>
    </dgm:pt>
    <dgm:pt modelId="{016674A9-FB42-487C-A881-2F651BDF15C1}" type="pres">
      <dgm:prSet presAssocID="{3D66DEA3-785A-4442-9DBF-E230ABEB056B}" presName="Name0" presStyleCnt="0">
        <dgm:presLayoutVars>
          <dgm:dir/>
          <dgm:resizeHandles val="exact"/>
        </dgm:presLayoutVars>
      </dgm:prSet>
      <dgm:spPr/>
    </dgm:pt>
    <dgm:pt modelId="{6C865702-5B37-45DF-A3EF-02F5551F44D9}" type="pres">
      <dgm:prSet presAssocID="{3D66DEA3-785A-4442-9DBF-E230ABEB056B}" presName="bkgdShp" presStyleLbl="alignAccFollowNode1" presStyleIdx="0" presStyleCnt="1" custScaleX="97254"/>
      <dgm:spPr/>
    </dgm:pt>
    <dgm:pt modelId="{F2B7D614-F2CC-4F12-B976-7D367065231B}" type="pres">
      <dgm:prSet presAssocID="{3D66DEA3-785A-4442-9DBF-E230ABEB056B}" presName="linComp" presStyleCnt="0"/>
      <dgm:spPr/>
    </dgm:pt>
    <dgm:pt modelId="{6F174998-E514-4103-B30B-12F0F412C5A7}" type="pres">
      <dgm:prSet presAssocID="{1BC23DAD-0E87-4BA0-ADF4-CAEF445AE111}" presName="compNode" presStyleCnt="0"/>
      <dgm:spPr/>
    </dgm:pt>
    <dgm:pt modelId="{B02A0C75-C222-4BE5-B00A-C772F174FD25}" type="pres">
      <dgm:prSet presAssocID="{1BC23DAD-0E87-4BA0-ADF4-CAEF445AE11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096BD-DF6B-4075-9302-AC7251CE98C4}" type="pres">
      <dgm:prSet presAssocID="{1BC23DAD-0E87-4BA0-ADF4-CAEF445AE111}" presName="invisiNode" presStyleLbl="node1" presStyleIdx="0" presStyleCnt="6"/>
      <dgm:spPr/>
    </dgm:pt>
    <dgm:pt modelId="{BD28EB69-D9A6-4F9A-8C56-B9D771BB837A}" type="pres">
      <dgm:prSet presAssocID="{1BC23DAD-0E87-4BA0-ADF4-CAEF445AE111}" presName="imagNode" presStyleLbl="fgImgPlace1" presStyleIdx="0" presStyleCnt="6"/>
      <dgm:spPr/>
    </dgm:pt>
    <dgm:pt modelId="{2443E70D-431F-4435-A9F0-BC6FF4066D37}" type="pres">
      <dgm:prSet presAssocID="{386395DE-821B-417F-96A9-1EC0B2CA333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E22ACEA-E513-47AE-823C-C98E4C825D4B}" type="pres">
      <dgm:prSet presAssocID="{06B9756E-208D-44AD-8C78-CF3089F1237C}" presName="compNode" presStyleCnt="0"/>
      <dgm:spPr/>
    </dgm:pt>
    <dgm:pt modelId="{6B3E9612-0739-4321-8502-A0EDC567FA09}" type="pres">
      <dgm:prSet presAssocID="{06B9756E-208D-44AD-8C78-CF3089F1237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6B183-5EF5-46F3-A310-4FB9A2F7569E}" type="pres">
      <dgm:prSet presAssocID="{06B9756E-208D-44AD-8C78-CF3089F1237C}" presName="invisiNode" presStyleLbl="node1" presStyleIdx="1" presStyleCnt="6"/>
      <dgm:spPr/>
    </dgm:pt>
    <dgm:pt modelId="{E20FDF60-3442-480B-9D20-B225F7C0AFB5}" type="pres">
      <dgm:prSet presAssocID="{06B9756E-208D-44AD-8C78-CF3089F1237C}" presName="imagNode" presStyleLbl="fgImgPlace1" presStyleIdx="1" presStyleCnt="6"/>
      <dgm:spPr/>
    </dgm:pt>
    <dgm:pt modelId="{AD35FD12-B87B-4B7A-9A80-CAD8867B38E5}" type="pres">
      <dgm:prSet presAssocID="{70CB50D8-BAB5-4C15-B4B6-9A7BB9DF0AE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4DDBA78-D488-4C96-ACBC-09D3CD4EAF43}" type="pres">
      <dgm:prSet presAssocID="{A0FFAF4B-9768-4549-ADD8-91B5043EF5ED}" presName="compNode" presStyleCnt="0"/>
      <dgm:spPr/>
    </dgm:pt>
    <dgm:pt modelId="{5DF50350-5EDE-43C3-9E41-D3551C100B3C}" type="pres">
      <dgm:prSet presAssocID="{A0FFAF4B-9768-4549-ADD8-91B5043EF5E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E4FA8-BB67-4C8B-A575-43EA6074991E}" type="pres">
      <dgm:prSet presAssocID="{A0FFAF4B-9768-4549-ADD8-91B5043EF5ED}" presName="invisiNode" presStyleLbl="node1" presStyleIdx="2" presStyleCnt="6"/>
      <dgm:spPr/>
    </dgm:pt>
    <dgm:pt modelId="{7E813A7E-581B-4FA3-8644-B5122CA0BD71}" type="pres">
      <dgm:prSet presAssocID="{A0FFAF4B-9768-4549-ADD8-91B5043EF5ED}" presName="imagNode" presStyleLbl="fgImgPlace1" presStyleIdx="2" presStyleCnt="6"/>
      <dgm:spPr/>
    </dgm:pt>
    <dgm:pt modelId="{F2841AEF-8A75-42F2-94D6-B754F3B4069E}" type="pres">
      <dgm:prSet presAssocID="{8C0B6B3C-518D-48E5-A5BB-0B389461BC4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BCEEE72-64FB-4D49-8383-B55A3EE2268E}" type="pres">
      <dgm:prSet presAssocID="{CDC0B9F3-707C-458D-BFC9-800DBD84A0F2}" presName="compNode" presStyleCnt="0"/>
      <dgm:spPr/>
    </dgm:pt>
    <dgm:pt modelId="{E3C11CCD-893C-4FC3-BA1C-8B405515FE28}" type="pres">
      <dgm:prSet presAssocID="{CDC0B9F3-707C-458D-BFC9-800DBD84A0F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935F6-F693-4DE3-867A-40F50FD72AC7}" type="pres">
      <dgm:prSet presAssocID="{CDC0B9F3-707C-458D-BFC9-800DBD84A0F2}" presName="invisiNode" presStyleLbl="node1" presStyleIdx="3" presStyleCnt="6"/>
      <dgm:spPr/>
    </dgm:pt>
    <dgm:pt modelId="{C09F3547-697B-4D76-B043-955AECDF0BB9}" type="pres">
      <dgm:prSet presAssocID="{CDC0B9F3-707C-458D-BFC9-800DBD84A0F2}" presName="imagNode" presStyleLbl="fgImgPlace1" presStyleIdx="3" presStyleCnt="6"/>
      <dgm:spPr/>
    </dgm:pt>
    <dgm:pt modelId="{5864EB91-2597-45DC-854C-81E70D94A559}" type="pres">
      <dgm:prSet presAssocID="{4D41B595-581B-4216-8DAC-B74229C2356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E2EA800-329C-4E9C-A9B7-9F673DDF42F0}" type="pres">
      <dgm:prSet presAssocID="{D7D2B168-68C7-49A0-B8C5-C2DDFA4E4F12}" presName="compNode" presStyleCnt="0"/>
      <dgm:spPr/>
    </dgm:pt>
    <dgm:pt modelId="{E2C3D639-4D36-4C7E-935F-565A4CBDE895}" type="pres">
      <dgm:prSet presAssocID="{D7D2B168-68C7-49A0-B8C5-C2DDFA4E4F1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66784-4149-46A8-8E29-C309AFE06FE5}" type="pres">
      <dgm:prSet presAssocID="{D7D2B168-68C7-49A0-B8C5-C2DDFA4E4F12}" presName="invisiNode" presStyleLbl="node1" presStyleIdx="4" presStyleCnt="6"/>
      <dgm:spPr/>
    </dgm:pt>
    <dgm:pt modelId="{01C44B84-2921-4836-BF28-906A76184231}" type="pres">
      <dgm:prSet presAssocID="{D7D2B168-68C7-49A0-B8C5-C2DDFA4E4F12}" presName="imagNode" presStyleLbl="fgImgPlace1" presStyleIdx="4" presStyleCnt="6"/>
      <dgm:spPr/>
    </dgm:pt>
    <dgm:pt modelId="{E747F661-9CA6-4DCE-AB9F-F10DF0602E87}" type="pres">
      <dgm:prSet presAssocID="{40E36E13-227F-49C7-8213-C3835F8F1B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3318880-1B10-43FF-9484-3980A5EB50E4}" type="pres">
      <dgm:prSet presAssocID="{F63F2612-FC15-41E1-A117-B8BC62C3E9E9}" presName="compNode" presStyleCnt="0"/>
      <dgm:spPr/>
    </dgm:pt>
    <dgm:pt modelId="{B6FAA3D1-87FD-4B1E-82CF-5D3702E9FD4B}" type="pres">
      <dgm:prSet presAssocID="{F63F2612-FC15-41E1-A117-B8BC62C3E9E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627CF-C3BC-462D-A3E5-A66556868065}" type="pres">
      <dgm:prSet presAssocID="{F63F2612-FC15-41E1-A117-B8BC62C3E9E9}" presName="invisiNode" presStyleLbl="node1" presStyleIdx="5" presStyleCnt="6"/>
      <dgm:spPr/>
    </dgm:pt>
    <dgm:pt modelId="{628EA6AD-79D5-4E25-806E-09BAAE96C81A}" type="pres">
      <dgm:prSet presAssocID="{F63F2612-FC15-41E1-A117-B8BC62C3E9E9}" presName="imagNode" presStyleLbl="fgImgPlace1" presStyleIdx="5" presStyleCnt="6"/>
      <dgm:spPr/>
    </dgm:pt>
  </dgm:ptLst>
  <dgm:cxnLst>
    <dgm:cxn modelId="{302C20FD-BBC3-4C10-9680-5DD3343572D6}" type="presOf" srcId="{8C0B6B3C-518D-48E5-A5BB-0B389461BC4A}" destId="{F2841AEF-8A75-42F2-94D6-B754F3B4069E}" srcOrd="0" destOrd="0" presId="urn:microsoft.com/office/officeart/2005/8/layout/pList2"/>
    <dgm:cxn modelId="{1C339DDC-9EA6-4FE8-8974-4E60A542FB35}" type="presOf" srcId="{1BC23DAD-0E87-4BA0-ADF4-CAEF445AE111}" destId="{B02A0C75-C222-4BE5-B00A-C772F174FD25}" srcOrd="0" destOrd="0" presId="urn:microsoft.com/office/officeart/2005/8/layout/pList2"/>
    <dgm:cxn modelId="{EF90D27B-B23F-4593-9AB4-6147A1C4E24B}" type="presOf" srcId="{70CB50D8-BAB5-4C15-B4B6-9A7BB9DF0AE6}" destId="{AD35FD12-B87B-4B7A-9A80-CAD8867B38E5}" srcOrd="0" destOrd="0" presId="urn:microsoft.com/office/officeart/2005/8/layout/pList2"/>
    <dgm:cxn modelId="{83B08320-DFF0-4A19-A748-C8753BCA4C40}" type="presOf" srcId="{F63F2612-FC15-41E1-A117-B8BC62C3E9E9}" destId="{B6FAA3D1-87FD-4B1E-82CF-5D3702E9FD4B}" srcOrd="0" destOrd="0" presId="urn:microsoft.com/office/officeart/2005/8/layout/pList2"/>
    <dgm:cxn modelId="{6EFE3411-0C1F-4ED7-B05F-9E243894C4D4}" type="presOf" srcId="{40E36E13-227F-49C7-8213-C3835F8F1B2E}" destId="{E747F661-9CA6-4DCE-AB9F-F10DF0602E87}" srcOrd="0" destOrd="0" presId="urn:microsoft.com/office/officeart/2005/8/layout/pList2"/>
    <dgm:cxn modelId="{E3F2F55C-708B-4D5E-A655-B07DB2A0076F}" srcId="{3D66DEA3-785A-4442-9DBF-E230ABEB056B}" destId="{A0FFAF4B-9768-4549-ADD8-91B5043EF5ED}" srcOrd="2" destOrd="0" parTransId="{C8EBCA85-FF41-41AB-9D6C-0ADC58B644D5}" sibTransId="{8C0B6B3C-518D-48E5-A5BB-0B389461BC4A}"/>
    <dgm:cxn modelId="{10CF1C2B-2304-4EDB-B2AE-6F9E89BA947F}" type="presOf" srcId="{D7D2B168-68C7-49A0-B8C5-C2DDFA4E4F12}" destId="{E2C3D639-4D36-4C7E-935F-565A4CBDE895}" srcOrd="0" destOrd="0" presId="urn:microsoft.com/office/officeart/2005/8/layout/pList2"/>
    <dgm:cxn modelId="{3BD79541-0F16-44F8-825A-C3F7EC81555A}" srcId="{3D66DEA3-785A-4442-9DBF-E230ABEB056B}" destId="{06B9756E-208D-44AD-8C78-CF3089F1237C}" srcOrd="1" destOrd="0" parTransId="{16A1FF30-3F5E-4C36-B029-0AA0D4032452}" sibTransId="{70CB50D8-BAB5-4C15-B4B6-9A7BB9DF0AE6}"/>
    <dgm:cxn modelId="{B968F339-9367-4373-A4FF-8EDF44DDE7E9}" srcId="{3D66DEA3-785A-4442-9DBF-E230ABEB056B}" destId="{CDC0B9F3-707C-458D-BFC9-800DBD84A0F2}" srcOrd="3" destOrd="0" parTransId="{3ECE6D67-AD66-4279-8D61-708F17A181A1}" sibTransId="{4D41B595-581B-4216-8DAC-B74229C23562}"/>
    <dgm:cxn modelId="{62019247-DA4D-491A-B675-BCD468673D99}" srcId="{3D66DEA3-785A-4442-9DBF-E230ABEB056B}" destId="{D7D2B168-68C7-49A0-B8C5-C2DDFA4E4F12}" srcOrd="4" destOrd="0" parTransId="{A6226A56-1534-4BFC-963A-2BBF63112CAA}" sibTransId="{40E36E13-227F-49C7-8213-C3835F8F1B2E}"/>
    <dgm:cxn modelId="{8CD4FF85-38F3-4C63-B7AE-89722F959CAC}" type="presOf" srcId="{CDC0B9F3-707C-458D-BFC9-800DBD84A0F2}" destId="{E3C11CCD-893C-4FC3-BA1C-8B405515FE28}" srcOrd="0" destOrd="0" presId="urn:microsoft.com/office/officeart/2005/8/layout/pList2"/>
    <dgm:cxn modelId="{F6F63C03-9AA3-45F8-AA1F-12573F5B5949}" type="presOf" srcId="{06B9756E-208D-44AD-8C78-CF3089F1237C}" destId="{6B3E9612-0739-4321-8502-A0EDC567FA09}" srcOrd="0" destOrd="0" presId="urn:microsoft.com/office/officeart/2005/8/layout/pList2"/>
    <dgm:cxn modelId="{369ED163-908B-447D-AF64-8D2074769EB2}" type="presOf" srcId="{3D66DEA3-785A-4442-9DBF-E230ABEB056B}" destId="{016674A9-FB42-487C-A881-2F651BDF15C1}" srcOrd="0" destOrd="0" presId="urn:microsoft.com/office/officeart/2005/8/layout/pList2"/>
    <dgm:cxn modelId="{32E899F5-F676-42D9-92DA-E18226C7F950}" type="presOf" srcId="{4D41B595-581B-4216-8DAC-B74229C23562}" destId="{5864EB91-2597-45DC-854C-81E70D94A559}" srcOrd="0" destOrd="0" presId="urn:microsoft.com/office/officeart/2005/8/layout/pList2"/>
    <dgm:cxn modelId="{EC9D65E4-AC11-4AF9-9A64-6F4EEBB28107}" srcId="{3D66DEA3-785A-4442-9DBF-E230ABEB056B}" destId="{1BC23DAD-0E87-4BA0-ADF4-CAEF445AE111}" srcOrd="0" destOrd="0" parTransId="{24D4D90C-58D6-46C4-9E47-0537FDD3D5B5}" sibTransId="{386395DE-821B-417F-96A9-1EC0B2CA333A}"/>
    <dgm:cxn modelId="{CAE94935-333D-4C86-935F-92C6353A8B44}" type="presOf" srcId="{386395DE-821B-417F-96A9-1EC0B2CA333A}" destId="{2443E70D-431F-4435-A9F0-BC6FF4066D37}" srcOrd="0" destOrd="0" presId="urn:microsoft.com/office/officeart/2005/8/layout/pList2"/>
    <dgm:cxn modelId="{ABB0D611-5FD5-439D-8E28-B0025862DE1E}" srcId="{3D66DEA3-785A-4442-9DBF-E230ABEB056B}" destId="{F63F2612-FC15-41E1-A117-B8BC62C3E9E9}" srcOrd="5" destOrd="0" parTransId="{C9659FEA-1F4B-4F5B-A3D2-9919C36AB7F3}" sibTransId="{CA652343-7408-4008-9B73-F8B2F7C44066}"/>
    <dgm:cxn modelId="{362AC462-642B-4C96-AECC-8A5810A17E49}" type="presOf" srcId="{A0FFAF4B-9768-4549-ADD8-91B5043EF5ED}" destId="{5DF50350-5EDE-43C3-9E41-D3551C100B3C}" srcOrd="0" destOrd="0" presId="urn:microsoft.com/office/officeart/2005/8/layout/pList2"/>
    <dgm:cxn modelId="{4FC0EC9F-DC6A-4905-8447-B0878018E7FA}" type="presParOf" srcId="{016674A9-FB42-487C-A881-2F651BDF15C1}" destId="{6C865702-5B37-45DF-A3EF-02F5551F44D9}" srcOrd="0" destOrd="0" presId="urn:microsoft.com/office/officeart/2005/8/layout/pList2"/>
    <dgm:cxn modelId="{468C74B8-A542-43B8-BD9A-F2A43E808444}" type="presParOf" srcId="{016674A9-FB42-487C-A881-2F651BDF15C1}" destId="{F2B7D614-F2CC-4F12-B976-7D367065231B}" srcOrd="1" destOrd="0" presId="urn:microsoft.com/office/officeart/2005/8/layout/pList2"/>
    <dgm:cxn modelId="{D5004013-D66D-4D95-84E3-8DF10FE01308}" type="presParOf" srcId="{F2B7D614-F2CC-4F12-B976-7D367065231B}" destId="{6F174998-E514-4103-B30B-12F0F412C5A7}" srcOrd="0" destOrd="0" presId="urn:microsoft.com/office/officeart/2005/8/layout/pList2"/>
    <dgm:cxn modelId="{E2B61A98-6C1F-40A8-8353-C11BE724839E}" type="presParOf" srcId="{6F174998-E514-4103-B30B-12F0F412C5A7}" destId="{B02A0C75-C222-4BE5-B00A-C772F174FD25}" srcOrd="0" destOrd="0" presId="urn:microsoft.com/office/officeart/2005/8/layout/pList2"/>
    <dgm:cxn modelId="{E191A9C1-728F-43BF-BAED-72D11993FFA1}" type="presParOf" srcId="{6F174998-E514-4103-B30B-12F0F412C5A7}" destId="{E33096BD-DF6B-4075-9302-AC7251CE98C4}" srcOrd="1" destOrd="0" presId="urn:microsoft.com/office/officeart/2005/8/layout/pList2"/>
    <dgm:cxn modelId="{805B7A6B-9226-44D3-9C75-D9E9C00C4216}" type="presParOf" srcId="{6F174998-E514-4103-B30B-12F0F412C5A7}" destId="{BD28EB69-D9A6-4F9A-8C56-B9D771BB837A}" srcOrd="2" destOrd="0" presId="urn:microsoft.com/office/officeart/2005/8/layout/pList2"/>
    <dgm:cxn modelId="{64007475-F79C-45C1-AF82-20CD748471C6}" type="presParOf" srcId="{F2B7D614-F2CC-4F12-B976-7D367065231B}" destId="{2443E70D-431F-4435-A9F0-BC6FF4066D37}" srcOrd="1" destOrd="0" presId="urn:microsoft.com/office/officeart/2005/8/layout/pList2"/>
    <dgm:cxn modelId="{373579A3-3272-42E4-829E-B4E2D26147C4}" type="presParOf" srcId="{F2B7D614-F2CC-4F12-B976-7D367065231B}" destId="{3E22ACEA-E513-47AE-823C-C98E4C825D4B}" srcOrd="2" destOrd="0" presId="urn:microsoft.com/office/officeart/2005/8/layout/pList2"/>
    <dgm:cxn modelId="{3F559706-35DE-47DE-A8A7-2EB7DE66C5CE}" type="presParOf" srcId="{3E22ACEA-E513-47AE-823C-C98E4C825D4B}" destId="{6B3E9612-0739-4321-8502-A0EDC567FA09}" srcOrd="0" destOrd="0" presId="urn:microsoft.com/office/officeart/2005/8/layout/pList2"/>
    <dgm:cxn modelId="{04DD3FD7-F764-40FC-B6B9-40ED6C2A54AD}" type="presParOf" srcId="{3E22ACEA-E513-47AE-823C-C98E4C825D4B}" destId="{9ED6B183-5EF5-46F3-A310-4FB9A2F7569E}" srcOrd="1" destOrd="0" presId="urn:microsoft.com/office/officeart/2005/8/layout/pList2"/>
    <dgm:cxn modelId="{B2678D47-AE04-4B7C-8199-FF615DA40D2E}" type="presParOf" srcId="{3E22ACEA-E513-47AE-823C-C98E4C825D4B}" destId="{E20FDF60-3442-480B-9D20-B225F7C0AFB5}" srcOrd="2" destOrd="0" presId="urn:microsoft.com/office/officeart/2005/8/layout/pList2"/>
    <dgm:cxn modelId="{1E4BAD2F-9B77-4EB7-A2D9-CD8C6ECC9555}" type="presParOf" srcId="{F2B7D614-F2CC-4F12-B976-7D367065231B}" destId="{AD35FD12-B87B-4B7A-9A80-CAD8867B38E5}" srcOrd="3" destOrd="0" presId="urn:microsoft.com/office/officeart/2005/8/layout/pList2"/>
    <dgm:cxn modelId="{7D4BAAC1-C615-4168-89F6-23A967CCD8DD}" type="presParOf" srcId="{F2B7D614-F2CC-4F12-B976-7D367065231B}" destId="{F4DDBA78-D488-4C96-ACBC-09D3CD4EAF43}" srcOrd="4" destOrd="0" presId="urn:microsoft.com/office/officeart/2005/8/layout/pList2"/>
    <dgm:cxn modelId="{B19BF485-F61C-44E4-A7EF-9372247740A5}" type="presParOf" srcId="{F4DDBA78-D488-4C96-ACBC-09D3CD4EAF43}" destId="{5DF50350-5EDE-43C3-9E41-D3551C100B3C}" srcOrd="0" destOrd="0" presId="urn:microsoft.com/office/officeart/2005/8/layout/pList2"/>
    <dgm:cxn modelId="{10A95C65-8813-492D-B8EA-4776280F84AC}" type="presParOf" srcId="{F4DDBA78-D488-4C96-ACBC-09D3CD4EAF43}" destId="{DE9E4FA8-BB67-4C8B-A575-43EA6074991E}" srcOrd="1" destOrd="0" presId="urn:microsoft.com/office/officeart/2005/8/layout/pList2"/>
    <dgm:cxn modelId="{F017DA02-8CA6-4E9D-A04D-477AA792FE23}" type="presParOf" srcId="{F4DDBA78-D488-4C96-ACBC-09D3CD4EAF43}" destId="{7E813A7E-581B-4FA3-8644-B5122CA0BD71}" srcOrd="2" destOrd="0" presId="urn:microsoft.com/office/officeart/2005/8/layout/pList2"/>
    <dgm:cxn modelId="{E6718944-E66A-49C1-AB12-5C826FFC44CB}" type="presParOf" srcId="{F2B7D614-F2CC-4F12-B976-7D367065231B}" destId="{F2841AEF-8A75-42F2-94D6-B754F3B4069E}" srcOrd="5" destOrd="0" presId="urn:microsoft.com/office/officeart/2005/8/layout/pList2"/>
    <dgm:cxn modelId="{F1DF0DAB-382C-4A4E-A51B-7994A7C48918}" type="presParOf" srcId="{F2B7D614-F2CC-4F12-B976-7D367065231B}" destId="{FBCEEE72-64FB-4D49-8383-B55A3EE2268E}" srcOrd="6" destOrd="0" presId="urn:microsoft.com/office/officeart/2005/8/layout/pList2"/>
    <dgm:cxn modelId="{5356DBD3-6A33-40C0-8B79-F102B11C0F30}" type="presParOf" srcId="{FBCEEE72-64FB-4D49-8383-B55A3EE2268E}" destId="{E3C11CCD-893C-4FC3-BA1C-8B405515FE28}" srcOrd="0" destOrd="0" presId="urn:microsoft.com/office/officeart/2005/8/layout/pList2"/>
    <dgm:cxn modelId="{80BAB91F-FFF1-464A-8B63-A9457B6186AC}" type="presParOf" srcId="{FBCEEE72-64FB-4D49-8383-B55A3EE2268E}" destId="{5B9935F6-F693-4DE3-867A-40F50FD72AC7}" srcOrd="1" destOrd="0" presId="urn:microsoft.com/office/officeart/2005/8/layout/pList2"/>
    <dgm:cxn modelId="{B44EC595-05F3-4FD7-82C4-DBA22AA7E1FC}" type="presParOf" srcId="{FBCEEE72-64FB-4D49-8383-B55A3EE2268E}" destId="{C09F3547-697B-4D76-B043-955AECDF0BB9}" srcOrd="2" destOrd="0" presId="urn:microsoft.com/office/officeart/2005/8/layout/pList2"/>
    <dgm:cxn modelId="{604DFB44-2FF9-47C7-9644-87E579ED3129}" type="presParOf" srcId="{F2B7D614-F2CC-4F12-B976-7D367065231B}" destId="{5864EB91-2597-45DC-854C-81E70D94A559}" srcOrd="7" destOrd="0" presId="urn:microsoft.com/office/officeart/2005/8/layout/pList2"/>
    <dgm:cxn modelId="{7170DF88-96BA-439E-BC38-D77817DDDD91}" type="presParOf" srcId="{F2B7D614-F2CC-4F12-B976-7D367065231B}" destId="{BE2EA800-329C-4E9C-A9B7-9F673DDF42F0}" srcOrd="8" destOrd="0" presId="urn:microsoft.com/office/officeart/2005/8/layout/pList2"/>
    <dgm:cxn modelId="{F699DC6A-6A36-44C0-BC97-79F05C78044A}" type="presParOf" srcId="{BE2EA800-329C-4E9C-A9B7-9F673DDF42F0}" destId="{E2C3D639-4D36-4C7E-935F-565A4CBDE895}" srcOrd="0" destOrd="0" presId="urn:microsoft.com/office/officeart/2005/8/layout/pList2"/>
    <dgm:cxn modelId="{EE5C2B94-F8D3-4289-925B-BB7C0CB61567}" type="presParOf" srcId="{BE2EA800-329C-4E9C-A9B7-9F673DDF42F0}" destId="{1D666784-4149-46A8-8E29-C309AFE06FE5}" srcOrd="1" destOrd="0" presId="urn:microsoft.com/office/officeart/2005/8/layout/pList2"/>
    <dgm:cxn modelId="{70C59B50-535C-47C8-B13B-2E2FB4089017}" type="presParOf" srcId="{BE2EA800-329C-4E9C-A9B7-9F673DDF42F0}" destId="{01C44B84-2921-4836-BF28-906A76184231}" srcOrd="2" destOrd="0" presId="urn:microsoft.com/office/officeart/2005/8/layout/pList2"/>
    <dgm:cxn modelId="{EAB47A6F-E3E5-4F6A-923F-5A0A2EBECC92}" type="presParOf" srcId="{F2B7D614-F2CC-4F12-B976-7D367065231B}" destId="{E747F661-9CA6-4DCE-AB9F-F10DF0602E87}" srcOrd="9" destOrd="0" presId="urn:microsoft.com/office/officeart/2005/8/layout/pList2"/>
    <dgm:cxn modelId="{829E15B0-F73A-4F97-86A3-EEF707B92C41}" type="presParOf" srcId="{F2B7D614-F2CC-4F12-B976-7D367065231B}" destId="{33318880-1B10-43FF-9484-3980A5EB50E4}" srcOrd="10" destOrd="0" presId="urn:microsoft.com/office/officeart/2005/8/layout/pList2"/>
    <dgm:cxn modelId="{6B68FB3A-D7FD-4733-BA9C-7579413FBCBD}" type="presParOf" srcId="{33318880-1B10-43FF-9484-3980A5EB50E4}" destId="{B6FAA3D1-87FD-4B1E-82CF-5D3702E9FD4B}" srcOrd="0" destOrd="0" presId="urn:microsoft.com/office/officeart/2005/8/layout/pList2"/>
    <dgm:cxn modelId="{95BB77DD-1F28-433A-9147-C003010EC8AB}" type="presParOf" srcId="{33318880-1B10-43FF-9484-3980A5EB50E4}" destId="{536627CF-C3BC-462D-A3E5-A66556868065}" srcOrd="1" destOrd="0" presId="urn:microsoft.com/office/officeart/2005/8/layout/pList2"/>
    <dgm:cxn modelId="{C3931121-4247-4B9F-92B9-3E2BB3D3317C}" type="presParOf" srcId="{33318880-1B10-43FF-9484-3980A5EB50E4}" destId="{628EA6AD-79D5-4E25-806E-09BAAE96C81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65702-5B37-45DF-A3EF-02F5551F44D9}">
      <dsp:nvSpPr>
        <dsp:cNvPr id="0" name=""/>
        <dsp:cNvSpPr/>
      </dsp:nvSpPr>
      <dsp:spPr>
        <a:xfrm>
          <a:off x="0" y="0"/>
          <a:ext cx="4221645" cy="6277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F3547-697B-4D76-B043-955AECDF0BB9}">
      <dsp:nvSpPr>
        <dsp:cNvPr id="0" name=""/>
        <dsp:cNvSpPr/>
      </dsp:nvSpPr>
      <dsp:spPr>
        <a:xfrm>
          <a:off x="126649" y="83701"/>
          <a:ext cx="1240108" cy="46035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11CCD-893C-4FC3-BA1C-8B405515FE28}">
      <dsp:nvSpPr>
        <dsp:cNvPr id="0" name=""/>
        <dsp:cNvSpPr/>
      </dsp:nvSpPr>
      <dsp:spPr>
        <a:xfrm rot="10800000">
          <a:off x="126649" y="627760"/>
          <a:ext cx="1240108" cy="76726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 dirty="0"/>
        </a:p>
      </dsp:txBody>
      <dsp:txXfrm rot="10800000">
        <a:off x="150245" y="627760"/>
        <a:ext cx="1192916" cy="743666"/>
      </dsp:txXfrm>
    </dsp:sp>
    <dsp:sp modelId="{01C44B84-2921-4836-BF28-906A76184231}">
      <dsp:nvSpPr>
        <dsp:cNvPr id="0" name=""/>
        <dsp:cNvSpPr/>
      </dsp:nvSpPr>
      <dsp:spPr>
        <a:xfrm>
          <a:off x="1490768" y="83701"/>
          <a:ext cx="1240108" cy="46035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3D639-4D36-4C7E-935F-565A4CBDE895}">
      <dsp:nvSpPr>
        <dsp:cNvPr id="0" name=""/>
        <dsp:cNvSpPr/>
      </dsp:nvSpPr>
      <dsp:spPr>
        <a:xfrm rot="10800000">
          <a:off x="1490768" y="627760"/>
          <a:ext cx="1240108" cy="76726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 dirty="0"/>
        </a:p>
      </dsp:txBody>
      <dsp:txXfrm rot="10800000">
        <a:off x="1514364" y="627760"/>
        <a:ext cx="1192916" cy="743666"/>
      </dsp:txXfrm>
    </dsp:sp>
    <dsp:sp modelId="{628EA6AD-79D5-4E25-806E-09BAAE96C81A}">
      <dsp:nvSpPr>
        <dsp:cNvPr id="0" name=""/>
        <dsp:cNvSpPr/>
      </dsp:nvSpPr>
      <dsp:spPr>
        <a:xfrm>
          <a:off x="2854887" y="83701"/>
          <a:ext cx="1240108" cy="46035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AA3D1-87FD-4B1E-82CF-5D3702E9FD4B}">
      <dsp:nvSpPr>
        <dsp:cNvPr id="0" name=""/>
        <dsp:cNvSpPr/>
      </dsp:nvSpPr>
      <dsp:spPr>
        <a:xfrm rot="10800000">
          <a:off x="2854887" y="627760"/>
          <a:ext cx="1240108" cy="76726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 dirty="0"/>
        </a:p>
      </dsp:txBody>
      <dsp:txXfrm rot="10800000">
        <a:off x="2878483" y="627760"/>
        <a:ext cx="1192916" cy="743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65702-5B37-45DF-A3EF-02F5551F44D9}">
      <dsp:nvSpPr>
        <dsp:cNvPr id="0" name=""/>
        <dsp:cNvSpPr/>
      </dsp:nvSpPr>
      <dsp:spPr>
        <a:xfrm>
          <a:off x="117395" y="0"/>
          <a:ext cx="8315484" cy="6277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8EB69-D9A6-4F9A-8C56-B9D771BB837A}">
      <dsp:nvSpPr>
        <dsp:cNvPr id="0" name=""/>
        <dsp:cNvSpPr/>
      </dsp:nvSpPr>
      <dsp:spPr>
        <a:xfrm>
          <a:off x="257489" y="83701"/>
          <a:ext cx="1236199" cy="46035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A0C75-C222-4BE5-B00A-C772F174FD25}">
      <dsp:nvSpPr>
        <dsp:cNvPr id="0" name=""/>
        <dsp:cNvSpPr/>
      </dsp:nvSpPr>
      <dsp:spPr>
        <a:xfrm rot="10800000">
          <a:off x="257489" y="627760"/>
          <a:ext cx="1236199" cy="76726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 rot="10800000">
        <a:off x="281085" y="627760"/>
        <a:ext cx="1189007" cy="743666"/>
      </dsp:txXfrm>
    </dsp:sp>
    <dsp:sp modelId="{E20FDF60-3442-480B-9D20-B225F7C0AFB5}">
      <dsp:nvSpPr>
        <dsp:cNvPr id="0" name=""/>
        <dsp:cNvSpPr/>
      </dsp:nvSpPr>
      <dsp:spPr>
        <a:xfrm>
          <a:off x="1617308" y="83701"/>
          <a:ext cx="1236199" cy="46035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E9612-0739-4321-8502-A0EDC567FA09}">
      <dsp:nvSpPr>
        <dsp:cNvPr id="0" name=""/>
        <dsp:cNvSpPr/>
      </dsp:nvSpPr>
      <dsp:spPr>
        <a:xfrm rot="10800000">
          <a:off x="1617308" y="627760"/>
          <a:ext cx="1236199" cy="76726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/>
        </a:p>
      </dsp:txBody>
      <dsp:txXfrm rot="10800000">
        <a:off x="1640904" y="627760"/>
        <a:ext cx="1189007" cy="743666"/>
      </dsp:txXfrm>
    </dsp:sp>
    <dsp:sp modelId="{7E813A7E-581B-4FA3-8644-B5122CA0BD71}">
      <dsp:nvSpPr>
        <dsp:cNvPr id="0" name=""/>
        <dsp:cNvSpPr/>
      </dsp:nvSpPr>
      <dsp:spPr>
        <a:xfrm>
          <a:off x="2977128" y="83701"/>
          <a:ext cx="1236199" cy="46035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50350-5EDE-43C3-9E41-D3551C100B3C}">
      <dsp:nvSpPr>
        <dsp:cNvPr id="0" name=""/>
        <dsp:cNvSpPr/>
      </dsp:nvSpPr>
      <dsp:spPr>
        <a:xfrm rot="10800000">
          <a:off x="2977128" y="627760"/>
          <a:ext cx="1236199" cy="76726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/>
        </a:p>
      </dsp:txBody>
      <dsp:txXfrm rot="10800000">
        <a:off x="3000724" y="627760"/>
        <a:ext cx="1189007" cy="743666"/>
      </dsp:txXfrm>
    </dsp:sp>
    <dsp:sp modelId="{C09F3547-697B-4D76-B043-955AECDF0BB9}">
      <dsp:nvSpPr>
        <dsp:cNvPr id="0" name=""/>
        <dsp:cNvSpPr/>
      </dsp:nvSpPr>
      <dsp:spPr>
        <a:xfrm>
          <a:off x="4336947" y="83701"/>
          <a:ext cx="1236199" cy="46035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11CCD-893C-4FC3-BA1C-8B405515FE28}">
      <dsp:nvSpPr>
        <dsp:cNvPr id="0" name=""/>
        <dsp:cNvSpPr/>
      </dsp:nvSpPr>
      <dsp:spPr>
        <a:xfrm rot="10800000">
          <a:off x="4336947" y="627760"/>
          <a:ext cx="1236199" cy="76726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 dirty="0"/>
        </a:p>
      </dsp:txBody>
      <dsp:txXfrm rot="10800000">
        <a:off x="4360543" y="627760"/>
        <a:ext cx="1189007" cy="743666"/>
      </dsp:txXfrm>
    </dsp:sp>
    <dsp:sp modelId="{01C44B84-2921-4836-BF28-906A76184231}">
      <dsp:nvSpPr>
        <dsp:cNvPr id="0" name=""/>
        <dsp:cNvSpPr/>
      </dsp:nvSpPr>
      <dsp:spPr>
        <a:xfrm>
          <a:off x="5696766" y="83701"/>
          <a:ext cx="1236199" cy="46035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3D639-4D36-4C7E-935F-565A4CBDE895}">
      <dsp:nvSpPr>
        <dsp:cNvPr id="0" name=""/>
        <dsp:cNvSpPr/>
      </dsp:nvSpPr>
      <dsp:spPr>
        <a:xfrm rot="10800000">
          <a:off x="5696766" y="627760"/>
          <a:ext cx="1236199" cy="76726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 dirty="0"/>
        </a:p>
      </dsp:txBody>
      <dsp:txXfrm rot="10800000">
        <a:off x="5720362" y="627760"/>
        <a:ext cx="1189007" cy="743666"/>
      </dsp:txXfrm>
    </dsp:sp>
    <dsp:sp modelId="{628EA6AD-79D5-4E25-806E-09BAAE96C81A}">
      <dsp:nvSpPr>
        <dsp:cNvPr id="0" name=""/>
        <dsp:cNvSpPr/>
      </dsp:nvSpPr>
      <dsp:spPr>
        <a:xfrm>
          <a:off x="7056586" y="83701"/>
          <a:ext cx="1236199" cy="46035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AA3D1-87FD-4B1E-82CF-5D3702E9FD4B}">
      <dsp:nvSpPr>
        <dsp:cNvPr id="0" name=""/>
        <dsp:cNvSpPr/>
      </dsp:nvSpPr>
      <dsp:spPr>
        <a:xfrm rot="10800000">
          <a:off x="7056586" y="627760"/>
          <a:ext cx="1236199" cy="767262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700" kern="1200" dirty="0"/>
        </a:p>
      </dsp:txBody>
      <dsp:txXfrm rot="10800000">
        <a:off x="7080182" y="627760"/>
        <a:ext cx="1189007" cy="743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75CC84D-A508-4198-9A4D-268E6D615F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D523F2-3D02-4A78-98B5-978E3ED01E9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The definition of a tree shown here is recursive.</a:t>
            </a:r>
          </a:p>
        </p:txBody>
      </p:sp>
    </p:spTree>
    <p:extLst>
      <p:ext uri="{BB962C8B-B14F-4D97-AF65-F5344CB8AC3E}">
        <p14:creationId xmlns:p14="http://schemas.microsoft.com/office/powerpoint/2010/main" val="145435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465673-F7A9-43FC-A938-1C065656B97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Would it be useful to have a trinary tree?  An N-ary tree?</a:t>
            </a:r>
          </a:p>
          <a:p>
            <a:pPr eaLnBrk="1" hangingPunct="1"/>
            <a:r>
              <a:rPr lang="en-US" altLang="en-US" smtClean="0"/>
              <a:t>Yes, for some applications.  A T9 cell phone typing algorithm uses a 26-ary "prefix tree" or "Trie".  Databases often use N-ary trees for indexing for speed.  But we can do a lot with just two links.</a:t>
            </a:r>
          </a:p>
        </p:txBody>
      </p:sp>
    </p:spTree>
    <p:extLst>
      <p:ext uri="{BB962C8B-B14F-4D97-AF65-F5344CB8AC3E}">
        <p14:creationId xmlns:p14="http://schemas.microsoft.com/office/powerpoint/2010/main" val="393808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4B285C-71F4-4053-A43F-B00A1CFADDC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136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0A9ED2-4758-46BB-A369-8D05CAB2FA7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449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A0AE02-1838-4503-8F7F-BD0EBBFD680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53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E4A470-0EE6-44E6-9ADB-3A37A33873F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What about the case where root is unmodified?</a:t>
            </a:r>
          </a:p>
        </p:txBody>
      </p:sp>
    </p:spTree>
    <p:extLst>
      <p:ext uri="{BB962C8B-B14F-4D97-AF65-F5344CB8AC3E}">
        <p14:creationId xmlns:p14="http://schemas.microsoft.com/office/powerpoint/2010/main" val="343573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FE9EFE-7550-4239-8769-245E296DB0AE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What about the case where root is unmodified?</a:t>
            </a:r>
          </a:p>
        </p:txBody>
      </p:sp>
    </p:spTree>
    <p:extLst>
      <p:ext uri="{BB962C8B-B14F-4D97-AF65-F5344CB8AC3E}">
        <p14:creationId xmlns:p14="http://schemas.microsoft.com/office/powerpoint/2010/main" val="57442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230C48-6F09-48C3-9C87-0BACD50126E6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What about the case where root is unmodified?</a:t>
            </a:r>
          </a:p>
        </p:txBody>
      </p:sp>
    </p:spTree>
    <p:extLst>
      <p:ext uri="{BB962C8B-B14F-4D97-AF65-F5344CB8AC3E}">
        <p14:creationId xmlns:p14="http://schemas.microsoft.com/office/powerpoint/2010/main" val="253983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F92BD0-2E82-4B52-B09B-980876D279B5}" type="slidenum">
              <a:rPr lang="en-US" smtClean="0"/>
              <a:pPr eaLnBrk="1" hangingPunct="1"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89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75419-D2E0-4EB3-AB01-1523ED674F78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6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D0739-EABE-458D-84E8-4FEC23A13693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7D63-6A15-4F68-85E3-BAFA18495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4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F36D-9CFB-4B10-9EFC-F07606935B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8D47C-9FE7-4673-A5BB-813E114F0AD5}" type="datetime1">
              <a:rPr lang="en-US" smtClean="0"/>
              <a:t>11/14/2020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0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87E48-211A-4721-8F2A-BFFA5731F653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9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6BFB5-C5C8-447F-8DA8-B5BF56966FA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91F2C-577E-4C5B-AEC3-6A4B9084AAE8}" type="datetime1">
              <a:rPr lang="en-US" smtClean="0"/>
              <a:t>11/14/2020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F1CB-80D7-4E05-9B65-0EAD580BC6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012AC-CA9D-45A9-A875-1F6DA8FBEF67}" type="datetime1">
              <a:rPr lang="en-US" smtClean="0"/>
              <a:t>11/14/2020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B6D6A0C-AE1D-4293-9528-EE8FB7DBF9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8B3DE-CAF3-4B2B-9285-817FE9D4EFFD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D625A-BFC8-4CC4-A1B7-5D35DF10BC57}" type="datetime1">
              <a:rPr lang="en-US" smtClean="0"/>
              <a:t>11/14/2020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8825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AA02C-4A37-4580-9D0C-FE1383B43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26D8EAA-DADD-47B0-A08B-28FF1CFCC6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F06B2-A93D-4027-93C1-0A6F38130FA9}" type="datetime1">
              <a:rPr lang="en-US" smtClean="0"/>
              <a:t>11/14/2020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0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7D72F-E2D9-4583-8302-306512408F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23262-FE2E-4C4C-9DEF-F6EA7F37A494}" type="datetime1">
              <a:rPr lang="en-US" smtClean="0"/>
              <a:t>11/14/2020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0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57F315-B9D4-48C5-93FB-514E35B237B1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  <a:defRPr/>
            </a:pPr>
            <a:fld id="{7E4E26CC-BC91-44B5-94DE-E2155D19564B}" type="slidenum">
              <a:rPr lang="en-US" sz="1200" smtClean="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  <a:defRPr/>
              </a:pPr>
              <a:t>‹#›</a:t>
            </a:fld>
            <a:endParaRPr lang="en-US" smtClean="0"/>
          </a:p>
        </p:txBody>
      </p:sp>
      <p:sp>
        <p:nvSpPr>
          <p:cNvPr id="17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18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B9D6F568-A2E0-4084-9253-5500DFBEDFB1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ct val="20000"/>
        </a:spcBef>
        <a:spcAft>
          <a:spcPct val="0"/>
        </a:spcAft>
        <a:buClr>
          <a:srgbClr val="8FB08C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8.png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17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1900" dirty="0" smtClean="0"/>
              <a:t>Binary Trees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/>
              <a:t>Building Java Programs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Back to Basics Approach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75732E-A99B-4581-8D9F-4B1EA11FD445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5C659F-B730-4FF9-89AF-401A2B05DE7A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pSp>
        <p:nvGrpSpPr>
          <p:cNvPr id="7" name="그룹 1">
            <a:extLst>
              <a:ext uri="{FF2B5EF4-FFF2-40B4-BE49-F238E27FC236}">
                <a16:creationId xmlns:a16="http://schemas.microsoft.com/office/drawing/2014/main" id="{15F76A99-14B6-4298-8EF3-7D088A21C8F9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371600"/>
            <a:ext cx="8550275" cy="3035300"/>
            <a:chOff x="405662" y="1966434"/>
            <a:chExt cx="8550950" cy="3035588"/>
          </a:xfrm>
        </p:grpSpPr>
        <p:graphicFrame>
          <p:nvGraphicFramePr>
            <p:cNvPr id="8" name="다이어그램 13">
              <a:extLst>
                <a:ext uri="{FF2B5EF4-FFF2-40B4-BE49-F238E27FC236}">
                  <a16:creationId xmlns:a16="http://schemas.microsoft.com/office/drawing/2014/main" id="{AE5C810B-96BB-4FD6-8106-7E62391AF163}"/>
                </a:ext>
              </a:extLst>
            </p:cNvPr>
            <p:cNvGraphicFramePr/>
            <p:nvPr/>
          </p:nvGraphicFramePr>
          <p:xfrm>
            <a:off x="525282" y="1966434"/>
            <a:ext cx="4221978" cy="13951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다이어그램 14">
              <a:extLst>
                <a:ext uri="{FF2B5EF4-FFF2-40B4-BE49-F238E27FC236}">
                  <a16:creationId xmlns:a16="http://schemas.microsoft.com/office/drawing/2014/main" id="{D5CD08B1-EEBA-4B53-ADE6-86BDD276C0BF}"/>
                </a:ext>
              </a:extLst>
            </p:cNvPr>
            <p:cNvGraphicFramePr/>
            <p:nvPr/>
          </p:nvGraphicFramePr>
          <p:xfrm>
            <a:off x="405662" y="3606867"/>
            <a:ext cx="8550950" cy="13951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0" name="직사각형 32">
              <a:hlinkClick r:id="" action="ppaction://noaction"/>
              <a:extLst>
                <a:ext uri="{FF2B5EF4-FFF2-40B4-BE49-F238E27FC236}">
                  <a16:creationId xmlns:a16="http://schemas.microsoft.com/office/drawing/2014/main" id="{7E0494B5-2C13-4C81-9EA4-5FE80611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095500"/>
              <a:ext cx="736600" cy="369888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latinLnBrk="1" hangingPunct="1"/>
              <a:r>
                <a:rPr lang="en-US" altLang="ko-KR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Heap</a:t>
              </a:r>
              <a:endParaRPr lang="ko-KR" altLang="en-US">
                <a:solidFill>
                  <a:srgbClr val="000000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pic>
          <p:nvPicPr>
            <p:cNvPr id="11" name="Picture 4" descr="https://upload.wikimedia.org/wikipedia/commons/thumb/3/38/Max-Heap.svg/240px-Max-Heap.svg.png">
              <a:extLst>
                <a:ext uri="{FF2B5EF4-FFF2-40B4-BE49-F238E27FC236}">
                  <a16:creationId xmlns:a16="http://schemas.microsoft.com/office/drawing/2014/main" id="{1F3F2499-C3EE-4176-B5DF-98206D34D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396" y="2619375"/>
              <a:ext cx="965200" cy="715963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sp>
          <p:nvSpPr>
            <p:cNvPr id="12" name="직사각형 39">
              <a:hlinkClick r:id="" action="ppaction://noaction"/>
              <a:extLst>
                <a:ext uri="{FF2B5EF4-FFF2-40B4-BE49-F238E27FC236}">
                  <a16:creationId xmlns:a16="http://schemas.microsoft.com/office/drawing/2014/main" id="{40F0504C-18A8-4748-AF19-D44E7067E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46" y="2068513"/>
              <a:ext cx="1347788" cy="477837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lnSpc>
                  <a:spcPts val="1500"/>
                </a:lnSpc>
              </a:pPr>
              <a:r>
                <a:rPr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Minimum </a:t>
              </a:r>
              <a:br>
                <a:rPr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</a:br>
              <a:r>
                <a:rPr lang="en-US" altLang="ko-KR" sz="14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Spanning Tree</a:t>
              </a:r>
              <a:endParaRPr lang="ko-KR" altLang="en-US" sz="1400">
                <a:solidFill>
                  <a:srgbClr val="000000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직사각형 40">
              <a:hlinkClick r:id="" action="ppaction://noaction"/>
              <a:extLst>
                <a:ext uri="{FF2B5EF4-FFF2-40B4-BE49-F238E27FC236}">
                  <a16:creationId xmlns:a16="http://schemas.microsoft.com/office/drawing/2014/main" id="{03F721D5-74F4-4C61-96DD-B4BA7F70C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569" y="2070448"/>
              <a:ext cx="573665" cy="369367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latinLnBrk="1" hangingPunct="1"/>
              <a:r>
                <a:rPr lang="en-US" altLang="ko-KR" dirty="0" err="1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Trie</a:t>
              </a:r>
              <a:endParaRPr lang="ko-KR" altLang="en-US" dirty="0">
                <a:solidFill>
                  <a:srgbClr val="000000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직사각형 41">
              <a:hlinkClick r:id="" action="ppaction://noaction"/>
              <a:extLst>
                <a:ext uri="{FF2B5EF4-FFF2-40B4-BE49-F238E27FC236}">
                  <a16:creationId xmlns:a16="http://schemas.microsoft.com/office/drawing/2014/main" id="{BBF1ECC0-C55F-4D84-B7BB-AAE4B7DA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" y="3733800"/>
              <a:ext cx="1233488" cy="338138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latinLnBrk="1" hangingPunct="1"/>
              <a:r>
                <a:rPr lang="en-US" altLang="ko-KR" sz="16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Binary Tree</a:t>
              </a:r>
              <a:endParaRPr lang="ko-KR" altLang="en-US" sz="1600">
                <a:solidFill>
                  <a:srgbClr val="000000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5" name="직사각형 42">
              <a:hlinkClick r:id="" action="ppaction://noaction"/>
              <a:extLst>
                <a:ext uri="{FF2B5EF4-FFF2-40B4-BE49-F238E27FC236}">
                  <a16:creationId xmlns:a16="http://schemas.microsoft.com/office/drawing/2014/main" id="{A6682A49-0F87-4AAE-ADA5-6357BBAEA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938" y="3716338"/>
              <a:ext cx="1301750" cy="477837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lnSpc>
                  <a:spcPts val="1500"/>
                </a:lnSpc>
              </a:pPr>
              <a:r>
                <a:rPr lang="en-US" altLang="ko-KR" sz="16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Binary</a:t>
              </a:r>
            </a:p>
            <a:p>
              <a:pPr algn="ctr" eaLnBrk="1" latinLnBrk="1" hangingPunct="1">
                <a:lnSpc>
                  <a:spcPts val="1500"/>
                </a:lnSpc>
              </a:pPr>
              <a:r>
                <a:rPr lang="en-US" altLang="ko-KR" sz="16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Search Tree</a:t>
              </a:r>
              <a:endParaRPr lang="ko-KR" altLang="en-US" sz="1600">
                <a:solidFill>
                  <a:srgbClr val="000000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직사각형 43">
              <a:hlinkClick r:id="" action="ppaction://noaction"/>
              <a:extLst>
                <a:ext uri="{FF2B5EF4-FFF2-40B4-BE49-F238E27FC236}">
                  <a16:creationId xmlns:a16="http://schemas.microsoft.com/office/drawing/2014/main" id="{1B2E0F2C-2133-48A3-846F-E5AFE3828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3733800"/>
              <a:ext cx="1163638" cy="338138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latinLnBrk="1" hangingPunct="1"/>
              <a:r>
                <a:rPr lang="en-US" altLang="ko-KR" sz="16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Splay Tree</a:t>
              </a:r>
              <a:endParaRPr lang="ko-KR" altLang="en-US" sz="1600">
                <a:solidFill>
                  <a:srgbClr val="000000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44">
              <a:hlinkClick r:id="" action="ppaction://noaction"/>
              <a:extLst>
                <a:ext uri="{FF2B5EF4-FFF2-40B4-BE49-F238E27FC236}">
                  <a16:creationId xmlns:a16="http://schemas.microsoft.com/office/drawing/2014/main" id="{7E471FA7-83E2-41C2-AF4A-BC96E6E86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050" y="3736975"/>
              <a:ext cx="1016000" cy="338138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latinLnBrk="1" hangingPunct="1"/>
              <a:r>
                <a:rPr lang="en-US" altLang="ko-KR" sz="16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AVL Tree</a:t>
              </a:r>
              <a:endParaRPr lang="ko-KR" altLang="en-US" sz="1600">
                <a:solidFill>
                  <a:srgbClr val="000000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8" name="직사각형 45">
              <a:hlinkClick r:id="" action="ppaction://noaction"/>
              <a:extLst>
                <a:ext uri="{FF2B5EF4-FFF2-40B4-BE49-F238E27FC236}">
                  <a16:creationId xmlns:a16="http://schemas.microsoft.com/office/drawing/2014/main" id="{F8E9E8F6-0AFF-4332-BD58-ACF0984E1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0313" y="3736975"/>
              <a:ext cx="803275" cy="338138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latinLnBrk="1" hangingPunct="1"/>
              <a:r>
                <a:rPr lang="en-US" altLang="ko-KR" sz="16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B-Tree</a:t>
              </a:r>
              <a:endParaRPr lang="ko-KR" altLang="en-US" sz="1600">
                <a:solidFill>
                  <a:srgbClr val="000000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9" name="직사각형 46">
              <a:hlinkClick r:id="" action="ppaction://noaction"/>
              <a:extLst>
                <a:ext uri="{FF2B5EF4-FFF2-40B4-BE49-F238E27FC236}">
                  <a16:creationId xmlns:a16="http://schemas.microsoft.com/office/drawing/2014/main" id="{D40440D9-3CF1-46C3-AAFE-D4F23157F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6013" y="3690938"/>
              <a:ext cx="1128712" cy="477837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lnSpc>
                  <a:spcPts val="1500"/>
                </a:lnSpc>
              </a:pPr>
              <a:r>
                <a:rPr lang="en-US" altLang="ko-KR" sz="16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Red-Black</a:t>
              </a:r>
              <a:br>
                <a:rPr lang="en-US" altLang="ko-KR" sz="16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</a:br>
              <a:r>
                <a:rPr lang="en-US" altLang="ko-KR" sz="1600">
                  <a:solidFill>
                    <a:srgbClr val="000000"/>
                  </a:solidFill>
                  <a:ea typeface="맑은 고딕" panose="020B0503020000020004" pitchFamily="50" charset="-127"/>
                  <a:cs typeface="Courier New" panose="02070309020205020404" pitchFamily="49" charset="0"/>
                </a:rPr>
                <a:t>Tree</a:t>
              </a:r>
              <a:endParaRPr lang="ko-KR" altLang="en-US" sz="1600">
                <a:solidFill>
                  <a:srgbClr val="000000"/>
                </a:solidFill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  <p:pic>
          <p:nvPicPr>
            <p:cNvPr id="20" name="Picture 2" descr="http://www.cs.berkeley.edu/~jfc/cs174lecs/lec19/Image159.gif">
              <a:extLst>
                <a:ext uri="{FF2B5EF4-FFF2-40B4-BE49-F238E27FC236}">
                  <a16:creationId xmlns:a16="http://schemas.microsoft.com/office/drawing/2014/main" id="{7227F82E-0EBE-473B-A740-06C8E6BA0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652" y="2598738"/>
              <a:ext cx="1285875" cy="674687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21" name="Picture 2" descr="https://upload.wikimedia.org/wikipedia/commons/thumb/b/be/Trie_example.svg/250px-Trie_example.svg.png">
              <a:extLst>
                <a:ext uri="{FF2B5EF4-FFF2-40B4-BE49-F238E27FC236}">
                  <a16:creationId xmlns:a16="http://schemas.microsoft.com/office/drawing/2014/main" id="{AF2C40F9-4651-403D-856D-9697C98E0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450" y="2553970"/>
              <a:ext cx="855662" cy="755650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22" name="Picture 2" descr="https://upload.wikimedia.org/wikipedia/commons/thumb/f/f7/Binary_tree.svg/192px-Binary_tree.svg.png">
              <a:extLst>
                <a:ext uri="{FF2B5EF4-FFF2-40B4-BE49-F238E27FC236}">
                  <a16:creationId xmlns:a16="http://schemas.microsoft.com/office/drawing/2014/main" id="{6050A775-64E5-4595-B779-E0FE8B9DF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150" y="4281488"/>
              <a:ext cx="750888" cy="627062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23" name="Picture 4" descr="https://upload.wikimedia.org/wikipedia/commons/thumb/a/a9/Unbalanced_binary_tree.svg/2000px-Unbalanced_binary_tree.svg.png">
              <a:extLst>
                <a:ext uri="{FF2B5EF4-FFF2-40B4-BE49-F238E27FC236}">
                  <a16:creationId xmlns:a16="http://schemas.microsoft.com/office/drawing/2014/main" id="{48292F40-AB62-4185-B678-F73AEFB0C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138" y="4254500"/>
              <a:ext cx="727075" cy="727075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24" name="Picture 4" descr="https://upload.wikimedia.org/wikipedia/commons/thumb/0/06/AVLtreef.svg/1920px-AVLtreef.svg.png">
              <a:extLst>
                <a:ext uri="{FF2B5EF4-FFF2-40B4-BE49-F238E27FC236}">
                  <a16:creationId xmlns:a16="http://schemas.microsoft.com/office/drawing/2014/main" id="{B892D939-0ED2-48AC-9A7F-5DEF4BB91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0438" y="4281488"/>
              <a:ext cx="1212850" cy="539750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25" name="Picture 2" descr="https://upload.wikimedia.org/wikipedia/commons/thumb/6/65/B-tree.svg/831px-B-tree.svg.png">
              <a:extLst>
                <a:ext uri="{FF2B5EF4-FFF2-40B4-BE49-F238E27FC236}">
                  <a16:creationId xmlns:a16="http://schemas.microsoft.com/office/drawing/2014/main" id="{D18C9638-EF03-47C6-B2B8-2C0A64993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7275" y="4375150"/>
              <a:ext cx="1179513" cy="354013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26" name="Picture 2" descr="https://martin-thoma.com/images/2012/07/red-black-tree1.png">
              <a:extLst>
                <a:ext uri="{FF2B5EF4-FFF2-40B4-BE49-F238E27FC236}">
                  <a16:creationId xmlns:a16="http://schemas.microsoft.com/office/drawing/2014/main" id="{82B9DF9B-3CF9-4181-B3B6-B9C5CB2D6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8088" y="4327525"/>
              <a:ext cx="1076325" cy="525463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grpSp>
          <p:nvGrpSpPr>
            <p:cNvPr id="27" name="그룹 60">
              <a:extLst>
                <a:ext uri="{FF2B5EF4-FFF2-40B4-BE49-F238E27FC236}">
                  <a16:creationId xmlns:a16="http://schemas.microsoft.com/office/drawing/2014/main" id="{0528F95A-75DA-4956-BE26-49D829D22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475" y="4267200"/>
              <a:ext cx="1189038" cy="644525"/>
              <a:chOff x="3419418" y="4267466"/>
              <a:chExt cx="1189784" cy="644467"/>
            </a:xfrm>
          </p:grpSpPr>
          <p:pic>
            <p:nvPicPr>
              <p:cNvPr id="28" name="Picture 3">
                <a:extLst>
                  <a:ext uri="{FF2B5EF4-FFF2-40B4-BE49-F238E27FC236}">
                    <a16:creationId xmlns:a16="http://schemas.microsoft.com/office/drawing/2014/main" id="{061A76BD-DE79-4AA8-988F-414C8AF4D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418" y="4267466"/>
                <a:ext cx="1189784" cy="644467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</p:pic>
          <p:sp>
            <p:nvSpPr>
              <p:cNvPr id="29" name="오른쪽 화살표 59">
                <a:extLst>
                  <a:ext uri="{FF2B5EF4-FFF2-40B4-BE49-F238E27FC236}">
                    <a16:creationId xmlns:a16="http://schemas.microsoft.com/office/drawing/2014/main" id="{B90BA77A-94A5-45D2-9E01-B2706F67BB34}"/>
                  </a:ext>
                </a:extLst>
              </p:cNvPr>
              <p:cNvSpPr/>
              <p:nvPr/>
            </p:nvSpPr>
            <p:spPr bwMode="auto">
              <a:xfrm>
                <a:off x="3978352" y="4413825"/>
                <a:ext cx="90010" cy="54658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91436" tIns="45718" rIns="91436" bIns="45718" anchor="ctr"/>
              <a:lstStyle/>
              <a:p>
                <a:pPr algn="ctr" defTabSz="914099" eaLnBrk="1" hangingPunct="1">
                  <a:defRPr/>
                </a:pPr>
                <a:endParaRPr lang="ko-KR" altLang="en-US" sz="23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endParaRPr>
              </a:p>
            </p:txBody>
          </p:sp>
        </p:grpSp>
      </p:grpSp>
      <p:sp>
        <p:nvSpPr>
          <p:cNvPr id="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4652154"/>
            <a:ext cx="8686800" cy="167244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will learn:</a:t>
            </a:r>
          </a:p>
          <a:p>
            <a:pPr lvl="1"/>
            <a:r>
              <a:rPr lang="en-US" altLang="en-US" dirty="0" smtClean="0"/>
              <a:t>Chapter 17: Binary Trees, Binary Search Trees</a:t>
            </a:r>
          </a:p>
          <a:p>
            <a:pPr lvl="1"/>
            <a:r>
              <a:rPr lang="en-US" altLang="en-US" dirty="0" smtClean="0"/>
              <a:t>Chapter 18: Heap</a:t>
            </a:r>
          </a:p>
          <a:p>
            <a:pPr lvl="1"/>
            <a:r>
              <a:rPr lang="en-US" altLang="en-US" dirty="0" smtClean="0"/>
              <a:t>Maybe…  </a:t>
            </a:r>
            <a:r>
              <a:rPr lang="en-US" altLang="en-US" dirty="0" err="1" smtClean="0"/>
              <a:t>Trie</a:t>
            </a:r>
            <a:r>
              <a:rPr lang="en-US" altLang="en-US" dirty="0" smtClean="0"/>
              <a:t> and Red-Black Tree (depends </a:t>
            </a:r>
            <a:r>
              <a:rPr lang="en-US" altLang="en-US" dirty="0"/>
              <a:t>on time availability)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185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V.S. Trees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11B5D7-D9D9-4079-86C1-962D49836E83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  <p:grpSp>
        <p:nvGrpSpPr>
          <p:cNvPr id="31" name="그룹 32">
            <a:extLst>
              <a:ext uri="{FF2B5EF4-FFF2-40B4-BE49-F238E27FC236}">
                <a16:creationId xmlns:a16="http://schemas.microsoft.com/office/drawing/2014/main" id="{518DE837-1546-41EE-848B-620B0D454BF3}"/>
              </a:ext>
            </a:extLst>
          </p:cNvPr>
          <p:cNvGrpSpPr>
            <a:grpSpLocks/>
          </p:cNvGrpSpPr>
          <p:nvPr/>
        </p:nvGrpSpPr>
        <p:grpSpPr bwMode="auto">
          <a:xfrm>
            <a:off x="2255837" y="2073603"/>
            <a:ext cx="5394325" cy="314325"/>
            <a:chOff x="2343078" y="368618"/>
            <a:chExt cx="6015823" cy="349909"/>
          </a:xfrm>
        </p:grpSpPr>
        <p:sp>
          <p:nvSpPr>
            <p:cNvPr id="32" name="Oval 21">
              <a:extLst>
                <a:ext uri="{FF2B5EF4-FFF2-40B4-BE49-F238E27FC236}">
                  <a16:creationId xmlns:a16="http://schemas.microsoft.com/office/drawing/2014/main" id="{F766CAEA-4E69-4F00-A1C9-70EE8934B0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1445" y="388058"/>
              <a:ext cx="646197" cy="31986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kern="0" dirty="0">
                  <a:solidFill>
                    <a:srgbClr val="000000"/>
                  </a:solidFill>
                  <a:latin typeface="Tahoma" pitchFamily="34" charset="0"/>
                </a:rPr>
                <a:t>Banana</a:t>
              </a:r>
            </a:p>
          </p:txBody>
        </p: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3D251A2C-EE64-46FB-B369-0D369EDF54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43078" y="368618"/>
              <a:ext cx="647967" cy="318099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kern="0" dirty="0">
                  <a:solidFill>
                    <a:srgbClr val="000000"/>
                  </a:solidFill>
                  <a:latin typeface="Tahoma" pitchFamily="34" charset="0"/>
                </a:rPr>
                <a:t>Apple</a:t>
              </a:r>
            </a:p>
          </p:txBody>
        </p:sp>
        <p:cxnSp>
          <p:nvCxnSpPr>
            <p:cNvPr id="34" name="AutoShape 29">
              <a:extLst>
                <a:ext uri="{FF2B5EF4-FFF2-40B4-BE49-F238E27FC236}">
                  <a16:creationId xmlns:a16="http://schemas.microsoft.com/office/drawing/2014/main" id="{09F93840-DDF4-49A9-A21D-BABCC2B3DD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23710" y="543242"/>
              <a:ext cx="3937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A3B2508F-C734-4B9F-86A9-55351AB9D3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52539" y="388058"/>
              <a:ext cx="646196" cy="31986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kern="0" dirty="0">
                  <a:solidFill>
                    <a:srgbClr val="000000"/>
                  </a:solidFill>
                  <a:latin typeface="Tahoma" pitchFamily="34" charset="0"/>
                </a:rPr>
                <a:t>Cherry</a:t>
              </a:r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A1AC959A-A81B-4593-A11A-4488AA6462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3631" y="398661"/>
              <a:ext cx="644426" cy="31986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kern="0" dirty="0">
                  <a:solidFill>
                    <a:srgbClr val="000000"/>
                  </a:solidFill>
                  <a:latin typeface="Tahoma" pitchFamily="34" charset="0"/>
                </a:rPr>
                <a:t>Date</a:t>
              </a:r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8DDEFFEF-CEA1-4509-A07E-CD6754F658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7020" y="373920"/>
              <a:ext cx="644426" cy="31986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kern="0" dirty="0">
                  <a:solidFill>
                    <a:srgbClr val="000000"/>
                  </a:solidFill>
                  <a:latin typeface="Tahoma" pitchFamily="34" charset="0"/>
                </a:rPr>
                <a:t>Grape</a:t>
              </a:r>
            </a:p>
          </p:txBody>
        </p:sp>
        <p:sp>
          <p:nvSpPr>
            <p:cNvPr id="38" name="Oval 21">
              <a:extLst>
                <a:ext uri="{FF2B5EF4-FFF2-40B4-BE49-F238E27FC236}">
                  <a16:creationId xmlns:a16="http://schemas.microsoft.com/office/drawing/2014/main" id="{E5016D38-2020-44A7-B6D9-8AF03683D5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2704" y="373920"/>
              <a:ext cx="646197" cy="318099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kern="0" dirty="0">
                  <a:solidFill>
                    <a:srgbClr val="000000"/>
                  </a:solidFill>
                  <a:latin typeface="Tahoma" pitchFamily="34" charset="0"/>
                </a:rPr>
                <a:t>Mango</a:t>
              </a:r>
            </a:p>
          </p:txBody>
        </p:sp>
        <p:cxnSp>
          <p:nvCxnSpPr>
            <p:cNvPr id="39" name="AutoShape 29">
              <a:extLst>
                <a:ext uri="{FF2B5EF4-FFF2-40B4-BE49-F238E27FC236}">
                  <a16:creationId xmlns:a16="http://schemas.microsoft.com/office/drawing/2014/main" id="{0877FCDC-7494-4D8F-9F9E-A9ADCFF8AF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76438" y="543242"/>
              <a:ext cx="3579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29">
              <a:extLst>
                <a:ext uri="{FF2B5EF4-FFF2-40B4-BE49-F238E27FC236}">
                  <a16:creationId xmlns:a16="http://schemas.microsoft.com/office/drawing/2014/main" id="{90C17939-41B6-40B3-834D-EABAA43AEC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5995" y="544831"/>
              <a:ext cx="3579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9">
              <a:extLst>
                <a:ext uri="{FF2B5EF4-FFF2-40B4-BE49-F238E27FC236}">
                  <a16:creationId xmlns:a16="http://schemas.microsoft.com/office/drawing/2014/main" id="{6EB41EB3-652B-44C9-8F19-196781AF84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86589" y="543241"/>
              <a:ext cx="3579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9">
              <a:extLst>
                <a:ext uri="{FF2B5EF4-FFF2-40B4-BE49-F238E27FC236}">
                  <a16:creationId xmlns:a16="http://schemas.microsoft.com/office/drawing/2014/main" id="{628B62A0-2F23-440F-A331-2AD2682556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56179" y="543241"/>
              <a:ext cx="3579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그룹 1">
            <a:extLst>
              <a:ext uri="{FF2B5EF4-FFF2-40B4-BE49-F238E27FC236}">
                <a16:creationId xmlns:a16="http://schemas.microsoft.com/office/drawing/2014/main" id="{E65385AC-3113-4A3B-80EC-F48195ADD6B6}"/>
              </a:ext>
            </a:extLst>
          </p:cNvPr>
          <p:cNvGrpSpPr>
            <a:grpSpLocks/>
          </p:cNvGrpSpPr>
          <p:nvPr/>
        </p:nvGrpSpPr>
        <p:grpSpPr bwMode="auto">
          <a:xfrm>
            <a:off x="906047" y="3191832"/>
            <a:ext cx="6902072" cy="2695684"/>
            <a:chOff x="400206" y="1931870"/>
            <a:chExt cx="6902294" cy="2696486"/>
          </a:xfrm>
        </p:grpSpPr>
        <p:sp>
          <p:nvSpPr>
            <p:cNvPr id="44" name="Oval 23">
              <a:extLst>
                <a:ext uri="{FF2B5EF4-FFF2-40B4-BE49-F238E27FC236}">
                  <a16:creationId xmlns:a16="http://schemas.microsoft.com/office/drawing/2014/main" id="{E179CD65-8833-40E9-822D-70D1FA2133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68658" y="2089188"/>
              <a:ext cx="803301" cy="39540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00" kern="0" dirty="0">
                  <a:solidFill>
                    <a:srgbClr val="000000"/>
                  </a:solidFill>
                  <a:latin typeface="Tahoma" pitchFamily="34" charset="0"/>
                </a:rPr>
                <a:t>Cherry</a:t>
              </a:r>
            </a:p>
          </p:txBody>
        </p:sp>
        <p:cxnSp>
          <p:nvCxnSpPr>
            <p:cNvPr id="45" name="AutoShape 28">
              <a:extLst>
                <a:ext uri="{FF2B5EF4-FFF2-40B4-BE49-F238E27FC236}">
                  <a16:creationId xmlns:a16="http://schemas.microsoft.com/office/drawing/2014/main" id="{86CC81FB-74D7-4E31-9733-8CB0D81DF359}"/>
                </a:ext>
              </a:extLst>
            </p:cNvPr>
            <p:cNvCxnSpPr>
              <a:cxnSpLocks noChangeShapeType="1"/>
              <a:stCxn id="44" idx="3"/>
            </p:cNvCxnSpPr>
            <p:nvPr/>
          </p:nvCxnSpPr>
          <p:spPr bwMode="auto">
            <a:xfrm flipH="1">
              <a:off x="3819525" y="2442369"/>
              <a:ext cx="366713" cy="347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29">
              <a:extLst>
                <a:ext uri="{FF2B5EF4-FFF2-40B4-BE49-F238E27FC236}">
                  <a16:creationId xmlns:a16="http://schemas.microsoft.com/office/drawing/2014/main" id="{E4325389-EDE9-4AEC-A5BB-3F0D49CEB5FD}"/>
                </a:ext>
              </a:extLst>
            </p:cNvPr>
            <p:cNvCxnSpPr>
              <a:cxnSpLocks noChangeShapeType="1"/>
              <a:stCxn id="44" idx="5"/>
            </p:cNvCxnSpPr>
            <p:nvPr/>
          </p:nvCxnSpPr>
          <p:spPr bwMode="auto">
            <a:xfrm>
              <a:off x="4756150" y="2442369"/>
              <a:ext cx="393700" cy="347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445D0C7D-7259-4358-94FB-D049D2E719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8652" y="2803775"/>
              <a:ext cx="801713" cy="39699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00" kern="0" dirty="0">
                  <a:solidFill>
                    <a:srgbClr val="000000"/>
                  </a:solidFill>
                  <a:latin typeface="Tahoma" pitchFamily="34" charset="0"/>
                </a:rPr>
                <a:t>Grape</a:t>
              </a:r>
            </a:p>
          </p:txBody>
        </p:sp>
        <p:cxnSp>
          <p:nvCxnSpPr>
            <p:cNvPr id="48" name="AutoShape 28">
              <a:extLst>
                <a:ext uri="{FF2B5EF4-FFF2-40B4-BE49-F238E27FC236}">
                  <a16:creationId xmlns:a16="http://schemas.microsoft.com/office/drawing/2014/main" id="{B737CE86-A896-44EB-9CB7-47BA16212C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95838" y="3201194"/>
              <a:ext cx="365125" cy="347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29">
              <a:extLst>
                <a:ext uri="{FF2B5EF4-FFF2-40B4-BE49-F238E27FC236}">
                  <a16:creationId xmlns:a16="http://schemas.microsoft.com/office/drawing/2014/main" id="{C81502BB-FD8C-44A5-BA7D-31FED3E75F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32463" y="3201194"/>
              <a:ext cx="392112" cy="347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직사각형 9">
              <a:extLst>
                <a:ext uri="{FF2B5EF4-FFF2-40B4-BE49-F238E27FC236}">
                  <a16:creationId xmlns:a16="http://schemas.microsoft.com/office/drawing/2014/main" id="{8B92DD8A-0CE8-43C5-9245-E7D331D8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925" y="3501231"/>
              <a:ext cx="3190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51" name="직사각형 10">
              <a:extLst>
                <a:ext uri="{FF2B5EF4-FFF2-40B4-BE49-F238E27FC236}">
                  <a16:creationId xmlns:a16="http://schemas.microsoft.com/office/drawing/2014/main" id="{4FCAFAAA-83D2-4BDC-8277-1D9785CB5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813" y="3501231"/>
              <a:ext cx="319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D8816C7B-15CC-4FE7-BC4B-56A07FBF38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0400" y="2768840"/>
              <a:ext cx="801714" cy="39699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00" kern="0" dirty="0">
                  <a:solidFill>
                    <a:srgbClr val="000000"/>
                  </a:solidFill>
                  <a:latin typeface="Tahoma" pitchFamily="34" charset="0"/>
                </a:rPr>
                <a:t>Banana</a:t>
              </a:r>
            </a:p>
          </p:txBody>
        </p:sp>
        <p:cxnSp>
          <p:nvCxnSpPr>
            <p:cNvPr id="53" name="AutoShape 28">
              <a:extLst>
                <a:ext uri="{FF2B5EF4-FFF2-40B4-BE49-F238E27FC236}">
                  <a16:creationId xmlns:a16="http://schemas.microsoft.com/office/drawing/2014/main" id="{C2E97D2D-8911-45BA-80A2-56E95DDF8B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787650" y="3166269"/>
              <a:ext cx="365125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29">
              <a:extLst>
                <a:ext uri="{FF2B5EF4-FFF2-40B4-BE49-F238E27FC236}">
                  <a16:creationId xmlns:a16="http://schemas.microsoft.com/office/drawing/2014/main" id="{B66E72B5-3ED1-416F-8A71-C6E99B6AD3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22688" y="3166269"/>
              <a:ext cx="393700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직사각형 14">
              <a:extLst>
                <a:ext uri="{FF2B5EF4-FFF2-40B4-BE49-F238E27FC236}">
                  <a16:creationId xmlns:a16="http://schemas.microsoft.com/office/drawing/2014/main" id="{9B731255-BB78-4FF2-83C8-8BB1AB355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775" y="3456781"/>
              <a:ext cx="3190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56" name="직사각형 15">
              <a:extLst>
                <a:ext uri="{FF2B5EF4-FFF2-40B4-BE49-F238E27FC236}">
                  <a16:creationId xmlns:a16="http://schemas.microsoft.com/office/drawing/2014/main" id="{14A32038-8860-48FF-AA6A-5BA447793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988" y="3512344"/>
              <a:ext cx="3190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57" name="Oval 21">
              <a:extLst>
                <a:ext uri="{FF2B5EF4-FFF2-40B4-BE49-F238E27FC236}">
                  <a16:creationId xmlns:a16="http://schemas.microsoft.com/office/drawing/2014/main" id="{D29B2EAC-46D2-49ED-977D-89D6C04287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29284" y="3512011"/>
              <a:ext cx="801713" cy="39699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00" kern="0" dirty="0">
                  <a:solidFill>
                    <a:srgbClr val="000000"/>
                  </a:solidFill>
                  <a:latin typeface="Tahoma" pitchFamily="34" charset="0"/>
                </a:rPr>
                <a:t>Mango</a:t>
              </a:r>
            </a:p>
          </p:txBody>
        </p:sp>
        <p:cxnSp>
          <p:nvCxnSpPr>
            <p:cNvPr id="58" name="AutoShape 28">
              <a:extLst>
                <a:ext uri="{FF2B5EF4-FFF2-40B4-BE49-F238E27FC236}">
                  <a16:creationId xmlns:a16="http://schemas.microsoft.com/office/drawing/2014/main" id="{814EEC34-170A-4E71-A713-C9D7F08930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86438" y="3909219"/>
              <a:ext cx="365125" cy="347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29">
              <a:extLst>
                <a:ext uri="{FF2B5EF4-FFF2-40B4-BE49-F238E27FC236}">
                  <a16:creationId xmlns:a16="http://schemas.microsoft.com/office/drawing/2014/main" id="{9858B042-719A-482C-A9F4-D7D5E2F5D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23063" y="3909219"/>
              <a:ext cx="392112" cy="347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직사각형 19">
              <a:extLst>
                <a:ext uri="{FF2B5EF4-FFF2-40B4-BE49-F238E27FC236}">
                  <a16:creationId xmlns:a16="http://schemas.microsoft.com/office/drawing/2014/main" id="{F072329C-9247-464F-A271-B1741B6A1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525" y="4209256"/>
              <a:ext cx="3190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61" name="직사각형 20">
              <a:extLst>
                <a:ext uri="{FF2B5EF4-FFF2-40B4-BE49-F238E27FC236}">
                  <a16:creationId xmlns:a16="http://schemas.microsoft.com/office/drawing/2014/main" id="{03505423-F181-48AB-B09A-6F787C0F5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3413" y="4209256"/>
              <a:ext cx="319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62" name="직사각형 21">
              <a:extLst>
                <a:ext uri="{FF2B5EF4-FFF2-40B4-BE49-F238E27FC236}">
                  <a16:creationId xmlns:a16="http://schemas.microsoft.com/office/drawing/2014/main" id="{25C0D71C-0B8C-4FA0-85CD-6E97E68A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863" y="3536156"/>
              <a:ext cx="319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63" name="Oval 21">
              <a:extLst>
                <a:ext uri="{FF2B5EF4-FFF2-40B4-BE49-F238E27FC236}">
                  <a16:creationId xmlns:a16="http://schemas.microsoft.com/office/drawing/2014/main" id="{04FD7263-07EC-47D2-A5D2-67650CE73A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11554" y="3561239"/>
              <a:ext cx="801713" cy="39699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00" kern="0" dirty="0">
                  <a:solidFill>
                    <a:srgbClr val="000000"/>
                  </a:solidFill>
                  <a:latin typeface="Tahoma" pitchFamily="34" charset="0"/>
                </a:rPr>
                <a:t>Date</a:t>
              </a:r>
            </a:p>
          </p:txBody>
        </p:sp>
        <p:cxnSp>
          <p:nvCxnSpPr>
            <p:cNvPr id="64" name="AutoShape 28">
              <a:extLst>
                <a:ext uri="{FF2B5EF4-FFF2-40B4-BE49-F238E27FC236}">
                  <a16:creationId xmlns:a16="http://schemas.microsoft.com/office/drawing/2014/main" id="{47CB0AFC-91D0-4099-85BF-84A37F9816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068763" y="3958431"/>
              <a:ext cx="365125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29">
              <a:extLst>
                <a:ext uri="{FF2B5EF4-FFF2-40B4-BE49-F238E27FC236}">
                  <a16:creationId xmlns:a16="http://schemas.microsoft.com/office/drawing/2014/main" id="{EB318D5A-AA5E-4709-931F-7B138A1475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05388" y="3958431"/>
              <a:ext cx="392112" cy="347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직사각형 25">
              <a:extLst>
                <a:ext uri="{FF2B5EF4-FFF2-40B4-BE49-F238E27FC236}">
                  <a16:creationId xmlns:a16="http://schemas.microsoft.com/office/drawing/2014/main" id="{0A3C0DD1-AE7C-4F09-B160-57A87C6B3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850" y="4258469"/>
              <a:ext cx="319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67" name="직사각형 26">
              <a:extLst>
                <a:ext uri="{FF2B5EF4-FFF2-40B4-BE49-F238E27FC236}">
                  <a16:creationId xmlns:a16="http://schemas.microsoft.com/office/drawing/2014/main" id="{4E2D39B3-BEF1-42C1-A2CB-A496934A8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5738" y="4258469"/>
              <a:ext cx="3190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68" name="직사각형 27">
              <a:extLst>
                <a:ext uri="{FF2B5EF4-FFF2-40B4-BE49-F238E27FC236}">
                  <a16:creationId xmlns:a16="http://schemas.microsoft.com/office/drawing/2014/main" id="{163FE609-8816-43C5-905E-0DA7213AA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3" y="3501231"/>
              <a:ext cx="319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69" name="Oval 21">
              <a:extLst>
                <a:ext uri="{FF2B5EF4-FFF2-40B4-BE49-F238E27FC236}">
                  <a16:creationId xmlns:a16="http://schemas.microsoft.com/office/drawing/2014/main" id="{71EA3B98-2D06-40F8-A11D-BDE91EBA1B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95364" y="3513599"/>
              <a:ext cx="801713" cy="395405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600" kern="0" dirty="0">
                  <a:solidFill>
                    <a:srgbClr val="000000"/>
                  </a:solidFill>
                  <a:latin typeface="Tahoma" pitchFamily="34" charset="0"/>
                </a:rPr>
                <a:t>Apple</a:t>
              </a:r>
            </a:p>
          </p:txBody>
        </p:sp>
        <p:cxnSp>
          <p:nvCxnSpPr>
            <p:cNvPr id="70" name="AutoShape 28">
              <a:extLst>
                <a:ext uri="{FF2B5EF4-FFF2-40B4-BE49-F238E27FC236}">
                  <a16:creationId xmlns:a16="http://schemas.microsoft.com/office/drawing/2014/main" id="{E081266D-A75B-4F87-830D-F8E5AA88A7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52638" y="3910806"/>
              <a:ext cx="365125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29">
              <a:extLst>
                <a:ext uri="{FF2B5EF4-FFF2-40B4-BE49-F238E27FC236}">
                  <a16:creationId xmlns:a16="http://schemas.microsoft.com/office/drawing/2014/main" id="{409ED52A-AFBD-4174-86B2-6780590E59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89263" y="3910806"/>
              <a:ext cx="392112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직사각형 31">
              <a:extLst>
                <a:ext uri="{FF2B5EF4-FFF2-40B4-BE49-F238E27FC236}">
                  <a16:creationId xmlns:a16="http://schemas.microsoft.com/office/drawing/2014/main" id="{80D21043-D7C1-4A77-97DC-C4D60976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725" y="4209256"/>
              <a:ext cx="3190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73" name="직사각형 32">
              <a:extLst>
                <a:ext uri="{FF2B5EF4-FFF2-40B4-BE49-F238E27FC236}">
                  <a16:creationId xmlns:a16="http://schemas.microsoft.com/office/drawing/2014/main" id="{C83ABB4A-5A2C-4ABA-B2C3-D575D897F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613" y="4209256"/>
              <a:ext cx="319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>
                  <a:ea typeface="맑은 고딕" panose="020B0503020000020004" pitchFamily="50" charset="-127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74" name="직사각형 10">
              <a:extLst>
                <a:ext uri="{FF2B5EF4-FFF2-40B4-BE49-F238E27FC236}">
                  <a16:creationId xmlns:a16="http://schemas.microsoft.com/office/drawing/2014/main" id="{2A521A39-DB4A-4699-ACCD-FA465D9C7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06" y="1931870"/>
              <a:ext cx="736123" cy="369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Courier New" panose="02070309020205020404" pitchFamily="49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Tree</a:t>
              </a:r>
              <a:endParaRPr lang="en-US" altLang="en-US" b="1" dirty="0">
                <a:ea typeface="맑은 고딕" panose="020B0503020000020004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75" name="직사각형 10">
            <a:extLst>
              <a:ext uri="{FF2B5EF4-FFF2-40B4-BE49-F238E27FC236}">
                <a16:creationId xmlns:a16="http://schemas.microsoft.com/office/drawing/2014/main" id="{2A521A39-DB4A-4699-ACCD-FA465D9C7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31" y="1500542"/>
            <a:ext cx="17969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1" dirty="0" smtClean="0"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Linked List</a:t>
            </a:r>
            <a:endParaRPr lang="en-US" altLang="en-US" b="1" dirty="0">
              <a:ea typeface="맑은 고딕" panose="020B0503020000020004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7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17.1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 Basics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54CAF-D908-4E57-A7BE-2EF07A727345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</a:t>
            </a:r>
            <a:r>
              <a:rPr lang="en-US" altLang="en-US" dirty="0" smtClean="0"/>
              <a:t>Search Trees</a:t>
            </a:r>
            <a:endParaRPr lang="en-US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binary search tree</a:t>
            </a:r>
            <a:r>
              <a:rPr lang="en-US" altLang="en-US" smtClean="0"/>
              <a:t> ("BST"): a binary tree that is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empty (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),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root node R such that: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every element of R's left subtree contains data "less than" R's data,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every element of R's right subtree contains data "greater than" R's,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R's left and right subtrees are also binary search trees.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BSTs store their elements in</a:t>
            </a:r>
            <a:br>
              <a:rPr lang="en-US" altLang="en-US" smtClean="0"/>
            </a:br>
            <a:r>
              <a:rPr lang="en-US" altLang="en-US" smtClean="0"/>
              <a:t>sorted order, which is helpful</a:t>
            </a:r>
            <a:br>
              <a:rPr lang="en-US" altLang="en-US" smtClean="0"/>
            </a:br>
            <a:r>
              <a:rPr lang="en-US" altLang="en-US" smtClean="0"/>
              <a:t>for searching/sorting tasks.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5410200" y="3352800"/>
            <a:ext cx="3200400" cy="2759075"/>
            <a:chOff x="3408" y="2256"/>
            <a:chExt cx="2016" cy="1882"/>
          </a:xfrm>
        </p:grpSpPr>
        <p:sp>
          <p:nvSpPr>
            <p:cNvPr id="29701" name="Oval 5"/>
            <p:cNvSpPr>
              <a:spLocks noChangeAspect="1" noChangeArrowheads="1"/>
            </p:cNvSpPr>
            <p:nvPr/>
          </p:nvSpPr>
          <p:spPr bwMode="auto">
            <a:xfrm>
              <a:off x="5102" y="380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29702" name="Oval 6"/>
            <p:cNvSpPr>
              <a:spLocks noChangeAspect="1" noChangeArrowheads="1"/>
            </p:cNvSpPr>
            <p:nvPr/>
          </p:nvSpPr>
          <p:spPr bwMode="auto">
            <a:xfrm>
              <a:off x="4567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29703" name="Oval 7"/>
            <p:cNvSpPr>
              <a:spLocks noChangeAspect="1" noChangeArrowheads="1"/>
            </p:cNvSpPr>
            <p:nvPr/>
          </p:nvSpPr>
          <p:spPr bwMode="auto">
            <a:xfrm>
              <a:off x="4829" y="32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29704" name="Oval 8"/>
            <p:cNvSpPr>
              <a:spLocks noChangeAspect="1" noChangeArrowheads="1"/>
            </p:cNvSpPr>
            <p:nvPr/>
          </p:nvSpPr>
          <p:spPr bwMode="auto">
            <a:xfrm>
              <a:off x="3666" y="3204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29705" name="Oval 9"/>
            <p:cNvSpPr>
              <a:spLocks noChangeAspect="1" noChangeArrowheads="1"/>
            </p:cNvSpPr>
            <p:nvPr/>
          </p:nvSpPr>
          <p:spPr bwMode="auto">
            <a:xfrm>
              <a:off x="4248" y="267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29706" name="AutoShape 10"/>
            <p:cNvCxnSpPr>
              <a:cxnSpLocks noChangeShapeType="1"/>
              <a:stCxn id="29705" idx="3"/>
              <a:endCxn id="29704" idx="0"/>
            </p:cNvCxnSpPr>
            <p:nvPr/>
          </p:nvCxnSpPr>
          <p:spPr bwMode="auto">
            <a:xfrm flipH="1">
              <a:off x="3828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07" name="AutoShape 11"/>
            <p:cNvCxnSpPr>
              <a:cxnSpLocks noChangeShapeType="1"/>
              <a:stCxn id="29705" idx="5"/>
              <a:endCxn id="29703" idx="0"/>
            </p:cNvCxnSpPr>
            <p:nvPr/>
          </p:nvCxnSpPr>
          <p:spPr bwMode="auto">
            <a:xfrm>
              <a:off x="4523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08" name="AutoShape 12"/>
            <p:cNvCxnSpPr>
              <a:cxnSpLocks noChangeShapeType="1"/>
              <a:stCxn id="29703" idx="3"/>
              <a:endCxn id="29702" idx="0"/>
            </p:cNvCxnSpPr>
            <p:nvPr/>
          </p:nvCxnSpPr>
          <p:spPr bwMode="auto">
            <a:xfrm flipH="1">
              <a:off x="4729" y="3501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09" name="AutoShape 13"/>
            <p:cNvCxnSpPr>
              <a:cxnSpLocks noChangeShapeType="1"/>
              <a:stCxn id="29703" idx="5"/>
              <a:endCxn id="29701" idx="0"/>
            </p:cNvCxnSpPr>
            <p:nvPr/>
          </p:nvCxnSpPr>
          <p:spPr bwMode="auto">
            <a:xfrm>
              <a:off x="5105" y="3501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10" name="Oval 14"/>
            <p:cNvSpPr>
              <a:spLocks noChangeAspect="1" noChangeArrowheads="1"/>
            </p:cNvSpPr>
            <p:nvPr/>
          </p:nvSpPr>
          <p:spPr bwMode="auto">
            <a:xfrm>
              <a:off x="3941" y="380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29711" name="Oval 15"/>
            <p:cNvSpPr>
              <a:spLocks noChangeAspect="1" noChangeArrowheads="1"/>
            </p:cNvSpPr>
            <p:nvPr/>
          </p:nvSpPr>
          <p:spPr bwMode="auto">
            <a:xfrm>
              <a:off x="3408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29712" name="AutoShape 16"/>
            <p:cNvCxnSpPr>
              <a:cxnSpLocks noChangeShapeType="1"/>
              <a:stCxn id="29704" idx="3"/>
              <a:endCxn id="29711" idx="0"/>
            </p:cNvCxnSpPr>
            <p:nvPr/>
          </p:nvCxnSpPr>
          <p:spPr bwMode="auto">
            <a:xfrm flipH="1">
              <a:off x="3570" y="3505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3" name="AutoShape 17"/>
            <p:cNvCxnSpPr>
              <a:cxnSpLocks noChangeShapeType="1"/>
              <a:stCxn id="29704" idx="5"/>
              <a:endCxn id="29710" idx="0"/>
            </p:cNvCxnSpPr>
            <p:nvPr/>
          </p:nvCxnSpPr>
          <p:spPr bwMode="auto">
            <a:xfrm>
              <a:off x="3942" y="3501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3950" y="2256"/>
              <a:ext cx="91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29715" name="AutoShape 19"/>
            <p:cNvCxnSpPr>
              <a:cxnSpLocks noChangeShapeType="1"/>
              <a:stCxn id="29714" idx="2"/>
              <a:endCxn id="29705" idx="0"/>
            </p:cNvCxnSpPr>
            <p:nvPr/>
          </p:nvCxnSpPr>
          <p:spPr bwMode="auto">
            <a:xfrm>
              <a:off x="4408" y="2506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CE1A70-B74D-4703-BA60-C13B73183844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Tree V.S. Binary Search Tree</a:t>
            </a:r>
            <a:endParaRPr lang="en-US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4301513"/>
            <a:ext cx="25146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Each node has up to two nodes</a:t>
            </a:r>
            <a:endParaRPr lang="en-US" altLang="en-US" dirty="0" smtClean="0"/>
          </a:p>
        </p:txBody>
      </p:sp>
      <p:sp>
        <p:nvSpPr>
          <p:cNvPr id="20" name="Oval 24">
            <a:extLst>
              <a:ext uri="{FF2B5EF4-FFF2-40B4-BE49-F238E27FC236}">
                <a16:creationId xmlns:a16="http://schemas.microsoft.com/office/drawing/2014/main" id="{0FDA67A1-C49E-465A-9339-DA3CCD6DCC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5775" y="2236787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EE89F34F-5A89-4FD3-9D9C-214502B98C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8388" y="3192462"/>
            <a:ext cx="687387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6417A983-D1B5-43EF-8699-39B97ED37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8088" y="3192462"/>
            <a:ext cx="684212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23" name="AutoShape 32">
            <a:extLst>
              <a:ext uri="{FF2B5EF4-FFF2-40B4-BE49-F238E27FC236}">
                <a16:creationId xmlns:a16="http://schemas.microsoft.com/office/drawing/2014/main" id="{9E5E3D2C-7AAC-46FE-A534-368801A5D45C}"/>
              </a:ext>
            </a:extLst>
          </p:cNvPr>
          <p:cNvCxnSpPr>
            <a:cxnSpLocks noChangeShapeType="1"/>
            <a:stCxn id="20" idx="3"/>
            <a:endCxn id="22" idx="0"/>
          </p:cNvCxnSpPr>
          <p:nvPr/>
        </p:nvCxnSpPr>
        <p:spPr bwMode="auto">
          <a:xfrm flipH="1">
            <a:off x="1552575" y="2714625"/>
            <a:ext cx="3048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33">
            <a:extLst>
              <a:ext uri="{FF2B5EF4-FFF2-40B4-BE49-F238E27FC236}">
                <a16:creationId xmlns:a16="http://schemas.microsoft.com/office/drawing/2014/main" id="{2DF55DE0-DE38-4764-83D5-4E7AEC9D939C}"/>
              </a:ext>
            </a:extLst>
          </p:cNvPr>
          <p:cNvCxnSpPr>
            <a:cxnSpLocks noChangeShapeType="1"/>
            <a:stCxn id="20" idx="5"/>
            <a:endCxn id="21" idx="0"/>
          </p:cNvCxnSpPr>
          <p:nvPr/>
        </p:nvCxnSpPr>
        <p:spPr bwMode="auto">
          <a:xfrm>
            <a:off x="2341563" y="2708275"/>
            <a:ext cx="341312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E4B15FD-CE14-433E-91D7-6DF9F8A27E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7600" y="2249487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6" name="Oval 30">
            <a:extLst>
              <a:ext uri="{FF2B5EF4-FFF2-40B4-BE49-F238E27FC236}">
                <a16:creationId xmlns:a16="http://schemas.microsoft.com/office/drawing/2014/main" id="{DB44EFB5-A58D-42D1-B771-70AF14924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0212" y="3205162"/>
            <a:ext cx="687388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9D249CAA-755A-48FC-8833-A4953FAD6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9912" y="3205162"/>
            <a:ext cx="684213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cxnSp>
        <p:nvCxnSpPr>
          <p:cNvPr id="28" name="AutoShape 32">
            <a:extLst>
              <a:ext uri="{FF2B5EF4-FFF2-40B4-BE49-F238E27FC236}">
                <a16:creationId xmlns:a16="http://schemas.microsoft.com/office/drawing/2014/main" id="{406EA30F-1AC1-4FBB-9A9C-2155B59FC404}"/>
              </a:ext>
            </a:extLst>
          </p:cNvPr>
          <p:cNvCxnSpPr>
            <a:cxnSpLocks noChangeShapeType="1"/>
            <a:stCxn id="25" idx="3"/>
            <a:endCxn id="27" idx="0"/>
          </p:cNvCxnSpPr>
          <p:nvPr/>
        </p:nvCxnSpPr>
        <p:spPr bwMode="auto">
          <a:xfrm flipH="1">
            <a:off x="5992812" y="2727325"/>
            <a:ext cx="306388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33">
            <a:extLst>
              <a:ext uri="{FF2B5EF4-FFF2-40B4-BE49-F238E27FC236}">
                <a16:creationId xmlns:a16="http://schemas.microsoft.com/office/drawing/2014/main" id="{420EC51A-F30D-4555-AE9C-E2549090173D}"/>
              </a:ext>
            </a:extLst>
          </p:cNvPr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6781800" y="2720975"/>
            <a:ext cx="34131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081088" y="1288412"/>
            <a:ext cx="1944687" cy="5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Binary Tree</a:t>
            </a:r>
            <a:endParaRPr lang="en-US" altLang="en-US" dirty="0" smtClean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334000" y="1295400"/>
            <a:ext cx="3124199" cy="5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Binary Search Tree</a:t>
            </a:r>
            <a:endParaRPr lang="en-US" altLang="en-US" dirty="0" smtClean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637709" y="2803052"/>
            <a:ext cx="1305891" cy="5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sz="1800" dirty="0" smtClean="0"/>
              <a:t>Less than parent</a:t>
            </a:r>
            <a:endParaRPr lang="en-US" altLang="en-US" sz="1800" dirty="0" smtClean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7467601" y="2803052"/>
            <a:ext cx="1676400" cy="93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sz="1800" dirty="0" smtClean="0"/>
              <a:t>Greater than parent</a:t>
            </a:r>
            <a:endParaRPr lang="en-US" altLang="en-US" sz="1800" dirty="0" smtClean="0"/>
          </a:p>
        </p:txBody>
      </p:sp>
      <p:sp>
        <p:nvSpPr>
          <p:cNvPr id="34" name="직사각형 12">
            <a:extLst>
              <a:ext uri="{FF2B5EF4-FFF2-40B4-BE49-F238E27FC236}">
                <a16:creationId xmlns:a16="http://schemas.microsoft.com/office/drawing/2014/main" id="{7B0EECA6-1C92-4199-95A7-57B1A5E2B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97907"/>
            <a:ext cx="50291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dirty="0">
                <a:solidFill>
                  <a:srgbClr val="FF0000"/>
                </a:solidFill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Left child </a:t>
            </a:r>
            <a:r>
              <a:rPr lang="en-US" altLang="en-US" sz="2400" dirty="0"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contains </a:t>
            </a:r>
            <a:r>
              <a:rPr lang="en-US" altLang="en-US" sz="2400" i="1" dirty="0"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only</a:t>
            </a:r>
            <a:r>
              <a:rPr lang="en-US" altLang="en-US" sz="2400" dirty="0"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 nodes with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values less than the parent</a:t>
            </a:r>
            <a:r>
              <a:rPr lang="en-US" altLang="en-US" sz="2400" dirty="0"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node</a:t>
            </a:r>
          </a:p>
          <a:p>
            <a:pPr algn="l" eaLnBrk="1" hangingPunct="1"/>
            <a:r>
              <a:rPr lang="en-US" altLang="en-US" sz="2400" dirty="0" smtClean="0">
                <a:solidFill>
                  <a:srgbClr val="FF0000"/>
                </a:solidFill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Right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child </a:t>
            </a:r>
            <a:r>
              <a:rPr lang="en-US" altLang="en-US" sz="2400" i="1" dirty="0"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only</a:t>
            </a:r>
            <a:r>
              <a:rPr lang="en-US" altLang="en-US" sz="2400" dirty="0"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 contains nodes with values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greater than </a:t>
            </a:r>
            <a:r>
              <a:rPr lang="en-US" altLang="en-US" sz="2400" dirty="0" smtClean="0">
                <a:solidFill>
                  <a:srgbClr val="FF0000"/>
                </a:solidFill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ea typeface="맑은 고딕" panose="020B0503020000020004" pitchFamily="50" charset="-127"/>
                <a:cs typeface="Courier New" panose="02070309020205020404" pitchFamily="49" charset="0"/>
              </a:rPr>
              <a:t>parent</a:t>
            </a:r>
            <a:r>
              <a:rPr lang="en-US" altLang="en-US" sz="2400" dirty="0"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A6568A-3CC1-457F-99A0-339F3A6A1F51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Tree</a:t>
            </a:r>
            <a:endParaRPr lang="en-US" altLang="en-US" dirty="0" smtClean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453606" y="1461636"/>
            <a:ext cx="3495676" cy="5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1 3 4 5 6 7 9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Group 4">
            <a:extLst>
              <a:ext uri="{FF2B5EF4-FFF2-40B4-BE49-F238E27FC236}">
                <a16:creationId xmlns:a16="http://schemas.microsoft.com/office/drawing/2014/main" id="{66FA515F-DCAF-4182-970A-8014C9315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24133"/>
              </p:ext>
            </p:extLst>
          </p:nvPr>
        </p:nvGraphicFramePr>
        <p:xfrm>
          <a:off x="762000" y="2279650"/>
          <a:ext cx="3886200" cy="792168"/>
        </p:xfrm>
        <a:graphic>
          <a:graphicData uri="http://schemas.openxmlformats.org/drawingml/2006/table">
            <a:tbl>
              <a:tblPr/>
              <a:tblGrid>
                <a:gridCol w="8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0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 defTabSz="685864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 defTabSz="685864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 defTabSz="685864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algn="l" defTabSz="685864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kern="12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 Box 65">
            <a:extLst>
              <a:ext uri="{FF2B5EF4-FFF2-40B4-BE49-F238E27FC236}">
                <a16:creationId xmlns:a16="http://schemas.microsoft.com/office/drawing/2014/main" id="{9284BEA4-66A3-4FD6-A952-7B540D8A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3440112"/>
            <a:ext cx="619125" cy="369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min</a:t>
            </a:r>
          </a:p>
        </p:txBody>
      </p:sp>
      <p:sp>
        <p:nvSpPr>
          <p:cNvPr id="36" name="Line 66">
            <a:extLst>
              <a:ext uri="{FF2B5EF4-FFF2-40B4-BE49-F238E27FC236}">
                <a16:creationId xmlns:a16="http://schemas.microsoft.com/office/drawing/2014/main" id="{5A0A6B12-82B1-42BF-9ACA-4CDB025A3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1650" y="3122612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</a:endParaRPr>
          </a:p>
        </p:txBody>
      </p:sp>
      <p:sp>
        <p:nvSpPr>
          <p:cNvPr id="37" name="Text Box 65">
            <a:extLst>
              <a:ext uri="{FF2B5EF4-FFF2-40B4-BE49-F238E27FC236}">
                <a16:creationId xmlns:a16="http://schemas.microsoft.com/office/drawing/2014/main" id="{1C7F80FC-E9C7-478B-8D37-CB0198FD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3440112"/>
            <a:ext cx="619125" cy="369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mid</a:t>
            </a:r>
          </a:p>
        </p:txBody>
      </p:sp>
      <p:sp>
        <p:nvSpPr>
          <p:cNvPr id="38" name="Line 66">
            <a:extLst>
              <a:ext uri="{FF2B5EF4-FFF2-40B4-BE49-F238E27FC236}">
                <a16:creationId xmlns:a16="http://schemas.microsoft.com/office/drawing/2014/main" id="{EA7162B2-36AE-4589-A9EB-F7CB43BB47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122612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</a:endParaRPr>
          </a:p>
        </p:txBody>
      </p:sp>
      <p:sp>
        <p:nvSpPr>
          <p:cNvPr id="39" name="Text Box 65">
            <a:extLst>
              <a:ext uri="{FF2B5EF4-FFF2-40B4-BE49-F238E27FC236}">
                <a16:creationId xmlns:a16="http://schemas.microsoft.com/office/drawing/2014/main" id="{556ED728-ACFC-4108-8968-4C8FCAC89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3435350"/>
            <a:ext cx="619125" cy="369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40" name="Line 66">
            <a:extLst>
              <a:ext uri="{FF2B5EF4-FFF2-40B4-BE49-F238E27FC236}">
                <a16:creationId xmlns:a16="http://schemas.microsoft.com/office/drawing/2014/main" id="{3E96121E-A356-43A3-9CB7-C74DC6C0D1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11785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</a:endParaRPr>
          </a:p>
        </p:txBody>
      </p:sp>
      <p:grpSp>
        <p:nvGrpSpPr>
          <p:cNvPr id="41" name="그룹 1">
            <a:extLst>
              <a:ext uri="{FF2B5EF4-FFF2-40B4-BE49-F238E27FC236}">
                <a16:creationId xmlns:a16="http://schemas.microsoft.com/office/drawing/2014/main" id="{459F8A0F-49E2-4633-B5CD-743D302088F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576862"/>
            <a:ext cx="3644900" cy="1941512"/>
            <a:chOff x="646382" y="844590"/>
            <a:chExt cx="4275453" cy="2334129"/>
          </a:xfrm>
        </p:grpSpPr>
        <p:sp>
          <p:nvSpPr>
            <p:cNvPr id="42" name="Oval 21">
              <a:extLst>
                <a:ext uri="{FF2B5EF4-FFF2-40B4-BE49-F238E27FC236}">
                  <a16:creationId xmlns:a16="http://schemas.microsoft.com/office/drawing/2014/main" id="{4DEA8B80-2223-42AA-A31B-F5FF810D6C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38433" y="2650057"/>
              <a:ext cx="683402" cy="528662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Tahoma" pitchFamily="34" charset="0"/>
                </a:rPr>
                <a:t>9</a:t>
              </a:r>
            </a:p>
          </p:txBody>
        </p:sp>
        <p:sp>
          <p:nvSpPr>
            <p:cNvPr id="43" name="Oval 22">
              <a:extLst>
                <a:ext uri="{FF2B5EF4-FFF2-40B4-BE49-F238E27FC236}">
                  <a16:creationId xmlns:a16="http://schemas.microsoft.com/office/drawing/2014/main" id="{18A1C88E-CDF2-43D9-8C8B-E175BA947E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04395" y="2650057"/>
              <a:ext cx="685264" cy="528662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kern="0">
                  <a:solidFill>
                    <a:srgbClr val="000000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44" name="Oval 23">
              <a:extLst>
                <a:ext uri="{FF2B5EF4-FFF2-40B4-BE49-F238E27FC236}">
                  <a16:creationId xmlns:a16="http://schemas.microsoft.com/office/drawing/2014/main" id="{1758D1A6-518E-4458-8F09-06E2C0437A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9310" y="1693884"/>
              <a:ext cx="687127" cy="52866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Tahoma" pitchFamily="34" charset="0"/>
                </a:rPr>
                <a:t>7</a:t>
              </a:r>
            </a:p>
          </p:txBody>
        </p:sp>
        <p:sp>
          <p:nvSpPr>
            <p:cNvPr id="45" name="Oval 24">
              <a:extLst>
                <a:ext uri="{FF2B5EF4-FFF2-40B4-BE49-F238E27FC236}">
                  <a16:creationId xmlns:a16="http://schemas.microsoft.com/office/drawing/2014/main" id="{E201B03B-FDFA-431B-A5E1-1E3633A411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3849" y="1693884"/>
              <a:ext cx="685264" cy="52866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46" name="Oval 25">
              <a:extLst>
                <a:ext uri="{FF2B5EF4-FFF2-40B4-BE49-F238E27FC236}">
                  <a16:creationId xmlns:a16="http://schemas.microsoft.com/office/drawing/2014/main" id="{3509AD5B-7352-4FB1-A20C-EFDA4CCB4E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28442" y="844590"/>
              <a:ext cx="681540" cy="528662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Tahoma" pitchFamily="34" charset="0"/>
                </a:rPr>
                <a:t>5</a:t>
              </a:r>
            </a:p>
          </p:txBody>
        </p:sp>
        <p:cxnSp>
          <p:nvCxnSpPr>
            <p:cNvPr id="47" name="AutoShape 26">
              <a:extLst>
                <a:ext uri="{FF2B5EF4-FFF2-40B4-BE49-F238E27FC236}">
                  <a16:creationId xmlns:a16="http://schemas.microsoft.com/office/drawing/2014/main" id="{2C4043A1-256C-4841-A55F-CEB1E5B491F4}"/>
                </a:ext>
              </a:extLst>
            </p:cNvPr>
            <p:cNvCxnSpPr>
              <a:cxnSpLocks noChangeShapeType="1"/>
              <a:stCxn id="46" idx="3"/>
              <a:endCxn id="45" idx="0"/>
            </p:cNvCxnSpPr>
            <p:nvPr/>
          </p:nvCxnSpPr>
          <p:spPr bwMode="auto">
            <a:xfrm flipH="1">
              <a:off x="1537101" y="1324772"/>
              <a:ext cx="990395" cy="3418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27">
              <a:extLst>
                <a:ext uri="{FF2B5EF4-FFF2-40B4-BE49-F238E27FC236}">
                  <a16:creationId xmlns:a16="http://schemas.microsoft.com/office/drawing/2014/main" id="{9E36EA7C-3599-4311-8A11-95A61F2EC821}"/>
                </a:ext>
              </a:extLst>
            </p:cNvPr>
            <p:cNvCxnSpPr>
              <a:cxnSpLocks noChangeShapeType="1"/>
              <a:stCxn id="46" idx="5"/>
              <a:endCxn id="44" idx="0"/>
            </p:cNvCxnSpPr>
            <p:nvPr/>
          </p:nvCxnSpPr>
          <p:spPr bwMode="auto">
            <a:xfrm>
              <a:off x="3011030" y="1324772"/>
              <a:ext cx="990395" cy="3418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28">
              <a:extLst>
                <a:ext uri="{FF2B5EF4-FFF2-40B4-BE49-F238E27FC236}">
                  <a16:creationId xmlns:a16="http://schemas.microsoft.com/office/drawing/2014/main" id="{A7D19417-7038-47C8-BE4E-C163B1F53168}"/>
                </a:ext>
              </a:extLst>
            </p:cNvPr>
            <p:cNvCxnSpPr>
              <a:cxnSpLocks noChangeShapeType="1"/>
              <a:stCxn id="44" idx="3"/>
              <a:endCxn id="43" idx="0"/>
            </p:cNvCxnSpPr>
            <p:nvPr/>
          </p:nvCxnSpPr>
          <p:spPr bwMode="auto">
            <a:xfrm flipH="1">
              <a:off x="3447907" y="2165885"/>
              <a:ext cx="311752" cy="4626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29">
              <a:extLst>
                <a:ext uri="{FF2B5EF4-FFF2-40B4-BE49-F238E27FC236}">
                  <a16:creationId xmlns:a16="http://schemas.microsoft.com/office/drawing/2014/main" id="{17C3F4EE-3F87-4418-9A53-2F33A443E8B3}"/>
                </a:ext>
              </a:extLst>
            </p:cNvPr>
            <p:cNvCxnSpPr>
              <a:cxnSpLocks noChangeShapeType="1"/>
              <a:stCxn id="44" idx="5"/>
              <a:endCxn id="42" idx="0"/>
            </p:cNvCxnSpPr>
            <p:nvPr/>
          </p:nvCxnSpPr>
          <p:spPr bwMode="auto">
            <a:xfrm>
              <a:off x="4245312" y="2165885"/>
              <a:ext cx="335080" cy="4626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30">
              <a:extLst>
                <a:ext uri="{FF2B5EF4-FFF2-40B4-BE49-F238E27FC236}">
                  <a16:creationId xmlns:a16="http://schemas.microsoft.com/office/drawing/2014/main" id="{BCA549B4-BCDB-4793-AB92-C8C5C964FC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696" y="2650057"/>
              <a:ext cx="687126" cy="528662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Tahoma" pitchFamily="34" charset="0"/>
                </a:rPr>
                <a:t>4</a:t>
              </a:r>
            </a:p>
          </p:txBody>
        </p:sp>
        <p:sp>
          <p:nvSpPr>
            <p:cNvPr id="52" name="Oval 31">
              <a:extLst>
                <a:ext uri="{FF2B5EF4-FFF2-40B4-BE49-F238E27FC236}">
                  <a16:creationId xmlns:a16="http://schemas.microsoft.com/office/drawing/2014/main" id="{28622C5E-34DC-4E12-B5A5-65F6C02977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382" y="2650057"/>
              <a:ext cx="683403" cy="528662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  <p:cxnSp>
          <p:nvCxnSpPr>
            <p:cNvPr id="53" name="AutoShape 32">
              <a:extLst>
                <a:ext uri="{FF2B5EF4-FFF2-40B4-BE49-F238E27FC236}">
                  <a16:creationId xmlns:a16="http://schemas.microsoft.com/office/drawing/2014/main" id="{534DC6E1-6FEF-45C4-B513-E09DD1DA5878}"/>
                </a:ext>
              </a:extLst>
            </p:cNvPr>
            <p:cNvCxnSpPr>
              <a:cxnSpLocks noChangeShapeType="1"/>
              <a:stCxn id="45" idx="3"/>
              <a:endCxn id="52" idx="0"/>
            </p:cNvCxnSpPr>
            <p:nvPr/>
          </p:nvCxnSpPr>
          <p:spPr bwMode="auto">
            <a:xfrm flipH="1">
              <a:off x="989945" y="2172245"/>
              <a:ext cx="305390" cy="4499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33">
              <a:extLst>
                <a:ext uri="{FF2B5EF4-FFF2-40B4-BE49-F238E27FC236}">
                  <a16:creationId xmlns:a16="http://schemas.microsoft.com/office/drawing/2014/main" id="{6682DAB6-DEA1-4332-B973-717CC5F76DC3}"/>
                </a:ext>
              </a:extLst>
            </p:cNvPr>
            <p:cNvCxnSpPr>
              <a:cxnSpLocks noChangeShapeType="1"/>
              <a:stCxn id="45" idx="5"/>
              <a:endCxn id="51" idx="0"/>
            </p:cNvCxnSpPr>
            <p:nvPr/>
          </p:nvCxnSpPr>
          <p:spPr bwMode="auto">
            <a:xfrm>
              <a:off x="1778868" y="2165885"/>
              <a:ext cx="341442" cy="4626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95C740-1951-4EED-9BFF-7FDCEA7C72E0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Which of the trees shown are legal binary search trees?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57200" y="1524000"/>
            <a:ext cx="3200400" cy="3163887"/>
            <a:chOff x="48" y="1175"/>
            <a:chExt cx="2016" cy="1993"/>
          </a:xfrm>
        </p:grpSpPr>
        <p:sp>
          <p:nvSpPr>
            <p:cNvPr id="30762" name="Oval 5"/>
            <p:cNvSpPr>
              <a:spLocks noChangeAspect="1" noChangeArrowheads="1"/>
            </p:cNvSpPr>
            <p:nvPr/>
          </p:nvSpPr>
          <p:spPr bwMode="auto">
            <a:xfrm>
              <a:off x="1742" y="231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30763" name="Oval 6"/>
            <p:cNvSpPr>
              <a:spLocks noChangeAspect="1" noChangeArrowheads="1"/>
            </p:cNvSpPr>
            <p:nvPr/>
          </p:nvSpPr>
          <p:spPr bwMode="auto">
            <a:xfrm>
              <a:off x="1207" y="231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k</a:t>
              </a:r>
            </a:p>
          </p:txBody>
        </p:sp>
        <p:sp>
          <p:nvSpPr>
            <p:cNvPr id="30764" name="Oval 7"/>
            <p:cNvSpPr>
              <a:spLocks noChangeAspect="1" noChangeArrowheads="1"/>
            </p:cNvSpPr>
            <p:nvPr/>
          </p:nvSpPr>
          <p:spPr bwMode="auto">
            <a:xfrm>
              <a:off x="1469" y="170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q</a:t>
              </a:r>
            </a:p>
          </p:txBody>
        </p:sp>
        <p:sp>
          <p:nvSpPr>
            <p:cNvPr id="30765" name="Oval 8"/>
            <p:cNvSpPr>
              <a:spLocks noChangeAspect="1" noChangeArrowheads="1"/>
            </p:cNvSpPr>
            <p:nvPr/>
          </p:nvSpPr>
          <p:spPr bwMode="auto">
            <a:xfrm>
              <a:off x="306" y="170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g</a:t>
              </a:r>
            </a:p>
          </p:txBody>
        </p:sp>
        <p:sp>
          <p:nvSpPr>
            <p:cNvPr id="30766" name="Oval 9"/>
            <p:cNvSpPr>
              <a:spLocks noChangeAspect="1" noChangeArrowheads="1"/>
            </p:cNvSpPr>
            <p:nvPr/>
          </p:nvSpPr>
          <p:spPr bwMode="auto">
            <a:xfrm>
              <a:off x="888" y="117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Tahoma" panose="020B0604030504040204" pitchFamily="34" charset="0"/>
                </a:rPr>
                <a:t>m</a:t>
              </a:r>
            </a:p>
          </p:txBody>
        </p:sp>
        <p:cxnSp>
          <p:nvCxnSpPr>
            <p:cNvPr id="30767" name="AutoShape 10"/>
            <p:cNvCxnSpPr>
              <a:cxnSpLocks noChangeShapeType="1"/>
              <a:stCxn id="30766" idx="3"/>
              <a:endCxn id="30765" idx="0"/>
            </p:cNvCxnSpPr>
            <p:nvPr/>
          </p:nvCxnSpPr>
          <p:spPr bwMode="auto">
            <a:xfrm flipH="1">
              <a:off x="468" y="1477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8" name="AutoShape 11"/>
            <p:cNvCxnSpPr>
              <a:cxnSpLocks noChangeShapeType="1"/>
              <a:stCxn id="30766" idx="5"/>
              <a:endCxn id="30764" idx="0"/>
            </p:cNvCxnSpPr>
            <p:nvPr/>
          </p:nvCxnSpPr>
          <p:spPr bwMode="auto">
            <a:xfrm>
              <a:off x="1163" y="1477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9" name="AutoShape 12"/>
            <p:cNvCxnSpPr>
              <a:cxnSpLocks noChangeShapeType="1"/>
              <a:stCxn id="30764" idx="3"/>
              <a:endCxn id="30763" idx="0"/>
            </p:cNvCxnSpPr>
            <p:nvPr/>
          </p:nvCxnSpPr>
          <p:spPr bwMode="auto">
            <a:xfrm flipH="1">
              <a:off x="1369" y="2006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0" name="AutoShape 13"/>
            <p:cNvCxnSpPr>
              <a:cxnSpLocks noChangeShapeType="1"/>
              <a:stCxn id="30764" idx="5"/>
              <a:endCxn id="30762" idx="0"/>
            </p:cNvCxnSpPr>
            <p:nvPr/>
          </p:nvCxnSpPr>
          <p:spPr bwMode="auto">
            <a:xfrm>
              <a:off x="1745" y="2006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71" name="Oval 14"/>
            <p:cNvSpPr>
              <a:spLocks noChangeAspect="1" noChangeArrowheads="1"/>
            </p:cNvSpPr>
            <p:nvPr/>
          </p:nvSpPr>
          <p:spPr bwMode="auto">
            <a:xfrm>
              <a:off x="240" y="283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e</a:t>
              </a:r>
            </a:p>
          </p:txBody>
        </p:sp>
        <p:sp>
          <p:nvSpPr>
            <p:cNvPr id="30772" name="Oval 15"/>
            <p:cNvSpPr>
              <a:spLocks noChangeAspect="1" noChangeArrowheads="1"/>
            </p:cNvSpPr>
            <p:nvPr/>
          </p:nvSpPr>
          <p:spPr bwMode="auto">
            <a:xfrm>
              <a:off x="48" y="231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30773" name="AutoShape 16"/>
            <p:cNvCxnSpPr>
              <a:cxnSpLocks noChangeShapeType="1"/>
              <a:stCxn id="30765" idx="3"/>
              <a:endCxn id="30772" idx="0"/>
            </p:cNvCxnSpPr>
            <p:nvPr/>
          </p:nvCxnSpPr>
          <p:spPr bwMode="auto">
            <a:xfrm flipH="1">
              <a:off x="210" y="2010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4" name="AutoShape 17"/>
            <p:cNvCxnSpPr>
              <a:cxnSpLocks noChangeShapeType="1"/>
              <a:stCxn id="30772" idx="5"/>
              <a:endCxn id="30771" idx="0"/>
            </p:cNvCxnSpPr>
            <p:nvPr/>
          </p:nvCxnSpPr>
          <p:spPr bwMode="auto">
            <a:xfrm>
              <a:off x="324" y="2606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5257800" y="1524000"/>
            <a:ext cx="3581400" cy="4033838"/>
            <a:chOff x="3408" y="1152"/>
            <a:chExt cx="2256" cy="2541"/>
          </a:xfrm>
        </p:grpSpPr>
        <p:sp>
          <p:nvSpPr>
            <p:cNvPr id="30743" name="Oval 19"/>
            <p:cNvSpPr>
              <a:spLocks noChangeAspect="1" noChangeArrowheads="1"/>
            </p:cNvSpPr>
            <p:nvPr/>
          </p:nvSpPr>
          <p:spPr bwMode="auto">
            <a:xfrm>
              <a:off x="5102" y="228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30744" name="Oval 20"/>
            <p:cNvSpPr>
              <a:spLocks noChangeAspect="1" noChangeArrowheads="1"/>
            </p:cNvSpPr>
            <p:nvPr/>
          </p:nvSpPr>
          <p:spPr bwMode="auto">
            <a:xfrm>
              <a:off x="4567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30745" name="Oval 21"/>
            <p:cNvSpPr>
              <a:spLocks noChangeAspect="1" noChangeArrowheads="1"/>
            </p:cNvSpPr>
            <p:nvPr/>
          </p:nvSpPr>
          <p:spPr bwMode="auto">
            <a:xfrm>
              <a:off x="4829" y="168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30746" name="Oval 22"/>
            <p:cNvSpPr>
              <a:spLocks noChangeAspect="1" noChangeArrowheads="1"/>
            </p:cNvSpPr>
            <p:nvPr/>
          </p:nvSpPr>
          <p:spPr bwMode="auto">
            <a:xfrm>
              <a:off x="3666" y="1686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30747" name="Oval 23"/>
            <p:cNvSpPr>
              <a:spLocks noChangeAspect="1" noChangeArrowheads="1"/>
            </p:cNvSpPr>
            <p:nvPr/>
          </p:nvSpPr>
          <p:spPr bwMode="auto">
            <a:xfrm>
              <a:off x="4248" y="115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</a:t>
              </a:r>
            </a:p>
          </p:txBody>
        </p:sp>
        <p:cxnSp>
          <p:nvCxnSpPr>
            <p:cNvPr id="30748" name="AutoShape 24"/>
            <p:cNvCxnSpPr>
              <a:cxnSpLocks noChangeShapeType="1"/>
              <a:stCxn id="30747" idx="3"/>
              <a:endCxn id="30746" idx="0"/>
            </p:cNvCxnSpPr>
            <p:nvPr/>
          </p:nvCxnSpPr>
          <p:spPr bwMode="auto">
            <a:xfrm flipH="1">
              <a:off x="3828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9" name="AutoShape 25"/>
            <p:cNvCxnSpPr>
              <a:cxnSpLocks noChangeShapeType="1"/>
              <a:stCxn id="30747" idx="5"/>
              <a:endCxn id="30745" idx="0"/>
            </p:cNvCxnSpPr>
            <p:nvPr/>
          </p:nvCxnSpPr>
          <p:spPr bwMode="auto">
            <a:xfrm>
              <a:off x="4523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0" name="AutoShape 26"/>
            <p:cNvCxnSpPr>
              <a:cxnSpLocks noChangeShapeType="1"/>
              <a:stCxn id="30745" idx="3"/>
              <a:endCxn id="30744" idx="0"/>
            </p:cNvCxnSpPr>
            <p:nvPr/>
          </p:nvCxnSpPr>
          <p:spPr bwMode="auto">
            <a:xfrm flipH="1">
              <a:off x="4729" y="198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1" name="AutoShape 27"/>
            <p:cNvCxnSpPr>
              <a:cxnSpLocks noChangeShapeType="1"/>
              <a:stCxn id="30745" idx="5"/>
              <a:endCxn id="30743" idx="0"/>
            </p:cNvCxnSpPr>
            <p:nvPr/>
          </p:nvCxnSpPr>
          <p:spPr bwMode="auto">
            <a:xfrm>
              <a:off x="5105" y="198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52" name="Oval 28"/>
            <p:cNvSpPr>
              <a:spLocks noChangeAspect="1" noChangeArrowheads="1"/>
            </p:cNvSpPr>
            <p:nvPr/>
          </p:nvSpPr>
          <p:spPr bwMode="auto">
            <a:xfrm>
              <a:off x="3600" y="281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0753" name="Oval 29"/>
            <p:cNvSpPr>
              <a:spLocks noChangeAspect="1" noChangeArrowheads="1"/>
            </p:cNvSpPr>
            <p:nvPr/>
          </p:nvSpPr>
          <p:spPr bwMode="auto">
            <a:xfrm>
              <a:off x="3408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0754" name="AutoShape 30"/>
            <p:cNvCxnSpPr>
              <a:cxnSpLocks noChangeShapeType="1"/>
              <a:stCxn id="30746" idx="3"/>
              <a:endCxn id="30753" idx="0"/>
            </p:cNvCxnSpPr>
            <p:nvPr/>
          </p:nvCxnSpPr>
          <p:spPr bwMode="auto">
            <a:xfrm flipH="1">
              <a:off x="3570" y="1987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5" name="AutoShape 31"/>
            <p:cNvCxnSpPr>
              <a:cxnSpLocks noChangeShapeType="1"/>
              <a:stCxn id="30753" idx="5"/>
              <a:endCxn id="30752" idx="0"/>
            </p:cNvCxnSpPr>
            <p:nvPr/>
          </p:nvCxnSpPr>
          <p:spPr bwMode="auto">
            <a:xfrm>
              <a:off x="3684" y="2583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56" name="Oval 32"/>
            <p:cNvSpPr>
              <a:spLocks noChangeAspect="1" noChangeArrowheads="1"/>
            </p:cNvSpPr>
            <p:nvPr/>
          </p:nvSpPr>
          <p:spPr bwMode="auto">
            <a:xfrm>
              <a:off x="3949" y="23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30757" name="AutoShape 33"/>
            <p:cNvCxnSpPr>
              <a:cxnSpLocks noChangeShapeType="1"/>
              <a:stCxn id="30746" idx="5"/>
              <a:endCxn id="30756" idx="0"/>
            </p:cNvCxnSpPr>
            <p:nvPr/>
          </p:nvCxnSpPr>
          <p:spPr bwMode="auto">
            <a:xfrm>
              <a:off x="3943" y="1982"/>
              <a:ext cx="168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58" name="Oval 34"/>
            <p:cNvSpPr>
              <a:spLocks noChangeAspect="1" noChangeArrowheads="1"/>
            </p:cNvSpPr>
            <p:nvPr/>
          </p:nvSpPr>
          <p:spPr bwMode="auto">
            <a:xfrm>
              <a:off x="5342" y="283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20</a:t>
              </a:r>
            </a:p>
          </p:txBody>
        </p:sp>
        <p:cxnSp>
          <p:nvCxnSpPr>
            <p:cNvPr id="30759" name="AutoShape 35"/>
            <p:cNvCxnSpPr>
              <a:cxnSpLocks noChangeShapeType="1"/>
              <a:stCxn id="30743" idx="5"/>
              <a:endCxn id="30758" idx="0"/>
            </p:cNvCxnSpPr>
            <p:nvPr/>
          </p:nvCxnSpPr>
          <p:spPr bwMode="auto">
            <a:xfrm>
              <a:off x="5377" y="2583"/>
              <a:ext cx="12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60" name="Oval 36"/>
            <p:cNvSpPr>
              <a:spLocks noChangeAspect="1" noChangeArrowheads="1"/>
            </p:cNvSpPr>
            <p:nvPr/>
          </p:nvSpPr>
          <p:spPr bwMode="auto">
            <a:xfrm>
              <a:off x="5102" y="336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cxnSp>
          <p:nvCxnSpPr>
            <p:cNvPr id="30761" name="AutoShape 37"/>
            <p:cNvCxnSpPr>
              <a:cxnSpLocks noChangeShapeType="1"/>
              <a:stCxn id="30758" idx="3"/>
              <a:endCxn id="30760" idx="0"/>
            </p:cNvCxnSpPr>
            <p:nvPr/>
          </p:nvCxnSpPr>
          <p:spPr bwMode="auto">
            <a:xfrm flipH="1">
              <a:off x="5263" y="3128"/>
              <a:ext cx="12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26" name="Oval 38"/>
          <p:cNvSpPr>
            <a:spLocks noChangeAspect="1" noChangeArrowheads="1"/>
          </p:cNvSpPr>
          <p:nvPr/>
        </p:nvSpPr>
        <p:spPr bwMode="auto">
          <a:xfrm>
            <a:off x="4213225" y="2290763"/>
            <a:ext cx="511175" cy="528637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42</a:t>
            </a:r>
          </a:p>
        </p:txBody>
      </p:sp>
      <p:grpSp>
        <p:nvGrpSpPr>
          <p:cNvPr id="30727" name="Group 39"/>
          <p:cNvGrpSpPr>
            <a:grpSpLocks/>
          </p:cNvGrpSpPr>
          <p:nvPr/>
        </p:nvGrpSpPr>
        <p:grpSpPr bwMode="auto">
          <a:xfrm>
            <a:off x="1371600" y="4724400"/>
            <a:ext cx="1360488" cy="1482725"/>
            <a:chOff x="864" y="3146"/>
            <a:chExt cx="857" cy="934"/>
          </a:xfrm>
        </p:grpSpPr>
        <p:sp>
          <p:nvSpPr>
            <p:cNvPr id="30738" name="Oval 40"/>
            <p:cNvSpPr>
              <a:spLocks noChangeAspect="1" noChangeArrowheads="1"/>
            </p:cNvSpPr>
            <p:nvPr/>
          </p:nvSpPr>
          <p:spPr bwMode="auto">
            <a:xfrm>
              <a:off x="1399" y="374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-7</a:t>
              </a:r>
            </a:p>
          </p:txBody>
        </p:sp>
        <p:sp>
          <p:nvSpPr>
            <p:cNvPr id="30739" name="Oval 41"/>
            <p:cNvSpPr>
              <a:spLocks noChangeAspect="1" noChangeArrowheads="1"/>
            </p:cNvSpPr>
            <p:nvPr/>
          </p:nvSpPr>
          <p:spPr bwMode="auto">
            <a:xfrm>
              <a:off x="864" y="374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-1</a:t>
              </a:r>
            </a:p>
          </p:txBody>
        </p:sp>
        <p:sp>
          <p:nvSpPr>
            <p:cNvPr id="30740" name="Oval 42"/>
            <p:cNvSpPr>
              <a:spLocks noChangeAspect="1" noChangeArrowheads="1"/>
            </p:cNvSpPr>
            <p:nvPr/>
          </p:nvSpPr>
          <p:spPr bwMode="auto">
            <a:xfrm>
              <a:off x="1126" y="314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Tahoma" panose="020B0604030504040204" pitchFamily="34" charset="0"/>
                </a:rPr>
                <a:t>-5</a:t>
              </a:r>
            </a:p>
          </p:txBody>
        </p:sp>
        <p:cxnSp>
          <p:nvCxnSpPr>
            <p:cNvPr id="30741" name="AutoShape 43"/>
            <p:cNvCxnSpPr>
              <a:cxnSpLocks noChangeShapeType="1"/>
              <a:stCxn id="30740" idx="3"/>
              <a:endCxn id="30739" idx="0"/>
            </p:cNvCxnSpPr>
            <p:nvPr/>
          </p:nvCxnSpPr>
          <p:spPr bwMode="auto">
            <a:xfrm flipH="1">
              <a:off x="1026" y="344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2" name="AutoShape 44"/>
            <p:cNvCxnSpPr>
              <a:cxnSpLocks noChangeShapeType="1"/>
              <a:stCxn id="30740" idx="5"/>
              <a:endCxn id="30738" idx="0"/>
            </p:cNvCxnSpPr>
            <p:nvPr/>
          </p:nvCxnSpPr>
          <p:spPr bwMode="auto">
            <a:xfrm>
              <a:off x="1402" y="344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728" name="Group 45"/>
          <p:cNvGrpSpPr>
            <a:grpSpLocks/>
          </p:cNvGrpSpPr>
          <p:nvPr/>
        </p:nvGrpSpPr>
        <p:grpSpPr bwMode="auto">
          <a:xfrm>
            <a:off x="3581400" y="3917950"/>
            <a:ext cx="2514600" cy="2330450"/>
            <a:chOff x="2064" y="2640"/>
            <a:chExt cx="1584" cy="1468"/>
          </a:xfrm>
        </p:grpSpPr>
        <p:sp>
          <p:nvSpPr>
            <p:cNvPr id="30729" name="Oval 46"/>
            <p:cNvSpPr>
              <a:spLocks noChangeAspect="1" noChangeArrowheads="1"/>
            </p:cNvSpPr>
            <p:nvPr/>
          </p:nvSpPr>
          <p:spPr bwMode="auto">
            <a:xfrm>
              <a:off x="3190" y="3775"/>
              <a:ext cx="458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21.3</a:t>
              </a:r>
            </a:p>
          </p:txBody>
        </p:sp>
        <p:sp>
          <p:nvSpPr>
            <p:cNvPr id="30730" name="Oval 47"/>
            <p:cNvSpPr>
              <a:spLocks noChangeAspect="1" noChangeArrowheads="1"/>
            </p:cNvSpPr>
            <p:nvPr/>
          </p:nvSpPr>
          <p:spPr bwMode="auto">
            <a:xfrm>
              <a:off x="2604" y="3775"/>
              <a:ext cx="36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8.1</a:t>
              </a:r>
            </a:p>
          </p:txBody>
        </p:sp>
        <p:sp>
          <p:nvSpPr>
            <p:cNvPr id="30731" name="Oval 48"/>
            <p:cNvSpPr>
              <a:spLocks noChangeAspect="1" noChangeArrowheads="1"/>
            </p:cNvSpPr>
            <p:nvPr/>
          </p:nvSpPr>
          <p:spPr bwMode="auto">
            <a:xfrm>
              <a:off x="2884" y="3174"/>
              <a:ext cx="36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9.6</a:t>
              </a:r>
            </a:p>
          </p:txBody>
        </p:sp>
        <p:sp>
          <p:nvSpPr>
            <p:cNvPr id="30732" name="Oval 49"/>
            <p:cNvSpPr>
              <a:spLocks noChangeAspect="1" noChangeArrowheads="1"/>
            </p:cNvSpPr>
            <p:nvPr/>
          </p:nvSpPr>
          <p:spPr bwMode="auto">
            <a:xfrm>
              <a:off x="2064" y="3174"/>
              <a:ext cx="36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1.9</a:t>
              </a:r>
            </a:p>
          </p:txBody>
        </p:sp>
        <p:sp>
          <p:nvSpPr>
            <p:cNvPr id="30733" name="Oval 50"/>
            <p:cNvSpPr>
              <a:spLocks noChangeAspect="1" noChangeArrowheads="1"/>
            </p:cNvSpPr>
            <p:nvPr/>
          </p:nvSpPr>
          <p:spPr bwMode="auto">
            <a:xfrm>
              <a:off x="2489" y="2640"/>
              <a:ext cx="361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7.2</a:t>
              </a:r>
            </a:p>
          </p:txBody>
        </p:sp>
        <p:cxnSp>
          <p:nvCxnSpPr>
            <p:cNvPr id="30734" name="AutoShape 51"/>
            <p:cNvCxnSpPr>
              <a:cxnSpLocks noChangeShapeType="1"/>
              <a:stCxn id="30733" idx="3"/>
              <a:endCxn id="30732" idx="0"/>
            </p:cNvCxnSpPr>
            <p:nvPr/>
          </p:nvCxnSpPr>
          <p:spPr bwMode="auto">
            <a:xfrm flipH="1">
              <a:off x="2246" y="2936"/>
              <a:ext cx="295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5" name="AutoShape 52"/>
            <p:cNvCxnSpPr>
              <a:cxnSpLocks noChangeShapeType="1"/>
              <a:stCxn id="30733" idx="5"/>
              <a:endCxn id="30731" idx="0"/>
            </p:cNvCxnSpPr>
            <p:nvPr/>
          </p:nvCxnSpPr>
          <p:spPr bwMode="auto">
            <a:xfrm>
              <a:off x="2797" y="2936"/>
              <a:ext cx="269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6" name="AutoShape 53"/>
            <p:cNvCxnSpPr>
              <a:cxnSpLocks noChangeShapeType="1"/>
              <a:stCxn id="30731" idx="3"/>
              <a:endCxn id="30730" idx="0"/>
            </p:cNvCxnSpPr>
            <p:nvPr/>
          </p:nvCxnSpPr>
          <p:spPr bwMode="auto">
            <a:xfrm flipH="1">
              <a:off x="2786" y="3470"/>
              <a:ext cx="15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7" name="AutoShape 54"/>
            <p:cNvCxnSpPr>
              <a:cxnSpLocks noChangeShapeType="1"/>
              <a:stCxn id="30731" idx="5"/>
              <a:endCxn id="30729" idx="0"/>
            </p:cNvCxnSpPr>
            <p:nvPr/>
          </p:nvCxnSpPr>
          <p:spPr bwMode="auto">
            <a:xfrm>
              <a:off x="3194" y="3470"/>
              <a:ext cx="22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855CB1-4312-4925-B5C6-5676FCD5DF41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Tree Example 1</a:t>
            </a:r>
            <a:endParaRPr lang="en-US" altLang="en-US" dirty="0" smtClean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1625" y="1143000"/>
            <a:ext cx="3495676" cy="5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6 2 5 0 10 19 4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305550" y="1312862"/>
            <a:ext cx="925512" cy="5159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start</a:t>
            </a:r>
            <a:endParaRPr lang="en-US" altLang="en-US" dirty="0" smtClean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123338B4-AB10-4628-B14D-CFA0619E1C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6575" y="4167187"/>
            <a:ext cx="682625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19</a:t>
            </a: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1D9E4959-B770-43A7-8E45-27CCE3308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7137" y="3211512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3E1D4DEB-EDC6-4EA6-84D2-0A73933D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3151" y="3211512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C446AE82-1750-4C3C-86E0-891A758560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5237" y="2362200"/>
            <a:ext cx="682625" cy="528637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31" name="AutoShape 26">
            <a:extLst>
              <a:ext uri="{FF2B5EF4-FFF2-40B4-BE49-F238E27FC236}">
                <a16:creationId xmlns:a16="http://schemas.microsoft.com/office/drawing/2014/main" id="{83A254AE-327F-4FFB-998F-0594E00B8313}"/>
              </a:ext>
            </a:extLst>
          </p:cNvPr>
          <p:cNvCxnSpPr>
            <a:cxnSpLocks noChangeShapeType="1"/>
            <a:stCxn id="29" idx="3"/>
            <a:endCxn id="28" idx="0"/>
          </p:cNvCxnSpPr>
          <p:nvPr/>
        </p:nvCxnSpPr>
        <p:spPr bwMode="auto">
          <a:xfrm flipH="1">
            <a:off x="5226051" y="2813420"/>
            <a:ext cx="1219154" cy="398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7">
            <a:extLst>
              <a:ext uri="{FF2B5EF4-FFF2-40B4-BE49-F238E27FC236}">
                <a16:creationId xmlns:a16="http://schemas.microsoft.com/office/drawing/2014/main" id="{B5BBA6EF-0D0D-44B2-B23F-7549E233B906}"/>
              </a:ext>
            </a:extLst>
          </p:cNvPr>
          <p:cNvCxnSpPr>
            <a:cxnSpLocks noChangeShapeType="1"/>
            <a:stCxn id="29" idx="5"/>
            <a:endCxn id="27" idx="0"/>
          </p:cNvCxnSpPr>
          <p:nvPr/>
        </p:nvCxnSpPr>
        <p:spPr bwMode="auto">
          <a:xfrm>
            <a:off x="6927850" y="2841625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29">
            <a:extLst>
              <a:ext uri="{FF2B5EF4-FFF2-40B4-BE49-F238E27FC236}">
                <a16:creationId xmlns:a16="http://schemas.microsoft.com/office/drawing/2014/main" id="{550CA617-3C98-47A7-A22F-974BE0DAFF47}"/>
              </a:ext>
            </a:extLst>
          </p:cNvPr>
          <p:cNvCxnSpPr>
            <a:cxnSpLocks noChangeShapeType="1"/>
            <a:stCxn id="27" idx="5"/>
            <a:endCxn id="26" idx="0"/>
          </p:cNvCxnSpPr>
          <p:nvPr/>
        </p:nvCxnSpPr>
        <p:spPr bwMode="auto">
          <a:xfrm>
            <a:off x="8162925" y="3683000"/>
            <a:ext cx="3349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30">
            <a:extLst>
              <a:ext uri="{FF2B5EF4-FFF2-40B4-BE49-F238E27FC236}">
                <a16:creationId xmlns:a16="http://schemas.microsoft.com/office/drawing/2014/main" id="{93648017-129D-41E2-AE8A-2E67FF75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4362" y="4167187"/>
            <a:ext cx="687388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55" name="Oval 31">
            <a:extLst>
              <a:ext uri="{FF2B5EF4-FFF2-40B4-BE49-F238E27FC236}">
                <a16:creationId xmlns:a16="http://schemas.microsoft.com/office/drawing/2014/main" id="{C76F7CE8-9FFE-4BE1-929F-139D176B7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35463" y="4135437"/>
            <a:ext cx="684213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0</a:t>
            </a:r>
          </a:p>
        </p:txBody>
      </p: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7DEBCAA5-82F8-404B-BDB1-2F12C3685708}"/>
              </a:ext>
            </a:extLst>
          </p:cNvPr>
          <p:cNvCxnSpPr>
            <a:cxnSpLocks noChangeShapeType="1"/>
            <a:endCxn id="55" idx="0"/>
          </p:cNvCxnSpPr>
          <p:nvPr/>
        </p:nvCxnSpPr>
        <p:spPr bwMode="auto">
          <a:xfrm flipH="1">
            <a:off x="4678363" y="3657600"/>
            <a:ext cx="306388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F354EB34-8AD1-46ED-8BDB-845AE0553825}"/>
              </a:ext>
            </a:extLst>
          </p:cNvPr>
          <p:cNvCxnSpPr>
            <a:cxnSpLocks noChangeShapeType="1"/>
            <a:stCxn id="28" idx="5"/>
          </p:cNvCxnSpPr>
          <p:nvPr/>
        </p:nvCxnSpPr>
        <p:spPr bwMode="auto">
          <a:xfrm>
            <a:off x="5467351" y="3683000"/>
            <a:ext cx="34131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31">
            <a:extLst>
              <a:ext uri="{FF2B5EF4-FFF2-40B4-BE49-F238E27FC236}">
                <a16:creationId xmlns:a16="http://schemas.microsoft.com/office/drawing/2014/main" id="{98C992EE-8AC7-4874-B39F-150987068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9388" y="5186362"/>
            <a:ext cx="684212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59" name="AutoShape 32">
            <a:extLst>
              <a:ext uri="{FF2B5EF4-FFF2-40B4-BE49-F238E27FC236}">
                <a16:creationId xmlns:a16="http://schemas.microsoft.com/office/drawing/2014/main" id="{912AA3E4-0000-4877-8569-5FC1BC2DA82C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 flipH="1">
            <a:off x="5602288" y="4708525"/>
            <a:ext cx="3048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own Arrow 1"/>
          <p:cNvSpPr/>
          <p:nvPr/>
        </p:nvSpPr>
        <p:spPr>
          <a:xfrm>
            <a:off x="6445250" y="1828800"/>
            <a:ext cx="482600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292528" y="1676400"/>
            <a:ext cx="4066748" cy="6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Create Binary Search Tree: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304801" y="2133600"/>
            <a:ext cx="4066748" cy="6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Start with 6 – Level 1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304801" y="2595876"/>
            <a:ext cx="3276600" cy="6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2 &lt; 6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Left – Level 2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304800" y="3053076"/>
            <a:ext cx="393069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5 &lt; 6 </a:t>
            </a:r>
            <a:r>
              <a:rPr lang="en-US" altLang="en-US" dirty="0" smtClean="0">
                <a:sym typeface="Wingdings" panose="05000000000000000000" pitchFamily="2" charset="2"/>
              </a:rPr>
              <a:t> Left,  5&gt; 2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Right – Level 3 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04801" y="3810000"/>
            <a:ext cx="3810000" cy="76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0 &lt; 6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Left, 0 &lt; 2 </a:t>
            </a:r>
            <a:r>
              <a:rPr lang="en-US" altLang="en-US" dirty="0" smtClean="0">
                <a:sym typeface="Wingdings" panose="05000000000000000000" pitchFamily="2" charset="2"/>
              </a:rPr>
              <a:t> Left</a:t>
            </a:r>
            <a:r>
              <a:rPr lang="en-US" altLang="en-US" dirty="0" smtClean="0"/>
              <a:t> – Level 3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304801" y="4566924"/>
            <a:ext cx="3810000" cy="6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10 &gt; 6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Right – Level 2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304800" y="5105400"/>
            <a:ext cx="4714876" cy="83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19 &gt; 6 </a:t>
            </a:r>
            <a:r>
              <a:rPr lang="en-US" altLang="en-US" dirty="0" smtClean="0">
                <a:sym typeface="Wingdings" panose="05000000000000000000" pitchFamily="2" charset="2"/>
              </a:rPr>
              <a:t> Right, 19 &gt; </a:t>
            </a:r>
            <a:r>
              <a:rPr lang="en-US" altLang="en-US" dirty="0" smtClean="0"/>
              <a:t>10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Right – Level 3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304800" y="5938524"/>
            <a:ext cx="8531225" cy="6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4 &lt; 6 </a:t>
            </a:r>
            <a:r>
              <a:rPr lang="en-US" altLang="en-US" dirty="0" smtClean="0">
                <a:sym typeface="Wingdings" panose="05000000000000000000" pitchFamily="2" charset="2"/>
              </a:rPr>
              <a:t> Left, 4 &gt; 2  </a:t>
            </a:r>
            <a:r>
              <a:rPr lang="en-US" altLang="en-US" dirty="0" smtClean="0"/>
              <a:t>Right, 4 &lt; 5 </a:t>
            </a:r>
            <a:r>
              <a:rPr lang="en-US" altLang="en-US" dirty="0" smtClean="0">
                <a:sym typeface="Wingdings" panose="05000000000000000000" pitchFamily="2" charset="2"/>
              </a:rPr>
              <a:t> Left</a:t>
            </a:r>
            <a:r>
              <a:rPr lang="en-US" altLang="en-US" dirty="0" smtClean="0"/>
              <a:t> – Level 4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573087" y="8382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7E934-8C16-456B-B3E7-62B9712C4072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3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animBg="1"/>
      <p:bldP spid="27" grpId="0" animBg="1"/>
      <p:bldP spid="28" grpId="0" animBg="1"/>
      <p:bldP spid="29" grpId="0" animBg="1"/>
      <p:bldP spid="34" grpId="0" animBg="1"/>
      <p:bldP spid="55" grpId="0" animBg="1"/>
      <p:bldP spid="58" grpId="0" animBg="1"/>
      <p:bldP spid="2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Tree Example 1</a:t>
            </a:r>
            <a:endParaRPr lang="en-US" altLang="en-US" dirty="0" smtClean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1625" y="1143000"/>
            <a:ext cx="3495676" cy="5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6 2 5 0 10 19 4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56288" y="1160462"/>
            <a:ext cx="925512" cy="5159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start</a:t>
            </a:r>
            <a:endParaRPr lang="en-US" altLang="en-US" dirty="0" smtClean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123338B4-AB10-4628-B14D-CFA0619E1C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7313" y="4014787"/>
            <a:ext cx="682625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19</a:t>
            </a: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1D9E4959-B770-43A7-8E45-27CCE3308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7875" y="3059112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3E1D4DEB-EDC6-4EA6-84D2-0A73933D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2488" y="3059112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C446AE82-1750-4C3C-86E0-891A758560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5975" y="2209800"/>
            <a:ext cx="682625" cy="528637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31" name="AutoShape 26">
            <a:extLst>
              <a:ext uri="{FF2B5EF4-FFF2-40B4-BE49-F238E27FC236}">
                <a16:creationId xmlns:a16="http://schemas.microsoft.com/office/drawing/2014/main" id="{83A254AE-327F-4FFB-998F-0594E00B8313}"/>
              </a:ext>
            </a:extLst>
          </p:cNvPr>
          <p:cNvCxnSpPr>
            <a:cxnSpLocks noChangeShapeType="1"/>
            <a:stCxn id="29" idx="3"/>
            <a:endCxn id="28" idx="0"/>
          </p:cNvCxnSpPr>
          <p:nvPr/>
        </p:nvCxnSpPr>
        <p:spPr bwMode="auto">
          <a:xfrm flipH="1">
            <a:off x="5005388" y="2689225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7">
            <a:extLst>
              <a:ext uri="{FF2B5EF4-FFF2-40B4-BE49-F238E27FC236}">
                <a16:creationId xmlns:a16="http://schemas.microsoft.com/office/drawing/2014/main" id="{B5BBA6EF-0D0D-44B2-B23F-7549E233B906}"/>
              </a:ext>
            </a:extLst>
          </p:cNvPr>
          <p:cNvCxnSpPr>
            <a:cxnSpLocks noChangeShapeType="1"/>
            <a:stCxn id="29" idx="5"/>
            <a:endCxn id="27" idx="0"/>
          </p:cNvCxnSpPr>
          <p:nvPr/>
        </p:nvCxnSpPr>
        <p:spPr bwMode="auto">
          <a:xfrm>
            <a:off x="6478588" y="2689225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29">
            <a:extLst>
              <a:ext uri="{FF2B5EF4-FFF2-40B4-BE49-F238E27FC236}">
                <a16:creationId xmlns:a16="http://schemas.microsoft.com/office/drawing/2014/main" id="{550CA617-3C98-47A7-A22F-974BE0DAFF47}"/>
              </a:ext>
            </a:extLst>
          </p:cNvPr>
          <p:cNvCxnSpPr>
            <a:cxnSpLocks noChangeShapeType="1"/>
            <a:stCxn id="27" idx="5"/>
            <a:endCxn id="26" idx="0"/>
          </p:cNvCxnSpPr>
          <p:nvPr/>
        </p:nvCxnSpPr>
        <p:spPr bwMode="auto">
          <a:xfrm>
            <a:off x="7713663" y="3530600"/>
            <a:ext cx="3349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30">
            <a:extLst>
              <a:ext uri="{FF2B5EF4-FFF2-40B4-BE49-F238E27FC236}">
                <a16:creationId xmlns:a16="http://schemas.microsoft.com/office/drawing/2014/main" id="{93648017-129D-41E2-AE8A-2E67FF75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5100" y="4014787"/>
            <a:ext cx="687388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55" name="Oval 31">
            <a:extLst>
              <a:ext uri="{FF2B5EF4-FFF2-40B4-BE49-F238E27FC236}">
                <a16:creationId xmlns:a16="http://schemas.microsoft.com/office/drawing/2014/main" id="{C76F7CE8-9FFE-4BE1-929F-139D176B7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014787"/>
            <a:ext cx="684213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0</a:t>
            </a:r>
          </a:p>
        </p:txBody>
      </p: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7DEBCAA5-82F8-404B-BDB1-2F12C3685708}"/>
              </a:ext>
            </a:extLst>
          </p:cNvPr>
          <p:cNvCxnSpPr>
            <a:cxnSpLocks noChangeShapeType="1"/>
            <a:stCxn id="28" idx="3"/>
            <a:endCxn id="55" idx="0"/>
          </p:cNvCxnSpPr>
          <p:nvPr/>
        </p:nvCxnSpPr>
        <p:spPr bwMode="auto">
          <a:xfrm flipH="1">
            <a:off x="4457700" y="3536950"/>
            <a:ext cx="306388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F354EB34-8AD1-46ED-8BDB-845AE0553825}"/>
              </a:ext>
            </a:extLst>
          </p:cNvPr>
          <p:cNvCxnSpPr>
            <a:cxnSpLocks noChangeShapeType="1"/>
            <a:stCxn id="28" idx="5"/>
            <a:endCxn id="34" idx="0"/>
          </p:cNvCxnSpPr>
          <p:nvPr/>
        </p:nvCxnSpPr>
        <p:spPr bwMode="auto">
          <a:xfrm>
            <a:off x="5246688" y="3530600"/>
            <a:ext cx="34131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31">
            <a:extLst>
              <a:ext uri="{FF2B5EF4-FFF2-40B4-BE49-F238E27FC236}">
                <a16:creationId xmlns:a16="http://schemas.microsoft.com/office/drawing/2014/main" id="{98C992EE-8AC7-4874-B39F-150987068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4088" y="5033962"/>
            <a:ext cx="684212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59" name="AutoShape 32">
            <a:extLst>
              <a:ext uri="{FF2B5EF4-FFF2-40B4-BE49-F238E27FC236}">
                <a16:creationId xmlns:a16="http://schemas.microsoft.com/office/drawing/2014/main" id="{912AA3E4-0000-4877-8569-5FC1BC2DA82C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 flipH="1">
            <a:off x="5106988" y="4556125"/>
            <a:ext cx="3048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own Arrow 1"/>
          <p:cNvSpPr/>
          <p:nvPr/>
        </p:nvSpPr>
        <p:spPr>
          <a:xfrm>
            <a:off x="5995988" y="1676400"/>
            <a:ext cx="482600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292528" y="1905000"/>
            <a:ext cx="1460072" cy="6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Insert 11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292528" y="2553336"/>
            <a:ext cx="2587197" cy="224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11 &gt; 6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Right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11 &gt; 10 </a:t>
            </a:r>
            <a:r>
              <a:rPr lang="en-US" altLang="en-US" dirty="0" smtClean="0">
                <a:sym typeface="Wingdings" panose="05000000000000000000" pitchFamily="2" charset="2"/>
              </a:rPr>
              <a:t> Right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11 &lt; 19  Left</a:t>
            </a:r>
            <a:r>
              <a:rPr lang="en-US" altLang="en-US" dirty="0" smtClean="0"/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– Level 4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35" name="Oval 31">
            <a:extLst>
              <a:ext uri="{FF2B5EF4-FFF2-40B4-BE49-F238E27FC236}">
                <a16:creationId xmlns:a16="http://schemas.microsoft.com/office/drawing/2014/main" id="{98C992EE-8AC7-4874-B39F-150987068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5049837"/>
            <a:ext cx="684212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 smtClean="0">
                <a:solidFill>
                  <a:srgbClr val="000000"/>
                </a:solidFill>
                <a:latin typeface="Tahoma" pitchFamily="34" charset="0"/>
              </a:rPr>
              <a:t>11</a:t>
            </a:r>
            <a:endParaRPr lang="en-US" altLang="en-US" kern="0" dirty="0">
              <a:solidFill>
                <a:srgbClr val="000000"/>
              </a:solidFill>
              <a:latin typeface="Tahoma" pitchFamily="34" charset="0"/>
            </a:endParaRPr>
          </a:p>
        </p:txBody>
      </p:sp>
      <p:cxnSp>
        <p:nvCxnSpPr>
          <p:cNvPr id="36" name="AutoShape 32">
            <a:extLst>
              <a:ext uri="{FF2B5EF4-FFF2-40B4-BE49-F238E27FC236}">
                <a16:creationId xmlns:a16="http://schemas.microsoft.com/office/drawing/2014/main" id="{912AA3E4-0000-4877-8569-5FC1BC2DA82C}"/>
              </a:ext>
            </a:extLst>
          </p:cNvPr>
          <p:cNvCxnSpPr>
            <a:cxnSpLocks noChangeShapeType="1"/>
            <a:endCxn id="35" idx="0"/>
          </p:cNvCxnSpPr>
          <p:nvPr/>
        </p:nvCxnSpPr>
        <p:spPr bwMode="auto">
          <a:xfrm flipH="1">
            <a:off x="7658100" y="4572000"/>
            <a:ext cx="3048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73087" y="8382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C19F3E-1177-4655-AFED-8C229B97C281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3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7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Tree Example 1</a:t>
            </a:r>
            <a:endParaRPr lang="en-US" altLang="en-US" dirty="0" smtClean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1625" y="1143000"/>
            <a:ext cx="3495676" cy="5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6 2 5 0 10 19 4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56288" y="1160462"/>
            <a:ext cx="925512" cy="5159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start</a:t>
            </a:r>
            <a:endParaRPr lang="en-US" altLang="en-US" dirty="0" smtClean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123338B4-AB10-4628-B14D-CFA0619E1C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7313" y="4014787"/>
            <a:ext cx="682625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19</a:t>
            </a: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1D9E4959-B770-43A7-8E45-27CCE3308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7875" y="3059112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3E1D4DEB-EDC6-4EA6-84D2-0A73933D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2488" y="3059112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C446AE82-1750-4C3C-86E0-891A758560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5975" y="2209800"/>
            <a:ext cx="682625" cy="528637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31" name="AutoShape 26">
            <a:extLst>
              <a:ext uri="{FF2B5EF4-FFF2-40B4-BE49-F238E27FC236}">
                <a16:creationId xmlns:a16="http://schemas.microsoft.com/office/drawing/2014/main" id="{83A254AE-327F-4FFB-998F-0594E00B8313}"/>
              </a:ext>
            </a:extLst>
          </p:cNvPr>
          <p:cNvCxnSpPr>
            <a:cxnSpLocks noChangeShapeType="1"/>
            <a:stCxn id="29" idx="3"/>
            <a:endCxn id="28" idx="0"/>
          </p:cNvCxnSpPr>
          <p:nvPr/>
        </p:nvCxnSpPr>
        <p:spPr bwMode="auto">
          <a:xfrm flipH="1">
            <a:off x="5005388" y="2689225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7">
            <a:extLst>
              <a:ext uri="{FF2B5EF4-FFF2-40B4-BE49-F238E27FC236}">
                <a16:creationId xmlns:a16="http://schemas.microsoft.com/office/drawing/2014/main" id="{B5BBA6EF-0D0D-44B2-B23F-7549E233B906}"/>
              </a:ext>
            </a:extLst>
          </p:cNvPr>
          <p:cNvCxnSpPr>
            <a:cxnSpLocks noChangeShapeType="1"/>
            <a:stCxn id="29" idx="5"/>
            <a:endCxn id="27" idx="0"/>
          </p:cNvCxnSpPr>
          <p:nvPr/>
        </p:nvCxnSpPr>
        <p:spPr bwMode="auto">
          <a:xfrm>
            <a:off x="6478588" y="2689225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29">
            <a:extLst>
              <a:ext uri="{FF2B5EF4-FFF2-40B4-BE49-F238E27FC236}">
                <a16:creationId xmlns:a16="http://schemas.microsoft.com/office/drawing/2014/main" id="{550CA617-3C98-47A7-A22F-974BE0DAFF47}"/>
              </a:ext>
            </a:extLst>
          </p:cNvPr>
          <p:cNvCxnSpPr>
            <a:cxnSpLocks noChangeShapeType="1"/>
            <a:stCxn id="27" idx="5"/>
            <a:endCxn id="26" idx="0"/>
          </p:cNvCxnSpPr>
          <p:nvPr/>
        </p:nvCxnSpPr>
        <p:spPr bwMode="auto">
          <a:xfrm>
            <a:off x="7713663" y="3530600"/>
            <a:ext cx="3349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30">
            <a:extLst>
              <a:ext uri="{FF2B5EF4-FFF2-40B4-BE49-F238E27FC236}">
                <a16:creationId xmlns:a16="http://schemas.microsoft.com/office/drawing/2014/main" id="{93648017-129D-41E2-AE8A-2E67FF75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5100" y="4014787"/>
            <a:ext cx="687388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55" name="Oval 31">
            <a:extLst>
              <a:ext uri="{FF2B5EF4-FFF2-40B4-BE49-F238E27FC236}">
                <a16:creationId xmlns:a16="http://schemas.microsoft.com/office/drawing/2014/main" id="{C76F7CE8-9FFE-4BE1-929F-139D176B7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014787"/>
            <a:ext cx="684213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0</a:t>
            </a:r>
          </a:p>
        </p:txBody>
      </p: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7DEBCAA5-82F8-404B-BDB1-2F12C3685708}"/>
              </a:ext>
            </a:extLst>
          </p:cNvPr>
          <p:cNvCxnSpPr>
            <a:cxnSpLocks noChangeShapeType="1"/>
            <a:stCxn id="28" idx="3"/>
            <a:endCxn id="55" idx="0"/>
          </p:cNvCxnSpPr>
          <p:nvPr/>
        </p:nvCxnSpPr>
        <p:spPr bwMode="auto">
          <a:xfrm flipH="1">
            <a:off x="4457700" y="3536950"/>
            <a:ext cx="306388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F354EB34-8AD1-46ED-8BDB-845AE0553825}"/>
              </a:ext>
            </a:extLst>
          </p:cNvPr>
          <p:cNvCxnSpPr>
            <a:cxnSpLocks noChangeShapeType="1"/>
            <a:stCxn id="28" idx="5"/>
            <a:endCxn id="34" idx="0"/>
          </p:cNvCxnSpPr>
          <p:nvPr/>
        </p:nvCxnSpPr>
        <p:spPr bwMode="auto">
          <a:xfrm>
            <a:off x="5246688" y="3530600"/>
            <a:ext cx="34131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31">
            <a:extLst>
              <a:ext uri="{FF2B5EF4-FFF2-40B4-BE49-F238E27FC236}">
                <a16:creationId xmlns:a16="http://schemas.microsoft.com/office/drawing/2014/main" id="{98C992EE-8AC7-4874-B39F-150987068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4088" y="5033962"/>
            <a:ext cx="684212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59" name="AutoShape 32">
            <a:extLst>
              <a:ext uri="{FF2B5EF4-FFF2-40B4-BE49-F238E27FC236}">
                <a16:creationId xmlns:a16="http://schemas.microsoft.com/office/drawing/2014/main" id="{912AA3E4-0000-4877-8569-5FC1BC2DA82C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 flipH="1">
            <a:off x="5106988" y="4556125"/>
            <a:ext cx="3048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own Arrow 1"/>
          <p:cNvSpPr/>
          <p:nvPr/>
        </p:nvSpPr>
        <p:spPr>
          <a:xfrm>
            <a:off x="5995988" y="1676400"/>
            <a:ext cx="482600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292528" y="1905000"/>
            <a:ext cx="1460072" cy="6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Delete 4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292528" y="2553336"/>
            <a:ext cx="2907871" cy="64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Remove Leaf 4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3087" y="8382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00D0E9-0566-4E28-8C27-ECE4EBA78B13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will be covered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Terminologies </a:t>
            </a:r>
          </a:p>
          <a:p>
            <a:r>
              <a:rPr lang="en-US" dirty="0" smtClean="0"/>
              <a:t>Binary Trees Basics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Tree Traversals</a:t>
            </a:r>
          </a:p>
          <a:p>
            <a:r>
              <a:rPr lang="en-US" dirty="0" smtClean="0"/>
              <a:t>Common Tree Operations</a:t>
            </a:r>
          </a:p>
          <a:p>
            <a:r>
              <a:rPr lang="en-US" dirty="0" smtClean="0"/>
              <a:t>Binary Search Trees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A912EC-FC03-485E-B175-15F3B66A66BF}" type="datetime1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Tree Example 1</a:t>
            </a:r>
            <a:endParaRPr lang="en-US" altLang="en-US" dirty="0" smtClean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1625" y="1143000"/>
            <a:ext cx="3495676" cy="5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6 2 5 0 10 19 4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56288" y="1160462"/>
            <a:ext cx="925512" cy="5159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start</a:t>
            </a:r>
            <a:endParaRPr lang="en-US" altLang="en-US" dirty="0" smtClean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123338B4-AB10-4628-B14D-CFA0619E1C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7313" y="4014787"/>
            <a:ext cx="682625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19</a:t>
            </a: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1D9E4959-B770-43A7-8E45-27CCE3308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7875" y="3059112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3E1D4DEB-EDC6-4EA6-84D2-0A73933D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2488" y="3059112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C446AE82-1750-4C3C-86E0-891A758560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5975" y="2209800"/>
            <a:ext cx="682625" cy="528637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31" name="AutoShape 26">
            <a:extLst>
              <a:ext uri="{FF2B5EF4-FFF2-40B4-BE49-F238E27FC236}">
                <a16:creationId xmlns:a16="http://schemas.microsoft.com/office/drawing/2014/main" id="{83A254AE-327F-4FFB-998F-0594E00B8313}"/>
              </a:ext>
            </a:extLst>
          </p:cNvPr>
          <p:cNvCxnSpPr>
            <a:cxnSpLocks noChangeShapeType="1"/>
            <a:stCxn id="29" idx="3"/>
            <a:endCxn id="28" idx="0"/>
          </p:cNvCxnSpPr>
          <p:nvPr/>
        </p:nvCxnSpPr>
        <p:spPr bwMode="auto">
          <a:xfrm flipH="1">
            <a:off x="5005388" y="2689225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7">
            <a:extLst>
              <a:ext uri="{FF2B5EF4-FFF2-40B4-BE49-F238E27FC236}">
                <a16:creationId xmlns:a16="http://schemas.microsoft.com/office/drawing/2014/main" id="{B5BBA6EF-0D0D-44B2-B23F-7549E233B906}"/>
              </a:ext>
            </a:extLst>
          </p:cNvPr>
          <p:cNvCxnSpPr>
            <a:cxnSpLocks noChangeShapeType="1"/>
            <a:stCxn id="29" idx="5"/>
            <a:endCxn id="27" idx="0"/>
          </p:cNvCxnSpPr>
          <p:nvPr/>
        </p:nvCxnSpPr>
        <p:spPr bwMode="auto">
          <a:xfrm>
            <a:off x="6478588" y="2689225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29">
            <a:extLst>
              <a:ext uri="{FF2B5EF4-FFF2-40B4-BE49-F238E27FC236}">
                <a16:creationId xmlns:a16="http://schemas.microsoft.com/office/drawing/2014/main" id="{550CA617-3C98-47A7-A22F-974BE0DAFF47}"/>
              </a:ext>
            </a:extLst>
          </p:cNvPr>
          <p:cNvCxnSpPr>
            <a:cxnSpLocks noChangeShapeType="1"/>
            <a:stCxn id="27" idx="5"/>
            <a:endCxn id="26" idx="0"/>
          </p:cNvCxnSpPr>
          <p:nvPr/>
        </p:nvCxnSpPr>
        <p:spPr bwMode="auto">
          <a:xfrm>
            <a:off x="7713663" y="3530600"/>
            <a:ext cx="3349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30">
            <a:extLst>
              <a:ext uri="{FF2B5EF4-FFF2-40B4-BE49-F238E27FC236}">
                <a16:creationId xmlns:a16="http://schemas.microsoft.com/office/drawing/2014/main" id="{93648017-129D-41E2-AE8A-2E67FF75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5100" y="4014787"/>
            <a:ext cx="687388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55" name="Oval 31">
            <a:extLst>
              <a:ext uri="{FF2B5EF4-FFF2-40B4-BE49-F238E27FC236}">
                <a16:creationId xmlns:a16="http://schemas.microsoft.com/office/drawing/2014/main" id="{C76F7CE8-9FFE-4BE1-929F-139D176B7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014787"/>
            <a:ext cx="684213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0</a:t>
            </a:r>
          </a:p>
        </p:txBody>
      </p: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7DEBCAA5-82F8-404B-BDB1-2F12C3685708}"/>
              </a:ext>
            </a:extLst>
          </p:cNvPr>
          <p:cNvCxnSpPr>
            <a:cxnSpLocks noChangeShapeType="1"/>
            <a:stCxn id="28" idx="3"/>
            <a:endCxn id="55" idx="0"/>
          </p:cNvCxnSpPr>
          <p:nvPr/>
        </p:nvCxnSpPr>
        <p:spPr bwMode="auto">
          <a:xfrm flipH="1">
            <a:off x="4457700" y="3536950"/>
            <a:ext cx="306388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F354EB34-8AD1-46ED-8BDB-845AE0553825}"/>
              </a:ext>
            </a:extLst>
          </p:cNvPr>
          <p:cNvCxnSpPr>
            <a:cxnSpLocks noChangeShapeType="1"/>
            <a:stCxn id="28" idx="5"/>
            <a:endCxn id="34" idx="0"/>
          </p:cNvCxnSpPr>
          <p:nvPr/>
        </p:nvCxnSpPr>
        <p:spPr bwMode="auto">
          <a:xfrm>
            <a:off x="5246688" y="3530600"/>
            <a:ext cx="34131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31">
            <a:extLst>
              <a:ext uri="{FF2B5EF4-FFF2-40B4-BE49-F238E27FC236}">
                <a16:creationId xmlns:a16="http://schemas.microsoft.com/office/drawing/2014/main" id="{98C992EE-8AC7-4874-B39F-150987068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4088" y="5033962"/>
            <a:ext cx="684212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59" name="AutoShape 32">
            <a:extLst>
              <a:ext uri="{FF2B5EF4-FFF2-40B4-BE49-F238E27FC236}">
                <a16:creationId xmlns:a16="http://schemas.microsoft.com/office/drawing/2014/main" id="{912AA3E4-0000-4877-8569-5FC1BC2DA82C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 flipH="1">
            <a:off x="5106988" y="4556125"/>
            <a:ext cx="3048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own Arrow 1"/>
          <p:cNvSpPr/>
          <p:nvPr/>
        </p:nvSpPr>
        <p:spPr>
          <a:xfrm>
            <a:off x="5995988" y="1676400"/>
            <a:ext cx="482600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292528" y="1905000"/>
            <a:ext cx="1460072" cy="6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Delete 10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292528" y="2553336"/>
            <a:ext cx="2907871" cy="64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Remove Leaf 10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04800" y="3048000"/>
            <a:ext cx="3402013" cy="64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Connect 19 to 6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3087" y="849868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98F6B-163B-495E-B588-DDB01E396F3D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6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03177 -2.59259E-6 C -0.04601 -2.59259E-6 -0.06337 -0.03727 -0.06337 -0.06759 L -0.06337 -0.13495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67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Tree Example 1</a:t>
            </a:r>
            <a:endParaRPr lang="en-US" altLang="en-US" dirty="0" smtClean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1625" y="1143000"/>
            <a:ext cx="3495676" cy="5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6 2 5 0 10 19 4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56288" y="1160462"/>
            <a:ext cx="925512" cy="5159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start</a:t>
            </a:r>
            <a:endParaRPr lang="en-US" altLang="en-US" dirty="0" smtClean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123338B4-AB10-4628-B14D-CFA0619E1C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7313" y="4014787"/>
            <a:ext cx="682625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19</a:t>
            </a: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1D9E4959-B770-43A7-8E45-27CCE3308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27875" y="3059112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3E1D4DEB-EDC6-4EA6-84D2-0A73933D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2488" y="3059112"/>
            <a:ext cx="685800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C446AE82-1750-4C3C-86E0-891A758560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5975" y="2209800"/>
            <a:ext cx="682625" cy="528637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31" name="AutoShape 26">
            <a:extLst>
              <a:ext uri="{FF2B5EF4-FFF2-40B4-BE49-F238E27FC236}">
                <a16:creationId xmlns:a16="http://schemas.microsoft.com/office/drawing/2014/main" id="{83A254AE-327F-4FFB-998F-0594E00B8313}"/>
              </a:ext>
            </a:extLst>
          </p:cNvPr>
          <p:cNvCxnSpPr>
            <a:cxnSpLocks noChangeShapeType="1"/>
            <a:stCxn id="29" idx="3"/>
            <a:endCxn id="28" idx="0"/>
          </p:cNvCxnSpPr>
          <p:nvPr/>
        </p:nvCxnSpPr>
        <p:spPr bwMode="auto">
          <a:xfrm flipH="1">
            <a:off x="5005388" y="2689225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7">
            <a:extLst>
              <a:ext uri="{FF2B5EF4-FFF2-40B4-BE49-F238E27FC236}">
                <a16:creationId xmlns:a16="http://schemas.microsoft.com/office/drawing/2014/main" id="{B5BBA6EF-0D0D-44B2-B23F-7549E233B906}"/>
              </a:ext>
            </a:extLst>
          </p:cNvPr>
          <p:cNvCxnSpPr>
            <a:cxnSpLocks noChangeShapeType="1"/>
            <a:stCxn id="29" idx="5"/>
            <a:endCxn id="27" idx="0"/>
          </p:cNvCxnSpPr>
          <p:nvPr/>
        </p:nvCxnSpPr>
        <p:spPr bwMode="auto">
          <a:xfrm>
            <a:off x="6478588" y="2689225"/>
            <a:ext cx="99060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29">
            <a:extLst>
              <a:ext uri="{FF2B5EF4-FFF2-40B4-BE49-F238E27FC236}">
                <a16:creationId xmlns:a16="http://schemas.microsoft.com/office/drawing/2014/main" id="{550CA617-3C98-47A7-A22F-974BE0DAFF47}"/>
              </a:ext>
            </a:extLst>
          </p:cNvPr>
          <p:cNvCxnSpPr>
            <a:cxnSpLocks noChangeShapeType="1"/>
            <a:stCxn id="27" idx="5"/>
            <a:endCxn id="26" idx="0"/>
          </p:cNvCxnSpPr>
          <p:nvPr/>
        </p:nvCxnSpPr>
        <p:spPr bwMode="auto">
          <a:xfrm>
            <a:off x="7713663" y="3530600"/>
            <a:ext cx="33496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Oval 30">
            <a:extLst>
              <a:ext uri="{FF2B5EF4-FFF2-40B4-BE49-F238E27FC236}">
                <a16:creationId xmlns:a16="http://schemas.microsoft.com/office/drawing/2014/main" id="{93648017-129D-41E2-AE8A-2E67FF75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5100" y="4014787"/>
            <a:ext cx="687388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55" name="Oval 31">
            <a:extLst>
              <a:ext uri="{FF2B5EF4-FFF2-40B4-BE49-F238E27FC236}">
                <a16:creationId xmlns:a16="http://schemas.microsoft.com/office/drawing/2014/main" id="{C76F7CE8-9FFE-4BE1-929F-139D176B7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014787"/>
            <a:ext cx="684213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0</a:t>
            </a:r>
          </a:p>
        </p:txBody>
      </p:sp>
      <p:cxnSp>
        <p:nvCxnSpPr>
          <p:cNvPr id="56" name="AutoShape 32">
            <a:extLst>
              <a:ext uri="{FF2B5EF4-FFF2-40B4-BE49-F238E27FC236}">
                <a16:creationId xmlns:a16="http://schemas.microsoft.com/office/drawing/2014/main" id="{7DEBCAA5-82F8-404B-BDB1-2F12C3685708}"/>
              </a:ext>
            </a:extLst>
          </p:cNvPr>
          <p:cNvCxnSpPr>
            <a:cxnSpLocks noChangeShapeType="1"/>
            <a:stCxn id="28" idx="3"/>
            <a:endCxn id="55" idx="0"/>
          </p:cNvCxnSpPr>
          <p:nvPr/>
        </p:nvCxnSpPr>
        <p:spPr bwMode="auto">
          <a:xfrm flipH="1">
            <a:off x="4457700" y="3536950"/>
            <a:ext cx="306388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33">
            <a:extLst>
              <a:ext uri="{FF2B5EF4-FFF2-40B4-BE49-F238E27FC236}">
                <a16:creationId xmlns:a16="http://schemas.microsoft.com/office/drawing/2014/main" id="{F354EB34-8AD1-46ED-8BDB-845AE0553825}"/>
              </a:ext>
            </a:extLst>
          </p:cNvPr>
          <p:cNvCxnSpPr>
            <a:cxnSpLocks noChangeShapeType="1"/>
            <a:stCxn id="28" idx="5"/>
            <a:endCxn id="34" idx="0"/>
          </p:cNvCxnSpPr>
          <p:nvPr/>
        </p:nvCxnSpPr>
        <p:spPr bwMode="auto">
          <a:xfrm>
            <a:off x="5246688" y="3530600"/>
            <a:ext cx="341312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31">
            <a:extLst>
              <a:ext uri="{FF2B5EF4-FFF2-40B4-BE49-F238E27FC236}">
                <a16:creationId xmlns:a16="http://schemas.microsoft.com/office/drawing/2014/main" id="{98C992EE-8AC7-4874-B39F-150987068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4088" y="5033962"/>
            <a:ext cx="684212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59" name="AutoShape 32">
            <a:extLst>
              <a:ext uri="{FF2B5EF4-FFF2-40B4-BE49-F238E27FC236}">
                <a16:creationId xmlns:a16="http://schemas.microsoft.com/office/drawing/2014/main" id="{912AA3E4-0000-4877-8569-5FC1BC2DA82C}"/>
              </a:ext>
            </a:extLst>
          </p:cNvPr>
          <p:cNvCxnSpPr>
            <a:cxnSpLocks noChangeShapeType="1"/>
            <a:endCxn id="58" idx="0"/>
          </p:cNvCxnSpPr>
          <p:nvPr/>
        </p:nvCxnSpPr>
        <p:spPr bwMode="auto">
          <a:xfrm flipH="1">
            <a:off x="5106988" y="4556125"/>
            <a:ext cx="3048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own Arrow 1"/>
          <p:cNvSpPr/>
          <p:nvPr/>
        </p:nvSpPr>
        <p:spPr>
          <a:xfrm>
            <a:off x="5995988" y="1676400"/>
            <a:ext cx="482600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292528" y="1905000"/>
            <a:ext cx="1460072" cy="6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Delete 2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292528" y="2553336"/>
            <a:ext cx="2907871" cy="64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Remove Leaf 2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04800" y="3048000"/>
            <a:ext cx="3402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Select </a:t>
            </a:r>
            <a:r>
              <a:rPr lang="en-US" altLang="en-US" dirty="0" smtClean="0">
                <a:solidFill>
                  <a:srgbClr val="FF0000"/>
                </a:solidFill>
              </a:rPr>
              <a:t>minimum</a:t>
            </a:r>
            <a:r>
              <a:rPr lang="en-US" altLang="en-US" dirty="0" smtClean="0"/>
              <a:t> node from the </a:t>
            </a:r>
            <a:r>
              <a:rPr lang="en-US" altLang="en-US" dirty="0" smtClean="0">
                <a:solidFill>
                  <a:srgbClr val="FF0000"/>
                </a:solidFill>
              </a:rPr>
              <a:t>right children, which is 4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3087" y="762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04800" y="4267200"/>
            <a:ext cx="3402013" cy="64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Connect 4 to 6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9BCA8-867A-4BBE-8FBD-9EC4979E0AD9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4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78 L -0.01024 -0.2893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8" grpId="0" animBg="1"/>
      <p:bldP spid="67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Tree Example 2</a:t>
            </a:r>
            <a:endParaRPr lang="en-US" altLang="en-US" dirty="0" smtClean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975154" y="2105975"/>
            <a:ext cx="5391152" cy="5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23 5 12 8 16 2 56 38 91 72 1</a:t>
            </a: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123338B4-AB10-4628-B14D-CFA0619E1C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970" y="4137747"/>
            <a:ext cx="536391" cy="415391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91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9E4959-B770-43A7-8E45-27CCE3308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2661" y="3386800"/>
            <a:ext cx="538885" cy="415391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56</a:t>
            </a:r>
          </a:p>
        </p:txBody>
      </p:sp>
      <p:sp>
        <p:nvSpPr>
          <p:cNvPr id="35" name="Oval 24">
            <a:extLst>
              <a:ext uri="{FF2B5EF4-FFF2-40B4-BE49-F238E27FC236}">
                <a16:creationId xmlns:a16="http://schemas.microsoft.com/office/drawing/2014/main" id="{3E1D4DEB-EDC6-4EA6-84D2-0A73933D7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5418" y="3386800"/>
            <a:ext cx="538885" cy="415391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C446AE82-1750-4C3C-86E0-891A758560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664" y="2719431"/>
            <a:ext cx="536391" cy="41539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23</a:t>
            </a:r>
          </a:p>
        </p:txBody>
      </p:sp>
      <p:cxnSp>
        <p:nvCxnSpPr>
          <p:cNvPr id="37" name="AutoShape 26">
            <a:extLst>
              <a:ext uri="{FF2B5EF4-FFF2-40B4-BE49-F238E27FC236}">
                <a16:creationId xmlns:a16="http://schemas.microsoft.com/office/drawing/2014/main" id="{6D03ED81-38BF-43F4-9891-A5492EF0BA65}"/>
              </a:ext>
            </a:extLst>
          </p:cNvPr>
          <p:cNvCxnSpPr>
            <a:cxnSpLocks noChangeShapeType="1"/>
            <a:stCxn id="36" idx="3"/>
            <a:endCxn id="35" idx="0"/>
          </p:cNvCxnSpPr>
          <p:nvPr/>
        </p:nvCxnSpPr>
        <p:spPr bwMode="auto">
          <a:xfrm flipH="1">
            <a:off x="1744861" y="3096151"/>
            <a:ext cx="778390" cy="2694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27">
            <a:extLst>
              <a:ext uri="{FF2B5EF4-FFF2-40B4-BE49-F238E27FC236}">
                <a16:creationId xmlns:a16="http://schemas.microsoft.com/office/drawing/2014/main" id="{E0FB9809-9D8B-484A-9584-02030055AA0F}"/>
              </a:ext>
            </a:extLst>
          </p:cNvPr>
          <p:cNvCxnSpPr>
            <a:cxnSpLocks noChangeShapeType="1"/>
            <a:stCxn id="36" idx="5"/>
            <a:endCxn id="24" idx="0"/>
          </p:cNvCxnSpPr>
          <p:nvPr/>
        </p:nvCxnSpPr>
        <p:spPr bwMode="auto">
          <a:xfrm>
            <a:off x="2902467" y="3096151"/>
            <a:ext cx="778390" cy="2694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29">
            <a:extLst>
              <a:ext uri="{FF2B5EF4-FFF2-40B4-BE49-F238E27FC236}">
                <a16:creationId xmlns:a16="http://schemas.microsoft.com/office/drawing/2014/main" id="{54A64243-BFD5-4FF6-B2BF-C194C71FE251}"/>
              </a:ext>
            </a:extLst>
          </p:cNvPr>
          <p:cNvCxnSpPr>
            <a:cxnSpLocks noChangeShapeType="1"/>
            <a:stCxn id="24" idx="5"/>
            <a:endCxn id="23" idx="0"/>
          </p:cNvCxnSpPr>
          <p:nvPr/>
        </p:nvCxnSpPr>
        <p:spPr bwMode="auto">
          <a:xfrm>
            <a:off x="3872959" y="3757284"/>
            <a:ext cx="263205" cy="364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30">
            <a:extLst>
              <a:ext uri="{FF2B5EF4-FFF2-40B4-BE49-F238E27FC236}">
                <a16:creationId xmlns:a16="http://schemas.microsoft.com/office/drawing/2014/main" id="{93648017-129D-41E2-AE8A-2E67FF75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3222" y="4137747"/>
            <a:ext cx="540133" cy="415391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41" name="Oval 31">
            <a:extLst>
              <a:ext uri="{FF2B5EF4-FFF2-40B4-BE49-F238E27FC236}">
                <a16:creationId xmlns:a16="http://schemas.microsoft.com/office/drawing/2014/main" id="{C76F7CE8-9FFE-4BE1-929F-139D176B7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5059" y="4137747"/>
            <a:ext cx="537638" cy="415391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42" name="AutoShape 32">
            <a:extLst>
              <a:ext uri="{FF2B5EF4-FFF2-40B4-BE49-F238E27FC236}">
                <a16:creationId xmlns:a16="http://schemas.microsoft.com/office/drawing/2014/main" id="{C081CF64-9D42-487D-B2A1-A587F08B9AE9}"/>
              </a:ext>
            </a:extLst>
          </p:cNvPr>
          <p:cNvCxnSpPr>
            <a:cxnSpLocks noChangeShapeType="1"/>
            <a:stCxn id="35" idx="3"/>
            <a:endCxn id="41" idx="0"/>
          </p:cNvCxnSpPr>
          <p:nvPr/>
        </p:nvCxnSpPr>
        <p:spPr bwMode="auto">
          <a:xfrm flipH="1">
            <a:off x="1314500" y="3762273"/>
            <a:ext cx="240752" cy="3542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33">
            <a:extLst>
              <a:ext uri="{FF2B5EF4-FFF2-40B4-BE49-F238E27FC236}">
                <a16:creationId xmlns:a16="http://schemas.microsoft.com/office/drawing/2014/main" id="{CC9AA6A7-A307-4404-B45A-B0AF403D2553}"/>
              </a:ext>
            </a:extLst>
          </p:cNvPr>
          <p:cNvCxnSpPr>
            <a:cxnSpLocks noChangeShapeType="1"/>
            <a:stCxn id="35" idx="5"/>
            <a:endCxn id="40" idx="0"/>
          </p:cNvCxnSpPr>
          <p:nvPr/>
        </p:nvCxnSpPr>
        <p:spPr bwMode="auto">
          <a:xfrm>
            <a:off x="1934469" y="3757284"/>
            <a:ext cx="268195" cy="364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31">
            <a:extLst>
              <a:ext uri="{FF2B5EF4-FFF2-40B4-BE49-F238E27FC236}">
                <a16:creationId xmlns:a16="http://schemas.microsoft.com/office/drawing/2014/main" id="{98C992EE-8AC7-4874-B39F-150987068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253" y="4938591"/>
            <a:ext cx="537638" cy="415391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8</a:t>
            </a:r>
          </a:p>
        </p:txBody>
      </p:sp>
      <p:cxnSp>
        <p:nvCxnSpPr>
          <p:cNvPr id="45" name="AutoShape 32">
            <a:extLst>
              <a:ext uri="{FF2B5EF4-FFF2-40B4-BE49-F238E27FC236}">
                <a16:creationId xmlns:a16="http://schemas.microsoft.com/office/drawing/2014/main" id="{81042863-AB4C-4FD5-A8B0-C14E1B6982CF}"/>
              </a:ext>
            </a:extLst>
          </p:cNvPr>
          <p:cNvCxnSpPr>
            <a:cxnSpLocks noChangeShapeType="1"/>
            <a:endCxn id="44" idx="0"/>
          </p:cNvCxnSpPr>
          <p:nvPr/>
        </p:nvCxnSpPr>
        <p:spPr bwMode="auto">
          <a:xfrm flipH="1">
            <a:off x="1824696" y="4563117"/>
            <a:ext cx="239505" cy="3530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21">
            <a:extLst>
              <a:ext uri="{FF2B5EF4-FFF2-40B4-BE49-F238E27FC236}">
                <a16:creationId xmlns:a16="http://schemas.microsoft.com/office/drawing/2014/main" id="{578582AC-C1E8-4CDE-BD0E-25B6E4C13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4725" y="4916137"/>
            <a:ext cx="536391" cy="415391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16</a:t>
            </a:r>
          </a:p>
        </p:txBody>
      </p:sp>
      <p:cxnSp>
        <p:nvCxnSpPr>
          <p:cNvPr id="47" name="AutoShape 29">
            <a:extLst>
              <a:ext uri="{FF2B5EF4-FFF2-40B4-BE49-F238E27FC236}">
                <a16:creationId xmlns:a16="http://schemas.microsoft.com/office/drawing/2014/main" id="{51AAD574-EEC2-45BC-BFDE-899CCC1D88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1751" y="4552514"/>
            <a:ext cx="263205" cy="364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31">
            <a:extLst>
              <a:ext uri="{FF2B5EF4-FFF2-40B4-BE49-F238E27FC236}">
                <a16:creationId xmlns:a16="http://schemas.microsoft.com/office/drawing/2014/main" id="{D2450FDF-71B9-4A16-8EBC-67BE9E0D4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4882" y="4137122"/>
            <a:ext cx="537638" cy="415391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38</a:t>
            </a:r>
          </a:p>
        </p:txBody>
      </p:sp>
      <p:cxnSp>
        <p:nvCxnSpPr>
          <p:cNvPr id="49" name="AutoShape 32">
            <a:extLst>
              <a:ext uri="{FF2B5EF4-FFF2-40B4-BE49-F238E27FC236}">
                <a16:creationId xmlns:a16="http://schemas.microsoft.com/office/drawing/2014/main" id="{CB39DEA1-4F51-4446-941E-E82AD2C47CDD}"/>
              </a:ext>
            </a:extLst>
          </p:cNvPr>
          <p:cNvCxnSpPr>
            <a:cxnSpLocks noChangeShapeType="1"/>
            <a:endCxn id="48" idx="0"/>
          </p:cNvCxnSpPr>
          <p:nvPr/>
        </p:nvCxnSpPr>
        <p:spPr bwMode="auto">
          <a:xfrm flipH="1">
            <a:off x="3334324" y="3761649"/>
            <a:ext cx="239505" cy="3530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31">
            <a:extLst>
              <a:ext uri="{FF2B5EF4-FFF2-40B4-BE49-F238E27FC236}">
                <a16:creationId xmlns:a16="http://schemas.microsoft.com/office/drawing/2014/main" id="{94D4666A-2702-438C-9BB7-6C5D5EFB3F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4410" y="4916137"/>
            <a:ext cx="537638" cy="415391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72</a:t>
            </a:r>
          </a:p>
        </p:txBody>
      </p:sp>
      <p:cxnSp>
        <p:nvCxnSpPr>
          <p:cNvPr id="51" name="AutoShape 32">
            <a:extLst>
              <a:ext uri="{FF2B5EF4-FFF2-40B4-BE49-F238E27FC236}">
                <a16:creationId xmlns:a16="http://schemas.microsoft.com/office/drawing/2014/main" id="{A2C2B2D2-F77A-4473-9A6F-C5C72503B0BE}"/>
              </a:ext>
            </a:extLst>
          </p:cNvPr>
          <p:cNvCxnSpPr>
            <a:cxnSpLocks noChangeShapeType="1"/>
            <a:endCxn id="50" idx="0"/>
          </p:cNvCxnSpPr>
          <p:nvPr/>
        </p:nvCxnSpPr>
        <p:spPr bwMode="auto">
          <a:xfrm flipH="1">
            <a:off x="3743852" y="4540663"/>
            <a:ext cx="239505" cy="3530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31">
            <a:extLst>
              <a:ext uri="{FF2B5EF4-FFF2-40B4-BE49-F238E27FC236}">
                <a16:creationId xmlns:a16="http://schemas.microsoft.com/office/drawing/2014/main" id="{1F1D1563-D931-475B-A2C8-36CBC68DE4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" y="4927987"/>
            <a:ext cx="537638" cy="415391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r>
              <a:rPr lang="en-US" altLang="en-US" kern="0" dirty="0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cxnSp>
        <p:nvCxnSpPr>
          <p:cNvPr id="53" name="AutoShape 32">
            <a:extLst>
              <a:ext uri="{FF2B5EF4-FFF2-40B4-BE49-F238E27FC236}">
                <a16:creationId xmlns:a16="http://schemas.microsoft.com/office/drawing/2014/main" id="{5930F5B5-4BD6-486F-98DE-EEB976FAE145}"/>
              </a:ext>
            </a:extLst>
          </p:cNvPr>
          <p:cNvCxnSpPr>
            <a:cxnSpLocks noChangeShapeType="1"/>
            <a:endCxn id="52" idx="0"/>
          </p:cNvCxnSpPr>
          <p:nvPr/>
        </p:nvCxnSpPr>
        <p:spPr bwMode="auto">
          <a:xfrm flipH="1">
            <a:off x="955243" y="4552514"/>
            <a:ext cx="239505" cy="3530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4" name="표 17">
            <a:extLst>
              <a:ext uri="{FF2B5EF4-FFF2-40B4-BE49-F238E27FC236}">
                <a16:creationId xmlns:a16="http://schemas.microsoft.com/office/drawing/2014/main" id="{86219665-8062-46C0-B969-F8C3995C5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45063"/>
              </p:ext>
            </p:extLst>
          </p:nvPr>
        </p:nvGraphicFramePr>
        <p:xfrm>
          <a:off x="4741416" y="2584545"/>
          <a:ext cx="3386891" cy="364008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78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index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Left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A[0]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A[1]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A[2]</a:t>
                      </a:r>
                      <a:endParaRPr lang="en-US" sz="1600" b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A[3]</a:t>
                      </a:r>
                      <a:endParaRPr lang="en-US" sz="1600" b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A[4]</a:t>
                      </a:r>
                      <a:endParaRPr lang="en-US" sz="1600" b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A[5]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A[6]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A[7]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extLst>
                  <a:ext uri="{0D108BD9-81ED-4DB2-BD59-A6C34878D82A}">
                    <a16:rowId xmlns:a16="http://schemas.microsoft.com/office/drawing/2014/main" val="3604475945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A[8]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extLst>
                  <a:ext uri="{0D108BD9-81ED-4DB2-BD59-A6C34878D82A}">
                    <a16:rowId xmlns:a16="http://schemas.microsoft.com/office/drawing/2014/main" val="32303577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A[9]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extLst>
                  <a:ext uri="{0D108BD9-81ED-4DB2-BD59-A6C34878D82A}">
                    <a16:rowId xmlns:a16="http://schemas.microsoft.com/office/drawing/2014/main" val="855223305"/>
                  </a:ext>
                </a:extLst>
              </a:tr>
              <a:tr h="273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A[10]</a:t>
                      </a: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dirty="0">
                        <a:solidFill>
                          <a:schemeClr val="tx2"/>
                        </a:solidFill>
                        <a:effectLst/>
                        <a:latin typeface="+mn-lt"/>
                        <a:ea typeface="맑은 고딕"/>
                        <a:cs typeface="Arial"/>
                      </a:endParaRPr>
                    </a:p>
                  </a:txBody>
                  <a:tcPr marL="68147" marR="68147" marT="0" marB="0"/>
                </a:tc>
                <a:extLst>
                  <a:ext uri="{0D108BD9-81ED-4DB2-BD59-A6C34878D82A}">
                    <a16:rowId xmlns:a16="http://schemas.microsoft.com/office/drawing/2014/main" val="4179851269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CD72B25D-925D-4F98-8D44-547A12695239}"/>
              </a:ext>
            </a:extLst>
          </p:cNvPr>
          <p:cNvSpPr/>
          <p:nvPr/>
        </p:nvSpPr>
        <p:spPr>
          <a:xfrm>
            <a:off x="6566973" y="3122992"/>
            <a:ext cx="441147" cy="3754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23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28AE37-F847-493F-8537-BB88A1786F5D}"/>
              </a:ext>
            </a:extLst>
          </p:cNvPr>
          <p:cNvSpPr/>
          <p:nvPr/>
        </p:nvSpPr>
        <p:spPr>
          <a:xfrm>
            <a:off x="6630640" y="3403572"/>
            <a:ext cx="308098" cy="3754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5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EDD159-B35A-452E-97F4-B648F044D13C}"/>
              </a:ext>
            </a:extLst>
          </p:cNvPr>
          <p:cNvSpPr/>
          <p:nvPr/>
        </p:nvSpPr>
        <p:spPr>
          <a:xfrm>
            <a:off x="6592858" y="3684151"/>
            <a:ext cx="413896" cy="3754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12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8E9BEB9-BBE2-4E7D-B7FF-B70514593F6D}"/>
              </a:ext>
            </a:extLst>
          </p:cNvPr>
          <p:cNvSpPr/>
          <p:nvPr/>
        </p:nvSpPr>
        <p:spPr>
          <a:xfrm>
            <a:off x="6637741" y="3968582"/>
            <a:ext cx="324128" cy="3754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8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861E64A-DAD4-4D32-951D-0611276A59CF}"/>
              </a:ext>
            </a:extLst>
          </p:cNvPr>
          <p:cNvSpPr/>
          <p:nvPr/>
        </p:nvSpPr>
        <p:spPr>
          <a:xfrm>
            <a:off x="6573492" y="4234341"/>
            <a:ext cx="418704" cy="3754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16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6E19D3-4AD2-4575-AF9F-F8E4B0576CBC}"/>
              </a:ext>
            </a:extLst>
          </p:cNvPr>
          <p:cNvSpPr/>
          <p:nvPr/>
        </p:nvSpPr>
        <p:spPr>
          <a:xfrm>
            <a:off x="6626390" y="4525382"/>
            <a:ext cx="312907" cy="3754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2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4A67EA-FF7B-4075-88A3-9A7A860CE381}"/>
              </a:ext>
            </a:extLst>
          </p:cNvPr>
          <p:cNvSpPr/>
          <p:nvPr/>
        </p:nvSpPr>
        <p:spPr>
          <a:xfrm>
            <a:off x="6579233" y="4790016"/>
            <a:ext cx="441147" cy="3754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56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2E2277-20DD-49F4-B381-014635ECBDE9}"/>
              </a:ext>
            </a:extLst>
          </p:cNvPr>
          <p:cNvSpPr/>
          <p:nvPr/>
        </p:nvSpPr>
        <p:spPr>
          <a:xfrm>
            <a:off x="6560511" y="5080794"/>
            <a:ext cx="452368" cy="3754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38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1CA9D3-C9AE-420F-92B3-2AF9CACE4FBE}"/>
              </a:ext>
            </a:extLst>
          </p:cNvPr>
          <p:cNvSpPr/>
          <p:nvPr/>
        </p:nvSpPr>
        <p:spPr>
          <a:xfrm>
            <a:off x="6573491" y="5353434"/>
            <a:ext cx="418704" cy="3754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91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B25431-5E54-4D25-9C19-E020AA32CCF9}"/>
              </a:ext>
            </a:extLst>
          </p:cNvPr>
          <p:cNvSpPr/>
          <p:nvPr/>
        </p:nvSpPr>
        <p:spPr>
          <a:xfrm>
            <a:off x="6580780" y="5602921"/>
            <a:ext cx="426720" cy="3754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72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D50520-9043-417C-AE56-A9BC9791A332}"/>
              </a:ext>
            </a:extLst>
          </p:cNvPr>
          <p:cNvSpPr/>
          <p:nvPr/>
        </p:nvSpPr>
        <p:spPr>
          <a:xfrm>
            <a:off x="6652142" y="5872913"/>
            <a:ext cx="285656" cy="3754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1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2E495B-5D8A-4DF1-9245-8644A6881FB4}"/>
              </a:ext>
            </a:extLst>
          </p:cNvPr>
          <p:cNvSpPr/>
          <p:nvPr/>
        </p:nvSpPr>
        <p:spPr>
          <a:xfrm>
            <a:off x="5745052" y="3155524"/>
            <a:ext cx="285656" cy="3522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1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62600F-CAFB-4E54-9DBC-AB20B50A4943}"/>
              </a:ext>
            </a:extLst>
          </p:cNvPr>
          <p:cNvSpPr/>
          <p:nvPr/>
        </p:nvSpPr>
        <p:spPr>
          <a:xfrm>
            <a:off x="7557791" y="3143166"/>
            <a:ext cx="317716" cy="3522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6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457791-20BF-4794-8809-1C13B1D391A7}"/>
              </a:ext>
            </a:extLst>
          </p:cNvPr>
          <p:cNvSpPr/>
          <p:nvPr/>
        </p:nvSpPr>
        <p:spPr>
          <a:xfrm>
            <a:off x="5733831" y="3434843"/>
            <a:ext cx="308098" cy="3522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5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E0687A5-2975-4639-AEDD-A97D1A6A81C0}"/>
              </a:ext>
            </a:extLst>
          </p:cNvPr>
          <p:cNvSpPr/>
          <p:nvPr/>
        </p:nvSpPr>
        <p:spPr>
          <a:xfrm>
            <a:off x="7560196" y="3415209"/>
            <a:ext cx="312906" cy="3522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2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A15752-1C14-4A77-91F4-F2D017D108B2}"/>
              </a:ext>
            </a:extLst>
          </p:cNvPr>
          <p:cNvSpPr/>
          <p:nvPr/>
        </p:nvSpPr>
        <p:spPr>
          <a:xfrm>
            <a:off x="5737892" y="3711806"/>
            <a:ext cx="312906" cy="3522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3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EC7E3D-B047-41A1-966B-06D7879B16FF}"/>
              </a:ext>
            </a:extLst>
          </p:cNvPr>
          <p:cNvSpPr/>
          <p:nvPr/>
        </p:nvSpPr>
        <p:spPr>
          <a:xfrm>
            <a:off x="7557791" y="3696721"/>
            <a:ext cx="317716" cy="3522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4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F8579B-FD50-498A-9863-DE5DE4E75115}"/>
              </a:ext>
            </a:extLst>
          </p:cNvPr>
          <p:cNvSpPr/>
          <p:nvPr/>
        </p:nvSpPr>
        <p:spPr>
          <a:xfrm>
            <a:off x="5672918" y="4507414"/>
            <a:ext cx="429925" cy="3522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10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345918-21DD-42F8-A665-D06C241BCA3F}"/>
              </a:ext>
            </a:extLst>
          </p:cNvPr>
          <p:cNvSpPr/>
          <p:nvPr/>
        </p:nvSpPr>
        <p:spPr>
          <a:xfrm>
            <a:off x="5740611" y="5331336"/>
            <a:ext cx="317716" cy="3522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9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10F7054-B08F-47D5-8737-46B96F8004B7}"/>
              </a:ext>
            </a:extLst>
          </p:cNvPr>
          <p:cNvSpPr/>
          <p:nvPr/>
        </p:nvSpPr>
        <p:spPr>
          <a:xfrm>
            <a:off x="5745104" y="4783662"/>
            <a:ext cx="298480" cy="3522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+mn-lt"/>
              </a:rPr>
              <a:t>7</a:t>
            </a:r>
            <a:endParaRPr lang="en-US" sz="1600" b="1" dirty="0">
              <a:latin typeface="+mn-lt"/>
              <a:ea typeface="맑은 고딕"/>
              <a:cs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AB89D42-9CB8-4EEB-8F77-62EC0AD52C2C}"/>
              </a:ext>
            </a:extLst>
          </p:cNvPr>
          <p:cNvSpPr/>
          <p:nvPr/>
        </p:nvSpPr>
        <p:spPr>
          <a:xfrm>
            <a:off x="7554585" y="4783662"/>
            <a:ext cx="324128" cy="35221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8</a:t>
            </a:r>
            <a:endParaRPr lang="en-US" sz="1600" b="1" dirty="0">
              <a:solidFill>
                <a:schemeClr val="tx2"/>
              </a:solidFill>
              <a:latin typeface="+mn-lt"/>
              <a:ea typeface="맑은 고딕"/>
              <a:cs typeface="Arial"/>
            </a:endParaRP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292528" y="1143000"/>
            <a:ext cx="8318072" cy="90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Java provides binary search tree, however, you should must create your own binary search tree!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73087" y="8382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634C5-C256-43BE-AC4C-280FE3E2BF25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5" grpId="0" animBg="1"/>
      <p:bldP spid="36" grpId="0" animBg="1"/>
      <p:bldP spid="40" grpId="0" animBg="1"/>
      <p:bldP spid="41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Binary Search Tree Example 3</a:t>
            </a:r>
            <a:endParaRPr lang="en-US" altLang="en-US" dirty="0" smtClean="0"/>
          </a:p>
        </p:txBody>
      </p:sp>
      <p:sp>
        <p:nvSpPr>
          <p:cNvPr id="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56288" y="1160462"/>
            <a:ext cx="925512" cy="5159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start</a:t>
            </a:r>
            <a:endParaRPr lang="en-US" altLang="en-US" dirty="0" smtClean="0"/>
          </a:p>
        </p:txBody>
      </p:sp>
      <p:sp>
        <p:nvSpPr>
          <p:cNvPr id="2" name="Down Arrow 1"/>
          <p:cNvSpPr/>
          <p:nvPr/>
        </p:nvSpPr>
        <p:spPr>
          <a:xfrm>
            <a:off x="5995988" y="1676400"/>
            <a:ext cx="482600" cy="457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282271" y="1287664"/>
            <a:ext cx="1775129" cy="6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Search 10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292529" y="2248537"/>
            <a:ext cx="4050871" cy="140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You are at 8: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10 == 8? NO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10 &gt; 8 </a:t>
            </a:r>
            <a:r>
              <a:rPr lang="en-US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Right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3087" y="762000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76652" y="1747524"/>
            <a:ext cx="4066748" cy="6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Start from the root 8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5FC09A-BAC7-432C-BAD8-10BB7A239F85}"/>
              </a:ext>
            </a:extLst>
          </p:cNvPr>
          <p:cNvGrpSpPr>
            <a:grpSpLocks/>
          </p:cNvGrpSpPr>
          <p:nvPr/>
        </p:nvGrpSpPr>
        <p:grpSpPr bwMode="auto">
          <a:xfrm>
            <a:off x="4343395" y="2260758"/>
            <a:ext cx="4264022" cy="2920847"/>
            <a:chOff x="3408" y="1152"/>
            <a:chExt cx="2256" cy="201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013348C-AD03-45E5-9AF7-0536F85914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2" y="228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18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A12EEC-4B55-474C-B2FE-DCA1736BCD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7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10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D98D0C-CA94-4687-8A8F-4E5741D2D7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9" y="168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96FD13C-1E95-4B0D-A6B3-30CA9D3528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6" y="1686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CFA1786-1073-4F91-B737-54EDE8D474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8" y="115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2" name="AutoShape 10">
              <a:extLst>
                <a:ext uri="{FF2B5EF4-FFF2-40B4-BE49-F238E27FC236}">
                  <a16:creationId xmlns:a16="http://schemas.microsoft.com/office/drawing/2014/main" id="{FDAFAEF9-2A5C-46E3-AB98-7E9A68F2E7A8}"/>
                </a:ext>
              </a:extLst>
            </p:cNvPr>
            <p:cNvCxnSpPr>
              <a:cxnSpLocks noChangeShapeType="1"/>
              <a:stCxn id="41" idx="3"/>
              <a:endCxn id="40" idx="0"/>
            </p:cNvCxnSpPr>
            <p:nvPr/>
          </p:nvCxnSpPr>
          <p:spPr bwMode="auto">
            <a:xfrm flipH="1">
              <a:off x="3828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1">
              <a:extLst>
                <a:ext uri="{FF2B5EF4-FFF2-40B4-BE49-F238E27FC236}">
                  <a16:creationId xmlns:a16="http://schemas.microsoft.com/office/drawing/2014/main" id="{E6CE826C-F112-4562-8A90-0EA0E9393C2D}"/>
                </a:ext>
              </a:extLst>
            </p:cNvPr>
            <p:cNvCxnSpPr>
              <a:cxnSpLocks noChangeShapeType="1"/>
              <a:stCxn id="41" idx="5"/>
              <a:endCxn id="39" idx="0"/>
            </p:cNvCxnSpPr>
            <p:nvPr/>
          </p:nvCxnSpPr>
          <p:spPr bwMode="auto">
            <a:xfrm>
              <a:off x="4523" y="1454"/>
              <a:ext cx="467" cy="215"/>
            </a:xfrm>
            <a:prstGeom prst="straightConnector1">
              <a:avLst/>
            </a:prstGeom>
            <a:ln w="28575">
              <a:headEnd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AutoShape 12">
              <a:extLst>
                <a:ext uri="{FF2B5EF4-FFF2-40B4-BE49-F238E27FC236}">
                  <a16:creationId xmlns:a16="http://schemas.microsoft.com/office/drawing/2014/main" id="{A2F8A93A-EA73-4385-AB2E-DA9846E00D62}"/>
                </a:ext>
              </a:extLst>
            </p:cNvPr>
            <p:cNvCxnSpPr>
              <a:cxnSpLocks noChangeShapeType="1"/>
              <a:stCxn id="39" idx="3"/>
              <a:endCxn id="38" idx="0"/>
            </p:cNvCxnSpPr>
            <p:nvPr/>
          </p:nvCxnSpPr>
          <p:spPr bwMode="auto">
            <a:xfrm flipH="1">
              <a:off x="4729" y="1983"/>
              <a:ext cx="147" cy="291"/>
            </a:xfrm>
            <a:prstGeom prst="straightConnector1">
              <a:avLst/>
            </a:prstGeom>
            <a:noFill/>
            <a:ln w="38100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3">
              <a:extLst>
                <a:ext uri="{FF2B5EF4-FFF2-40B4-BE49-F238E27FC236}">
                  <a16:creationId xmlns:a16="http://schemas.microsoft.com/office/drawing/2014/main" id="{88F9E117-693F-447A-932A-B2E4AD9A34AF}"/>
                </a:ext>
              </a:extLst>
            </p:cNvPr>
            <p:cNvCxnSpPr>
              <a:cxnSpLocks noChangeShapeType="1"/>
              <a:stCxn id="39" idx="5"/>
              <a:endCxn id="37" idx="0"/>
            </p:cNvCxnSpPr>
            <p:nvPr/>
          </p:nvCxnSpPr>
          <p:spPr bwMode="auto">
            <a:xfrm>
              <a:off x="5105" y="198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92C34BE-9A37-4280-813D-2E428E0AD2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0" y="281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7E6A98-FDDB-4C15-AF5F-A83D1EA6A3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8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48" name="AutoShape 16">
              <a:extLst>
                <a:ext uri="{FF2B5EF4-FFF2-40B4-BE49-F238E27FC236}">
                  <a16:creationId xmlns:a16="http://schemas.microsoft.com/office/drawing/2014/main" id="{07D5DB25-7F32-483F-BEEA-F5127189B887}"/>
                </a:ext>
              </a:extLst>
            </p:cNvPr>
            <p:cNvCxnSpPr>
              <a:cxnSpLocks noChangeShapeType="1"/>
              <a:stCxn id="40" idx="3"/>
              <a:endCxn id="47" idx="0"/>
            </p:cNvCxnSpPr>
            <p:nvPr/>
          </p:nvCxnSpPr>
          <p:spPr bwMode="auto">
            <a:xfrm flipH="1">
              <a:off x="3570" y="1987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17">
              <a:extLst>
                <a:ext uri="{FF2B5EF4-FFF2-40B4-BE49-F238E27FC236}">
                  <a16:creationId xmlns:a16="http://schemas.microsoft.com/office/drawing/2014/main" id="{7767E148-3450-453F-980F-D86538E94DE2}"/>
                </a:ext>
              </a:extLst>
            </p:cNvPr>
            <p:cNvCxnSpPr>
              <a:cxnSpLocks noChangeShapeType="1"/>
              <a:stCxn id="47" idx="5"/>
              <a:endCxn id="46" idx="0"/>
            </p:cNvCxnSpPr>
            <p:nvPr/>
          </p:nvCxnSpPr>
          <p:spPr bwMode="auto">
            <a:xfrm>
              <a:off x="3684" y="2583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7363347-F792-4F5C-9479-4B15826E8F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49" y="23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7</a:t>
              </a:r>
            </a:p>
          </p:txBody>
        </p:sp>
        <p:cxnSp>
          <p:nvCxnSpPr>
            <p:cNvPr id="51" name="AutoShape 19">
              <a:extLst>
                <a:ext uri="{FF2B5EF4-FFF2-40B4-BE49-F238E27FC236}">
                  <a16:creationId xmlns:a16="http://schemas.microsoft.com/office/drawing/2014/main" id="{E4F87C7C-A701-4DD3-B651-A59D423545A8}"/>
                </a:ext>
              </a:extLst>
            </p:cNvPr>
            <p:cNvCxnSpPr>
              <a:cxnSpLocks noChangeShapeType="1"/>
              <a:stCxn id="40" idx="5"/>
              <a:endCxn id="50" idx="0"/>
            </p:cNvCxnSpPr>
            <p:nvPr/>
          </p:nvCxnSpPr>
          <p:spPr bwMode="auto">
            <a:xfrm>
              <a:off x="3943" y="1982"/>
              <a:ext cx="168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0C9D95-45CE-4163-AD80-6E85F9085B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42" y="283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20</a:t>
              </a:r>
            </a:p>
          </p:txBody>
        </p:sp>
        <p:cxnSp>
          <p:nvCxnSpPr>
            <p:cNvPr id="53" name="AutoShape 21">
              <a:extLst>
                <a:ext uri="{FF2B5EF4-FFF2-40B4-BE49-F238E27FC236}">
                  <a16:creationId xmlns:a16="http://schemas.microsoft.com/office/drawing/2014/main" id="{30EB21F8-7D68-4158-9FA6-E36977FF018A}"/>
                </a:ext>
              </a:extLst>
            </p:cNvPr>
            <p:cNvCxnSpPr>
              <a:cxnSpLocks noChangeShapeType="1"/>
              <a:stCxn id="37" idx="5"/>
              <a:endCxn id="52" idx="0"/>
            </p:cNvCxnSpPr>
            <p:nvPr/>
          </p:nvCxnSpPr>
          <p:spPr bwMode="auto">
            <a:xfrm>
              <a:off x="5377" y="2583"/>
              <a:ext cx="12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04800" y="3620137"/>
            <a:ext cx="4050871" cy="140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You are at 11: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10 == 11? NO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 smtClean="0">
                <a:solidFill>
                  <a:srgbClr val="00B0F0"/>
                </a:solidFill>
              </a:rPr>
              <a:t>10 &gt; 11 </a:t>
            </a:r>
            <a:r>
              <a:rPr lang="en-US" alt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LEFT</a:t>
            </a:r>
            <a:endParaRPr lang="en-US" altLang="en-US" dirty="0" smtClean="0">
              <a:solidFill>
                <a:srgbClr val="00B0F0"/>
              </a:solidFill>
            </a:endParaRP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304801" y="4953001"/>
            <a:ext cx="396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Char char="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You are at 10: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10 == 10? </a:t>
            </a:r>
            <a:r>
              <a:rPr lang="en-US" altLang="en-US" dirty="0" smtClean="0">
                <a:solidFill>
                  <a:srgbClr val="00B050"/>
                </a:solidFill>
              </a:rPr>
              <a:t>YES</a:t>
            </a:r>
          </a:p>
          <a:p>
            <a:pPr marL="0" indent="0">
              <a:buFont typeface="Wingdings 2" pitchFamily="18" charset="2"/>
              <a:buNone/>
            </a:pPr>
            <a:endParaRPr lang="en-US" altLang="en-US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46A218-E4B7-4C2D-BAEB-5492F678FBFD}" type="datetime1">
              <a:rPr lang="en-US" smtClean="0"/>
              <a:t>11/14/2020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2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24" grpId="0"/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17.1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IntTree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647698-5096-4AF2-9DEF-97D276B5BF10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/>
              <a:t>Tree Node </a:t>
            </a:r>
            <a:r>
              <a:rPr lang="en-US" altLang="en-US" dirty="0" smtClean="0"/>
              <a:t>for </a:t>
            </a:r>
            <a:r>
              <a:rPr lang="en-US" altLang="en-US" dirty="0" smtClean="0"/>
              <a:t>Integers</a:t>
            </a:r>
            <a:endParaRPr lang="en-US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9225" y="10287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basic </a:t>
            </a:r>
            <a:r>
              <a:rPr lang="en-US" altLang="en-US" b="1" dirty="0" smtClean="0"/>
              <a:t>tree node object</a:t>
            </a:r>
            <a:r>
              <a:rPr lang="en-US" altLang="en-US" dirty="0" smtClean="0"/>
              <a:t> stores data and refers to left/right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Multiple nodes can be linked together into a larger tree</a:t>
            </a:r>
          </a:p>
        </p:txBody>
      </p:sp>
      <p:graphicFrame>
        <p:nvGraphicFramePr>
          <p:cNvPr id="34618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41203"/>
              </p:ext>
            </p:extLst>
          </p:nvPr>
        </p:nvGraphicFramePr>
        <p:xfrm>
          <a:off x="3584575" y="1600200"/>
          <a:ext cx="2054225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Left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right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188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14196"/>
              </p:ext>
            </p:extLst>
          </p:nvPr>
        </p:nvGraphicFramePr>
        <p:xfrm>
          <a:off x="3581400" y="3274767"/>
          <a:ext cx="2054225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left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right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20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59399"/>
              </p:ext>
            </p:extLst>
          </p:nvPr>
        </p:nvGraphicFramePr>
        <p:xfrm>
          <a:off x="1908175" y="4417767"/>
          <a:ext cx="2054225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left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right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216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76347"/>
              </p:ext>
            </p:extLst>
          </p:nvPr>
        </p:nvGraphicFramePr>
        <p:xfrm>
          <a:off x="5257800" y="4417767"/>
          <a:ext cx="2054225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left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right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6230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7565"/>
              </p:ext>
            </p:extLst>
          </p:nvPr>
        </p:nvGraphicFramePr>
        <p:xfrm>
          <a:off x="6556375" y="5532192"/>
          <a:ext cx="2054225" cy="792408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left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data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right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62" name="Line 132"/>
          <p:cNvSpPr>
            <a:spLocks noChangeShapeType="1"/>
          </p:cNvSpPr>
          <p:nvPr/>
        </p:nvSpPr>
        <p:spPr bwMode="auto">
          <a:xfrm flipH="1">
            <a:off x="2895600" y="3884367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3" name="Line 133"/>
          <p:cNvSpPr>
            <a:spLocks noChangeShapeType="1"/>
          </p:cNvSpPr>
          <p:nvPr/>
        </p:nvSpPr>
        <p:spPr bwMode="auto">
          <a:xfrm>
            <a:off x="5257800" y="3884367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4" name="Line 134"/>
          <p:cNvSpPr>
            <a:spLocks noChangeShapeType="1"/>
          </p:cNvSpPr>
          <p:nvPr/>
        </p:nvSpPr>
        <p:spPr bwMode="auto">
          <a:xfrm>
            <a:off x="6934200" y="5027367"/>
            <a:ext cx="625475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5" name="Line 135"/>
          <p:cNvSpPr>
            <a:spLocks noChangeShapeType="1"/>
          </p:cNvSpPr>
          <p:nvPr/>
        </p:nvSpPr>
        <p:spPr bwMode="auto">
          <a:xfrm flipH="1">
            <a:off x="5257800" y="4813055"/>
            <a:ext cx="68580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6" name="Line 137"/>
          <p:cNvSpPr>
            <a:spLocks noChangeShapeType="1"/>
          </p:cNvSpPr>
          <p:nvPr/>
        </p:nvSpPr>
        <p:spPr bwMode="auto">
          <a:xfrm flipH="1">
            <a:off x="3267075" y="4817817"/>
            <a:ext cx="6858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7" name="Line 138"/>
          <p:cNvSpPr>
            <a:spLocks noChangeShapeType="1"/>
          </p:cNvSpPr>
          <p:nvPr/>
        </p:nvSpPr>
        <p:spPr bwMode="auto">
          <a:xfrm flipH="1">
            <a:off x="1898650" y="4817817"/>
            <a:ext cx="6858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8" name="Line 139"/>
          <p:cNvSpPr>
            <a:spLocks noChangeShapeType="1"/>
          </p:cNvSpPr>
          <p:nvPr/>
        </p:nvSpPr>
        <p:spPr bwMode="auto">
          <a:xfrm flipH="1">
            <a:off x="3571875" y="2000250"/>
            <a:ext cx="6858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9" name="Line 140"/>
          <p:cNvSpPr>
            <a:spLocks noChangeShapeType="1"/>
          </p:cNvSpPr>
          <p:nvPr/>
        </p:nvSpPr>
        <p:spPr bwMode="auto">
          <a:xfrm flipH="1">
            <a:off x="4940300" y="2000250"/>
            <a:ext cx="6858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0" name="Line 141"/>
          <p:cNvSpPr>
            <a:spLocks noChangeShapeType="1"/>
          </p:cNvSpPr>
          <p:nvPr/>
        </p:nvSpPr>
        <p:spPr bwMode="auto">
          <a:xfrm flipH="1">
            <a:off x="6546850" y="5935417"/>
            <a:ext cx="6858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1" name="Line 142"/>
          <p:cNvSpPr>
            <a:spLocks noChangeShapeType="1"/>
          </p:cNvSpPr>
          <p:nvPr/>
        </p:nvSpPr>
        <p:spPr bwMode="auto">
          <a:xfrm flipH="1">
            <a:off x="7915275" y="5932242"/>
            <a:ext cx="6858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ADC659-341F-4C7D-A09E-8BC92E94108A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dirty="0" smtClean="0"/>
              <a:t> </a:t>
            </a:r>
            <a:r>
              <a:rPr lang="en-US" altLang="en-US" dirty="0" smtClean="0"/>
              <a:t>Class</a:t>
            </a:r>
            <a:endParaRPr lang="en-US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An IntTreeNode object is one node in a binary tree of ints.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class IntTreeNode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int data;      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data stored at this node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IntTreeNode left;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reference to left subtree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IntTreeNode right;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reference to right subtree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Constructs a leaf node with the given data.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IntTreeNode(int data)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this(data, null, null);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Constructs a branch node with the given data and links.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public IntTreeNode(int data, IntTreeNode left,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                     IntTreeNode right)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this.data = data;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this.left = left;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this.right = right;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53A499-88E1-411A-BBB8-437F9F0C65D0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IntTree</a:t>
            </a:r>
            <a:r>
              <a:rPr lang="en-US" altLang="en-US" dirty="0" smtClean="0"/>
              <a:t> </a:t>
            </a:r>
            <a:r>
              <a:rPr lang="en-US" altLang="en-US" dirty="0" smtClean="0"/>
              <a:t>Class</a:t>
            </a:r>
            <a:endParaRPr lang="en-US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An </a:t>
            </a:r>
            <a:r>
              <a:rPr lang="en-US" alt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IntTree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object represents an entire binary tree of </a:t>
            </a:r>
            <a:r>
              <a:rPr lang="en-US" alt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ints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IntTree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private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overallRoot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null for an empty tree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smtClean="0"/>
              <a:t>methods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  <a:p>
            <a:pPr marL="274638" lvl="1" indent="0" eaLnBrk="1" hangingPunct="1">
              <a:buNone/>
            </a:pPr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Client code talks to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IntTree</a:t>
            </a:r>
            <a:r>
              <a:rPr lang="en-US" altLang="en-US" dirty="0" smtClean="0"/>
              <a:t>,</a:t>
            </a:r>
            <a:br>
              <a:rPr lang="en-US" altLang="en-US" dirty="0" smtClean="0"/>
            </a:br>
            <a:r>
              <a:rPr lang="en-US" altLang="en-US" dirty="0" smtClean="0"/>
              <a:t>not to the node objects inside it</a:t>
            </a:r>
          </a:p>
          <a:p>
            <a:pPr lvl="2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Methods of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IntTree</a:t>
            </a:r>
            <a:r>
              <a:rPr lang="en-US" altLang="en-US" dirty="0" smtClean="0"/>
              <a:t> create</a:t>
            </a:r>
            <a:br>
              <a:rPr lang="en-US" altLang="en-US" dirty="0" smtClean="0"/>
            </a:br>
            <a:r>
              <a:rPr lang="en-US" altLang="en-US" dirty="0" smtClean="0"/>
              <a:t>and manipulate the nodes,</a:t>
            </a:r>
            <a:br>
              <a:rPr lang="en-US" altLang="en-US" dirty="0" smtClean="0"/>
            </a:br>
            <a:r>
              <a:rPr lang="en-US" altLang="en-US" dirty="0" smtClean="0"/>
              <a:t>their data and links between them</a:t>
            </a:r>
          </a:p>
        </p:txBody>
      </p:sp>
      <p:grpSp>
        <p:nvGrpSpPr>
          <p:cNvPr id="15364" name="Group 23"/>
          <p:cNvGrpSpPr>
            <a:grpSpLocks/>
          </p:cNvGrpSpPr>
          <p:nvPr/>
        </p:nvGrpSpPr>
        <p:grpSpPr bwMode="auto">
          <a:xfrm>
            <a:off x="5334000" y="2971800"/>
            <a:ext cx="3505200" cy="3105150"/>
            <a:chOff x="3504" y="2139"/>
            <a:chExt cx="2208" cy="1956"/>
          </a:xfrm>
        </p:grpSpPr>
        <p:grpSp>
          <p:nvGrpSpPr>
            <p:cNvPr id="15365" name="Group 4"/>
            <p:cNvGrpSpPr>
              <a:grpSpLocks/>
            </p:cNvGrpSpPr>
            <p:nvPr/>
          </p:nvGrpSpPr>
          <p:grpSpPr bwMode="auto">
            <a:xfrm>
              <a:off x="3600" y="2150"/>
              <a:ext cx="2016" cy="1882"/>
              <a:chOff x="3600" y="2150"/>
              <a:chExt cx="2016" cy="1882"/>
            </a:xfrm>
          </p:grpSpPr>
          <p:sp>
            <p:nvSpPr>
              <p:cNvPr id="15367" name="Oval 5"/>
              <p:cNvSpPr>
                <a:spLocks noChangeAspect="1" noChangeArrowheads="1"/>
              </p:cNvSpPr>
              <p:nvPr/>
            </p:nvSpPr>
            <p:spPr bwMode="auto">
              <a:xfrm>
                <a:off x="5294" y="3699"/>
                <a:ext cx="322" cy="333"/>
              </a:xfrm>
              <a:prstGeom prst="ellipse">
                <a:avLst/>
              </a:prstGeom>
              <a:gradFill rotWithShape="1">
                <a:gsLst>
                  <a:gs pos="0">
                    <a:srgbClr val="E1F2F3"/>
                  </a:gs>
                  <a:gs pos="100000">
                    <a:srgbClr val="A2AFAF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  <p:sp>
            <p:nvSpPr>
              <p:cNvPr id="15368" name="Oval 6"/>
              <p:cNvSpPr>
                <a:spLocks noChangeAspect="1" noChangeArrowheads="1"/>
              </p:cNvSpPr>
              <p:nvPr/>
            </p:nvSpPr>
            <p:spPr bwMode="auto">
              <a:xfrm>
                <a:off x="4759" y="3699"/>
                <a:ext cx="323" cy="333"/>
              </a:xfrm>
              <a:prstGeom prst="ellipse">
                <a:avLst/>
              </a:prstGeom>
              <a:gradFill rotWithShape="1">
                <a:gsLst>
                  <a:gs pos="0">
                    <a:srgbClr val="E1F2F3"/>
                  </a:gs>
                  <a:gs pos="100000">
                    <a:srgbClr val="A2AFAF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15369" name="Oval 7"/>
              <p:cNvSpPr>
                <a:spLocks noChangeAspect="1" noChangeArrowheads="1"/>
              </p:cNvSpPr>
              <p:nvPr/>
            </p:nvSpPr>
            <p:spPr bwMode="auto">
              <a:xfrm>
                <a:off x="5021" y="3098"/>
                <a:ext cx="323" cy="333"/>
              </a:xfrm>
              <a:prstGeom prst="ellipse">
                <a:avLst/>
              </a:prstGeom>
              <a:gradFill rotWithShape="1">
                <a:gsLst>
                  <a:gs pos="0">
                    <a:srgbClr val="E1F2F3"/>
                  </a:gs>
                  <a:gs pos="100000">
                    <a:srgbClr val="A2AFAF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5370" name="Oval 8"/>
              <p:cNvSpPr>
                <a:spLocks noChangeAspect="1" noChangeArrowheads="1"/>
              </p:cNvSpPr>
              <p:nvPr/>
            </p:nvSpPr>
            <p:spPr bwMode="auto">
              <a:xfrm>
                <a:off x="3858" y="3098"/>
                <a:ext cx="324" cy="333"/>
              </a:xfrm>
              <a:prstGeom prst="ellipse">
                <a:avLst/>
              </a:prstGeom>
              <a:gradFill rotWithShape="1">
                <a:gsLst>
                  <a:gs pos="0">
                    <a:srgbClr val="E1F2F3"/>
                  </a:gs>
                  <a:gs pos="100000">
                    <a:srgbClr val="A2AFAF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15371" name="Oval 9"/>
              <p:cNvSpPr>
                <a:spLocks noChangeAspect="1" noChangeArrowheads="1"/>
              </p:cNvSpPr>
              <p:nvPr/>
            </p:nvSpPr>
            <p:spPr bwMode="auto">
              <a:xfrm>
                <a:off x="4440" y="2564"/>
                <a:ext cx="322" cy="333"/>
              </a:xfrm>
              <a:prstGeom prst="ellipse">
                <a:avLst/>
              </a:prstGeom>
              <a:gradFill rotWithShape="1">
                <a:gsLst>
                  <a:gs pos="0">
                    <a:srgbClr val="E1F2F3"/>
                  </a:gs>
                  <a:gs pos="100000">
                    <a:srgbClr val="A2AFAF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cxnSp>
            <p:nvCxnSpPr>
              <p:cNvPr id="15372" name="AutoShape 10"/>
              <p:cNvCxnSpPr>
                <a:cxnSpLocks noChangeShapeType="1"/>
                <a:stCxn id="15371" idx="3"/>
                <a:endCxn id="15370" idx="0"/>
              </p:cNvCxnSpPr>
              <p:nvPr/>
            </p:nvCxnSpPr>
            <p:spPr bwMode="auto">
              <a:xfrm flipH="1">
                <a:off x="4020" y="2866"/>
                <a:ext cx="467" cy="21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73" name="AutoShape 11"/>
              <p:cNvCxnSpPr>
                <a:cxnSpLocks noChangeShapeType="1"/>
                <a:stCxn id="15371" idx="5"/>
                <a:endCxn id="15369" idx="0"/>
              </p:cNvCxnSpPr>
              <p:nvPr/>
            </p:nvCxnSpPr>
            <p:spPr bwMode="auto">
              <a:xfrm>
                <a:off x="4715" y="2866"/>
                <a:ext cx="467" cy="21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74" name="AutoShape 12"/>
              <p:cNvCxnSpPr>
                <a:cxnSpLocks noChangeShapeType="1"/>
                <a:stCxn id="15369" idx="3"/>
                <a:endCxn id="15368" idx="0"/>
              </p:cNvCxnSpPr>
              <p:nvPr/>
            </p:nvCxnSpPr>
            <p:spPr bwMode="auto">
              <a:xfrm flipH="1">
                <a:off x="4921" y="3395"/>
                <a:ext cx="147" cy="29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75" name="AutoShape 13"/>
              <p:cNvCxnSpPr>
                <a:cxnSpLocks noChangeShapeType="1"/>
                <a:stCxn id="15369" idx="5"/>
                <a:endCxn id="15367" idx="0"/>
              </p:cNvCxnSpPr>
              <p:nvPr/>
            </p:nvCxnSpPr>
            <p:spPr bwMode="auto">
              <a:xfrm>
                <a:off x="5297" y="3395"/>
                <a:ext cx="158" cy="29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76" name="Oval 14"/>
              <p:cNvSpPr>
                <a:spLocks noChangeAspect="1" noChangeArrowheads="1"/>
              </p:cNvSpPr>
              <p:nvPr/>
            </p:nvSpPr>
            <p:spPr bwMode="auto">
              <a:xfrm>
                <a:off x="4133" y="3699"/>
                <a:ext cx="324" cy="333"/>
              </a:xfrm>
              <a:prstGeom prst="ellipse">
                <a:avLst/>
              </a:prstGeom>
              <a:gradFill rotWithShape="1">
                <a:gsLst>
                  <a:gs pos="0">
                    <a:srgbClr val="E1F2F3"/>
                  </a:gs>
                  <a:gs pos="100000">
                    <a:srgbClr val="A2AFAF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15377" name="Oval 15"/>
              <p:cNvSpPr>
                <a:spLocks noChangeAspect="1" noChangeArrowheads="1"/>
              </p:cNvSpPr>
              <p:nvPr/>
            </p:nvSpPr>
            <p:spPr bwMode="auto">
              <a:xfrm>
                <a:off x="3600" y="3699"/>
                <a:ext cx="323" cy="333"/>
              </a:xfrm>
              <a:prstGeom prst="ellipse">
                <a:avLst/>
              </a:prstGeom>
              <a:gradFill rotWithShape="1">
                <a:gsLst>
                  <a:gs pos="0">
                    <a:srgbClr val="E1F2F3"/>
                  </a:gs>
                  <a:gs pos="100000">
                    <a:srgbClr val="A2AFAF"/>
                  </a:gs>
                </a:gsLst>
                <a:lin ang="2700000" scaled="1"/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cxnSp>
            <p:nvCxnSpPr>
              <p:cNvPr id="15378" name="AutoShape 16"/>
              <p:cNvCxnSpPr>
                <a:cxnSpLocks noChangeShapeType="1"/>
                <a:stCxn id="15370" idx="3"/>
                <a:endCxn id="15377" idx="0"/>
              </p:cNvCxnSpPr>
              <p:nvPr/>
            </p:nvCxnSpPr>
            <p:spPr bwMode="auto">
              <a:xfrm flipH="1">
                <a:off x="3762" y="3399"/>
                <a:ext cx="144" cy="2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79" name="AutoShape 17"/>
              <p:cNvCxnSpPr>
                <a:cxnSpLocks noChangeShapeType="1"/>
                <a:stCxn id="15370" idx="5"/>
                <a:endCxn id="15376" idx="0"/>
              </p:cNvCxnSpPr>
              <p:nvPr/>
            </p:nvCxnSpPr>
            <p:spPr bwMode="auto">
              <a:xfrm>
                <a:off x="4134" y="3395"/>
                <a:ext cx="161" cy="29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80" name="Text Box 18"/>
              <p:cNvSpPr txBox="1">
                <a:spLocks noChangeArrowheads="1"/>
              </p:cNvSpPr>
              <p:nvPr/>
            </p:nvSpPr>
            <p:spPr bwMode="auto">
              <a:xfrm>
                <a:off x="4106" y="2150"/>
                <a:ext cx="98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r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dirty="0" smtClean="0">
                    <a:latin typeface="Tahoma" panose="020B0604030504040204" pitchFamily="34" charset="0"/>
                  </a:rPr>
                  <a:t>Overall Root</a:t>
                </a:r>
                <a:endParaRPr lang="en-US" altLang="en-US" sz="2000" dirty="0">
                  <a:latin typeface="Tahoma" panose="020B0604030504040204" pitchFamily="34" charset="0"/>
                </a:endParaRPr>
              </a:p>
            </p:txBody>
          </p:sp>
          <p:cxnSp>
            <p:nvCxnSpPr>
              <p:cNvPr id="15381" name="AutoShape 19"/>
              <p:cNvCxnSpPr>
                <a:cxnSpLocks noChangeShapeType="1"/>
                <a:stCxn id="15380" idx="2"/>
                <a:endCxn id="15371" idx="0"/>
              </p:cNvCxnSpPr>
              <p:nvPr/>
            </p:nvCxnSpPr>
            <p:spPr bwMode="auto">
              <a:xfrm>
                <a:off x="4600" y="2400"/>
                <a:ext cx="1" cy="1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366" name="Rectangle 20"/>
            <p:cNvSpPr>
              <a:spLocks noChangeArrowheads="1"/>
            </p:cNvSpPr>
            <p:nvPr/>
          </p:nvSpPr>
          <p:spPr bwMode="auto">
            <a:xfrm>
              <a:off x="3504" y="2139"/>
              <a:ext cx="2208" cy="19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21FA39-0669-4441-AFEB-F31C5EA35460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IntTree</a:t>
            </a:r>
            <a:r>
              <a:rPr lang="en-US" altLang="en-US" dirty="0" smtClean="0"/>
              <a:t> </a:t>
            </a:r>
            <a:r>
              <a:rPr lang="en-US" altLang="en-US" dirty="0" smtClean="0"/>
              <a:t>Constructor</a:t>
            </a:r>
            <a:endParaRPr lang="en-US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Assume we have the following constructors:</a:t>
            </a:r>
          </a:p>
          <a:p>
            <a:pPr lvl="1" eaLnBrk="1" hangingPunct="1">
              <a:buFontTx/>
              <a:buNone/>
            </a:pPr>
            <a:endParaRPr lang="en-US" altLang="en-US" sz="800" smtClean="0"/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IntTree(</a:t>
            </a:r>
            <a:r>
              <a:rPr lang="en-US" altLang="en-US" b="1" smtClean="0">
                <a:latin typeface="Courier New" panose="02070309020205020404" pitchFamily="49" charset="0"/>
              </a:rPr>
              <a:t>IntTreeNode overallRoot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public IntTree(</a:t>
            </a:r>
            <a:r>
              <a:rPr lang="en-US" altLang="en-US" b="1" smtClean="0">
                <a:latin typeface="Courier New" panose="02070309020205020404" pitchFamily="49" charset="0"/>
              </a:rPr>
              <a:t>int height</a:t>
            </a:r>
            <a:r>
              <a:rPr lang="en-US" altLang="en-US" smtClean="0">
                <a:latin typeface="Courier New" panose="02070309020205020404" pitchFamily="49" charset="0"/>
              </a:rPr>
              <a:t>)</a:t>
            </a:r>
          </a:p>
          <a:p>
            <a:pPr lvl="1" eaLnBrk="1" hangingPunct="1"/>
            <a:endParaRPr lang="en-US" altLang="en-US" sz="80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The 2nd constructor will create a tree and fill it with nodes with random data values from 1-100 until it is full at the given height.</a:t>
            </a:r>
          </a:p>
          <a:p>
            <a:pPr lvl="1"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IntTree tree = new IntTree(</a:t>
            </a:r>
            <a:r>
              <a:rPr lang="en-US" altLang="en-US" b="1" smtClean="0">
                <a:latin typeface="Courier New" panose="02070309020205020404" pitchFamily="49" charset="0"/>
              </a:rPr>
              <a:t>3</a:t>
            </a:r>
            <a:r>
              <a:rPr lang="en-US" altLang="en-US" smtClean="0">
                <a:latin typeface="Courier New" panose="02070309020205020404" pitchFamily="49" charset="0"/>
              </a:rPr>
              <a:t>);</a:t>
            </a:r>
          </a:p>
        </p:txBody>
      </p:sp>
      <p:grpSp>
        <p:nvGrpSpPr>
          <p:cNvPr id="17412" name="Group 5"/>
          <p:cNvGrpSpPr>
            <a:grpSpLocks/>
          </p:cNvGrpSpPr>
          <p:nvPr/>
        </p:nvGrpSpPr>
        <p:grpSpPr bwMode="auto">
          <a:xfrm>
            <a:off x="5638800" y="3200400"/>
            <a:ext cx="3200400" cy="2987675"/>
            <a:chOff x="3600" y="2150"/>
            <a:chExt cx="2016" cy="1882"/>
          </a:xfrm>
        </p:grpSpPr>
        <p:sp>
          <p:nvSpPr>
            <p:cNvPr id="17413" name="Oval 6"/>
            <p:cNvSpPr>
              <a:spLocks noChangeAspect="1" noChangeArrowheads="1"/>
            </p:cNvSpPr>
            <p:nvPr/>
          </p:nvSpPr>
          <p:spPr bwMode="auto">
            <a:xfrm>
              <a:off x="5294" y="369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40</a:t>
              </a:r>
            </a:p>
          </p:txBody>
        </p:sp>
        <p:sp>
          <p:nvSpPr>
            <p:cNvPr id="17414" name="Oval 7"/>
            <p:cNvSpPr>
              <a:spLocks noChangeAspect="1" noChangeArrowheads="1"/>
            </p:cNvSpPr>
            <p:nvPr/>
          </p:nvSpPr>
          <p:spPr bwMode="auto">
            <a:xfrm>
              <a:off x="4759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81</a:t>
              </a:r>
            </a:p>
          </p:txBody>
        </p:sp>
        <p:sp>
          <p:nvSpPr>
            <p:cNvPr id="17415" name="Oval 8"/>
            <p:cNvSpPr>
              <a:spLocks noChangeAspect="1" noChangeArrowheads="1"/>
            </p:cNvSpPr>
            <p:nvPr/>
          </p:nvSpPr>
          <p:spPr bwMode="auto">
            <a:xfrm>
              <a:off x="5021" y="309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17416" name="Oval 9"/>
            <p:cNvSpPr>
              <a:spLocks noChangeAspect="1" noChangeArrowheads="1"/>
            </p:cNvSpPr>
            <p:nvPr/>
          </p:nvSpPr>
          <p:spPr bwMode="auto">
            <a:xfrm>
              <a:off x="3858" y="309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41</a:t>
              </a:r>
            </a:p>
          </p:txBody>
        </p:sp>
        <p:sp>
          <p:nvSpPr>
            <p:cNvPr id="17417" name="Oval 10"/>
            <p:cNvSpPr>
              <a:spLocks noChangeAspect="1" noChangeArrowheads="1"/>
            </p:cNvSpPr>
            <p:nvPr/>
          </p:nvSpPr>
          <p:spPr bwMode="auto">
            <a:xfrm>
              <a:off x="4440" y="256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17</a:t>
              </a:r>
            </a:p>
          </p:txBody>
        </p:sp>
        <p:cxnSp>
          <p:nvCxnSpPr>
            <p:cNvPr id="17418" name="AutoShape 11"/>
            <p:cNvCxnSpPr>
              <a:cxnSpLocks noChangeShapeType="1"/>
              <a:stCxn id="17417" idx="3"/>
              <a:endCxn id="17416" idx="0"/>
            </p:cNvCxnSpPr>
            <p:nvPr/>
          </p:nvCxnSpPr>
          <p:spPr bwMode="auto">
            <a:xfrm flipH="1">
              <a:off x="4020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9" name="AutoShape 12"/>
            <p:cNvCxnSpPr>
              <a:cxnSpLocks noChangeShapeType="1"/>
              <a:stCxn id="17417" idx="5"/>
              <a:endCxn id="17415" idx="0"/>
            </p:cNvCxnSpPr>
            <p:nvPr/>
          </p:nvCxnSpPr>
          <p:spPr bwMode="auto">
            <a:xfrm>
              <a:off x="4715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0" name="AutoShape 13"/>
            <p:cNvCxnSpPr>
              <a:cxnSpLocks noChangeShapeType="1"/>
              <a:stCxn id="17415" idx="3"/>
              <a:endCxn id="17414" idx="0"/>
            </p:cNvCxnSpPr>
            <p:nvPr/>
          </p:nvCxnSpPr>
          <p:spPr bwMode="auto">
            <a:xfrm flipH="1">
              <a:off x="4921" y="3395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1" name="AutoShape 14"/>
            <p:cNvCxnSpPr>
              <a:cxnSpLocks noChangeShapeType="1"/>
              <a:stCxn id="17415" idx="5"/>
              <a:endCxn id="17413" idx="0"/>
            </p:cNvCxnSpPr>
            <p:nvPr/>
          </p:nvCxnSpPr>
          <p:spPr bwMode="auto">
            <a:xfrm>
              <a:off x="5297" y="339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22" name="Oval 15"/>
            <p:cNvSpPr>
              <a:spLocks noChangeAspect="1" noChangeArrowheads="1"/>
            </p:cNvSpPr>
            <p:nvPr/>
          </p:nvSpPr>
          <p:spPr bwMode="auto">
            <a:xfrm>
              <a:off x="4133" y="369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7423" name="Oval 16"/>
            <p:cNvSpPr>
              <a:spLocks noChangeAspect="1" noChangeArrowheads="1"/>
            </p:cNvSpPr>
            <p:nvPr/>
          </p:nvSpPr>
          <p:spPr bwMode="auto">
            <a:xfrm>
              <a:off x="3600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cxnSp>
          <p:nvCxnSpPr>
            <p:cNvPr id="17424" name="AutoShape 17"/>
            <p:cNvCxnSpPr>
              <a:cxnSpLocks noChangeShapeType="1"/>
              <a:stCxn id="17416" idx="3"/>
              <a:endCxn id="17423" idx="0"/>
            </p:cNvCxnSpPr>
            <p:nvPr/>
          </p:nvCxnSpPr>
          <p:spPr bwMode="auto">
            <a:xfrm flipH="1">
              <a:off x="3762" y="3399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5" name="AutoShape 18"/>
            <p:cNvCxnSpPr>
              <a:cxnSpLocks noChangeShapeType="1"/>
              <a:stCxn id="17416" idx="5"/>
              <a:endCxn id="17422" idx="0"/>
            </p:cNvCxnSpPr>
            <p:nvPr/>
          </p:nvCxnSpPr>
          <p:spPr bwMode="auto">
            <a:xfrm>
              <a:off x="4134" y="3395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26" name="Text Box 19"/>
            <p:cNvSpPr txBox="1">
              <a:spLocks noChangeArrowheads="1"/>
            </p:cNvSpPr>
            <p:nvPr/>
          </p:nvSpPr>
          <p:spPr bwMode="auto">
            <a:xfrm>
              <a:off x="4106" y="2150"/>
              <a:ext cx="9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 smtClean="0">
                  <a:latin typeface="Tahoma" panose="020B0604030504040204" pitchFamily="34" charset="0"/>
                </a:rPr>
                <a:t>Overall Root</a:t>
              </a:r>
              <a:endParaRPr lang="en-US" altLang="en-US" sz="2000" dirty="0">
                <a:latin typeface="Tahoma" panose="020B0604030504040204" pitchFamily="34" charset="0"/>
              </a:endParaRPr>
            </a:p>
          </p:txBody>
        </p:sp>
        <p:cxnSp>
          <p:nvCxnSpPr>
            <p:cNvPr id="17427" name="AutoShape 20"/>
            <p:cNvCxnSpPr>
              <a:cxnSpLocks noChangeShapeType="1"/>
              <a:stCxn id="17426" idx="2"/>
              <a:endCxn id="17417" idx="0"/>
            </p:cNvCxnSpPr>
            <p:nvPr/>
          </p:nvCxnSpPr>
          <p:spPr bwMode="auto">
            <a:xfrm>
              <a:off x="4600" y="240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023E15-A208-4894-9DEA-22BBCFADC5A6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a method </a:t>
            </a:r>
            <a:r>
              <a:rPr lang="en-US" altLang="en-US" smtClean="0">
                <a:latin typeface="Courier New" panose="02070309020205020404" pitchFamily="49" charset="0"/>
              </a:rPr>
              <a:t>print</a:t>
            </a:r>
            <a:r>
              <a:rPr lang="en-US" altLang="en-US" smtClean="0"/>
              <a:t> to the </a:t>
            </a:r>
            <a:r>
              <a:rPr lang="en-US" altLang="en-US" smtClean="0">
                <a:latin typeface="Courier New" panose="02070309020205020404" pitchFamily="49" charset="0"/>
              </a:rPr>
              <a:t>IntTree</a:t>
            </a:r>
            <a:r>
              <a:rPr lang="en-US" altLang="en-US" smtClean="0"/>
              <a:t> class that prints the elements of the tree, separated by spaces.</a:t>
            </a:r>
          </a:p>
          <a:p>
            <a:pPr lvl="1" eaLnBrk="1" hangingPunct="1"/>
            <a:r>
              <a:rPr lang="en-US" altLang="en-US" smtClean="0"/>
              <a:t>A node's left subtree should be printed before it, and its right subtree should be printed after it.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tree.print();</a:t>
            </a:r>
            <a:endParaRPr lang="en-US" altLang="en-US" smtClean="0"/>
          </a:p>
          <a:p>
            <a:pPr lvl="1" eaLnBrk="1" hangingPunct="1"/>
            <a:endParaRPr lang="en-US" altLang="en-US" sz="800" smtClean="0"/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29 41 6 17 81 9 40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486400" y="2971800"/>
            <a:ext cx="3200400" cy="2987675"/>
            <a:chOff x="3600" y="2150"/>
            <a:chExt cx="2016" cy="1882"/>
          </a:xfrm>
        </p:grpSpPr>
        <p:sp>
          <p:nvSpPr>
            <p:cNvPr id="18437" name="Oval 5"/>
            <p:cNvSpPr>
              <a:spLocks noChangeAspect="1" noChangeArrowheads="1"/>
            </p:cNvSpPr>
            <p:nvPr/>
          </p:nvSpPr>
          <p:spPr bwMode="auto">
            <a:xfrm>
              <a:off x="5294" y="369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40</a:t>
              </a:r>
            </a:p>
          </p:txBody>
        </p:sp>
        <p:sp>
          <p:nvSpPr>
            <p:cNvPr id="18438" name="Oval 6"/>
            <p:cNvSpPr>
              <a:spLocks noChangeAspect="1" noChangeArrowheads="1"/>
            </p:cNvSpPr>
            <p:nvPr/>
          </p:nvSpPr>
          <p:spPr bwMode="auto">
            <a:xfrm>
              <a:off x="4759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81</a:t>
              </a:r>
            </a:p>
          </p:txBody>
        </p:sp>
        <p:sp>
          <p:nvSpPr>
            <p:cNvPr id="18439" name="Oval 7"/>
            <p:cNvSpPr>
              <a:spLocks noChangeAspect="1" noChangeArrowheads="1"/>
            </p:cNvSpPr>
            <p:nvPr/>
          </p:nvSpPr>
          <p:spPr bwMode="auto">
            <a:xfrm>
              <a:off x="5021" y="309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18440" name="Oval 8"/>
            <p:cNvSpPr>
              <a:spLocks noChangeAspect="1" noChangeArrowheads="1"/>
            </p:cNvSpPr>
            <p:nvPr/>
          </p:nvSpPr>
          <p:spPr bwMode="auto">
            <a:xfrm>
              <a:off x="3858" y="309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41</a:t>
              </a:r>
            </a:p>
          </p:txBody>
        </p:sp>
        <p:sp>
          <p:nvSpPr>
            <p:cNvPr id="18441" name="Oval 9"/>
            <p:cNvSpPr>
              <a:spLocks noChangeAspect="1" noChangeArrowheads="1"/>
            </p:cNvSpPr>
            <p:nvPr/>
          </p:nvSpPr>
          <p:spPr bwMode="auto">
            <a:xfrm>
              <a:off x="4440" y="256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17</a:t>
              </a:r>
            </a:p>
          </p:txBody>
        </p:sp>
        <p:cxnSp>
          <p:nvCxnSpPr>
            <p:cNvPr id="18442" name="AutoShape 10"/>
            <p:cNvCxnSpPr>
              <a:cxnSpLocks noChangeShapeType="1"/>
              <a:stCxn id="18441" idx="3"/>
              <a:endCxn id="18440" idx="0"/>
            </p:cNvCxnSpPr>
            <p:nvPr/>
          </p:nvCxnSpPr>
          <p:spPr bwMode="auto">
            <a:xfrm flipH="1">
              <a:off x="4020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3" name="AutoShape 11"/>
            <p:cNvCxnSpPr>
              <a:cxnSpLocks noChangeShapeType="1"/>
              <a:stCxn id="18441" idx="5"/>
              <a:endCxn id="18439" idx="0"/>
            </p:cNvCxnSpPr>
            <p:nvPr/>
          </p:nvCxnSpPr>
          <p:spPr bwMode="auto">
            <a:xfrm>
              <a:off x="4715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4" name="AutoShape 12"/>
            <p:cNvCxnSpPr>
              <a:cxnSpLocks noChangeShapeType="1"/>
              <a:stCxn id="18439" idx="3"/>
              <a:endCxn id="18438" idx="0"/>
            </p:cNvCxnSpPr>
            <p:nvPr/>
          </p:nvCxnSpPr>
          <p:spPr bwMode="auto">
            <a:xfrm flipH="1">
              <a:off x="4921" y="3395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5" name="AutoShape 13"/>
            <p:cNvCxnSpPr>
              <a:cxnSpLocks noChangeShapeType="1"/>
              <a:stCxn id="18439" idx="5"/>
              <a:endCxn id="18437" idx="0"/>
            </p:cNvCxnSpPr>
            <p:nvPr/>
          </p:nvCxnSpPr>
          <p:spPr bwMode="auto">
            <a:xfrm>
              <a:off x="5297" y="339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46" name="Oval 14"/>
            <p:cNvSpPr>
              <a:spLocks noChangeAspect="1" noChangeArrowheads="1"/>
            </p:cNvSpPr>
            <p:nvPr/>
          </p:nvSpPr>
          <p:spPr bwMode="auto">
            <a:xfrm>
              <a:off x="4133" y="369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8447" name="Oval 15"/>
            <p:cNvSpPr>
              <a:spLocks noChangeAspect="1" noChangeArrowheads="1"/>
            </p:cNvSpPr>
            <p:nvPr/>
          </p:nvSpPr>
          <p:spPr bwMode="auto">
            <a:xfrm>
              <a:off x="3600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cxnSp>
          <p:nvCxnSpPr>
            <p:cNvPr id="18448" name="AutoShape 16"/>
            <p:cNvCxnSpPr>
              <a:cxnSpLocks noChangeShapeType="1"/>
              <a:stCxn id="18440" idx="3"/>
              <a:endCxn id="18447" idx="0"/>
            </p:cNvCxnSpPr>
            <p:nvPr/>
          </p:nvCxnSpPr>
          <p:spPr bwMode="auto">
            <a:xfrm flipH="1">
              <a:off x="3762" y="3399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49" name="AutoShape 17"/>
            <p:cNvCxnSpPr>
              <a:cxnSpLocks noChangeShapeType="1"/>
              <a:stCxn id="18440" idx="5"/>
              <a:endCxn id="18446" idx="0"/>
            </p:cNvCxnSpPr>
            <p:nvPr/>
          </p:nvCxnSpPr>
          <p:spPr bwMode="auto">
            <a:xfrm>
              <a:off x="4134" y="3395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4106" y="2150"/>
              <a:ext cx="9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 smtClean="0">
                  <a:latin typeface="Tahoma" panose="020B0604030504040204" pitchFamily="34" charset="0"/>
                </a:rPr>
                <a:t>Overall Root</a:t>
              </a:r>
              <a:endParaRPr lang="en-US" altLang="en-US" sz="2000" dirty="0">
                <a:latin typeface="Tahoma" panose="020B0604030504040204" pitchFamily="34" charset="0"/>
              </a:endParaRPr>
            </a:p>
          </p:txBody>
        </p:sp>
        <p:cxnSp>
          <p:nvCxnSpPr>
            <p:cNvPr id="18451" name="AutoShape 19"/>
            <p:cNvCxnSpPr>
              <a:cxnSpLocks noChangeShapeType="1"/>
              <a:stCxn id="18450" idx="2"/>
              <a:endCxn id="18441" idx="0"/>
            </p:cNvCxnSpPr>
            <p:nvPr/>
          </p:nvCxnSpPr>
          <p:spPr bwMode="auto">
            <a:xfrm>
              <a:off x="4600" y="240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D15ED-24EA-4558-82B5-A78402FAFCDE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17.1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Tree Basics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1060EF-8AC0-40DE-8239-0EF065C622DC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An </a:t>
            </a:r>
            <a:r>
              <a:rPr lang="en-US" alt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IntTree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object represents an entire binary tree of </a:t>
            </a:r>
            <a:r>
              <a:rPr lang="en-US" alt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ints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IntTree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private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overallRoot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null for an empty tree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public void print()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print(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overallRoot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();   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end the line of output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private void print(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root)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// (base case is implicitly to do nothing on 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if (root != null)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 // recursive case: print left, center, right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print(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overallRoot.left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overallRoot.data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+ "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print(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overallRoot.right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C900A1-ABFC-4707-BE90-CEF44D5EACE3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Template for </a:t>
            </a:r>
            <a:r>
              <a:rPr lang="en-US" altLang="en-US" dirty="0" smtClean="0"/>
              <a:t>Tree Methods</a:t>
            </a:r>
            <a:endParaRPr lang="en-US" alt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IntTree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private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overallRoot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;</a:t>
            </a:r>
            <a:endParaRPr lang="en-US" altLang="en-US" sz="18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public </a:t>
            </a:r>
            <a:r>
              <a:rPr lang="en-US" altLang="en-US" sz="1800" b="1" dirty="0" smtClean="0"/>
              <a:t>type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dirty="0" smtClean="0"/>
              <a:t>name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</a:t>
            </a:r>
            <a:r>
              <a:rPr lang="en-US" altLang="en-US" sz="1800" b="1" dirty="0" smtClean="0"/>
              <a:t>parameters</a:t>
            </a:r>
            <a:r>
              <a:rPr lang="en-US" altLang="en-US" sz="1800" dirty="0" smtClean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name(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overallRoot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parameters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private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type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name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IntTreeNode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root, </a:t>
            </a:r>
            <a:r>
              <a:rPr lang="en-US" altLang="en-US" sz="1800" b="1" dirty="0" smtClean="0">
                <a:solidFill>
                  <a:schemeClr val="accent2"/>
                </a:solidFill>
              </a:rPr>
              <a:t>parameters</a:t>
            </a: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 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Tree methods are often implemented recursively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with a public/private pair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smtClean="0"/>
              <a:t>the private version accepts the root node to process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9C638D-D90C-4535-8DF6-B40D86B2A8CB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17.2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667CA7-1A30-46D7-99F5-A0A296E78EF7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Traversals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2290763" algn="l"/>
              </a:tabLst>
            </a:pPr>
            <a:r>
              <a:rPr lang="en-US" altLang="en-US" b="1" smtClean="0"/>
              <a:t>traversal</a:t>
            </a:r>
            <a:r>
              <a:rPr lang="en-US" altLang="en-US" smtClean="0"/>
              <a:t>: An examination of the elements of a tree.</a:t>
            </a:r>
          </a:p>
          <a:p>
            <a:pPr lvl="1" eaLnBrk="1" hangingPunct="1">
              <a:tabLst>
                <a:tab pos="2290763" algn="l"/>
              </a:tabLst>
            </a:pPr>
            <a:r>
              <a:rPr lang="en-US" altLang="en-US" smtClean="0"/>
              <a:t>A pattern used in many tree algorithms and methods</a:t>
            </a:r>
          </a:p>
          <a:p>
            <a:pPr lvl="1" eaLnBrk="1" hangingPunct="1">
              <a:tabLst>
                <a:tab pos="2290763" algn="l"/>
              </a:tabLst>
            </a:pPr>
            <a:endParaRPr lang="en-US" altLang="en-US" smtClean="0"/>
          </a:p>
          <a:p>
            <a:pPr eaLnBrk="1" hangingPunct="1">
              <a:tabLst>
                <a:tab pos="2290763" algn="l"/>
              </a:tabLst>
            </a:pPr>
            <a:r>
              <a:rPr lang="en-US" altLang="en-US" smtClean="0"/>
              <a:t>Common orderings for traversals:</a:t>
            </a:r>
          </a:p>
          <a:p>
            <a:pPr lvl="1" eaLnBrk="1" hangingPunct="1">
              <a:tabLst>
                <a:tab pos="2290763" algn="l"/>
              </a:tabLst>
            </a:pPr>
            <a:r>
              <a:rPr lang="en-US" altLang="en-US" b="1" smtClean="0"/>
              <a:t>pre-order</a:t>
            </a:r>
            <a:r>
              <a:rPr lang="en-US" altLang="en-US" smtClean="0"/>
              <a:t>:	process root node, then its left/right subtrees</a:t>
            </a:r>
          </a:p>
          <a:p>
            <a:pPr lvl="1" eaLnBrk="1" hangingPunct="1">
              <a:tabLst>
                <a:tab pos="2290763" algn="l"/>
              </a:tabLst>
            </a:pPr>
            <a:r>
              <a:rPr lang="en-US" altLang="en-US" b="1" smtClean="0"/>
              <a:t>in-order</a:t>
            </a:r>
            <a:r>
              <a:rPr lang="en-US" altLang="en-US" smtClean="0"/>
              <a:t>:	process left subtree, then root node, then right</a:t>
            </a:r>
          </a:p>
          <a:p>
            <a:pPr lvl="1" eaLnBrk="1" hangingPunct="1">
              <a:tabLst>
                <a:tab pos="2290763" algn="l"/>
              </a:tabLst>
            </a:pPr>
            <a:r>
              <a:rPr lang="en-US" altLang="en-US" b="1" smtClean="0"/>
              <a:t>post-order</a:t>
            </a:r>
            <a:r>
              <a:rPr lang="en-US" altLang="en-US" smtClean="0"/>
              <a:t>:	process left/right subtrees, then root node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6019800" y="3962400"/>
            <a:ext cx="2590800" cy="2252663"/>
            <a:chOff x="3600" y="2193"/>
            <a:chExt cx="2016" cy="1839"/>
          </a:xfrm>
        </p:grpSpPr>
        <p:sp>
          <p:nvSpPr>
            <p:cNvPr id="23557" name="Oval 5"/>
            <p:cNvSpPr>
              <a:spLocks noChangeAspect="1" noChangeArrowheads="1"/>
            </p:cNvSpPr>
            <p:nvPr/>
          </p:nvSpPr>
          <p:spPr bwMode="auto">
            <a:xfrm>
              <a:off x="5294" y="369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40</a:t>
              </a:r>
            </a:p>
          </p:txBody>
        </p:sp>
        <p:sp>
          <p:nvSpPr>
            <p:cNvPr id="23558" name="Oval 6"/>
            <p:cNvSpPr>
              <a:spLocks noChangeAspect="1" noChangeArrowheads="1"/>
            </p:cNvSpPr>
            <p:nvPr/>
          </p:nvSpPr>
          <p:spPr bwMode="auto">
            <a:xfrm>
              <a:off x="4759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81</a:t>
              </a:r>
            </a:p>
          </p:txBody>
        </p:sp>
        <p:sp>
          <p:nvSpPr>
            <p:cNvPr id="23559" name="Oval 7"/>
            <p:cNvSpPr>
              <a:spLocks noChangeAspect="1" noChangeArrowheads="1"/>
            </p:cNvSpPr>
            <p:nvPr/>
          </p:nvSpPr>
          <p:spPr bwMode="auto">
            <a:xfrm>
              <a:off x="5021" y="309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3560" name="Oval 8"/>
            <p:cNvSpPr>
              <a:spLocks noChangeAspect="1" noChangeArrowheads="1"/>
            </p:cNvSpPr>
            <p:nvPr/>
          </p:nvSpPr>
          <p:spPr bwMode="auto">
            <a:xfrm>
              <a:off x="3858" y="309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41</a:t>
              </a:r>
            </a:p>
          </p:txBody>
        </p:sp>
        <p:sp>
          <p:nvSpPr>
            <p:cNvPr id="23561" name="Oval 9"/>
            <p:cNvSpPr>
              <a:spLocks noChangeAspect="1" noChangeArrowheads="1"/>
            </p:cNvSpPr>
            <p:nvPr/>
          </p:nvSpPr>
          <p:spPr bwMode="auto">
            <a:xfrm>
              <a:off x="4440" y="256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17</a:t>
              </a:r>
            </a:p>
          </p:txBody>
        </p:sp>
        <p:cxnSp>
          <p:nvCxnSpPr>
            <p:cNvPr id="23562" name="AutoShape 10"/>
            <p:cNvCxnSpPr>
              <a:cxnSpLocks noChangeShapeType="1"/>
              <a:stCxn id="23561" idx="3"/>
              <a:endCxn id="23560" idx="0"/>
            </p:cNvCxnSpPr>
            <p:nvPr/>
          </p:nvCxnSpPr>
          <p:spPr bwMode="auto">
            <a:xfrm flipH="1">
              <a:off x="4020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3" name="AutoShape 11"/>
            <p:cNvCxnSpPr>
              <a:cxnSpLocks noChangeShapeType="1"/>
              <a:stCxn id="23561" idx="5"/>
              <a:endCxn id="23559" idx="0"/>
            </p:cNvCxnSpPr>
            <p:nvPr/>
          </p:nvCxnSpPr>
          <p:spPr bwMode="auto">
            <a:xfrm>
              <a:off x="4715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4" name="AutoShape 12"/>
            <p:cNvCxnSpPr>
              <a:cxnSpLocks noChangeShapeType="1"/>
              <a:stCxn id="23559" idx="3"/>
              <a:endCxn id="23558" idx="0"/>
            </p:cNvCxnSpPr>
            <p:nvPr/>
          </p:nvCxnSpPr>
          <p:spPr bwMode="auto">
            <a:xfrm flipH="1">
              <a:off x="4921" y="3395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5" name="AutoShape 13"/>
            <p:cNvCxnSpPr>
              <a:cxnSpLocks noChangeShapeType="1"/>
              <a:stCxn id="23559" idx="5"/>
              <a:endCxn id="23557" idx="0"/>
            </p:cNvCxnSpPr>
            <p:nvPr/>
          </p:nvCxnSpPr>
          <p:spPr bwMode="auto">
            <a:xfrm>
              <a:off x="5297" y="339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66" name="Oval 14"/>
            <p:cNvSpPr>
              <a:spLocks noChangeAspect="1" noChangeArrowheads="1"/>
            </p:cNvSpPr>
            <p:nvPr/>
          </p:nvSpPr>
          <p:spPr bwMode="auto">
            <a:xfrm>
              <a:off x="4133" y="369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3567" name="Oval 15"/>
            <p:cNvSpPr>
              <a:spLocks noChangeAspect="1" noChangeArrowheads="1"/>
            </p:cNvSpPr>
            <p:nvPr/>
          </p:nvSpPr>
          <p:spPr bwMode="auto">
            <a:xfrm>
              <a:off x="3600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>
                  <a:latin typeface="Tahoma" panose="020B0604030504040204" pitchFamily="34" charset="0"/>
                </a:rPr>
                <a:t>29</a:t>
              </a:r>
            </a:p>
          </p:txBody>
        </p:sp>
        <p:cxnSp>
          <p:nvCxnSpPr>
            <p:cNvPr id="23568" name="AutoShape 16"/>
            <p:cNvCxnSpPr>
              <a:cxnSpLocks noChangeShapeType="1"/>
              <a:stCxn id="23560" idx="3"/>
              <a:endCxn id="23567" idx="0"/>
            </p:cNvCxnSpPr>
            <p:nvPr/>
          </p:nvCxnSpPr>
          <p:spPr bwMode="auto">
            <a:xfrm flipH="1">
              <a:off x="3762" y="3399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9" name="AutoShape 17"/>
            <p:cNvCxnSpPr>
              <a:cxnSpLocks noChangeShapeType="1"/>
              <a:stCxn id="23560" idx="5"/>
              <a:endCxn id="23566" idx="0"/>
            </p:cNvCxnSpPr>
            <p:nvPr/>
          </p:nvCxnSpPr>
          <p:spPr bwMode="auto">
            <a:xfrm>
              <a:off x="4134" y="3395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4124" y="2193"/>
              <a:ext cx="1058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latin typeface="Tahoma" panose="020B0604030504040204" pitchFamily="34" charset="0"/>
                </a:rPr>
                <a:t>Overall Root</a:t>
              </a:r>
              <a:endParaRPr lang="en-US" altLang="en-US" sz="1600" dirty="0">
                <a:latin typeface="Tahoma" panose="020B0604030504040204" pitchFamily="34" charset="0"/>
              </a:endParaRPr>
            </a:p>
          </p:txBody>
        </p:sp>
        <p:cxnSp>
          <p:nvCxnSpPr>
            <p:cNvPr id="23571" name="AutoShape 19"/>
            <p:cNvCxnSpPr>
              <a:cxnSpLocks noChangeShapeType="1"/>
              <a:stCxn id="23570" idx="2"/>
              <a:endCxn id="23561" idx="0"/>
            </p:cNvCxnSpPr>
            <p:nvPr/>
          </p:nvCxnSpPr>
          <p:spPr bwMode="auto">
            <a:xfrm>
              <a:off x="4600" y="240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A2C2C-E010-4424-A68A-EB24175515D1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Traversal </a:t>
            </a:r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2055813" algn="l"/>
              </a:tabLst>
            </a:pPr>
            <a:endParaRPr lang="en-US" altLang="en-US" dirty="0" smtClean="0"/>
          </a:p>
          <a:p>
            <a:pPr eaLnBrk="1" hangingPunct="1">
              <a:tabLst>
                <a:tab pos="2055813" algn="l"/>
              </a:tabLst>
            </a:pPr>
            <a:endParaRPr lang="en-US" altLang="en-US" dirty="0" smtClean="0"/>
          </a:p>
          <a:p>
            <a:pPr eaLnBrk="1" hangingPunct="1">
              <a:tabLst>
                <a:tab pos="2055813" algn="l"/>
              </a:tabLst>
            </a:pPr>
            <a:endParaRPr lang="en-US" altLang="en-US" dirty="0" smtClean="0"/>
          </a:p>
          <a:p>
            <a:pPr eaLnBrk="1" hangingPunct="1">
              <a:tabLst>
                <a:tab pos="2055813" algn="l"/>
              </a:tabLst>
            </a:pPr>
            <a:endParaRPr lang="en-US" altLang="en-US" dirty="0" smtClean="0"/>
          </a:p>
          <a:p>
            <a:pPr eaLnBrk="1" hangingPunct="1">
              <a:tabLst>
                <a:tab pos="2055813" algn="l"/>
              </a:tabLst>
            </a:pPr>
            <a:endParaRPr lang="en-US" altLang="en-US" dirty="0" smtClean="0"/>
          </a:p>
          <a:p>
            <a:pPr eaLnBrk="1" hangingPunct="1">
              <a:tabLst>
                <a:tab pos="2055813" algn="l"/>
              </a:tabLst>
            </a:pPr>
            <a:endParaRPr lang="en-US" altLang="en-US" dirty="0" smtClean="0"/>
          </a:p>
          <a:p>
            <a:pPr eaLnBrk="1" hangingPunct="1">
              <a:tabLst>
                <a:tab pos="2055813" algn="l"/>
              </a:tabLst>
            </a:pPr>
            <a:endParaRPr lang="en-US" altLang="en-US" dirty="0" smtClean="0"/>
          </a:p>
          <a:p>
            <a:pPr eaLnBrk="1" hangingPunct="1">
              <a:tabLst>
                <a:tab pos="2055813" algn="l"/>
              </a:tabLst>
            </a:pPr>
            <a:endParaRPr lang="en-US" altLang="en-US" dirty="0" smtClean="0"/>
          </a:p>
          <a:p>
            <a:pPr eaLnBrk="1" hangingPunct="1">
              <a:tabLst>
                <a:tab pos="2055813" algn="l"/>
              </a:tabLst>
            </a:pPr>
            <a:r>
              <a:rPr lang="en-US" altLang="en-US" dirty="0" smtClean="0"/>
              <a:t>pre-order (Root-Left-Right):    </a:t>
            </a: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17 41 29 6 9 81 40</a:t>
            </a:r>
          </a:p>
          <a:p>
            <a:pPr eaLnBrk="1" hangingPunct="1">
              <a:tabLst>
                <a:tab pos="2055813" algn="l"/>
              </a:tabLst>
            </a:pPr>
            <a:r>
              <a:rPr lang="en-US" altLang="en-US" dirty="0" smtClean="0"/>
              <a:t>in-order (Left-Root-Right):</a:t>
            </a: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29 41 6 17 81 9 40</a:t>
            </a:r>
          </a:p>
          <a:p>
            <a:pPr eaLnBrk="1" hangingPunct="1">
              <a:tabLst>
                <a:tab pos="2055813" algn="l"/>
              </a:tabLst>
            </a:pPr>
            <a:r>
              <a:rPr lang="en-US" altLang="en-US" dirty="0" smtClean="0"/>
              <a:t>post-order (Left-Right-Root):</a:t>
            </a:r>
            <a:r>
              <a:rPr lang="en-US" altLang="en-US" dirty="0" smtClean="0"/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29 6 41 81 40 9 17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971800" y="1219200"/>
            <a:ext cx="3200400" cy="2987675"/>
            <a:chOff x="3600" y="2150"/>
            <a:chExt cx="2016" cy="1882"/>
          </a:xfrm>
        </p:grpSpPr>
        <p:sp>
          <p:nvSpPr>
            <p:cNvPr id="24581" name="Oval 5"/>
            <p:cNvSpPr>
              <a:spLocks noChangeAspect="1" noChangeArrowheads="1"/>
            </p:cNvSpPr>
            <p:nvPr/>
          </p:nvSpPr>
          <p:spPr bwMode="auto">
            <a:xfrm>
              <a:off x="5294" y="369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40</a:t>
              </a:r>
            </a:p>
          </p:txBody>
        </p:sp>
        <p:sp>
          <p:nvSpPr>
            <p:cNvPr id="24582" name="Oval 6"/>
            <p:cNvSpPr>
              <a:spLocks noChangeAspect="1" noChangeArrowheads="1"/>
            </p:cNvSpPr>
            <p:nvPr/>
          </p:nvSpPr>
          <p:spPr bwMode="auto">
            <a:xfrm>
              <a:off x="4759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81</a:t>
              </a:r>
            </a:p>
          </p:txBody>
        </p:sp>
        <p:sp>
          <p:nvSpPr>
            <p:cNvPr id="24583" name="Oval 7"/>
            <p:cNvSpPr>
              <a:spLocks noChangeAspect="1" noChangeArrowheads="1"/>
            </p:cNvSpPr>
            <p:nvPr/>
          </p:nvSpPr>
          <p:spPr bwMode="auto">
            <a:xfrm>
              <a:off x="5021" y="309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4584" name="Oval 8"/>
            <p:cNvSpPr>
              <a:spLocks noChangeAspect="1" noChangeArrowheads="1"/>
            </p:cNvSpPr>
            <p:nvPr/>
          </p:nvSpPr>
          <p:spPr bwMode="auto">
            <a:xfrm>
              <a:off x="3858" y="309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41</a:t>
              </a:r>
            </a:p>
          </p:txBody>
        </p:sp>
        <p:sp>
          <p:nvSpPr>
            <p:cNvPr id="24585" name="Oval 9"/>
            <p:cNvSpPr>
              <a:spLocks noChangeAspect="1" noChangeArrowheads="1"/>
            </p:cNvSpPr>
            <p:nvPr/>
          </p:nvSpPr>
          <p:spPr bwMode="auto">
            <a:xfrm>
              <a:off x="4440" y="256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17</a:t>
              </a:r>
            </a:p>
          </p:txBody>
        </p:sp>
        <p:cxnSp>
          <p:nvCxnSpPr>
            <p:cNvPr id="24586" name="AutoShape 10"/>
            <p:cNvCxnSpPr>
              <a:cxnSpLocks noChangeShapeType="1"/>
              <a:stCxn id="24585" idx="3"/>
              <a:endCxn id="24584" idx="0"/>
            </p:cNvCxnSpPr>
            <p:nvPr/>
          </p:nvCxnSpPr>
          <p:spPr bwMode="auto">
            <a:xfrm flipH="1">
              <a:off x="4020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7" name="AutoShape 11"/>
            <p:cNvCxnSpPr>
              <a:cxnSpLocks noChangeShapeType="1"/>
              <a:stCxn id="24585" idx="5"/>
              <a:endCxn id="24583" idx="0"/>
            </p:cNvCxnSpPr>
            <p:nvPr/>
          </p:nvCxnSpPr>
          <p:spPr bwMode="auto">
            <a:xfrm>
              <a:off x="4715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8" name="AutoShape 12"/>
            <p:cNvCxnSpPr>
              <a:cxnSpLocks noChangeShapeType="1"/>
              <a:stCxn id="24583" idx="3"/>
              <a:endCxn id="24582" idx="0"/>
            </p:cNvCxnSpPr>
            <p:nvPr/>
          </p:nvCxnSpPr>
          <p:spPr bwMode="auto">
            <a:xfrm flipH="1">
              <a:off x="4921" y="3395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9" name="AutoShape 13"/>
            <p:cNvCxnSpPr>
              <a:cxnSpLocks noChangeShapeType="1"/>
              <a:stCxn id="24583" idx="5"/>
              <a:endCxn id="24581" idx="0"/>
            </p:cNvCxnSpPr>
            <p:nvPr/>
          </p:nvCxnSpPr>
          <p:spPr bwMode="auto">
            <a:xfrm>
              <a:off x="5297" y="339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0" name="Oval 14"/>
            <p:cNvSpPr>
              <a:spLocks noChangeAspect="1" noChangeArrowheads="1"/>
            </p:cNvSpPr>
            <p:nvPr/>
          </p:nvSpPr>
          <p:spPr bwMode="auto">
            <a:xfrm>
              <a:off x="4133" y="369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4591" name="Oval 15"/>
            <p:cNvSpPr>
              <a:spLocks noChangeAspect="1" noChangeArrowheads="1"/>
            </p:cNvSpPr>
            <p:nvPr/>
          </p:nvSpPr>
          <p:spPr bwMode="auto">
            <a:xfrm>
              <a:off x="3600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cxnSp>
          <p:nvCxnSpPr>
            <p:cNvPr id="24592" name="AutoShape 16"/>
            <p:cNvCxnSpPr>
              <a:cxnSpLocks noChangeShapeType="1"/>
              <a:stCxn id="24584" idx="3"/>
              <a:endCxn id="24591" idx="0"/>
            </p:cNvCxnSpPr>
            <p:nvPr/>
          </p:nvCxnSpPr>
          <p:spPr bwMode="auto">
            <a:xfrm flipH="1">
              <a:off x="3762" y="3399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3" name="AutoShape 17"/>
            <p:cNvCxnSpPr>
              <a:cxnSpLocks noChangeShapeType="1"/>
              <a:stCxn id="24584" idx="5"/>
              <a:endCxn id="24590" idx="0"/>
            </p:cNvCxnSpPr>
            <p:nvPr/>
          </p:nvCxnSpPr>
          <p:spPr bwMode="auto">
            <a:xfrm>
              <a:off x="4134" y="3395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4106" y="2150"/>
              <a:ext cx="9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 smtClean="0">
                  <a:latin typeface="Tahoma" panose="020B0604030504040204" pitchFamily="34" charset="0"/>
                </a:rPr>
                <a:t>Overall Root</a:t>
              </a:r>
              <a:endParaRPr lang="en-US" altLang="en-US" sz="2000" dirty="0">
                <a:latin typeface="Tahoma" panose="020B0604030504040204" pitchFamily="34" charset="0"/>
              </a:endParaRPr>
            </a:p>
          </p:txBody>
        </p:sp>
        <p:cxnSp>
          <p:nvCxnSpPr>
            <p:cNvPr id="24595" name="AutoShape 19"/>
            <p:cNvCxnSpPr>
              <a:cxnSpLocks noChangeShapeType="1"/>
              <a:stCxn id="24594" idx="2"/>
              <a:endCxn id="24585" idx="0"/>
            </p:cNvCxnSpPr>
            <p:nvPr/>
          </p:nvCxnSpPr>
          <p:spPr bwMode="auto">
            <a:xfrm>
              <a:off x="4600" y="240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BAA5DD-973B-4C79-9E44-DAF54239169A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Traversal </a:t>
            </a:r>
            <a:r>
              <a:rPr lang="en-US" altLang="en-US" dirty="0" smtClean="0"/>
              <a:t>Trick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2055813" algn="l"/>
              </a:tabLst>
            </a:pPr>
            <a:r>
              <a:rPr lang="en-US" altLang="en-US" dirty="0" smtClean="0"/>
              <a:t>To quickly generate a traversal:</a:t>
            </a:r>
          </a:p>
          <a:p>
            <a:pPr lvl="1" eaLnBrk="1" hangingPunct="1">
              <a:tabLst>
                <a:tab pos="2055813" algn="l"/>
              </a:tabLst>
            </a:pPr>
            <a:r>
              <a:rPr lang="en-US" altLang="en-US" dirty="0" smtClean="0"/>
              <a:t>Trace a path around the tree.</a:t>
            </a:r>
          </a:p>
          <a:p>
            <a:pPr lvl="1" eaLnBrk="1" hangingPunct="1">
              <a:tabLst>
                <a:tab pos="2055813" algn="l"/>
              </a:tabLst>
            </a:pPr>
            <a:r>
              <a:rPr lang="en-US" altLang="en-US" dirty="0" smtClean="0"/>
              <a:t>As you pass a node on the</a:t>
            </a:r>
            <a:br>
              <a:rPr lang="en-US" altLang="en-US" dirty="0" smtClean="0"/>
            </a:br>
            <a:r>
              <a:rPr lang="en-US" altLang="en-US" dirty="0" smtClean="0"/>
              <a:t>proper side, process it.</a:t>
            </a:r>
          </a:p>
          <a:p>
            <a:pPr lvl="2" eaLnBrk="1" hangingPunct="1">
              <a:tabLst>
                <a:tab pos="2055813" algn="l"/>
              </a:tabLst>
            </a:pPr>
            <a:endParaRPr lang="en-US" altLang="en-US" sz="800" dirty="0" smtClean="0"/>
          </a:p>
          <a:p>
            <a:pPr lvl="2" eaLnBrk="1" hangingPunct="1">
              <a:tabLst>
                <a:tab pos="2055813" algn="l"/>
              </a:tabLst>
            </a:pPr>
            <a:r>
              <a:rPr lang="en-US" altLang="en-US" dirty="0" smtClean="0"/>
              <a:t>pre-order: left side</a:t>
            </a:r>
          </a:p>
          <a:p>
            <a:pPr lvl="2" eaLnBrk="1" hangingPunct="1">
              <a:tabLst>
                <a:tab pos="2055813" algn="l"/>
              </a:tabLst>
            </a:pPr>
            <a:r>
              <a:rPr lang="en-US" altLang="en-US" dirty="0" smtClean="0"/>
              <a:t>in-order: bottom</a:t>
            </a:r>
          </a:p>
          <a:p>
            <a:pPr lvl="2" eaLnBrk="1" hangingPunct="1">
              <a:tabLst>
                <a:tab pos="2055813" algn="l"/>
              </a:tabLst>
            </a:pPr>
            <a:r>
              <a:rPr lang="en-US" altLang="en-US" dirty="0" smtClean="0"/>
              <a:t>post-order: right side</a:t>
            </a:r>
          </a:p>
          <a:p>
            <a:pPr lvl="1" eaLnBrk="1" hangingPunct="1">
              <a:tabLst>
                <a:tab pos="2055813" algn="l"/>
              </a:tabLst>
            </a:pPr>
            <a:endParaRPr lang="en-US" altLang="en-US" dirty="0" smtClean="0"/>
          </a:p>
          <a:p>
            <a:pPr lvl="1" eaLnBrk="1" hangingPunct="1">
              <a:tabLst>
                <a:tab pos="2055813" algn="l"/>
              </a:tabLst>
            </a:pPr>
            <a:endParaRPr lang="en-US" altLang="en-US" dirty="0" smtClean="0"/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pre-order </a:t>
            </a:r>
            <a:r>
              <a:rPr lang="en-US" altLang="en-US" dirty="0"/>
              <a:t>(Root-Left-Right)</a:t>
            </a:r>
            <a:r>
              <a:rPr lang="en-US" altLang="en-US" dirty="0" smtClean="0"/>
              <a:t>:</a:t>
            </a:r>
            <a:r>
              <a:rPr lang="en-US" altLang="en-US" dirty="0" smtClean="0"/>
              <a:t>	17  41  29  6  9  81  40</a:t>
            </a:r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in-order </a:t>
            </a:r>
            <a:r>
              <a:rPr lang="en-US" altLang="en-US" dirty="0"/>
              <a:t>(Left-Root-Right)</a:t>
            </a:r>
            <a:r>
              <a:rPr lang="en-US" altLang="en-US" dirty="0" smtClean="0"/>
              <a:t>:</a:t>
            </a:r>
            <a:r>
              <a:rPr lang="en-US" altLang="en-US" dirty="0" smtClean="0"/>
              <a:t>	29  41  6  17  81  9  40</a:t>
            </a:r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post-order (</a:t>
            </a:r>
            <a:r>
              <a:rPr lang="en-US" altLang="en-US" dirty="0"/>
              <a:t>Left-Right-Root)</a:t>
            </a:r>
            <a:r>
              <a:rPr lang="en-US" altLang="en-US" dirty="0" smtClean="0"/>
              <a:t>:</a:t>
            </a:r>
            <a:r>
              <a:rPr lang="en-US" altLang="en-US" dirty="0" smtClean="0"/>
              <a:t>	29  6  41  81  40  9  17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410200" y="1219200"/>
            <a:ext cx="3200400" cy="2987675"/>
            <a:chOff x="3600" y="2150"/>
            <a:chExt cx="2016" cy="1882"/>
          </a:xfrm>
        </p:grpSpPr>
        <p:sp>
          <p:nvSpPr>
            <p:cNvPr id="25606" name="Oval 5"/>
            <p:cNvSpPr>
              <a:spLocks noChangeAspect="1" noChangeArrowheads="1"/>
            </p:cNvSpPr>
            <p:nvPr/>
          </p:nvSpPr>
          <p:spPr bwMode="auto">
            <a:xfrm>
              <a:off x="5294" y="369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40</a:t>
              </a:r>
            </a:p>
          </p:txBody>
        </p:sp>
        <p:sp>
          <p:nvSpPr>
            <p:cNvPr id="25607" name="Oval 6"/>
            <p:cNvSpPr>
              <a:spLocks noChangeAspect="1" noChangeArrowheads="1"/>
            </p:cNvSpPr>
            <p:nvPr/>
          </p:nvSpPr>
          <p:spPr bwMode="auto">
            <a:xfrm>
              <a:off x="4759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81</a:t>
              </a:r>
            </a:p>
          </p:txBody>
        </p:sp>
        <p:sp>
          <p:nvSpPr>
            <p:cNvPr id="25608" name="Oval 7"/>
            <p:cNvSpPr>
              <a:spLocks noChangeAspect="1" noChangeArrowheads="1"/>
            </p:cNvSpPr>
            <p:nvPr/>
          </p:nvSpPr>
          <p:spPr bwMode="auto">
            <a:xfrm>
              <a:off x="5021" y="309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5609" name="Oval 8"/>
            <p:cNvSpPr>
              <a:spLocks noChangeAspect="1" noChangeArrowheads="1"/>
            </p:cNvSpPr>
            <p:nvPr/>
          </p:nvSpPr>
          <p:spPr bwMode="auto">
            <a:xfrm>
              <a:off x="3858" y="309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41</a:t>
              </a:r>
            </a:p>
          </p:txBody>
        </p:sp>
        <p:sp>
          <p:nvSpPr>
            <p:cNvPr id="25610" name="Oval 9"/>
            <p:cNvSpPr>
              <a:spLocks noChangeAspect="1" noChangeArrowheads="1"/>
            </p:cNvSpPr>
            <p:nvPr/>
          </p:nvSpPr>
          <p:spPr bwMode="auto">
            <a:xfrm>
              <a:off x="4440" y="256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17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9" idx="0"/>
            </p:cNvCxnSpPr>
            <p:nvPr/>
          </p:nvCxnSpPr>
          <p:spPr bwMode="auto">
            <a:xfrm flipH="1">
              <a:off x="4020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10" idx="5"/>
              <a:endCxn id="25608" idx="0"/>
            </p:cNvCxnSpPr>
            <p:nvPr/>
          </p:nvCxnSpPr>
          <p:spPr bwMode="auto">
            <a:xfrm>
              <a:off x="4715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3" name="AutoShape 12"/>
            <p:cNvCxnSpPr>
              <a:cxnSpLocks noChangeShapeType="1"/>
              <a:stCxn id="25608" idx="3"/>
              <a:endCxn id="25607" idx="0"/>
            </p:cNvCxnSpPr>
            <p:nvPr/>
          </p:nvCxnSpPr>
          <p:spPr bwMode="auto">
            <a:xfrm flipH="1">
              <a:off x="4921" y="3395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4" name="AutoShape 13"/>
            <p:cNvCxnSpPr>
              <a:cxnSpLocks noChangeShapeType="1"/>
              <a:stCxn id="25608" idx="5"/>
              <a:endCxn id="25606" idx="0"/>
            </p:cNvCxnSpPr>
            <p:nvPr/>
          </p:nvCxnSpPr>
          <p:spPr bwMode="auto">
            <a:xfrm>
              <a:off x="5297" y="339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5" name="Oval 14"/>
            <p:cNvSpPr>
              <a:spLocks noChangeAspect="1" noChangeArrowheads="1"/>
            </p:cNvSpPr>
            <p:nvPr/>
          </p:nvSpPr>
          <p:spPr bwMode="auto">
            <a:xfrm>
              <a:off x="4133" y="369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5616" name="Oval 15"/>
            <p:cNvSpPr>
              <a:spLocks noChangeAspect="1" noChangeArrowheads="1"/>
            </p:cNvSpPr>
            <p:nvPr/>
          </p:nvSpPr>
          <p:spPr bwMode="auto">
            <a:xfrm>
              <a:off x="3600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cxnSp>
          <p:nvCxnSpPr>
            <p:cNvPr id="25617" name="AutoShape 16"/>
            <p:cNvCxnSpPr>
              <a:cxnSpLocks noChangeShapeType="1"/>
              <a:stCxn id="25609" idx="3"/>
              <a:endCxn id="25616" idx="0"/>
            </p:cNvCxnSpPr>
            <p:nvPr/>
          </p:nvCxnSpPr>
          <p:spPr bwMode="auto">
            <a:xfrm flipH="1">
              <a:off x="3762" y="3399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8" name="AutoShape 17"/>
            <p:cNvCxnSpPr>
              <a:cxnSpLocks noChangeShapeType="1"/>
              <a:stCxn id="25609" idx="5"/>
              <a:endCxn id="25615" idx="0"/>
            </p:cNvCxnSpPr>
            <p:nvPr/>
          </p:nvCxnSpPr>
          <p:spPr bwMode="auto">
            <a:xfrm>
              <a:off x="4134" y="3395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4106" y="2150"/>
              <a:ext cx="9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 smtClean="0">
                  <a:latin typeface="Tahoma" panose="020B0604030504040204" pitchFamily="34" charset="0"/>
                </a:rPr>
                <a:t>Overall Root</a:t>
              </a:r>
              <a:endParaRPr lang="en-US" altLang="en-US" sz="2000" dirty="0">
                <a:latin typeface="Tahoma" panose="020B0604030504040204" pitchFamily="34" charset="0"/>
              </a:endParaRPr>
            </a:p>
          </p:txBody>
        </p:sp>
        <p:cxnSp>
          <p:nvCxnSpPr>
            <p:cNvPr id="25620" name="AutoShape 19"/>
            <p:cNvCxnSpPr>
              <a:cxnSpLocks noChangeShapeType="1"/>
              <a:stCxn id="25619" idx="2"/>
              <a:endCxn id="25610" idx="0"/>
            </p:cNvCxnSpPr>
            <p:nvPr/>
          </p:nvCxnSpPr>
          <p:spPr bwMode="auto">
            <a:xfrm>
              <a:off x="4600" y="240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5588" name="Freeform 20"/>
          <p:cNvSpPr>
            <a:spLocks/>
          </p:cNvSpPr>
          <p:nvPr/>
        </p:nvSpPr>
        <p:spPr bwMode="auto">
          <a:xfrm>
            <a:off x="5334000" y="1636713"/>
            <a:ext cx="3348038" cy="2743200"/>
          </a:xfrm>
          <a:custGeom>
            <a:avLst/>
            <a:gdLst>
              <a:gd name="T0" fmla="*/ 1284288 w 2109"/>
              <a:gd name="T1" fmla="*/ 17463 h 1728"/>
              <a:gd name="T2" fmla="*/ 1276350 w 2109"/>
              <a:gd name="T3" fmla="*/ 584200 h 1728"/>
              <a:gd name="T4" fmla="*/ 344488 w 2109"/>
              <a:gd name="T5" fmla="*/ 1158875 h 1728"/>
              <a:gd name="T6" fmla="*/ 344488 w 2109"/>
              <a:gd name="T7" fmla="*/ 1593850 h 1728"/>
              <a:gd name="T8" fmla="*/ 0 w 2109"/>
              <a:gd name="T9" fmla="*/ 2133600 h 1728"/>
              <a:gd name="T10" fmla="*/ 0 w 2109"/>
              <a:gd name="T11" fmla="*/ 2595563 h 1728"/>
              <a:gd name="T12" fmla="*/ 217488 w 2109"/>
              <a:gd name="T13" fmla="*/ 2735263 h 1728"/>
              <a:gd name="T14" fmla="*/ 487363 w 2109"/>
              <a:gd name="T15" fmla="*/ 2735263 h 1728"/>
              <a:gd name="T16" fmla="*/ 654050 w 2109"/>
              <a:gd name="T17" fmla="*/ 2578100 h 1728"/>
              <a:gd name="T18" fmla="*/ 644525 w 2109"/>
              <a:gd name="T19" fmla="*/ 1708150 h 1728"/>
              <a:gd name="T20" fmla="*/ 862013 w 2109"/>
              <a:gd name="T21" fmla="*/ 1716088 h 1728"/>
              <a:gd name="T22" fmla="*/ 879475 w 2109"/>
              <a:gd name="T23" fmla="*/ 2570163 h 1728"/>
              <a:gd name="T24" fmla="*/ 1063625 w 2109"/>
              <a:gd name="T25" fmla="*/ 2725738 h 1728"/>
              <a:gd name="T26" fmla="*/ 1341438 w 2109"/>
              <a:gd name="T27" fmla="*/ 2725738 h 1728"/>
              <a:gd name="T28" fmla="*/ 1524000 w 2109"/>
              <a:gd name="T29" fmla="*/ 2578100 h 1728"/>
              <a:gd name="T30" fmla="*/ 1533525 w 2109"/>
              <a:gd name="T31" fmla="*/ 2151063 h 1728"/>
              <a:gd name="T32" fmla="*/ 1106488 w 2109"/>
              <a:gd name="T33" fmla="*/ 1576388 h 1728"/>
              <a:gd name="T34" fmla="*/ 1106488 w 2109"/>
              <a:gd name="T35" fmla="*/ 1158875 h 1728"/>
              <a:gd name="T36" fmla="*/ 1524000 w 2109"/>
              <a:gd name="T37" fmla="*/ 862013 h 1728"/>
              <a:gd name="T38" fmla="*/ 1838325 w 2109"/>
              <a:gd name="T39" fmla="*/ 862013 h 1728"/>
              <a:gd name="T40" fmla="*/ 2265363 w 2109"/>
              <a:gd name="T41" fmla="*/ 1071563 h 1728"/>
              <a:gd name="T42" fmla="*/ 2265363 w 2109"/>
              <a:gd name="T43" fmla="*/ 1524000 h 1728"/>
              <a:gd name="T44" fmla="*/ 1863725 w 2109"/>
              <a:gd name="T45" fmla="*/ 2151063 h 1728"/>
              <a:gd name="T46" fmla="*/ 1855788 w 2109"/>
              <a:gd name="T47" fmla="*/ 2578100 h 1728"/>
              <a:gd name="T48" fmla="*/ 2055813 w 2109"/>
              <a:gd name="T49" fmla="*/ 2725738 h 1728"/>
              <a:gd name="T50" fmla="*/ 2303463 w 2109"/>
              <a:gd name="T51" fmla="*/ 2725738 h 1728"/>
              <a:gd name="T52" fmla="*/ 2495550 w 2109"/>
              <a:gd name="T53" fmla="*/ 2622550 h 1728"/>
              <a:gd name="T54" fmla="*/ 2495550 w 2109"/>
              <a:gd name="T55" fmla="*/ 1698625 h 1728"/>
              <a:gd name="T56" fmla="*/ 2720975 w 2109"/>
              <a:gd name="T57" fmla="*/ 1698625 h 1728"/>
              <a:gd name="T58" fmla="*/ 2720975 w 2109"/>
              <a:gd name="T59" fmla="*/ 2613025 h 1728"/>
              <a:gd name="T60" fmla="*/ 2895600 w 2109"/>
              <a:gd name="T61" fmla="*/ 2743200 h 1728"/>
              <a:gd name="T62" fmla="*/ 3165475 w 2109"/>
              <a:gd name="T63" fmla="*/ 2743200 h 1728"/>
              <a:gd name="T64" fmla="*/ 3348038 w 2109"/>
              <a:gd name="T65" fmla="*/ 2578100 h 1728"/>
              <a:gd name="T66" fmla="*/ 3348038 w 2109"/>
              <a:gd name="T67" fmla="*/ 2108200 h 1728"/>
              <a:gd name="T68" fmla="*/ 2938463 w 2109"/>
              <a:gd name="T69" fmla="*/ 1603375 h 1728"/>
              <a:gd name="T70" fmla="*/ 2938463 w 2109"/>
              <a:gd name="T71" fmla="*/ 1123950 h 1728"/>
              <a:gd name="T72" fmla="*/ 2016125 w 2109"/>
              <a:gd name="T73" fmla="*/ 601663 h 1728"/>
              <a:gd name="T74" fmla="*/ 2016125 w 2109"/>
              <a:gd name="T75" fmla="*/ 0 h 172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09" h="1728">
                <a:moveTo>
                  <a:pt x="809" y="11"/>
                </a:moveTo>
                <a:lnTo>
                  <a:pt x="804" y="368"/>
                </a:lnTo>
                <a:lnTo>
                  <a:pt x="217" y="730"/>
                </a:lnTo>
                <a:lnTo>
                  <a:pt x="217" y="1004"/>
                </a:lnTo>
                <a:lnTo>
                  <a:pt x="0" y="1344"/>
                </a:lnTo>
                <a:lnTo>
                  <a:pt x="0" y="1635"/>
                </a:lnTo>
                <a:lnTo>
                  <a:pt x="137" y="1723"/>
                </a:lnTo>
                <a:lnTo>
                  <a:pt x="307" y="1723"/>
                </a:lnTo>
                <a:lnTo>
                  <a:pt x="412" y="1624"/>
                </a:lnTo>
                <a:lnTo>
                  <a:pt x="406" y="1076"/>
                </a:lnTo>
                <a:lnTo>
                  <a:pt x="543" y="1081"/>
                </a:lnTo>
                <a:lnTo>
                  <a:pt x="554" y="1619"/>
                </a:lnTo>
                <a:lnTo>
                  <a:pt x="670" y="1717"/>
                </a:lnTo>
                <a:lnTo>
                  <a:pt x="845" y="1717"/>
                </a:lnTo>
                <a:lnTo>
                  <a:pt x="960" y="1624"/>
                </a:lnTo>
                <a:lnTo>
                  <a:pt x="966" y="1355"/>
                </a:lnTo>
                <a:lnTo>
                  <a:pt x="697" y="993"/>
                </a:lnTo>
                <a:lnTo>
                  <a:pt x="697" y="730"/>
                </a:lnTo>
                <a:lnTo>
                  <a:pt x="960" y="543"/>
                </a:lnTo>
                <a:lnTo>
                  <a:pt x="1158" y="543"/>
                </a:lnTo>
                <a:lnTo>
                  <a:pt x="1427" y="675"/>
                </a:lnTo>
                <a:lnTo>
                  <a:pt x="1427" y="960"/>
                </a:lnTo>
                <a:lnTo>
                  <a:pt x="1174" y="1355"/>
                </a:lnTo>
                <a:lnTo>
                  <a:pt x="1169" y="1624"/>
                </a:lnTo>
                <a:lnTo>
                  <a:pt x="1295" y="1717"/>
                </a:lnTo>
                <a:lnTo>
                  <a:pt x="1451" y="1717"/>
                </a:lnTo>
                <a:lnTo>
                  <a:pt x="1572" y="1652"/>
                </a:lnTo>
                <a:lnTo>
                  <a:pt x="1572" y="1070"/>
                </a:lnTo>
                <a:lnTo>
                  <a:pt x="1714" y="1070"/>
                </a:lnTo>
                <a:lnTo>
                  <a:pt x="1714" y="1646"/>
                </a:lnTo>
                <a:lnTo>
                  <a:pt x="1824" y="1728"/>
                </a:lnTo>
                <a:lnTo>
                  <a:pt x="1994" y="1728"/>
                </a:lnTo>
                <a:lnTo>
                  <a:pt x="2109" y="1624"/>
                </a:lnTo>
                <a:lnTo>
                  <a:pt x="2109" y="1328"/>
                </a:lnTo>
                <a:lnTo>
                  <a:pt x="1851" y="1010"/>
                </a:lnTo>
                <a:lnTo>
                  <a:pt x="1851" y="708"/>
                </a:lnTo>
                <a:lnTo>
                  <a:pt x="1270" y="379"/>
                </a:lnTo>
                <a:lnTo>
                  <a:pt x="1270" y="0"/>
                </a:lnTo>
              </a:path>
            </a:pathLst>
          </a:custGeom>
          <a:noFill/>
          <a:ln w="50800">
            <a:solidFill>
              <a:srgbClr val="8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298253-B2D1-4A3B-BAA6-EEC7DAE394BA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219200"/>
            <a:ext cx="8686800" cy="5105400"/>
          </a:xfrm>
        </p:spPr>
        <p:txBody>
          <a:bodyPr/>
          <a:lstStyle/>
          <a:p>
            <a:pPr eaLnBrk="1" hangingPunct="1">
              <a:tabLst>
                <a:tab pos="1314450" algn="l"/>
              </a:tabLst>
            </a:pPr>
            <a:r>
              <a:rPr lang="en-US" altLang="en-US" dirty="0" smtClean="0"/>
              <a:t>Give pre-, in-, and post-order</a:t>
            </a:r>
            <a:br>
              <a:rPr lang="en-US" altLang="en-US" dirty="0" smtClean="0"/>
            </a:br>
            <a:r>
              <a:rPr lang="en-US" altLang="en-US" dirty="0" smtClean="0"/>
              <a:t>traversals for the following tree:</a:t>
            </a:r>
          </a:p>
          <a:p>
            <a:pPr lvl="1" eaLnBrk="1" hangingPunct="1">
              <a:tabLst>
                <a:tab pos="1314450" algn="l"/>
              </a:tabLst>
            </a:pPr>
            <a:endParaRPr lang="en-US" altLang="en-US" dirty="0" smtClean="0"/>
          </a:p>
          <a:p>
            <a:pPr lvl="1" eaLnBrk="1" hangingPunct="1">
              <a:tabLst>
                <a:tab pos="1314450" algn="l"/>
              </a:tabLst>
            </a:pPr>
            <a:endParaRPr lang="en-US" altLang="en-US" dirty="0" smtClean="0"/>
          </a:p>
          <a:p>
            <a:pPr lvl="1" eaLnBrk="1" hangingPunct="1">
              <a:tabLst>
                <a:tab pos="1314450" algn="l"/>
              </a:tabLst>
            </a:pPr>
            <a:endParaRPr lang="en-US" altLang="en-US" dirty="0" smtClean="0"/>
          </a:p>
          <a:p>
            <a:pPr lvl="1" eaLnBrk="1" hangingPunct="1">
              <a:tabLst>
                <a:tab pos="1314450" algn="l"/>
              </a:tabLst>
            </a:pPr>
            <a:endParaRPr lang="en-US" altLang="en-US" dirty="0" smtClean="0"/>
          </a:p>
          <a:p>
            <a:pPr lvl="1" eaLnBrk="1" hangingPunct="1">
              <a:tabLst>
                <a:tab pos="1314450" algn="l"/>
              </a:tabLst>
            </a:pPr>
            <a:endParaRPr lang="en-US" altLang="en-US" dirty="0" smtClean="0"/>
          </a:p>
          <a:p>
            <a:pPr lvl="1" eaLnBrk="1" hangingPunct="1">
              <a:tabLst>
                <a:tab pos="1314450" algn="l"/>
              </a:tabLst>
            </a:pPr>
            <a:endParaRPr lang="en-US" altLang="en-US" dirty="0" smtClean="0"/>
          </a:p>
          <a:p>
            <a:pPr lvl="1" eaLnBrk="1" hangingPunct="1">
              <a:tabLst>
                <a:tab pos="1314450" algn="l"/>
              </a:tabLst>
            </a:pPr>
            <a:endParaRPr lang="en-US" altLang="en-US" dirty="0" smtClean="0"/>
          </a:p>
          <a:p>
            <a:pPr lvl="1" eaLnBrk="1" hangingPunct="1">
              <a:tabLst>
                <a:tab pos="1314450" algn="l"/>
              </a:tabLst>
            </a:pPr>
            <a:endParaRPr lang="en-US" altLang="en-US" dirty="0" smtClean="0"/>
          </a:p>
          <a:p>
            <a:pPr lvl="1">
              <a:tabLst>
                <a:tab pos="1314450" algn="l"/>
              </a:tabLst>
            </a:pPr>
            <a:r>
              <a:rPr lang="en-US" altLang="en-US" dirty="0" smtClean="0"/>
              <a:t>Pre </a:t>
            </a:r>
            <a:r>
              <a:rPr lang="en-US" altLang="en-US" dirty="0"/>
              <a:t>(Root-Left-Right)</a:t>
            </a:r>
            <a:r>
              <a:rPr lang="en-US" altLang="en-US" dirty="0" smtClean="0"/>
              <a:t>:</a:t>
            </a:r>
            <a:r>
              <a:rPr lang="en-US" altLang="en-US" dirty="0" smtClean="0"/>
              <a:t>	42 15 27 48 9 86 12 5 3 39</a:t>
            </a:r>
          </a:p>
          <a:p>
            <a:pPr lvl="1">
              <a:tabLst>
                <a:tab pos="1314450" algn="l"/>
              </a:tabLst>
            </a:pPr>
            <a:r>
              <a:rPr lang="en-US" altLang="en-US" dirty="0" smtClean="0"/>
              <a:t>In </a:t>
            </a:r>
            <a:r>
              <a:rPr lang="en-US" altLang="en-US" dirty="0"/>
              <a:t>(Left-Root-Right)</a:t>
            </a:r>
            <a:r>
              <a:rPr lang="en-US" altLang="en-US" dirty="0" smtClean="0"/>
              <a:t>:</a:t>
            </a:r>
            <a:r>
              <a:rPr lang="en-US" altLang="en-US" dirty="0" smtClean="0"/>
              <a:t>	15 48 27 42 86 5 12 9 3 39</a:t>
            </a:r>
          </a:p>
          <a:p>
            <a:pPr lvl="1">
              <a:tabLst>
                <a:tab pos="1314450" algn="l"/>
              </a:tabLst>
            </a:pPr>
            <a:r>
              <a:rPr lang="en-US" altLang="en-US" dirty="0" smtClean="0"/>
              <a:t>Post </a:t>
            </a:r>
            <a:r>
              <a:rPr lang="en-US" altLang="en-US" dirty="0"/>
              <a:t>(Left-Right-Root)</a:t>
            </a:r>
            <a:r>
              <a:rPr lang="en-US" altLang="en-US" dirty="0" smtClean="0"/>
              <a:t>:</a:t>
            </a:r>
            <a:r>
              <a:rPr lang="en-US" altLang="en-US" dirty="0" smtClean="0"/>
              <a:t>	48 27 15 5 12 86 39 3 42</a:t>
            </a:r>
          </a:p>
        </p:txBody>
      </p:sp>
      <p:grpSp>
        <p:nvGrpSpPr>
          <p:cNvPr id="26628" name="Group 26"/>
          <p:cNvGrpSpPr>
            <a:grpSpLocks/>
          </p:cNvGrpSpPr>
          <p:nvPr/>
        </p:nvGrpSpPr>
        <p:grpSpPr bwMode="auto">
          <a:xfrm>
            <a:off x="5410200" y="1066800"/>
            <a:ext cx="3606800" cy="4795838"/>
            <a:chOff x="3056" y="1152"/>
            <a:chExt cx="2272" cy="3021"/>
          </a:xfrm>
        </p:grpSpPr>
        <p:sp>
          <p:nvSpPr>
            <p:cNvPr id="26629" name="Oval 5"/>
            <p:cNvSpPr>
              <a:spLocks noChangeAspect="1" noChangeArrowheads="1"/>
            </p:cNvSpPr>
            <p:nvPr/>
          </p:nvSpPr>
          <p:spPr bwMode="auto">
            <a:xfrm>
              <a:off x="4684" y="2701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3957" y="2701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86</a:t>
              </a: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4219" y="210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3056" y="2100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15</a:t>
              </a: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3638" y="1566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cxnSp>
          <p:nvCxnSpPr>
            <p:cNvPr id="26634" name="AutoShape 10"/>
            <p:cNvCxnSpPr>
              <a:cxnSpLocks noChangeShapeType="1"/>
              <a:stCxn id="26633" idx="3"/>
              <a:endCxn id="26632" idx="0"/>
            </p:cNvCxnSpPr>
            <p:nvPr/>
          </p:nvCxnSpPr>
          <p:spPr bwMode="auto">
            <a:xfrm flipH="1">
              <a:off x="3218" y="1868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5" name="AutoShape 11"/>
            <p:cNvCxnSpPr>
              <a:cxnSpLocks noChangeShapeType="1"/>
              <a:stCxn id="26633" idx="5"/>
              <a:endCxn id="26631" idx="0"/>
            </p:cNvCxnSpPr>
            <p:nvPr/>
          </p:nvCxnSpPr>
          <p:spPr bwMode="auto">
            <a:xfrm>
              <a:off x="3913" y="1868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6" name="AutoShape 12"/>
            <p:cNvCxnSpPr>
              <a:cxnSpLocks noChangeShapeType="1"/>
              <a:stCxn id="26631" idx="3"/>
              <a:endCxn id="26630" idx="0"/>
            </p:cNvCxnSpPr>
            <p:nvPr/>
          </p:nvCxnSpPr>
          <p:spPr bwMode="auto">
            <a:xfrm flipH="1">
              <a:off x="4119" y="2397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7" name="AutoShape 13"/>
            <p:cNvCxnSpPr>
              <a:cxnSpLocks noChangeShapeType="1"/>
              <a:stCxn id="26631" idx="5"/>
              <a:endCxn id="26629" idx="0"/>
            </p:cNvCxnSpPr>
            <p:nvPr/>
          </p:nvCxnSpPr>
          <p:spPr bwMode="auto">
            <a:xfrm>
              <a:off x="4495" y="2396"/>
              <a:ext cx="350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38" name="Oval 14"/>
            <p:cNvSpPr>
              <a:spLocks noChangeAspect="1" noChangeArrowheads="1"/>
            </p:cNvSpPr>
            <p:nvPr/>
          </p:nvSpPr>
          <p:spPr bwMode="auto">
            <a:xfrm>
              <a:off x="3331" y="270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27</a:t>
              </a:r>
            </a:p>
          </p:txBody>
        </p: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3086" y="327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48</a:t>
              </a:r>
            </a:p>
          </p:txBody>
        </p:sp>
        <p:cxnSp>
          <p:nvCxnSpPr>
            <p:cNvPr id="26640" name="AutoShape 16"/>
            <p:cNvCxnSpPr>
              <a:cxnSpLocks noChangeShapeType="1"/>
              <a:stCxn id="26638" idx="3"/>
              <a:endCxn id="26639" idx="0"/>
            </p:cNvCxnSpPr>
            <p:nvPr/>
          </p:nvCxnSpPr>
          <p:spPr bwMode="auto">
            <a:xfrm flipH="1">
              <a:off x="3248" y="2997"/>
              <a:ext cx="130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1" name="AutoShape 17"/>
            <p:cNvCxnSpPr>
              <a:cxnSpLocks noChangeShapeType="1"/>
              <a:stCxn id="26632" idx="5"/>
              <a:endCxn id="26638" idx="0"/>
            </p:cNvCxnSpPr>
            <p:nvPr/>
          </p:nvCxnSpPr>
          <p:spPr bwMode="auto">
            <a:xfrm>
              <a:off x="3332" y="2397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3305" y="1152"/>
              <a:ext cx="9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 smtClean="0">
                  <a:latin typeface="Tahoma" panose="020B0604030504040204" pitchFamily="34" charset="0"/>
                </a:rPr>
                <a:t>Overall Root</a:t>
              </a:r>
              <a:endParaRPr lang="en-US" altLang="en-US" sz="2000" dirty="0">
                <a:latin typeface="Tahoma" panose="020B0604030504040204" pitchFamily="34" charset="0"/>
              </a:endParaRPr>
            </a:p>
          </p:txBody>
        </p:sp>
        <p:cxnSp>
          <p:nvCxnSpPr>
            <p:cNvPr id="26643" name="AutoShape 19"/>
            <p:cNvCxnSpPr>
              <a:cxnSpLocks noChangeShapeType="1"/>
              <a:stCxn id="26642" idx="2"/>
              <a:endCxn id="26633" idx="0"/>
            </p:cNvCxnSpPr>
            <p:nvPr/>
          </p:nvCxnSpPr>
          <p:spPr bwMode="auto">
            <a:xfrm>
              <a:off x="3798" y="1402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4" name="Oval 20"/>
            <p:cNvSpPr>
              <a:spLocks noChangeAspect="1" noChangeArrowheads="1"/>
            </p:cNvSpPr>
            <p:nvPr/>
          </p:nvSpPr>
          <p:spPr bwMode="auto">
            <a:xfrm>
              <a:off x="4190" y="327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12</a:t>
              </a:r>
            </a:p>
          </p:txBody>
        </p:sp>
        <p:cxnSp>
          <p:nvCxnSpPr>
            <p:cNvPr id="26645" name="AutoShape 21"/>
            <p:cNvCxnSpPr>
              <a:cxnSpLocks noChangeShapeType="1"/>
              <a:stCxn id="26630" idx="5"/>
              <a:endCxn id="26644" idx="0"/>
            </p:cNvCxnSpPr>
            <p:nvPr/>
          </p:nvCxnSpPr>
          <p:spPr bwMode="auto">
            <a:xfrm>
              <a:off x="4233" y="2997"/>
              <a:ext cx="118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6" name="Oval 22"/>
            <p:cNvSpPr>
              <a:spLocks noChangeAspect="1" noChangeArrowheads="1"/>
            </p:cNvSpPr>
            <p:nvPr/>
          </p:nvSpPr>
          <p:spPr bwMode="auto">
            <a:xfrm>
              <a:off x="5006" y="327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39</a:t>
              </a:r>
            </a:p>
          </p:txBody>
        </p:sp>
        <p:cxnSp>
          <p:nvCxnSpPr>
            <p:cNvPr id="26647" name="AutoShape 23"/>
            <p:cNvCxnSpPr>
              <a:cxnSpLocks noChangeShapeType="1"/>
              <a:stCxn id="26629" idx="5"/>
              <a:endCxn id="26646" idx="0"/>
            </p:cNvCxnSpPr>
            <p:nvPr/>
          </p:nvCxnSpPr>
          <p:spPr bwMode="auto">
            <a:xfrm>
              <a:off x="4959" y="2997"/>
              <a:ext cx="208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8" name="Oval 24"/>
            <p:cNvSpPr>
              <a:spLocks noChangeAspect="1" noChangeArrowheads="1"/>
            </p:cNvSpPr>
            <p:nvPr/>
          </p:nvSpPr>
          <p:spPr bwMode="auto">
            <a:xfrm>
              <a:off x="3950" y="384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</a:t>
              </a:r>
            </a:p>
          </p:txBody>
        </p:sp>
        <p:cxnSp>
          <p:nvCxnSpPr>
            <p:cNvPr id="26649" name="AutoShape 25"/>
            <p:cNvCxnSpPr>
              <a:cxnSpLocks noChangeShapeType="1"/>
              <a:stCxn id="26644" idx="3"/>
              <a:endCxn id="26648" idx="0"/>
            </p:cNvCxnSpPr>
            <p:nvPr/>
          </p:nvCxnSpPr>
          <p:spPr bwMode="auto">
            <a:xfrm flipH="1">
              <a:off x="4111" y="3570"/>
              <a:ext cx="126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7D4DDB-4BE6-45D3-B8E3-00C79A50B4D9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4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4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a method named </a:t>
            </a:r>
            <a:r>
              <a:rPr lang="en-US" altLang="en-US" smtClean="0">
                <a:latin typeface="Courier New" panose="02070309020205020404" pitchFamily="49" charset="0"/>
              </a:rPr>
              <a:t>printSideways</a:t>
            </a:r>
            <a:r>
              <a:rPr lang="en-US" altLang="en-US" smtClean="0"/>
              <a:t> to the </a:t>
            </a:r>
            <a:r>
              <a:rPr lang="en-US" altLang="en-US" smtClean="0">
                <a:latin typeface="Courier New" panose="02070309020205020404" pitchFamily="49" charset="0"/>
              </a:rPr>
              <a:t>IntTree</a:t>
            </a:r>
            <a:r>
              <a:rPr lang="en-US" altLang="en-US" smtClean="0"/>
              <a:t> class that prints the tree in a sideways indented format, with right nodes above roots above left nodes, with each level 4 spaces more indented than the one above it.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Example: Output from the tree below: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5667375" y="3200400"/>
            <a:ext cx="2790825" cy="2987675"/>
            <a:chOff x="3858" y="2208"/>
            <a:chExt cx="1758" cy="1882"/>
          </a:xfrm>
        </p:grpSpPr>
        <p:sp>
          <p:nvSpPr>
            <p:cNvPr id="27654" name="Oval 5"/>
            <p:cNvSpPr>
              <a:spLocks noChangeAspect="1" noChangeArrowheads="1"/>
            </p:cNvSpPr>
            <p:nvPr/>
          </p:nvSpPr>
          <p:spPr bwMode="auto">
            <a:xfrm>
              <a:off x="5294" y="375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27655" name="Oval 6"/>
            <p:cNvSpPr>
              <a:spLocks noChangeAspect="1" noChangeArrowheads="1"/>
            </p:cNvSpPr>
            <p:nvPr/>
          </p:nvSpPr>
          <p:spPr bwMode="auto">
            <a:xfrm>
              <a:off x="4759" y="375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27656" name="Oval 7"/>
            <p:cNvSpPr>
              <a:spLocks noChangeAspect="1" noChangeArrowheads="1"/>
            </p:cNvSpPr>
            <p:nvPr/>
          </p:nvSpPr>
          <p:spPr bwMode="auto">
            <a:xfrm>
              <a:off x="5021" y="315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27657" name="Oval 8"/>
            <p:cNvSpPr>
              <a:spLocks noChangeAspect="1" noChangeArrowheads="1"/>
            </p:cNvSpPr>
            <p:nvPr/>
          </p:nvSpPr>
          <p:spPr bwMode="auto">
            <a:xfrm>
              <a:off x="3858" y="3156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7658" name="Oval 9"/>
            <p:cNvSpPr>
              <a:spLocks noChangeAspect="1" noChangeArrowheads="1"/>
            </p:cNvSpPr>
            <p:nvPr/>
          </p:nvSpPr>
          <p:spPr bwMode="auto">
            <a:xfrm>
              <a:off x="4440" y="262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27659" name="AutoShape 10"/>
            <p:cNvCxnSpPr>
              <a:cxnSpLocks noChangeShapeType="1"/>
              <a:stCxn id="27658" idx="3"/>
              <a:endCxn id="27657" idx="0"/>
            </p:cNvCxnSpPr>
            <p:nvPr/>
          </p:nvCxnSpPr>
          <p:spPr bwMode="auto">
            <a:xfrm flipH="1">
              <a:off x="4020" y="292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0" name="AutoShape 11"/>
            <p:cNvCxnSpPr>
              <a:cxnSpLocks noChangeShapeType="1"/>
              <a:stCxn id="27658" idx="5"/>
              <a:endCxn id="27656" idx="0"/>
            </p:cNvCxnSpPr>
            <p:nvPr/>
          </p:nvCxnSpPr>
          <p:spPr bwMode="auto">
            <a:xfrm>
              <a:off x="4715" y="292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1" name="AutoShape 12"/>
            <p:cNvCxnSpPr>
              <a:cxnSpLocks noChangeShapeType="1"/>
              <a:stCxn id="27656" idx="3"/>
              <a:endCxn id="27655" idx="0"/>
            </p:cNvCxnSpPr>
            <p:nvPr/>
          </p:nvCxnSpPr>
          <p:spPr bwMode="auto">
            <a:xfrm flipH="1">
              <a:off x="4921" y="345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2" name="AutoShape 13"/>
            <p:cNvCxnSpPr>
              <a:cxnSpLocks noChangeShapeType="1"/>
              <a:stCxn id="27656" idx="5"/>
              <a:endCxn id="27654" idx="0"/>
            </p:cNvCxnSpPr>
            <p:nvPr/>
          </p:nvCxnSpPr>
          <p:spPr bwMode="auto">
            <a:xfrm>
              <a:off x="5297" y="345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63" name="Oval 14"/>
            <p:cNvSpPr>
              <a:spLocks noChangeAspect="1" noChangeArrowheads="1"/>
            </p:cNvSpPr>
            <p:nvPr/>
          </p:nvSpPr>
          <p:spPr bwMode="auto">
            <a:xfrm>
              <a:off x="4133" y="3757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27664" name="AutoShape 15"/>
            <p:cNvCxnSpPr>
              <a:cxnSpLocks noChangeShapeType="1"/>
              <a:stCxn id="27657" idx="5"/>
              <a:endCxn id="27663" idx="0"/>
            </p:cNvCxnSpPr>
            <p:nvPr/>
          </p:nvCxnSpPr>
          <p:spPr bwMode="auto">
            <a:xfrm>
              <a:off x="4134" y="3453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65" name="Text Box 16"/>
            <p:cNvSpPr txBox="1">
              <a:spLocks noChangeArrowheads="1"/>
            </p:cNvSpPr>
            <p:nvPr/>
          </p:nvSpPr>
          <p:spPr bwMode="auto">
            <a:xfrm>
              <a:off x="4107" y="2208"/>
              <a:ext cx="9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 smtClean="0">
                  <a:latin typeface="Tahoma" panose="020B0604030504040204" pitchFamily="34" charset="0"/>
                </a:rPr>
                <a:t>Overall Root</a:t>
              </a:r>
              <a:endParaRPr lang="en-US" altLang="en-US" sz="2000" dirty="0">
                <a:latin typeface="Tahoma" panose="020B0604030504040204" pitchFamily="34" charset="0"/>
              </a:endParaRPr>
            </a:p>
          </p:txBody>
        </p:sp>
        <p:cxnSp>
          <p:nvCxnSpPr>
            <p:cNvPr id="27666" name="AutoShape 17"/>
            <p:cNvCxnSpPr>
              <a:cxnSpLocks noChangeShapeType="1"/>
              <a:stCxn id="27665" idx="2"/>
              <a:endCxn id="27658" idx="0"/>
            </p:cNvCxnSpPr>
            <p:nvPr/>
          </p:nvCxnSpPr>
          <p:spPr bwMode="auto">
            <a:xfrm>
              <a:off x="4600" y="2458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653" name="Text Box 18"/>
          <p:cNvSpPr txBox="1">
            <a:spLocks noChangeArrowheads="1"/>
          </p:cNvSpPr>
          <p:nvPr/>
        </p:nvSpPr>
        <p:spPr bwMode="auto">
          <a:xfrm>
            <a:off x="1333500" y="3581400"/>
            <a:ext cx="20193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        19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    14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        11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        7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    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7D70A7-6627-4198-8EF1-82AB1B64E186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Prints the tree in a sideways indented format.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void printSideways()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printSideways(overallRoot, "");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private void printSideways(IntTreeNode root,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                   String indent)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(root != null)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printSideways(root.right, indent + "   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System.out.println(indent + root.data);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printSideways(root.left, indent + "   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ABFED5-5B6C-4FE2-BF9B-A6AE403AA708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GB" sz="2400" b="1" dirty="0">
                <a:ea typeface="ＭＳ Ｐゴシック" pitchFamily="32" charset="-128"/>
              </a:rPr>
              <a:t>reading: </a:t>
            </a:r>
            <a:r>
              <a:rPr lang="en-US" sz="2400" b="1" dirty="0" smtClean="0">
                <a:ea typeface="ＭＳ Ｐゴシック" pitchFamily="32" charset="-128"/>
              </a:rPr>
              <a:t>17.3</a:t>
            </a:r>
            <a:endParaRPr lang="en-US" b="1" dirty="0">
              <a:ea typeface="ＭＳ Ｐゴシック" pitchFamily="32" charset="-128"/>
            </a:endParaRPr>
          </a:p>
          <a:p>
            <a:endParaRPr lang="en-US" dirty="0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D262AF-C9D2-422A-95BA-8E72F49F2781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Portions Copyright 2019 by Pearson Education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Creative </a:t>
            </a:r>
            <a:r>
              <a:rPr lang="en-US" altLang="en-US" dirty="0" smtClean="0"/>
              <a:t>Use </a:t>
            </a:r>
            <a:r>
              <a:rPr lang="en-US" altLang="en-US" dirty="0" smtClean="0"/>
              <a:t>of </a:t>
            </a:r>
            <a:r>
              <a:rPr lang="en-US" altLang="en-US" dirty="0" smtClean="0"/>
              <a:t>Arrays/Links</a:t>
            </a:r>
            <a:endParaRPr lang="en-US" altLang="en-US" dirty="0" smtClean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Some data structures (such as hash tables and binary trees) are built around clever ways of using arrays and/or linked lists.</a:t>
            </a:r>
          </a:p>
          <a:p>
            <a:pPr lvl="1" eaLnBrk="1" hangingPunct="1"/>
            <a:endParaRPr lang="en-US" altLang="en-US" sz="800" dirty="0" smtClean="0"/>
          </a:p>
          <a:p>
            <a:pPr lvl="1" eaLnBrk="1" hangingPunct="1"/>
            <a:r>
              <a:rPr lang="en-US" altLang="en-US" dirty="0" smtClean="0"/>
              <a:t>What array order can help us find values quickly later?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What if linked list nodes each had more than one link?</a:t>
            </a:r>
          </a:p>
        </p:txBody>
      </p:sp>
      <p:graphicFrame>
        <p:nvGraphicFramePr>
          <p:cNvPr id="34514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77323"/>
              </p:ext>
            </p:extLst>
          </p:nvPr>
        </p:nvGraphicFramePr>
        <p:xfrm>
          <a:off x="1752600" y="3169992"/>
          <a:ext cx="5619750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0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45230" name="Group 142"/>
          <p:cNvGrpSpPr>
            <a:grpSpLocks/>
          </p:cNvGrpSpPr>
          <p:nvPr/>
        </p:nvGrpSpPr>
        <p:grpSpPr bwMode="auto">
          <a:xfrm>
            <a:off x="152400" y="5334000"/>
            <a:ext cx="8610600" cy="381000"/>
            <a:chOff x="96" y="3360"/>
            <a:chExt cx="5424" cy="240"/>
          </a:xfrm>
        </p:grpSpPr>
        <p:sp>
          <p:nvSpPr>
            <p:cNvPr id="5163" name="Text Box 57"/>
            <p:cNvSpPr txBox="1">
              <a:spLocks noChangeArrowheads="1"/>
            </p:cNvSpPr>
            <p:nvPr/>
          </p:nvSpPr>
          <p:spPr bwMode="auto">
            <a:xfrm>
              <a:off x="96" y="3369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front</a:t>
              </a:r>
            </a:p>
          </p:txBody>
        </p:sp>
        <p:sp>
          <p:nvSpPr>
            <p:cNvPr id="5164" name="Line 81"/>
            <p:cNvSpPr>
              <a:spLocks noChangeShapeType="1"/>
            </p:cNvSpPr>
            <p:nvPr/>
          </p:nvSpPr>
          <p:spPr bwMode="auto">
            <a:xfrm flipV="1">
              <a:off x="528" y="3493"/>
              <a:ext cx="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Text Box 91"/>
            <p:cNvSpPr txBox="1">
              <a:spLocks noChangeArrowheads="1"/>
            </p:cNvSpPr>
            <p:nvPr/>
          </p:nvSpPr>
          <p:spPr bwMode="auto">
            <a:xfrm>
              <a:off x="5110" y="3360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back</a:t>
              </a:r>
            </a:p>
          </p:txBody>
        </p:sp>
        <p:sp>
          <p:nvSpPr>
            <p:cNvPr id="5166" name="Line 92"/>
            <p:cNvSpPr>
              <a:spLocks noChangeShapeType="1"/>
            </p:cNvSpPr>
            <p:nvPr/>
          </p:nvSpPr>
          <p:spPr bwMode="auto">
            <a:xfrm flipH="1" flipV="1">
              <a:off x="4860" y="348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67" name="Group 104"/>
            <p:cNvGrpSpPr>
              <a:grpSpLocks/>
            </p:cNvGrpSpPr>
            <p:nvPr/>
          </p:nvGrpSpPr>
          <p:grpSpPr bwMode="auto">
            <a:xfrm>
              <a:off x="2880" y="3365"/>
              <a:ext cx="840" cy="235"/>
              <a:chOff x="2712" y="3544"/>
              <a:chExt cx="840" cy="235"/>
            </a:xfrm>
          </p:grpSpPr>
          <p:sp>
            <p:nvSpPr>
              <p:cNvPr id="5206" name="Rectangle 74"/>
              <p:cNvSpPr>
                <a:spLocks noChangeArrowheads="1"/>
              </p:cNvSpPr>
              <p:nvPr/>
            </p:nvSpPr>
            <p:spPr bwMode="auto">
              <a:xfrm>
                <a:off x="3277" y="3545"/>
                <a:ext cx="275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207" name="Rectangle 75"/>
              <p:cNvSpPr>
                <a:spLocks noChangeArrowheads="1"/>
              </p:cNvSpPr>
              <p:nvPr/>
            </p:nvSpPr>
            <p:spPr bwMode="auto">
              <a:xfrm>
                <a:off x="3000" y="3545"/>
                <a:ext cx="277" cy="2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800"/>
                  <a:t>24</a:t>
                </a:r>
              </a:p>
            </p:txBody>
          </p:sp>
          <p:sp>
            <p:nvSpPr>
              <p:cNvPr id="5208" name="Line 79"/>
              <p:cNvSpPr>
                <a:spLocks noChangeShapeType="1"/>
              </p:cNvSpPr>
              <p:nvPr/>
            </p:nvSpPr>
            <p:spPr bwMode="auto">
              <a:xfrm>
                <a:off x="3277" y="3545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9" name="Line 80"/>
              <p:cNvSpPr>
                <a:spLocks noChangeShapeType="1"/>
              </p:cNvSpPr>
              <p:nvPr/>
            </p:nvSpPr>
            <p:spPr bwMode="auto">
              <a:xfrm>
                <a:off x="3552" y="3545"/>
                <a:ext cx="0" cy="2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0" name="Line 100"/>
              <p:cNvSpPr>
                <a:spLocks noChangeShapeType="1"/>
              </p:cNvSpPr>
              <p:nvPr/>
            </p:nvSpPr>
            <p:spPr bwMode="auto">
              <a:xfrm>
                <a:off x="2994" y="3549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1" name="Rectangle 101"/>
              <p:cNvSpPr>
                <a:spLocks noChangeArrowheads="1"/>
              </p:cNvSpPr>
              <p:nvPr/>
            </p:nvSpPr>
            <p:spPr bwMode="auto">
              <a:xfrm>
                <a:off x="2712" y="3544"/>
                <a:ext cx="277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212" name="Line 102"/>
              <p:cNvSpPr>
                <a:spLocks noChangeShapeType="1"/>
              </p:cNvSpPr>
              <p:nvPr/>
            </p:nvSpPr>
            <p:spPr bwMode="auto">
              <a:xfrm>
                <a:off x="2712" y="3544"/>
                <a:ext cx="0" cy="2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3" name="Line 103"/>
              <p:cNvSpPr>
                <a:spLocks noChangeShapeType="1"/>
              </p:cNvSpPr>
              <p:nvPr/>
            </p:nvSpPr>
            <p:spPr bwMode="auto">
              <a:xfrm>
                <a:off x="2989" y="3544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Line 76"/>
              <p:cNvSpPr>
                <a:spLocks noChangeShapeType="1"/>
              </p:cNvSpPr>
              <p:nvPr/>
            </p:nvSpPr>
            <p:spPr bwMode="auto">
              <a:xfrm>
                <a:off x="2724" y="3545"/>
                <a:ext cx="8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5" name="Line 77"/>
              <p:cNvSpPr>
                <a:spLocks noChangeShapeType="1"/>
              </p:cNvSpPr>
              <p:nvPr/>
            </p:nvSpPr>
            <p:spPr bwMode="auto">
              <a:xfrm>
                <a:off x="2712" y="3775"/>
                <a:ext cx="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68" name="Group 105"/>
            <p:cNvGrpSpPr>
              <a:grpSpLocks/>
            </p:cNvGrpSpPr>
            <p:nvPr/>
          </p:nvGrpSpPr>
          <p:grpSpPr bwMode="auto">
            <a:xfrm>
              <a:off x="3996" y="3360"/>
              <a:ext cx="840" cy="235"/>
              <a:chOff x="2712" y="3544"/>
              <a:chExt cx="840" cy="235"/>
            </a:xfrm>
          </p:grpSpPr>
          <p:sp>
            <p:nvSpPr>
              <p:cNvPr id="5196" name="Rectangle 106"/>
              <p:cNvSpPr>
                <a:spLocks noChangeArrowheads="1"/>
              </p:cNvSpPr>
              <p:nvPr/>
            </p:nvSpPr>
            <p:spPr bwMode="auto">
              <a:xfrm>
                <a:off x="3277" y="3545"/>
                <a:ext cx="275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97" name="Rectangle 107"/>
              <p:cNvSpPr>
                <a:spLocks noChangeArrowheads="1"/>
              </p:cNvSpPr>
              <p:nvPr/>
            </p:nvSpPr>
            <p:spPr bwMode="auto">
              <a:xfrm>
                <a:off x="3000" y="3545"/>
                <a:ext cx="277" cy="2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800"/>
                  <a:t>49</a:t>
                </a:r>
              </a:p>
            </p:txBody>
          </p:sp>
          <p:sp>
            <p:nvSpPr>
              <p:cNvPr id="5198" name="Line 108"/>
              <p:cNvSpPr>
                <a:spLocks noChangeShapeType="1"/>
              </p:cNvSpPr>
              <p:nvPr/>
            </p:nvSpPr>
            <p:spPr bwMode="auto">
              <a:xfrm>
                <a:off x="3277" y="3545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9" name="Line 109"/>
              <p:cNvSpPr>
                <a:spLocks noChangeShapeType="1"/>
              </p:cNvSpPr>
              <p:nvPr/>
            </p:nvSpPr>
            <p:spPr bwMode="auto">
              <a:xfrm>
                <a:off x="3552" y="3545"/>
                <a:ext cx="0" cy="2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110"/>
              <p:cNvSpPr>
                <a:spLocks noChangeShapeType="1"/>
              </p:cNvSpPr>
              <p:nvPr/>
            </p:nvSpPr>
            <p:spPr bwMode="auto">
              <a:xfrm>
                <a:off x="2994" y="3549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1" name="Rectangle 111"/>
              <p:cNvSpPr>
                <a:spLocks noChangeArrowheads="1"/>
              </p:cNvSpPr>
              <p:nvPr/>
            </p:nvSpPr>
            <p:spPr bwMode="auto">
              <a:xfrm>
                <a:off x="2712" y="3544"/>
                <a:ext cx="277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202" name="Line 112"/>
              <p:cNvSpPr>
                <a:spLocks noChangeShapeType="1"/>
              </p:cNvSpPr>
              <p:nvPr/>
            </p:nvSpPr>
            <p:spPr bwMode="auto">
              <a:xfrm>
                <a:off x="2712" y="3544"/>
                <a:ext cx="0" cy="2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3" name="Line 113"/>
              <p:cNvSpPr>
                <a:spLocks noChangeShapeType="1"/>
              </p:cNvSpPr>
              <p:nvPr/>
            </p:nvSpPr>
            <p:spPr bwMode="auto">
              <a:xfrm>
                <a:off x="2989" y="3544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4" name="Line 114"/>
              <p:cNvSpPr>
                <a:spLocks noChangeShapeType="1"/>
              </p:cNvSpPr>
              <p:nvPr/>
            </p:nvSpPr>
            <p:spPr bwMode="auto">
              <a:xfrm>
                <a:off x="2724" y="3545"/>
                <a:ext cx="8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5" name="Line 115"/>
              <p:cNvSpPr>
                <a:spLocks noChangeShapeType="1"/>
              </p:cNvSpPr>
              <p:nvPr/>
            </p:nvSpPr>
            <p:spPr bwMode="auto">
              <a:xfrm>
                <a:off x="2712" y="3775"/>
                <a:ext cx="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69" name="Group 116"/>
            <p:cNvGrpSpPr>
              <a:grpSpLocks/>
            </p:cNvGrpSpPr>
            <p:nvPr/>
          </p:nvGrpSpPr>
          <p:grpSpPr bwMode="auto">
            <a:xfrm>
              <a:off x="1788" y="3365"/>
              <a:ext cx="840" cy="235"/>
              <a:chOff x="2712" y="3544"/>
              <a:chExt cx="840" cy="235"/>
            </a:xfrm>
          </p:grpSpPr>
          <p:sp>
            <p:nvSpPr>
              <p:cNvPr id="5186" name="Rectangle 117"/>
              <p:cNvSpPr>
                <a:spLocks noChangeArrowheads="1"/>
              </p:cNvSpPr>
              <p:nvPr/>
            </p:nvSpPr>
            <p:spPr bwMode="auto">
              <a:xfrm>
                <a:off x="3277" y="3545"/>
                <a:ext cx="275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87" name="Rectangle 118"/>
              <p:cNvSpPr>
                <a:spLocks noChangeArrowheads="1"/>
              </p:cNvSpPr>
              <p:nvPr/>
            </p:nvSpPr>
            <p:spPr bwMode="auto">
              <a:xfrm>
                <a:off x="3000" y="3545"/>
                <a:ext cx="277" cy="2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800"/>
                  <a:t>11</a:t>
                </a:r>
              </a:p>
            </p:txBody>
          </p:sp>
          <p:sp>
            <p:nvSpPr>
              <p:cNvPr id="5188" name="Line 119"/>
              <p:cNvSpPr>
                <a:spLocks noChangeShapeType="1"/>
              </p:cNvSpPr>
              <p:nvPr/>
            </p:nvSpPr>
            <p:spPr bwMode="auto">
              <a:xfrm>
                <a:off x="3277" y="3545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9" name="Line 120"/>
              <p:cNvSpPr>
                <a:spLocks noChangeShapeType="1"/>
              </p:cNvSpPr>
              <p:nvPr/>
            </p:nvSpPr>
            <p:spPr bwMode="auto">
              <a:xfrm>
                <a:off x="3552" y="3545"/>
                <a:ext cx="0" cy="2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Line 121"/>
              <p:cNvSpPr>
                <a:spLocks noChangeShapeType="1"/>
              </p:cNvSpPr>
              <p:nvPr/>
            </p:nvSpPr>
            <p:spPr bwMode="auto">
              <a:xfrm>
                <a:off x="2994" y="3549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1" name="Rectangle 122"/>
              <p:cNvSpPr>
                <a:spLocks noChangeArrowheads="1"/>
              </p:cNvSpPr>
              <p:nvPr/>
            </p:nvSpPr>
            <p:spPr bwMode="auto">
              <a:xfrm>
                <a:off x="2712" y="3544"/>
                <a:ext cx="277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92" name="Line 123"/>
              <p:cNvSpPr>
                <a:spLocks noChangeShapeType="1"/>
              </p:cNvSpPr>
              <p:nvPr/>
            </p:nvSpPr>
            <p:spPr bwMode="auto">
              <a:xfrm>
                <a:off x="2712" y="3544"/>
                <a:ext cx="0" cy="2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3" name="Line 124"/>
              <p:cNvSpPr>
                <a:spLocks noChangeShapeType="1"/>
              </p:cNvSpPr>
              <p:nvPr/>
            </p:nvSpPr>
            <p:spPr bwMode="auto">
              <a:xfrm>
                <a:off x="2989" y="3544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Line 125"/>
              <p:cNvSpPr>
                <a:spLocks noChangeShapeType="1"/>
              </p:cNvSpPr>
              <p:nvPr/>
            </p:nvSpPr>
            <p:spPr bwMode="auto">
              <a:xfrm>
                <a:off x="2724" y="3545"/>
                <a:ext cx="8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Line 126"/>
              <p:cNvSpPr>
                <a:spLocks noChangeShapeType="1"/>
              </p:cNvSpPr>
              <p:nvPr/>
            </p:nvSpPr>
            <p:spPr bwMode="auto">
              <a:xfrm>
                <a:off x="2712" y="3775"/>
                <a:ext cx="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70" name="Group 127"/>
            <p:cNvGrpSpPr>
              <a:grpSpLocks/>
            </p:cNvGrpSpPr>
            <p:nvPr/>
          </p:nvGrpSpPr>
          <p:grpSpPr bwMode="auto">
            <a:xfrm>
              <a:off x="696" y="3365"/>
              <a:ext cx="840" cy="235"/>
              <a:chOff x="2712" y="3544"/>
              <a:chExt cx="840" cy="235"/>
            </a:xfrm>
          </p:grpSpPr>
          <p:sp>
            <p:nvSpPr>
              <p:cNvPr id="5176" name="Rectangle 128"/>
              <p:cNvSpPr>
                <a:spLocks noChangeArrowheads="1"/>
              </p:cNvSpPr>
              <p:nvPr/>
            </p:nvSpPr>
            <p:spPr bwMode="auto">
              <a:xfrm>
                <a:off x="3277" y="3545"/>
                <a:ext cx="275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77" name="Rectangle 129"/>
              <p:cNvSpPr>
                <a:spLocks noChangeArrowheads="1"/>
              </p:cNvSpPr>
              <p:nvPr/>
            </p:nvSpPr>
            <p:spPr bwMode="auto">
              <a:xfrm>
                <a:off x="3000" y="3545"/>
                <a:ext cx="277" cy="230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5178" name="Line 130"/>
              <p:cNvSpPr>
                <a:spLocks noChangeShapeType="1"/>
              </p:cNvSpPr>
              <p:nvPr/>
            </p:nvSpPr>
            <p:spPr bwMode="auto">
              <a:xfrm>
                <a:off x="3277" y="3545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9" name="Line 131"/>
              <p:cNvSpPr>
                <a:spLocks noChangeShapeType="1"/>
              </p:cNvSpPr>
              <p:nvPr/>
            </p:nvSpPr>
            <p:spPr bwMode="auto">
              <a:xfrm>
                <a:off x="3552" y="3545"/>
                <a:ext cx="0" cy="2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0" name="Line 132"/>
              <p:cNvSpPr>
                <a:spLocks noChangeShapeType="1"/>
              </p:cNvSpPr>
              <p:nvPr/>
            </p:nvSpPr>
            <p:spPr bwMode="auto">
              <a:xfrm>
                <a:off x="2994" y="3549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1" name="Rectangle 133"/>
              <p:cNvSpPr>
                <a:spLocks noChangeArrowheads="1"/>
              </p:cNvSpPr>
              <p:nvPr/>
            </p:nvSpPr>
            <p:spPr bwMode="auto">
              <a:xfrm>
                <a:off x="2712" y="3544"/>
                <a:ext cx="277" cy="2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346075" indent="-2794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739775" indent="-17462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030288" indent="-173038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1376363" indent="-2206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18335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2907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27479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205163" indent="-2206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82" name="Line 134"/>
              <p:cNvSpPr>
                <a:spLocks noChangeShapeType="1"/>
              </p:cNvSpPr>
              <p:nvPr/>
            </p:nvSpPr>
            <p:spPr bwMode="auto">
              <a:xfrm>
                <a:off x="2712" y="3544"/>
                <a:ext cx="0" cy="2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3" name="Line 135"/>
              <p:cNvSpPr>
                <a:spLocks noChangeShapeType="1"/>
              </p:cNvSpPr>
              <p:nvPr/>
            </p:nvSpPr>
            <p:spPr bwMode="auto">
              <a:xfrm>
                <a:off x="2989" y="3544"/>
                <a:ext cx="0" cy="2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4" name="Line 136"/>
              <p:cNvSpPr>
                <a:spLocks noChangeShapeType="1"/>
              </p:cNvSpPr>
              <p:nvPr/>
            </p:nvSpPr>
            <p:spPr bwMode="auto">
              <a:xfrm>
                <a:off x="2724" y="3545"/>
                <a:ext cx="8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5" name="Line 137"/>
              <p:cNvSpPr>
                <a:spLocks noChangeShapeType="1"/>
              </p:cNvSpPr>
              <p:nvPr/>
            </p:nvSpPr>
            <p:spPr bwMode="auto">
              <a:xfrm>
                <a:off x="2712" y="3775"/>
                <a:ext cx="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71" name="Line 138"/>
            <p:cNvSpPr>
              <a:spLocks noChangeShapeType="1"/>
            </p:cNvSpPr>
            <p:nvPr/>
          </p:nvSpPr>
          <p:spPr bwMode="auto">
            <a:xfrm flipH="1" flipV="1">
              <a:off x="3600" y="3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Line 139"/>
            <p:cNvSpPr>
              <a:spLocks noChangeShapeType="1"/>
            </p:cNvSpPr>
            <p:nvPr/>
          </p:nvSpPr>
          <p:spPr bwMode="auto">
            <a:xfrm flipH="1" flipV="1">
              <a:off x="2496" y="3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Line 140"/>
            <p:cNvSpPr>
              <a:spLocks noChangeShapeType="1"/>
            </p:cNvSpPr>
            <p:nvPr/>
          </p:nvSpPr>
          <p:spPr bwMode="auto">
            <a:xfrm flipH="1" flipV="1">
              <a:off x="1392" y="34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Line 90"/>
            <p:cNvSpPr>
              <a:spLocks noChangeShapeType="1"/>
            </p:cNvSpPr>
            <p:nvPr/>
          </p:nvSpPr>
          <p:spPr bwMode="auto">
            <a:xfrm flipH="1">
              <a:off x="4560" y="3360"/>
              <a:ext cx="267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Line 141"/>
            <p:cNvSpPr>
              <a:spLocks noChangeShapeType="1"/>
            </p:cNvSpPr>
            <p:nvPr/>
          </p:nvSpPr>
          <p:spPr bwMode="auto">
            <a:xfrm flipH="1">
              <a:off x="701" y="3365"/>
              <a:ext cx="267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1DE199-7D95-4587-907F-D9D50670EEB6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4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Searching a BST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Describe an algorithm for searching the tree below for the value 31.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Then search for the value 6.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is the maximum</a:t>
            </a:r>
            <a:br>
              <a:rPr lang="en-US" altLang="en-US" smtClean="0"/>
            </a:br>
            <a:r>
              <a:rPr lang="en-US" altLang="en-US" smtClean="0"/>
              <a:t>number of nodes you</a:t>
            </a:r>
            <a:br>
              <a:rPr lang="en-US" altLang="en-US" smtClean="0"/>
            </a:br>
            <a:r>
              <a:rPr lang="en-US" altLang="en-US" smtClean="0"/>
              <a:t>would need to examine</a:t>
            </a:r>
            <a:br>
              <a:rPr lang="en-US" altLang="en-US" smtClean="0"/>
            </a:br>
            <a:r>
              <a:rPr lang="en-US" altLang="en-US" smtClean="0"/>
              <a:t>to perform any search?</a:t>
            </a:r>
          </a:p>
          <a:p>
            <a:pPr eaLnBrk="1" hangingPunct="1"/>
            <a:endParaRPr lang="en-US" altLang="en-US" smtClean="0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505200" y="2209800"/>
            <a:ext cx="5372100" cy="3821112"/>
            <a:chOff x="2232" y="1577"/>
            <a:chExt cx="3384" cy="2407"/>
          </a:xfrm>
        </p:grpSpPr>
        <p:sp>
          <p:nvSpPr>
            <p:cNvPr id="31749" name="Oval 5"/>
            <p:cNvSpPr>
              <a:spLocks noChangeAspect="1" noChangeArrowheads="1"/>
            </p:cNvSpPr>
            <p:nvPr/>
          </p:nvSpPr>
          <p:spPr bwMode="auto">
            <a:xfrm>
              <a:off x="2882" y="2547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12</a:t>
              </a:r>
            </a:p>
          </p:txBody>
        </p:sp>
        <p:sp>
          <p:nvSpPr>
            <p:cNvPr id="31750" name="Oval 6"/>
            <p:cNvSpPr>
              <a:spLocks noChangeAspect="1" noChangeArrowheads="1"/>
            </p:cNvSpPr>
            <p:nvPr/>
          </p:nvSpPr>
          <p:spPr bwMode="auto">
            <a:xfrm>
              <a:off x="3816" y="1971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cxnSp>
          <p:nvCxnSpPr>
            <p:cNvPr id="31751" name="AutoShape 7"/>
            <p:cNvCxnSpPr>
              <a:cxnSpLocks noChangeShapeType="1"/>
              <a:stCxn id="31750" idx="3"/>
              <a:endCxn id="31749" idx="0"/>
            </p:cNvCxnSpPr>
            <p:nvPr/>
          </p:nvCxnSpPr>
          <p:spPr bwMode="auto">
            <a:xfrm flipH="1">
              <a:off x="3044" y="2267"/>
              <a:ext cx="819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2" name="AutoShape 8"/>
            <p:cNvCxnSpPr>
              <a:cxnSpLocks noChangeShapeType="1"/>
              <a:stCxn id="31750" idx="5"/>
              <a:endCxn id="31767" idx="0"/>
            </p:cNvCxnSpPr>
            <p:nvPr/>
          </p:nvCxnSpPr>
          <p:spPr bwMode="auto">
            <a:xfrm>
              <a:off x="4091" y="2267"/>
              <a:ext cx="72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53" name="Oval 9"/>
            <p:cNvSpPr>
              <a:spLocks noChangeAspect="1" noChangeArrowheads="1"/>
            </p:cNvSpPr>
            <p:nvPr/>
          </p:nvSpPr>
          <p:spPr bwMode="auto">
            <a:xfrm>
              <a:off x="2652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31754" name="Oval 10"/>
            <p:cNvSpPr>
              <a:spLocks noChangeAspect="1" noChangeArrowheads="1"/>
            </p:cNvSpPr>
            <p:nvPr/>
          </p:nvSpPr>
          <p:spPr bwMode="auto">
            <a:xfrm>
              <a:off x="2462" y="310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31755" name="AutoShape 11"/>
            <p:cNvCxnSpPr>
              <a:cxnSpLocks noChangeShapeType="1"/>
              <a:stCxn id="31749" idx="3"/>
              <a:endCxn id="31754" idx="0"/>
            </p:cNvCxnSpPr>
            <p:nvPr/>
          </p:nvCxnSpPr>
          <p:spPr bwMode="auto">
            <a:xfrm flipH="1">
              <a:off x="2624" y="2843"/>
              <a:ext cx="305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6" name="AutoShape 12"/>
            <p:cNvCxnSpPr>
              <a:cxnSpLocks noChangeShapeType="1"/>
              <a:stCxn id="31754" idx="5"/>
              <a:endCxn id="31753" idx="0"/>
            </p:cNvCxnSpPr>
            <p:nvPr/>
          </p:nvCxnSpPr>
          <p:spPr bwMode="auto">
            <a:xfrm>
              <a:off x="2738" y="3402"/>
              <a:ext cx="7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57" name="Oval 13"/>
            <p:cNvSpPr>
              <a:spLocks noChangeAspect="1" noChangeArrowheads="1"/>
            </p:cNvSpPr>
            <p:nvPr/>
          </p:nvSpPr>
          <p:spPr bwMode="auto">
            <a:xfrm>
              <a:off x="3314" y="312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15</a:t>
              </a:r>
            </a:p>
          </p:txBody>
        </p:sp>
        <p:cxnSp>
          <p:nvCxnSpPr>
            <p:cNvPr id="31758" name="AutoShape 14"/>
            <p:cNvCxnSpPr>
              <a:cxnSpLocks noChangeShapeType="1"/>
              <a:stCxn id="31749" idx="5"/>
              <a:endCxn id="31757" idx="0"/>
            </p:cNvCxnSpPr>
            <p:nvPr/>
          </p:nvCxnSpPr>
          <p:spPr bwMode="auto">
            <a:xfrm>
              <a:off x="3159" y="2843"/>
              <a:ext cx="31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3518" y="1577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1760" name="AutoShape 16"/>
            <p:cNvCxnSpPr>
              <a:cxnSpLocks noChangeShapeType="1"/>
              <a:stCxn id="31759" idx="2"/>
              <a:endCxn id="31750" idx="0"/>
            </p:cNvCxnSpPr>
            <p:nvPr/>
          </p:nvCxnSpPr>
          <p:spPr bwMode="auto">
            <a:xfrm flipH="1">
              <a:off x="3977" y="1827"/>
              <a:ext cx="1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61" name="Oval 17"/>
            <p:cNvSpPr>
              <a:spLocks noChangeAspect="1" noChangeArrowheads="1"/>
            </p:cNvSpPr>
            <p:nvPr/>
          </p:nvSpPr>
          <p:spPr bwMode="auto">
            <a:xfrm>
              <a:off x="2232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-2</a:t>
              </a:r>
            </a:p>
          </p:txBody>
        </p:sp>
        <p:cxnSp>
          <p:nvCxnSpPr>
            <p:cNvPr id="31762" name="AutoShape 18"/>
            <p:cNvCxnSpPr>
              <a:cxnSpLocks noChangeShapeType="1"/>
              <a:stCxn id="31754" idx="3"/>
              <a:endCxn id="31761" idx="0"/>
            </p:cNvCxnSpPr>
            <p:nvPr/>
          </p:nvCxnSpPr>
          <p:spPr bwMode="auto">
            <a:xfrm flipH="1">
              <a:off x="2394" y="3402"/>
              <a:ext cx="115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63" name="Oval 19"/>
            <p:cNvSpPr>
              <a:spLocks noChangeAspect="1" noChangeArrowheads="1"/>
            </p:cNvSpPr>
            <p:nvPr/>
          </p:nvSpPr>
          <p:spPr bwMode="auto">
            <a:xfrm>
              <a:off x="3518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16</a:t>
              </a:r>
            </a:p>
          </p:txBody>
        </p:sp>
        <p:cxnSp>
          <p:nvCxnSpPr>
            <p:cNvPr id="31764" name="AutoShape 20"/>
            <p:cNvCxnSpPr>
              <a:cxnSpLocks noChangeShapeType="1"/>
              <a:stCxn id="31757" idx="5"/>
              <a:endCxn id="31763" idx="0"/>
            </p:cNvCxnSpPr>
            <p:nvPr/>
          </p:nvCxnSpPr>
          <p:spPr bwMode="auto">
            <a:xfrm>
              <a:off x="3590" y="3419"/>
              <a:ext cx="9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65" name="Oval 21"/>
            <p:cNvSpPr>
              <a:spLocks noChangeAspect="1" noChangeArrowheads="1"/>
            </p:cNvSpPr>
            <p:nvPr/>
          </p:nvSpPr>
          <p:spPr bwMode="auto">
            <a:xfrm>
              <a:off x="3098" y="364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13</a:t>
              </a:r>
            </a:p>
          </p:txBody>
        </p:sp>
        <p:cxnSp>
          <p:nvCxnSpPr>
            <p:cNvPr id="31766" name="AutoShape 22"/>
            <p:cNvCxnSpPr>
              <a:cxnSpLocks noChangeShapeType="1"/>
              <a:stCxn id="31757" idx="3"/>
              <a:endCxn id="31765" idx="0"/>
            </p:cNvCxnSpPr>
            <p:nvPr/>
          </p:nvCxnSpPr>
          <p:spPr bwMode="auto">
            <a:xfrm flipH="1">
              <a:off x="3260" y="3419"/>
              <a:ext cx="10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67" name="Oval 23"/>
            <p:cNvSpPr>
              <a:spLocks noChangeAspect="1" noChangeArrowheads="1"/>
            </p:cNvSpPr>
            <p:nvPr/>
          </p:nvSpPr>
          <p:spPr bwMode="auto">
            <a:xfrm>
              <a:off x="4656" y="2547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35</a:t>
              </a:r>
            </a:p>
          </p:txBody>
        </p:sp>
        <p:sp>
          <p:nvSpPr>
            <p:cNvPr id="31768" name="Oval 24"/>
            <p:cNvSpPr>
              <a:spLocks noChangeAspect="1" noChangeArrowheads="1"/>
            </p:cNvSpPr>
            <p:nvPr/>
          </p:nvSpPr>
          <p:spPr bwMode="auto">
            <a:xfrm>
              <a:off x="4426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31</a:t>
              </a:r>
            </a:p>
          </p:txBody>
        </p:sp>
        <p:sp>
          <p:nvSpPr>
            <p:cNvPr id="31769" name="Oval 25"/>
            <p:cNvSpPr>
              <a:spLocks noChangeAspect="1" noChangeArrowheads="1"/>
            </p:cNvSpPr>
            <p:nvPr/>
          </p:nvSpPr>
          <p:spPr bwMode="auto">
            <a:xfrm>
              <a:off x="4236" y="310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22</a:t>
              </a:r>
            </a:p>
          </p:txBody>
        </p:sp>
        <p:cxnSp>
          <p:nvCxnSpPr>
            <p:cNvPr id="31770" name="AutoShape 26"/>
            <p:cNvCxnSpPr>
              <a:cxnSpLocks noChangeShapeType="1"/>
              <a:stCxn id="31767" idx="3"/>
              <a:endCxn id="31769" idx="0"/>
            </p:cNvCxnSpPr>
            <p:nvPr/>
          </p:nvCxnSpPr>
          <p:spPr bwMode="auto">
            <a:xfrm flipH="1">
              <a:off x="4398" y="2843"/>
              <a:ext cx="305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1" name="AutoShape 27"/>
            <p:cNvCxnSpPr>
              <a:cxnSpLocks noChangeShapeType="1"/>
              <a:stCxn id="31769" idx="5"/>
              <a:endCxn id="31768" idx="0"/>
            </p:cNvCxnSpPr>
            <p:nvPr/>
          </p:nvCxnSpPr>
          <p:spPr bwMode="auto">
            <a:xfrm>
              <a:off x="4512" y="3402"/>
              <a:ext cx="7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72" name="Oval 28"/>
            <p:cNvSpPr>
              <a:spLocks noChangeAspect="1" noChangeArrowheads="1"/>
            </p:cNvSpPr>
            <p:nvPr/>
          </p:nvSpPr>
          <p:spPr bwMode="auto">
            <a:xfrm>
              <a:off x="5088" y="312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58</a:t>
              </a:r>
            </a:p>
          </p:txBody>
        </p:sp>
        <p:cxnSp>
          <p:nvCxnSpPr>
            <p:cNvPr id="31773" name="AutoShape 29"/>
            <p:cNvCxnSpPr>
              <a:cxnSpLocks noChangeShapeType="1"/>
              <a:stCxn id="31767" idx="5"/>
              <a:endCxn id="31772" idx="0"/>
            </p:cNvCxnSpPr>
            <p:nvPr/>
          </p:nvCxnSpPr>
          <p:spPr bwMode="auto">
            <a:xfrm>
              <a:off x="4933" y="2843"/>
              <a:ext cx="31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74" name="Oval 30"/>
            <p:cNvSpPr>
              <a:spLocks noChangeAspect="1" noChangeArrowheads="1"/>
            </p:cNvSpPr>
            <p:nvPr/>
          </p:nvSpPr>
          <p:spPr bwMode="auto">
            <a:xfrm>
              <a:off x="4006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cxnSp>
          <p:nvCxnSpPr>
            <p:cNvPr id="31775" name="AutoShape 31"/>
            <p:cNvCxnSpPr>
              <a:cxnSpLocks noChangeShapeType="1"/>
              <a:stCxn id="31769" idx="3"/>
              <a:endCxn id="31774" idx="0"/>
            </p:cNvCxnSpPr>
            <p:nvPr/>
          </p:nvCxnSpPr>
          <p:spPr bwMode="auto">
            <a:xfrm flipH="1">
              <a:off x="4168" y="3402"/>
              <a:ext cx="115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76" name="Oval 32"/>
            <p:cNvSpPr>
              <a:spLocks noChangeAspect="1" noChangeArrowheads="1"/>
            </p:cNvSpPr>
            <p:nvPr/>
          </p:nvSpPr>
          <p:spPr bwMode="auto">
            <a:xfrm>
              <a:off x="5292" y="365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cxnSp>
          <p:nvCxnSpPr>
            <p:cNvPr id="31777" name="AutoShape 33"/>
            <p:cNvCxnSpPr>
              <a:cxnSpLocks noChangeShapeType="1"/>
              <a:stCxn id="31772" idx="5"/>
              <a:endCxn id="31776" idx="0"/>
            </p:cNvCxnSpPr>
            <p:nvPr/>
          </p:nvCxnSpPr>
          <p:spPr bwMode="auto">
            <a:xfrm>
              <a:off x="5364" y="3419"/>
              <a:ext cx="9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78" name="Oval 34"/>
            <p:cNvSpPr>
              <a:spLocks noChangeAspect="1" noChangeArrowheads="1"/>
            </p:cNvSpPr>
            <p:nvPr/>
          </p:nvSpPr>
          <p:spPr bwMode="auto">
            <a:xfrm>
              <a:off x="4872" y="364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40</a:t>
              </a:r>
            </a:p>
          </p:txBody>
        </p:sp>
        <p:cxnSp>
          <p:nvCxnSpPr>
            <p:cNvPr id="31779" name="AutoShape 35"/>
            <p:cNvCxnSpPr>
              <a:cxnSpLocks noChangeShapeType="1"/>
              <a:stCxn id="31772" idx="3"/>
              <a:endCxn id="31778" idx="0"/>
            </p:cNvCxnSpPr>
            <p:nvPr/>
          </p:nvCxnSpPr>
          <p:spPr bwMode="auto">
            <a:xfrm flipH="1">
              <a:off x="5034" y="3419"/>
              <a:ext cx="101" cy="2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9055C-EE90-401F-96D1-86B0D130122F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Convert the </a:t>
            </a:r>
            <a:r>
              <a:rPr lang="en-US" altLang="en-US" smtClean="0">
                <a:latin typeface="Courier New" panose="02070309020205020404" pitchFamily="49" charset="0"/>
              </a:rPr>
              <a:t>IntTree</a:t>
            </a:r>
            <a:r>
              <a:rPr lang="en-US" altLang="en-US" smtClean="0"/>
              <a:t> class into a </a:t>
            </a:r>
            <a:r>
              <a:rPr lang="en-US" altLang="en-US" smtClean="0">
                <a:latin typeface="Courier New" panose="02070309020205020404" pitchFamily="49" charset="0"/>
              </a:rPr>
              <a:t>SearchTree</a:t>
            </a:r>
            <a:r>
              <a:rPr lang="en-US" altLang="en-US" smtClean="0"/>
              <a:t> class.</a:t>
            </a:r>
          </a:p>
          <a:p>
            <a:pPr lvl="1" eaLnBrk="1" hangingPunct="1"/>
            <a:r>
              <a:rPr lang="en-US" altLang="en-US" smtClean="0"/>
              <a:t>The elements of the tree will constitute a legal binary search tree.</a:t>
            </a:r>
          </a:p>
          <a:p>
            <a:pPr lvl="1" eaLnBrk="1" hangingPunct="1"/>
            <a:endParaRPr lang="en-US" altLang="en-US" sz="1200" smtClean="0"/>
          </a:p>
          <a:p>
            <a:pPr eaLnBrk="1" hangingPunct="1"/>
            <a:r>
              <a:rPr lang="en-US" altLang="en-US" smtClean="0"/>
              <a:t>Add a method </a:t>
            </a:r>
            <a:r>
              <a:rPr lang="en-US" altLang="en-US" smtClean="0">
                <a:latin typeface="Courier New" panose="02070309020205020404" pitchFamily="49" charset="0"/>
              </a:rPr>
              <a:t>contains</a:t>
            </a:r>
            <a:r>
              <a:rPr lang="en-US" altLang="en-US" smtClean="0"/>
              <a:t> to the </a:t>
            </a:r>
            <a:r>
              <a:rPr lang="en-US" altLang="en-US" smtClean="0">
                <a:latin typeface="Courier New" panose="02070309020205020404" pitchFamily="49" charset="0"/>
              </a:rPr>
              <a:t>SearchTree</a:t>
            </a:r>
            <a:r>
              <a:rPr lang="en-US" altLang="en-US" smtClean="0"/>
              <a:t> class that searches the tree for a given integer, returning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if found.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If a </a:t>
            </a:r>
            <a:r>
              <a:rPr lang="en-US" altLang="en-US" smtClean="0">
                <a:latin typeface="Courier New" panose="02070309020205020404" pitchFamily="49" charset="0"/>
              </a:rPr>
              <a:t>SearchTree</a:t>
            </a:r>
            <a:r>
              <a:rPr lang="en-US" altLang="en-US" smtClean="0"/>
              <a:t> variable </a:t>
            </a:r>
            <a:r>
              <a:rPr lang="en-US" altLang="en-US" smtClean="0">
                <a:latin typeface="Courier New" panose="02070309020205020404" pitchFamily="49" charset="0"/>
              </a:rPr>
              <a:t>tree</a:t>
            </a:r>
            <a:r>
              <a:rPr lang="en-US" altLang="en-US" smtClean="0"/>
              <a:t> referred to the tree below, the following calls would have these results:</a:t>
            </a:r>
          </a:p>
          <a:p>
            <a:pPr lvl="2" eaLnBrk="1" hangingPunct="1"/>
            <a:endParaRPr lang="en-US" altLang="en-US" sz="800" smtClean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tree.contains(29)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 </a:t>
            </a:r>
            <a:r>
              <a:rPr lang="en-US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tree.contains(55)</a:t>
            </a:r>
            <a:r>
              <a:rPr lang="en-US" altLang="en-US" smtClean="0">
                <a:sym typeface="Symbol" panose="05050102010706020507" pitchFamily="18" charset="2"/>
              </a:rPr>
              <a:t>  </a:t>
            </a:r>
            <a:r>
              <a:rPr lang="en-US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true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tree.contains(63)</a:t>
            </a:r>
            <a:r>
              <a:rPr lang="en-US" altLang="en-US" smtClean="0">
                <a:sym typeface="Symbol" panose="05050102010706020507" pitchFamily="18" charset="2"/>
              </a:rPr>
              <a:t>  </a:t>
            </a:r>
            <a:r>
              <a:rPr lang="en-US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tree.contains(35)</a:t>
            </a:r>
            <a:r>
              <a:rPr lang="en-US" altLang="en-US" smtClean="0">
                <a:sym typeface="Symbol" panose="05050102010706020507" pitchFamily="18" charset="2"/>
              </a:rPr>
              <a:t>  </a:t>
            </a:r>
            <a:r>
              <a:rPr lang="en-US" altLang="en-US" smtClean="0">
                <a:latin typeface="Courier New" panose="02070309020205020404" pitchFamily="49" charset="0"/>
                <a:sym typeface="Symbol" panose="05050102010706020507" pitchFamily="18" charset="2"/>
              </a:rPr>
              <a:t>false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486400" y="3505200"/>
            <a:ext cx="3200400" cy="2759075"/>
            <a:chOff x="3408" y="2256"/>
            <a:chExt cx="2016" cy="1882"/>
          </a:xfrm>
        </p:grpSpPr>
        <p:sp>
          <p:nvSpPr>
            <p:cNvPr id="32773" name="Oval 5"/>
            <p:cNvSpPr>
              <a:spLocks noChangeAspect="1" noChangeArrowheads="1"/>
            </p:cNvSpPr>
            <p:nvPr/>
          </p:nvSpPr>
          <p:spPr bwMode="auto">
            <a:xfrm>
              <a:off x="5102" y="380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2774" name="Oval 6"/>
            <p:cNvSpPr>
              <a:spLocks noChangeAspect="1" noChangeArrowheads="1"/>
            </p:cNvSpPr>
            <p:nvPr/>
          </p:nvSpPr>
          <p:spPr bwMode="auto">
            <a:xfrm>
              <a:off x="4567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2775" name="Oval 7"/>
            <p:cNvSpPr>
              <a:spLocks noChangeAspect="1" noChangeArrowheads="1"/>
            </p:cNvSpPr>
            <p:nvPr/>
          </p:nvSpPr>
          <p:spPr bwMode="auto">
            <a:xfrm>
              <a:off x="4829" y="32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2776" name="Oval 8"/>
            <p:cNvSpPr>
              <a:spLocks noChangeAspect="1" noChangeArrowheads="1"/>
            </p:cNvSpPr>
            <p:nvPr/>
          </p:nvSpPr>
          <p:spPr bwMode="auto">
            <a:xfrm>
              <a:off x="3666" y="3204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2777" name="Oval 9"/>
            <p:cNvSpPr>
              <a:spLocks noChangeAspect="1" noChangeArrowheads="1"/>
            </p:cNvSpPr>
            <p:nvPr/>
          </p:nvSpPr>
          <p:spPr bwMode="auto">
            <a:xfrm>
              <a:off x="4248" y="267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2778" name="AutoShape 10"/>
            <p:cNvCxnSpPr>
              <a:cxnSpLocks noChangeShapeType="1"/>
              <a:stCxn id="32777" idx="3"/>
              <a:endCxn id="32776" idx="0"/>
            </p:cNvCxnSpPr>
            <p:nvPr/>
          </p:nvCxnSpPr>
          <p:spPr bwMode="auto">
            <a:xfrm flipH="1">
              <a:off x="3828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9" name="AutoShape 11"/>
            <p:cNvCxnSpPr>
              <a:cxnSpLocks noChangeShapeType="1"/>
              <a:stCxn id="32777" idx="5"/>
              <a:endCxn id="32775" idx="0"/>
            </p:cNvCxnSpPr>
            <p:nvPr/>
          </p:nvCxnSpPr>
          <p:spPr bwMode="auto">
            <a:xfrm>
              <a:off x="4523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0" name="AutoShape 12"/>
            <p:cNvCxnSpPr>
              <a:cxnSpLocks noChangeShapeType="1"/>
              <a:stCxn id="32775" idx="3"/>
              <a:endCxn id="32774" idx="0"/>
            </p:cNvCxnSpPr>
            <p:nvPr/>
          </p:nvCxnSpPr>
          <p:spPr bwMode="auto">
            <a:xfrm flipH="1">
              <a:off x="4729" y="3501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1" name="AutoShape 13"/>
            <p:cNvCxnSpPr>
              <a:cxnSpLocks noChangeShapeType="1"/>
              <a:stCxn id="32775" idx="5"/>
              <a:endCxn id="32773" idx="0"/>
            </p:cNvCxnSpPr>
            <p:nvPr/>
          </p:nvCxnSpPr>
          <p:spPr bwMode="auto">
            <a:xfrm>
              <a:off x="5105" y="3501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2" name="Oval 14"/>
            <p:cNvSpPr>
              <a:spLocks noChangeAspect="1" noChangeArrowheads="1"/>
            </p:cNvSpPr>
            <p:nvPr/>
          </p:nvSpPr>
          <p:spPr bwMode="auto">
            <a:xfrm>
              <a:off x="3941" y="380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2783" name="Oval 15"/>
            <p:cNvSpPr>
              <a:spLocks noChangeAspect="1" noChangeArrowheads="1"/>
            </p:cNvSpPr>
            <p:nvPr/>
          </p:nvSpPr>
          <p:spPr bwMode="auto">
            <a:xfrm>
              <a:off x="3408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2784" name="AutoShape 16"/>
            <p:cNvCxnSpPr>
              <a:cxnSpLocks noChangeShapeType="1"/>
              <a:stCxn id="32776" idx="3"/>
              <a:endCxn id="32783" idx="0"/>
            </p:cNvCxnSpPr>
            <p:nvPr/>
          </p:nvCxnSpPr>
          <p:spPr bwMode="auto">
            <a:xfrm flipH="1">
              <a:off x="3570" y="3505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5" name="AutoShape 17"/>
            <p:cNvCxnSpPr>
              <a:cxnSpLocks noChangeShapeType="1"/>
              <a:stCxn id="32776" idx="5"/>
              <a:endCxn id="32782" idx="0"/>
            </p:cNvCxnSpPr>
            <p:nvPr/>
          </p:nvCxnSpPr>
          <p:spPr bwMode="auto">
            <a:xfrm>
              <a:off x="3942" y="3501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3950" y="2256"/>
              <a:ext cx="91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2787" name="AutoShape 19"/>
            <p:cNvCxnSpPr>
              <a:cxnSpLocks noChangeShapeType="1"/>
              <a:stCxn id="32786" idx="2"/>
              <a:endCxn id="32777" idx="0"/>
            </p:cNvCxnSpPr>
            <p:nvPr/>
          </p:nvCxnSpPr>
          <p:spPr bwMode="auto">
            <a:xfrm>
              <a:off x="4408" y="2506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B9A233-9B83-4502-9DC3-4B61F7E51503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whether this tree contains the given integer.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boolean contains(int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return </a:t>
            </a:r>
            <a:r>
              <a:rPr lang="en-US" altLang="en-US" sz="2000" b="1" smtClean="0">
                <a:latin typeface="Courier New" panose="02070309020205020404" pitchFamily="49" charset="0"/>
              </a:rPr>
              <a:t>contains(overallRoot, 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private boolean contains(IntTreeNode root, int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(root == null)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if (root.data ==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return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if (root.data &gt;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return </a:t>
            </a:r>
            <a:r>
              <a:rPr lang="en-US" altLang="en-US" sz="2000" b="1" smtClean="0">
                <a:latin typeface="Courier New" panose="02070309020205020404" pitchFamily="49" charset="0"/>
              </a:rPr>
              <a:t>contains(root.left, 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{   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root.data &lt; value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return </a:t>
            </a:r>
            <a:r>
              <a:rPr lang="en-US" altLang="en-US" sz="2000" b="1" smtClean="0">
                <a:latin typeface="Courier New" panose="02070309020205020404" pitchFamily="49" charset="0"/>
              </a:rPr>
              <a:t>contains(root.right, 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755DDB-18A2-43B8-8655-9AF1B8D63C1E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to a BST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Suppose we want to add the value 14 to the BST below.</a:t>
            </a:r>
          </a:p>
          <a:p>
            <a:pPr lvl="1" eaLnBrk="1" hangingPunct="1"/>
            <a:r>
              <a:rPr lang="en-US" altLang="en-US" dirty="0" smtClean="0"/>
              <a:t>Where should the new node be added?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Where would we add the value 3?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Where would we add 7?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If the tree is empty, where</a:t>
            </a:r>
            <a:br>
              <a:rPr lang="en-US" altLang="en-US" dirty="0" smtClean="0"/>
            </a:br>
            <a:r>
              <a:rPr lang="en-US" altLang="en-US" dirty="0" smtClean="0"/>
              <a:t>should a new value be added?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What is the general algorithm?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5257800" y="2133600"/>
            <a:ext cx="3581400" cy="4033838"/>
            <a:chOff x="3408" y="1152"/>
            <a:chExt cx="2256" cy="2541"/>
          </a:xfrm>
        </p:grpSpPr>
        <p:sp>
          <p:nvSpPr>
            <p:cNvPr id="34821" name="Oval 5"/>
            <p:cNvSpPr>
              <a:spLocks noChangeAspect="1" noChangeArrowheads="1"/>
            </p:cNvSpPr>
            <p:nvPr/>
          </p:nvSpPr>
          <p:spPr bwMode="auto">
            <a:xfrm>
              <a:off x="5102" y="2287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sp>
          <p:nvSpPr>
            <p:cNvPr id="34822" name="Oval 6"/>
            <p:cNvSpPr>
              <a:spLocks noChangeAspect="1" noChangeArrowheads="1"/>
            </p:cNvSpPr>
            <p:nvPr/>
          </p:nvSpPr>
          <p:spPr bwMode="auto">
            <a:xfrm>
              <a:off x="4567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10</a:t>
              </a:r>
            </a:p>
          </p:txBody>
        </p:sp>
        <p:sp>
          <p:nvSpPr>
            <p:cNvPr id="34823" name="Oval 7"/>
            <p:cNvSpPr>
              <a:spLocks noChangeAspect="1" noChangeArrowheads="1"/>
            </p:cNvSpPr>
            <p:nvPr/>
          </p:nvSpPr>
          <p:spPr bwMode="auto">
            <a:xfrm>
              <a:off x="4829" y="1686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34824" name="Oval 8"/>
            <p:cNvSpPr>
              <a:spLocks noChangeAspect="1" noChangeArrowheads="1"/>
            </p:cNvSpPr>
            <p:nvPr/>
          </p:nvSpPr>
          <p:spPr bwMode="auto">
            <a:xfrm>
              <a:off x="3666" y="1686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34825" name="Oval 9"/>
            <p:cNvSpPr>
              <a:spLocks noChangeAspect="1" noChangeArrowheads="1"/>
            </p:cNvSpPr>
            <p:nvPr/>
          </p:nvSpPr>
          <p:spPr bwMode="auto">
            <a:xfrm>
              <a:off x="4248" y="115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</a:t>
              </a:r>
            </a:p>
          </p:txBody>
        </p:sp>
        <p:cxnSp>
          <p:nvCxnSpPr>
            <p:cNvPr id="34826" name="AutoShape 10"/>
            <p:cNvCxnSpPr>
              <a:cxnSpLocks noChangeShapeType="1"/>
              <a:stCxn id="34825" idx="3"/>
              <a:endCxn id="34824" idx="0"/>
            </p:cNvCxnSpPr>
            <p:nvPr/>
          </p:nvCxnSpPr>
          <p:spPr bwMode="auto">
            <a:xfrm flipH="1">
              <a:off x="3828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27" name="AutoShape 11"/>
            <p:cNvCxnSpPr>
              <a:cxnSpLocks noChangeShapeType="1"/>
              <a:stCxn id="34825" idx="5"/>
              <a:endCxn id="34823" idx="0"/>
            </p:cNvCxnSpPr>
            <p:nvPr/>
          </p:nvCxnSpPr>
          <p:spPr bwMode="auto">
            <a:xfrm>
              <a:off x="4523" y="1454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28" name="AutoShape 12"/>
            <p:cNvCxnSpPr>
              <a:cxnSpLocks noChangeShapeType="1"/>
              <a:stCxn id="34823" idx="3"/>
              <a:endCxn id="34822" idx="0"/>
            </p:cNvCxnSpPr>
            <p:nvPr/>
          </p:nvCxnSpPr>
          <p:spPr bwMode="auto">
            <a:xfrm flipH="1">
              <a:off x="4729" y="1983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29" name="AutoShape 13"/>
            <p:cNvCxnSpPr>
              <a:cxnSpLocks noChangeShapeType="1"/>
              <a:stCxn id="34823" idx="5"/>
              <a:endCxn id="34821" idx="0"/>
            </p:cNvCxnSpPr>
            <p:nvPr/>
          </p:nvCxnSpPr>
          <p:spPr bwMode="auto">
            <a:xfrm>
              <a:off x="5105" y="1983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30" name="Oval 14"/>
            <p:cNvSpPr>
              <a:spLocks noChangeAspect="1" noChangeArrowheads="1"/>
            </p:cNvSpPr>
            <p:nvPr/>
          </p:nvSpPr>
          <p:spPr bwMode="auto">
            <a:xfrm>
              <a:off x="3600" y="281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4831" name="Oval 15"/>
            <p:cNvSpPr>
              <a:spLocks noChangeAspect="1" noChangeArrowheads="1"/>
            </p:cNvSpPr>
            <p:nvPr/>
          </p:nvSpPr>
          <p:spPr bwMode="auto">
            <a:xfrm>
              <a:off x="3408" y="228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4832" name="AutoShape 16"/>
            <p:cNvCxnSpPr>
              <a:cxnSpLocks noChangeShapeType="1"/>
              <a:stCxn id="34824" idx="3"/>
              <a:endCxn id="34831" idx="0"/>
            </p:cNvCxnSpPr>
            <p:nvPr/>
          </p:nvCxnSpPr>
          <p:spPr bwMode="auto">
            <a:xfrm flipH="1">
              <a:off x="3570" y="1987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3" name="AutoShape 17"/>
            <p:cNvCxnSpPr>
              <a:cxnSpLocks noChangeShapeType="1"/>
              <a:stCxn id="34831" idx="5"/>
              <a:endCxn id="34830" idx="0"/>
            </p:cNvCxnSpPr>
            <p:nvPr/>
          </p:nvCxnSpPr>
          <p:spPr bwMode="auto">
            <a:xfrm>
              <a:off x="3684" y="2583"/>
              <a:ext cx="78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34" name="Oval 18"/>
            <p:cNvSpPr>
              <a:spLocks noChangeAspect="1" noChangeArrowheads="1"/>
            </p:cNvSpPr>
            <p:nvPr/>
          </p:nvSpPr>
          <p:spPr bwMode="auto">
            <a:xfrm>
              <a:off x="3949" y="23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34835" name="AutoShape 19"/>
            <p:cNvCxnSpPr>
              <a:cxnSpLocks noChangeShapeType="1"/>
              <a:stCxn id="34824" idx="5"/>
              <a:endCxn id="34834" idx="0"/>
            </p:cNvCxnSpPr>
            <p:nvPr/>
          </p:nvCxnSpPr>
          <p:spPr bwMode="auto">
            <a:xfrm>
              <a:off x="3943" y="1982"/>
              <a:ext cx="168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36" name="Oval 20"/>
            <p:cNvSpPr>
              <a:spLocks noChangeAspect="1" noChangeArrowheads="1"/>
            </p:cNvSpPr>
            <p:nvPr/>
          </p:nvSpPr>
          <p:spPr bwMode="auto">
            <a:xfrm>
              <a:off x="5342" y="283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20</a:t>
              </a:r>
            </a:p>
          </p:txBody>
        </p:sp>
        <p:cxnSp>
          <p:nvCxnSpPr>
            <p:cNvPr id="34837" name="AutoShape 21"/>
            <p:cNvCxnSpPr>
              <a:cxnSpLocks noChangeShapeType="1"/>
              <a:stCxn id="34821" idx="5"/>
              <a:endCxn id="34836" idx="0"/>
            </p:cNvCxnSpPr>
            <p:nvPr/>
          </p:nvCxnSpPr>
          <p:spPr bwMode="auto">
            <a:xfrm>
              <a:off x="5377" y="2583"/>
              <a:ext cx="126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38" name="Oval 22"/>
            <p:cNvSpPr>
              <a:spLocks noChangeAspect="1" noChangeArrowheads="1"/>
            </p:cNvSpPr>
            <p:nvPr/>
          </p:nvSpPr>
          <p:spPr bwMode="auto">
            <a:xfrm>
              <a:off x="5102" y="336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18</a:t>
              </a:r>
            </a:p>
          </p:txBody>
        </p:sp>
        <p:cxnSp>
          <p:nvCxnSpPr>
            <p:cNvPr id="34839" name="AutoShape 23"/>
            <p:cNvCxnSpPr>
              <a:cxnSpLocks noChangeShapeType="1"/>
              <a:stCxn id="34836" idx="3"/>
              <a:endCxn id="34838" idx="0"/>
            </p:cNvCxnSpPr>
            <p:nvPr/>
          </p:nvCxnSpPr>
          <p:spPr bwMode="auto">
            <a:xfrm flipH="1">
              <a:off x="5263" y="3128"/>
              <a:ext cx="126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9E1AAF-2A34-452E-A99B-05DEDA43F2EE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8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3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3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Adding </a:t>
            </a:r>
            <a:r>
              <a:rPr lang="en-US" altLang="en-US" dirty="0" smtClean="0"/>
              <a:t>Exercise</a:t>
            </a:r>
            <a:endParaRPr lang="en-US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Draw what a binary search tree would look like if the following values were added to an initially empty tree in this order: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50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20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75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98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80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31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150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39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23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11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/>
              <a:t>77</a:t>
            </a:r>
          </a:p>
        </p:txBody>
      </p:sp>
      <p:sp>
        <p:nvSpPr>
          <p:cNvPr id="374788" name="Oval 4"/>
          <p:cNvSpPr>
            <a:spLocks noChangeAspect="1" noChangeArrowheads="1"/>
          </p:cNvSpPr>
          <p:nvPr/>
        </p:nvSpPr>
        <p:spPr bwMode="auto">
          <a:xfrm>
            <a:off x="4305300" y="2362200"/>
            <a:ext cx="511175" cy="528638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ahoma" panose="020B0604030504040204" pitchFamily="34" charset="0"/>
              </a:rPr>
              <a:t>50</a:t>
            </a:r>
          </a:p>
        </p:txBody>
      </p:sp>
      <p:grpSp>
        <p:nvGrpSpPr>
          <p:cNvPr id="374789" name="Group 5"/>
          <p:cNvGrpSpPr>
            <a:grpSpLocks/>
          </p:cNvGrpSpPr>
          <p:nvPr/>
        </p:nvGrpSpPr>
        <p:grpSpPr bwMode="auto">
          <a:xfrm>
            <a:off x="3122613" y="2832100"/>
            <a:ext cx="1257300" cy="906463"/>
            <a:chOff x="1967" y="1784"/>
            <a:chExt cx="792" cy="571"/>
          </a:xfrm>
        </p:grpSpPr>
        <p:sp>
          <p:nvSpPr>
            <p:cNvPr id="35873" name="Oval 6"/>
            <p:cNvSpPr>
              <a:spLocks noChangeAspect="1" noChangeArrowheads="1"/>
            </p:cNvSpPr>
            <p:nvPr/>
          </p:nvSpPr>
          <p:spPr bwMode="auto">
            <a:xfrm>
              <a:off x="1967" y="202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20</a:t>
              </a:r>
            </a:p>
          </p:txBody>
        </p:sp>
        <p:cxnSp>
          <p:nvCxnSpPr>
            <p:cNvPr id="35874" name="AutoShape 7"/>
            <p:cNvCxnSpPr>
              <a:cxnSpLocks noChangeShapeType="1"/>
              <a:stCxn id="374788" idx="3"/>
              <a:endCxn id="35873" idx="0"/>
            </p:cNvCxnSpPr>
            <p:nvPr/>
          </p:nvCxnSpPr>
          <p:spPr bwMode="auto">
            <a:xfrm flipH="1">
              <a:off x="2129" y="1784"/>
              <a:ext cx="630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4792" name="Group 8"/>
          <p:cNvGrpSpPr>
            <a:grpSpLocks/>
          </p:cNvGrpSpPr>
          <p:nvPr/>
        </p:nvGrpSpPr>
        <p:grpSpPr bwMode="auto">
          <a:xfrm>
            <a:off x="4741863" y="2832100"/>
            <a:ext cx="1125537" cy="906463"/>
            <a:chOff x="2987" y="1784"/>
            <a:chExt cx="709" cy="571"/>
          </a:xfrm>
        </p:grpSpPr>
        <p:sp>
          <p:nvSpPr>
            <p:cNvPr id="35871" name="Oval 9"/>
            <p:cNvSpPr>
              <a:spLocks noChangeAspect="1" noChangeArrowheads="1"/>
            </p:cNvSpPr>
            <p:nvPr/>
          </p:nvSpPr>
          <p:spPr bwMode="auto">
            <a:xfrm>
              <a:off x="3373" y="2022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75</a:t>
              </a:r>
            </a:p>
          </p:txBody>
        </p:sp>
        <p:cxnSp>
          <p:nvCxnSpPr>
            <p:cNvPr id="35872" name="AutoShape 10"/>
            <p:cNvCxnSpPr>
              <a:cxnSpLocks noChangeShapeType="1"/>
              <a:stCxn id="374788" idx="5"/>
              <a:endCxn id="35871" idx="0"/>
            </p:cNvCxnSpPr>
            <p:nvPr/>
          </p:nvCxnSpPr>
          <p:spPr bwMode="auto">
            <a:xfrm>
              <a:off x="2987" y="1784"/>
              <a:ext cx="548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4795" name="Group 11"/>
          <p:cNvGrpSpPr>
            <a:grpSpLocks/>
          </p:cNvGrpSpPr>
          <p:nvPr/>
        </p:nvGrpSpPr>
        <p:grpSpPr bwMode="auto">
          <a:xfrm>
            <a:off x="5964238" y="4633913"/>
            <a:ext cx="533400" cy="923925"/>
            <a:chOff x="3757" y="2919"/>
            <a:chExt cx="336" cy="582"/>
          </a:xfrm>
        </p:grpSpPr>
        <p:sp>
          <p:nvSpPr>
            <p:cNvPr id="35869" name="Oval 12"/>
            <p:cNvSpPr>
              <a:spLocks noChangeAspect="1" noChangeArrowheads="1"/>
            </p:cNvSpPr>
            <p:nvPr/>
          </p:nvSpPr>
          <p:spPr bwMode="auto">
            <a:xfrm>
              <a:off x="3757" y="316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80</a:t>
              </a:r>
            </a:p>
          </p:txBody>
        </p:sp>
        <p:cxnSp>
          <p:nvCxnSpPr>
            <p:cNvPr id="35870" name="AutoShape 13"/>
            <p:cNvCxnSpPr>
              <a:cxnSpLocks noChangeShapeType="1"/>
              <a:stCxn id="35867" idx="3"/>
              <a:endCxn id="35869" idx="0"/>
            </p:cNvCxnSpPr>
            <p:nvPr/>
          </p:nvCxnSpPr>
          <p:spPr bwMode="auto">
            <a:xfrm flipH="1">
              <a:off x="3919" y="2919"/>
              <a:ext cx="17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4798" name="Group 14"/>
          <p:cNvGrpSpPr>
            <a:grpSpLocks/>
          </p:cNvGrpSpPr>
          <p:nvPr/>
        </p:nvGrpSpPr>
        <p:grpSpPr bwMode="auto">
          <a:xfrm>
            <a:off x="5792788" y="3679825"/>
            <a:ext cx="1141412" cy="1012825"/>
            <a:chOff x="3649" y="2318"/>
            <a:chExt cx="719" cy="638"/>
          </a:xfrm>
        </p:grpSpPr>
        <p:sp>
          <p:nvSpPr>
            <p:cNvPr id="35867" name="Oval 15"/>
            <p:cNvSpPr>
              <a:spLocks noChangeAspect="1" noChangeArrowheads="1"/>
            </p:cNvSpPr>
            <p:nvPr/>
          </p:nvSpPr>
          <p:spPr bwMode="auto">
            <a:xfrm>
              <a:off x="4046" y="2623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98</a:t>
              </a:r>
            </a:p>
          </p:txBody>
        </p:sp>
        <p:cxnSp>
          <p:nvCxnSpPr>
            <p:cNvPr id="35868" name="AutoShape 16"/>
            <p:cNvCxnSpPr>
              <a:cxnSpLocks noChangeShapeType="1"/>
              <a:stCxn id="35871" idx="5"/>
              <a:endCxn id="35867" idx="0"/>
            </p:cNvCxnSpPr>
            <p:nvPr/>
          </p:nvCxnSpPr>
          <p:spPr bwMode="auto">
            <a:xfrm>
              <a:off x="3649" y="2318"/>
              <a:ext cx="558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4801" name="Group 17"/>
          <p:cNvGrpSpPr>
            <a:grpSpLocks/>
          </p:cNvGrpSpPr>
          <p:nvPr/>
        </p:nvGrpSpPr>
        <p:grpSpPr bwMode="auto">
          <a:xfrm>
            <a:off x="2590800" y="3679825"/>
            <a:ext cx="606425" cy="1012825"/>
            <a:chOff x="1632" y="2318"/>
            <a:chExt cx="382" cy="638"/>
          </a:xfrm>
        </p:grpSpPr>
        <p:sp>
          <p:nvSpPr>
            <p:cNvPr id="35865" name="Oval 18"/>
            <p:cNvSpPr>
              <a:spLocks noChangeAspect="1" noChangeArrowheads="1"/>
            </p:cNvSpPr>
            <p:nvPr/>
          </p:nvSpPr>
          <p:spPr bwMode="auto">
            <a:xfrm>
              <a:off x="1632" y="262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cxnSp>
          <p:nvCxnSpPr>
            <p:cNvPr id="35866" name="AutoShape 19"/>
            <p:cNvCxnSpPr>
              <a:cxnSpLocks noChangeShapeType="1"/>
              <a:stCxn id="35873" idx="3"/>
              <a:endCxn id="35865" idx="0"/>
            </p:cNvCxnSpPr>
            <p:nvPr/>
          </p:nvCxnSpPr>
          <p:spPr bwMode="auto">
            <a:xfrm flipH="1">
              <a:off x="1794" y="2318"/>
              <a:ext cx="220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4804" name="Group 20"/>
          <p:cNvGrpSpPr>
            <a:grpSpLocks/>
          </p:cNvGrpSpPr>
          <p:nvPr/>
        </p:nvGrpSpPr>
        <p:grpSpPr bwMode="auto">
          <a:xfrm>
            <a:off x="4017963" y="4660900"/>
            <a:ext cx="514350" cy="896938"/>
            <a:chOff x="2531" y="2936"/>
            <a:chExt cx="324" cy="565"/>
          </a:xfrm>
        </p:grpSpPr>
        <p:sp>
          <p:nvSpPr>
            <p:cNvPr id="35863" name="Oval 21"/>
            <p:cNvSpPr>
              <a:spLocks noChangeAspect="1" noChangeArrowheads="1"/>
            </p:cNvSpPr>
            <p:nvPr/>
          </p:nvSpPr>
          <p:spPr bwMode="auto">
            <a:xfrm>
              <a:off x="2531" y="316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39</a:t>
              </a:r>
            </a:p>
          </p:txBody>
        </p:sp>
        <p:cxnSp>
          <p:nvCxnSpPr>
            <p:cNvPr id="35864" name="AutoShape 22"/>
            <p:cNvCxnSpPr>
              <a:cxnSpLocks noChangeShapeType="1"/>
              <a:stCxn id="35861" idx="5"/>
              <a:endCxn id="35863" idx="0"/>
            </p:cNvCxnSpPr>
            <p:nvPr/>
          </p:nvCxnSpPr>
          <p:spPr bwMode="auto">
            <a:xfrm>
              <a:off x="2580" y="2936"/>
              <a:ext cx="113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4807" name="Group 23"/>
          <p:cNvGrpSpPr>
            <a:grpSpLocks/>
          </p:cNvGrpSpPr>
          <p:nvPr/>
        </p:nvGrpSpPr>
        <p:grpSpPr bwMode="auto">
          <a:xfrm>
            <a:off x="3562350" y="3679825"/>
            <a:ext cx="608013" cy="1039813"/>
            <a:chOff x="2244" y="2318"/>
            <a:chExt cx="383" cy="655"/>
          </a:xfrm>
        </p:grpSpPr>
        <p:sp>
          <p:nvSpPr>
            <p:cNvPr id="35861" name="Oval 24"/>
            <p:cNvSpPr>
              <a:spLocks noChangeAspect="1" noChangeArrowheads="1"/>
            </p:cNvSpPr>
            <p:nvPr/>
          </p:nvSpPr>
          <p:spPr bwMode="auto">
            <a:xfrm>
              <a:off x="2304" y="2640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31</a:t>
              </a:r>
            </a:p>
          </p:txBody>
        </p:sp>
        <p:cxnSp>
          <p:nvCxnSpPr>
            <p:cNvPr id="35862" name="AutoShape 25"/>
            <p:cNvCxnSpPr>
              <a:cxnSpLocks noChangeShapeType="1"/>
              <a:stCxn id="35873" idx="5"/>
              <a:endCxn id="35861" idx="0"/>
            </p:cNvCxnSpPr>
            <p:nvPr/>
          </p:nvCxnSpPr>
          <p:spPr bwMode="auto">
            <a:xfrm>
              <a:off x="2244" y="2318"/>
              <a:ext cx="222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4810" name="Group 26"/>
          <p:cNvGrpSpPr>
            <a:grpSpLocks/>
          </p:cNvGrpSpPr>
          <p:nvPr/>
        </p:nvGrpSpPr>
        <p:grpSpPr bwMode="auto">
          <a:xfrm>
            <a:off x="6804025" y="4633913"/>
            <a:ext cx="663575" cy="923925"/>
            <a:chOff x="4286" y="2919"/>
            <a:chExt cx="418" cy="582"/>
          </a:xfrm>
        </p:grpSpPr>
        <p:sp>
          <p:nvSpPr>
            <p:cNvPr id="35859" name="Oval 27"/>
            <p:cNvSpPr>
              <a:spLocks noChangeAspect="1" noChangeArrowheads="1"/>
            </p:cNvSpPr>
            <p:nvPr/>
          </p:nvSpPr>
          <p:spPr bwMode="auto">
            <a:xfrm>
              <a:off x="4286" y="3168"/>
              <a:ext cx="418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150</a:t>
              </a:r>
            </a:p>
          </p:txBody>
        </p:sp>
        <p:cxnSp>
          <p:nvCxnSpPr>
            <p:cNvPr id="35860" name="AutoShape 28"/>
            <p:cNvCxnSpPr>
              <a:cxnSpLocks noChangeShapeType="1"/>
              <a:stCxn id="35867" idx="5"/>
              <a:endCxn id="35859" idx="0"/>
            </p:cNvCxnSpPr>
            <p:nvPr/>
          </p:nvCxnSpPr>
          <p:spPr bwMode="auto">
            <a:xfrm>
              <a:off x="4321" y="2919"/>
              <a:ext cx="17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4813" name="Group 29"/>
          <p:cNvGrpSpPr>
            <a:grpSpLocks/>
          </p:cNvGrpSpPr>
          <p:nvPr/>
        </p:nvGrpSpPr>
        <p:grpSpPr bwMode="auto">
          <a:xfrm>
            <a:off x="3332163" y="4660900"/>
            <a:ext cx="514350" cy="896938"/>
            <a:chOff x="2099" y="2936"/>
            <a:chExt cx="324" cy="565"/>
          </a:xfrm>
        </p:grpSpPr>
        <p:sp>
          <p:nvSpPr>
            <p:cNvPr id="35857" name="Oval 30"/>
            <p:cNvSpPr>
              <a:spLocks noChangeAspect="1" noChangeArrowheads="1"/>
            </p:cNvSpPr>
            <p:nvPr/>
          </p:nvSpPr>
          <p:spPr bwMode="auto">
            <a:xfrm>
              <a:off x="2099" y="316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23</a:t>
              </a:r>
            </a:p>
          </p:txBody>
        </p:sp>
        <p:cxnSp>
          <p:nvCxnSpPr>
            <p:cNvPr id="35858" name="AutoShape 31"/>
            <p:cNvCxnSpPr>
              <a:cxnSpLocks noChangeShapeType="1"/>
              <a:stCxn id="35861" idx="3"/>
              <a:endCxn id="35857" idx="0"/>
            </p:cNvCxnSpPr>
            <p:nvPr/>
          </p:nvCxnSpPr>
          <p:spPr bwMode="auto">
            <a:xfrm flipH="1">
              <a:off x="2261" y="2936"/>
              <a:ext cx="90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4816" name="Group 32"/>
          <p:cNvGrpSpPr>
            <a:grpSpLocks/>
          </p:cNvGrpSpPr>
          <p:nvPr/>
        </p:nvGrpSpPr>
        <p:grpSpPr bwMode="auto">
          <a:xfrm>
            <a:off x="5562600" y="5499100"/>
            <a:ext cx="512763" cy="901700"/>
            <a:chOff x="3504" y="3464"/>
            <a:chExt cx="323" cy="568"/>
          </a:xfrm>
        </p:grpSpPr>
        <p:sp>
          <p:nvSpPr>
            <p:cNvPr id="35855" name="Oval 33"/>
            <p:cNvSpPr>
              <a:spLocks noChangeAspect="1" noChangeArrowheads="1"/>
            </p:cNvSpPr>
            <p:nvPr/>
          </p:nvSpPr>
          <p:spPr bwMode="auto">
            <a:xfrm>
              <a:off x="3504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77</a:t>
              </a:r>
            </a:p>
          </p:txBody>
        </p:sp>
        <p:cxnSp>
          <p:nvCxnSpPr>
            <p:cNvPr id="35856" name="AutoShape 34"/>
            <p:cNvCxnSpPr>
              <a:cxnSpLocks noChangeShapeType="1"/>
              <a:stCxn id="35869" idx="3"/>
              <a:endCxn id="35855" idx="0"/>
            </p:cNvCxnSpPr>
            <p:nvPr/>
          </p:nvCxnSpPr>
          <p:spPr bwMode="auto">
            <a:xfrm flipH="1">
              <a:off x="3666" y="3464"/>
              <a:ext cx="138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B33328-4A97-41D2-9C0D-CDFE6916609A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a method </a:t>
            </a:r>
            <a:r>
              <a:rPr lang="en-US" altLang="en-US" smtClean="0">
                <a:latin typeface="Courier New" panose="02070309020205020404" pitchFamily="49" charset="0"/>
              </a:rPr>
              <a:t>add</a:t>
            </a:r>
            <a:r>
              <a:rPr lang="en-US" altLang="en-US" smtClean="0"/>
              <a:t> to the </a:t>
            </a:r>
            <a:r>
              <a:rPr lang="en-US" altLang="en-US" smtClean="0">
                <a:latin typeface="Courier New" panose="02070309020205020404" pitchFamily="49" charset="0"/>
              </a:rPr>
              <a:t>SearchTree</a:t>
            </a:r>
            <a:r>
              <a:rPr lang="en-US" altLang="en-US" smtClean="0"/>
              <a:t> class that adds a given integer value to the tree.  Assume that the elements of the </a:t>
            </a:r>
            <a:r>
              <a:rPr lang="en-US" altLang="en-US" smtClean="0">
                <a:latin typeface="Courier New" panose="02070309020205020404" pitchFamily="49" charset="0"/>
              </a:rPr>
              <a:t>SearchTree</a:t>
            </a:r>
            <a:r>
              <a:rPr lang="en-US" altLang="en-US" smtClean="0"/>
              <a:t> constitute a legal binary search tree, and add the new value in the appropriate place to maintain ordering.</a:t>
            </a:r>
          </a:p>
          <a:p>
            <a:pPr lvl="1" eaLnBrk="1" hangingPunct="1"/>
            <a:endParaRPr lang="en-US" altLang="en-US" sz="900" smtClean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tree.add(49)</a:t>
            </a:r>
            <a:r>
              <a:rPr lang="en-US" altLang="en-US" smtClean="0"/>
              <a:t>;</a:t>
            </a:r>
            <a:endParaRPr lang="en-US" altLang="en-US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971800" y="2819400"/>
            <a:ext cx="3200400" cy="2759075"/>
            <a:chOff x="1872" y="1958"/>
            <a:chExt cx="2016" cy="1738"/>
          </a:xfrm>
        </p:grpSpPr>
        <p:sp>
          <p:nvSpPr>
            <p:cNvPr id="36872" name="Oval 5"/>
            <p:cNvSpPr>
              <a:spLocks noChangeAspect="1" noChangeArrowheads="1"/>
            </p:cNvSpPr>
            <p:nvPr/>
          </p:nvSpPr>
          <p:spPr bwMode="auto">
            <a:xfrm>
              <a:off x="3566" y="3388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6873" name="Oval 6"/>
            <p:cNvSpPr>
              <a:spLocks noChangeAspect="1" noChangeArrowheads="1"/>
            </p:cNvSpPr>
            <p:nvPr/>
          </p:nvSpPr>
          <p:spPr bwMode="auto">
            <a:xfrm>
              <a:off x="3031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6874" name="Oval 7"/>
            <p:cNvSpPr>
              <a:spLocks noChangeAspect="1" noChangeArrowheads="1"/>
            </p:cNvSpPr>
            <p:nvPr/>
          </p:nvSpPr>
          <p:spPr bwMode="auto">
            <a:xfrm>
              <a:off x="3293" y="2833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6875" name="Oval 8"/>
            <p:cNvSpPr>
              <a:spLocks noChangeAspect="1" noChangeArrowheads="1"/>
            </p:cNvSpPr>
            <p:nvPr/>
          </p:nvSpPr>
          <p:spPr bwMode="auto">
            <a:xfrm>
              <a:off x="2130" y="2833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6876" name="Oval 9"/>
            <p:cNvSpPr>
              <a:spLocks noChangeAspect="1" noChangeArrowheads="1"/>
            </p:cNvSpPr>
            <p:nvPr/>
          </p:nvSpPr>
          <p:spPr bwMode="auto">
            <a:xfrm>
              <a:off x="2712" y="234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6877" name="AutoShape 10"/>
            <p:cNvCxnSpPr>
              <a:cxnSpLocks noChangeShapeType="1"/>
              <a:stCxn id="36876" idx="3"/>
              <a:endCxn id="36875" idx="0"/>
            </p:cNvCxnSpPr>
            <p:nvPr/>
          </p:nvCxnSpPr>
          <p:spPr bwMode="auto">
            <a:xfrm flipH="1">
              <a:off x="2292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8" name="AutoShape 11"/>
            <p:cNvCxnSpPr>
              <a:cxnSpLocks noChangeShapeType="1"/>
              <a:stCxn id="36876" idx="5"/>
              <a:endCxn id="36874" idx="0"/>
            </p:cNvCxnSpPr>
            <p:nvPr/>
          </p:nvCxnSpPr>
          <p:spPr bwMode="auto">
            <a:xfrm>
              <a:off x="2987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9" name="AutoShape 12"/>
            <p:cNvCxnSpPr>
              <a:cxnSpLocks noChangeShapeType="1"/>
              <a:stCxn id="36874" idx="3"/>
              <a:endCxn id="36873" idx="0"/>
            </p:cNvCxnSpPr>
            <p:nvPr/>
          </p:nvCxnSpPr>
          <p:spPr bwMode="auto">
            <a:xfrm flipH="1">
              <a:off x="3193" y="3108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0" name="AutoShape 13"/>
            <p:cNvCxnSpPr>
              <a:cxnSpLocks noChangeShapeType="1"/>
              <a:stCxn id="36874" idx="5"/>
              <a:endCxn id="36872" idx="0"/>
            </p:cNvCxnSpPr>
            <p:nvPr/>
          </p:nvCxnSpPr>
          <p:spPr bwMode="auto">
            <a:xfrm>
              <a:off x="3569" y="3108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81" name="Oval 14"/>
            <p:cNvSpPr>
              <a:spLocks noChangeAspect="1" noChangeArrowheads="1"/>
            </p:cNvSpPr>
            <p:nvPr/>
          </p:nvSpPr>
          <p:spPr bwMode="auto">
            <a:xfrm>
              <a:off x="2405" y="338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6882" name="Oval 15"/>
            <p:cNvSpPr>
              <a:spLocks noChangeAspect="1" noChangeArrowheads="1"/>
            </p:cNvSpPr>
            <p:nvPr/>
          </p:nvSpPr>
          <p:spPr bwMode="auto">
            <a:xfrm>
              <a:off x="1872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6883" name="AutoShape 16"/>
            <p:cNvCxnSpPr>
              <a:cxnSpLocks noChangeShapeType="1"/>
              <a:stCxn id="36875" idx="3"/>
              <a:endCxn id="36882" idx="0"/>
            </p:cNvCxnSpPr>
            <p:nvPr/>
          </p:nvCxnSpPr>
          <p:spPr bwMode="auto">
            <a:xfrm flipH="1">
              <a:off x="2034" y="3111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17"/>
            <p:cNvCxnSpPr>
              <a:cxnSpLocks noChangeShapeType="1"/>
              <a:stCxn id="36875" idx="5"/>
              <a:endCxn id="36881" idx="0"/>
            </p:cNvCxnSpPr>
            <p:nvPr/>
          </p:nvCxnSpPr>
          <p:spPr bwMode="auto">
            <a:xfrm>
              <a:off x="2406" y="310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85" name="Text Box 18"/>
            <p:cNvSpPr txBox="1">
              <a:spLocks noChangeArrowheads="1"/>
            </p:cNvSpPr>
            <p:nvPr/>
          </p:nvSpPr>
          <p:spPr bwMode="auto">
            <a:xfrm>
              <a:off x="2414" y="1958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36886" name="AutoShape 19"/>
            <p:cNvCxnSpPr>
              <a:cxnSpLocks noChangeShapeType="1"/>
              <a:stCxn id="36885" idx="2"/>
              <a:endCxn id="36876" idx="0"/>
            </p:cNvCxnSpPr>
            <p:nvPr/>
          </p:nvCxnSpPr>
          <p:spPr bwMode="auto">
            <a:xfrm>
              <a:off x="2872" y="2189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5828" name="Group 20"/>
          <p:cNvGrpSpPr>
            <a:grpSpLocks/>
          </p:cNvGrpSpPr>
          <p:nvPr/>
        </p:nvGrpSpPr>
        <p:grpSpPr bwMode="auto">
          <a:xfrm>
            <a:off x="4114800" y="5526088"/>
            <a:ext cx="512763" cy="846137"/>
            <a:chOff x="2592" y="3663"/>
            <a:chExt cx="323" cy="533"/>
          </a:xfrm>
        </p:grpSpPr>
        <p:sp>
          <p:nvSpPr>
            <p:cNvPr id="36870" name="Oval 21"/>
            <p:cNvSpPr>
              <a:spLocks noChangeAspect="1" noChangeArrowheads="1"/>
            </p:cNvSpPr>
            <p:nvPr/>
          </p:nvSpPr>
          <p:spPr bwMode="auto">
            <a:xfrm>
              <a:off x="2592" y="3888"/>
              <a:ext cx="323" cy="308"/>
            </a:xfrm>
            <a:prstGeom prst="ellipse">
              <a:avLst/>
            </a:prstGeom>
            <a:solidFill>
              <a:srgbClr val="FCD4D4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49</a:t>
              </a:r>
            </a:p>
          </p:txBody>
        </p:sp>
        <p:cxnSp>
          <p:nvCxnSpPr>
            <p:cNvPr id="36871" name="AutoShape 22"/>
            <p:cNvCxnSpPr>
              <a:cxnSpLocks noChangeShapeType="1"/>
              <a:stCxn id="36881" idx="5"/>
              <a:endCxn id="36870" idx="0"/>
            </p:cNvCxnSpPr>
            <p:nvPr/>
          </p:nvCxnSpPr>
          <p:spPr bwMode="auto">
            <a:xfrm>
              <a:off x="2682" y="3663"/>
              <a:ext cx="72" cy="2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B2688C-9F0E-48DD-AC1E-A8F15EEBD0C5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</a:t>
            </a:r>
            <a:r>
              <a:rPr lang="en-US" altLang="en-US" dirty="0" smtClean="0"/>
              <a:t>Incorrect Solution</a:t>
            </a:r>
            <a:endParaRPr lang="en-US" alt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Adds the given value to this BST in sorted order.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public void add(int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add(overallRoot, 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private void add(IntTreeNode root, int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(root == null)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root = new IntTreeNode(value);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if (root.data &gt;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add(root.left, 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 else if (root.data &lt;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latin typeface="Courier New" panose="02070309020205020404" pitchFamily="49" charset="0"/>
              </a:rPr>
              <a:t>        add(root.right, 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else root.data == value;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    // a duplicate (don't add)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Why doesn't this solution work?</a:t>
            </a:r>
          </a:p>
        </p:txBody>
      </p:sp>
      <p:grpSp>
        <p:nvGrpSpPr>
          <p:cNvPr id="376836" name="Group 4"/>
          <p:cNvGrpSpPr>
            <a:grpSpLocks/>
          </p:cNvGrpSpPr>
          <p:nvPr/>
        </p:nvGrpSpPr>
        <p:grpSpPr bwMode="auto">
          <a:xfrm>
            <a:off x="6477000" y="3614738"/>
            <a:ext cx="2362200" cy="2252662"/>
            <a:chOff x="1872" y="1989"/>
            <a:chExt cx="2016" cy="1707"/>
          </a:xfrm>
        </p:grpSpPr>
        <p:sp>
          <p:nvSpPr>
            <p:cNvPr id="37893" name="Oval 5"/>
            <p:cNvSpPr>
              <a:spLocks noChangeAspect="1" noChangeArrowheads="1"/>
            </p:cNvSpPr>
            <p:nvPr/>
          </p:nvSpPr>
          <p:spPr bwMode="auto">
            <a:xfrm>
              <a:off x="3566" y="3388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7894" name="Oval 6"/>
            <p:cNvSpPr>
              <a:spLocks noChangeAspect="1" noChangeArrowheads="1"/>
            </p:cNvSpPr>
            <p:nvPr/>
          </p:nvSpPr>
          <p:spPr bwMode="auto">
            <a:xfrm>
              <a:off x="3031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7895" name="Oval 7"/>
            <p:cNvSpPr>
              <a:spLocks noChangeAspect="1" noChangeArrowheads="1"/>
            </p:cNvSpPr>
            <p:nvPr/>
          </p:nvSpPr>
          <p:spPr bwMode="auto">
            <a:xfrm>
              <a:off x="3293" y="2833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7896" name="Oval 8"/>
            <p:cNvSpPr>
              <a:spLocks noChangeAspect="1" noChangeArrowheads="1"/>
            </p:cNvSpPr>
            <p:nvPr/>
          </p:nvSpPr>
          <p:spPr bwMode="auto">
            <a:xfrm>
              <a:off x="2130" y="2833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7897" name="Oval 9"/>
            <p:cNvSpPr>
              <a:spLocks noChangeAspect="1" noChangeArrowheads="1"/>
            </p:cNvSpPr>
            <p:nvPr/>
          </p:nvSpPr>
          <p:spPr bwMode="auto">
            <a:xfrm>
              <a:off x="2712" y="234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7898" name="AutoShape 10"/>
            <p:cNvCxnSpPr>
              <a:cxnSpLocks noChangeShapeType="1"/>
              <a:stCxn id="37897" idx="3"/>
              <a:endCxn id="37896" idx="0"/>
            </p:cNvCxnSpPr>
            <p:nvPr/>
          </p:nvCxnSpPr>
          <p:spPr bwMode="auto">
            <a:xfrm flipH="1">
              <a:off x="2292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899" name="AutoShape 11"/>
            <p:cNvCxnSpPr>
              <a:cxnSpLocks noChangeShapeType="1"/>
              <a:stCxn id="37897" idx="5"/>
              <a:endCxn id="37895" idx="0"/>
            </p:cNvCxnSpPr>
            <p:nvPr/>
          </p:nvCxnSpPr>
          <p:spPr bwMode="auto">
            <a:xfrm>
              <a:off x="2987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0" name="AutoShape 12"/>
            <p:cNvCxnSpPr>
              <a:cxnSpLocks noChangeShapeType="1"/>
              <a:stCxn id="37895" idx="3"/>
              <a:endCxn id="37894" idx="0"/>
            </p:cNvCxnSpPr>
            <p:nvPr/>
          </p:nvCxnSpPr>
          <p:spPr bwMode="auto">
            <a:xfrm flipH="1">
              <a:off x="3193" y="3108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1" name="AutoShape 13"/>
            <p:cNvCxnSpPr>
              <a:cxnSpLocks noChangeShapeType="1"/>
              <a:stCxn id="37895" idx="5"/>
              <a:endCxn id="37893" idx="0"/>
            </p:cNvCxnSpPr>
            <p:nvPr/>
          </p:nvCxnSpPr>
          <p:spPr bwMode="auto">
            <a:xfrm>
              <a:off x="3569" y="3108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902" name="Oval 14"/>
            <p:cNvSpPr>
              <a:spLocks noChangeAspect="1" noChangeArrowheads="1"/>
            </p:cNvSpPr>
            <p:nvPr/>
          </p:nvSpPr>
          <p:spPr bwMode="auto">
            <a:xfrm>
              <a:off x="2405" y="338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7903" name="Oval 15"/>
            <p:cNvSpPr>
              <a:spLocks noChangeAspect="1" noChangeArrowheads="1"/>
            </p:cNvSpPr>
            <p:nvPr/>
          </p:nvSpPr>
          <p:spPr bwMode="auto">
            <a:xfrm>
              <a:off x="1872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7904" name="AutoShape 16"/>
            <p:cNvCxnSpPr>
              <a:cxnSpLocks noChangeShapeType="1"/>
              <a:stCxn id="37896" idx="3"/>
              <a:endCxn id="37903" idx="0"/>
            </p:cNvCxnSpPr>
            <p:nvPr/>
          </p:nvCxnSpPr>
          <p:spPr bwMode="auto">
            <a:xfrm flipH="1">
              <a:off x="2034" y="3111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5" name="AutoShape 17"/>
            <p:cNvCxnSpPr>
              <a:cxnSpLocks noChangeShapeType="1"/>
              <a:stCxn id="37896" idx="5"/>
              <a:endCxn id="37902" idx="0"/>
            </p:cNvCxnSpPr>
            <p:nvPr/>
          </p:nvCxnSpPr>
          <p:spPr bwMode="auto">
            <a:xfrm>
              <a:off x="2406" y="310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2368" y="1989"/>
              <a:ext cx="1016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anose="020B0604030504040204" pitchFamily="34" charset="0"/>
                </a:rPr>
                <a:t>overallRoot</a:t>
              </a:r>
            </a:p>
          </p:txBody>
        </p:sp>
        <p:cxnSp>
          <p:nvCxnSpPr>
            <p:cNvPr id="37907" name="AutoShape 19"/>
            <p:cNvCxnSpPr>
              <a:cxnSpLocks noChangeShapeType="1"/>
              <a:stCxn id="37906" idx="2"/>
              <a:endCxn id="37897" idx="0"/>
            </p:cNvCxnSpPr>
            <p:nvPr/>
          </p:nvCxnSpPr>
          <p:spPr bwMode="auto">
            <a:xfrm>
              <a:off x="2872" y="2189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AAAD3F-D6D1-4A75-BCF4-4B7E848FDBBA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/>
              <a:t>Problem</a:t>
            </a:r>
            <a:endParaRPr lang="en-US" altLang="en-US" dirty="0" smtClean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Much like with linked lists, if we just modify what a local variable refers to, it won't change the collection.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private void add(IntTreeNode root, int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if (root == null)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    root = new IntTreeNode(value);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 }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In the linked list case, how did we</a:t>
            </a:r>
            <a:br>
              <a:rPr lang="en-US" altLang="en-US" smtClean="0"/>
            </a:br>
            <a:r>
              <a:rPr lang="en-US" altLang="en-US" smtClean="0"/>
              <a:t>actually modify the list?</a:t>
            </a:r>
          </a:p>
          <a:p>
            <a:pPr lvl="2" eaLnBrk="1" hangingPunct="1"/>
            <a:r>
              <a:rPr lang="en-US" altLang="en-US" smtClean="0"/>
              <a:t>by changing the </a:t>
            </a:r>
            <a:r>
              <a:rPr lang="en-US" altLang="en-US" smtClean="0">
                <a:latin typeface="Courier New" panose="02070309020205020404" pitchFamily="49" charset="0"/>
              </a:rPr>
              <a:t>front</a:t>
            </a:r>
          </a:p>
          <a:p>
            <a:pPr lvl="2" eaLnBrk="1" hangingPunct="1"/>
            <a:r>
              <a:rPr lang="en-US" altLang="en-US" smtClean="0"/>
              <a:t>by changing a node's </a:t>
            </a:r>
            <a:r>
              <a:rPr lang="en-US" altLang="en-US" smtClean="0">
                <a:latin typeface="Courier New" panose="02070309020205020404" pitchFamily="49" charset="0"/>
              </a:rPr>
              <a:t>next</a:t>
            </a:r>
            <a:r>
              <a:rPr lang="en-US" altLang="en-US" smtClean="0"/>
              <a:t> field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6553200" y="3462338"/>
            <a:ext cx="2362200" cy="2252662"/>
            <a:chOff x="4080" y="2112"/>
            <a:chExt cx="1488" cy="1419"/>
          </a:xfrm>
        </p:grpSpPr>
        <p:sp>
          <p:nvSpPr>
            <p:cNvPr id="38921" name="Oval 5"/>
            <p:cNvSpPr>
              <a:spLocks noChangeAspect="1" noChangeArrowheads="1"/>
            </p:cNvSpPr>
            <p:nvPr/>
          </p:nvSpPr>
          <p:spPr bwMode="auto">
            <a:xfrm>
              <a:off x="533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38922" name="Oval 6"/>
            <p:cNvSpPr>
              <a:spLocks noChangeAspect="1" noChangeArrowheads="1"/>
            </p:cNvSpPr>
            <p:nvPr/>
          </p:nvSpPr>
          <p:spPr bwMode="auto">
            <a:xfrm>
              <a:off x="4935" y="3275"/>
              <a:ext cx="239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38923" name="Oval 7"/>
            <p:cNvSpPr>
              <a:spLocks noChangeAspect="1" noChangeArrowheads="1"/>
            </p:cNvSpPr>
            <p:nvPr/>
          </p:nvSpPr>
          <p:spPr bwMode="auto">
            <a:xfrm>
              <a:off x="5129" y="281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38924" name="Oval 8"/>
            <p:cNvSpPr>
              <a:spLocks noChangeAspect="1" noChangeArrowheads="1"/>
            </p:cNvSpPr>
            <p:nvPr/>
          </p:nvSpPr>
          <p:spPr bwMode="auto">
            <a:xfrm>
              <a:off x="4270" y="2814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38925" name="Oval 9"/>
            <p:cNvSpPr>
              <a:spLocks noChangeAspect="1" noChangeArrowheads="1"/>
            </p:cNvSpPr>
            <p:nvPr/>
          </p:nvSpPr>
          <p:spPr bwMode="auto">
            <a:xfrm>
              <a:off x="4700" y="240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38926" name="AutoShape 10"/>
            <p:cNvCxnSpPr>
              <a:cxnSpLocks noChangeShapeType="1"/>
              <a:stCxn id="38925" idx="3"/>
              <a:endCxn id="38924" idx="0"/>
            </p:cNvCxnSpPr>
            <p:nvPr/>
          </p:nvCxnSpPr>
          <p:spPr bwMode="auto">
            <a:xfrm flipH="1">
              <a:off x="4390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7" name="AutoShape 11"/>
            <p:cNvCxnSpPr>
              <a:cxnSpLocks noChangeShapeType="1"/>
              <a:stCxn id="38925" idx="5"/>
              <a:endCxn id="38923" idx="0"/>
            </p:cNvCxnSpPr>
            <p:nvPr/>
          </p:nvCxnSpPr>
          <p:spPr bwMode="auto">
            <a:xfrm>
              <a:off x="4903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8" name="AutoShape 12"/>
            <p:cNvCxnSpPr>
              <a:cxnSpLocks noChangeShapeType="1"/>
              <a:stCxn id="38923" idx="3"/>
              <a:endCxn id="38922" idx="0"/>
            </p:cNvCxnSpPr>
            <p:nvPr/>
          </p:nvCxnSpPr>
          <p:spPr bwMode="auto">
            <a:xfrm flipH="1">
              <a:off x="5055" y="3042"/>
              <a:ext cx="10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9" name="AutoShape 13"/>
            <p:cNvCxnSpPr>
              <a:cxnSpLocks noChangeShapeType="1"/>
              <a:stCxn id="38923" idx="5"/>
              <a:endCxn id="38921" idx="0"/>
            </p:cNvCxnSpPr>
            <p:nvPr/>
          </p:nvCxnSpPr>
          <p:spPr bwMode="auto">
            <a:xfrm>
              <a:off x="5333" y="3042"/>
              <a:ext cx="116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30" name="Oval 14"/>
            <p:cNvSpPr>
              <a:spLocks noChangeAspect="1" noChangeArrowheads="1"/>
            </p:cNvSpPr>
            <p:nvPr/>
          </p:nvSpPr>
          <p:spPr bwMode="auto">
            <a:xfrm>
              <a:off x="4473" y="3275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38931" name="Oval 15"/>
            <p:cNvSpPr>
              <a:spLocks noChangeAspect="1" noChangeArrowheads="1"/>
            </p:cNvSpPr>
            <p:nvPr/>
          </p:nvSpPr>
          <p:spPr bwMode="auto">
            <a:xfrm>
              <a:off x="408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38932" name="AutoShape 16"/>
            <p:cNvCxnSpPr>
              <a:cxnSpLocks noChangeShapeType="1"/>
              <a:stCxn id="38924" idx="3"/>
              <a:endCxn id="38931" idx="0"/>
            </p:cNvCxnSpPr>
            <p:nvPr/>
          </p:nvCxnSpPr>
          <p:spPr bwMode="auto">
            <a:xfrm flipH="1">
              <a:off x="4200" y="3045"/>
              <a:ext cx="106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3" name="AutoShape 17"/>
            <p:cNvCxnSpPr>
              <a:cxnSpLocks noChangeShapeType="1"/>
              <a:stCxn id="38924" idx="5"/>
              <a:endCxn id="38930" idx="0"/>
            </p:cNvCxnSpPr>
            <p:nvPr/>
          </p:nvCxnSpPr>
          <p:spPr bwMode="auto">
            <a:xfrm>
              <a:off x="4474" y="3042"/>
              <a:ext cx="1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34" name="Text Box 18"/>
            <p:cNvSpPr txBox="1">
              <a:spLocks noChangeArrowheads="1"/>
            </p:cNvSpPr>
            <p:nvPr/>
          </p:nvSpPr>
          <p:spPr bwMode="auto">
            <a:xfrm>
              <a:off x="4446" y="2112"/>
              <a:ext cx="7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anose="020B0604030504040204" pitchFamily="34" charset="0"/>
                </a:rPr>
                <a:t>overallRoot</a:t>
              </a:r>
            </a:p>
          </p:txBody>
        </p:sp>
        <p:cxnSp>
          <p:nvCxnSpPr>
            <p:cNvPr id="38935" name="AutoShape 19"/>
            <p:cNvCxnSpPr>
              <a:cxnSpLocks noChangeShapeType="1"/>
              <a:stCxn id="38934" idx="2"/>
              <a:endCxn id="38925" idx="0"/>
            </p:cNvCxnSpPr>
            <p:nvPr/>
          </p:nvCxnSpPr>
          <p:spPr bwMode="auto">
            <a:xfrm>
              <a:off x="4818" y="2278"/>
              <a:ext cx="1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7876" name="Group 20"/>
          <p:cNvGrpSpPr>
            <a:grpSpLocks/>
          </p:cNvGrpSpPr>
          <p:nvPr/>
        </p:nvGrpSpPr>
        <p:grpSpPr bwMode="auto">
          <a:xfrm>
            <a:off x="4724400" y="2133600"/>
            <a:ext cx="1216025" cy="406400"/>
            <a:chOff x="2976" y="1328"/>
            <a:chExt cx="766" cy="256"/>
          </a:xfrm>
        </p:grpSpPr>
        <p:sp>
          <p:nvSpPr>
            <p:cNvPr id="38918" name="Oval 21"/>
            <p:cNvSpPr>
              <a:spLocks noChangeAspect="1" noChangeArrowheads="1"/>
            </p:cNvSpPr>
            <p:nvPr/>
          </p:nvSpPr>
          <p:spPr bwMode="auto">
            <a:xfrm>
              <a:off x="3504" y="1328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latin typeface="Tahoma" panose="020B0604030504040204" pitchFamily="34" charset="0"/>
                </a:rPr>
                <a:t>49</a:t>
              </a:r>
            </a:p>
          </p:txBody>
        </p:sp>
        <p:sp>
          <p:nvSpPr>
            <p:cNvPr id="38919" name="Text Box 22"/>
            <p:cNvSpPr txBox="1">
              <a:spLocks noChangeArrowheads="1"/>
            </p:cNvSpPr>
            <p:nvPr/>
          </p:nvSpPr>
          <p:spPr bwMode="auto">
            <a:xfrm>
              <a:off x="2976" y="1344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anose="020B0604030504040204" pitchFamily="34" charset="0"/>
                </a:rPr>
                <a:t>root</a:t>
              </a:r>
            </a:p>
          </p:txBody>
        </p:sp>
        <p:cxnSp>
          <p:nvCxnSpPr>
            <p:cNvPr id="38920" name="AutoShape 23"/>
            <p:cNvCxnSpPr>
              <a:cxnSpLocks noChangeShapeType="1"/>
              <a:stCxn id="38919" idx="3"/>
              <a:endCxn id="38918" idx="2"/>
            </p:cNvCxnSpPr>
            <p:nvPr/>
          </p:nvCxnSpPr>
          <p:spPr bwMode="auto">
            <a:xfrm>
              <a:off x="3321" y="1450"/>
              <a:ext cx="171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D72A95-7677-40C3-B72B-B6DB59CF7D9E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3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/>
              <a:t>Poor Correct Solution</a:t>
            </a:r>
            <a:endParaRPr lang="en-US" alt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Adds the given value to this BST in sorted order. (bad style)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public void add(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value)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if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overallRoot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== null)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overallRoot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= new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(value);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 else if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overallRoot.data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&gt; value)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add(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overallRoot.left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 else if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overallRoot.data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&lt; value)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add(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overallRoot.right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else 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overallRoot.data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== value; a duplicate (don't add)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private void add(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root, 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value)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if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root.data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&gt; value)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if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root.left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== null)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root.left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= new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(value);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    add(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overallRoot.left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 else if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root.data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&lt; value)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if 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root.right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 == null)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         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root.right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 = new </a:t>
            </a:r>
            <a:r>
              <a:rPr lang="en-US" altLang="en-US" sz="1600" b="1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(value);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    add(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overallRoot.right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// else </a:t>
            </a:r>
            <a:r>
              <a:rPr lang="en-US" altLang="en-US" sz="16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root.data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== value; a duplicate (don't add)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3E5AA-6DBB-43B3-8E82-93517D2C5D8A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 = change(x);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String methods that modify a string actually return a new one.</a:t>
            </a:r>
          </a:p>
          <a:p>
            <a:pPr lvl="1" eaLnBrk="1" hangingPunct="1"/>
            <a:r>
              <a:rPr lang="en-US" altLang="en-US" smtClean="0"/>
              <a:t>If we want to modify a string variable, we must re-assign it.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String s = "lil bow wow";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s.toUpperCase();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System.out.println(s);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lil bow wow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</a:t>
            </a:r>
            <a:r>
              <a:rPr lang="en-US" altLang="en-US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s =</a:t>
            </a:r>
            <a:r>
              <a:rPr lang="en-US" altLang="en-US" smtClean="0">
                <a:latin typeface="Courier New" panose="02070309020205020404" pitchFamily="49" charset="0"/>
              </a:rPr>
              <a:t> s.toUpperCase();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	System.out.println(s); 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LIL BOW WOW</a:t>
            </a:r>
          </a:p>
          <a:p>
            <a:pPr lvl="1" eaLnBrk="1" hangingPunct="1">
              <a:buFontTx/>
              <a:buNone/>
            </a:pPr>
            <a:endParaRPr lang="en-US" altLang="en-US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mtClean="0"/>
              <a:t>We call this general algorithmic pattern  </a:t>
            </a:r>
            <a:r>
              <a:rPr lang="en-US" altLang="en-US" b="1" smtClean="0"/>
              <a:t>x = change(x);</a:t>
            </a:r>
          </a:p>
          <a:p>
            <a:pPr lvl="1" eaLnBrk="1" hangingPunct="1"/>
            <a:r>
              <a:rPr lang="en-US" altLang="en-US" smtClean="0"/>
              <a:t>We will use this approach when writing methods that modify the structure of a binary tree.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BC8110-8CDC-4202-9FCD-90140CAE9E3F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tree</a:t>
            </a:r>
            <a:r>
              <a:rPr lang="en-US" altLang="en-US" smtClean="0"/>
              <a:t>: A directed, acyclic structure of linked nodes.</a:t>
            </a:r>
          </a:p>
          <a:p>
            <a:pPr lvl="1" eaLnBrk="1" hangingPunct="1"/>
            <a:r>
              <a:rPr lang="en-US" altLang="en-US" i="1" smtClean="0"/>
              <a:t>directed</a:t>
            </a:r>
            <a:r>
              <a:rPr lang="en-US" altLang="en-US" smtClean="0"/>
              <a:t> : Has one-way links between nodes.</a:t>
            </a:r>
          </a:p>
          <a:p>
            <a:pPr lvl="1" eaLnBrk="1" hangingPunct="1"/>
            <a:r>
              <a:rPr lang="en-US" altLang="en-US" i="1" smtClean="0"/>
              <a:t>acyclic</a:t>
            </a:r>
            <a:r>
              <a:rPr lang="en-US" altLang="en-US" smtClean="0"/>
              <a:t> : No path wraps back around to the same node twice.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b="1" smtClean="0"/>
              <a:t>binary tree</a:t>
            </a:r>
            <a:r>
              <a:rPr lang="en-US" altLang="en-US" smtClean="0"/>
              <a:t>: One where each node has at most two children.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tree can be defined as either:</a:t>
            </a:r>
          </a:p>
          <a:p>
            <a:pPr lvl="1" eaLnBrk="1" hangingPunct="1"/>
            <a:r>
              <a:rPr lang="en-US" altLang="en-US" smtClean="0"/>
              <a:t>empty (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), or</a:t>
            </a:r>
          </a:p>
          <a:p>
            <a:pPr lvl="1" eaLnBrk="1" hangingPunct="1"/>
            <a:r>
              <a:rPr lang="en-US" altLang="en-US" smtClean="0"/>
              <a:t>a </a:t>
            </a:r>
            <a:r>
              <a:rPr lang="en-US" altLang="en-US" b="1" smtClean="0"/>
              <a:t>root</a:t>
            </a:r>
            <a:r>
              <a:rPr lang="en-US" altLang="en-US" smtClean="0"/>
              <a:t> node that contains:</a:t>
            </a:r>
          </a:p>
          <a:p>
            <a:pPr lvl="2" eaLnBrk="1" hangingPunct="1"/>
            <a:r>
              <a:rPr lang="en-US" altLang="en-US" b="1" smtClean="0"/>
              <a:t>data</a:t>
            </a:r>
            <a:r>
              <a:rPr lang="en-US" altLang="en-US" smtClean="0"/>
              <a:t>, </a:t>
            </a:r>
          </a:p>
          <a:p>
            <a:pPr lvl="2" eaLnBrk="1" hangingPunct="1"/>
            <a:r>
              <a:rPr lang="en-US" altLang="en-US" smtClean="0"/>
              <a:t>a </a:t>
            </a:r>
            <a:r>
              <a:rPr lang="en-US" altLang="en-US" b="1" smtClean="0"/>
              <a:t>left</a:t>
            </a:r>
            <a:r>
              <a:rPr lang="en-US" altLang="en-US" smtClean="0"/>
              <a:t> subtree, and</a:t>
            </a:r>
          </a:p>
          <a:p>
            <a:pPr lvl="2" eaLnBrk="1" hangingPunct="1"/>
            <a:r>
              <a:rPr lang="en-US" altLang="en-US" smtClean="0"/>
              <a:t>a </a:t>
            </a:r>
            <a:r>
              <a:rPr lang="en-US" altLang="en-US" b="1" smtClean="0"/>
              <a:t>right</a:t>
            </a:r>
            <a:r>
              <a:rPr lang="en-US" altLang="en-US" smtClean="0"/>
              <a:t> subtree.</a:t>
            </a:r>
          </a:p>
          <a:p>
            <a:pPr marL="1254125" lvl="3" indent="-223838" eaLnBrk="1" hangingPunct="1"/>
            <a:endParaRPr lang="en-US" altLang="en-US" sz="800" smtClean="0"/>
          </a:p>
          <a:p>
            <a:pPr marL="1254125" lvl="3" indent="-223838" eaLnBrk="1" hangingPunct="1"/>
            <a:r>
              <a:rPr lang="en-US" altLang="en-US" smtClean="0"/>
              <a:t>(The left and/or right</a:t>
            </a:r>
            <a:br>
              <a:rPr lang="en-US" altLang="en-US" smtClean="0"/>
            </a:br>
            <a:r>
              <a:rPr lang="en-US" altLang="en-US" smtClean="0"/>
              <a:t>subtree could be empty.)</a:t>
            </a:r>
          </a:p>
        </p:txBody>
      </p:sp>
      <p:grpSp>
        <p:nvGrpSpPr>
          <p:cNvPr id="6148" name="Group 24"/>
          <p:cNvGrpSpPr>
            <a:grpSpLocks/>
          </p:cNvGrpSpPr>
          <p:nvPr/>
        </p:nvGrpSpPr>
        <p:grpSpPr bwMode="auto">
          <a:xfrm>
            <a:off x="5638800" y="3124200"/>
            <a:ext cx="3200400" cy="2987675"/>
            <a:chOff x="3600" y="2150"/>
            <a:chExt cx="2016" cy="1882"/>
          </a:xfrm>
        </p:grpSpPr>
        <p:sp>
          <p:nvSpPr>
            <p:cNvPr id="6149" name="Oval 5"/>
            <p:cNvSpPr>
              <a:spLocks noChangeAspect="1" noChangeArrowheads="1"/>
            </p:cNvSpPr>
            <p:nvPr/>
          </p:nvSpPr>
          <p:spPr bwMode="auto">
            <a:xfrm>
              <a:off x="5294" y="369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6150" name="Oval 6"/>
            <p:cNvSpPr>
              <a:spLocks noChangeAspect="1" noChangeArrowheads="1"/>
            </p:cNvSpPr>
            <p:nvPr/>
          </p:nvSpPr>
          <p:spPr bwMode="auto">
            <a:xfrm>
              <a:off x="4759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6151" name="Oval 7"/>
            <p:cNvSpPr>
              <a:spLocks noChangeAspect="1" noChangeArrowheads="1"/>
            </p:cNvSpPr>
            <p:nvPr/>
          </p:nvSpPr>
          <p:spPr bwMode="auto">
            <a:xfrm>
              <a:off x="5021" y="309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6152" name="Oval 8"/>
            <p:cNvSpPr>
              <a:spLocks noChangeAspect="1" noChangeArrowheads="1"/>
            </p:cNvSpPr>
            <p:nvPr/>
          </p:nvSpPr>
          <p:spPr bwMode="auto">
            <a:xfrm>
              <a:off x="3858" y="309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6153" name="Oval 9"/>
            <p:cNvSpPr>
              <a:spLocks noChangeAspect="1" noChangeArrowheads="1"/>
            </p:cNvSpPr>
            <p:nvPr/>
          </p:nvSpPr>
          <p:spPr bwMode="auto">
            <a:xfrm>
              <a:off x="4440" y="256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3" idx="3"/>
              <a:endCxn id="6152" idx="0"/>
            </p:cNvCxnSpPr>
            <p:nvPr/>
          </p:nvCxnSpPr>
          <p:spPr bwMode="auto">
            <a:xfrm flipH="1">
              <a:off x="4020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5" name="AutoShape 11"/>
            <p:cNvCxnSpPr>
              <a:cxnSpLocks noChangeShapeType="1"/>
              <a:stCxn id="6153" idx="5"/>
              <a:endCxn id="6151" idx="0"/>
            </p:cNvCxnSpPr>
            <p:nvPr/>
          </p:nvCxnSpPr>
          <p:spPr bwMode="auto">
            <a:xfrm>
              <a:off x="4715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6" name="AutoShape 12"/>
            <p:cNvCxnSpPr>
              <a:cxnSpLocks noChangeShapeType="1"/>
              <a:stCxn id="6151" idx="3"/>
              <a:endCxn id="6150" idx="0"/>
            </p:cNvCxnSpPr>
            <p:nvPr/>
          </p:nvCxnSpPr>
          <p:spPr bwMode="auto">
            <a:xfrm flipH="1">
              <a:off x="4921" y="3395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7" name="AutoShape 13"/>
            <p:cNvCxnSpPr>
              <a:cxnSpLocks noChangeShapeType="1"/>
              <a:stCxn id="6151" idx="5"/>
              <a:endCxn id="6149" idx="0"/>
            </p:cNvCxnSpPr>
            <p:nvPr/>
          </p:nvCxnSpPr>
          <p:spPr bwMode="auto">
            <a:xfrm>
              <a:off x="5297" y="339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8" name="Oval 14"/>
            <p:cNvSpPr>
              <a:spLocks noChangeAspect="1" noChangeArrowheads="1"/>
            </p:cNvSpPr>
            <p:nvPr/>
          </p:nvSpPr>
          <p:spPr bwMode="auto">
            <a:xfrm>
              <a:off x="4133" y="369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6159" name="Oval 15"/>
            <p:cNvSpPr>
              <a:spLocks noChangeAspect="1" noChangeArrowheads="1"/>
            </p:cNvSpPr>
            <p:nvPr/>
          </p:nvSpPr>
          <p:spPr bwMode="auto">
            <a:xfrm>
              <a:off x="3600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6160" name="AutoShape 16"/>
            <p:cNvCxnSpPr>
              <a:cxnSpLocks noChangeShapeType="1"/>
              <a:stCxn id="6152" idx="3"/>
              <a:endCxn id="6159" idx="0"/>
            </p:cNvCxnSpPr>
            <p:nvPr/>
          </p:nvCxnSpPr>
          <p:spPr bwMode="auto">
            <a:xfrm flipH="1">
              <a:off x="3762" y="3399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1" name="AutoShape 17"/>
            <p:cNvCxnSpPr>
              <a:cxnSpLocks noChangeShapeType="1"/>
              <a:stCxn id="6152" idx="5"/>
              <a:endCxn id="6158" idx="0"/>
            </p:cNvCxnSpPr>
            <p:nvPr/>
          </p:nvCxnSpPr>
          <p:spPr bwMode="auto">
            <a:xfrm>
              <a:off x="4134" y="3395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2" name="Text Box 20"/>
            <p:cNvSpPr txBox="1">
              <a:spLocks noChangeArrowheads="1"/>
            </p:cNvSpPr>
            <p:nvPr/>
          </p:nvSpPr>
          <p:spPr bwMode="auto">
            <a:xfrm>
              <a:off x="4399" y="2150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</a:rPr>
                <a:t>root</a:t>
              </a:r>
            </a:p>
          </p:txBody>
        </p:sp>
        <p:cxnSp>
          <p:nvCxnSpPr>
            <p:cNvPr id="6163" name="AutoShape 23"/>
            <p:cNvCxnSpPr>
              <a:cxnSpLocks noChangeShapeType="1"/>
              <a:stCxn id="6162" idx="2"/>
              <a:endCxn id="6153" idx="0"/>
            </p:cNvCxnSpPr>
            <p:nvPr/>
          </p:nvCxnSpPr>
          <p:spPr bwMode="auto">
            <a:xfrm>
              <a:off x="4600" y="240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A6B87-4D34-4740-8D24-32A32DB9AF9E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Applying x = change(x)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3205163" algn="l"/>
              </a:tabLst>
            </a:pPr>
            <a:r>
              <a:rPr lang="en-US" altLang="en-US" dirty="0" smtClean="0"/>
              <a:t>Methods that modify a tree should have the following pattern:</a:t>
            </a:r>
          </a:p>
          <a:p>
            <a:pPr lvl="1" eaLnBrk="1" hangingPunct="1">
              <a:tabLst>
                <a:tab pos="3205163" algn="l"/>
              </a:tabLst>
            </a:pPr>
            <a:r>
              <a:rPr lang="en-US" altLang="en-US" dirty="0" smtClean="0"/>
              <a:t>input (parameter):	old state of the node</a:t>
            </a:r>
          </a:p>
          <a:p>
            <a:pPr lvl="1" eaLnBrk="1" hangingPunct="1">
              <a:tabLst>
                <a:tab pos="3205163" algn="l"/>
              </a:tabLst>
            </a:pPr>
            <a:r>
              <a:rPr lang="en-US" altLang="en-US" dirty="0" smtClean="0"/>
              <a:t>output (return):	new state of the node</a:t>
            </a:r>
          </a:p>
          <a:p>
            <a:pPr lvl="1" eaLnBrk="1" hangingPunct="1">
              <a:lnSpc>
                <a:spcPct val="110000"/>
              </a:lnSpc>
              <a:tabLst>
                <a:tab pos="3205163" algn="l"/>
              </a:tabLst>
            </a:pPr>
            <a:endParaRPr lang="en-US" altLang="en-US" dirty="0" smtClean="0"/>
          </a:p>
          <a:p>
            <a:pPr lvl="1" eaLnBrk="1" hangingPunct="1">
              <a:lnSpc>
                <a:spcPct val="110000"/>
              </a:lnSpc>
              <a:tabLst>
                <a:tab pos="3205163" algn="l"/>
              </a:tabLst>
            </a:pPr>
            <a:endParaRPr lang="en-US" altLang="en-US" dirty="0" smtClean="0"/>
          </a:p>
          <a:p>
            <a:pPr lvl="1" eaLnBrk="1" hangingPunct="1">
              <a:lnSpc>
                <a:spcPct val="110000"/>
              </a:lnSpc>
              <a:tabLst>
                <a:tab pos="3205163" algn="l"/>
              </a:tabLst>
            </a:pPr>
            <a:endParaRPr lang="en-US" altLang="en-US" dirty="0" smtClean="0"/>
          </a:p>
          <a:p>
            <a:pPr marL="274638" lvl="1" indent="0" eaLnBrk="1" hangingPunct="1">
              <a:lnSpc>
                <a:spcPct val="110000"/>
              </a:lnSpc>
              <a:buNone/>
              <a:tabLst>
                <a:tab pos="3205163" algn="l"/>
              </a:tabLst>
            </a:pPr>
            <a:endParaRPr lang="en-US" altLang="en-US" dirty="0" smtClean="0"/>
          </a:p>
          <a:p>
            <a:pPr eaLnBrk="1" hangingPunct="1">
              <a:tabLst>
                <a:tab pos="3205163" algn="l"/>
              </a:tabLst>
            </a:pPr>
            <a:r>
              <a:rPr lang="en-US" altLang="en-US" dirty="0" smtClean="0"/>
              <a:t>In order to actually change the tree, you must reassign:</a:t>
            </a:r>
          </a:p>
          <a:p>
            <a:pPr lvl="1" eaLnBrk="1" hangingPunct="1">
              <a:lnSpc>
                <a:spcPct val="80000"/>
              </a:lnSpc>
              <a:tabLst>
                <a:tab pos="3205163" algn="l"/>
              </a:tabLst>
            </a:pPr>
            <a:endParaRPr lang="en-US" altLang="en-US" sz="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3205163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	root = </a:t>
            </a:r>
            <a:r>
              <a:rPr lang="en-US" altLang="en-US" b="1" dirty="0" smtClean="0"/>
              <a:t>change</a:t>
            </a:r>
            <a:r>
              <a:rPr lang="en-US" altLang="en-US" dirty="0" smtClean="0">
                <a:latin typeface="Courier New" panose="02070309020205020404" pitchFamily="49" charset="0"/>
              </a:rPr>
              <a:t>(root, </a:t>
            </a:r>
            <a:r>
              <a:rPr lang="en-US" altLang="en-US" b="1" dirty="0" smtClean="0"/>
              <a:t>parameters</a:t>
            </a:r>
            <a:r>
              <a:rPr lang="en-US" altLang="en-US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3205163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root.left</a:t>
            </a:r>
            <a:r>
              <a:rPr lang="en-US" altLang="en-US" dirty="0" smtClean="0">
                <a:latin typeface="Courier New" panose="02070309020205020404" pitchFamily="49" charset="0"/>
              </a:rPr>
              <a:t> = </a:t>
            </a:r>
            <a:r>
              <a:rPr lang="en-US" altLang="en-US" b="1" dirty="0" smtClean="0"/>
              <a:t>change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</a:rPr>
              <a:t>root.left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/>
              <a:t>parameters</a:t>
            </a:r>
            <a:r>
              <a:rPr lang="en-US" altLang="en-US" dirty="0" smtClean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3205163" algn="l"/>
              </a:tabLst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</a:rPr>
              <a:t>root.right</a:t>
            </a:r>
            <a:r>
              <a:rPr lang="en-US" altLang="en-US" dirty="0" smtClean="0">
                <a:latin typeface="Courier New" panose="02070309020205020404" pitchFamily="49" charset="0"/>
              </a:rPr>
              <a:t> = </a:t>
            </a:r>
            <a:r>
              <a:rPr lang="en-US" altLang="en-US" b="1" dirty="0" smtClean="0"/>
              <a:t>change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</a:rPr>
              <a:t>root.right</a:t>
            </a:r>
            <a:r>
              <a:rPr lang="en-US" altLang="en-US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/>
              <a:t>parameters</a:t>
            </a:r>
            <a:r>
              <a:rPr lang="en-US" altLang="en-US" dirty="0" smtClean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962400" y="3251200"/>
            <a:ext cx="1600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Tahoma" panose="020B0604030504040204" pitchFamily="34" charset="0"/>
              </a:rPr>
              <a:t>your</a:t>
            </a:r>
          </a:p>
          <a:p>
            <a:pPr algn="ctr" eaLnBrk="1" hangingPunct="1"/>
            <a:r>
              <a:rPr lang="en-US" altLang="en-US" sz="2000">
                <a:latin typeface="Tahoma" panose="020B0604030504040204" pitchFamily="34" charset="0"/>
              </a:rPr>
              <a:t>method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24384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901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Tahoma" panose="020B0604030504040204" pitchFamily="34" charset="0"/>
              </a:rPr>
              <a:t>node</a:t>
            </a:r>
          </a:p>
          <a:p>
            <a:pPr algn="ctr" eaLnBrk="1" hangingPunct="1"/>
            <a:r>
              <a:rPr lang="en-US" altLang="en-US" sz="2000">
                <a:latin typeface="Tahoma" panose="020B0604030504040204" pitchFamily="34" charset="0"/>
              </a:rPr>
              <a:t>before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55626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934200" y="3200400"/>
            <a:ext cx="73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Tahoma" panose="020B0604030504040204" pitchFamily="34" charset="0"/>
              </a:rPr>
              <a:t>node</a:t>
            </a:r>
          </a:p>
          <a:p>
            <a:pPr algn="ctr" eaLnBrk="1" hangingPunct="1"/>
            <a:r>
              <a:rPr lang="en-US" altLang="en-US" sz="2000">
                <a:latin typeface="Tahoma" panose="020B0604030504040204" pitchFamily="34" charset="0"/>
              </a:rPr>
              <a:t>after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2438400" y="3184525"/>
            <a:ext cx="133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latin typeface="Tahoma" panose="020B0604030504040204" pitchFamily="34" charset="0"/>
              </a:rPr>
              <a:t>parameter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759450" y="3184525"/>
            <a:ext cx="86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latin typeface="Tahoma" panose="020B0604030504040204" pitchFamily="34" charset="0"/>
              </a:rPr>
              <a:t>return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C3348B-4D3F-4865-907C-B7BCD06A5A60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smtClean="0"/>
              <a:t>Correct Solution</a:t>
            </a:r>
            <a:endParaRPr lang="en-US" altLang="en-US" dirty="0" smtClean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Adds the given value to this BST in sorted order.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void add(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overallRoot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=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add(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overallRoot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private 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IntTreeNode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add(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root,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if (root == null)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root = new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 else if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root.data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&gt;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root.left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add(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root.left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 else if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root.data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&lt; value)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root.right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add(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root.right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 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else a duplicate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return root;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en-US" sz="2000" dirty="0" smtClean="0"/>
              <a:t>Think about the case when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root</a:t>
            </a:r>
            <a:r>
              <a:rPr lang="en-US" altLang="en-US" sz="2000" dirty="0" smtClean="0"/>
              <a:t> is a leaf...</a:t>
            </a:r>
          </a:p>
        </p:txBody>
      </p:sp>
      <p:grpSp>
        <p:nvGrpSpPr>
          <p:cNvPr id="381956" name="Group 4"/>
          <p:cNvGrpSpPr>
            <a:grpSpLocks/>
          </p:cNvGrpSpPr>
          <p:nvPr/>
        </p:nvGrpSpPr>
        <p:grpSpPr bwMode="auto">
          <a:xfrm>
            <a:off x="6629400" y="3962400"/>
            <a:ext cx="2362200" cy="2252663"/>
            <a:chOff x="4080" y="2112"/>
            <a:chExt cx="1488" cy="1419"/>
          </a:xfrm>
        </p:grpSpPr>
        <p:sp>
          <p:nvSpPr>
            <p:cNvPr id="43013" name="Oval 5"/>
            <p:cNvSpPr>
              <a:spLocks noChangeAspect="1" noChangeArrowheads="1"/>
            </p:cNvSpPr>
            <p:nvPr/>
          </p:nvSpPr>
          <p:spPr bwMode="auto">
            <a:xfrm>
              <a:off x="533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43014" name="Oval 6"/>
            <p:cNvSpPr>
              <a:spLocks noChangeAspect="1" noChangeArrowheads="1"/>
            </p:cNvSpPr>
            <p:nvPr/>
          </p:nvSpPr>
          <p:spPr bwMode="auto">
            <a:xfrm>
              <a:off x="4935" y="3275"/>
              <a:ext cx="239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43015" name="Oval 7"/>
            <p:cNvSpPr>
              <a:spLocks noChangeAspect="1" noChangeArrowheads="1"/>
            </p:cNvSpPr>
            <p:nvPr/>
          </p:nvSpPr>
          <p:spPr bwMode="auto">
            <a:xfrm>
              <a:off x="5129" y="281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43016" name="Oval 8"/>
            <p:cNvSpPr>
              <a:spLocks noChangeAspect="1" noChangeArrowheads="1"/>
            </p:cNvSpPr>
            <p:nvPr/>
          </p:nvSpPr>
          <p:spPr bwMode="auto">
            <a:xfrm>
              <a:off x="4270" y="2814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43017" name="Oval 9"/>
            <p:cNvSpPr>
              <a:spLocks noChangeAspect="1" noChangeArrowheads="1"/>
            </p:cNvSpPr>
            <p:nvPr/>
          </p:nvSpPr>
          <p:spPr bwMode="auto">
            <a:xfrm>
              <a:off x="4700" y="240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43018" name="AutoShape 10"/>
            <p:cNvCxnSpPr>
              <a:cxnSpLocks noChangeShapeType="1"/>
              <a:stCxn id="43017" idx="3"/>
              <a:endCxn id="43016" idx="0"/>
            </p:cNvCxnSpPr>
            <p:nvPr/>
          </p:nvCxnSpPr>
          <p:spPr bwMode="auto">
            <a:xfrm flipH="1">
              <a:off x="4390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9" name="AutoShape 11"/>
            <p:cNvCxnSpPr>
              <a:cxnSpLocks noChangeShapeType="1"/>
              <a:stCxn id="43017" idx="5"/>
              <a:endCxn id="43015" idx="0"/>
            </p:cNvCxnSpPr>
            <p:nvPr/>
          </p:nvCxnSpPr>
          <p:spPr bwMode="auto">
            <a:xfrm>
              <a:off x="4903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0" name="AutoShape 12"/>
            <p:cNvCxnSpPr>
              <a:cxnSpLocks noChangeShapeType="1"/>
              <a:stCxn id="43015" idx="3"/>
              <a:endCxn id="43014" idx="0"/>
            </p:cNvCxnSpPr>
            <p:nvPr/>
          </p:nvCxnSpPr>
          <p:spPr bwMode="auto">
            <a:xfrm flipH="1">
              <a:off x="5055" y="3042"/>
              <a:ext cx="10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1" name="AutoShape 13"/>
            <p:cNvCxnSpPr>
              <a:cxnSpLocks noChangeShapeType="1"/>
              <a:stCxn id="43015" idx="5"/>
              <a:endCxn id="43013" idx="0"/>
            </p:cNvCxnSpPr>
            <p:nvPr/>
          </p:nvCxnSpPr>
          <p:spPr bwMode="auto">
            <a:xfrm>
              <a:off x="5333" y="3042"/>
              <a:ext cx="116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2" name="Oval 14"/>
            <p:cNvSpPr>
              <a:spLocks noChangeAspect="1" noChangeArrowheads="1"/>
            </p:cNvSpPr>
            <p:nvPr/>
          </p:nvSpPr>
          <p:spPr bwMode="auto">
            <a:xfrm>
              <a:off x="4473" y="3275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43023" name="Oval 15"/>
            <p:cNvSpPr>
              <a:spLocks noChangeAspect="1" noChangeArrowheads="1"/>
            </p:cNvSpPr>
            <p:nvPr/>
          </p:nvSpPr>
          <p:spPr bwMode="auto">
            <a:xfrm>
              <a:off x="408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43024" name="AutoShape 16"/>
            <p:cNvCxnSpPr>
              <a:cxnSpLocks noChangeShapeType="1"/>
              <a:stCxn id="43016" idx="3"/>
              <a:endCxn id="43023" idx="0"/>
            </p:cNvCxnSpPr>
            <p:nvPr/>
          </p:nvCxnSpPr>
          <p:spPr bwMode="auto">
            <a:xfrm flipH="1">
              <a:off x="4200" y="3045"/>
              <a:ext cx="106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5" name="AutoShape 17"/>
            <p:cNvCxnSpPr>
              <a:cxnSpLocks noChangeShapeType="1"/>
              <a:stCxn id="43016" idx="5"/>
              <a:endCxn id="43022" idx="0"/>
            </p:cNvCxnSpPr>
            <p:nvPr/>
          </p:nvCxnSpPr>
          <p:spPr bwMode="auto">
            <a:xfrm>
              <a:off x="4474" y="3042"/>
              <a:ext cx="1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6" name="Text Box 18"/>
            <p:cNvSpPr txBox="1">
              <a:spLocks noChangeArrowheads="1"/>
            </p:cNvSpPr>
            <p:nvPr/>
          </p:nvSpPr>
          <p:spPr bwMode="auto">
            <a:xfrm>
              <a:off x="4414" y="2112"/>
              <a:ext cx="8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latin typeface="Tahoma" panose="020B0604030504040204" pitchFamily="34" charset="0"/>
                </a:rPr>
                <a:t>Overall Root</a:t>
              </a:r>
              <a:endParaRPr lang="en-US" altLang="en-US" sz="1600" dirty="0">
                <a:latin typeface="Tahoma" panose="020B0604030504040204" pitchFamily="34" charset="0"/>
              </a:endParaRPr>
            </a:p>
          </p:txBody>
        </p:sp>
        <p:cxnSp>
          <p:nvCxnSpPr>
            <p:cNvPr id="43027" name="AutoShape 19"/>
            <p:cNvCxnSpPr>
              <a:cxnSpLocks noChangeShapeType="1"/>
              <a:stCxn id="43026" idx="2"/>
              <a:endCxn id="43017" idx="0"/>
            </p:cNvCxnSpPr>
            <p:nvPr/>
          </p:nvCxnSpPr>
          <p:spPr bwMode="auto">
            <a:xfrm>
              <a:off x="4818" y="2278"/>
              <a:ext cx="1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13B989-7B84-43B7-97C2-67DD61C27E9B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1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Searching BSTs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BSTs below contain the same elements.</a:t>
            </a:r>
          </a:p>
          <a:p>
            <a:pPr lvl="1" eaLnBrk="1" hangingPunct="1"/>
            <a:r>
              <a:rPr lang="en-US" altLang="en-US" smtClean="0"/>
              <a:t>What orders are "better" for searching?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3591333" y="1831952"/>
            <a:ext cx="2359025" cy="4414838"/>
            <a:chOff x="3842" y="1248"/>
            <a:chExt cx="1486" cy="2925"/>
          </a:xfrm>
        </p:grpSpPr>
        <p:sp>
          <p:nvSpPr>
            <p:cNvPr id="45093" name="Oval 5"/>
            <p:cNvSpPr>
              <a:spLocks noChangeAspect="1" noChangeArrowheads="1"/>
            </p:cNvSpPr>
            <p:nvPr/>
          </p:nvSpPr>
          <p:spPr bwMode="auto">
            <a:xfrm>
              <a:off x="3842" y="221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5094" name="Oval 6"/>
            <p:cNvSpPr>
              <a:spLocks noChangeAspect="1" noChangeArrowheads="1"/>
            </p:cNvSpPr>
            <p:nvPr/>
          </p:nvSpPr>
          <p:spPr bwMode="auto">
            <a:xfrm>
              <a:off x="4440" y="1642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45095" name="AutoShape 7"/>
            <p:cNvCxnSpPr>
              <a:cxnSpLocks noChangeShapeType="1"/>
              <a:stCxn id="45094" idx="3"/>
              <a:endCxn id="45093" idx="0"/>
            </p:cNvCxnSpPr>
            <p:nvPr/>
          </p:nvCxnSpPr>
          <p:spPr bwMode="auto">
            <a:xfrm flipH="1">
              <a:off x="4004" y="1938"/>
              <a:ext cx="483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96" name="AutoShape 8"/>
            <p:cNvCxnSpPr>
              <a:cxnSpLocks noChangeShapeType="1"/>
              <a:stCxn id="45094" idx="5"/>
              <a:endCxn id="45103" idx="0"/>
            </p:cNvCxnSpPr>
            <p:nvPr/>
          </p:nvCxnSpPr>
          <p:spPr bwMode="auto">
            <a:xfrm>
              <a:off x="4715" y="1938"/>
              <a:ext cx="45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97" name="Oval 9"/>
            <p:cNvSpPr>
              <a:spLocks noChangeAspect="1" noChangeArrowheads="1"/>
            </p:cNvSpPr>
            <p:nvPr/>
          </p:nvSpPr>
          <p:spPr bwMode="auto">
            <a:xfrm>
              <a:off x="4800" y="3840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45098" name="Oval 10"/>
            <p:cNvSpPr>
              <a:spLocks noChangeAspect="1" noChangeArrowheads="1"/>
            </p:cNvSpPr>
            <p:nvPr/>
          </p:nvSpPr>
          <p:spPr bwMode="auto">
            <a:xfrm>
              <a:off x="4093" y="277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45099" name="AutoShape 11"/>
            <p:cNvCxnSpPr>
              <a:cxnSpLocks noChangeShapeType="1"/>
              <a:stCxn id="45093" idx="5"/>
              <a:endCxn id="45098" idx="0"/>
            </p:cNvCxnSpPr>
            <p:nvPr/>
          </p:nvCxnSpPr>
          <p:spPr bwMode="auto">
            <a:xfrm>
              <a:off x="4119" y="2514"/>
              <a:ext cx="136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00" name="AutoShape 12"/>
            <p:cNvCxnSpPr>
              <a:cxnSpLocks noChangeShapeType="1"/>
              <a:stCxn id="45106" idx="5"/>
              <a:endCxn id="45097" idx="0"/>
            </p:cNvCxnSpPr>
            <p:nvPr/>
          </p:nvCxnSpPr>
          <p:spPr bwMode="auto">
            <a:xfrm>
              <a:off x="4849" y="3618"/>
              <a:ext cx="113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01" name="Text Box 13"/>
            <p:cNvSpPr txBox="1">
              <a:spLocks noChangeArrowheads="1"/>
            </p:cNvSpPr>
            <p:nvPr/>
          </p:nvSpPr>
          <p:spPr bwMode="auto">
            <a:xfrm>
              <a:off x="4142" y="1248"/>
              <a:ext cx="919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45102" name="AutoShape 14"/>
            <p:cNvCxnSpPr>
              <a:cxnSpLocks noChangeShapeType="1"/>
              <a:stCxn id="45101" idx="2"/>
              <a:endCxn id="45094" idx="0"/>
            </p:cNvCxnSpPr>
            <p:nvPr/>
          </p:nvCxnSpPr>
          <p:spPr bwMode="auto">
            <a:xfrm flipH="1">
              <a:off x="4601" y="1498"/>
              <a:ext cx="1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03" name="Oval 15"/>
            <p:cNvSpPr>
              <a:spLocks noChangeAspect="1" noChangeArrowheads="1"/>
            </p:cNvSpPr>
            <p:nvPr/>
          </p:nvSpPr>
          <p:spPr bwMode="auto">
            <a:xfrm>
              <a:off x="5004" y="221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45104" name="Oval 16"/>
            <p:cNvSpPr>
              <a:spLocks noChangeAspect="1" noChangeArrowheads="1"/>
            </p:cNvSpPr>
            <p:nvPr/>
          </p:nvSpPr>
          <p:spPr bwMode="auto">
            <a:xfrm>
              <a:off x="4800" y="277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14</a:t>
              </a:r>
            </a:p>
          </p:txBody>
        </p:sp>
        <p:cxnSp>
          <p:nvCxnSpPr>
            <p:cNvPr id="45105" name="AutoShape 17"/>
            <p:cNvCxnSpPr>
              <a:cxnSpLocks noChangeShapeType="1"/>
              <a:stCxn id="45103" idx="3"/>
              <a:endCxn id="45104" idx="0"/>
            </p:cNvCxnSpPr>
            <p:nvPr/>
          </p:nvCxnSpPr>
          <p:spPr bwMode="auto">
            <a:xfrm flipH="1">
              <a:off x="4962" y="2514"/>
              <a:ext cx="89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06" name="Oval 18"/>
            <p:cNvSpPr>
              <a:spLocks noChangeAspect="1" noChangeArrowheads="1"/>
            </p:cNvSpPr>
            <p:nvPr/>
          </p:nvSpPr>
          <p:spPr bwMode="auto">
            <a:xfrm>
              <a:off x="4572" y="3322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45107" name="AutoShape 19"/>
            <p:cNvCxnSpPr>
              <a:cxnSpLocks noChangeShapeType="1"/>
              <a:stCxn id="45104" idx="3"/>
              <a:endCxn id="45106" idx="0"/>
            </p:cNvCxnSpPr>
            <p:nvPr/>
          </p:nvCxnSpPr>
          <p:spPr bwMode="auto">
            <a:xfrm flipH="1">
              <a:off x="4734" y="3073"/>
              <a:ext cx="113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061" name="Group 20"/>
          <p:cNvGrpSpPr>
            <a:grpSpLocks/>
          </p:cNvGrpSpPr>
          <p:nvPr/>
        </p:nvGrpSpPr>
        <p:grpSpPr bwMode="auto">
          <a:xfrm>
            <a:off x="304800" y="3015769"/>
            <a:ext cx="3200400" cy="2987675"/>
            <a:chOff x="3408" y="2256"/>
            <a:chExt cx="2016" cy="1882"/>
          </a:xfrm>
        </p:grpSpPr>
        <p:sp>
          <p:nvSpPr>
            <p:cNvPr id="45078" name="Oval 21"/>
            <p:cNvSpPr>
              <a:spLocks noChangeAspect="1" noChangeArrowheads="1"/>
            </p:cNvSpPr>
            <p:nvPr/>
          </p:nvSpPr>
          <p:spPr bwMode="auto">
            <a:xfrm>
              <a:off x="5102" y="3805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45079" name="Oval 22"/>
            <p:cNvSpPr>
              <a:spLocks noChangeAspect="1" noChangeArrowheads="1"/>
            </p:cNvSpPr>
            <p:nvPr/>
          </p:nvSpPr>
          <p:spPr bwMode="auto">
            <a:xfrm>
              <a:off x="4567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sp>
          <p:nvSpPr>
            <p:cNvPr id="45080" name="Oval 23"/>
            <p:cNvSpPr>
              <a:spLocks noChangeAspect="1" noChangeArrowheads="1"/>
            </p:cNvSpPr>
            <p:nvPr/>
          </p:nvSpPr>
          <p:spPr bwMode="auto">
            <a:xfrm>
              <a:off x="4829" y="3204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45081" name="Oval 24"/>
            <p:cNvSpPr>
              <a:spLocks noChangeAspect="1" noChangeArrowheads="1"/>
            </p:cNvSpPr>
            <p:nvPr/>
          </p:nvSpPr>
          <p:spPr bwMode="auto">
            <a:xfrm>
              <a:off x="3666" y="3204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45082" name="Oval 25"/>
            <p:cNvSpPr>
              <a:spLocks noChangeAspect="1" noChangeArrowheads="1"/>
            </p:cNvSpPr>
            <p:nvPr/>
          </p:nvSpPr>
          <p:spPr bwMode="auto">
            <a:xfrm>
              <a:off x="4248" y="2670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45083" name="AutoShape 26"/>
            <p:cNvCxnSpPr>
              <a:cxnSpLocks noChangeShapeType="1"/>
              <a:stCxn id="45082" idx="3"/>
              <a:endCxn id="45081" idx="0"/>
            </p:cNvCxnSpPr>
            <p:nvPr/>
          </p:nvCxnSpPr>
          <p:spPr bwMode="auto">
            <a:xfrm flipH="1">
              <a:off x="3828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4" name="AutoShape 27"/>
            <p:cNvCxnSpPr>
              <a:cxnSpLocks noChangeShapeType="1"/>
              <a:stCxn id="45082" idx="5"/>
              <a:endCxn id="45080" idx="0"/>
            </p:cNvCxnSpPr>
            <p:nvPr/>
          </p:nvCxnSpPr>
          <p:spPr bwMode="auto">
            <a:xfrm>
              <a:off x="4523" y="2972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5" name="AutoShape 28"/>
            <p:cNvCxnSpPr>
              <a:cxnSpLocks noChangeShapeType="1"/>
              <a:stCxn id="45080" idx="3"/>
              <a:endCxn id="45079" idx="0"/>
            </p:cNvCxnSpPr>
            <p:nvPr/>
          </p:nvCxnSpPr>
          <p:spPr bwMode="auto">
            <a:xfrm flipH="1">
              <a:off x="4729" y="3501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6" name="AutoShape 29"/>
            <p:cNvCxnSpPr>
              <a:cxnSpLocks noChangeShapeType="1"/>
              <a:stCxn id="45080" idx="5"/>
              <a:endCxn id="45078" idx="0"/>
            </p:cNvCxnSpPr>
            <p:nvPr/>
          </p:nvCxnSpPr>
          <p:spPr bwMode="auto">
            <a:xfrm>
              <a:off x="5105" y="3501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87" name="Oval 30"/>
            <p:cNvSpPr>
              <a:spLocks noChangeAspect="1" noChangeArrowheads="1"/>
            </p:cNvSpPr>
            <p:nvPr/>
          </p:nvSpPr>
          <p:spPr bwMode="auto">
            <a:xfrm>
              <a:off x="3941" y="380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45088" name="Oval 31"/>
            <p:cNvSpPr>
              <a:spLocks noChangeAspect="1" noChangeArrowheads="1"/>
            </p:cNvSpPr>
            <p:nvPr/>
          </p:nvSpPr>
          <p:spPr bwMode="auto">
            <a:xfrm>
              <a:off x="3408" y="3805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45089" name="AutoShape 32"/>
            <p:cNvCxnSpPr>
              <a:cxnSpLocks noChangeShapeType="1"/>
              <a:stCxn id="45081" idx="3"/>
              <a:endCxn id="45088" idx="0"/>
            </p:cNvCxnSpPr>
            <p:nvPr/>
          </p:nvCxnSpPr>
          <p:spPr bwMode="auto">
            <a:xfrm flipH="1">
              <a:off x="3570" y="3505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90" name="AutoShape 33"/>
            <p:cNvCxnSpPr>
              <a:cxnSpLocks noChangeShapeType="1"/>
              <a:stCxn id="45081" idx="5"/>
              <a:endCxn id="45087" idx="0"/>
            </p:cNvCxnSpPr>
            <p:nvPr/>
          </p:nvCxnSpPr>
          <p:spPr bwMode="auto">
            <a:xfrm>
              <a:off x="3942" y="3501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91" name="Text Box 34"/>
            <p:cNvSpPr txBox="1">
              <a:spLocks noChangeArrowheads="1"/>
            </p:cNvSpPr>
            <p:nvPr/>
          </p:nvSpPr>
          <p:spPr bwMode="auto">
            <a:xfrm>
              <a:off x="3950" y="2256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45092" name="AutoShape 35"/>
            <p:cNvCxnSpPr>
              <a:cxnSpLocks noChangeShapeType="1"/>
              <a:stCxn id="45091" idx="2"/>
              <a:endCxn id="45082" idx="0"/>
            </p:cNvCxnSpPr>
            <p:nvPr/>
          </p:nvCxnSpPr>
          <p:spPr bwMode="auto">
            <a:xfrm>
              <a:off x="4408" y="2506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062" name="Group 36"/>
          <p:cNvGrpSpPr>
            <a:grpSpLocks/>
          </p:cNvGrpSpPr>
          <p:nvPr/>
        </p:nvGrpSpPr>
        <p:grpSpPr bwMode="auto">
          <a:xfrm>
            <a:off x="6172200" y="990600"/>
            <a:ext cx="2800350" cy="5268912"/>
            <a:chOff x="3948" y="902"/>
            <a:chExt cx="1764" cy="3319"/>
          </a:xfrm>
        </p:grpSpPr>
        <p:sp>
          <p:nvSpPr>
            <p:cNvPr id="45063" name="Oval 37"/>
            <p:cNvSpPr>
              <a:spLocks noChangeAspect="1" noChangeArrowheads="1"/>
            </p:cNvSpPr>
            <p:nvPr/>
          </p:nvSpPr>
          <p:spPr bwMode="auto">
            <a:xfrm>
              <a:off x="4896" y="1731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45064" name="Oval 38"/>
            <p:cNvSpPr>
              <a:spLocks noChangeAspect="1" noChangeArrowheads="1"/>
            </p:cNvSpPr>
            <p:nvPr/>
          </p:nvSpPr>
          <p:spPr bwMode="auto">
            <a:xfrm>
              <a:off x="5088" y="1296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19</a:t>
              </a:r>
            </a:p>
          </p:txBody>
        </p:sp>
        <p:cxnSp>
          <p:nvCxnSpPr>
            <p:cNvPr id="45065" name="AutoShape 39"/>
            <p:cNvCxnSpPr>
              <a:cxnSpLocks noChangeShapeType="1"/>
              <a:stCxn id="45064" idx="3"/>
              <a:endCxn id="45063" idx="0"/>
            </p:cNvCxnSpPr>
            <p:nvPr/>
          </p:nvCxnSpPr>
          <p:spPr bwMode="auto">
            <a:xfrm flipH="1">
              <a:off x="5058" y="1592"/>
              <a:ext cx="77" cy="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66" name="AutoShape 40"/>
            <p:cNvCxnSpPr>
              <a:cxnSpLocks noChangeShapeType="1"/>
              <a:stCxn id="45068" idx="3"/>
              <a:endCxn id="45073" idx="0"/>
            </p:cNvCxnSpPr>
            <p:nvPr/>
          </p:nvCxnSpPr>
          <p:spPr bwMode="auto">
            <a:xfrm flipH="1">
              <a:off x="4674" y="2459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67" name="Oval 41"/>
            <p:cNvSpPr>
              <a:spLocks noChangeAspect="1" noChangeArrowheads="1"/>
            </p:cNvSpPr>
            <p:nvPr/>
          </p:nvSpPr>
          <p:spPr bwMode="auto">
            <a:xfrm>
              <a:off x="3948" y="388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45068" name="Oval 42"/>
            <p:cNvSpPr>
              <a:spLocks noChangeAspect="1" noChangeArrowheads="1"/>
            </p:cNvSpPr>
            <p:nvPr/>
          </p:nvSpPr>
          <p:spPr bwMode="auto">
            <a:xfrm>
              <a:off x="4704" y="2163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11</a:t>
              </a:r>
            </a:p>
          </p:txBody>
        </p:sp>
        <p:cxnSp>
          <p:nvCxnSpPr>
            <p:cNvPr id="45069" name="AutoShape 43"/>
            <p:cNvCxnSpPr>
              <a:cxnSpLocks noChangeShapeType="1"/>
              <a:stCxn id="45063" idx="3"/>
              <a:endCxn id="45068" idx="0"/>
            </p:cNvCxnSpPr>
            <p:nvPr/>
          </p:nvCxnSpPr>
          <p:spPr bwMode="auto">
            <a:xfrm flipH="1">
              <a:off x="4866" y="2027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0" name="AutoShape 44"/>
            <p:cNvCxnSpPr>
              <a:cxnSpLocks noChangeShapeType="1"/>
              <a:stCxn id="45076" idx="3"/>
              <a:endCxn id="45067" idx="0"/>
            </p:cNvCxnSpPr>
            <p:nvPr/>
          </p:nvCxnSpPr>
          <p:spPr bwMode="auto">
            <a:xfrm flipH="1">
              <a:off x="4110" y="3755"/>
              <a:ext cx="77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71" name="Text Box 45"/>
            <p:cNvSpPr txBox="1">
              <a:spLocks noChangeArrowheads="1"/>
            </p:cNvSpPr>
            <p:nvPr/>
          </p:nvSpPr>
          <p:spPr bwMode="auto">
            <a:xfrm>
              <a:off x="4793" y="902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45072" name="AutoShape 46"/>
            <p:cNvCxnSpPr>
              <a:cxnSpLocks noChangeShapeType="1"/>
              <a:stCxn id="45071" idx="2"/>
              <a:endCxn id="45064" idx="0"/>
            </p:cNvCxnSpPr>
            <p:nvPr/>
          </p:nvCxnSpPr>
          <p:spPr bwMode="auto">
            <a:xfrm flipH="1">
              <a:off x="5249" y="1152"/>
              <a:ext cx="4" cy="1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73" name="Oval 47"/>
            <p:cNvSpPr>
              <a:spLocks noChangeAspect="1" noChangeArrowheads="1"/>
            </p:cNvSpPr>
            <p:nvPr/>
          </p:nvSpPr>
          <p:spPr bwMode="auto">
            <a:xfrm>
              <a:off x="4512" y="2595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45074" name="Oval 48"/>
            <p:cNvSpPr>
              <a:spLocks noChangeAspect="1" noChangeArrowheads="1"/>
            </p:cNvSpPr>
            <p:nvPr/>
          </p:nvSpPr>
          <p:spPr bwMode="auto">
            <a:xfrm>
              <a:off x="4320" y="3027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cxnSp>
          <p:nvCxnSpPr>
            <p:cNvPr id="45075" name="AutoShape 49"/>
            <p:cNvCxnSpPr>
              <a:cxnSpLocks noChangeShapeType="1"/>
              <a:stCxn id="45073" idx="3"/>
              <a:endCxn id="45074" idx="0"/>
            </p:cNvCxnSpPr>
            <p:nvPr/>
          </p:nvCxnSpPr>
          <p:spPr bwMode="auto">
            <a:xfrm flipH="1">
              <a:off x="4482" y="2891"/>
              <a:ext cx="77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76" name="Oval 50"/>
            <p:cNvSpPr>
              <a:spLocks noChangeAspect="1" noChangeArrowheads="1"/>
            </p:cNvSpPr>
            <p:nvPr/>
          </p:nvSpPr>
          <p:spPr bwMode="auto">
            <a:xfrm>
              <a:off x="4140" y="345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45077" name="AutoShape 51"/>
            <p:cNvCxnSpPr>
              <a:cxnSpLocks noChangeShapeType="1"/>
              <a:stCxn id="45074" idx="3"/>
              <a:endCxn id="45076" idx="0"/>
            </p:cNvCxnSpPr>
            <p:nvPr/>
          </p:nvCxnSpPr>
          <p:spPr bwMode="auto">
            <a:xfrm flipH="1">
              <a:off x="4302" y="3323"/>
              <a:ext cx="65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885051-BD82-4B5C-AC1E-2F74517A545F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Trees and </a:t>
            </a:r>
            <a:r>
              <a:rPr lang="en-US" altLang="en-US" dirty="0" smtClean="0"/>
              <a:t>Balance</a:t>
            </a:r>
            <a:endParaRPr lang="en-US" alt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balanced tree</a:t>
            </a:r>
            <a:r>
              <a:rPr lang="en-US" altLang="en-US" smtClean="0"/>
              <a:t>: One whose subtrees differ in height by at most 1 and are themselves balanced.</a:t>
            </a:r>
          </a:p>
          <a:p>
            <a:pPr lvl="1" eaLnBrk="1" hangingPunct="1"/>
            <a:r>
              <a:rPr lang="en-US" altLang="en-US" smtClean="0"/>
              <a:t>A balanced tree of N nodes has a height of ~ log</a:t>
            </a:r>
            <a:r>
              <a:rPr lang="en-US" altLang="en-US" baseline="-25000" smtClean="0"/>
              <a:t>2</a:t>
            </a:r>
            <a:r>
              <a:rPr lang="en-US" altLang="en-US" smtClean="0"/>
              <a:t> N.</a:t>
            </a:r>
          </a:p>
          <a:p>
            <a:pPr lvl="1" eaLnBrk="1" hangingPunct="1"/>
            <a:r>
              <a:rPr lang="en-US" altLang="en-US" smtClean="0"/>
              <a:t>A very unbalanced tree can have a height close to N.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The runtime of adding to / searching a</a:t>
            </a:r>
            <a:br>
              <a:rPr lang="en-US" altLang="en-US" smtClean="0"/>
            </a:br>
            <a:r>
              <a:rPr lang="en-US" altLang="en-US" smtClean="0"/>
              <a:t>BST is closely related to height.</a:t>
            </a:r>
          </a:p>
          <a:p>
            <a:pPr lvl="1" eaLnBrk="1" hangingPunct="1"/>
            <a:endParaRPr lang="en-US" altLang="en-US" sz="800" smtClean="0"/>
          </a:p>
          <a:p>
            <a:pPr lvl="1" eaLnBrk="1" hangingPunct="1"/>
            <a:r>
              <a:rPr lang="en-US" altLang="en-US" smtClean="0"/>
              <a:t>Some tree collections (e.g. </a:t>
            </a:r>
            <a:r>
              <a:rPr lang="en-US" altLang="en-US" smtClean="0">
                <a:latin typeface="Courier New" panose="02070309020205020404" pitchFamily="49" charset="0"/>
              </a:rPr>
              <a:t>TreeSet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contain code to balance themselves</a:t>
            </a:r>
            <a:br>
              <a:rPr lang="en-US" altLang="en-US" smtClean="0"/>
            </a:br>
            <a:r>
              <a:rPr lang="en-US" altLang="en-US" smtClean="0"/>
              <a:t>as new nodes are added.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6629400" y="2971800"/>
            <a:ext cx="2209800" cy="2689225"/>
            <a:chOff x="2352" y="1724"/>
            <a:chExt cx="2064" cy="2401"/>
          </a:xfrm>
        </p:grpSpPr>
        <p:sp>
          <p:nvSpPr>
            <p:cNvPr id="46087" name="Oval 5"/>
            <p:cNvSpPr>
              <a:spLocks noChangeAspect="1" noChangeArrowheads="1"/>
            </p:cNvSpPr>
            <p:nvPr/>
          </p:nvSpPr>
          <p:spPr bwMode="auto">
            <a:xfrm>
              <a:off x="4094" y="322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19</a:t>
              </a:r>
            </a:p>
          </p:txBody>
        </p:sp>
        <p:sp>
          <p:nvSpPr>
            <p:cNvPr id="46088" name="Oval 6"/>
            <p:cNvSpPr>
              <a:spLocks noChangeAspect="1" noChangeArrowheads="1"/>
            </p:cNvSpPr>
            <p:nvPr/>
          </p:nvSpPr>
          <p:spPr bwMode="auto">
            <a:xfrm>
              <a:off x="2749" y="3792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46089" name="Oval 7"/>
            <p:cNvSpPr>
              <a:spLocks noChangeAspect="1" noChangeArrowheads="1"/>
            </p:cNvSpPr>
            <p:nvPr/>
          </p:nvSpPr>
          <p:spPr bwMode="auto">
            <a:xfrm>
              <a:off x="3821" y="262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14</a:t>
              </a:r>
            </a:p>
          </p:txBody>
        </p:sp>
        <p:sp>
          <p:nvSpPr>
            <p:cNvPr id="46090" name="Oval 8"/>
            <p:cNvSpPr>
              <a:spLocks noChangeAspect="1" noChangeArrowheads="1"/>
            </p:cNvSpPr>
            <p:nvPr/>
          </p:nvSpPr>
          <p:spPr bwMode="auto">
            <a:xfrm>
              <a:off x="2658" y="262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46091" name="Oval 9"/>
            <p:cNvSpPr>
              <a:spLocks noChangeAspect="1" noChangeArrowheads="1"/>
            </p:cNvSpPr>
            <p:nvPr/>
          </p:nvSpPr>
          <p:spPr bwMode="auto">
            <a:xfrm>
              <a:off x="3240" y="209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9</a:t>
              </a:r>
            </a:p>
          </p:txBody>
        </p:sp>
        <p:cxnSp>
          <p:nvCxnSpPr>
            <p:cNvPr id="46092" name="AutoShape 10"/>
            <p:cNvCxnSpPr>
              <a:cxnSpLocks noChangeShapeType="1"/>
              <a:stCxn id="46091" idx="3"/>
              <a:endCxn id="46090" idx="0"/>
            </p:cNvCxnSpPr>
            <p:nvPr/>
          </p:nvCxnSpPr>
          <p:spPr bwMode="auto">
            <a:xfrm flipH="1">
              <a:off x="2820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093" name="AutoShape 11"/>
            <p:cNvCxnSpPr>
              <a:cxnSpLocks noChangeShapeType="1"/>
              <a:stCxn id="46091" idx="5"/>
              <a:endCxn id="46089" idx="0"/>
            </p:cNvCxnSpPr>
            <p:nvPr/>
          </p:nvCxnSpPr>
          <p:spPr bwMode="auto">
            <a:xfrm>
              <a:off x="3515" y="239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094" name="AutoShape 12"/>
            <p:cNvCxnSpPr>
              <a:cxnSpLocks noChangeShapeType="1"/>
              <a:stCxn id="46096" idx="3"/>
              <a:endCxn id="46088" idx="0"/>
            </p:cNvCxnSpPr>
            <p:nvPr/>
          </p:nvCxnSpPr>
          <p:spPr bwMode="auto">
            <a:xfrm flipH="1">
              <a:off x="2911" y="3525"/>
              <a:ext cx="124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095" name="AutoShape 13"/>
            <p:cNvCxnSpPr>
              <a:cxnSpLocks noChangeShapeType="1"/>
              <a:stCxn id="46089" idx="5"/>
              <a:endCxn id="46087" idx="0"/>
            </p:cNvCxnSpPr>
            <p:nvPr/>
          </p:nvCxnSpPr>
          <p:spPr bwMode="auto">
            <a:xfrm>
              <a:off x="4097" y="292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096" name="Oval 14"/>
            <p:cNvSpPr>
              <a:spLocks noChangeAspect="1" noChangeArrowheads="1"/>
            </p:cNvSpPr>
            <p:nvPr/>
          </p:nvSpPr>
          <p:spPr bwMode="auto">
            <a:xfrm>
              <a:off x="2988" y="322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46097" name="Oval 15"/>
            <p:cNvSpPr>
              <a:spLocks noChangeAspect="1" noChangeArrowheads="1"/>
            </p:cNvSpPr>
            <p:nvPr/>
          </p:nvSpPr>
          <p:spPr bwMode="auto">
            <a:xfrm>
              <a:off x="2352" y="322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46098" name="AutoShape 16"/>
            <p:cNvCxnSpPr>
              <a:cxnSpLocks noChangeShapeType="1"/>
              <a:stCxn id="46090" idx="3"/>
              <a:endCxn id="46097" idx="0"/>
            </p:cNvCxnSpPr>
            <p:nvPr/>
          </p:nvCxnSpPr>
          <p:spPr bwMode="auto">
            <a:xfrm flipH="1">
              <a:off x="2514" y="2924"/>
              <a:ext cx="191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099" name="AutoShape 17"/>
            <p:cNvCxnSpPr>
              <a:cxnSpLocks noChangeShapeType="1"/>
              <a:stCxn id="46090" idx="5"/>
              <a:endCxn id="46096" idx="0"/>
            </p:cNvCxnSpPr>
            <p:nvPr/>
          </p:nvCxnSpPr>
          <p:spPr bwMode="auto">
            <a:xfrm>
              <a:off x="2935" y="2924"/>
              <a:ext cx="215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00" name="Text Box 18"/>
            <p:cNvSpPr txBox="1">
              <a:spLocks noChangeArrowheads="1"/>
            </p:cNvSpPr>
            <p:nvPr/>
          </p:nvSpPr>
          <p:spPr bwMode="auto">
            <a:xfrm>
              <a:off x="2841" y="1724"/>
              <a:ext cx="1123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46101" name="AutoShape 19"/>
            <p:cNvCxnSpPr>
              <a:cxnSpLocks noChangeShapeType="1"/>
              <a:stCxn id="46100" idx="2"/>
              <a:endCxn id="46091" idx="0"/>
            </p:cNvCxnSpPr>
            <p:nvPr/>
          </p:nvCxnSpPr>
          <p:spPr bwMode="auto">
            <a:xfrm>
              <a:off x="3400" y="193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085" name="Line 20"/>
          <p:cNvSpPr>
            <a:spLocks noChangeShapeType="1"/>
          </p:cNvSpPr>
          <p:nvPr/>
        </p:nvSpPr>
        <p:spPr bwMode="auto">
          <a:xfrm>
            <a:off x="6324600" y="40386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Text Box 21"/>
          <p:cNvSpPr txBox="1">
            <a:spLocks noChangeArrowheads="1"/>
          </p:cNvSpPr>
          <p:nvPr/>
        </p:nvSpPr>
        <p:spPr bwMode="auto">
          <a:xfrm>
            <a:off x="4953000" y="5356225"/>
            <a:ext cx="1258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>
                <a:latin typeface="Tahoma" panose="020B0604030504040204" pitchFamily="34" charset="0"/>
              </a:rPr>
              <a:t>height = 4</a:t>
            </a:r>
          </a:p>
          <a:p>
            <a:pPr algn="l" eaLnBrk="1" hangingPunct="1"/>
            <a:r>
              <a:rPr lang="en-US" altLang="en-US" dirty="0">
                <a:latin typeface="Tahoma" panose="020B0604030504040204" pitchFamily="34" charset="0"/>
              </a:rPr>
              <a:t>(balanced)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D768DA-7DB1-4780-84A1-821E9C13353E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a method </a:t>
            </a:r>
            <a:r>
              <a:rPr lang="en-US" altLang="en-US" smtClean="0">
                <a:latin typeface="Courier New" panose="02070309020205020404" pitchFamily="49" charset="0"/>
              </a:rPr>
              <a:t>getMin</a:t>
            </a:r>
            <a:r>
              <a:rPr lang="en-US" altLang="en-US" smtClean="0"/>
              <a:t> to the </a:t>
            </a:r>
            <a:r>
              <a:rPr lang="en-US" altLang="en-US" smtClean="0">
                <a:latin typeface="Courier New" panose="02070309020205020404" pitchFamily="49" charset="0"/>
              </a:rPr>
              <a:t>IntTree</a:t>
            </a:r>
            <a:r>
              <a:rPr lang="en-US" altLang="en-US" smtClean="0"/>
              <a:t> class that returns the minimum integer value from the tree.  Assume that the elements of the </a:t>
            </a:r>
            <a:r>
              <a:rPr lang="en-US" altLang="en-US" smtClean="0">
                <a:latin typeface="Courier New" panose="02070309020205020404" pitchFamily="49" charset="0"/>
              </a:rPr>
              <a:t>IntTree</a:t>
            </a:r>
            <a:r>
              <a:rPr lang="en-US" altLang="en-US" smtClean="0"/>
              <a:t> constitute a legal binary search tree.  Throw a </a:t>
            </a:r>
            <a:r>
              <a:rPr lang="en-US" altLang="en-US" smtClean="0">
                <a:latin typeface="Courier New" panose="02070309020205020404" pitchFamily="49" charset="0"/>
              </a:rPr>
              <a:t>NoSuchElementException</a:t>
            </a:r>
            <a:r>
              <a:rPr lang="en-US" altLang="en-US" smtClean="0"/>
              <a:t> if the tree is empty.</a:t>
            </a:r>
          </a:p>
          <a:p>
            <a:pPr lvl="1" eaLnBrk="1" hangingPunct="1"/>
            <a:endParaRPr lang="en-US" altLang="en-US" sz="900" smtClean="0">
              <a:latin typeface="Courier New" panose="02070309020205020404" pitchFamily="49" charset="0"/>
            </a:endParaRP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int min = tree.getMin();  </a:t>
            </a:r>
            <a:r>
              <a:rPr lang="en-US" altLang="en-US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-3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5334000" y="3352800"/>
            <a:ext cx="3200400" cy="2759075"/>
            <a:chOff x="1872" y="1958"/>
            <a:chExt cx="2016" cy="1738"/>
          </a:xfrm>
        </p:grpSpPr>
        <p:sp>
          <p:nvSpPr>
            <p:cNvPr id="47109" name="Oval 5"/>
            <p:cNvSpPr>
              <a:spLocks noChangeAspect="1" noChangeArrowheads="1"/>
            </p:cNvSpPr>
            <p:nvPr/>
          </p:nvSpPr>
          <p:spPr bwMode="auto">
            <a:xfrm>
              <a:off x="3566" y="3388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47110" name="Oval 6"/>
            <p:cNvSpPr>
              <a:spLocks noChangeAspect="1" noChangeArrowheads="1"/>
            </p:cNvSpPr>
            <p:nvPr/>
          </p:nvSpPr>
          <p:spPr bwMode="auto">
            <a:xfrm>
              <a:off x="3031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47111" name="Oval 7"/>
            <p:cNvSpPr>
              <a:spLocks noChangeAspect="1" noChangeArrowheads="1"/>
            </p:cNvSpPr>
            <p:nvPr/>
          </p:nvSpPr>
          <p:spPr bwMode="auto">
            <a:xfrm>
              <a:off x="3293" y="2833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47112" name="Oval 8"/>
            <p:cNvSpPr>
              <a:spLocks noChangeAspect="1" noChangeArrowheads="1"/>
            </p:cNvSpPr>
            <p:nvPr/>
          </p:nvSpPr>
          <p:spPr bwMode="auto">
            <a:xfrm>
              <a:off x="2130" y="2833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47113" name="Oval 9"/>
            <p:cNvSpPr>
              <a:spLocks noChangeAspect="1" noChangeArrowheads="1"/>
            </p:cNvSpPr>
            <p:nvPr/>
          </p:nvSpPr>
          <p:spPr bwMode="auto">
            <a:xfrm>
              <a:off x="2712" y="234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47114" name="AutoShape 10"/>
            <p:cNvCxnSpPr>
              <a:cxnSpLocks noChangeShapeType="1"/>
              <a:stCxn id="47113" idx="3"/>
              <a:endCxn id="47112" idx="0"/>
            </p:cNvCxnSpPr>
            <p:nvPr/>
          </p:nvCxnSpPr>
          <p:spPr bwMode="auto">
            <a:xfrm flipH="1">
              <a:off x="2292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5" name="AutoShape 11"/>
            <p:cNvCxnSpPr>
              <a:cxnSpLocks noChangeShapeType="1"/>
              <a:stCxn id="47113" idx="5"/>
              <a:endCxn id="47111" idx="0"/>
            </p:cNvCxnSpPr>
            <p:nvPr/>
          </p:nvCxnSpPr>
          <p:spPr bwMode="auto">
            <a:xfrm>
              <a:off x="2987" y="2619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6" name="AutoShape 12"/>
            <p:cNvCxnSpPr>
              <a:cxnSpLocks noChangeShapeType="1"/>
              <a:stCxn id="47111" idx="3"/>
              <a:endCxn id="47110" idx="0"/>
            </p:cNvCxnSpPr>
            <p:nvPr/>
          </p:nvCxnSpPr>
          <p:spPr bwMode="auto">
            <a:xfrm flipH="1">
              <a:off x="3193" y="3108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7" name="AutoShape 13"/>
            <p:cNvCxnSpPr>
              <a:cxnSpLocks noChangeShapeType="1"/>
              <a:stCxn id="47111" idx="5"/>
              <a:endCxn id="47109" idx="0"/>
            </p:cNvCxnSpPr>
            <p:nvPr/>
          </p:nvCxnSpPr>
          <p:spPr bwMode="auto">
            <a:xfrm>
              <a:off x="3569" y="3108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18" name="Oval 14"/>
            <p:cNvSpPr>
              <a:spLocks noChangeAspect="1" noChangeArrowheads="1"/>
            </p:cNvSpPr>
            <p:nvPr/>
          </p:nvSpPr>
          <p:spPr bwMode="auto">
            <a:xfrm>
              <a:off x="2405" y="338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47119" name="Oval 15"/>
            <p:cNvSpPr>
              <a:spLocks noChangeAspect="1" noChangeArrowheads="1"/>
            </p:cNvSpPr>
            <p:nvPr/>
          </p:nvSpPr>
          <p:spPr bwMode="auto">
            <a:xfrm>
              <a:off x="1872" y="338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47120" name="AutoShape 16"/>
            <p:cNvCxnSpPr>
              <a:cxnSpLocks noChangeShapeType="1"/>
              <a:stCxn id="47112" idx="3"/>
              <a:endCxn id="47119" idx="0"/>
            </p:cNvCxnSpPr>
            <p:nvPr/>
          </p:nvCxnSpPr>
          <p:spPr bwMode="auto">
            <a:xfrm flipH="1">
              <a:off x="2034" y="3111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1" name="AutoShape 17"/>
            <p:cNvCxnSpPr>
              <a:cxnSpLocks noChangeShapeType="1"/>
              <a:stCxn id="47112" idx="5"/>
              <a:endCxn id="47118" idx="0"/>
            </p:cNvCxnSpPr>
            <p:nvPr/>
          </p:nvCxnSpPr>
          <p:spPr bwMode="auto">
            <a:xfrm>
              <a:off x="2406" y="310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2414" y="1958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47123" name="AutoShape 19"/>
            <p:cNvCxnSpPr>
              <a:cxnSpLocks noChangeShapeType="1"/>
              <a:stCxn id="47122" idx="2"/>
              <a:endCxn id="47113" idx="0"/>
            </p:cNvCxnSpPr>
            <p:nvPr/>
          </p:nvCxnSpPr>
          <p:spPr bwMode="auto">
            <a:xfrm>
              <a:off x="2872" y="2189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685A59-7CBB-4422-9A32-0FE2249C8B3F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839200" cy="51054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Returns the minimum value from this BST.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Throws a </a:t>
            </a:r>
            <a:r>
              <a:rPr lang="en-US" altLang="en-US" sz="20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NoSuchElementException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if the tree is empty.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public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getMin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if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overallRoot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null)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throw new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NoSuchElementException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return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getMin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overallRoot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private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getMin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IntTreeNode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root)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if 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root.left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== null)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return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root.data</a:t>
            </a:r>
            <a:r>
              <a:rPr lang="en-US" altLang="en-US" sz="2000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 else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   return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getMin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root.left</a:t>
            </a:r>
            <a:r>
              <a:rPr lang="en-US" altLang="en-US" sz="2000" dirty="0" smtClean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}</a:t>
            </a:r>
            <a:endParaRPr lang="en-US" altLang="en-US" sz="20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6477000" y="3886200"/>
            <a:ext cx="2362200" cy="2252663"/>
            <a:chOff x="4080" y="2112"/>
            <a:chExt cx="1488" cy="1419"/>
          </a:xfrm>
        </p:grpSpPr>
        <p:sp>
          <p:nvSpPr>
            <p:cNvPr id="48133" name="Oval 5"/>
            <p:cNvSpPr>
              <a:spLocks noChangeAspect="1" noChangeArrowheads="1"/>
            </p:cNvSpPr>
            <p:nvPr/>
          </p:nvSpPr>
          <p:spPr bwMode="auto">
            <a:xfrm>
              <a:off x="533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48134" name="Oval 6"/>
            <p:cNvSpPr>
              <a:spLocks noChangeAspect="1" noChangeArrowheads="1"/>
            </p:cNvSpPr>
            <p:nvPr/>
          </p:nvSpPr>
          <p:spPr bwMode="auto">
            <a:xfrm>
              <a:off x="4935" y="3275"/>
              <a:ext cx="239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48135" name="Oval 7"/>
            <p:cNvSpPr>
              <a:spLocks noChangeAspect="1" noChangeArrowheads="1"/>
            </p:cNvSpPr>
            <p:nvPr/>
          </p:nvSpPr>
          <p:spPr bwMode="auto">
            <a:xfrm>
              <a:off x="5129" y="281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48136" name="Oval 8"/>
            <p:cNvSpPr>
              <a:spLocks noChangeAspect="1" noChangeArrowheads="1"/>
            </p:cNvSpPr>
            <p:nvPr/>
          </p:nvSpPr>
          <p:spPr bwMode="auto">
            <a:xfrm>
              <a:off x="4270" y="2814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48137" name="Oval 9"/>
            <p:cNvSpPr>
              <a:spLocks noChangeAspect="1" noChangeArrowheads="1"/>
            </p:cNvSpPr>
            <p:nvPr/>
          </p:nvSpPr>
          <p:spPr bwMode="auto">
            <a:xfrm>
              <a:off x="4700" y="2404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48138" name="AutoShape 10"/>
            <p:cNvCxnSpPr>
              <a:cxnSpLocks noChangeShapeType="1"/>
              <a:stCxn id="48137" idx="3"/>
              <a:endCxn id="48136" idx="0"/>
            </p:cNvCxnSpPr>
            <p:nvPr/>
          </p:nvCxnSpPr>
          <p:spPr bwMode="auto">
            <a:xfrm flipH="1">
              <a:off x="4390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39" name="AutoShape 11"/>
            <p:cNvCxnSpPr>
              <a:cxnSpLocks noChangeShapeType="1"/>
              <a:stCxn id="48137" idx="5"/>
              <a:endCxn id="48135" idx="0"/>
            </p:cNvCxnSpPr>
            <p:nvPr/>
          </p:nvCxnSpPr>
          <p:spPr bwMode="auto">
            <a:xfrm>
              <a:off x="4903" y="2636"/>
              <a:ext cx="345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0" name="AutoShape 12"/>
            <p:cNvCxnSpPr>
              <a:cxnSpLocks noChangeShapeType="1"/>
              <a:stCxn id="48135" idx="3"/>
              <a:endCxn id="48134" idx="0"/>
            </p:cNvCxnSpPr>
            <p:nvPr/>
          </p:nvCxnSpPr>
          <p:spPr bwMode="auto">
            <a:xfrm flipH="1">
              <a:off x="5055" y="3042"/>
              <a:ext cx="10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1" name="AutoShape 13"/>
            <p:cNvCxnSpPr>
              <a:cxnSpLocks noChangeShapeType="1"/>
              <a:stCxn id="48135" idx="5"/>
              <a:endCxn id="48133" idx="0"/>
            </p:cNvCxnSpPr>
            <p:nvPr/>
          </p:nvCxnSpPr>
          <p:spPr bwMode="auto">
            <a:xfrm>
              <a:off x="5333" y="3042"/>
              <a:ext cx="116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42" name="Oval 14"/>
            <p:cNvSpPr>
              <a:spLocks noChangeAspect="1" noChangeArrowheads="1"/>
            </p:cNvSpPr>
            <p:nvPr/>
          </p:nvSpPr>
          <p:spPr bwMode="auto">
            <a:xfrm>
              <a:off x="4473" y="3275"/>
              <a:ext cx="240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48143" name="Oval 15"/>
            <p:cNvSpPr>
              <a:spLocks noChangeAspect="1" noChangeArrowheads="1"/>
            </p:cNvSpPr>
            <p:nvPr/>
          </p:nvSpPr>
          <p:spPr bwMode="auto">
            <a:xfrm>
              <a:off x="4080" y="3275"/>
              <a:ext cx="238" cy="256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48144" name="AutoShape 16"/>
            <p:cNvCxnSpPr>
              <a:cxnSpLocks noChangeShapeType="1"/>
              <a:stCxn id="48136" idx="3"/>
              <a:endCxn id="48143" idx="0"/>
            </p:cNvCxnSpPr>
            <p:nvPr/>
          </p:nvCxnSpPr>
          <p:spPr bwMode="auto">
            <a:xfrm flipH="1">
              <a:off x="4200" y="3045"/>
              <a:ext cx="106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5" name="AutoShape 17"/>
            <p:cNvCxnSpPr>
              <a:cxnSpLocks noChangeShapeType="1"/>
              <a:stCxn id="48136" idx="5"/>
              <a:endCxn id="48142" idx="0"/>
            </p:cNvCxnSpPr>
            <p:nvPr/>
          </p:nvCxnSpPr>
          <p:spPr bwMode="auto">
            <a:xfrm>
              <a:off x="4474" y="3042"/>
              <a:ext cx="119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46" name="Text Box 18"/>
            <p:cNvSpPr txBox="1">
              <a:spLocks noChangeArrowheads="1"/>
            </p:cNvSpPr>
            <p:nvPr/>
          </p:nvSpPr>
          <p:spPr bwMode="auto">
            <a:xfrm>
              <a:off x="4415" y="2112"/>
              <a:ext cx="8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 smtClean="0">
                  <a:latin typeface="Tahoma" panose="020B0604030504040204" pitchFamily="34" charset="0"/>
                </a:rPr>
                <a:t>Overall Root</a:t>
              </a:r>
              <a:endParaRPr lang="en-US" altLang="en-US" sz="1600" dirty="0">
                <a:latin typeface="Tahoma" panose="020B0604030504040204" pitchFamily="34" charset="0"/>
              </a:endParaRPr>
            </a:p>
          </p:txBody>
        </p:sp>
        <p:cxnSp>
          <p:nvCxnSpPr>
            <p:cNvPr id="48147" name="AutoShape 19"/>
            <p:cNvCxnSpPr>
              <a:cxnSpLocks noChangeShapeType="1"/>
              <a:stCxn id="48146" idx="2"/>
              <a:endCxn id="48137" idx="0"/>
            </p:cNvCxnSpPr>
            <p:nvPr/>
          </p:nvCxnSpPr>
          <p:spPr bwMode="auto">
            <a:xfrm>
              <a:off x="4818" y="2278"/>
              <a:ext cx="1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76D42-7B7C-4363-8C9A-C8F28A152A8D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 a method </a:t>
            </a:r>
            <a:r>
              <a:rPr lang="en-US" altLang="en-US" smtClean="0">
                <a:latin typeface="Courier New" panose="02070309020205020404" pitchFamily="49" charset="0"/>
              </a:rPr>
              <a:t>remove</a:t>
            </a:r>
            <a:r>
              <a:rPr lang="en-US" altLang="en-US" smtClean="0"/>
              <a:t> to the </a:t>
            </a:r>
            <a:r>
              <a:rPr lang="en-US" altLang="en-US" smtClean="0">
                <a:latin typeface="Courier New" panose="02070309020205020404" pitchFamily="49" charset="0"/>
              </a:rPr>
              <a:t>IntTree</a:t>
            </a:r>
            <a:r>
              <a:rPr lang="en-US" altLang="en-US" smtClean="0"/>
              <a:t> class that removes a given integer value from the tree, if present.  Assume that the elements of the </a:t>
            </a:r>
            <a:r>
              <a:rPr lang="en-US" altLang="en-US" smtClean="0">
                <a:latin typeface="Courier New" panose="02070309020205020404" pitchFamily="49" charset="0"/>
              </a:rPr>
              <a:t>IntTree</a:t>
            </a:r>
            <a:r>
              <a:rPr lang="en-US" altLang="en-US" smtClean="0"/>
              <a:t> constitute a legal binary search tree, and remove the value in such a way as to maintain ordering.</a:t>
            </a:r>
          </a:p>
          <a:p>
            <a:pPr lvl="1" eaLnBrk="1" hangingPunct="1"/>
            <a:endParaRPr lang="en-US" altLang="en-US" sz="900" smtClean="0">
              <a:latin typeface="Courier New" panose="02070309020205020404" pitchFamily="49" charset="0"/>
            </a:endParaRPr>
          </a:p>
          <a:p>
            <a:pPr lvl="2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tree.remove(73);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tree.remove(29);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tree.remove(87);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tree.remove(55);</a:t>
            </a:r>
            <a:endParaRPr lang="en-US" altLang="en-US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5286375" y="2743200"/>
            <a:ext cx="2790825" cy="3581400"/>
            <a:chOff x="3330" y="1920"/>
            <a:chExt cx="1758" cy="2256"/>
          </a:xfrm>
        </p:grpSpPr>
        <p:sp>
          <p:nvSpPr>
            <p:cNvPr id="50181" name="Oval 5"/>
            <p:cNvSpPr>
              <a:spLocks noChangeAspect="1" noChangeArrowheads="1"/>
            </p:cNvSpPr>
            <p:nvPr/>
          </p:nvSpPr>
          <p:spPr bwMode="auto">
            <a:xfrm>
              <a:off x="4766" y="3350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50182" name="Oval 6"/>
            <p:cNvSpPr>
              <a:spLocks noChangeAspect="1" noChangeArrowheads="1"/>
            </p:cNvSpPr>
            <p:nvPr/>
          </p:nvSpPr>
          <p:spPr bwMode="auto">
            <a:xfrm>
              <a:off x="4231" y="3350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50183" name="Oval 7"/>
            <p:cNvSpPr>
              <a:spLocks noChangeAspect="1" noChangeArrowheads="1"/>
            </p:cNvSpPr>
            <p:nvPr/>
          </p:nvSpPr>
          <p:spPr bwMode="auto">
            <a:xfrm>
              <a:off x="4493" y="2795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50184" name="Oval 8"/>
            <p:cNvSpPr>
              <a:spLocks noChangeAspect="1" noChangeArrowheads="1"/>
            </p:cNvSpPr>
            <p:nvPr/>
          </p:nvSpPr>
          <p:spPr bwMode="auto">
            <a:xfrm>
              <a:off x="3330" y="2795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50185" name="Oval 9"/>
            <p:cNvSpPr>
              <a:spLocks noChangeAspect="1" noChangeArrowheads="1"/>
            </p:cNvSpPr>
            <p:nvPr/>
          </p:nvSpPr>
          <p:spPr bwMode="auto">
            <a:xfrm>
              <a:off x="3912" y="2302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50186" name="AutoShape 10"/>
            <p:cNvCxnSpPr>
              <a:cxnSpLocks noChangeShapeType="1"/>
              <a:stCxn id="50185" idx="3"/>
              <a:endCxn id="50184" idx="0"/>
            </p:cNvCxnSpPr>
            <p:nvPr/>
          </p:nvCxnSpPr>
          <p:spPr bwMode="auto">
            <a:xfrm flipH="1">
              <a:off x="3492" y="2581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" name="AutoShape 11"/>
            <p:cNvCxnSpPr>
              <a:cxnSpLocks noChangeShapeType="1"/>
              <a:stCxn id="50185" idx="5"/>
              <a:endCxn id="50183" idx="0"/>
            </p:cNvCxnSpPr>
            <p:nvPr/>
          </p:nvCxnSpPr>
          <p:spPr bwMode="auto">
            <a:xfrm>
              <a:off x="4187" y="2581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8" name="AutoShape 12"/>
            <p:cNvCxnSpPr>
              <a:cxnSpLocks noChangeShapeType="1"/>
              <a:stCxn id="50183" idx="3"/>
              <a:endCxn id="50182" idx="0"/>
            </p:cNvCxnSpPr>
            <p:nvPr/>
          </p:nvCxnSpPr>
          <p:spPr bwMode="auto">
            <a:xfrm flipH="1">
              <a:off x="4393" y="3070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9" name="AutoShape 13"/>
            <p:cNvCxnSpPr>
              <a:cxnSpLocks noChangeShapeType="1"/>
              <a:stCxn id="50183" idx="5"/>
              <a:endCxn id="50181" idx="0"/>
            </p:cNvCxnSpPr>
            <p:nvPr/>
          </p:nvCxnSpPr>
          <p:spPr bwMode="auto">
            <a:xfrm>
              <a:off x="4769" y="3070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0" name="Oval 14"/>
            <p:cNvSpPr>
              <a:spLocks noChangeAspect="1" noChangeArrowheads="1"/>
            </p:cNvSpPr>
            <p:nvPr/>
          </p:nvSpPr>
          <p:spPr bwMode="auto">
            <a:xfrm>
              <a:off x="3660" y="3350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50191" name="Oval 15"/>
            <p:cNvSpPr>
              <a:spLocks noChangeAspect="1" noChangeArrowheads="1"/>
            </p:cNvSpPr>
            <p:nvPr/>
          </p:nvSpPr>
          <p:spPr bwMode="auto">
            <a:xfrm>
              <a:off x="3421" y="386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36</a:t>
              </a:r>
            </a:p>
          </p:txBody>
        </p:sp>
        <p:cxnSp>
          <p:nvCxnSpPr>
            <p:cNvPr id="50192" name="AutoShape 16"/>
            <p:cNvCxnSpPr>
              <a:cxnSpLocks noChangeShapeType="1"/>
              <a:stCxn id="50190" idx="3"/>
              <a:endCxn id="50191" idx="0"/>
            </p:cNvCxnSpPr>
            <p:nvPr/>
          </p:nvCxnSpPr>
          <p:spPr bwMode="auto">
            <a:xfrm flipH="1">
              <a:off x="3583" y="3625"/>
              <a:ext cx="124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3" name="AutoShape 17"/>
            <p:cNvCxnSpPr>
              <a:cxnSpLocks noChangeShapeType="1"/>
              <a:stCxn id="50184" idx="5"/>
              <a:endCxn id="50190" idx="0"/>
            </p:cNvCxnSpPr>
            <p:nvPr/>
          </p:nvCxnSpPr>
          <p:spPr bwMode="auto">
            <a:xfrm>
              <a:off x="3607" y="3070"/>
              <a:ext cx="215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3614" y="1920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50195" name="AutoShape 19"/>
            <p:cNvCxnSpPr>
              <a:cxnSpLocks noChangeShapeType="1"/>
              <a:stCxn id="50194" idx="2"/>
              <a:endCxn id="50185" idx="0"/>
            </p:cNvCxnSpPr>
            <p:nvPr/>
          </p:nvCxnSpPr>
          <p:spPr bwMode="auto">
            <a:xfrm>
              <a:off x="4072" y="2151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6" name="Oval 20"/>
            <p:cNvSpPr>
              <a:spLocks noChangeAspect="1" noChangeArrowheads="1"/>
            </p:cNvSpPr>
            <p:nvPr/>
          </p:nvSpPr>
          <p:spPr bwMode="auto">
            <a:xfrm>
              <a:off x="4429" y="3868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73</a:t>
              </a:r>
            </a:p>
          </p:txBody>
        </p:sp>
        <p:cxnSp>
          <p:nvCxnSpPr>
            <p:cNvPr id="50197" name="AutoShape 21"/>
            <p:cNvCxnSpPr>
              <a:cxnSpLocks noChangeShapeType="1"/>
              <a:stCxn id="50182" idx="5"/>
              <a:endCxn id="50196" idx="0"/>
            </p:cNvCxnSpPr>
            <p:nvPr/>
          </p:nvCxnSpPr>
          <p:spPr bwMode="auto">
            <a:xfrm>
              <a:off x="4507" y="3625"/>
              <a:ext cx="84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13A3B5-F013-482F-8BC4-40F6C1239B33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Cases for </a:t>
            </a:r>
            <a:r>
              <a:rPr lang="en-US" altLang="en-US" dirty="0" smtClean="0"/>
              <a:t>Removal</a:t>
            </a:r>
            <a:endParaRPr lang="en-US" alt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tabLst>
                <a:tab pos="4572000" algn="l"/>
              </a:tabLst>
            </a:pPr>
            <a:r>
              <a:rPr lang="en-US" altLang="en-US" dirty="0" smtClean="0"/>
              <a:t>Possible states for the node to be removed:</a:t>
            </a:r>
          </a:p>
          <a:p>
            <a:pPr lvl="1" eaLnBrk="1" hangingPunct="1">
              <a:tabLst>
                <a:tab pos="4572000" algn="l"/>
              </a:tabLst>
            </a:pPr>
            <a:r>
              <a:rPr lang="en-US" altLang="en-US" dirty="0" smtClean="0"/>
              <a:t>a leaf:	replace with null</a:t>
            </a:r>
          </a:p>
          <a:p>
            <a:pPr lvl="1" eaLnBrk="1" hangingPunct="1">
              <a:tabLst>
                <a:tab pos="4572000" algn="l"/>
              </a:tabLst>
            </a:pPr>
            <a:r>
              <a:rPr lang="en-US" altLang="en-US" dirty="0" smtClean="0"/>
              <a:t>a node with a left child only:	replace with left child</a:t>
            </a:r>
          </a:p>
          <a:p>
            <a:pPr lvl="1" eaLnBrk="1" hangingPunct="1">
              <a:tabLst>
                <a:tab pos="4572000" algn="l"/>
              </a:tabLst>
            </a:pPr>
            <a:r>
              <a:rPr lang="en-US" altLang="en-US" dirty="0" smtClean="0"/>
              <a:t>a node with a right child only:	replace with right child</a:t>
            </a:r>
          </a:p>
          <a:p>
            <a:pPr lvl="1" eaLnBrk="1" hangingPunct="1">
              <a:tabLst>
                <a:tab pos="4572000" algn="l"/>
              </a:tabLst>
            </a:pPr>
            <a:r>
              <a:rPr lang="en-US" altLang="en-US" dirty="0" smtClean="0"/>
              <a:t>a node with both children:	replace with min value from right</a:t>
            </a:r>
          </a:p>
        </p:txBody>
      </p:sp>
      <p:sp>
        <p:nvSpPr>
          <p:cNvPr id="51204" name="Oval 4"/>
          <p:cNvSpPr>
            <a:spLocks noChangeAspect="1" noChangeArrowheads="1"/>
          </p:cNvSpPr>
          <p:nvPr/>
        </p:nvSpPr>
        <p:spPr bwMode="auto">
          <a:xfrm>
            <a:off x="3298825" y="5699125"/>
            <a:ext cx="511175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91</a:t>
            </a:r>
          </a:p>
        </p:txBody>
      </p:sp>
      <p:sp>
        <p:nvSpPr>
          <p:cNvPr id="51205" name="Oval 5"/>
          <p:cNvSpPr>
            <a:spLocks noChangeAspect="1" noChangeArrowheads="1"/>
          </p:cNvSpPr>
          <p:nvPr/>
        </p:nvSpPr>
        <p:spPr bwMode="auto">
          <a:xfrm>
            <a:off x="2449513" y="5699125"/>
            <a:ext cx="512762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60</a:t>
            </a:r>
          </a:p>
        </p:txBody>
      </p:sp>
      <p:sp>
        <p:nvSpPr>
          <p:cNvPr id="51206" name="Oval 6"/>
          <p:cNvSpPr>
            <a:spLocks noChangeAspect="1" noChangeArrowheads="1"/>
          </p:cNvSpPr>
          <p:nvPr/>
        </p:nvSpPr>
        <p:spPr bwMode="auto">
          <a:xfrm>
            <a:off x="2865438" y="4818063"/>
            <a:ext cx="512762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87</a:t>
            </a:r>
          </a:p>
        </p:txBody>
      </p:sp>
      <p:sp>
        <p:nvSpPr>
          <p:cNvPr id="51207" name="Oval 7"/>
          <p:cNvSpPr>
            <a:spLocks noChangeAspect="1" noChangeArrowheads="1"/>
          </p:cNvSpPr>
          <p:nvPr/>
        </p:nvSpPr>
        <p:spPr bwMode="auto">
          <a:xfrm>
            <a:off x="1019175" y="4818063"/>
            <a:ext cx="514350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29</a:t>
            </a:r>
          </a:p>
        </p:txBody>
      </p:sp>
      <p:sp>
        <p:nvSpPr>
          <p:cNvPr id="51208" name="Oval 8"/>
          <p:cNvSpPr>
            <a:spLocks noChangeAspect="1" noChangeArrowheads="1"/>
          </p:cNvSpPr>
          <p:nvPr/>
        </p:nvSpPr>
        <p:spPr bwMode="auto">
          <a:xfrm>
            <a:off x="1943100" y="4035425"/>
            <a:ext cx="511175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55</a:t>
            </a:r>
          </a:p>
        </p:txBody>
      </p:sp>
      <p:cxnSp>
        <p:nvCxnSpPr>
          <p:cNvPr id="51209" name="AutoShape 9"/>
          <p:cNvCxnSpPr>
            <a:cxnSpLocks noChangeShapeType="1"/>
            <a:stCxn id="51208" idx="3"/>
            <a:endCxn id="51207" idx="0"/>
          </p:cNvCxnSpPr>
          <p:nvPr/>
        </p:nvCxnSpPr>
        <p:spPr bwMode="auto">
          <a:xfrm flipH="1">
            <a:off x="1276350" y="4478338"/>
            <a:ext cx="741363" cy="3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0" name="AutoShape 10"/>
          <p:cNvCxnSpPr>
            <a:cxnSpLocks noChangeShapeType="1"/>
            <a:stCxn id="51208" idx="5"/>
            <a:endCxn id="51206" idx="0"/>
          </p:cNvCxnSpPr>
          <p:nvPr/>
        </p:nvCxnSpPr>
        <p:spPr bwMode="auto">
          <a:xfrm>
            <a:off x="2379663" y="4478338"/>
            <a:ext cx="741362" cy="3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1" name="AutoShape 11"/>
          <p:cNvCxnSpPr>
            <a:cxnSpLocks noChangeShapeType="1"/>
            <a:stCxn id="51206" idx="3"/>
            <a:endCxn id="51205" idx="0"/>
          </p:cNvCxnSpPr>
          <p:nvPr/>
        </p:nvCxnSpPr>
        <p:spPr bwMode="auto">
          <a:xfrm flipH="1">
            <a:off x="2706688" y="5254625"/>
            <a:ext cx="233362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2" name="AutoShape 12"/>
          <p:cNvCxnSpPr>
            <a:cxnSpLocks noChangeShapeType="1"/>
            <a:stCxn id="51206" idx="5"/>
            <a:endCxn id="51204" idx="0"/>
          </p:cNvCxnSpPr>
          <p:nvPr/>
        </p:nvCxnSpPr>
        <p:spPr bwMode="auto">
          <a:xfrm>
            <a:off x="3303588" y="5254625"/>
            <a:ext cx="250825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3" name="Oval 13"/>
          <p:cNvSpPr>
            <a:spLocks noChangeAspect="1" noChangeArrowheads="1"/>
          </p:cNvSpPr>
          <p:nvPr/>
        </p:nvSpPr>
        <p:spPr bwMode="auto">
          <a:xfrm>
            <a:off x="1455738" y="5699125"/>
            <a:ext cx="514350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42</a:t>
            </a:r>
          </a:p>
        </p:txBody>
      </p:sp>
      <p:sp>
        <p:nvSpPr>
          <p:cNvPr id="51214" name="Oval 14"/>
          <p:cNvSpPr>
            <a:spLocks noChangeAspect="1" noChangeArrowheads="1"/>
          </p:cNvSpPr>
          <p:nvPr/>
        </p:nvSpPr>
        <p:spPr bwMode="auto">
          <a:xfrm>
            <a:off x="609600" y="5699125"/>
            <a:ext cx="512763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-3</a:t>
            </a:r>
          </a:p>
        </p:txBody>
      </p:sp>
      <p:cxnSp>
        <p:nvCxnSpPr>
          <p:cNvPr id="51215" name="AutoShape 15"/>
          <p:cNvCxnSpPr>
            <a:cxnSpLocks noChangeShapeType="1"/>
            <a:stCxn id="51207" idx="3"/>
            <a:endCxn id="51214" idx="0"/>
          </p:cNvCxnSpPr>
          <p:nvPr/>
        </p:nvCxnSpPr>
        <p:spPr bwMode="auto">
          <a:xfrm flipH="1">
            <a:off x="866775" y="5259388"/>
            <a:ext cx="22860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6" name="AutoShape 16"/>
          <p:cNvCxnSpPr>
            <a:cxnSpLocks noChangeShapeType="1"/>
            <a:stCxn id="51207" idx="5"/>
            <a:endCxn id="51213" idx="0"/>
          </p:cNvCxnSpPr>
          <p:nvPr/>
        </p:nvCxnSpPr>
        <p:spPr bwMode="auto">
          <a:xfrm>
            <a:off x="1457325" y="5254625"/>
            <a:ext cx="255588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470025" y="34290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Tahoma" panose="020B0604030504040204" pitchFamily="34" charset="0"/>
              </a:rPr>
              <a:t>overall root</a:t>
            </a:r>
          </a:p>
        </p:txBody>
      </p:sp>
      <p:cxnSp>
        <p:nvCxnSpPr>
          <p:cNvPr id="51218" name="AutoShape 18"/>
          <p:cNvCxnSpPr>
            <a:cxnSpLocks noChangeShapeType="1"/>
            <a:stCxn id="51217" idx="2"/>
            <a:endCxn id="51208" idx="0"/>
          </p:cNvCxnSpPr>
          <p:nvPr/>
        </p:nvCxnSpPr>
        <p:spPr bwMode="auto">
          <a:xfrm>
            <a:off x="2197100" y="3795713"/>
            <a:ext cx="1588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9" name="Oval 19"/>
          <p:cNvSpPr>
            <a:spLocks noChangeAspect="1" noChangeArrowheads="1"/>
          </p:cNvSpPr>
          <p:nvPr/>
        </p:nvSpPr>
        <p:spPr bwMode="auto">
          <a:xfrm>
            <a:off x="8099425" y="5699125"/>
            <a:ext cx="511175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91</a:t>
            </a:r>
          </a:p>
        </p:txBody>
      </p:sp>
      <p:sp>
        <p:nvSpPr>
          <p:cNvPr id="51220" name="Oval 20"/>
          <p:cNvSpPr>
            <a:spLocks noChangeAspect="1" noChangeArrowheads="1"/>
          </p:cNvSpPr>
          <p:nvPr/>
        </p:nvSpPr>
        <p:spPr bwMode="auto">
          <a:xfrm>
            <a:off x="7666038" y="4818063"/>
            <a:ext cx="512762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87</a:t>
            </a:r>
          </a:p>
        </p:txBody>
      </p:sp>
      <p:sp>
        <p:nvSpPr>
          <p:cNvPr id="51221" name="Oval 21"/>
          <p:cNvSpPr>
            <a:spLocks noChangeAspect="1" noChangeArrowheads="1"/>
          </p:cNvSpPr>
          <p:nvPr/>
        </p:nvSpPr>
        <p:spPr bwMode="auto">
          <a:xfrm>
            <a:off x="5819775" y="4818063"/>
            <a:ext cx="514350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29</a:t>
            </a:r>
          </a:p>
        </p:txBody>
      </p:sp>
      <p:sp>
        <p:nvSpPr>
          <p:cNvPr id="51222" name="Oval 22"/>
          <p:cNvSpPr>
            <a:spLocks noChangeAspect="1" noChangeArrowheads="1"/>
          </p:cNvSpPr>
          <p:nvPr/>
        </p:nvSpPr>
        <p:spPr bwMode="auto">
          <a:xfrm>
            <a:off x="6743700" y="4035425"/>
            <a:ext cx="511175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800000"/>
                </a:solidFill>
                <a:latin typeface="Tahoma" panose="020B0604030504040204" pitchFamily="34" charset="0"/>
              </a:rPr>
              <a:t>60</a:t>
            </a:r>
          </a:p>
        </p:txBody>
      </p:sp>
      <p:cxnSp>
        <p:nvCxnSpPr>
          <p:cNvPr id="51223" name="AutoShape 23"/>
          <p:cNvCxnSpPr>
            <a:cxnSpLocks noChangeShapeType="1"/>
            <a:stCxn id="51222" idx="3"/>
            <a:endCxn id="51221" idx="0"/>
          </p:cNvCxnSpPr>
          <p:nvPr/>
        </p:nvCxnSpPr>
        <p:spPr bwMode="auto">
          <a:xfrm flipH="1">
            <a:off x="6076950" y="4478338"/>
            <a:ext cx="741363" cy="3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4" name="AutoShape 24"/>
          <p:cNvCxnSpPr>
            <a:cxnSpLocks noChangeShapeType="1"/>
            <a:stCxn id="51222" idx="5"/>
            <a:endCxn id="51220" idx="0"/>
          </p:cNvCxnSpPr>
          <p:nvPr/>
        </p:nvCxnSpPr>
        <p:spPr bwMode="auto">
          <a:xfrm>
            <a:off x="7180263" y="4478338"/>
            <a:ext cx="741362" cy="3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5" name="AutoShape 25"/>
          <p:cNvCxnSpPr>
            <a:cxnSpLocks noChangeShapeType="1"/>
            <a:stCxn id="51220" idx="5"/>
            <a:endCxn id="51219" idx="0"/>
          </p:cNvCxnSpPr>
          <p:nvPr/>
        </p:nvCxnSpPr>
        <p:spPr bwMode="auto">
          <a:xfrm>
            <a:off x="8104188" y="5254625"/>
            <a:ext cx="250825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6" name="Oval 26"/>
          <p:cNvSpPr>
            <a:spLocks noChangeAspect="1" noChangeArrowheads="1"/>
          </p:cNvSpPr>
          <p:nvPr/>
        </p:nvSpPr>
        <p:spPr bwMode="auto">
          <a:xfrm>
            <a:off x="6256338" y="5699125"/>
            <a:ext cx="514350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42</a:t>
            </a:r>
          </a:p>
        </p:txBody>
      </p:sp>
      <p:sp>
        <p:nvSpPr>
          <p:cNvPr id="51227" name="Oval 27"/>
          <p:cNvSpPr>
            <a:spLocks noChangeAspect="1" noChangeArrowheads="1"/>
          </p:cNvSpPr>
          <p:nvPr/>
        </p:nvSpPr>
        <p:spPr bwMode="auto">
          <a:xfrm>
            <a:off x="5410200" y="5699125"/>
            <a:ext cx="512763" cy="488950"/>
          </a:xfrm>
          <a:prstGeom prst="ellipse">
            <a:avLst/>
          </a:prstGeom>
          <a:gradFill rotWithShape="1">
            <a:gsLst>
              <a:gs pos="0">
                <a:srgbClr val="E1F2F3"/>
              </a:gs>
              <a:gs pos="100000">
                <a:srgbClr val="A2AFAF"/>
              </a:gs>
            </a:gsLst>
            <a:lin ang="27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ahoma" panose="020B0604030504040204" pitchFamily="34" charset="0"/>
              </a:rPr>
              <a:t>-3</a:t>
            </a:r>
          </a:p>
        </p:txBody>
      </p:sp>
      <p:cxnSp>
        <p:nvCxnSpPr>
          <p:cNvPr id="51228" name="AutoShape 28"/>
          <p:cNvCxnSpPr>
            <a:cxnSpLocks noChangeShapeType="1"/>
            <a:stCxn id="51221" idx="3"/>
            <a:endCxn id="51227" idx="0"/>
          </p:cNvCxnSpPr>
          <p:nvPr/>
        </p:nvCxnSpPr>
        <p:spPr bwMode="auto">
          <a:xfrm flipH="1">
            <a:off x="5667375" y="5259388"/>
            <a:ext cx="228600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9" name="AutoShape 29"/>
          <p:cNvCxnSpPr>
            <a:cxnSpLocks noChangeShapeType="1"/>
            <a:stCxn id="51221" idx="5"/>
            <a:endCxn id="51226" idx="0"/>
          </p:cNvCxnSpPr>
          <p:nvPr/>
        </p:nvCxnSpPr>
        <p:spPr bwMode="auto">
          <a:xfrm>
            <a:off x="6257925" y="5254625"/>
            <a:ext cx="255588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6270625" y="34290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Tahoma" panose="020B0604030504040204" pitchFamily="34" charset="0"/>
              </a:rPr>
              <a:t>overall root</a:t>
            </a:r>
          </a:p>
        </p:txBody>
      </p:sp>
      <p:cxnSp>
        <p:nvCxnSpPr>
          <p:cNvPr id="51231" name="AutoShape 31"/>
          <p:cNvCxnSpPr>
            <a:cxnSpLocks noChangeShapeType="1"/>
            <a:stCxn id="51230" idx="2"/>
            <a:endCxn id="51222" idx="0"/>
          </p:cNvCxnSpPr>
          <p:nvPr/>
        </p:nvCxnSpPr>
        <p:spPr bwMode="auto">
          <a:xfrm>
            <a:off x="6997700" y="3795713"/>
            <a:ext cx="1588" cy="222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498850" y="4283075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tree.remove(55);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59585-724E-4AE4-8920-E1E0841C35DF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Cases for </a:t>
            </a:r>
            <a:r>
              <a:rPr lang="en-US" altLang="en-US" dirty="0" smtClean="0"/>
              <a:t>Removal </a:t>
            </a:r>
            <a:r>
              <a:rPr lang="en-US" altLang="en-US" dirty="0" smtClean="0"/>
              <a:t>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92150" lvl="1" indent="-346075" eaLnBrk="1" hangingPunct="1">
              <a:buFontTx/>
              <a:buNone/>
              <a:tabLst>
                <a:tab pos="4572000" algn="l"/>
              </a:tabLst>
            </a:pPr>
            <a:r>
              <a:rPr lang="en-US" altLang="en-US" smtClean="0"/>
              <a:t>1.	a leaf:	replace with null</a:t>
            </a:r>
          </a:p>
          <a:p>
            <a:pPr marL="692150" lvl="1" indent="-346075" eaLnBrk="1" hangingPunct="1">
              <a:buFontTx/>
              <a:buNone/>
              <a:tabLst>
                <a:tab pos="4572000" algn="l"/>
              </a:tabLst>
            </a:pPr>
            <a:r>
              <a:rPr lang="en-US" altLang="en-US" smtClean="0"/>
              <a:t>2.	a node with a left child only:	replace with left child</a:t>
            </a:r>
          </a:p>
          <a:p>
            <a:pPr marL="692150" lvl="1" indent="-346075" eaLnBrk="1" hangingPunct="1">
              <a:buFontTx/>
              <a:buNone/>
              <a:tabLst>
                <a:tab pos="4572000" algn="l"/>
              </a:tabLst>
            </a:pPr>
            <a:r>
              <a:rPr lang="en-US" altLang="en-US" smtClean="0"/>
              <a:t>3.	a node with a right child only:	replace with right child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152400" y="2819400"/>
            <a:ext cx="2319338" cy="2759075"/>
            <a:chOff x="96" y="2294"/>
            <a:chExt cx="1461" cy="1738"/>
          </a:xfrm>
        </p:grpSpPr>
        <p:sp>
          <p:nvSpPr>
            <p:cNvPr id="64538" name="Oval 5"/>
            <p:cNvSpPr>
              <a:spLocks noChangeAspect="1" noChangeArrowheads="1"/>
            </p:cNvSpPr>
            <p:nvPr/>
          </p:nvSpPr>
          <p:spPr bwMode="auto">
            <a:xfrm>
              <a:off x="354" y="316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64539" name="Oval 6"/>
            <p:cNvSpPr>
              <a:spLocks noChangeAspect="1" noChangeArrowheads="1"/>
            </p:cNvSpPr>
            <p:nvPr/>
          </p:nvSpPr>
          <p:spPr bwMode="auto">
            <a:xfrm>
              <a:off x="936" y="267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64540" name="AutoShape 7"/>
            <p:cNvCxnSpPr>
              <a:cxnSpLocks noChangeShapeType="1"/>
              <a:stCxn id="64539" idx="3"/>
              <a:endCxn id="64538" idx="0"/>
            </p:cNvCxnSpPr>
            <p:nvPr/>
          </p:nvCxnSpPr>
          <p:spPr bwMode="auto">
            <a:xfrm flipH="1">
              <a:off x="516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41" name="Oval 8"/>
            <p:cNvSpPr>
              <a:spLocks noChangeAspect="1" noChangeArrowheads="1"/>
            </p:cNvSpPr>
            <p:nvPr/>
          </p:nvSpPr>
          <p:spPr bwMode="auto">
            <a:xfrm>
              <a:off x="629" y="372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64542" name="Oval 9"/>
            <p:cNvSpPr>
              <a:spLocks noChangeAspect="1" noChangeArrowheads="1"/>
            </p:cNvSpPr>
            <p:nvPr/>
          </p:nvSpPr>
          <p:spPr bwMode="auto">
            <a:xfrm>
              <a:off x="96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64543" name="AutoShape 10"/>
            <p:cNvCxnSpPr>
              <a:cxnSpLocks noChangeShapeType="1"/>
              <a:stCxn id="64538" idx="3"/>
              <a:endCxn id="64542" idx="0"/>
            </p:cNvCxnSpPr>
            <p:nvPr/>
          </p:nvCxnSpPr>
          <p:spPr bwMode="auto">
            <a:xfrm flipH="1">
              <a:off x="258" y="3447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4" name="AutoShape 11"/>
            <p:cNvCxnSpPr>
              <a:cxnSpLocks noChangeShapeType="1"/>
              <a:stCxn id="64538" idx="5"/>
              <a:endCxn id="64541" idx="0"/>
            </p:cNvCxnSpPr>
            <p:nvPr/>
          </p:nvCxnSpPr>
          <p:spPr bwMode="auto">
            <a:xfrm>
              <a:off x="630" y="344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45" name="Text Box 12"/>
            <p:cNvSpPr txBox="1">
              <a:spLocks noChangeArrowheads="1"/>
            </p:cNvSpPr>
            <p:nvPr/>
          </p:nvSpPr>
          <p:spPr bwMode="auto">
            <a:xfrm>
              <a:off x="638" y="229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64546" name="AutoShape 13"/>
            <p:cNvCxnSpPr>
              <a:cxnSpLocks noChangeShapeType="1"/>
              <a:stCxn id="64545" idx="2"/>
              <a:endCxn id="64539" idx="0"/>
            </p:cNvCxnSpPr>
            <p:nvPr/>
          </p:nvCxnSpPr>
          <p:spPr bwMode="auto">
            <a:xfrm>
              <a:off x="1096" y="252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470" name="Text Box 14"/>
          <p:cNvSpPr txBox="1">
            <a:spLocks noChangeArrowheads="1"/>
          </p:cNvSpPr>
          <p:nvPr/>
        </p:nvSpPr>
        <p:spPr bwMode="auto">
          <a:xfrm>
            <a:off x="298450" y="583723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ourier New" panose="02070309020205020404" pitchFamily="49" charset="0"/>
              </a:rPr>
              <a:t>tree.remove(-3);</a:t>
            </a:r>
          </a:p>
        </p:txBody>
      </p:sp>
      <p:grpSp>
        <p:nvGrpSpPr>
          <p:cNvPr id="403471" name="Group 15"/>
          <p:cNvGrpSpPr>
            <a:grpSpLocks/>
          </p:cNvGrpSpPr>
          <p:nvPr/>
        </p:nvGrpSpPr>
        <p:grpSpPr bwMode="auto">
          <a:xfrm>
            <a:off x="3200400" y="2835275"/>
            <a:ext cx="1909763" cy="2759075"/>
            <a:chOff x="2637" y="2304"/>
            <a:chExt cx="1203" cy="1738"/>
          </a:xfrm>
        </p:grpSpPr>
        <p:sp>
          <p:nvSpPr>
            <p:cNvPr id="64531" name="Oval 16"/>
            <p:cNvSpPr>
              <a:spLocks noChangeAspect="1" noChangeArrowheads="1"/>
            </p:cNvSpPr>
            <p:nvPr/>
          </p:nvSpPr>
          <p:spPr bwMode="auto">
            <a:xfrm>
              <a:off x="2637" y="317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64532" name="Oval 17"/>
            <p:cNvSpPr>
              <a:spLocks noChangeAspect="1" noChangeArrowheads="1"/>
            </p:cNvSpPr>
            <p:nvPr/>
          </p:nvSpPr>
          <p:spPr bwMode="auto">
            <a:xfrm>
              <a:off x="3219" y="268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64533" name="AutoShape 18"/>
            <p:cNvCxnSpPr>
              <a:cxnSpLocks noChangeShapeType="1"/>
              <a:stCxn id="64532" idx="3"/>
              <a:endCxn id="64531" idx="0"/>
            </p:cNvCxnSpPr>
            <p:nvPr/>
          </p:nvCxnSpPr>
          <p:spPr bwMode="auto">
            <a:xfrm flipH="1">
              <a:off x="2799" y="296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34" name="Oval 19"/>
            <p:cNvSpPr>
              <a:spLocks noChangeAspect="1" noChangeArrowheads="1"/>
            </p:cNvSpPr>
            <p:nvPr/>
          </p:nvSpPr>
          <p:spPr bwMode="auto">
            <a:xfrm>
              <a:off x="2912" y="373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cxnSp>
          <p:nvCxnSpPr>
            <p:cNvPr id="64535" name="AutoShape 20"/>
            <p:cNvCxnSpPr>
              <a:cxnSpLocks noChangeShapeType="1"/>
              <a:stCxn id="64531" idx="5"/>
              <a:endCxn id="64534" idx="0"/>
            </p:cNvCxnSpPr>
            <p:nvPr/>
          </p:nvCxnSpPr>
          <p:spPr bwMode="auto">
            <a:xfrm>
              <a:off x="2913" y="345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36" name="Text Box 21"/>
            <p:cNvSpPr txBox="1">
              <a:spLocks noChangeArrowheads="1"/>
            </p:cNvSpPr>
            <p:nvPr/>
          </p:nvSpPr>
          <p:spPr bwMode="auto">
            <a:xfrm>
              <a:off x="2921" y="230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64537" name="AutoShape 22"/>
            <p:cNvCxnSpPr>
              <a:cxnSpLocks noChangeShapeType="1"/>
              <a:stCxn id="64536" idx="2"/>
              <a:endCxn id="64532" idx="0"/>
            </p:cNvCxnSpPr>
            <p:nvPr/>
          </p:nvCxnSpPr>
          <p:spPr bwMode="auto">
            <a:xfrm>
              <a:off x="3379" y="253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3479" name="Group 23"/>
          <p:cNvGrpSpPr>
            <a:grpSpLocks/>
          </p:cNvGrpSpPr>
          <p:nvPr/>
        </p:nvGrpSpPr>
        <p:grpSpPr bwMode="auto">
          <a:xfrm>
            <a:off x="5576888" y="2835275"/>
            <a:ext cx="1516062" cy="1860550"/>
            <a:chOff x="3977" y="2304"/>
            <a:chExt cx="955" cy="1172"/>
          </a:xfrm>
        </p:grpSpPr>
        <p:sp>
          <p:nvSpPr>
            <p:cNvPr id="64526" name="Oval 24"/>
            <p:cNvSpPr>
              <a:spLocks noChangeAspect="1" noChangeArrowheads="1"/>
            </p:cNvSpPr>
            <p:nvPr/>
          </p:nvSpPr>
          <p:spPr bwMode="auto">
            <a:xfrm>
              <a:off x="4275" y="268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64527" name="Oval 25"/>
            <p:cNvSpPr>
              <a:spLocks noChangeAspect="1" noChangeArrowheads="1"/>
            </p:cNvSpPr>
            <p:nvPr/>
          </p:nvSpPr>
          <p:spPr bwMode="auto">
            <a:xfrm>
              <a:off x="4608" y="3168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cxnSp>
          <p:nvCxnSpPr>
            <p:cNvPr id="64528" name="AutoShape 26"/>
            <p:cNvCxnSpPr>
              <a:cxnSpLocks noChangeShapeType="1"/>
            </p:cNvCxnSpPr>
            <p:nvPr/>
          </p:nvCxnSpPr>
          <p:spPr bwMode="auto">
            <a:xfrm>
              <a:off x="4560" y="2928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29" name="Text Box 27"/>
            <p:cNvSpPr txBox="1">
              <a:spLocks noChangeArrowheads="1"/>
            </p:cNvSpPr>
            <p:nvPr/>
          </p:nvSpPr>
          <p:spPr bwMode="auto">
            <a:xfrm>
              <a:off x="3977" y="230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64530" name="AutoShape 28"/>
            <p:cNvCxnSpPr>
              <a:cxnSpLocks noChangeShapeType="1"/>
              <a:stCxn id="64529" idx="2"/>
              <a:endCxn id="64526" idx="0"/>
            </p:cNvCxnSpPr>
            <p:nvPr/>
          </p:nvCxnSpPr>
          <p:spPr bwMode="auto">
            <a:xfrm>
              <a:off x="4435" y="253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3485" name="Group 29"/>
          <p:cNvGrpSpPr>
            <a:grpSpLocks/>
          </p:cNvGrpSpPr>
          <p:nvPr/>
        </p:nvGrpSpPr>
        <p:grpSpPr bwMode="auto">
          <a:xfrm>
            <a:off x="7543800" y="2835275"/>
            <a:ext cx="1458912" cy="1095375"/>
            <a:chOff x="4709" y="2304"/>
            <a:chExt cx="919" cy="690"/>
          </a:xfrm>
        </p:grpSpPr>
        <p:sp>
          <p:nvSpPr>
            <p:cNvPr id="64523" name="Oval 30"/>
            <p:cNvSpPr>
              <a:spLocks noChangeAspect="1" noChangeArrowheads="1"/>
            </p:cNvSpPr>
            <p:nvPr/>
          </p:nvSpPr>
          <p:spPr bwMode="auto">
            <a:xfrm>
              <a:off x="5007" y="268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64524" name="Text Box 31"/>
            <p:cNvSpPr txBox="1">
              <a:spLocks noChangeArrowheads="1"/>
            </p:cNvSpPr>
            <p:nvPr/>
          </p:nvSpPr>
          <p:spPr bwMode="auto">
            <a:xfrm>
              <a:off x="4709" y="230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64525" name="AutoShape 32"/>
            <p:cNvCxnSpPr>
              <a:cxnSpLocks noChangeShapeType="1"/>
              <a:stCxn id="64524" idx="2"/>
              <a:endCxn id="64523" idx="0"/>
            </p:cNvCxnSpPr>
            <p:nvPr/>
          </p:nvCxnSpPr>
          <p:spPr bwMode="auto">
            <a:xfrm>
              <a:off x="5167" y="253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489" name="Text Box 33"/>
          <p:cNvSpPr txBox="1">
            <a:spLocks noChangeArrowheads="1"/>
          </p:cNvSpPr>
          <p:nvPr/>
        </p:nvSpPr>
        <p:spPr bwMode="auto">
          <a:xfrm>
            <a:off x="2895600" y="5837238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ourier New" panose="02070309020205020404" pitchFamily="49" charset="0"/>
              </a:rPr>
              <a:t>tree.remove(55);</a:t>
            </a:r>
          </a:p>
        </p:txBody>
      </p:sp>
      <p:sp>
        <p:nvSpPr>
          <p:cNvPr id="403490" name="Text Box 34"/>
          <p:cNvSpPr txBox="1">
            <a:spLocks noChangeArrowheads="1"/>
          </p:cNvSpPr>
          <p:nvPr/>
        </p:nvSpPr>
        <p:spPr bwMode="auto">
          <a:xfrm>
            <a:off x="5486400" y="490855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Courier New" panose="02070309020205020404" pitchFamily="49" charset="0"/>
              </a:rPr>
              <a:t>tree.remove(29);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DFD72-A5B9-46D8-9DA6-25DFAE1410CA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0" grpId="0"/>
      <p:bldP spid="403489" grpId="0"/>
      <p:bldP spid="40349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Cases for </a:t>
            </a:r>
            <a:r>
              <a:rPr lang="en-US" altLang="en-US" dirty="0" smtClean="0"/>
              <a:t>Removal </a:t>
            </a:r>
            <a:r>
              <a:rPr lang="en-US" altLang="en-US" dirty="0" smtClean="0"/>
              <a:t>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92150" lvl="1" indent="-346075" eaLnBrk="1" hangingPunct="1">
              <a:buFontTx/>
              <a:buNone/>
              <a:tabLst>
                <a:tab pos="4349750" algn="l"/>
              </a:tabLst>
            </a:pPr>
            <a:r>
              <a:rPr lang="en-US" altLang="en-US" dirty="0" smtClean="0"/>
              <a:t>4.	a node with </a:t>
            </a:r>
            <a:r>
              <a:rPr lang="en-US" altLang="en-US" b="1" dirty="0" smtClean="0"/>
              <a:t>both </a:t>
            </a:r>
            <a:r>
              <a:rPr lang="en-US" altLang="en-US" dirty="0" smtClean="0"/>
              <a:t>children:	replace with </a:t>
            </a:r>
            <a:r>
              <a:rPr lang="en-US" altLang="en-US" b="1" dirty="0" smtClean="0"/>
              <a:t>min from right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609600" y="2971800"/>
            <a:ext cx="3200400" cy="2759075"/>
            <a:chOff x="384" y="2294"/>
            <a:chExt cx="2016" cy="1738"/>
          </a:xfrm>
        </p:grpSpPr>
        <p:sp>
          <p:nvSpPr>
            <p:cNvPr id="65556" name="Oval 5"/>
            <p:cNvSpPr>
              <a:spLocks noChangeAspect="1" noChangeArrowheads="1"/>
            </p:cNvSpPr>
            <p:nvPr/>
          </p:nvSpPr>
          <p:spPr bwMode="auto">
            <a:xfrm>
              <a:off x="2078" y="3724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65557" name="Oval 6"/>
            <p:cNvSpPr>
              <a:spLocks noChangeAspect="1" noChangeArrowheads="1"/>
            </p:cNvSpPr>
            <p:nvPr/>
          </p:nvSpPr>
          <p:spPr bwMode="auto">
            <a:xfrm>
              <a:off x="1543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60</a:t>
              </a:r>
            </a:p>
          </p:txBody>
        </p:sp>
        <p:sp>
          <p:nvSpPr>
            <p:cNvPr id="65558" name="Oval 7"/>
            <p:cNvSpPr>
              <a:spLocks noChangeAspect="1" noChangeArrowheads="1"/>
            </p:cNvSpPr>
            <p:nvPr/>
          </p:nvSpPr>
          <p:spPr bwMode="auto">
            <a:xfrm>
              <a:off x="1805" y="3169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65559" name="Oval 8"/>
            <p:cNvSpPr>
              <a:spLocks noChangeAspect="1" noChangeArrowheads="1"/>
            </p:cNvSpPr>
            <p:nvPr/>
          </p:nvSpPr>
          <p:spPr bwMode="auto">
            <a:xfrm>
              <a:off x="642" y="316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65560" name="Oval 9"/>
            <p:cNvSpPr>
              <a:spLocks noChangeAspect="1" noChangeArrowheads="1"/>
            </p:cNvSpPr>
            <p:nvPr/>
          </p:nvSpPr>
          <p:spPr bwMode="auto">
            <a:xfrm>
              <a:off x="1224" y="267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55</a:t>
              </a:r>
            </a:p>
          </p:txBody>
        </p:sp>
        <p:cxnSp>
          <p:nvCxnSpPr>
            <p:cNvPr id="65561" name="AutoShape 10"/>
            <p:cNvCxnSpPr>
              <a:cxnSpLocks noChangeShapeType="1"/>
              <a:stCxn id="65560" idx="3"/>
              <a:endCxn id="65559" idx="0"/>
            </p:cNvCxnSpPr>
            <p:nvPr/>
          </p:nvCxnSpPr>
          <p:spPr bwMode="auto">
            <a:xfrm flipH="1">
              <a:off x="804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62" name="AutoShape 11"/>
            <p:cNvCxnSpPr>
              <a:cxnSpLocks noChangeShapeType="1"/>
              <a:stCxn id="65560" idx="5"/>
              <a:endCxn id="65558" idx="0"/>
            </p:cNvCxnSpPr>
            <p:nvPr/>
          </p:nvCxnSpPr>
          <p:spPr bwMode="auto">
            <a:xfrm>
              <a:off x="1499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63" name="AutoShape 12"/>
            <p:cNvCxnSpPr>
              <a:cxnSpLocks noChangeShapeType="1"/>
              <a:stCxn id="65558" idx="3"/>
              <a:endCxn id="65557" idx="0"/>
            </p:cNvCxnSpPr>
            <p:nvPr/>
          </p:nvCxnSpPr>
          <p:spPr bwMode="auto">
            <a:xfrm flipH="1">
              <a:off x="1705" y="3444"/>
              <a:ext cx="147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64" name="AutoShape 13"/>
            <p:cNvCxnSpPr>
              <a:cxnSpLocks noChangeShapeType="1"/>
              <a:stCxn id="65558" idx="5"/>
              <a:endCxn id="65556" idx="0"/>
            </p:cNvCxnSpPr>
            <p:nvPr/>
          </p:nvCxnSpPr>
          <p:spPr bwMode="auto">
            <a:xfrm>
              <a:off x="2081" y="3444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565" name="Oval 14"/>
            <p:cNvSpPr>
              <a:spLocks noChangeAspect="1" noChangeArrowheads="1"/>
            </p:cNvSpPr>
            <p:nvPr/>
          </p:nvSpPr>
          <p:spPr bwMode="auto">
            <a:xfrm>
              <a:off x="917" y="372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65566" name="Oval 15"/>
            <p:cNvSpPr>
              <a:spLocks noChangeAspect="1" noChangeArrowheads="1"/>
            </p:cNvSpPr>
            <p:nvPr/>
          </p:nvSpPr>
          <p:spPr bwMode="auto">
            <a:xfrm>
              <a:off x="384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65567" name="AutoShape 16"/>
            <p:cNvCxnSpPr>
              <a:cxnSpLocks noChangeShapeType="1"/>
              <a:stCxn id="65559" idx="3"/>
              <a:endCxn id="65566" idx="0"/>
            </p:cNvCxnSpPr>
            <p:nvPr/>
          </p:nvCxnSpPr>
          <p:spPr bwMode="auto">
            <a:xfrm flipH="1">
              <a:off x="546" y="3447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68" name="AutoShape 17"/>
            <p:cNvCxnSpPr>
              <a:cxnSpLocks noChangeShapeType="1"/>
              <a:stCxn id="65559" idx="5"/>
              <a:endCxn id="65565" idx="0"/>
            </p:cNvCxnSpPr>
            <p:nvPr/>
          </p:nvCxnSpPr>
          <p:spPr bwMode="auto">
            <a:xfrm>
              <a:off x="918" y="344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569" name="Text Box 18"/>
            <p:cNvSpPr txBox="1">
              <a:spLocks noChangeArrowheads="1"/>
            </p:cNvSpPr>
            <p:nvPr/>
          </p:nvSpPr>
          <p:spPr bwMode="auto">
            <a:xfrm>
              <a:off x="926" y="229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65570" name="AutoShape 19"/>
            <p:cNvCxnSpPr>
              <a:cxnSpLocks noChangeShapeType="1"/>
              <a:stCxn id="65569" idx="2"/>
              <a:endCxn id="65560" idx="0"/>
            </p:cNvCxnSpPr>
            <p:nvPr/>
          </p:nvCxnSpPr>
          <p:spPr bwMode="auto">
            <a:xfrm>
              <a:off x="1384" y="252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4500" name="Group 20"/>
          <p:cNvGrpSpPr>
            <a:grpSpLocks/>
          </p:cNvGrpSpPr>
          <p:nvPr/>
        </p:nvGrpSpPr>
        <p:grpSpPr bwMode="auto">
          <a:xfrm>
            <a:off x="5410200" y="2971800"/>
            <a:ext cx="3200400" cy="2759075"/>
            <a:chOff x="3408" y="2294"/>
            <a:chExt cx="2016" cy="1738"/>
          </a:xfrm>
        </p:grpSpPr>
        <p:sp>
          <p:nvSpPr>
            <p:cNvPr id="65543" name="Oval 21"/>
            <p:cNvSpPr>
              <a:spLocks noChangeAspect="1" noChangeArrowheads="1"/>
            </p:cNvSpPr>
            <p:nvPr/>
          </p:nvSpPr>
          <p:spPr bwMode="auto">
            <a:xfrm>
              <a:off x="5102" y="3724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91</a:t>
              </a:r>
            </a:p>
          </p:txBody>
        </p:sp>
        <p:sp>
          <p:nvSpPr>
            <p:cNvPr id="65544" name="Oval 22"/>
            <p:cNvSpPr>
              <a:spLocks noChangeAspect="1" noChangeArrowheads="1"/>
            </p:cNvSpPr>
            <p:nvPr/>
          </p:nvSpPr>
          <p:spPr bwMode="auto">
            <a:xfrm>
              <a:off x="4829" y="3169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87</a:t>
              </a:r>
            </a:p>
          </p:txBody>
        </p:sp>
        <p:sp>
          <p:nvSpPr>
            <p:cNvPr id="65545" name="Oval 23"/>
            <p:cNvSpPr>
              <a:spLocks noChangeAspect="1" noChangeArrowheads="1"/>
            </p:cNvSpPr>
            <p:nvPr/>
          </p:nvSpPr>
          <p:spPr bwMode="auto">
            <a:xfrm>
              <a:off x="3666" y="3169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29</a:t>
              </a:r>
            </a:p>
          </p:txBody>
        </p:sp>
        <p:sp>
          <p:nvSpPr>
            <p:cNvPr id="65546" name="Oval 24"/>
            <p:cNvSpPr>
              <a:spLocks noChangeAspect="1" noChangeArrowheads="1"/>
            </p:cNvSpPr>
            <p:nvPr/>
          </p:nvSpPr>
          <p:spPr bwMode="auto">
            <a:xfrm>
              <a:off x="4248" y="2676"/>
              <a:ext cx="322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b="1">
                  <a:solidFill>
                    <a:srgbClr val="800000"/>
                  </a:solidFill>
                  <a:latin typeface="Tahoma" panose="020B0604030504040204" pitchFamily="34" charset="0"/>
                </a:rPr>
                <a:t>60</a:t>
              </a:r>
            </a:p>
          </p:txBody>
        </p:sp>
        <p:cxnSp>
          <p:nvCxnSpPr>
            <p:cNvPr id="65547" name="AutoShape 25"/>
            <p:cNvCxnSpPr>
              <a:cxnSpLocks noChangeShapeType="1"/>
              <a:stCxn id="65546" idx="3"/>
              <a:endCxn id="65545" idx="0"/>
            </p:cNvCxnSpPr>
            <p:nvPr/>
          </p:nvCxnSpPr>
          <p:spPr bwMode="auto">
            <a:xfrm flipH="1">
              <a:off x="3828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48" name="AutoShape 26"/>
            <p:cNvCxnSpPr>
              <a:cxnSpLocks noChangeShapeType="1"/>
              <a:stCxn id="65546" idx="5"/>
              <a:endCxn id="65544" idx="0"/>
            </p:cNvCxnSpPr>
            <p:nvPr/>
          </p:nvCxnSpPr>
          <p:spPr bwMode="auto">
            <a:xfrm>
              <a:off x="4523" y="2955"/>
              <a:ext cx="467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49" name="AutoShape 27"/>
            <p:cNvCxnSpPr>
              <a:cxnSpLocks noChangeShapeType="1"/>
              <a:stCxn id="65544" idx="5"/>
              <a:endCxn id="65543" idx="0"/>
            </p:cNvCxnSpPr>
            <p:nvPr/>
          </p:nvCxnSpPr>
          <p:spPr bwMode="auto">
            <a:xfrm>
              <a:off x="5105" y="3444"/>
              <a:ext cx="15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550" name="Oval 28"/>
            <p:cNvSpPr>
              <a:spLocks noChangeAspect="1" noChangeArrowheads="1"/>
            </p:cNvSpPr>
            <p:nvPr/>
          </p:nvSpPr>
          <p:spPr bwMode="auto">
            <a:xfrm>
              <a:off x="3941" y="3724"/>
              <a:ext cx="324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42</a:t>
              </a:r>
            </a:p>
          </p:txBody>
        </p:sp>
        <p:sp>
          <p:nvSpPr>
            <p:cNvPr id="65551" name="Oval 29"/>
            <p:cNvSpPr>
              <a:spLocks noChangeAspect="1" noChangeArrowheads="1"/>
            </p:cNvSpPr>
            <p:nvPr/>
          </p:nvSpPr>
          <p:spPr bwMode="auto">
            <a:xfrm>
              <a:off x="3408" y="3724"/>
              <a:ext cx="323" cy="308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-3</a:t>
              </a:r>
            </a:p>
          </p:txBody>
        </p:sp>
        <p:cxnSp>
          <p:nvCxnSpPr>
            <p:cNvPr id="65552" name="AutoShape 30"/>
            <p:cNvCxnSpPr>
              <a:cxnSpLocks noChangeShapeType="1"/>
              <a:stCxn id="65545" idx="3"/>
              <a:endCxn id="65551" idx="0"/>
            </p:cNvCxnSpPr>
            <p:nvPr/>
          </p:nvCxnSpPr>
          <p:spPr bwMode="auto">
            <a:xfrm flipH="1">
              <a:off x="3570" y="3447"/>
              <a:ext cx="14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553" name="AutoShape 31"/>
            <p:cNvCxnSpPr>
              <a:cxnSpLocks noChangeShapeType="1"/>
              <a:stCxn id="65545" idx="5"/>
              <a:endCxn id="65550" idx="0"/>
            </p:cNvCxnSpPr>
            <p:nvPr/>
          </p:nvCxnSpPr>
          <p:spPr bwMode="auto">
            <a:xfrm>
              <a:off x="3942" y="3444"/>
              <a:ext cx="161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554" name="Text Box 32"/>
            <p:cNvSpPr txBox="1">
              <a:spLocks noChangeArrowheads="1"/>
            </p:cNvSpPr>
            <p:nvPr/>
          </p:nvSpPr>
          <p:spPr bwMode="auto">
            <a:xfrm>
              <a:off x="3950" y="2294"/>
              <a:ext cx="9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ahoma" panose="020B0604030504040204" pitchFamily="34" charset="0"/>
                </a:rPr>
                <a:t>overall root</a:t>
              </a:r>
            </a:p>
          </p:txBody>
        </p:sp>
        <p:cxnSp>
          <p:nvCxnSpPr>
            <p:cNvPr id="65555" name="AutoShape 33"/>
            <p:cNvCxnSpPr>
              <a:cxnSpLocks noChangeShapeType="1"/>
              <a:stCxn id="65554" idx="2"/>
              <a:endCxn id="65546" idx="0"/>
            </p:cNvCxnSpPr>
            <p:nvPr/>
          </p:nvCxnSpPr>
          <p:spPr bwMode="auto">
            <a:xfrm>
              <a:off x="4408" y="2525"/>
              <a:ext cx="1" cy="1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5542" name="Text Box 34"/>
          <p:cNvSpPr txBox="1">
            <a:spLocks noChangeArrowheads="1"/>
          </p:cNvSpPr>
          <p:nvPr/>
        </p:nvSpPr>
        <p:spPr bwMode="auto">
          <a:xfrm>
            <a:off x="3498850" y="3810000"/>
            <a:ext cx="236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tree.remove(55);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B8081-90DE-4912-ACA3-BE520875D9AC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Trees in </a:t>
            </a:r>
            <a:r>
              <a:rPr lang="en-US" altLang="en-US" dirty="0"/>
              <a:t>C</a:t>
            </a:r>
            <a:r>
              <a:rPr lang="en-US" altLang="en-US" dirty="0" smtClean="0"/>
              <a:t>omputer Science</a:t>
            </a:r>
            <a:endParaRPr lang="en-US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folders/files on a computer</a:t>
            </a:r>
          </a:p>
          <a:p>
            <a:pPr lvl="1" eaLnBrk="1" hangingPunct="1"/>
            <a:endParaRPr lang="en-US" altLang="en-US" sz="800" smtClean="0"/>
          </a:p>
          <a:p>
            <a:pPr eaLnBrk="1" hangingPunct="1"/>
            <a:r>
              <a:rPr lang="en-US" altLang="en-US" smtClean="0"/>
              <a:t>family genealogy; organizational charts</a:t>
            </a:r>
          </a:p>
          <a:p>
            <a:pPr eaLnBrk="1" hangingPunct="1"/>
            <a:r>
              <a:rPr lang="en-US" altLang="en-US" smtClean="0"/>
              <a:t>AI: decision trees</a:t>
            </a:r>
          </a:p>
          <a:p>
            <a:pPr eaLnBrk="1" hangingPunct="1"/>
            <a:r>
              <a:rPr lang="en-US" altLang="en-US" smtClean="0"/>
              <a:t>compilers: parse tree</a:t>
            </a:r>
          </a:p>
          <a:p>
            <a:pPr lvl="1" eaLnBrk="1" hangingPunct="1"/>
            <a:r>
              <a:rPr lang="en-US" altLang="en-US" smtClean="0"/>
              <a:t>a = (b + c) * d;</a:t>
            </a:r>
          </a:p>
          <a:p>
            <a:pPr lvl="1" eaLnBrk="1" hangingPunct="1"/>
            <a:endParaRPr lang="en-US" altLang="en-US" sz="800" smtClean="0"/>
          </a:p>
          <a:p>
            <a:pPr eaLnBrk="1" hangingPunct="1"/>
            <a:r>
              <a:rPr lang="en-US" altLang="en-US" smtClean="0"/>
              <a:t>cell phone T9</a:t>
            </a:r>
          </a:p>
        </p:txBody>
      </p:sp>
      <p:pic>
        <p:nvPicPr>
          <p:cNvPr id="819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990600"/>
            <a:ext cx="229235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5105400" y="3238500"/>
            <a:ext cx="2819400" cy="3009900"/>
            <a:chOff x="1632" y="3648"/>
            <a:chExt cx="1440" cy="1440"/>
          </a:xfrm>
        </p:grpSpPr>
        <p:sp>
          <p:nvSpPr>
            <p:cNvPr id="354309" name="Oval 5"/>
            <p:cNvSpPr>
              <a:spLocks noChangeAspect="1" noChangeArrowheads="1"/>
            </p:cNvSpPr>
            <p:nvPr/>
          </p:nvSpPr>
          <p:spPr bwMode="auto">
            <a:xfrm>
              <a:off x="2832" y="4416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85882"/>
                    <a:invGamma/>
                  </a:scheme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354310" name="Oval 6"/>
            <p:cNvSpPr>
              <a:spLocks noChangeAspect="1" noChangeArrowheads="1"/>
            </p:cNvSpPr>
            <p:nvPr/>
          </p:nvSpPr>
          <p:spPr bwMode="auto">
            <a:xfrm>
              <a:off x="2256" y="4416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85882"/>
                    <a:invGamma/>
                  </a:scheme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>
                  <a:latin typeface="Tahoma" panose="020B0604030504040204" pitchFamily="34" charset="0"/>
                </a:rPr>
                <a:t>+</a:t>
              </a:r>
            </a:p>
          </p:txBody>
        </p:sp>
        <p:sp>
          <p:nvSpPr>
            <p:cNvPr id="354311" name="Oval 7"/>
            <p:cNvSpPr>
              <a:spLocks noChangeAspect="1" noChangeArrowheads="1"/>
            </p:cNvSpPr>
            <p:nvPr/>
          </p:nvSpPr>
          <p:spPr bwMode="auto">
            <a:xfrm>
              <a:off x="2496" y="4032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85882"/>
                    <a:invGamma/>
                  </a:scheme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>
                  <a:latin typeface="Tahoma" panose="020B0604030504040204" pitchFamily="34" charset="0"/>
                </a:rPr>
                <a:t>*</a:t>
              </a:r>
            </a:p>
          </p:txBody>
        </p:sp>
        <p:sp>
          <p:nvSpPr>
            <p:cNvPr id="354312" name="Oval 8"/>
            <p:cNvSpPr>
              <a:spLocks noChangeAspect="1" noChangeArrowheads="1"/>
            </p:cNvSpPr>
            <p:nvPr/>
          </p:nvSpPr>
          <p:spPr bwMode="auto">
            <a:xfrm>
              <a:off x="1632" y="4032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85882"/>
                    <a:invGamma/>
                  </a:scheme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354313" name="Oval 9"/>
            <p:cNvSpPr>
              <a:spLocks noChangeAspect="1" noChangeArrowheads="1"/>
            </p:cNvSpPr>
            <p:nvPr/>
          </p:nvSpPr>
          <p:spPr bwMode="auto">
            <a:xfrm>
              <a:off x="2064" y="3648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85882"/>
                    <a:invGamma/>
                  </a:scheme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>
                  <a:latin typeface="Tahoma" panose="020B0604030504040204" pitchFamily="34" charset="0"/>
                </a:rPr>
                <a:t>=</a:t>
              </a:r>
            </a:p>
          </p:txBody>
        </p:sp>
        <p:cxnSp>
          <p:nvCxnSpPr>
            <p:cNvPr id="8204" name="AutoShape 10"/>
            <p:cNvCxnSpPr>
              <a:cxnSpLocks noChangeShapeType="1"/>
              <a:stCxn id="354313" idx="3"/>
              <a:endCxn id="354312" idx="0"/>
            </p:cNvCxnSpPr>
            <p:nvPr/>
          </p:nvCxnSpPr>
          <p:spPr bwMode="auto">
            <a:xfrm flipH="1">
              <a:off x="1752" y="3865"/>
              <a:ext cx="347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5" name="AutoShape 11"/>
            <p:cNvCxnSpPr>
              <a:cxnSpLocks noChangeShapeType="1"/>
              <a:stCxn id="354313" idx="5"/>
              <a:endCxn id="354311" idx="0"/>
            </p:cNvCxnSpPr>
            <p:nvPr/>
          </p:nvCxnSpPr>
          <p:spPr bwMode="auto">
            <a:xfrm>
              <a:off x="2269" y="3865"/>
              <a:ext cx="347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6" name="AutoShape 12"/>
            <p:cNvCxnSpPr>
              <a:cxnSpLocks noChangeShapeType="1"/>
              <a:stCxn id="354311" idx="3"/>
              <a:endCxn id="354310" idx="0"/>
            </p:cNvCxnSpPr>
            <p:nvPr/>
          </p:nvCxnSpPr>
          <p:spPr bwMode="auto">
            <a:xfrm flipH="1">
              <a:off x="2376" y="4249"/>
              <a:ext cx="155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7" name="AutoShape 13"/>
            <p:cNvCxnSpPr>
              <a:cxnSpLocks noChangeShapeType="1"/>
              <a:stCxn id="354311" idx="5"/>
              <a:endCxn id="354309" idx="0"/>
            </p:cNvCxnSpPr>
            <p:nvPr/>
          </p:nvCxnSpPr>
          <p:spPr bwMode="auto">
            <a:xfrm>
              <a:off x="2701" y="4249"/>
              <a:ext cx="251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318" name="Oval 14"/>
            <p:cNvSpPr>
              <a:spLocks noChangeAspect="1" noChangeArrowheads="1"/>
            </p:cNvSpPr>
            <p:nvPr/>
          </p:nvSpPr>
          <p:spPr bwMode="auto">
            <a:xfrm>
              <a:off x="2592" y="4848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85882"/>
                    <a:invGamma/>
                  </a:scheme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354319" name="Oval 15"/>
            <p:cNvSpPr>
              <a:spLocks noChangeAspect="1" noChangeArrowheads="1"/>
            </p:cNvSpPr>
            <p:nvPr/>
          </p:nvSpPr>
          <p:spPr bwMode="auto">
            <a:xfrm>
              <a:off x="2016" y="4848"/>
              <a:ext cx="240" cy="2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85882"/>
                    <a:invGamma/>
                  </a:schemeClr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 sz="2400">
                  <a:latin typeface="Tahoma" panose="020B0604030504040204" pitchFamily="34" charset="0"/>
                </a:rPr>
                <a:t>b</a:t>
              </a:r>
            </a:p>
          </p:txBody>
        </p:sp>
        <p:cxnSp>
          <p:nvCxnSpPr>
            <p:cNvPr id="8210" name="AutoShape 16"/>
            <p:cNvCxnSpPr>
              <a:cxnSpLocks noChangeShapeType="1"/>
              <a:stCxn id="354310" idx="3"/>
              <a:endCxn id="354319" idx="0"/>
            </p:cNvCxnSpPr>
            <p:nvPr/>
          </p:nvCxnSpPr>
          <p:spPr bwMode="auto">
            <a:xfrm flipH="1">
              <a:off x="2136" y="4633"/>
              <a:ext cx="155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1" name="AutoShape 17"/>
            <p:cNvCxnSpPr>
              <a:cxnSpLocks noChangeShapeType="1"/>
              <a:stCxn id="354310" idx="5"/>
              <a:endCxn id="354318" idx="0"/>
            </p:cNvCxnSpPr>
            <p:nvPr/>
          </p:nvCxnSpPr>
          <p:spPr bwMode="auto">
            <a:xfrm>
              <a:off x="2461" y="4633"/>
              <a:ext cx="251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819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4148137"/>
            <a:ext cx="2640012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DC6AE5-89F1-487E-90FA-1091A97AEA80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Exercise </a:t>
            </a:r>
            <a:r>
              <a:rPr lang="en-US" altLang="en-US" dirty="0" smtClean="0"/>
              <a:t>Solution</a:t>
            </a:r>
            <a:endParaRPr lang="en-US" alt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Removes the given value from this BST, if it exists.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public void remove(int value)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overallRoot =</a:t>
            </a:r>
            <a:r>
              <a:rPr lang="en-US" altLang="en-US" sz="1800" b="1" smtClean="0">
                <a:latin typeface="Courier New" panose="02070309020205020404" pitchFamily="49" charset="0"/>
              </a:rPr>
              <a:t> </a:t>
            </a:r>
            <a:r>
              <a:rPr lang="en-US" altLang="en-US" sz="1800" smtClean="0">
                <a:latin typeface="Courier New" panose="02070309020205020404" pitchFamily="49" charset="0"/>
              </a:rPr>
              <a:t>remove(overallRoot, value);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private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IntTreeNode</a:t>
            </a:r>
            <a:r>
              <a:rPr lang="en-US" altLang="en-US" sz="1800" smtClean="0">
                <a:latin typeface="Courier New" panose="02070309020205020404" pitchFamily="49" charset="0"/>
              </a:rPr>
              <a:t> remove(IntTreeNode root, int value)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if (root == null)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return null;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 else if (root.data &gt; value)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root.left = </a:t>
            </a:r>
            <a:r>
              <a:rPr lang="en-US" altLang="en-US" sz="1800" smtClean="0">
                <a:latin typeface="Courier New" panose="02070309020205020404" pitchFamily="49" charset="0"/>
              </a:rPr>
              <a:t>remove(root.left, value);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 else if (root.data &lt; value)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smtClean="0">
                <a:latin typeface="Courier New" panose="02070309020205020404" pitchFamily="49" charset="0"/>
              </a:rPr>
              <a:t>       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root.right = </a:t>
            </a:r>
            <a:r>
              <a:rPr lang="en-US" altLang="en-US" sz="1800" smtClean="0">
                <a:latin typeface="Courier New" panose="02070309020205020404" pitchFamily="49" charset="0"/>
              </a:rPr>
              <a:t>remove(root.right, value);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 else {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root.data == value; remove this node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if (root.right == null)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return root.left;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no R child; replace w/ L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 else if (root.left == null)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return root.right;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no L child; replace w/ R</a:t>
            </a:r>
            <a:endParaRPr lang="en-US" altLang="en-US" sz="18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 else {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</a:t>
            </a:r>
            <a:r>
              <a:rPr lang="en-US" altLang="en-US" sz="1800" b="1" smtClean="0">
                <a:solidFill>
                  <a:srgbClr val="008000"/>
                </a:solidFill>
                <a:latin typeface="Courier New" panose="02070309020205020404" pitchFamily="49" charset="0"/>
              </a:rPr>
              <a:t>// both children; replace w/ min from R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root.data = getMin(root.right);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    root.right = remove(root.right, root.data);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    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}</a:t>
            </a:r>
            <a:endParaRPr lang="en-US" altLang="en-US" sz="1800" b="1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 </a:t>
            </a:r>
            <a:r>
              <a:rPr lang="en-US" altLang="en-US" sz="1800" b="1" smtClean="0">
                <a:solidFill>
                  <a:schemeClr val="accent2"/>
                </a:solidFill>
                <a:latin typeface="Courier New" panose="02070309020205020404" pitchFamily="49" charset="0"/>
              </a:rPr>
              <a:t>return root;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77535F-D86A-4B9C-9B5A-3172861F26E8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</a:t>
            </a:r>
            <a:r>
              <a:rPr lang="en-US" dirty="0" smtClean="0"/>
              <a:t>17</a:t>
            </a:r>
            <a:endParaRPr lang="en-US" dirty="0" smtClean="0"/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sz="1900" dirty="0" smtClean="0"/>
              <a:t>Binary trees</a:t>
            </a:r>
            <a:endParaRPr lang="en-US" sz="1900" dirty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69637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FFFFFF"/>
                </a:solidFill>
              </a:rPr>
              <a:t>Portions Copyright 2019 by Pearson Education</a:t>
            </a:r>
          </a:p>
        </p:txBody>
      </p:sp>
      <p:sp>
        <p:nvSpPr>
          <p:cNvPr id="69638" name="Date Placeholder 2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604952-BCE2-4CB3-852A-7EAE029F414D}" type="datetime1">
              <a:rPr lang="en-US" smtClean="0">
                <a:solidFill>
                  <a:srgbClr val="FFFFFF"/>
                </a:solidFill>
              </a:rPr>
              <a:t>11/14/2020</a:t>
            </a:fld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 </a:t>
            </a:r>
            <a:r>
              <a:rPr lang="en-US" dirty="0" smtClean="0"/>
              <a:t>211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6765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</a:t>
            </a:r>
            <a:r>
              <a:rPr lang="en-US" altLang="en-US" dirty="0" smtClean="0"/>
              <a:t>With Trees</a:t>
            </a:r>
            <a:endParaRPr lang="en-US" altLang="en-US" dirty="0" smtClean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Trees are a mixture of linked lists and recursion</a:t>
            </a:r>
          </a:p>
          <a:p>
            <a:pPr lvl="1" eaLnBrk="1" hangingPunct="1"/>
            <a:r>
              <a:rPr lang="en-US" altLang="en-US" dirty="0" smtClean="0"/>
              <a:t>considered very elegant (perhaps beautiful!) by CSE nerds</a:t>
            </a:r>
          </a:p>
          <a:p>
            <a:pPr lvl="1" eaLnBrk="1" hangingPunct="1"/>
            <a:r>
              <a:rPr lang="en-US" altLang="en-US" dirty="0" smtClean="0"/>
              <a:t>difficult for novices to master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Common student remark #1:</a:t>
            </a:r>
          </a:p>
          <a:p>
            <a:pPr lvl="1" eaLnBrk="1" hangingPunct="1"/>
            <a:r>
              <a:rPr lang="en-US" altLang="en-US" dirty="0" smtClean="0"/>
              <a:t>"My code doesn't work, and I don't know why."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Common student remark #2:</a:t>
            </a:r>
          </a:p>
          <a:p>
            <a:pPr lvl="1" eaLnBrk="1" hangingPunct="1"/>
            <a:r>
              <a:rPr lang="en-US" altLang="en-US" dirty="0" smtClean="0"/>
              <a:t>"My code works, and I don't know why."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0856F7-DA23-4222-A29A-59BA3EC70D77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Terminology 1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node</a:t>
            </a:r>
            <a:r>
              <a:rPr lang="en-US" altLang="en-US" dirty="0" smtClean="0"/>
              <a:t>: an object containing a data value and left/right children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root</a:t>
            </a:r>
            <a:r>
              <a:rPr lang="en-US" altLang="en-US" dirty="0" smtClean="0"/>
              <a:t>: topmost node of a tree</a:t>
            </a:r>
          </a:p>
          <a:p>
            <a:pPr eaLnBrk="1" hangingPunct="1"/>
            <a:r>
              <a:rPr lang="en-US" altLang="en-US" b="1" dirty="0" smtClean="0"/>
              <a:t>leaf</a:t>
            </a:r>
            <a:r>
              <a:rPr lang="en-US" altLang="en-US" dirty="0" smtClean="0"/>
              <a:t>: a node that has no children</a:t>
            </a:r>
          </a:p>
          <a:p>
            <a:pPr eaLnBrk="1" hangingPunct="1"/>
            <a:r>
              <a:rPr lang="en-US" altLang="en-US" b="1" dirty="0" smtClean="0"/>
              <a:t>branch</a:t>
            </a:r>
            <a:r>
              <a:rPr lang="en-US" altLang="en-US" dirty="0" smtClean="0"/>
              <a:t>: any internal node;  neither the root nor a leaf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parent</a:t>
            </a:r>
            <a:r>
              <a:rPr lang="en-US" altLang="en-US" dirty="0" smtClean="0"/>
              <a:t>: a node that refers to this one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child</a:t>
            </a:r>
            <a:r>
              <a:rPr lang="en-US" altLang="en-US" dirty="0" smtClean="0"/>
              <a:t>: a node that this node refers to</a:t>
            </a:r>
            <a:endParaRPr lang="en-US" altLang="en-US" b="1" dirty="0" smtClean="0"/>
          </a:p>
          <a:p>
            <a:pPr eaLnBrk="1" hangingPunct="1"/>
            <a:r>
              <a:rPr lang="en-US" altLang="en-US" b="1" dirty="0" smtClean="0"/>
              <a:t>sibling</a:t>
            </a:r>
            <a:r>
              <a:rPr lang="en-US" altLang="en-US" dirty="0" smtClean="0"/>
              <a:t>: a node with a common</a:t>
            </a:r>
          </a:p>
        </p:txBody>
      </p:sp>
      <p:grpSp>
        <p:nvGrpSpPr>
          <p:cNvPr id="10244" name="Group 20"/>
          <p:cNvGrpSpPr>
            <a:grpSpLocks/>
          </p:cNvGrpSpPr>
          <p:nvPr/>
        </p:nvGrpSpPr>
        <p:grpSpPr bwMode="auto">
          <a:xfrm>
            <a:off x="5715000" y="3276600"/>
            <a:ext cx="3200400" cy="2987675"/>
            <a:chOff x="3600" y="2150"/>
            <a:chExt cx="2016" cy="1882"/>
          </a:xfrm>
        </p:grpSpPr>
        <p:sp>
          <p:nvSpPr>
            <p:cNvPr id="10245" name="Oval 21"/>
            <p:cNvSpPr>
              <a:spLocks noChangeAspect="1" noChangeArrowheads="1"/>
            </p:cNvSpPr>
            <p:nvPr/>
          </p:nvSpPr>
          <p:spPr bwMode="auto">
            <a:xfrm>
              <a:off x="5294" y="369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0246" name="Oval 22"/>
            <p:cNvSpPr>
              <a:spLocks noChangeAspect="1" noChangeArrowheads="1"/>
            </p:cNvSpPr>
            <p:nvPr/>
          </p:nvSpPr>
          <p:spPr bwMode="auto">
            <a:xfrm>
              <a:off x="4759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0247" name="Oval 23"/>
            <p:cNvSpPr>
              <a:spLocks noChangeAspect="1" noChangeArrowheads="1"/>
            </p:cNvSpPr>
            <p:nvPr/>
          </p:nvSpPr>
          <p:spPr bwMode="auto">
            <a:xfrm>
              <a:off x="5021" y="309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0248" name="Oval 24"/>
            <p:cNvSpPr>
              <a:spLocks noChangeAspect="1" noChangeArrowheads="1"/>
            </p:cNvSpPr>
            <p:nvPr/>
          </p:nvSpPr>
          <p:spPr bwMode="auto">
            <a:xfrm>
              <a:off x="3858" y="309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0249" name="Oval 25"/>
            <p:cNvSpPr>
              <a:spLocks noChangeAspect="1" noChangeArrowheads="1"/>
            </p:cNvSpPr>
            <p:nvPr/>
          </p:nvSpPr>
          <p:spPr bwMode="auto">
            <a:xfrm>
              <a:off x="4440" y="256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10250" name="AutoShape 26"/>
            <p:cNvCxnSpPr>
              <a:cxnSpLocks noChangeShapeType="1"/>
              <a:stCxn id="10249" idx="3"/>
              <a:endCxn id="10248" idx="0"/>
            </p:cNvCxnSpPr>
            <p:nvPr/>
          </p:nvCxnSpPr>
          <p:spPr bwMode="auto">
            <a:xfrm flipH="1">
              <a:off x="4020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1" name="AutoShape 27"/>
            <p:cNvCxnSpPr>
              <a:cxnSpLocks noChangeShapeType="1"/>
              <a:stCxn id="10249" idx="5"/>
              <a:endCxn id="10247" idx="0"/>
            </p:cNvCxnSpPr>
            <p:nvPr/>
          </p:nvCxnSpPr>
          <p:spPr bwMode="auto">
            <a:xfrm>
              <a:off x="4715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2" name="AutoShape 28"/>
            <p:cNvCxnSpPr>
              <a:cxnSpLocks noChangeShapeType="1"/>
              <a:stCxn id="10247" idx="3"/>
              <a:endCxn id="10246" idx="0"/>
            </p:cNvCxnSpPr>
            <p:nvPr/>
          </p:nvCxnSpPr>
          <p:spPr bwMode="auto">
            <a:xfrm flipH="1">
              <a:off x="4921" y="3395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3" name="AutoShape 29"/>
            <p:cNvCxnSpPr>
              <a:cxnSpLocks noChangeShapeType="1"/>
              <a:stCxn id="10247" idx="5"/>
              <a:endCxn id="10245" idx="0"/>
            </p:cNvCxnSpPr>
            <p:nvPr/>
          </p:nvCxnSpPr>
          <p:spPr bwMode="auto">
            <a:xfrm>
              <a:off x="5297" y="339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54" name="Oval 30"/>
            <p:cNvSpPr>
              <a:spLocks noChangeAspect="1" noChangeArrowheads="1"/>
            </p:cNvSpPr>
            <p:nvPr/>
          </p:nvSpPr>
          <p:spPr bwMode="auto">
            <a:xfrm>
              <a:off x="4133" y="369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0255" name="Oval 31"/>
            <p:cNvSpPr>
              <a:spLocks noChangeAspect="1" noChangeArrowheads="1"/>
            </p:cNvSpPr>
            <p:nvPr/>
          </p:nvSpPr>
          <p:spPr bwMode="auto">
            <a:xfrm>
              <a:off x="3600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10256" name="AutoShape 32"/>
            <p:cNvCxnSpPr>
              <a:cxnSpLocks noChangeShapeType="1"/>
              <a:stCxn id="10248" idx="3"/>
              <a:endCxn id="10255" idx="0"/>
            </p:cNvCxnSpPr>
            <p:nvPr/>
          </p:nvCxnSpPr>
          <p:spPr bwMode="auto">
            <a:xfrm flipH="1">
              <a:off x="3762" y="3399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7" name="AutoShape 33"/>
            <p:cNvCxnSpPr>
              <a:cxnSpLocks noChangeShapeType="1"/>
              <a:stCxn id="10248" idx="5"/>
              <a:endCxn id="10254" idx="0"/>
            </p:cNvCxnSpPr>
            <p:nvPr/>
          </p:nvCxnSpPr>
          <p:spPr bwMode="auto">
            <a:xfrm>
              <a:off x="4134" y="3395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58" name="Text Box 34"/>
            <p:cNvSpPr txBox="1">
              <a:spLocks noChangeArrowheads="1"/>
            </p:cNvSpPr>
            <p:nvPr/>
          </p:nvSpPr>
          <p:spPr bwMode="auto">
            <a:xfrm>
              <a:off x="4399" y="2150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</a:rPr>
                <a:t>root</a:t>
              </a:r>
            </a:p>
          </p:txBody>
        </p:sp>
        <p:cxnSp>
          <p:nvCxnSpPr>
            <p:cNvPr id="10259" name="AutoShape 35"/>
            <p:cNvCxnSpPr>
              <a:cxnSpLocks noChangeShapeType="1"/>
              <a:stCxn id="10258" idx="2"/>
              <a:endCxn id="10249" idx="0"/>
            </p:cNvCxnSpPr>
            <p:nvPr/>
          </p:nvCxnSpPr>
          <p:spPr bwMode="auto">
            <a:xfrm>
              <a:off x="4600" y="240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A7338F-DC0C-4A90-9A62-92CCAB713BD5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Terminology 2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subtree</a:t>
            </a:r>
            <a:r>
              <a:rPr lang="en-US" altLang="en-US" dirty="0" smtClean="0"/>
              <a:t>: the tree of nodes reachable to the left/right from the current node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height</a:t>
            </a:r>
            <a:r>
              <a:rPr lang="en-US" altLang="en-US" dirty="0" smtClean="0"/>
              <a:t>: length of the longest path from the root to any node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level</a:t>
            </a:r>
            <a:r>
              <a:rPr lang="en-US" altLang="en-US" dirty="0" smtClean="0"/>
              <a:t> or </a:t>
            </a:r>
            <a:r>
              <a:rPr lang="en-US" altLang="en-US" b="1" dirty="0" smtClean="0"/>
              <a:t>depth</a:t>
            </a:r>
            <a:r>
              <a:rPr lang="en-US" altLang="en-US" dirty="0" smtClean="0"/>
              <a:t>: length</a:t>
            </a:r>
            <a:br>
              <a:rPr lang="en-US" altLang="en-US" dirty="0" smtClean="0"/>
            </a:br>
            <a:r>
              <a:rPr lang="en-US" altLang="en-US" dirty="0" smtClean="0"/>
              <a:t>of the path from a root </a:t>
            </a:r>
            <a:br>
              <a:rPr lang="en-US" altLang="en-US" dirty="0" smtClean="0"/>
            </a:br>
            <a:r>
              <a:rPr lang="en-US" altLang="en-US" dirty="0" smtClean="0"/>
              <a:t>to a given node</a:t>
            </a:r>
          </a:p>
          <a:p>
            <a:pPr lvl="1" eaLnBrk="1" hangingPunct="1"/>
            <a:endParaRPr lang="en-US" altLang="en-US" dirty="0" smtClean="0"/>
          </a:p>
          <a:p>
            <a:pPr eaLnBrk="1" hangingPunct="1"/>
            <a:r>
              <a:rPr lang="en-US" altLang="en-US" b="1" dirty="0" smtClean="0"/>
              <a:t>full tree</a:t>
            </a:r>
            <a:r>
              <a:rPr lang="en-US" altLang="en-US" dirty="0" smtClean="0"/>
              <a:t>: one</a:t>
            </a:r>
            <a:br>
              <a:rPr lang="en-US" altLang="en-US" dirty="0" smtClean="0"/>
            </a:br>
            <a:r>
              <a:rPr lang="en-US" altLang="en-US" dirty="0" smtClean="0"/>
              <a:t>where every branch</a:t>
            </a:r>
            <a:br>
              <a:rPr lang="en-US" altLang="en-US" dirty="0" smtClean="0"/>
            </a:br>
            <a:r>
              <a:rPr lang="en-US" altLang="en-US" dirty="0" smtClean="0"/>
              <a:t>has 2 children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715000" y="3124200"/>
            <a:ext cx="3200400" cy="2987675"/>
            <a:chOff x="3600" y="2150"/>
            <a:chExt cx="2016" cy="1882"/>
          </a:xfrm>
        </p:grpSpPr>
        <p:sp>
          <p:nvSpPr>
            <p:cNvPr id="11274" name="Oval 5"/>
            <p:cNvSpPr>
              <a:spLocks noChangeAspect="1" noChangeArrowheads="1"/>
            </p:cNvSpPr>
            <p:nvPr/>
          </p:nvSpPr>
          <p:spPr bwMode="auto">
            <a:xfrm>
              <a:off x="5294" y="3699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1275" name="Oval 6"/>
            <p:cNvSpPr>
              <a:spLocks noChangeAspect="1" noChangeArrowheads="1"/>
            </p:cNvSpPr>
            <p:nvPr/>
          </p:nvSpPr>
          <p:spPr bwMode="auto">
            <a:xfrm>
              <a:off x="4759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11276" name="Oval 7"/>
            <p:cNvSpPr>
              <a:spLocks noChangeAspect="1" noChangeArrowheads="1"/>
            </p:cNvSpPr>
            <p:nvPr/>
          </p:nvSpPr>
          <p:spPr bwMode="auto">
            <a:xfrm>
              <a:off x="5021" y="3098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1277" name="Oval 8"/>
            <p:cNvSpPr>
              <a:spLocks noChangeAspect="1" noChangeArrowheads="1"/>
            </p:cNvSpPr>
            <p:nvPr/>
          </p:nvSpPr>
          <p:spPr bwMode="auto">
            <a:xfrm>
              <a:off x="3858" y="3098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1278" name="Oval 9"/>
            <p:cNvSpPr>
              <a:spLocks noChangeAspect="1" noChangeArrowheads="1"/>
            </p:cNvSpPr>
            <p:nvPr/>
          </p:nvSpPr>
          <p:spPr bwMode="auto">
            <a:xfrm>
              <a:off x="4440" y="2564"/>
              <a:ext cx="322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11279" name="AutoShape 10"/>
            <p:cNvCxnSpPr>
              <a:cxnSpLocks noChangeShapeType="1"/>
              <a:stCxn id="11278" idx="3"/>
              <a:endCxn id="11277" idx="0"/>
            </p:cNvCxnSpPr>
            <p:nvPr/>
          </p:nvCxnSpPr>
          <p:spPr bwMode="auto">
            <a:xfrm flipH="1">
              <a:off x="4020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0" name="AutoShape 11"/>
            <p:cNvCxnSpPr>
              <a:cxnSpLocks noChangeShapeType="1"/>
              <a:stCxn id="11278" idx="5"/>
              <a:endCxn id="11276" idx="0"/>
            </p:cNvCxnSpPr>
            <p:nvPr/>
          </p:nvCxnSpPr>
          <p:spPr bwMode="auto">
            <a:xfrm>
              <a:off x="4715" y="2866"/>
              <a:ext cx="467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1" name="AutoShape 12"/>
            <p:cNvCxnSpPr>
              <a:cxnSpLocks noChangeShapeType="1"/>
              <a:stCxn id="11276" idx="3"/>
              <a:endCxn id="11275" idx="0"/>
            </p:cNvCxnSpPr>
            <p:nvPr/>
          </p:nvCxnSpPr>
          <p:spPr bwMode="auto">
            <a:xfrm flipH="1">
              <a:off x="4921" y="3395"/>
              <a:ext cx="147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2" name="AutoShape 13"/>
            <p:cNvCxnSpPr>
              <a:cxnSpLocks noChangeShapeType="1"/>
              <a:stCxn id="11276" idx="5"/>
              <a:endCxn id="11274" idx="0"/>
            </p:cNvCxnSpPr>
            <p:nvPr/>
          </p:nvCxnSpPr>
          <p:spPr bwMode="auto">
            <a:xfrm>
              <a:off x="5297" y="3395"/>
              <a:ext cx="158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83" name="Oval 14"/>
            <p:cNvSpPr>
              <a:spLocks noChangeAspect="1" noChangeArrowheads="1"/>
            </p:cNvSpPr>
            <p:nvPr/>
          </p:nvSpPr>
          <p:spPr bwMode="auto">
            <a:xfrm>
              <a:off x="4133" y="3699"/>
              <a:ext cx="324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1284" name="Oval 15"/>
            <p:cNvSpPr>
              <a:spLocks noChangeAspect="1" noChangeArrowheads="1"/>
            </p:cNvSpPr>
            <p:nvPr/>
          </p:nvSpPr>
          <p:spPr bwMode="auto">
            <a:xfrm>
              <a:off x="3600" y="3699"/>
              <a:ext cx="323" cy="333"/>
            </a:xfrm>
            <a:prstGeom prst="ellipse">
              <a:avLst/>
            </a:prstGeom>
            <a:gradFill rotWithShape="1">
              <a:gsLst>
                <a:gs pos="0">
                  <a:srgbClr val="E1F2F3"/>
                </a:gs>
                <a:gs pos="100000">
                  <a:srgbClr val="A2AFAF"/>
                </a:gs>
              </a:gsLst>
              <a:lin ang="27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11285" name="AutoShape 16"/>
            <p:cNvCxnSpPr>
              <a:cxnSpLocks noChangeShapeType="1"/>
              <a:stCxn id="11277" idx="3"/>
              <a:endCxn id="11284" idx="0"/>
            </p:cNvCxnSpPr>
            <p:nvPr/>
          </p:nvCxnSpPr>
          <p:spPr bwMode="auto">
            <a:xfrm flipH="1">
              <a:off x="3762" y="3399"/>
              <a:ext cx="14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86" name="AutoShape 17"/>
            <p:cNvCxnSpPr>
              <a:cxnSpLocks noChangeShapeType="1"/>
              <a:stCxn id="11277" idx="5"/>
              <a:endCxn id="11283" idx="0"/>
            </p:cNvCxnSpPr>
            <p:nvPr/>
          </p:nvCxnSpPr>
          <p:spPr bwMode="auto">
            <a:xfrm>
              <a:off x="4134" y="3395"/>
              <a:ext cx="161" cy="2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87" name="Text Box 18"/>
            <p:cNvSpPr txBox="1">
              <a:spLocks noChangeArrowheads="1"/>
            </p:cNvSpPr>
            <p:nvPr/>
          </p:nvSpPr>
          <p:spPr bwMode="auto">
            <a:xfrm>
              <a:off x="4399" y="2150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Tahoma" panose="020B0604030504040204" pitchFamily="34" charset="0"/>
                </a:rPr>
                <a:t>root</a:t>
              </a:r>
            </a:p>
          </p:txBody>
        </p:sp>
        <p:cxnSp>
          <p:nvCxnSpPr>
            <p:cNvPr id="11288" name="AutoShape 19"/>
            <p:cNvCxnSpPr>
              <a:cxnSpLocks noChangeShapeType="1"/>
              <a:stCxn id="11287" idx="2"/>
              <a:endCxn id="11278" idx="0"/>
            </p:cNvCxnSpPr>
            <p:nvPr/>
          </p:nvCxnSpPr>
          <p:spPr bwMode="auto">
            <a:xfrm>
              <a:off x="4600" y="2400"/>
              <a:ext cx="1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269" name="Line 20"/>
          <p:cNvSpPr>
            <a:spLocks noChangeShapeType="1"/>
          </p:cNvSpPr>
          <p:nvPr/>
        </p:nvSpPr>
        <p:spPr bwMode="auto">
          <a:xfrm>
            <a:off x="5029200" y="3825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21"/>
          <p:cNvSpPr txBox="1">
            <a:spLocks noChangeArrowheads="1"/>
          </p:cNvSpPr>
          <p:nvPr/>
        </p:nvSpPr>
        <p:spPr bwMode="auto">
          <a:xfrm>
            <a:off x="5227638" y="3444875"/>
            <a:ext cx="1249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height = 3</a:t>
            </a:r>
          </a:p>
        </p:txBody>
      </p:sp>
      <p:sp>
        <p:nvSpPr>
          <p:cNvPr id="11271" name="Text Box 22"/>
          <p:cNvSpPr txBox="1">
            <a:spLocks noChangeArrowheads="1"/>
          </p:cNvSpPr>
          <p:nvPr/>
        </p:nvSpPr>
        <p:spPr bwMode="auto">
          <a:xfrm>
            <a:off x="3962400" y="3840163"/>
            <a:ext cx="841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level 1</a:t>
            </a:r>
          </a:p>
        </p:txBody>
      </p:sp>
      <p:sp>
        <p:nvSpPr>
          <p:cNvPr id="11272" name="Text Box 23"/>
          <p:cNvSpPr txBox="1">
            <a:spLocks noChangeArrowheads="1"/>
          </p:cNvSpPr>
          <p:nvPr/>
        </p:nvSpPr>
        <p:spPr bwMode="auto">
          <a:xfrm>
            <a:off x="3968750" y="4718050"/>
            <a:ext cx="841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level 2</a:t>
            </a:r>
          </a:p>
        </p:txBody>
      </p:sp>
      <p:sp>
        <p:nvSpPr>
          <p:cNvPr id="11273" name="Text Box 24"/>
          <p:cNvSpPr txBox="1">
            <a:spLocks noChangeArrowheads="1"/>
          </p:cNvSpPr>
          <p:nvPr/>
        </p:nvSpPr>
        <p:spPr bwMode="auto">
          <a:xfrm>
            <a:off x="3968750" y="5654675"/>
            <a:ext cx="841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level 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552E2-4390-4AB7-BBB9-E8779D7013AF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Portions Copyright 2019 by Pearson Education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CS21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S211" id="{37E5507A-91A1-453D-9A08-D10E05268E2A}" vid="{D34A63A2-B672-4338-BEF4-050641D4D8B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6CB1E0-FB0F-4A48-AD5C-BC06CD4D2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69E7D4-A3DA-4AB3-B5C9-285EB55631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0B6B6B1-8326-4FF7-853C-D2B2FC281ED9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Theme_CS211</Template>
  <TotalTime>33830</TotalTime>
  <Words>4105</Words>
  <Application>Microsoft Office PowerPoint</Application>
  <PresentationFormat>On-screen Show (4:3)</PresentationFormat>
  <Paragraphs>1329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바탕</vt:lpstr>
      <vt:lpstr>맑은 고딕</vt:lpstr>
      <vt:lpstr>ＭＳ Ｐゴシック</vt:lpstr>
      <vt:lpstr>Segoe</vt:lpstr>
      <vt:lpstr>Arial</vt:lpstr>
      <vt:lpstr>Courier New</vt:lpstr>
      <vt:lpstr>Georgia</vt:lpstr>
      <vt:lpstr>Symbol</vt:lpstr>
      <vt:lpstr>Tahoma</vt:lpstr>
      <vt:lpstr>Verdana</vt:lpstr>
      <vt:lpstr>Wingdings</vt:lpstr>
      <vt:lpstr>Wingdings 2</vt:lpstr>
      <vt:lpstr>Theme_CS211</vt:lpstr>
      <vt:lpstr>Building Java Programs A Back to Basics Approach</vt:lpstr>
      <vt:lpstr>Topics will be covered</vt:lpstr>
      <vt:lpstr>Binary Tree Basics</vt:lpstr>
      <vt:lpstr>Creative Use of Arrays/Links</vt:lpstr>
      <vt:lpstr>Trees</vt:lpstr>
      <vt:lpstr>Trees in Computer Science</vt:lpstr>
      <vt:lpstr>Programming With Trees</vt:lpstr>
      <vt:lpstr>Terminology 1</vt:lpstr>
      <vt:lpstr>Terminology 2</vt:lpstr>
      <vt:lpstr>Types of Trees</vt:lpstr>
      <vt:lpstr>LinkedList V.S. Trees</vt:lpstr>
      <vt:lpstr>Binary Search Tree Basics</vt:lpstr>
      <vt:lpstr>Binary Search Trees</vt:lpstr>
      <vt:lpstr>Binary Tree V.S. Binary Search Tree</vt:lpstr>
      <vt:lpstr>Binary Search Tree</vt:lpstr>
      <vt:lpstr>Exercise</vt:lpstr>
      <vt:lpstr>Binary Search Tree Example 1</vt:lpstr>
      <vt:lpstr>Binary Search Tree Example 1</vt:lpstr>
      <vt:lpstr>Binary Search Tree Example 1</vt:lpstr>
      <vt:lpstr>Binary Search Tree Example 1</vt:lpstr>
      <vt:lpstr>Binary Search Tree Example 1</vt:lpstr>
      <vt:lpstr>Binary Search Tree Example 2</vt:lpstr>
      <vt:lpstr>Binary Search Tree Example 3</vt:lpstr>
      <vt:lpstr>IntTree class</vt:lpstr>
      <vt:lpstr>A Tree Node for Integers</vt:lpstr>
      <vt:lpstr>IntTreeNode Class</vt:lpstr>
      <vt:lpstr>IntTree Class</vt:lpstr>
      <vt:lpstr>IntTree Constructor</vt:lpstr>
      <vt:lpstr>Exercise</vt:lpstr>
      <vt:lpstr>Exercise Solution</vt:lpstr>
      <vt:lpstr>Template for Tree Methods</vt:lpstr>
      <vt:lpstr>Tree Traversals</vt:lpstr>
      <vt:lpstr>Traversals</vt:lpstr>
      <vt:lpstr>Traversal Example</vt:lpstr>
      <vt:lpstr>Traversal Trick</vt:lpstr>
      <vt:lpstr>Exercise</vt:lpstr>
      <vt:lpstr>Exercise</vt:lpstr>
      <vt:lpstr>Exercise Solution</vt:lpstr>
      <vt:lpstr>Binary Search Trees</vt:lpstr>
      <vt:lpstr>Searching a BST</vt:lpstr>
      <vt:lpstr>Exercise</vt:lpstr>
      <vt:lpstr>Exercise Solution</vt:lpstr>
      <vt:lpstr>Adding to a BST</vt:lpstr>
      <vt:lpstr>Adding Exercise</vt:lpstr>
      <vt:lpstr>Exercise</vt:lpstr>
      <vt:lpstr>An Incorrect Solution</vt:lpstr>
      <vt:lpstr>The Problem</vt:lpstr>
      <vt:lpstr>A Poor Correct Solution</vt:lpstr>
      <vt:lpstr>x = change(x);</vt:lpstr>
      <vt:lpstr>Applying x = change(x)</vt:lpstr>
      <vt:lpstr>A Correct Solution</vt:lpstr>
      <vt:lpstr>Searching BSTs</vt:lpstr>
      <vt:lpstr>Trees and Balance</vt:lpstr>
      <vt:lpstr>Exercise</vt:lpstr>
      <vt:lpstr>Exercise Solution</vt:lpstr>
      <vt:lpstr>Exercise</vt:lpstr>
      <vt:lpstr>Cases for Removal</vt:lpstr>
      <vt:lpstr>Cases for Removal 1</vt:lpstr>
      <vt:lpstr>Cases for Removal 2</vt:lpstr>
      <vt:lpstr>Exercise Solution</vt:lpstr>
      <vt:lpstr>The End 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Winnie Li</cp:lastModifiedBy>
  <cp:revision>402</cp:revision>
  <dcterms:created xsi:type="dcterms:W3CDTF">2008-06-28T20:57:21Z</dcterms:created>
  <dcterms:modified xsi:type="dcterms:W3CDTF">2020-11-15T07:02:16Z</dcterms:modified>
</cp:coreProperties>
</file>