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4"/>
  </p:notesMasterIdLst>
  <p:sldIdLst>
    <p:sldId id="330" r:id="rId5"/>
    <p:sldId id="534" r:id="rId6"/>
    <p:sldId id="792" r:id="rId7"/>
    <p:sldId id="832" r:id="rId8"/>
    <p:sldId id="833" r:id="rId9"/>
    <p:sldId id="834" r:id="rId10"/>
    <p:sldId id="835" r:id="rId11"/>
    <p:sldId id="836" r:id="rId12"/>
    <p:sldId id="837" r:id="rId13"/>
    <p:sldId id="838" r:id="rId14"/>
    <p:sldId id="849" r:id="rId15"/>
    <p:sldId id="840" r:id="rId16"/>
    <p:sldId id="841" r:id="rId17"/>
    <p:sldId id="842" r:id="rId18"/>
    <p:sldId id="843" r:id="rId19"/>
    <p:sldId id="844" r:id="rId20"/>
    <p:sldId id="845" r:id="rId21"/>
    <p:sldId id="846" r:id="rId22"/>
    <p:sldId id="847" r:id="rId23"/>
    <p:sldId id="848" r:id="rId24"/>
    <p:sldId id="850" r:id="rId25"/>
    <p:sldId id="851" r:id="rId26"/>
    <p:sldId id="852" r:id="rId27"/>
    <p:sldId id="853" r:id="rId28"/>
    <p:sldId id="854" r:id="rId29"/>
    <p:sldId id="793" r:id="rId30"/>
    <p:sldId id="857" r:id="rId31"/>
    <p:sldId id="858" r:id="rId32"/>
    <p:sldId id="859" r:id="rId33"/>
    <p:sldId id="860" r:id="rId34"/>
    <p:sldId id="861" r:id="rId35"/>
    <p:sldId id="862" r:id="rId36"/>
    <p:sldId id="863" r:id="rId37"/>
    <p:sldId id="864" r:id="rId38"/>
    <p:sldId id="865" r:id="rId39"/>
    <p:sldId id="866" r:id="rId40"/>
    <p:sldId id="855" r:id="rId41"/>
    <p:sldId id="856" r:id="rId42"/>
    <p:sldId id="867" r:id="rId43"/>
    <p:sldId id="868" r:id="rId44"/>
    <p:sldId id="869" r:id="rId45"/>
    <p:sldId id="870" r:id="rId46"/>
    <p:sldId id="871" r:id="rId47"/>
    <p:sldId id="872" r:id="rId48"/>
    <p:sldId id="873" r:id="rId49"/>
    <p:sldId id="874" r:id="rId50"/>
    <p:sldId id="875" r:id="rId51"/>
    <p:sldId id="876" r:id="rId52"/>
    <p:sldId id="877" r:id="rId53"/>
    <p:sldId id="878" r:id="rId54"/>
    <p:sldId id="879" r:id="rId55"/>
    <p:sldId id="880" r:id="rId56"/>
    <p:sldId id="881" r:id="rId57"/>
    <p:sldId id="882" r:id="rId58"/>
    <p:sldId id="883" r:id="rId59"/>
    <p:sldId id="884" r:id="rId60"/>
    <p:sldId id="885" r:id="rId61"/>
    <p:sldId id="886" r:id="rId62"/>
    <p:sldId id="887" r:id="rId63"/>
    <p:sldId id="888" r:id="rId64"/>
    <p:sldId id="889" r:id="rId65"/>
    <p:sldId id="805" r:id="rId66"/>
    <p:sldId id="890" r:id="rId67"/>
    <p:sldId id="891" r:id="rId68"/>
    <p:sldId id="892" r:id="rId69"/>
    <p:sldId id="893" r:id="rId70"/>
    <p:sldId id="894" r:id="rId71"/>
    <p:sldId id="895" r:id="rId72"/>
    <p:sldId id="896" r:id="rId73"/>
    <p:sldId id="897" r:id="rId74"/>
    <p:sldId id="898" r:id="rId75"/>
    <p:sldId id="899" r:id="rId76"/>
    <p:sldId id="819" r:id="rId77"/>
    <p:sldId id="900" r:id="rId78"/>
    <p:sldId id="901" r:id="rId79"/>
    <p:sldId id="902" r:id="rId80"/>
    <p:sldId id="903" r:id="rId81"/>
    <p:sldId id="904" r:id="rId82"/>
    <p:sldId id="905" r:id="rId83"/>
    <p:sldId id="906" r:id="rId84"/>
    <p:sldId id="907" r:id="rId85"/>
    <p:sldId id="908" r:id="rId86"/>
    <p:sldId id="909" r:id="rId87"/>
    <p:sldId id="820" r:id="rId88"/>
    <p:sldId id="910" r:id="rId89"/>
    <p:sldId id="911" r:id="rId90"/>
    <p:sldId id="912" r:id="rId91"/>
    <p:sldId id="913" r:id="rId92"/>
    <p:sldId id="914" r:id="rId93"/>
    <p:sldId id="915" r:id="rId94"/>
    <p:sldId id="916" r:id="rId95"/>
    <p:sldId id="917" r:id="rId96"/>
    <p:sldId id="918" r:id="rId97"/>
    <p:sldId id="919" r:id="rId98"/>
    <p:sldId id="920" r:id="rId99"/>
    <p:sldId id="921" r:id="rId100"/>
    <p:sldId id="922" r:id="rId101"/>
    <p:sldId id="923" r:id="rId102"/>
    <p:sldId id="924" r:id="rId103"/>
    <p:sldId id="925" r:id="rId104"/>
    <p:sldId id="926" r:id="rId105"/>
    <p:sldId id="927" r:id="rId106"/>
    <p:sldId id="928" r:id="rId107"/>
    <p:sldId id="929" r:id="rId108"/>
    <p:sldId id="930" r:id="rId109"/>
    <p:sldId id="931" r:id="rId110"/>
    <p:sldId id="932" r:id="rId111"/>
    <p:sldId id="933" r:id="rId112"/>
    <p:sldId id="631" r:id="rId113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679" autoAdjust="0"/>
  </p:normalViewPr>
  <p:slideViewPr>
    <p:cSldViewPr>
      <p:cViewPr varScale="1">
        <p:scale>
          <a:sx n="88" d="100"/>
          <a:sy n="88" d="100"/>
        </p:scale>
        <p:origin x="120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theme" Target="theme/theme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109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55F3C-461D-4739-869C-48B9EA3EB157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B6925-5C68-4FF8-A186-B20EF19CFBE2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E346C-D799-4D8C-B86E-8B40197A9015}" type="datetime1">
              <a:rPr lang="en-US" smtClean="0"/>
              <a:t>11/18/2020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CE4F-46ED-413F-86E5-16E13AF0C579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0AA71-5C37-4DCA-8F27-955E890795B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4715-506E-4E23-A005-F3980391A26B}" type="datetime1">
              <a:rPr lang="en-US" smtClean="0"/>
              <a:t>11/18/2020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1EA6-AB74-4FA3-9D60-79BE5C18A58B}" type="datetime1">
              <a:rPr lang="en-US" smtClean="0"/>
              <a:t>11/18/2020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56D7B-C1AD-4CCD-8396-65BBB672584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DCD90-5C6F-4D4E-82EC-72381F24CCD3}" type="datetime1">
              <a:rPr lang="en-US" smtClean="0"/>
              <a:t>11/18/2020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8AA-F2CD-446A-9ACC-10E1B4114ACF}" type="datetime1">
              <a:rPr lang="en-US" smtClean="0"/>
              <a:t>11/18/2020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B5C76-5594-4885-A530-097D3B043DA3}" type="datetime1">
              <a:rPr lang="en-US" smtClean="0"/>
              <a:t>11/18/2020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D7984A-8038-4286-A6C3-FA1093A65E9F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18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1900" dirty="0" smtClean="0"/>
              <a:t>Advanced Data </a:t>
            </a:r>
            <a:r>
              <a:rPr lang="en-US" sz="1900" dirty="0" smtClean="0"/>
              <a:t>Structures: </a:t>
            </a:r>
            <a:r>
              <a:rPr lang="en-US" sz="1900" dirty="0" smtClean="0"/>
              <a:t>Hashing and heaps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5CCA4F8-F534-4E4C-AF6D-69A7A427835B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90600"/>
            <a:ext cx="8686800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Consider using a binary search tree to implement a priority queue.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:		Store it in the proper BST L/R - ordered spot.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:	Minimum element is at the far left edge of the tree.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:	Unlink far left element to remove.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O(log </a:t>
            </a:r>
            <a:r>
              <a:rPr lang="en-US" altLang="en-US" i="1" dirty="0" smtClean="0"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cs typeface="Courier New" panose="02070309020205020404" pitchFamily="49" charset="0"/>
              </a:rPr>
              <a:t>), O(log </a:t>
            </a:r>
            <a:r>
              <a:rPr lang="en-US" altLang="en-US" i="1" dirty="0" smtClean="0"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cs typeface="Courier New" panose="02070309020205020404" pitchFamily="49" charset="0"/>
              </a:rPr>
              <a:t>), O(log </a:t>
            </a:r>
            <a:r>
              <a:rPr lang="en-US" altLang="en-US" i="1" dirty="0" smtClean="0"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cs typeface="Courier New" panose="02070309020205020404" pitchFamily="49" charset="0"/>
              </a:rPr>
              <a:t>)...?</a:t>
            </a:r>
            <a:endParaRPr lang="en-US" altLang="en-US" dirty="0" smtClean="0">
              <a:solidFill>
                <a:srgbClr val="A50021"/>
              </a:solidFill>
              <a:cs typeface="Courier New" panose="02070309020205020404" pitchFamily="49" charset="0"/>
            </a:endParaRP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(good in theory, but the tree tends to become unbalanced to the right)</a:t>
            </a:r>
          </a:p>
        </p:txBody>
      </p:sp>
      <p:sp>
        <p:nvSpPr>
          <p:cNvPr id="58372" name="Oval 4"/>
          <p:cNvSpPr>
            <a:spLocks noChangeAspect="1" noChangeArrowheads="1"/>
          </p:cNvSpPr>
          <p:nvPr/>
        </p:nvSpPr>
        <p:spPr bwMode="auto">
          <a:xfrm>
            <a:off x="81534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49</a:t>
            </a:r>
          </a:p>
        </p:txBody>
      </p:sp>
      <p:sp>
        <p:nvSpPr>
          <p:cNvPr id="58373" name="Oval 6"/>
          <p:cNvSpPr>
            <a:spLocks noChangeAspect="1" noChangeArrowheads="1"/>
          </p:cNvSpPr>
          <p:nvPr/>
        </p:nvSpPr>
        <p:spPr bwMode="auto">
          <a:xfrm>
            <a:off x="6172200" y="456247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solidFill>
                  <a:schemeClr val="accent2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-3</a:t>
            </a:r>
          </a:p>
        </p:txBody>
      </p:sp>
      <p:sp>
        <p:nvSpPr>
          <p:cNvPr id="58374" name="Oval 7"/>
          <p:cNvSpPr>
            <a:spLocks noChangeAspect="1" noChangeArrowheads="1"/>
          </p:cNvSpPr>
          <p:nvPr/>
        </p:nvSpPr>
        <p:spPr bwMode="auto">
          <a:xfrm>
            <a:off x="7772400" y="379095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23</a:t>
            </a:r>
          </a:p>
        </p:txBody>
      </p:sp>
      <p:sp>
        <p:nvSpPr>
          <p:cNvPr id="58375" name="Oval 8"/>
          <p:cNvSpPr>
            <a:spLocks noChangeAspect="1" noChangeArrowheads="1"/>
          </p:cNvSpPr>
          <p:nvPr/>
        </p:nvSpPr>
        <p:spPr bwMode="auto">
          <a:xfrm>
            <a:off x="6553200" y="378142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8</a:t>
            </a:r>
          </a:p>
        </p:txBody>
      </p:sp>
      <p:sp>
        <p:nvSpPr>
          <p:cNvPr id="58376" name="Oval 9"/>
          <p:cNvSpPr>
            <a:spLocks noChangeAspect="1" noChangeArrowheads="1"/>
          </p:cNvSpPr>
          <p:nvPr/>
        </p:nvSpPr>
        <p:spPr bwMode="auto">
          <a:xfrm>
            <a:off x="7162800" y="3095625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9</a:t>
            </a:r>
          </a:p>
        </p:txBody>
      </p:sp>
      <p:cxnSp>
        <p:nvCxnSpPr>
          <p:cNvPr id="58377" name="AutoShape 10"/>
          <p:cNvCxnSpPr>
            <a:cxnSpLocks noChangeShapeType="1"/>
            <a:stCxn id="58376" idx="3"/>
            <a:endCxn id="58375" idx="0"/>
          </p:cNvCxnSpPr>
          <p:nvPr/>
        </p:nvCxnSpPr>
        <p:spPr bwMode="auto">
          <a:xfrm flipH="1">
            <a:off x="6781800" y="3505200"/>
            <a:ext cx="4476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AutoShape 11"/>
          <p:cNvCxnSpPr>
            <a:cxnSpLocks noChangeShapeType="1"/>
            <a:stCxn id="58376" idx="5"/>
            <a:endCxn id="58374" idx="0"/>
          </p:cNvCxnSpPr>
          <p:nvPr/>
        </p:nvCxnSpPr>
        <p:spPr bwMode="auto">
          <a:xfrm>
            <a:off x="7553325" y="3505200"/>
            <a:ext cx="447675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AutoShape 12"/>
          <p:cNvCxnSpPr>
            <a:cxnSpLocks noChangeShapeType="1"/>
            <a:stCxn id="58374" idx="5"/>
            <a:endCxn id="58372" idx="0"/>
          </p:cNvCxnSpPr>
          <p:nvPr/>
        </p:nvCxnSpPr>
        <p:spPr bwMode="auto">
          <a:xfrm>
            <a:off x="8162925" y="4200525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3"/>
          <p:cNvCxnSpPr>
            <a:cxnSpLocks noChangeShapeType="1"/>
            <a:stCxn id="58375" idx="3"/>
            <a:endCxn id="58373" idx="0"/>
          </p:cNvCxnSpPr>
          <p:nvPr/>
        </p:nvCxnSpPr>
        <p:spPr bwMode="auto">
          <a:xfrm flipH="1">
            <a:off x="6400800" y="4191000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1" name="Oval 19"/>
          <p:cNvSpPr>
            <a:spLocks noChangeAspect="1" noChangeArrowheads="1"/>
          </p:cNvSpPr>
          <p:nvPr/>
        </p:nvSpPr>
        <p:spPr bwMode="auto">
          <a:xfrm>
            <a:off x="7391400" y="4572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ahoma" panose="020B0604030504040204" pitchFamily="34" charset="0"/>
                <a:ea typeface="ＭＳ Ｐゴシック" panose="020B0600070205080204" pitchFamily="34" charset="-128"/>
              </a:rPr>
              <a:t>12</a:t>
            </a:r>
          </a:p>
        </p:txBody>
      </p:sp>
      <p:cxnSp>
        <p:nvCxnSpPr>
          <p:cNvPr id="58382" name="AutoShape 20"/>
          <p:cNvCxnSpPr>
            <a:cxnSpLocks noChangeShapeType="1"/>
            <a:stCxn id="58374" idx="3"/>
            <a:endCxn id="58381" idx="0"/>
          </p:cNvCxnSpPr>
          <p:nvPr/>
        </p:nvCxnSpPr>
        <p:spPr bwMode="auto">
          <a:xfrm flipH="1">
            <a:off x="7620000" y="4200525"/>
            <a:ext cx="2190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417E2E-6043-4F0C-B5AA-60C97EFFF38A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 smtClean="0"/>
              <a:t>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 Java objects contain the following method: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solidFill>
                  <a:schemeClr val="accent2"/>
                </a:solidFill>
              </a:rPr>
              <a:t>	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public int 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hashCode</a:t>
            </a:r>
            <a:r>
              <a:rPr lang="en-US" altLang="en-US" smtClean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Returns an integer hash code for this object.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We can call </a:t>
            </a:r>
            <a:r>
              <a:rPr lang="en-US" altLang="en-US" smtClean="0">
                <a:latin typeface="Courier New" panose="02070309020205020404" pitchFamily="49" charset="0"/>
              </a:rPr>
              <a:t>hashCode</a:t>
            </a:r>
            <a:r>
              <a:rPr lang="en-US" altLang="en-US" smtClean="0"/>
              <a:t> on any object to find its preferred index.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mtClean="0"/>
              <a:t>, and the other built-in "hash" collections call </a:t>
            </a:r>
            <a:r>
              <a:rPr lang="en-US" altLang="en-US" smtClean="0">
                <a:latin typeface="Courier New" panose="02070309020205020404" pitchFamily="49" charset="0"/>
              </a:rPr>
              <a:t>hashCode</a:t>
            </a:r>
            <a:r>
              <a:rPr lang="en-US" altLang="en-US" smtClean="0"/>
              <a:t> internally on their elements to store the data.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We can modify our set's hash function to be the following: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int hash(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 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Math.abs(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e.hashCode()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 % elements.length;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EE33E-E809-4EBB-B449-AB8493B5E53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Issues With Generics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must make an unusual cast on your array of generic nodes: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HashSet&lt;E&gt; implements Set&lt;E&gt;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Node[] elements;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HashSet()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elements =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(Node[]) new HashSet.Node[10]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Perform all element comparisons using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boolean </a:t>
            </a:r>
            <a:r>
              <a:rPr lang="en-US" altLang="en-US" sz="2000" b="1" smtClean="0">
                <a:latin typeface="Courier New" panose="02070309020205020404" pitchFamily="49" charset="0"/>
              </a:rPr>
              <a:t>contains</a:t>
            </a:r>
            <a:r>
              <a:rPr lang="en-US" altLang="en-US" sz="2000" smtClean="0">
                <a:latin typeface="Courier New" panose="02070309020205020404" pitchFamily="49" charset="0"/>
              </a:rPr>
              <a:t>(int value) {</a:t>
            </a:r>
            <a:endParaRPr lang="en-US" altLang="en-US" sz="20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// if (current.data ==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if (current.data.</a:t>
            </a:r>
            <a:r>
              <a:rPr lang="en-US" altLang="en-US" sz="2000" b="1" smtClean="0">
                <a:latin typeface="Courier New" panose="02070309020205020404" pitchFamily="49" charset="0"/>
              </a:rPr>
              <a:t>equals</a:t>
            </a:r>
            <a:r>
              <a:rPr lang="en-US" altLang="en-US" sz="2000" smtClean="0">
                <a:latin typeface="Courier New" panose="02070309020205020404" pitchFamily="49" charset="0"/>
              </a:rPr>
              <a:t>(value))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return true;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...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B5FD3-BFDE-4425-92D3-1B4810F5045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write your own </a:t>
            </a:r>
            <a:r>
              <a:rPr lang="en-US" altLang="en-US" smtClean="0">
                <a:latin typeface="Courier New" panose="02070309020205020404" pitchFamily="49" charset="0"/>
              </a:rPr>
              <a:t>hashCode</a:t>
            </a:r>
            <a:r>
              <a:rPr lang="en-US" altLang="en-US" smtClean="0"/>
              <a:t> methods in classes you write.</a:t>
            </a:r>
          </a:p>
          <a:p>
            <a:pPr lvl="1" eaLnBrk="1" hangingPunct="1"/>
            <a:r>
              <a:rPr lang="en-US" altLang="en-US" smtClean="0"/>
              <a:t>All classes come with a default version based on memory address.</a:t>
            </a:r>
          </a:p>
          <a:p>
            <a:pPr lvl="1" eaLnBrk="1" hangingPunct="1"/>
            <a:r>
              <a:rPr lang="en-US" altLang="en-US" smtClean="0"/>
              <a:t>Your overridden version should somehow "add up" the object's state.</a:t>
            </a:r>
          </a:p>
          <a:p>
            <a:pPr lvl="2" eaLnBrk="1" hangingPunct="1"/>
            <a:r>
              <a:rPr lang="en-US" altLang="en-US" smtClean="0"/>
              <a:t>Often you scale/multiply parts of the result to distribute the results.</a:t>
            </a:r>
          </a:p>
          <a:p>
            <a:pPr lvl="2" eaLnBrk="1" hangingPunct="1"/>
            <a:endParaRPr lang="en-US" altLang="en-US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Point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x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  <a:endParaRPr lang="en-US" altLang="en-US" sz="20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y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    // better than just returning (x + y);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    // spreads out numbers, fewer collisions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137 * x + 23 * y;</a:t>
            </a:r>
            <a:endParaRPr lang="en-US" altLang="en-US" sz="20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DCFD6B-9DD3-4896-91B5-F199C174C580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Good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/>
              <a:t>Behavior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well-written </a:t>
            </a:r>
            <a:r>
              <a:rPr lang="en-GB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altLang="en-US" smtClean="0"/>
              <a:t> method has:</a:t>
            </a:r>
            <a:endParaRPr lang="en-GB" altLang="en-US" sz="800" i="1" smtClean="0"/>
          </a:p>
          <a:p>
            <a:pPr lvl="1" eaLnBrk="1" hangingPunct="1"/>
            <a:r>
              <a:rPr lang="en-GB" altLang="en-US" i="1" smtClean="0"/>
              <a:t>Consistently with itself</a:t>
            </a:r>
            <a:r>
              <a:rPr lang="en-GB" altLang="en-US" smtClean="0"/>
              <a:t>   (must produce same results on each call):</a:t>
            </a:r>
          </a:p>
          <a:p>
            <a:pPr lvl="2" eaLnBrk="1" hangingPunct="1">
              <a:buFontTx/>
              <a:buNone/>
            </a:pP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o.hashCode() == o.hashCode()</a:t>
            </a:r>
            <a:r>
              <a:rPr lang="en-GB" altLang="en-US" smtClean="0"/>
              <a:t>, if </a:t>
            </a: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altLang="en-US" smtClean="0"/>
              <a:t>'s state doesn't change</a:t>
            </a:r>
          </a:p>
          <a:p>
            <a:pPr lvl="1" eaLnBrk="1" hangingPunct="1"/>
            <a:endParaRPr lang="en-US" altLang="en-US" sz="1200" smtClean="0"/>
          </a:p>
          <a:p>
            <a:pPr lvl="1" eaLnBrk="1" hangingPunct="1"/>
            <a:r>
              <a:rPr lang="en-GB" altLang="en-US" i="1" smtClean="0"/>
              <a:t>Consistently with equality</a:t>
            </a:r>
            <a:r>
              <a:rPr lang="en-GB" altLang="en-US" smtClean="0"/>
              <a:t>:</a:t>
            </a:r>
          </a:p>
          <a:p>
            <a:pPr lvl="2" eaLnBrk="1" hangingPunct="1">
              <a:buFontTx/>
              <a:buNone/>
            </a:pP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a.equals(b)</a:t>
            </a:r>
            <a:r>
              <a:rPr lang="en-GB" altLang="en-US" smtClean="0">
                <a:cs typeface="Courier New" panose="02070309020205020404" pitchFamily="49" charset="0"/>
              </a:rPr>
              <a:t> must imply that</a:t>
            </a:r>
            <a:r>
              <a:rPr lang="en-GB" altLang="en-US" smtClean="0"/>
              <a:t> </a:t>
            </a: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a.hashCode() == b.hashCode()</a:t>
            </a:r>
            <a:r>
              <a:rPr lang="en-GB" altLang="en-US" smtClean="0">
                <a:cs typeface="Courier New" panose="02070309020205020404" pitchFamily="49" charset="0"/>
              </a:rPr>
              <a:t>,</a:t>
            </a:r>
            <a:endParaRPr lang="en-GB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GB" altLang="en-US" sz="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!a.equals(b) </a:t>
            </a:r>
            <a:r>
              <a:rPr lang="en-GB" altLang="en-US" smtClean="0">
                <a:cs typeface="Courier New" panose="02070309020205020404" pitchFamily="49" charset="0"/>
              </a:rPr>
              <a:t>does NOT necessarily imply that</a:t>
            </a:r>
            <a:r>
              <a:rPr lang="en-GB" altLang="en-US" smtClean="0"/>
              <a:t> </a:t>
            </a:r>
            <a:endParaRPr lang="en-GB" altLang="en-US" smtClean="0"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GB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a.hashCode() != b.hashCode()  </a:t>
            </a:r>
            <a:r>
              <a:rPr lang="en-GB" altLang="en-US" i="1" smtClean="0">
                <a:cs typeface="Courier New" panose="02070309020205020404" pitchFamily="49" charset="0"/>
              </a:rPr>
              <a:t>(why not?)</a:t>
            </a:r>
            <a:endParaRPr lang="en-US" altLang="en-US" i="1" smtClean="0"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endParaRPr lang="en-GB" altLang="en-US" sz="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smtClean="0"/>
              <a:t>When your class has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smtClean="0"/>
              <a:t>, it should have both.</a:t>
            </a:r>
          </a:p>
          <a:p>
            <a:pPr lvl="1" eaLnBrk="1" hangingPunct="1"/>
            <a:endParaRPr lang="en-US" altLang="en-US" sz="1200" smtClean="0"/>
          </a:p>
          <a:p>
            <a:pPr lvl="1" eaLnBrk="1" hangingPunct="1"/>
            <a:r>
              <a:rPr lang="en-GB" altLang="en-US" i="1" smtClean="0"/>
              <a:t>Good distribution of hash codes</a:t>
            </a:r>
            <a:r>
              <a:rPr lang="en-GB" altLang="en-US" smtClean="0"/>
              <a:t>:</a:t>
            </a:r>
          </a:p>
          <a:p>
            <a:pPr lvl="2" eaLnBrk="1" hangingPunct="1"/>
            <a:r>
              <a:rPr lang="en-GB" altLang="en-US" smtClean="0"/>
              <a:t>For a large set of objects with distinct states, they will generally return unique hash codes rather than all colliding into the same hash bucket.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36662-0423-4A11-883A-A3F96FE1780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String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hashCode</a:t>
            </a:r>
            <a:r>
              <a:rPr lang="en-US" altLang="en-US" smtClean="0"/>
              <a:t> function inside a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object looks like this: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int hash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0; i &lt; this.length(); i++)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hash = 31 * hash + </a:t>
            </a:r>
            <a:r>
              <a:rPr lang="en-US" altLang="en-US" sz="2000" b="1" smtClean="0">
                <a:latin typeface="Courier New" panose="02070309020205020404" pitchFamily="49" charset="0"/>
              </a:rPr>
              <a:t>this.charAt(i)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hash;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 with any general hashing function, collisions are possible.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Example: "Ea" and "FB" have the same hash value. 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Early versions of the Java examined only the first 16 characters.</a:t>
            </a:r>
            <a:br>
              <a:rPr lang="en-US" altLang="en-US" smtClean="0"/>
            </a:br>
            <a:r>
              <a:rPr lang="en-US" altLang="en-US" smtClean="0"/>
              <a:t>For some common data this led to poor hash table performance.</a:t>
            </a:r>
          </a:p>
        </p:txBody>
      </p:sp>
      <p:pic>
        <p:nvPicPr>
          <p:cNvPr id="46084" name="Picture 4" descr="string-hash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2619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D27A15-0787-48E6-925C-85EB8A722DD6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 smtClean="0"/>
              <a:t> Tricks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If one of your object's fields is an object, call its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dirty="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{         </a:t>
            </a: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// Student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531 *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firstName.hashCode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+ ...;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To incorporate a </a:t>
            </a:r>
            <a:r>
              <a:rPr lang="en-US" altLang="en-US" dirty="0" smtClean="0">
                <a:latin typeface="Courier New" panose="02070309020205020404" pitchFamily="49" charset="0"/>
              </a:rPr>
              <a:t>double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panose="02070309020205020404" pitchFamily="49" charset="0"/>
              </a:rPr>
              <a:t>boolean</a:t>
            </a:r>
            <a:r>
              <a:rPr lang="en-US" altLang="en-US" dirty="0" smtClean="0"/>
              <a:t>, use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dirty="0" smtClean="0"/>
              <a:t> method from the </a:t>
            </a:r>
            <a:r>
              <a:rPr lang="en-US" altLang="en-US" dirty="0" smtClean="0">
                <a:latin typeface="Courier New" panose="02070309020205020404" pitchFamily="49" charset="0"/>
              </a:rPr>
              <a:t>Double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</a:rPr>
              <a:t>Boolean</a:t>
            </a:r>
            <a:r>
              <a:rPr lang="en-US" altLang="en-US" dirty="0" smtClean="0"/>
              <a:t> wrapper classes: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{         </a:t>
            </a: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dirty="0" err="1" smtClean="0">
                <a:solidFill>
                  <a:srgbClr val="006600"/>
                </a:solidFill>
                <a:latin typeface="Courier New" panose="02070309020205020404" pitchFamily="49" charset="0"/>
              </a:rPr>
              <a:t>BankAccount</a:t>
            </a:r>
            <a:endParaRPr lang="en-US" altLang="en-US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37 *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Double.valueOf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(balance).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Boolean.valueOf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isCheckingAccount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).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Guava includes an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Objects.hashCode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dirty="0" smtClean="0"/>
              <a:t> method that takes any number of values and combines them into one hash code.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hashCode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{         </a:t>
            </a:r>
            <a:r>
              <a:rPr lang="en-US" altLang="en-US" sz="2000" dirty="0" smtClean="0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dirty="0" err="1" smtClean="0">
                <a:solidFill>
                  <a:srgbClr val="006600"/>
                </a:solidFill>
                <a:latin typeface="Courier New" panose="02070309020205020404" pitchFamily="49" charset="0"/>
              </a:rPr>
              <a:t>BankAccount</a:t>
            </a:r>
            <a:endParaRPr lang="en-US" altLang="en-US" sz="2000" dirty="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Objects.hashCode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(name, id, balance);</a:t>
            </a:r>
            <a:endParaRPr lang="en-US" altLang="en-US" sz="1200" dirty="0" smtClean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EA4C31-8A32-4244-B378-B42AB3E9B61B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a Hash Map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hash map is like a set where the nodes store key/value pairs: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public class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HashMap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&lt;K, V&gt;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implements Map&lt;K, V&gt;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      key    value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map.put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("Marty", 14);</a:t>
            </a:r>
            <a:endParaRPr lang="en-US" altLang="en-US" sz="20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map.put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("Jeff",  21);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map.put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("Kasey", 20);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map.put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("Stef",  35);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Must modify your Node class to store a key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a value</a:t>
            </a:r>
          </a:p>
        </p:txBody>
      </p:sp>
      <p:graphicFrame>
        <p:nvGraphicFramePr>
          <p:cNvPr id="627716" name="Group 4"/>
          <p:cNvGraphicFramePr>
            <a:graphicFrameLocks noGrp="1"/>
          </p:cNvGraphicFramePr>
          <p:nvPr/>
        </p:nvGraphicFramePr>
        <p:xfrm>
          <a:off x="2133600" y="2590800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170" name="Line 42"/>
          <p:cNvSpPr>
            <a:spLocks noChangeShapeType="1"/>
          </p:cNvSpPr>
          <p:nvPr/>
        </p:nvSpPr>
        <p:spPr bwMode="auto">
          <a:xfrm>
            <a:off x="55626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55" name="Group 43"/>
          <p:cNvGraphicFramePr>
            <a:graphicFrameLocks noGrp="1"/>
          </p:cNvGraphicFramePr>
          <p:nvPr/>
        </p:nvGraphicFramePr>
        <p:xfrm>
          <a:off x="7315200" y="3643313"/>
          <a:ext cx="1527175" cy="396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"Jeff"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75692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29718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34290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 flipH="1">
            <a:off x="43434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 flipH="1">
            <a:off x="48768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 flipH="1">
            <a:off x="58674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 flipH="1">
            <a:off x="68580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70" name="Group 58"/>
          <p:cNvGraphicFramePr>
            <a:graphicFrameLocks noGrp="1"/>
          </p:cNvGraphicFramePr>
          <p:nvPr/>
        </p:nvGraphicFramePr>
        <p:xfrm>
          <a:off x="5332413" y="3657600"/>
          <a:ext cx="1528762" cy="396875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"Marty"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94" name="Line 66"/>
          <p:cNvSpPr>
            <a:spLocks noChangeShapeType="1"/>
          </p:cNvSpPr>
          <p:nvPr/>
        </p:nvSpPr>
        <p:spPr bwMode="auto">
          <a:xfrm flipH="1">
            <a:off x="6400800" y="30480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79" name="Group 67"/>
          <p:cNvGraphicFramePr>
            <a:graphicFrameLocks noGrp="1"/>
          </p:cNvGraphicFramePr>
          <p:nvPr/>
        </p:nvGraphicFramePr>
        <p:xfrm>
          <a:off x="7315200" y="4481513"/>
          <a:ext cx="1527175" cy="396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"Kasey"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203" name="Line 75"/>
          <p:cNvSpPr>
            <a:spLocks noChangeShapeType="1"/>
          </p:cNvSpPr>
          <p:nvPr/>
        </p:nvSpPr>
        <p:spPr bwMode="auto">
          <a:xfrm>
            <a:off x="7569200" y="4038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4" name="Line 76"/>
          <p:cNvSpPr>
            <a:spLocks noChangeShapeType="1"/>
          </p:cNvSpPr>
          <p:nvPr/>
        </p:nvSpPr>
        <p:spPr bwMode="auto">
          <a:xfrm>
            <a:off x="4040188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09897"/>
              </p:ext>
            </p:extLst>
          </p:nvPr>
        </p:nvGraphicFramePr>
        <p:xfrm>
          <a:off x="3505200" y="3657601"/>
          <a:ext cx="1565275" cy="396874"/>
        </p:xfrm>
        <a:graphic>
          <a:graphicData uri="http://schemas.openxmlformats.org/drawingml/2006/table">
            <a:tbl>
              <a:tblPr/>
              <a:tblGrid>
                <a:gridCol w="97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"Stef"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C20D6B-CB1E-495B-9222-F5D392F7193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Map ADT Interface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Let's think about how to write our own implementation of a map.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As is (usually) done in the Java Collection Framework, we will define map as an ADT by creating a Map interface.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Core operations: put (add), get, contains key, remove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interface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Map&lt;K, V&gt;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(K key);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(K key);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(K key, V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B4165-FC53-4F6E-80B2-18548BF8ABF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Hash Map vs. Hash Set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The hashing is always done on the keys, </a:t>
            </a:r>
            <a:r>
              <a:rPr lang="en-US" altLang="en-US" i="1" smtClean="0"/>
              <a:t>not </a:t>
            </a:r>
            <a:r>
              <a:rPr lang="en-US" altLang="en-US" smtClean="0"/>
              <a:t>the values.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/>
              <a:t> method is now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altLang="en-US" smtClean="0"/>
              <a:t>; there and in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, you search for a node whose key matches a given key.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 method is now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altLang="en-US" smtClean="0"/>
              <a:t>; if the given key is already there, you must replace its old value with the new one.</a:t>
            </a:r>
          </a:p>
          <a:p>
            <a:pPr lvl="2" eaLnBrk="1" hangingPunct="1"/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map.put("Bill", 66);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49 with 66</a:t>
            </a:r>
            <a:endParaRPr lang="en-US" altLang="en-US" smtClean="0"/>
          </a:p>
        </p:txBody>
      </p:sp>
      <p:graphicFrame>
        <p:nvGraphicFramePr>
          <p:cNvPr id="629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65259"/>
              </p:ext>
            </p:extLst>
          </p:nvPr>
        </p:nvGraphicFramePr>
        <p:xfrm>
          <a:off x="1463675" y="3429000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4892675" y="4038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0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19265"/>
              </p:ext>
            </p:extLst>
          </p:nvPr>
        </p:nvGraphicFramePr>
        <p:xfrm>
          <a:off x="6645275" y="4481513"/>
          <a:ext cx="1527175" cy="396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"Jeff"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6899275" y="4038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 flipH="1">
            <a:off x="23018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 flipH="1">
            <a:off x="27590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 flipH="1">
            <a:off x="36734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 flipH="1">
            <a:off x="42068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2" name="Line 56"/>
          <p:cNvSpPr>
            <a:spLocks noChangeShapeType="1"/>
          </p:cNvSpPr>
          <p:nvPr/>
        </p:nvSpPr>
        <p:spPr bwMode="auto">
          <a:xfrm flipH="1">
            <a:off x="51974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3" name="Line 57"/>
          <p:cNvSpPr>
            <a:spLocks noChangeShapeType="1"/>
          </p:cNvSpPr>
          <p:nvPr/>
        </p:nvSpPr>
        <p:spPr bwMode="auto">
          <a:xfrm flipH="1">
            <a:off x="61880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1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795"/>
              </p:ext>
            </p:extLst>
          </p:nvPr>
        </p:nvGraphicFramePr>
        <p:xfrm>
          <a:off x="4662488" y="4495800"/>
          <a:ext cx="1528762" cy="396875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"Marty"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42" name="Line 66"/>
          <p:cNvSpPr>
            <a:spLocks noChangeShapeType="1"/>
          </p:cNvSpPr>
          <p:nvPr/>
        </p:nvSpPr>
        <p:spPr bwMode="auto">
          <a:xfrm flipH="1">
            <a:off x="5730875" y="38862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2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42972"/>
              </p:ext>
            </p:extLst>
          </p:nvPr>
        </p:nvGraphicFramePr>
        <p:xfrm>
          <a:off x="6645275" y="5181600"/>
          <a:ext cx="1527175" cy="396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"Kasey"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51" name="Line 75"/>
          <p:cNvSpPr>
            <a:spLocks noChangeShapeType="1"/>
          </p:cNvSpPr>
          <p:nvPr/>
        </p:nvSpPr>
        <p:spPr bwMode="auto">
          <a:xfrm>
            <a:off x="68961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Line 76"/>
          <p:cNvSpPr>
            <a:spLocks noChangeShapeType="1"/>
          </p:cNvSpPr>
          <p:nvPr/>
        </p:nvSpPr>
        <p:spPr bwMode="auto">
          <a:xfrm>
            <a:off x="3370263" y="4038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91898"/>
              </p:ext>
            </p:extLst>
          </p:nvPr>
        </p:nvGraphicFramePr>
        <p:xfrm>
          <a:off x="2894015" y="4495800"/>
          <a:ext cx="1506536" cy="396875"/>
        </p:xfrm>
        <a:graphic>
          <a:graphicData uri="http://schemas.openxmlformats.org/drawingml/2006/table">
            <a:tbl>
              <a:tblPr/>
              <a:tblGrid>
                <a:gridCol w="93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"Stef"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35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61" name="Text Box 85"/>
          <p:cNvSpPr txBox="1">
            <a:spLocks noChangeArrowheads="1"/>
          </p:cNvSpPr>
          <p:nvPr/>
        </p:nvSpPr>
        <p:spPr bwMode="auto">
          <a:xfrm>
            <a:off x="6172200" y="5943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  <a:latin typeface="Calibri" panose="020F0502020204030204" pitchFamily="34" charset="0"/>
              </a:rPr>
              <a:t>66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4876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4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40600"/>
              </p:ext>
            </p:extLst>
          </p:nvPr>
        </p:nvGraphicFramePr>
        <p:xfrm>
          <a:off x="4654550" y="5181600"/>
          <a:ext cx="1528763" cy="396875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"Abby"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985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92072"/>
              </p:ext>
            </p:extLst>
          </p:nvPr>
        </p:nvGraphicFramePr>
        <p:xfrm>
          <a:off x="4648200" y="5867400"/>
          <a:ext cx="1528763" cy="396875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"Bill"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79" name="Line 103"/>
          <p:cNvSpPr>
            <a:spLocks noChangeShapeType="1"/>
          </p:cNvSpPr>
          <p:nvPr/>
        </p:nvSpPr>
        <p:spPr bwMode="auto">
          <a:xfrm flipH="1">
            <a:off x="48768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C807C-D63A-4249-9FE2-CF33E28E8F8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18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Advanced Data Structures: Hashing and Heaps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F5037C-E5F5-46D9-985C-66BCE2630EFD}" type="datetime1">
              <a:rPr lang="en-US" smtClean="0">
                <a:solidFill>
                  <a:srgbClr val="FFFFFF"/>
                </a:solidFill>
              </a:rPr>
              <a:t>11/18/2020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10AB5-C2AF-47B4-BABE-3C6384D3D514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heap</a:t>
            </a:r>
            <a:r>
              <a:rPr lang="en-US" altLang="en-US" smtClean="0"/>
              <a:t>: A </a:t>
            </a:r>
            <a:r>
              <a:rPr lang="en-US" altLang="en-US" i="1" smtClean="0"/>
              <a:t>complete </a:t>
            </a:r>
            <a:r>
              <a:rPr lang="en-US" altLang="en-US" smtClean="0"/>
              <a:t>binary tree with </a:t>
            </a:r>
            <a:r>
              <a:rPr lang="en-US" altLang="en-US" i="1" smtClean="0"/>
              <a:t>vertical</a:t>
            </a:r>
            <a:r>
              <a:rPr lang="en-US" altLang="en-US" smtClean="0"/>
              <a:t> ordering.</a:t>
            </a:r>
          </a:p>
          <a:p>
            <a:pPr lvl="1" eaLnBrk="1" hangingPunct="1"/>
            <a:r>
              <a:rPr lang="en-US" altLang="en-US" b="1" smtClean="0"/>
              <a:t>complete tree</a:t>
            </a:r>
            <a:r>
              <a:rPr lang="en-US" altLang="en-US" smtClean="0"/>
              <a:t>: Every level is full except possibly the lowest level, which must be filled from left to right</a:t>
            </a:r>
          </a:p>
          <a:p>
            <a:pPr lvl="2" eaLnBrk="1" hangingPunct="1"/>
            <a:r>
              <a:rPr lang="en-US" altLang="en-US" smtClean="0"/>
              <a:t>(i.e., a node may not have any children until all possible siblings exist)</a:t>
            </a:r>
          </a:p>
        </p:txBody>
      </p:sp>
      <p:pic>
        <p:nvPicPr>
          <p:cNvPr id="60420" name="Picture 2" descr="&#10;Fig_21-01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19902" b="21513"/>
          <a:stretch>
            <a:fillRect/>
          </a:stretch>
        </p:blipFill>
        <p:spPr bwMode="auto">
          <a:xfrm>
            <a:off x="4929188" y="3408363"/>
            <a:ext cx="3148012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771525" y="3859213"/>
            <a:ext cx="3352800" cy="1752600"/>
            <a:chOff x="1584" y="2688"/>
            <a:chExt cx="1728" cy="816"/>
          </a:xfrm>
        </p:grpSpPr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 flipV="1">
              <a:off x="1584" y="2688"/>
              <a:ext cx="100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1584" y="3504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flipH="1">
              <a:off x="2448" y="331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 flipH="1" flipV="1">
              <a:off x="2592" y="2688"/>
              <a:ext cx="72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C7E53-DAD6-473B-897B-CA7716399F1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Heap Ordering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heap ordering</a:t>
            </a:r>
            <a:r>
              <a:rPr lang="en-US" altLang="en-US" dirty="0" smtClean="0"/>
              <a:t>: If P ≤ X  for every element X with parent P.</a:t>
            </a:r>
          </a:p>
          <a:p>
            <a:pPr lvl="1" eaLnBrk="1" hangingPunct="1"/>
            <a:r>
              <a:rPr lang="en-US" altLang="en-US" dirty="0" smtClean="0"/>
              <a:t>Parents' values are always smaller than those of their children.</a:t>
            </a:r>
          </a:p>
          <a:p>
            <a:pPr lvl="1" eaLnBrk="1" hangingPunct="1"/>
            <a:r>
              <a:rPr lang="en-US" altLang="en-US" dirty="0" smtClean="0"/>
              <a:t>Implies that minimum element is always the root (a "min-heap").</a:t>
            </a:r>
          </a:p>
          <a:p>
            <a:pPr lvl="2" eaLnBrk="1" hangingPunct="1"/>
            <a:r>
              <a:rPr lang="en-US" altLang="en-US" dirty="0" smtClean="0"/>
              <a:t>variation: "max-heap" stores largest element at root, reverses ordering</a:t>
            </a:r>
          </a:p>
          <a:p>
            <a:pPr lvl="1" eaLnBrk="1" hangingPunct="1"/>
            <a:r>
              <a:rPr lang="en-US" altLang="en-US" dirty="0" smtClean="0"/>
              <a:t>Is a heap a BST?  How are they related?</a:t>
            </a:r>
          </a:p>
          <a:p>
            <a:pPr lvl="1" eaLnBrk="1" hangingPunct="1"/>
            <a:r>
              <a:rPr lang="en-US" altLang="en-US" dirty="0" smtClean="0"/>
              <a:t>Heap is NOT a BST</a:t>
            </a:r>
          </a:p>
          <a:p>
            <a:pPr lvl="1" eaLnBrk="1" hangingPunct="1"/>
            <a:r>
              <a:rPr lang="en-US" altLang="en-US" dirty="0" smtClean="0"/>
              <a:t>General Orders: Up </a:t>
            </a:r>
            <a:r>
              <a:rPr lang="en-US" altLang="en-US" dirty="0" smtClean="0">
                <a:sym typeface="Wingdings" panose="05000000000000000000" pitchFamily="2" charset="2"/>
              </a:rPr>
              <a:t> Down, Left  Right</a:t>
            </a:r>
            <a:endParaRPr lang="en-US" altLang="en-US" dirty="0" smtClean="0"/>
          </a:p>
        </p:txBody>
      </p:sp>
      <p:pic>
        <p:nvPicPr>
          <p:cNvPr id="61444" name="Picture 4" descr="&#10;Fig_21-01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4" r="19902" b="21513"/>
          <a:stretch>
            <a:fillRect/>
          </a:stretch>
        </p:blipFill>
        <p:spPr bwMode="auto">
          <a:xfrm>
            <a:off x="5334000" y="3733800"/>
            <a:ext cx="3233738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&#10;Fig_21-02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86200"/>
            <a:ext cx="13779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48955D-5C53-41E2-851A-8E8BAA2AA1D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Which are Min-Heaps?</a:t>
            </a:r>
          </a:p>
        </p:txBody>
      </p:sp>
      <p:sp>
        <p:nvSpPr>
          <p:cNvPr id="62467" name="Oval 3"/>
          <p:cNvSpPr>
            <a:spLocks noChangeAspect="1" noChangeArrowheads="1"/>
          </p:cNvSpPr>
          <p:nvPr/>
        </p:nvSpPr>
        <p:spPr bwMode="auto">
          <a:xfrm>
            <a:off x="990600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62468" name="Oval 4"/>
          <p:cNvSpPr>
            <a:spLocks noChangeAspect="1" noChangeArrowheads="1"/>
          </p:cNvSpPr>
          <p:nvPr/>
        </p:nvSpPr>
        <p:spPr bwMode="auto">
          <a:xfrm>
            <a:off x="304800" y="304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62469" name="Oval 5"/>
          <p:cNvSpPr>
            <a:spLocks noChangeAspect="1" noChangeArrowheads="1"/>
          </p:cNvSpPr>
          <p:nvPr/>
        </p:nvSpPr>
        <p:spPr bwMode="auto">
          <a:xfrm>
            <a:off x="1447800" y="228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470" name="Oval 6"/>
          <p:cNvSpPr>
            <a:spLocks noChangeAspect="1" noChangeArrowheads="1"/>
          </p:cNvSpPr>
          <p:nvPr/>
        </p:nvSpPr>
        <p:spPr bwMode="auto">
          <a:xfrm>
            <a:off x="609600" y="228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2471" name="Oval 7"/>
          <p:cNvSpPr>
            <a:spLocks noChangeAspect="1" noChangeArrowheads="1"/>
          </p:cNvSpPr>
          <p:nvPr/>
        </p:nvSpPr>
        <p:spPr bwMode="auto">
          <a:xfrm>
            <a:off x="1066800" y="152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2472" name="AutoShape 8"/>
          <p:cNvCxnSpPr>
            <a:cxnSpLocks noChangeShapeType="1"/>
            <a:stCxn id="62471" idx="3"/>
            <a:endCxn id="62470" idx="0"/>
          </p:cNvCxnSpPr>
          <p:nvPr/>
        </p:nvCxnSpPr>
        <p:spPr bwMode="auto">
          <a:xfrm flipH="1">
            <a:off x="800100" y="1868488"/>
            <a:ext cx="3222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3" name="AutoShape 9"/>
          <p:cNvCxnSpPr>
            <a:cxnSpLocks noChangeShapeType="1"/>
            <a:stCxn id="62471" idx="5"/>
            <a:endCxn id="62469" idx="0"/>
          </p:cNvCxnSpPr>
          <p:nvPr/>
        </p:nvCxnSpPr>
        <p:spPr bwMode="auto">
          <a:xfrm>
            <a:off x="1392238" y="1868488"/>
            <a:ext cx="2460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4" name="AutoShape 10"/>
          <p:cNvCxnSpPr>
            <a:cxnSpLocks noChangeShapeType="1"/>
            <a:stCxn id="62470" idx="3"/>
            <a:endCxn id="62468" idx="0"/>
          </p:cNvCxnSpPr>
          <p:nvPr/>
        </p:nvCxnSpPr>
        <p:spPr bwMode="auto">
          <a:xfrm flipH="1">
            <a:off x="495300" y="2630488"/>
            <a:ext cx="1698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AutoShape 11"/>
          <p:cNvCxnSpPr>
            <a:cxnSpLocks noChangeShapeType="1"/>
            <a:stCxn id="62470" idx="5"/>
            <a:endCxn id="62467" idx="0"/>
          </p:cNvCxnSpPr>
          <p:nvPr/>
        </p:nvCxnSpPr>
        <p:spPr bwMode="auto">
          <a:xfrm>
            <a:off x="935038" y="2630488"/>
            <a:ext cx="2460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6" name="Oval 12"/>
          <p:cNvSpPr>
            <a:spLocks noChangeAspect="1"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2477" name="Oval 13"/>
          <p:cNvSpPr>
            <a:spLocks noChangeAspect="1" noChangeArrowheads="1"/>
          </p:cNvSpPr>
          <p:nvPr/>
        </p:nvSpPr>
        <p:spPr bwMode="auto">
          <a:xfrm>
            <a:off x="1371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2478" name="Oval 14"/>
          <p:cNvSpPr>
            <a:spLocks noChangeAspect="1" noChangeArrowheads="1"/>
          </p:cNvSpPr>
          <p:nvPr/>
        </p:nvSpPr>
        <p:spPr bwMode="auto">
          <a:xfrm>
            <a:off x="6096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2479" name="Oval 15"/>
          <p:cNvSpPr>
            <a:spLocks noChangeAspect="1" noChangeArrowheads="1"/>
          </p:cNvSpPr>
          <p:nvPr/>
        </p:nvSpPr>
        <p:spPr bwMode="auto">
          <a:xfrm>
            <a:off x="2209800" y="4495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480" name="Oval 16"/>
          <p:cNvSpPr>
            <a:spLocks noChangeAspect="1" noChangeArrowheads="1"/>
          </p:cNvSpPr>
          <p:nvPr/>
        </p:nvSpPr>
        <p:spPr bwMode="auto">
          <a:xfrm>
            <a:off x="1066800" y="4495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2481" name="Oval 17"/>
          <p:cNvSpPr>
            <a:spLocks noChangeAspect="1" noChangeArrowheads="1"/>
          </p:cNvSpPr>
          <p:nvPr/>
        </p:nvSpPr>
        <p:spPr bwMode="auto">
          <a:xfrm>
            <a:off x="1600200" y="3733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2482" name="AutoShape 18"/>
          <p:cNvCxnSpPr>
            <a:cxnSpLocks noChangeShapeType="1"/>
            <a:stCxn id="62481" idx="3"/>
            <a:endCxn id="62480" idx="0"/>
          </p:cNvCxnSpPr>
          <p:nvPr/>
        </p:nvCxnSpPr>
        <p:spPr bwMode="auto">
          <a:xfrm flipH="1">
            <a:off x="1257300" y="40782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3" name="AutoShape 19"/>
          <p:cNvCxnSpPr>
            <a:cxnSpLocks noChangeShapeType="1"/>
            <a:stCxn id="62481" idx="5"/>
            <a:endCxn id="62479" idx="0"/>
          </p:cNvCxnSpPr>
          <p:nvPr/>
        </p:nvCxnSpPr>
        <p:spPr bwMode="auto">
          <a:xfrm>
            <a:off x="1925638" y="40782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4" name="AutoShape 20"/>
          <p:cNvCxnSpPr>
            <a:cxnSpLocks noChangeShapeType="1"/>
            <a:stCxn id="62479" idx="5"/>
            <a:endCxn id="62476" idx="0"/>
          </p:cNvCxnSpPr>
          <p:nvPr/>
        </p:nvCxnSpPr>
        <p:spPr bwMode="auto">
          <a:xfrm>
            <a:off x="2535238" y="48402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5" name="AutoShape 21"/>
          <p:cNvCxnSpPr>
            <a:cxnSpLocks noChangeShapeType="1"/>
            <a:stCxn id="62480" idx="3"/>
            <a:endCxn id="62478" idx="0"/>
          </p:cNvCxnSpPr>
          <p:nvPr/>
        </p:nvCxnSpPr>
        <p:spPr bwMode="auto">
          <a:xfrm flipH="1">
            <a:off x="800100" y="48402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86" name="AutoShape 22"/>
          <p:cNvCxnSpPr>
            <a:cxnSpLocks noChangeShapeType="1"/>
            <a:stCxn id="62480" idx="5"/>
            <a:endCxn id="62477" idx="0"/>
          </p:cNvCxnSpPr>
          <p:nvPr/>
        </p:nvCxnSpPr>
        <p:spPr bwMode="auto">
          <a:xfrm>
            <a:off x="1392238" y="48402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7" name="Oval 23"/>
          <p:cNvSpPr>
            <a:spLocks noChangeAspect="1" noChangeArrowheads="1"/>
          </p:cNvSpPr>
          <p:nvPr/>
        </p:nvSpPr>
        <p:spPr bwMode="auto">
          <a:xfrm>
            <a:off x="228600" y="5834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2488" name="AutoShape 24"/>
          <p:cNvCxnSpPr>
            <a:cxnSpLocks noChangeShapeType="1"/>
            <a:stCxn id="62478" idx="3"/>
            <a:endCxn id="62487" idx="0"/>
          </p:cNvCxnSpPr>
          <p:nvPr/>
        </p:nvCxnSpPr>
        <p:spPr bwMode="auto">
          <a:xfrm flipH="1">
            <a:off x="476250" y="55260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9" name="Oval 25"/>
          <p:cNvSpPr>
            <a:spLocks noChangeAspect="1" noChangeArrowheads="1"/>
          </p:cNvSpPr>
          <p:nvPr/>
        </p:nvSpPr>
        <p:spPr bwMode="auto">
          <a:xfrm>
            <a:off x="876300" y="58340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2490" name="AutoShape 26"/>
          <p:cNvCxnSpPr>
            <a:cxnSpLocks noChangeShapeType="1"/>
            <a:stCxn id="62478" idx="5"/>
            <a:endCxn id="62489" idx="0"/>
          </p:cNvCxnSpPr>
          <p:nvPr/>
        </p:nvCxnSpPr>
        <p:spPr bwMode="auto">
          <a:xfrm>
            <a:off x="935038" y="5526088"/>
            <a:ext cx="1889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1" name="Oval 27"/>
          <p:cNvSpPr>
            <a:spLocks noChangeAspect="1" noChangeArrowheads="1"/>
          </p:cNvSpPr>
          <p:nvPr/>
        </p:nvSpPr>
        <p:spPr bwMode="auto">
          <a:xfrm>
            <a:off x="20574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2492" name="AutoShape 28"/>
          <p:cNvCxnSpPr>
            <a:cxnSpLocks noChangeShapeType="1"/>
            <a:stCxn id="62479" idx="3"/>
            <a:endCxn id="62491" idx="0"/>
          </p:cNvCxnSpPr>
          <p:nvPr/>
        </p:nvCxnSpPr>
        <p:spPr bwMode="auto">
          <a:xfrm flipH="1">
            <a:off x="2247900" y="48402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93" name="Oval 29"/>
          <p:cNvSpPr>
            <a:spLocks noChangeAspect="1" noChangeArrowheads="1"/>
          </p:cNvSpPr>
          <p:nvPr/>
        </p:nvSpPr>
        <p:spPr bwMode="auto">
          <a:xfrm>
            <a:off x="52578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2494" name="Oval 30"/>
          <p:cNvSpPr>
            <a:spLocks noChangeAspect="1" noChangeArrowheads="1"/>
          </p:cNvSpPr>
          <p:nvPr/>
        </p:nvSpPr>
        <p:spPr bwMode="auto">
          <a:xfrm>
            <a:off x="38862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2495" name="Oval 31"/>
          <p:cNvSpPr>
            <a:spLocks noChangeAspect="1" noChangeArrowheads="1"/>
          </p:cNvSpPr>
          <p:nvPr/>
        </p:nvSpPr>
        <p:spPr bwMode="auto">
          <a:xfrm>
            <a:off x="31242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2496" name="Oval 32"/>
          <p:cNvSpPr>
            <a:spLocks noChangeAspect="1" noChangeArrowheads="1"/>
          </p:cNvSpPr>
          <p:nvPr/>
        </p:nvSpPr>
        <p:spPr bwMode="auto">
          <a:xfrm>
            <a:off x="4724400" y="205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497" name="Oval 33"/>
          <p:cNvSpPr>
            <a:spLocks noChangeAspect="1" noChangeArrowheads="1"/>
          </p:cNvSpPr>
          <p:nvPr/>
        </p:nvSpPr>
        <p:spPr bwMode="auto">
          <a:xfrm>
            <a:off x="3581400" y="205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2498" name="Oval 34"/>
          <p:cNvSpPr>
            <a:spLocks noChangeAspect="1" noChangeArrowheads="1"/>
          </p:cNvSpPr>
          <p:nvPr/>
        </p:nvSpPr>
        <p:spPr bwMode="auto">
          <a:xfrm>
            <a:off x="4114800" y="1295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2499" name="AutoShape 35"/>
          <p:cNvCxnSpPr>
            <a:cxnSpLocks noChangeShapeType="1"/>
            <a:stCxn id="62498" idx="3"/>
            <a:endCxn id="62497" idx="0"/>
          </p:cNvCxnSpPr>
          <p:nvPr/>
        </p:nvCxnSpPr>
        <p:spPr bwMode="auto">
          <a:xfrm flipH="1">
            <a:off x="3771900" y="16398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0" name="AutoShape 36"/>
          <p:cNvCxnSpPr>
            <a:cxnSpLocks noChangeShapeType="1"/>
            <a:stCxn id="62498" idx="5"/>
            <a:endCxn id="62496" idx="0"/>
          </p:cNvCxnSpPr>
          <p:nvPr/>
        </p:nvCxnSpPr>
        <p:spPr bwMode="auto">
          <a:xfrm>
            <a:off x="4440238" y="16398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1" name="AutoShape 37"/>
          <p:cNvCxnSpPr>
            <a:cxnSpLocks noChangeShapeType="1"/>
            <a:stCxn id="62496" idx="5"/>
            <a:endCxn id="62493" idx="0"/>
          </p:cNvCxnSpPr>
          <p:nvPr/>
        </p:nvCxnSpPr>
        <p:spPr bwMode="auto">
          <a:xfrm>
            <a:off x="5049838" y="24018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2" name="AutoShape 38"/>
          <p:cNvCxnSpPr>
            <a:cxnSpLocks noChangeShapeType="1"/>
            <a:stCxn id="62497" idx="3"/>
            <a:endCxn id="62495" idx="0"/>
          </p:cNvCxnSpPr>
          <p:nvPr/>
        </p:nvCxnSpPr>
        <p:spPr bwMode="auto">
          <a:xfrm flipH="1">
            <a:off x="3314700" y="24018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3" name="AutoShape 39"/>
          <p:cNvCxnSpPr>
            <a:cxnSpLocks noChangeShapeType="1"/>
            <a:stCxn id="62497" idx="5"/>
            <a:endCxn id="62494" idx="0"/>
          </p:cNvCxnSpPr>
          <p:nvPr/>
        </p:nvCxnSpPr>
        <p:spPr bwMode="auto">
          <a:xfrm>
            <a:off x="3906838" y="24018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04" name="Oval 40"/>
          <p:cNvSpPr>
            <a:spLocks noChangeAspect="1" noChangeArrowheads="1"/>
          </p:cNvSpPr>
          <p:nvPr/>
        </p:nvSpPr>
        <p:spPr bwMode="auto">
          <a:xfrm>
            <a:off x="2743200" y="33956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2505" name="AutoShape 41"/>
          <p:cNvCxnSpPr>
            <a:cxnSpLocks noChangeShapeType="1"/>
            <a:stCxn id="62495" idx="3"/>
            <a:endCxn id="62504" idx="0"/>
          </p:cNvCxnSpPr>
          <p:nvPr/>
        </p:nvCxnSpPr>
        <p:spPr bwMode="auto">
          <a:xfrm flipH="1">
            <a:off x="2990850" y="30876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06" name="Oval 42"/>
          <p:cNvSpPr>
            <a:spLocks noChangeAspect="1" noChangeArrowheads="1"/>
          </p:cNvSpPr>
          <p:nvPr/>
        </p:nvSpPr>
        <p:spPr bwMode="auto">
          <a:xfrm>
            <a:off x="4800600" y="3429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2507" name="AutoShape 43"/>
          <p:cNvCxnSpPr>
            <a:cxnSpLocks noChangeShapeType="1"/>
            <a:stCxn id="62508" idx="5"/>
            <a:endCxn id="62506" idx="0"/>
          </p:cNvCxnSpPr>
          <p:nvPr/>
        </p:nvCxnSpPr>
        <p:spPr bwMode="auto">
          <a:xfrm>
            <a:off x="4897438" y="3087688"/>
            <a:ext cx="15081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08" name="Oval 44"/>
          <p:cNvSpPr>
            <a:spLocks noChangeAspect="1"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2509" name="AutoShape 45"/>
          <p:cNvCxnSpPr>
            <a:cxnSpLocks noChangeShapeType="1"/>
            <a:stCxn id="62496" idx="3"/>
            <a:endCxn id="62508" idx="0"/>
          </p:cNvCxnSpPr>
          <p:nvPr/>
        </p:nvCxnSpPr>
        <p:spPr bwMode="auto">
          <a:xfrm flipH="1">
            <a:off x="4762500" y="24018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10" name="Oval 46"/>
          <p:cNvSpPr>
            <a:spLocks noChangeAspect="1" noChangeArrowheads="1"/>
          </p:cNvSpPr>
          <p:nvPr/>
        </p:nvSpPr>
        <p:spPr bwMode="auto">
          <a:xfrm>
            <a:off x="86106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2511" name="Oval 47"/>
          <p:cNvSpPr>
            <a:spLocks noChangeAspect="1" noChangeArrowheads="1"/>
          </p:cNvSpPr>
          <p:nvPr/>
        </p:nvSpPr>
        <p:spPr bwMode="auto">
          <a:xfrm>
            <a:off x="7239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2512" name="Oval 48"/>
          <p:cNvSpPr>
            <a:spLocks noChangeAspect="1" noChangeArrowheads="1"/>
          </p:cNvSpPr>
          <p:nvPr/>
        </p:nvSpPr>
        <p:spPr bwMode="auto">
          <a:xfrm>
            <a:off x="6477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2513" name="Oval 49"/>
          <p:cNvSpPr>
            <a:spLocks noChangeAspect="1" noChangeArrowheads="1"/>
          </p:cNvSpPr>
          <p:nvPr/>
        </p:nvSpPr>
        <p:spPr bwMode="auto">
          <a:xfrm>
            <a:off x="8077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514" name="Oval 50"/>
          <p:cNvSpPr>
            <a:spLocks noChangeAspect="1" noChangeArrowheads="1"/>
          </p:cNvSpPr>
          <p:nvPr/>
        </p:nvSpPr>
        <p:spPr bwMode="auto">
          <a:xfrm>
            <a:off x="69342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62515" name="Oval 51"/>
          <p:cNvSpPr>
            <a:spLocks noChangeAspect="1" noChangeArrowheads="1"/>
          </p:cNvSpPr>
          <p:nvPr/>
        </p:nvSpPr>
        <p:spPr bwMode="auto">
          <a:xfrm>
            <a:off x="7467600" y="137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cxnSp>
        <p:nvCxnSpPr>
          <p:cNvPr id="62516" name="AutoShape 52"/>
          <p:cNvCxnSpPr>
            <a:cxnSpLocks noChangeShapeType="1"/>
            <a:stCxn id="62515" idx="3"/>
            <a:endCxn id="62514" idx="0"/>
          </p:cNvCxnSpPr>
          <p:nvPr/>
        </p:nvCxnSpPr>
        <p:spPr bwMode="auto">
          <a:xfrm flipH="1">
            <a:off x="7124700" y="17160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7" name="AutoShape 53"/>
          <p:cNvCxnSpPr>
            <a:cxnSpLocks noChangeShapeType="1"/>
            <a:stCxn id="62515" idx="5"/>
            <a:endCxn id="62513" idx="0"/>
          </p:cNvCxnSpPr>
          <p:nvPr/>
        </p:nvCxnSpPr>
        <p:spPr bwMode="auto">
          <a:xfrm>
            <a:off x="7793038" y="17160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8" name="AutoShape 54"/>
          <p:cNvCxnSpPr>
            <a:cxnSpLocks noChangeShapeType="1"/>
            <a:stCxn id="62513" idx="5"/>
            <a:endCxn id="62510" idx="0"/>
          </p:cNvCxnSpPr>
          <p:nvPr/>
        </p:nvCxnSpPr>
        <p:spPr bwMode="auto">
          <a:xfrm>
            <a:off x="8402638" y="2478088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9" name="AutoShape 55"/>
          <p:cNvCxnSpPr>
            <a:cxnSpLocks noChangeShapeType="1"/>
            <a:stCxn id="62514" idx="3"/>
            <a:endCxn id="62512" idx="0"/>
          </p:cNvCxnSpPr>
          <p:nvPr/>
        </p:nvCxnSpPr>
        <p:spPr bwMode="auto">
          <a:xfrm flipH="1">
            <a:off x="6667500" y="24780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0" name="AutoShape 56"/>
          <p:cNvCxnSpPr>
            <a:cxnSpLocks noChangeShapeType="1"/>
            <a:stCxn id="62514" idx="5"/>
            <a:endCxn id="62511" idx="0"/>
          </p:cNvCxnSpPr>
          <p:nvPr/>
        </p:nvCxnSpPr>
        <p:spPr bwMode="auto">
          <a:xfrm>
            <a:off x="7259638" y="24780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21" name="Oval 57"/>
          <p:cNvSpPr>
            <a:spLocks noChangeAspect="1" noChangeArrowheads="1"/>
          </p:cNvSpPr>
          <p:nvPr/>
        </p:nvSpPr>
        <p:spPr bwMode="auto">
          <a:xfrm>
            <a:off x="6096000" y="34718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2522" name="AutoShape 58"/>
          <p:cNvCxnSpPr>
            <a:cxnSpLocks noChangeShapeType="1"/>
            <a:stCxn id="62512" idx="3"/>
            <a:endCxn id="62521" idx="0"/>
          </p:cNvCxnSpPr>
          <p:nvPr/>
        </p:nvCxnSpPr>
        <p:spPr bwMode="auto">
          <a:xfrm flipH="1">
            <a:off x="6343650" y="3163888"/>
            <a:ext cx="18891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23" name="Oval 59"/>
          <p:cNvSpPr>
            <a:spLocks noChangeAspect="1" noChangeArrowheads="1"/>
          </p:cNvSpPr>
          <p:nvPr/>
        </p:nvSpPr>
        <p:spPr bwMode="auto">
          <a:xfrm>
            <a:off x="6743700" y="3471863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2524" name="AutoShape 60"/>
          <p:cNvCxnSpPr>
            <a:cxnSpLocks noChangeShapeType="1"/>
            <a:stCxn id="62512" idx="5"/>
            <a:endCxn id="62523" idx="0"/>
          </p:cNvCxnSpPr>
          <p:nvPr/>
        </p:nvCxnSpPr>
        <p:spPr bwMode="auto">
          <a:xfrm>
            <a:off x="6802438" y="3163888"/>
            <a:ext cx="1889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25" name="Oval 61"/>
          <p:cNvSpPr>
            <a:spLocks noChangeAspect="1" noChangeArrowheads="1"/>
          </p:cNvSpPr>
          <p:nvPr/>
        </p:nvSpPr>
        <p:spPr bwMode="auto">
          <a:xfrm>
            <a:off x="79248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2526" name="AutoShape 62"/>
          <p:cNvCxnSpPr>
            <a:cxnSpLocks noChangeShapeType="1"/>
            <a:stCxn id="62513" idx="3"/>
            <a:endCxn id="62525" idx="0"/>
          </p:cNvCxnSpPr>
          <p:nvPr/>
        </p:nvCxnSpPr>
        <p:spPr bwMode="auto">
          <a:xfrm flipH="1">
            <a:off x="8115300" y="2478088"/>
            <a:ext cx="174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27" name="Oval 74"/>
          <p:cNvSpPr>
            <a:spLocks noChangeAspect="1" noChangeArrowheads="1"/>
          </p:cNvSpPr>
          <p:nvPr/>
        </p:nvSpPr>
        <p:spPr bwMode="auto">
          <a:xfrm>
            <a:off x="4267200" y="586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2528" name="Oval 75"/>
          <p:cNvSpPr>
            <a:spLocks noChangeAspect="1" noChangeArrowheads="1"/>
          </p:cNvSpPr>
          <p:nvPr/>
        </p:nvSpPr>
        <p:spPr bwMode="auto">
          <a:xfrm>
            <a:off x="3505200" y="5867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2529" name="Oval 76"/>
          <p:cNvSpPr>
            <a:spLocks noChangeAspect="1" noChangeArrowheads="1"/>
          </p:cNvSpPr>
          <p:nvPr/>
        </p:nvSpPr>
        <p:spPr bwMode="auto">
          <a:xfrm>
            <a:off x="51054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530" name="Oval 77"/>
          <p:cNvSpPr>
            <a:spLocks noChangeAspect="1" noChangeArrowheads="1"/>
          </p:cNvSpPr>
          <p:nvPr/>
        </p:nvSpPr>
        <p:spPr bwMode="auto">
          <a:xfrm>
            <a:off x="3962400" y="518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2531" name="Oval 78"/>
          <p:cNvSpPr>
            <a:spLocks noChangeAspect="1" noChangeArrowheads="1"/>
          </p:cNvSpPr>
          <p:nvPr/>
        </p:nvSpPr>
        <p:spPr bwMode="auto">
          <a:xfrm>
            <a:off x="44958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2532" name="AutoShape 79"/>
          <p:cNvCxnSpPr>
            <a:cxnSpLocks noChangeShapeType="1"/>
            <a:stCxn id="62531" idx="3"/>
            <a:endCxn id="62530" idx="0"/>
          </p:cNvCxnSpPr>
          <p:nvPr/>
        </p:nvCxnSpPr>
        <p:spPr bwMode="auto">
          <a:xfrm flipH="1">
            <a:off x="4152900" y="4764088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3" name="AutoShape 80"/>
          <p:cNvCxnSpPr>
            <a:cxnSpLocks noChangeShapeType="1"/>
            <a:stCxn id="62531" idx="5"/>
            <a:endCxn id="62529" idx="0"/>
          </p:cNvCxnSpPr>
          <p:nvPr/>
        </p:nvCxnSpPr>
        <p:spPr bwMode="auto">
          <a:xfrm>
            <a:off x="4821238" y="4764088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4" name="AutoShape 81"/>
          <p:cNvCxnSpPr>
            <a:cxnSpLocks noChangeShapeType="1"/>
            <a:stCxn id="62530" idx="3"/>
            <a:endCxn id="62528" idx="0"/>
          </p:cNvCxnSpPr>
          <p:nvPr/>
        </p:nvCxnSpPr>
        <p:spPr bwMode="auto">
          <a:xfrm flipH="1">
            <a:off x="3695700" y="5526088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5" name="AutoShape 82"/>
          <p:cNvCxnSpPr>
            <a:cxnSpLocks noChangeShapeType="1"/>
            <a:stCxn id="62530" idx="5"/>
            <a:endCxn id="62527" idx="0"/>
          </p:cNvCxnSpPr>
          <p:nvPr/>
        </p:nvCxnSpPr>
        <p:spPr bwMode="auto">
          <a:xfrm>
            <a:off x="4287838" y="5526088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36" name="Oval 103"/>
          <p:cNvSpPr>
            <a:spLocks noChangeAspect="1" noChangeArrowheads="1"/>
          </p:cNvSpPr>
          <p:nvPr/>
        </p:nvSpPr>
        <p:spPr bwMode="auto">
          <a:xfrm>
            <a:off x="82296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2537" name="Oval 104"/>
          <p:cNvSpPr>
            <a:spLocks noChangeAspect="1" noChangeArrowheads="1"/>
          </p:cNvSpPr>
          <p:nvPr/>
        </p:nvSpPr>
        <p:spPr bwMode="auto">
          <a:xfrm>
            <a:off x="68580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2538" name="Oval 105"/>
          <p:cNvSpPr>
            <a:spLocks noChangeAspect="1" noChangeArrowheads="1"/>
          </p:cNvSpPr>
          <p:nvPr/>
        </p:nvSpPr>
        <p:spPr bwMode="auto">
          <a:xfrm>
            <a:off x="6096000" y="58388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2539" name="Oval 106"/>
          <p:cNvSpPr>
            <a:spLocks noChangeAspect="1" noChangeArrowheads="1"/>
          </p:cNvSpPr>
          <p:nvPr/>
        </p:nvSpPr>
        <p:spPr bwMode="auto">
          <a:xfrm>
            <a:off x="7696200" y="5153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2540" name="Oval 107"/>
          <p:cNvSpPr>
            <a:spLocks noChangeAspect="1" noChangeArrowheads="1"/>
          </p:cNvSpPr>
          <p:nvPr/>
        </p:nvSpPr>
        <p:spPr bwMode="auto">
          <a:xfrm>
            <a:off x="6553200" y="5153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2541" name="Oval 108"/>
          <p:cNvSpPr>
            <a:spLocks noChangeAspect="1" noChangeArrowheads="1"/>
          </p:cNvSpPr>
          <p:nvPr/>
        </p:nvSpPr>
        <p:spPr bwMode="auto">
          <a:xfrm>
            <a:off x="7086600" y="43910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2542" name="AutoShape 109"/>
          <p:cNvCxnSpPr>
            <a:cxnSpLocks noChangeShapeType="1"/>
            <a:stCxn id="62541" idx="3"/>
            <a:endCxn id="62540" idx="0"/>
          </p:cNvCxnSpPr>
          <p:nvPr/>
        </p:nvCxnSpPr>
        <p:spPr bwMode="auto">
          <a:xfrm flipH="1">
            <a:off x="6743700" y="4735513"/>
            <a:ext cx="398463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3" name="AutoShape 110"/>
          <p:cNvCxnSpPr>
            <a:cxnSpLocks noChangeShapeType="1"/>
            <a:stCxn id="62541" idx="5"/>
            <a:endCxn id="62539" idx="0"/>
          </p:cNvCxnSpPr>
          <p:nvPr/>
        </p:nvCxnSpPr>
        <p:spPr bwMode="auto">
          <a:xfrm>
            <a:off x="7412038" y="4735513"/>
            <a:ext cx="474662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4" name="AutoShape 111"/>
          <p:cNvCxnSpPr>
            <a:cxnSpLocks noChangeShapeType="1"/>
            <a:stCxn id="62539" idx="5"/>
            <a:endCxn id="62536" idx="0"/>
          </p:cNvCxnSpPr>
          <p:nvPr/>
        </p:nvCxnSpPr>
        <p:spPr bwMode="auto">
          <a:xfrm>
            <a:off x="8021638" y="5497513"/>
            <a:ext cx="3984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5" name="AutoShape 112"/>
          <p:cNvCxnSpPr>
            <a:cxnSpLocks noChangeShapeType="1"/>
            <a:stCxn id="62540" idx="3"/>
            <a:endCxn id="62538" idx="0"/>
          </p:cNvCxnSpPr>
          <p:nvPr/>
        </p:nvCxnSpPr>
        <p:spPr bwMode="auto">
          <a:xfrm flipH="1">
            <a:off x="6286500" y="5497513"/>
            <a:ext cx="3222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6" name="AutoShape 113"/>
          <p:cNvCxnSpPr>
            <a:cxnSpLocks noChangeShapeType="1"/>
            <a:stCxn id="62540" idx="5"/>
            <a:endCxn id="62537" idx="0"/>
          </p:cNvCxnSpPr>
          <p:nvPr/>
        </p:nvCxnSpPr>
        <p:spPr bwMode="auto">
          <a:xfrm>
            <a:off x="6878638" y="5497513"/>
            <a:ext cx="1698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990336" y="3105990"/>
            <a:ext cx="422744" cy="283323"/>
            <a:chOff x="955675" y="3105944"/>
            <a:chExt cx="422744" cy="283323"/>
          </a:xfrm>
        </p:grpSpPr>
        <p:sp>
          <p:nvSpPr>
            <p:cNvPr id="62561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2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563" name="Text Box 89"/>
          <p:cNvSpPr txBox="1">
            <a:spLocks noChangeArrowheads="1"/>
          </p:cNvSpPr>
          <p:nvPr/>
        </p:nvSpPr>
        <p:spPr bwMode="auto">
          <a:xfrm>
            <a:off x="1515269" y="1156148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873156" y="3524250"/>
            <a:ext cx="422744" cy="283323"/>
            <a:chOff x="955675" y="3105944"/>
            <a:chExt cx="422744" cy="283323"/>
          </a:xfrm>
        </p:grpSpPr>
        <p:sp>
          <p:nvSpPr>
            <p:cNvPr id="105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934200" y="2155077"/>
            <a:ext cx="422744" cy="283323"/>
            <a:chOff x="955675" y="3105944"/>
            <a:chExt cx="422744" cy="283323"/>
          </a:xfrm>
        </p:grpSpPr>
        <p:sp>
          <p:nvSpPr>
            <p:cNvPr id="108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8264056" y="5888877"/>
            <a:ext cx="422744" cy="283323"/>
            <a:chOff x="955675" y="3105944"/>
            <a:chExt cx="422744" cy="283323"/>
          </a:xfrm>
        </p:grpSpPr>
        <p:sp>
          <p:nvSpPr>
            <p:cNvPr id="111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Text Box 89"/>
          <p:cNvSpPr txBox="1">
            <a:spLocks noChangeArrowheads="1"/>
          </p:cNvSpPr>
          <p:nvPr/>
        </p:nvSpPr>
        <p:spPr bwMode="auto">
          <a:xfrm>
            <a:off x="4748660" y="1181729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4" name="Text Box 89"/>
          <p:cNvSpPr txBox="1">
            <a:spLocks noChangeArrowheads="1"/>
          </p:cNvSpPr>
          <p:nvPr/>
        </p:nvSpPr>
        <p:spPr bwMode="auto">
          <a:xfrm>
            <a:off x="8063360" y="1174512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5" name="Text Box 89"/>
          <p:cNvSpPr txBox="1">
            <a:spLocks noChangeArrowheads="1"/>
          </p:cNvSpPr>
          <p:nvPr/>
        </p:nvSpPr>
        <p:spPr bwMode="auto">
          <a:xfrm>
            <a:off x="7783666" y="4241007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A2225-ED95-4D9B-90FA-CA02BFE211F2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3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3" grpId="0"/>
      <p:bldP spid="113" grpId="0"/>
      <p:bldP spid="114" grpId="0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2119313" y="2736850"/>
            <a:ext cx="139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1373188" y="2736850"/>
            <a:ext cx="141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462213" y="2792413"/>
            <a:ext cx="142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1946275" y="2792413"/>
            <a:ext cx="141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3151188" y="2792413"/>
            <a:ext cx="198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3495" name="Group 8"/>
          <p:cNvGrpSpPr>
            <a:grpSpLocks/>
          </p:cNvGrpSpPr>
          <p:nvPr/>
        </p:nvGrpSpPr>
        <p:grpSpPr bwMode="auto">
          <a:xfrm>
            <a:off x="3241675" y="1668463"/>
            <a:ext cx="1970088" cy="1422400"/>
            <a:chOff x="2736" y="1056"/>
            <a:chExt cx="1455" cy="1072"/>
          </a:xfrm>
        </p:grpSpPr>
        <p:sp>
          <p:nvSpPr>
            <p:cNvPr id="63611" name="Oval 9"/>
            <p:cNvSpPr>
              <a:spLocks noChangeArrowheads="1"/>
            </p:cNvSpPr>
            <p:nvPr/>
          </p:nvSpPr>
          <p:spPr bwMode="auto">
            <a:xfrm>
              <a:off x="2736" y="1872"/>
              <a:ext cx="256" cy="25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63612" name="Group 10"/>
            <p:cNvGrpSpPr>
              <a:grpSpLocks/>
            </p:cNvGrpSpPr>
            <p:nvPr/>
          </p:nvGrpSpPr>
          <p:grpSpPr bwMode="auto">
            <a:xfrm>
              <a:off x="2928" y="1056"/>
              <a:ext cx="1263" cy="722"/>
              <a:chOff x="624" y="1056"/>
              <a:chExt cx="1263" cy="722"/>
            </a:xfrm>
          </p:grpSpPr>
          <p:sp>
            <p:nvSpPr>
              <p:cNvPr id="63614" name="Rectangle 11"/>
              <p:cNvSpPr>
                <a:spLocks noChangeArrowheads="1"/>
              </p:cNvSpPr>
              <p:nvPr/>
            </p:nvSpPr>
            <p:spPr bwMode="auto">
              <a:xfrm>
                <a:off x="751" y="1480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15" name="Oval 12"/>
              <p:cNvSpPr>
                <a:spLocks noChangeArrowheads="1"/>
              </p:cNvSpPr>
              <p:nvPr/>
            </p:nvSpPr>
            <p:spPr bwMode="auto">
              <a:xfrm>
                <a:off x="1631" y="1522"/>
                <a:ext cx="256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16" name="Oval 13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17" name="Line 14"/>
              <p:cNvSpPr>
                <a:spLocks noChangeShapeType="1"/>
              </p:cNvSpPr>
              <p:nvPr/>
            </p:nvSpPr>
            <p:spPr bwMode="auto">
              <a:xfrm flipV="1">
                <a:off x="793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8" name="Line 15"/>
              <p:cNvSpPr>
                <a:spLocks noChangeShapeType="1"/>
              </p:cNvSpPr>
              <p:nvPr/>
            </p:nvSpPr>
            <p:spPr bwMode="auto">
              <a:xfrm flipH="1" flipV="1">
                <a:off x="1387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9" name="Oval 16"/>
              <p:cNvSpPr>
                <a:spLocks noChangeArrowheads="1"/>
              </p:cNvSpPr>
              <p:nvPr/>
            </p:nvSpPr>
            <p:spPr bwMode="auto">
              <a:xfrm>
                <a:off x="655" y="1522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20" name="Rectangle 17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21" name="Rectangle 18"/>
              <p:cNvSpPr>
                <a:spLocks noChangeArrowheads="1"/>
              </p:cNvSpPr>
              <p:nvPr/>
            </p:nvSpPr>
            <p:spPr bwMode="auto">
              <a:xfrm>
                <a:off x="624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622" name="Rectangle 19"/>
              <p:cNvSpPr>
                <a:spLocks noChangeArrowheads="1"/>
              </p:cNvSpPr>
              <p:nvPr/>
            </p:nvSpPr>
            <p:spPr bwMode="auto">
              <a:xfrm>
                <a:off x="1641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3613" name="Line 20"/>
            <p:cNvSpPr>
              <a:spLocks noChangeShapeType="1"/>
            </p:cNvSpPr>
            <p:nvPr/>
          </p:nvSpPr>
          <p:spPr bwMode="auto">
            <a:xfrm flipV="1">
              <a:off x="2880" y="172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6" name="Group 21"/>
          <p:cNvGrpSpPr>
            <a:grpSpLocks/>
          </p:cNvGrpSpPr>
          <p:nvPr/>
        </p:nvGrpSpPr>
        <p:grpSpPr bwMode="auto">
          <a:xfrm>
            <a:off x="838200" y="3897313"/>
            <a:ext cx="1970088" cy="1422400"/>
            <a:chOff x="432" y="2688"/>
            <a:chExt cx="1455" cy="1072"/>
          </a:xfrm>
        </p:grpSpPr>
        <p:grpSp>
          <p:nvGrpSpPr>
            <p:cNvPr id="63596" name="Group 22"/>
            <p:cNvGrpSpPr>
              <a:grpSpLocks/>
            </p:cNvGrpSpPr>
            <p:nvPr/>
          </p:nvGrpSpPr>
          <p:grpSpPr bwMode="auto">
            <a:xfrm>
              <a:off x="432" y="2688"/>
              <a:ext cx="1455" cy="1072"/>
              <a:chOff x="2736" y="1056"/>
              <a:chExt cx="1455" cy="1072"/>
            </a:xfrm>
          </p:grpSpPr>
          <p:sp>
            <p:nvSpPr>
              <p:cNvPr id="63599" name="Oval 23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256" cy="256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63600" name="Group 24"/>
              <p:cNvGrpSpPr>
                <a:grpSpLocks/>
              </p:cNvGrpSpPr>
              <p:nvPr/>
            </p:nvGrpSpPr>
            <p:grpSpPr bwMode="auto">
              <a:xfrm>
                <a:off x="2928" y="1056"/>
                <a:ext cx="1263" cy="722"/>
                <a:chOff x="624" y="1056"/>
                <a:chExt cx="1263" cy="722"/>
              </a:xfrm>
            </p:grpSpPr>
            <p:sp>
              <p:nvSpPr>
                <p:cNvPr id="63602" name="Rectangle 25"/>
                <p:cNvSpPr>
                  <a:spLocks noChangeArrowheads="1"/>
                </p:cNvSpPr>
                <p:nvPr/>
              </p:nvSpPr>
              <p:spPr bwMode="auto">
                <a:xfrm>
                  <a:off x="751" y="1480"/>
                  <a:ext cx="1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03" name="Oval 26"/>
                <p:cNvSpPr>
                  <a:spLocks noChangeArrowheads="1"/>
                </p:cNvSpPr>
                <p:nvPr/>
              </p:nvSpPr>
              <p:spPr bwMode="auto">
                <a:xfrm>
                  <a:off x="1631" y="1522"/>
                  <a:ext cx="256" cy="25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04" name="Oval 27"/>
                <p:cNvSpPr>
                  <a:spLocks noChangeArrowheads="1"/>
                </p:cNvSpPr>
                <p:nvPr/>
              </p:nvSpPr>
              <p:spPr bwMode="auto">
                <a:xfrm>
                  <a:off x="1132" y="1056"/>
                  <a:ext cx="257" cy="25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0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93" y="1225"/>
                  <a:ext cx="339" cy="29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6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387" y="1225"/>
                  <a:ext cx="339" cy="29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07" name="Oval 30"/>
                <p:cNvSpPr>
                  <a:spLocks noChangeArrowheads="1"/>
                </p:cNvSpPr>
                <p:nvPr/>
              </p:nvSpPr>
              <p:spPr bwMode="auto">
                <a:xfrm>
                  <a:off x="655" y="1522"/>
                  <a:ext cx="257" cy="256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08" name="Rectangle 31"/>
                <p:cNvSpPr>
                  <a:spLocks noChangeArrowheads="1"/>
                </p:cNvSpPr>
                <p:nvPr/>
              </p:nvSpPr>
              <p:spPr bwMode="auto">
                <a:xfrm>
                  <a:off x="1132" y="1056"/>
                  <a:ext cx="105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09" name="Rectangle 32"/>
                <p:cNvSpPr>
                  <a:spLocks noChangeArrowheads="1"/>
                </p:cNvSpPr>
                <p:nvPr/>
              </p:nvSpPr>
              <p:spPr bwMode="auto">
                <a:xfrm>
                  <a:off x="624" y="1522"/>
                  <a:ext cx="1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636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641" y="1522"/>
                  <a:ext cx="104" cy="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37931725" indent="-37474525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 defTabSz="4572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US" altLang="en-US"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63601" name="Line 34"/>
              <p:cNvSpPr>
                <a:spLocks noChangeShapeType="1"/>
              </p:cNvSpPr>
              <p:nvPr/>
            </p:nvSpPr>
            <p:spPr bwMode="auto">
              <a:xfrm flipV="1">
                <a:off x="2880" y="1728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97" name="Oval 35"/>
            <p:cNvSpPr>
              <a:spLocks noChangeArrowheads="1"/>
            </p:cNvSpPr>
            <p:nvPr/>
          </p:nvSpPr>
          <p:spPr bwMode="auto">
            <a:xfrm>
              <a:off x="864" y="3504"/>
              <a:ext cx="257" cy="25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98" name="Line 36"/>
            <p:cNvSpPr>
              <a:spLocks noChangeShapeType="1"/>
            </p:cNvSpPr>
            <p:nvPr/>
          </p:nvSpPr>
          <p:spPr bwMode="auto">
            <a:xfrm>
              <a:off x="864" y="3360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7" name="Oval 37"/>
          <p:cNvSpPr>
            <a:spLocks noChangeArrowheads="1"/>
          </p:cNvSpPr>
          <p:nvPr/>
        </p:nvSpPr>
        <p:spPr bwMode="auto">
          <a:xfrm>
            <a:off x="6621463" y="2878138"/>
            <a:ext cx="346075" cy="3397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63498" name="Group 38"/>
          <p:cNvGrpSpPr>
            <a:grpSpLocks/>
          </p:cNvGrpSpPr>
          <p:nvPr/>
        </p:nvGrpSpPr>
        <p:grpSpPr bwMode="auto">
          <a:xfrm>
            <a:off x="6296025" y="1731963"/>
            <a:ext cx="1709738" cy="957262"/>
            <a:chOff x="624" y="1056"/>
            <a:chExt cx="1263" cy="722"/>
          </a:xfrm>
        </p:grpSpPr>
        <p:sp>
          <p:nvSpPr>
            <p:cNvPr id="63587" name="Rectangle 39"/>
            <p:cNvSpPr>
              <a:spLocks noChangeArrowheads="1"/>
            </p:cNvSpPr>
            <p:nvPr/>
          </p:nvSpPr>
          <p:spPr bwMode="auto">
            <a:xfrm>
              <a:off x="751" y="1480"/>
              <a:ext cx="1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88" name="Oval 40"/>
            <p:cNvSpPr>
              <a:spLocks noChangeArrowheads="1"/>
            </p:cNvSpPr>
            <p:nvPr/>
          </p:nvSpPr>
          <p:spPr bwMode="auto">
            <a:xfrm>
              <a:off x="1631" y="1522"/>
              <a:ext cx="256" cy="25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89" name="Oval 41"/>
            <p:cNvSpPr>
              <a:spLocks noChangeArrowheads="1"/>
            </p:cNvSpPr>
            <p:nvPr/>
          </p:nvSpPr>
          <p:spPr bwMode="auto">
            <a:xfrm>
              <a:off x="1132" y="1056"/>
              <a:ext cx="257" cy="25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90" name="Line 42"/>
            <p:cNvSpPr>
              <a:spLocks noChangeShapeType="1"/>
            </p:cNvSpPr>
            <p:nvPr/>
          </p:nvSpPr>
          <p:spPr bwMode="auto">
            <a:xfrm flipV="1">
              <a:off x="793" y="1225"/>
              <a:ext cx="339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43"/>
            <p:cNvSpPr>
              <a:spLocks noChangeShapeType="1"/>
            </p:cNvSpPr>
            <p:nvPr/>
          </p:nvSpPr>
          <p:spPr bwMode="auto">
            <a:xfrm flipH="1" flipV="1">
              <a:off x="1387" y="1225"/>
              <a:ext cx="339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Oval 44"/>
            <p:cNvSpPr>
              <a:spLocks noChangeArrowheads="1"/>
            </p:cNvSpPr>
            <p:nvPr/>
          </p:nvSpPr>
          <p:spPr bwMode="auto">
            <a:xfrm>
              <a:off x="655" y="1522"/>
              <a:ext cx="257" cy="25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93" name="Rectangle 45"/>
            <p:cNvSpPr>
              <a:spLocks noChangeArrowheads="1"/>
            </p:cNvSpPr>
            <p:nvPr/>
          </p:nvSpPr>
          <p:spPr bwMode="auto">
            <a:xfrm>
              <a:off x="1132" y="1056"/>
              <a:ext cx="10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94" name="Rectangle 46"/>
            <p:cNvSpPr>
              <a:spLocks noChangeArrowheads="1"/>
            </p:cNvSpPr>
            <p:nvPr/>
          </p:nvSpPr>
          <p:spPr bwMode="auto">
            <a:xfrm>
              <a:off x="624" y="1522"/>
              <a:ext cx="1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3595" name="Rectangle 47"/>
            <p:cNvSpPr>
              <a:spLocks noChangeArrowheads="1"/>
            </p:cNvSpPr>
            <p:nvPr/>
          </p:nvSpPr>
          <p:spPr bwMode="auto">
            <a:xfrm>
              <a:off x="1641" y="1522"/>
              <a:ext cx="1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endParaRPr lang="en-US" altLang="en-US">
                <a:latin typeface="Calibri" panose="020F050202020403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63499" name="Line 48"/>
          <p:cNvSpPr>
            <a:spLocks noChangeShapeType="1"/>
          </p:cNvSpPr>
          <p:nvPr/>
        </p:nvSpPr>
        <p:spPr bwMode="auto">
          <a:xfrm flipH="1" flipV="1">
            <a:off x="6621463" y="2624138"/>
            <a:ext cx="128587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Text Box 51"/>
          <p:cNvSpPr txBox="1">
            <a:spLocks noChangeArrowheads="1"/>
          </p:cNvSpPr>
          <p:nvPr/>
        </p:nvSpPr>
        <p:spPr bwMode="auto">
          <a:xfrm>
            <a:off x="6594475" y="2838450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24</a:t>
            </a:r>
          </a:p>
        </p:txBody>
      </p:sp>
      <p:sp>
        <p:nvSpPr>
          <p:cNvPr id="63501" name="Text Box 52"/>
          <p:cNvSpPr txBox="1">
            <a:spLocks noChangeArrowheads="1"/>
          </p:cNvSpPr>
          <p:nvPr/>
        </p:nvSpPr>
        <p:spPr bwMode="auto">
          <a:xfrm>
            <a:off x="838200" y="4924425"/>
            <a:ext cx="300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7</a:t>
            </a:r>
          </a:p>
        </p:txBody>
      </p:sp>
      <p:sp>
        <p:nvSpPr>
          <p:cNvPr id="63502" name="Text Box 53"/>
          <p:cNvSpPr txBox="1">
            <a:spLocks noChangeArrowheads="1"/>
          </p:cNvSpPr>
          <p:nvPr/>
        </p:nvSpPr>
        <p:spPr bwMode="auto">
          <a:xfrm>
            <a:off x="1447800" y="4951413"/>
            <a:ext cx="300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3</a:t>
            </a:r>
          </a:p>
        </p:txBody>
      </p:sp>
      <p:grpSp>
        <p:nvGrpSpPr>
          <p:cNvPr id="63503" name="Group 54"/>
          <p:cNvGrpSpPr>
            <a:grpSpLocks/>
          </p:cNvGrpSpPr>
          <p:nvPr/>
        </p:nvGrpSpPr>
        <p:grpSpPr bwMode="auto">
          <a:xfrm>
            <a:off x="3424238" y="3833813"/>
            <a:ext cx="1728787" cy="1020762"/>
            <a:chOff x="86" y="1056"/>
            <a:chExt cx="1277" cy="770"/>
          </a:xfrm>
        </p:grpSpPr>
        <p:grpSp>
          <p:nvGrpSpPr>
            <p:cNvPr id="63574" name="Group 55"/>
            <p:cNvGrpSpPr>
              <a:grpSpLocks/>
            </p:cNvGrpSpPr>
            <p:nvPr/>
          </p:nvGrpSpPr>
          <p:grpSpPr bwMode="auto">
            <a:xfrm>
              <a:off x="96" y="1104"/>
              <a:ext cx="1263" cy="722"/>
              <a:chOff x="624" y="1056"/>
              <a:chExt cx="1263" cy="722"/>
            </a:xfrm>
          </p:grpSpPr>
          <p:sp>
            <p:nvSpPr>
              <p:cNvPr id="63578" name="Rectangle 56"/>
              <p:cNvSpPr>
                <a:spLocks noChangeArrowheads="1"/>
              </p:cNvSpPr>
              <p:nvPr/>
            </p:nvSpPr>
            <p:spPr bwMode="auto">
              <a:xfrm>
                <a:off x="751" y="1480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79" name="Oval 57"/>
              <p:cNvSpPr>
                <a:spLocks noChangeArrowheads="1"/>
              </p:cNvSpPr>
              <p:nvPr/>
            </p:nvSpPr>
            <p:spPr bwMode="auto">
              <a:xfrm>
                <a:off x="1631" y="1522"/>
                <a:ext cx="256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80" name="Oval 58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81" name="Line 59"/>
              <p:cNvSpPr>
                <a:spLocks noChangeShapeType="1"/>
              </p:cNvSpPr>
              <p:nvPr/>
            </p:nvSpPr>
            <p:spPr bwMode="auto">
              <a:xfrm flipV="1">
                <a:off x="793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2" name="Line 60"/>
              <p:cNvSpPr>
                <a:spLocks noChangeShapeType="1"/>
              </p:cNvSpPr>
              <p:nvPr/>
            </p:nvSpPr>
            <p:spPr bwMode="auto">
              <a:xfrm flipH="1" flipV="1">
                <a:off x="1387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3" name="Oval 61"/>
              <p:cNvSpPr>
                <a:spLocks noChangeArrowheads="1"/>
              </p:cNvSpPr>
              <p:nvPr/>
            </p:nvSpPr>
            <p:spPr bwMode="auto">
              <a:xfrm>
                <a:off x="655" y="1522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84" name="Rectangle 62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85" name="Rectangle 63"/>
              <p:cNvSpPr>
                <a:spLocks noChangeArrowheads="1"/>
              </p:cNvSpPr>
              <p:nvPr/>
            </p:nvSpPr>
            <p:spPr bwMode="auto">
              <a:xfrm>
                <a:off x="624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86" name="Rectangle 64"/>
              <p:cNvSpPr>
                <a:spLocks noChangeArrowheads="1"/>
              </p:cNvSpPr>
              <p:nvPr/>
            </p:nvSpPr>
            <p:spPr bwMode="auto">
              <a:xfrm>
                <a:off x="1641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3575" name="Text Box 65"/>
            <p:cNvSpPr txBox="1">
              <a:spLocks noChangeArrowheads="1"/>
            </p:cNvSpPr>
            <p:nvPr/>
          </p:nvSpPr>
          <p:spPr bwMode="auto">
            <a:xfrm>
              <a:off x="577" y="1056"/>
              <a:ext cx="30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30</a:t>
              </a:r>
            </a:p>
          </p:txBody>
        </p:sp>
        <p:sp>
          <p:nvSpPr>
            <p:cNvPr id="63576" name="Text Box 66"/>
            <p:cNvSpPr txBox="1">
              <a:spLocks noChangeArrowheads="1"/>
            </p:cNvSpPr>
            <p:nvPr/>
          </p:nvSpPr>
          <p:spPr bwMode="auto">
            <a:xfrm>
              <a:off x="86" y="1536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63577" name="Text Box 67"/>
            <p:cNvSpPr txBox="1">
              <a:spLocks noChangeArrowheads="1"/>
            </p:cNvSpPr>
            <p:nvPr/>
          </p:nvSpPr>
          <p:spPr bwMode="auto">
            <a:xfrm>
              <a:off x="1056" y="1545"/>
              <a:ext cx="30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40</a:t>
              </a:r>
            </a:p>
          </p:txBody>
        </p:sp>
      </p:grpSp>
      <p:sp>
        <p:nvSpPr>
          <p:cNvPr id="63504" name="Text Box 68"/>
          <p:cNvSpPr txBox="1">
            <a:spLocks noChangeArrowheads="1"/>
          </p:cNvSpPr>
          <p:nvPr/>
        </p:nvSpPr>
        <p:spPr bwMode="auto">
          <a:xfrm>
            <a:off x="7621588" y="2305050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63505" name="Text Box 69"/>
          <p:cNvSpPr txBox="1">
            <a:spLocks noChangeArrowheads="1"/>
          </p:cNvSpPr>
          <p:nvPr/>
        </p:nvSpPr>
        <p:spPr bwMode="auto">
          <a:xfrm>
            <a:off x="6946900" y="1704975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3506" name="Text Box 70"/>
          <p:cNvSpPr txBox="1">
            <a:spLocks noChangeArrowheads="1"/>
          </p:cNvSpPr>
          <p:nvPr/>
        </p:nvSpPr>
        <p:spPr bwMode="auto">
          <a:xfrm>
            <a:off x="6296025" y="2301875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25</a:t>
            </a:r>
          </a:p>
        </p:txBody>
      </p:sp>
      <p:sp>
        <p:nvSpPr>
          <p:cNvPr id="63507" name="Text Box 71"/>
          <p:cNvSpPr txBox="1">
            <a:spLocks noChangeArrowheads="1"/>
          </p:cNvSpPr>
          <p:nvPr/>
        </p:nvSpPr>
        <p:spPr bwMode="auto">
          <a:xfrm>
            <a:off x="4827588" y="2251075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63508" name="Text Box 72"/>
          <p:cNvSpPr txBox="1">
            <a:spLocks noChangeArrowheads="1"/>
          </p:cNvSpPr>
          <p:nvPr/>
        </p:nvSpPr>
        <p:spPr bwMode="auto">
          <a:xfrm>
            <a:off x="4152900" y="1628775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48</a:t>
            </a:r>
          </a:p>
        </p:txBody>
      </p:sp>
      <p:sp>
        <p:nvSpPr>
          <p:cNvPr id="63509" name="Text Box 73"/>
          <p:cNvSpPr txBox="1">
            <a:spLocks noChangeArrowheads="1"/>
          </p:cNvSpPr>
          <p:nvPr/>
        </p:nvSpPr>
        <p:spPr bwMode="auto">
          <a:xfrm>
            <a:off x="3514725" y="2238375"/>
            <a:ext cx="41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21</a:t>
            </a:r>
          </a:p>
        </p:txBody>
      </p:sp>
      <p:sp>
        <p:nvSpPr>
          <p:cNvPr id="63510" name="Text Box 74"/>
          <p:cNvSpPr txBox="1">
            <a:spLocks noChangeArrowheads="1"/>
          </p:cNvSpPr>
          <p:nvPr/>
        </p:nvSpPr>
        <p:spPr bwMode="auto">
          <a:xfrm>
            <a:off x="3178175" y="2684463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14</a:t>
            </a:r>
          </a:p>
        </p:txBody>
      </p:sp>
      <p:sp>
        <p:nvSpPr>
          <p:cNvPr id="63511" name="Text Box 75"/>
          <p:cNvSpPr txBox="1">
            <a:spLocks noChangeArrowheads="1"/>
          </p:cNvSpPr>
          <p:nvPr/>
        </p:nvSpPr>
        <p:spPr bwMode="auto">
          <a:xfrm>
            <a:off x="1085850" y="4456113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63512" name="Text Box 76"/>
          <p:cNvSpPr txBox="1">
            <a:spLocks noChangeArrowheads="1"/>
          </p:cNvSpPr>
          <p:nvPr/>
        </p:nvSpPr>
        <p:spPr bwMode="auto">
          <a:xfrm>
            <a:off x="2422525" y="4468813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17</a:t>
            </a:r>
          </a:p>
        </p:txBody>
      </p:sp>
      <p:sp>
        <p:nvSpPr>
          <p:cNvPr id="63513" name="Text Box 77"/>
          <p:cNvSpPr txBox="1">
            <a:spLocks noChangeArrowheads="1"/>
          </p:cNvSpPr>
          <p:nvPr/>
        </p:nvSpPr>
        <p:spPr bwMode="auto">
          <a:xfrm>
            <a:off x="1747838" y="3843338"/>
            <a:ext cx="415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33</a:t>
            </a:r>
          </a:p>
        </p:txBody>
      </p:sp>
      <p:grpSp>
        <p:nvGrpSpPr>
          <p:cNvPr id="63514" name="Group 78"/>
          <p:cNvGrpSpPr>
            <a:grpSpLocks/>
          </p:cNvGrpSpPr>
          <p:nvPr/>
        </p:nvGrpSpPr>
        <p:grpSpPr bwMode="auto">
          <a:xfrm>
            <a:off x="5359400" y="3665538"/>
            <a:ext cx="2798763" cy="1970087"/>
            <a:chOff x="3052" y="2561"/>
            <a:chExt cx="2068" cy="1487"/>
          </a:xfrm>
        </p:grpSpPr>
        <p:grpSp>
          <p:nvGrpSpPr>
            <p:cNvPr id="63538" name="Group 79"/>
            <p:cNvGrpSpPr>
              <a:grpSpLocks/>
            </p:cNvGrpSpPr>
            <p:nvPr/>
          </p:nvGrpSpPr>
          <p:grpSpPr bwMode="auto">
            <a:xfrm>
              <a:off x="3072" y="2592"/>
              <a:ext cx="2048" cy="1456"/>
              <a:chOff x="3312" y="2448"/>
              <a:chExt cx="2048" cy="1456"/>
            </a:xfrm>
          </p:grpSpPr>
          <p:sp>
            <p:nvSpPr>
              <p:cNvPr id="63547" name="Freeform 80"/>
              <p:cNvSpPr>
                <a:spLocks/>
              </p:cNvSpPr>
              <p:nvPr/>
            </p:nvSpPr>
            <p:spPr bwMode="auto">
              <a:xfrm>
                <a:off x="3577" y="3296"/>
                <a:ext cx="255" cy="256"/>
              </a:xfrm>
              <a:custGeom>
                <a:avLst/>
                <a:gdLst>
                  <a:gd name="T0" fmla="*/ 237 w 255"/>
                  <a:gd name="T1" fmla="*/ 62 h 256"/>
                  <a:gd name="T2" fmla="*/ 221 w 255"/>
                  <a:gd name="T3" fmla="*/ 40 h 256"/>
                  <a:gd name="T4" fmla="*/ 202 w 255"/>
                  <a:gd name="T5" fmla="*/ 25 h 256"/>
                  <a:gd name="T6" fmla="*/ 180 w 255"/>
                  <a:gd name="T7" fmla="*/ 12 h 256"/>
                  <a:gd name="T8" fmla="*/ 157 w 255"/>
                  <a:gd name="T9" fmla="*/ 3 h 256"/>
                  <a:gd name="T10" fmla="*/ 134 w 255"/>
                  <a:gd name="T11" fmla="*/ 0 h 256"/>
                  <a:gd name="T12" fmla="*/ 110 w 255"/>
                  <a:gd name="T13" fmla="*/ 2 h 256"/>
                  <a:gd name="T14" fmla="*/ 85 w 255"/>
                  <a:gd name="T15" fmla="*/ 9 h 256"/>
                  <a:gd name="T16" fmla="*/ 62 w 255"/>
                  <a:gd name="T17" fmla="*/ 19 h 256"/>
                  <a:gd name="T18" fmla="*/ 41 w 255"/>
                  <a:gd name="T19" fmla="*/ 35 h 256"/>
                  <a:gd name="T20" fmla="*/ 25 w 255"/>
                  <a:gd name="T21" fmla="*/ 53 h 256"/>
                  <a:gd name="T22" fmla="*/ 13 w 255"/>
                  <a:gd name="T23" fmla="*/ 74 h 256"/>
                  <a:gd name="T24" fmla="*/ 4 w 255"/>
                  <a:gd name="T25" fmla="*/ 97 h 256"/>
                  <a:gd name="T26" fmla="*/ 0 w 255"/>
                  <a:gd name="T27" fmla="*/ 122 h 256"/>
                  <a:gd name="T28" fmla="*/ 2 w 255"/>
                  <a:gd name="T29" fmla="*/ 146 h 256"/>
                  <a:gd name="T30" fmla="*/ 7 w 255"/>
                  <a:gd name="T31" fmla="*/ 171 h 256"/>
                  <a:gd name="T32" fmla="*/ 18 w 255"/>
                  <a:gd name="T33" fmla="*/ 194 h 256"/>
                  <a:gd name="T34" fmla="*/ 34 w 255"/>
                  <a:gd name="T35" fmla="*/ 215 h 256"/>
                  <a:gd name="T36" fmla="*/ 53 w 255"/>
                  <a:gd name="T37" fmla="*/ 231 h 256"/>
                  <a:gd name="T38" fmla="*/ 74 w 255"/>
                  <a:gd name="T39" fmla="*/ 244 h 256"/>
                  <a:gd name="T40" fmla="*/ 97 w 255"/>
                  <a:gd name="T41" fmla="*/ 252 h 256"/>
                  <a:gd name="T42" fmla="*/ 120 w 255"/>
                  <a:gd name="T43" fmla="*/ 256 h 256"/>
                  <a:gd name="T44" fmla="*/ 145 w 255"/>
                  <a:gd name="T45" fmla="*/ 254 h 256"/>
                  <a:gd name="T46" fmla="*/ 170 w 255"/>
                  <a:gd name="T47" fmla="*/ 247 h 256"/>
                  <a:gd name="T48" fmla="*/ 193 w 255"/>
                  <a:gd name="T49" fmla="*/ 237 h 256"/>
                  <a:gd name="T50" fmla="*/ 214 w 255"/>
                  <a:gd name="T51" fmla="*/ 221 h 256"/>
                  <a:gd name="T52" fmla="*/ 230 w 255"/>
                  <a:gd name="T53" fmla="*/ 203 h 256"/>
                  <a:gd name="T54" fmla="*/ 242 w 255"/>
                  <a:gd name="T55" fmla="*/ 182 h 256"/>
                  <a:gd name="T56" fmla="*/ 251 w 255"/>
                  <a:gd name="T57" fmla="*/ 159 h 256"/>
                  <a:gd name="T58" fmla="*/ 255 w 255"/>
                  <a:gd name="T59" fmla="*/ 134 h 256"/>
                  <a:gd name="T60" fmla="*/ 253 w 255"/>
                  <a:gd name="T61" fmla="*/ 109 h 256"/>
                  <a:gd name="T62" fmla="*/ 248 w 255"/>
                  <a:gd name="T63" fmla="*/ 85 h 256"/>
                  <a:gd name="T64" fmla="*/ 237 w 255"/>
                  <a:gd name="T65" fmla="*/ 62 h 2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256"/>
                  <a:gd name="T101" fmla="*/ 255 w 255"/>
                  <a:gd name="T102" fmla="*/ 256 h 2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256">
                    <a:moveTo>
                      <a:pt x="237" y="62"/>
                    </a:moveTo>
                    <a:lnTo>
                      <a:pt x="221" y="40"/>
                    </a:lnTo>
                    <a:lnTo>
                      <a:pt x="202" y="25"/>
                    </a:lnTo>
                    <a:lnTo>
                      <a:pt x="180" y="12"/>
                    </a:lnTo>
                    <a:lnTo>
                      <a:pt x="157" y="3"/>
                    </a:lnTo>
                    <a:lnTo>
                      <a:pt x="134" y="0"/>
                    </a:lnTo>
                    <a:lnTo>
                      <a:pt x="110" y="2"/>
                    </a:lnTo>
                    <a:lnTo>
                      <a:pt x="85" y="9"/>
                    </a:lnTo>
                    <a:lnTo>
                      <a:pt x="62" y="19"/>
                    </a:lnTo>
                    <a:lnTo>
                      <a:pt x="41" y="35"/>
                    </a:lnTo>
                    <a:lnTo>
                      <a:pt x="25" y="53"/>
                    </a:lnTo>
                    <a:lnTo>
                      <a:pt x="13" y="74"/>
                    </a:lnTo>
                    <a:lnTo>
                      <a:pt x="4" y="97"/>
                    </a:lnTo>
                    <a:lnTo>
                      <a:pt x="0" y="122"/>
                    </a:lnTo>
                    <a:lnTo>
                      <a:pt x="2" y="146"/>
                    </a:lnTo>
                    <a:lnTo>
                      <a:pt x="7" y="171"/>
                    </a:lnTo>
                    <a:lnTo>
                      <a:pt x="18" y="194"/>
                    </a:lnTo>
                    <a:lnTo>
                      <a:pt x="34" y="215"/>
                    </a:lnTo>
                    <a:lnTo>
                      <a:pt x="53" y="231"/>
                    </a:lnTo>
                    <a:lnTo>
                      <a:pt x="74" y="244"/>
                    </a:lnTo>
                    <a:lnTo>
                      <a:pt x="97" y="252"/>
                    </a:lnTo>
                    <a:lnTo>
                      <a:pt x="120" y="256"/>
                    </a:lnTo>
                    <a:lnTo>
                      <a:pt x="145" y="254"/>
                    </a:lnTo>
                    <a:lnTo>
                      <a:pt x="170" y="247"/>
                    </a:lnTo>
                    <a:lnTo>
                      <a:pt x="193" y="237"/>
                    </a:lnTo>
                    <a:lnTo>
                      <a:pt x="214" y="221"/>
                    </a:lnTo>
                    <a:lnTo>
                      <a:pt x="230" y="203"/>
                    </a:lnTo>
                    <a:lnTo>
                      <a:pt x="242" y="182"/>
                    </a:lnTo>
                    <a:lnTo>
                      <a:pt x="251" y="159"/>
                    </a:lnTo>
                    <a:lnTo>
                      <a:pt x="255" y="134"/>
                    </a:lnTo>
                    <a:lnTo>
                      <a:pt x="253" y="109"/>
                    </a:lnTo>
                    <a:lnTo>
                      <a:pt x="248" y="85"/>
                    </a:lnTo>
                    <a:lnTo>
                      <a:pt x="237" y="6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8" name="Rectangle 81"/>
              <p:cNvSpPr>
                <a:spLocks noChangeArrowheads="1"/>
              </p:cNvSpPr>
              <p:nvPr/>
            </p:nvSpPr>
            <p:spPr bwMode="auto">
              <a:xfrm>
                <a:off x="3620" y="3296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49" name="Rectangle 82"/>
              <p:cNvSpPr>
                <a:spLocks noChangeArrowheads="1"/>
              </p:cNvSpPr>
              <p:nvPr/>
            </p:nvSpPr>
            <p:spPr bwMode="auto">
              <a:xfrm>
                <a:off x="3450" y="3635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0" name="Line 83"/>
              <p:cNvSpPr>
                <a:spLocks noChangeShapeType="1"/>
              </p:cNvSpPr>
              <p:nvPr/>
            </p:nvSpPr>
            <p:spPr bwMode="auto">
              <a:xfrm flipV="1">
                <a:off x="3504" y="350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1" name="Rectangle 84"/>
              <p:cNvSpPr>
                <a:spLocks noChangeArrowheads="1"/>
              </p:cNvSpPr>
              <p:nvPr/>
            </p:nvSpPr>
            <p:spPr bwMode="auto">
              <a:xfrm>
                <a:off x="3959" y="287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2" name="Rectangle 85"/>
              <p:cNvSpPr>
                <a:spLocks noChangeArrowheads="1"/>
              </p:cNvSpPr>
              <p:nvPr/>
            </p:nvSpPr>
            <p:spPr bwMode="auto">
              <a:xfrm>
                <a:off x="4298" y="3253"/>
                <a:ext cx="10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3" name="Rectangle 86"/>
              <p:cNvSpPr>
                <a:spLocks noChangeArrowheads="1"/>
              </p:cNvSpPr>
              <p:nvPr/>
            </p:nvSpPr>
            <p:spPr bwMode="auto">
              <a:xfrm>
                <a:off x="3747" y="3253"/>
                <a:ext cx="10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4" name="Oval 87"/>
              <p:cNvSpPr>
                <a:spLocks noChangeArrowheads="1"/>
              </p:cNvSpPr>
              <p:nvPr/>
            </p:nvSpPr>
            <p:spPr bwMode="auto">
              <a:xfrm>
                <a:off x="4839" y="2914"/>
                <a:ext cx="256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5" name="Freeform 88"/>
              <p:cNvSpPr>
                <a:spLocks/>
              </p:cNvSpPr>
              <p:nvPr/>
            </p:nvSpPr>
            <p:spPr bwMode="auto">
              <a:xfrm>
                <a:off x="4552" y="3296"/>
                <a:ext cx="255" cy="256"/>
              </a:xfrm>
              <a:custGeom>
                <a:avLst/>
                <a:gdLst>
                  <a:gd name="T0" fmla="*/ 237 w 255"/>
                  <a:gd name="T1" fmla="*/ 62 h 256"/>
                  <a:gd name="T2" fmla="*/ 221 w 255"/>
                  <a:gd name="T3" fmla="*/ 40 h 256"/>
                  <a:gd name="T4" fmla="*/ 202 w 255"/>
                  <a:gd name="T5" fmla="*/ 25 h 256"/>
                  <a:gd name="T6" fmla="*/ 181 w 255"/>
                  <a:gd name="T7" fmla="*/ 12 h 256"/>
                  <a:gd name="T8" fmla="*/ 158 w 255"/>
                  <a:gd name="T9" fmla="*/ 3 h 256"/>
                  <a:gd name="T10" fmla="*/ 135 w 255"/>
                  <a:gd name="T11" fmla="*/ 0 h 256"/>
                  <a:gd name="T12" fmla="*/ 110 w 255"/>
                  <a:gd name="T13" fmla="*/ 2 h 256"/>
                  <a:gd name="T14" fmla="*/ 85 w 255"/>
                  <a:gd name="T15" fmla="*/ 9 h 256"/>
                  <a:gd name="T16" fmla="*/ 62 w 255"/>
                  <a:gd name="T17" fmla="*/ 19 h 256"/>
                  <a:gd name="T18" fmla="*/ 41 w 255"/>
                  <a:gd name="T19" fmla="*/ 35 h 256"/>
                  <a:gd name="T20" fmla="*/ 25 w 255"/>
                  <a:gd name="T21" fmla="*/ 53 h 256"/>
                  <a:gd name="T22" fmla="*/ 13 w 255"/>
                  <a:gd name="T23" fmla="*/ 74 h 256"/>
                  <a:gd name="T24" fmla="*/ 4 w 255"/>
                  <a:gd name="T25" fmla="*/ 97 h 256"/>
                  <a:gd name="T26" fmla="*/ 0 w 255"/>
                  <a:gd name="T27" fmla="*/ 122 h 256"/>
                  <a:gd name="T28" fmla="*/ 2 w 255"/>
                  <a:gd name="T29" fmla="*/ 146 h 256"/>
                  <a:gd name="T30" fmla="*/ 7 w 255"/>
                  <a:gd name="T31" fmla="*/ 171 h 256"/>
                  <a:gd name="T32" fmla="*/ 18 w 255"/>
                  <a:gd name="T33" fmla="*/ 194 h 256"/>
                  <a:gd name="T34" fmla="*/ 34 w 255"/>
                  <a:gd name="T35" fmla="*/ 215 h 256"/>
                  <a:gd name="T36" fmla="*/ 53 w 255"/>
                  <a:gd name="T37" fmla="*/ 231 h 256"/>
                  <a:gd name="T38" fmla="*/ 75 w 255"/>
                  <a:gd name="T39" fmla="*/ 244 h 256"/>
                  <a:gd name="T40" fmla="*/ 98 w 255"/>
                  <a:gd name="T41" fmla="*/ 252 h 256"/>
                  <a:gd name="T42" fmla="*/ 121 w 255"/>
                  <a:gd name="T43" fmla="*/ 256 h 256"/>
                  <a:gd name="T44" fmla="*/ 145 w 255"/>
                  <a:gd name="T45" fmla="*/ 254 h 256"/>
                  <a:gd name="T46" fmla="*/ 170 w 255"/>
                  <a:gd name="T47" fmla="*/ 247 h 256"/>
                  <a:gd name="T48" fmla="*/ 193 w 255"/>
                  <a:gd name="T49" fmla="*/ 237 h 256"/>
                  <a:gd name="T50" fmla="*/ 214 w 255"/>
                  <a:gd name="T51" fmla="*/ 221 h 256"/>
                  <a:gd name="T52" fmla="*/ 230 w 255"/>
                  <a:gd name="T53" fmla="*/ 203 h 256"/>
                  <a:gd name="T54" fmla="*/ 242 w 255"/>
                  <a:gd name="T55" fmla="*/ 182 h 256"/>
                  <a:gd name="T56" fmla="*/ 251 w 255"/>
                  <a:gd name="T57" fmla="*/ 159 h 256"/>
                  <a:gd name="T58" fmla="*/ 255 w 255"/>
                  <a:gd name="T59" fmla="*/ 134 h 256"/>
                  <a:gd name="T60" fmla="*/ 253 w 255"/>
                  <a:gd name="T61" fmla="*/ 109 h 256"/>
                  <a:gd name="T62" fmla="*/ 248 w 255"/>
                  <a:gd name="T63" fmla="*/ 85 h 256"/>
                  <a:gd name="T64" fmla="*/ 237 w 255"/>
                  <a:gd name="T65" fmla="*/ 62 h 2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256"/>
                  <a:gd name="T101" fmla="*/ 255 w 255"/>
                  <a:gd name="T102" fmla="*/ 256 h 2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256">
                    <a:moveTo>
                      <a:pt x="237" y="62"/>
                    </a:moveTo>
                    <a:lnTo>
                      <a:pt x="221" y="40"/>
                    </a:lnTo>
                    <a:lnTo>
                      <a:pt x="202" y="25"/>
                    </a:lnTo>
                    <a:lnTo>
                      <a:pt x="181" y="12"/>
                    </a:lnTo>
                    <a:lnTo>
                      <a:pt x="158" y="3"/>
                    </a:lnTo>
                    <a:lnTo>
                      <a:pt x="135" y="0"/>
                    </a:lnTo>
                    <a:lnTo>
                      <a:pt x="110" y="2"/>
                    </a:lnTo>
                    <a:lnTo>
                      <a:pt x="85" y="9"/>
                    </a:lnTo>
                    <a:lnTo>
                      <a:pt x="62" y="19"/>
                    </a:lnTo>
                    <a:lnTo>
                      <a:pt x="41" y="35"/>
                    </a:lnTo>
                    <a:lnTo>
                      <a:pt x="25" y="53"/>
                    </a:lnTo>
                    <a:lnTo>
                      <a:pt x="13" y="74"/>
                    </a:lnTo>
                    <a:lnTo>
                      <a:pt x="4" y="97"/>
                    </a:lnTo>
                    <a:lnTo>
                      <a:pt x="0" y="122"/>
                    </a:lnTo>
                    <a:lnTo>
                      <a:pt x="2" y="146"/>
                    </a:lnTo>
                    <a:lnTo>
                      <a:pt x="7" y="171"/>
                    </a:lnTo>
                    <a:lnTo>
                      <a:pt x="18" y="194"/>
                    </a:lnTo>
                    <a:lnTo>
                      <a:pt x="34" y="215"/>
                    </a:lnTo>
                    <a:lnTo>
                      <a:pt x="53" y="231"/>
                    </a:lnTo>
                    <a:lnTo>
                      <a:pt x="75" y="244"/>
                    </a:lnTo>
                    <a:lnTo>
                      <a:pt x="98" y="252"/>
                    </a:lnTo>
                    <a:lnTo>
                      <a:pt x="121" y="256"/>
                    </a:lnTo>
                    <a:lnTo>
                      <a:pt x="145" y="254"/>
                    </a:lnTo>
                    <a:lnTo>
                      <a:pt x="170" y="247"/>
                    </a:lnTo>
                    <a:lnTo>
                      <a:pt x="193" y="237"/>
                    </a:lnTo>
                    <a:lnTo>
                      <a:pt x="214" y="221"/>
                    </a:lnTo>
                    <a:lnTo>
                      <a:pt x="230" y="203"/>
                    </a:lnTo>
                    <a:lnTo>
                      <a:pt x="242" y="182"/>
                    </a:lnTo>
                    <a:lnTo>
                      <a:pt x="251" y="159"/>
                    </a:lnTo>
                    <a:lnTo>
                      <a:pt x="255" y="134"/>
                    </a:lnTo>
                    <a:lnTo>
                      <a:pt x="253" y="109"/>
                    </a:lnTo>
                    <a:lnTo>
                      <a:pt x="248" y="85"/>
                    </a:lnTo>
                    <a:lnTo>
                      <a:pt x="237" y="6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6" name="Line 89"/>
              <p:cNvSpPr>
                <a:spLocks noChangeShapeType="1"/>
              </p:cNvSpPr>
              <p:nvPr/>
            </p:nvSpPr>
            <p:spPr bwMode="auto">
              <a:xfrm flipV="1">
                <a:off x="4711" y="3126"/>
                <a:ext cx="168" cy="1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7" name="Oval 90"/>
              <p:cNvSpPr>
                <a:spLocks noChangeArrowheads="1"/>
              </p:cNvSpPr>
              <p:nvPr/>
            </p:nvSpPr>
            <p:spPr bwMode="auto">
              <a:xfrm>
                <a:off x="4340" y="2448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58" name="Line 91"/>
              <p:cNvSpPr>
                <a:spLocks noChangeShapeType="1"/>
              </p:cNvSpPr>
              <p:nvPr/>
            </p:nvSpPr>
            <p:spPr bwMode="auto">
              <a:xfrm flipV="1">
                <a:off x="4001" y="2617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9" name="Line 92"/>
              <p:cNvSpPr>
                <a:spLocks noChangeShapeType="1"/>
              </p:cNvSpPr>
              <p:nvPr/>
            </p:nvSpPr>
            <p:spPr bwMode="auto">
              <a:xfrm flipH="1" flipV="1">
                <a:off x="4595" y="2617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0" name="Oval 93"/>
              <p:cNvSpPr>
                <a:spLocks noChangeArrowheads="1"/>
              </p:cNvSpPr>
              <p:nvPr/>
            </p:nvSpPr>
            <p:spPr bwMode="auto">
              <a:xfrm>
                <a:off x="3863" y="2914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1" name="Freeform 94"/>
              <p:cNvSpPr>
                <a:spLocks/>
              </p:cNvSpPr>
              <p:nvPr/>
            </p:nvSpPr>
            <p:spPr bwMode="auto">
              <a:xfrm>
                <a:off x="4158" y="3296"/>
                <a:ext cx="257" cy="254"/>
              </a:xfrm>
              <a:custGeom>
                <a:avLst/>
                <a:gdLst>
                  <a:gd name="T0" fmla="*/ 110 w 257"/>
                  <a:gd name="T1" fmla="*/ 2 h 254"/>
                  <a:gd name="T2" fmla="*/ 85 w 257"/>
                  <a:gd name="T3" fmla="*/ 9 h 254"/>
                  <a:gd name="T4" fmla="*/ 62 w 257"/>
                  <a:gd name="T5" fmla="*/ 19 h 254"/>
                  <a:gd name="T6" fmla="*/ 43 w 257"/>
                  <a:gd name="T7" fmla="*/ 33 h 254"/>
                  <a:gd name="T8" fmla="*/ 27 w 257"/>
                  <a:gd name="T9" fmla="*/ 51 h 254"/>
                  <a:gd name="T10" fmla="*/ 13 w 257"/>
                  <a:gd name="T11" fmla="*/ 72 h 254"/>
                  <a:gd name="T12" fmla="*/ 6 w 257"/>
                  <a:gd name="T13" fmla="*/ 95 h 254"/>
                  <a:gd name="T14" fmla="*/ 0 w 257"/>
                  <a:gd name="T15" fmla="*/ 120 h 254"/>
                  <a:gd name="T16" fmla="*/ 2 w 257"/>
                  <a:gd name="T17" fmla="*/ 146 h 254"/>
                  <a:gd name="T18" fmla="*/ 9 w 257"/>
                  <a:gd name="T19" fmla="*/ 171 h 254"/>
                  <a:gd name="T20" fmla="*/ 20 w 257"/>
                  <a:gd name="T21" fmla="*/ 194 h 254"/>
                  <a:gd name="T22" fmla="*/ 34 w 257"/>
                  <a:gd name="T23" fmla="*/ 214 h 254"/>
                  <a:gd name="T24" fmla="*/ 53 w 257"/>
                  <a:gd name="T25" fmla="*/ 229 h 254"/>
                  <a:gd name="T26" fmla="*/ 75 w 257"/>
                  <a:gd name="T27" fmla="*/ 242 h 254"/>
                  <a:gd name="T28" fmla="*/ 98 w 257"/>
                  <a:gd name="T29" fmla="*/ 251 h 254"/>
                  <a:gd name="T30" fmla="*/ 122 w 257"/>
                  <a:gd name="T31" fmla="*/ 254 h 254"/>
                  <a:gd name="T32" fmla="*/ 147 w 257"/>
                  <a:gd name="T33" fmla="*/ 252 h 254"/>
                  <a:gd name="T34" fmla="*/ 172 w 257"/>
                  <a:gd name="T35" fmla="*/ 245 h 254"/>
                  <a:gd name="T36" fmla="*/ 195 w 257"/>
                  <a:gd name="T37" fmla="*/ 235 h 254"/>
                  <a:gd name="T38" fmla="*/ 214 w 257"/>
                  <a:gd name="T39" fmla="*/ 221 h 254"/>
                  <a:gd name="T40" fmla="*/ 230 w 257"/>
                  <a:gd name="T41" fmla="*/ 203 h 254"/>
                  <a:gd name="T42" fmla="*/ 244 w 257"/>
                  <a:gd name="T43" fmla="*/ 182 h 254"/>
                  <a:gd name="T44" fmla="*/ 253 w 257"/>
                  <a:gd name="T45" fmla="*/ 159 h 254"/>
                  <a:gd name="T46" fmla="*/ 257 w 257"/>
                  <a:gd name="T47" fmla="*/ 134 h 254"/>
                  <a:gd name="T48" fmla="*/ 255 w 257"/>
                  <a:gd name="T49" fmla="*/ 108 h 254"/>
                  <a:gd name="T50" fmla="*/ 248 w 257"/>
                  <a:gd name="T51" fmla="*/ 83 h 254"/>
                  <a:gd name="T52" fmla="*/ 237 w 257"/>
                  <a:gd name="T53" fmla="*/ 60 h 254"/>
                  <a:gd name="T54" fmla="*/ 223 w 257"/>
                  <a:gd name="T55" fmla="*/ 40 h 254"/>
                  <a:gd name="T56" fmla="*/ 204 w 257"/>
                  <a:gd name="T57" fmla="*/ 25 h 254"/>
                  <a:gd name="T58" fmla="*/ 184 w 257"/>
                  <a:gd name="T59" fmla="*/ 12 h 254"/>
                  <a:gd name="T60" fmla="*/ 159 w 257"/>
                  <a:gd name="T61" fmla="*/ 3 h 254"/>
                  <a:gd name="T62" fmla="*/ 136 w 257"/>
                  <a:gd name="T63" fmla="*/ 0 h 254"/>
                  <a:gd name="T64" fmla="*/ 110 w 257"/>
                  <a:gd name="T65" fmla="*/ 2 h 25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7"/>
                  <a:gd name="T100" fmla="*/ 0 h 254"/>
                  <a:gd name="T101" fmla="*/ 257 w 257"/>
                  <a:gd name="T102" fmla="*/ 254 h 25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7" h="254">
                    <a:moveTo>
                      <a:pt x="110" y="2"/>
                    </a:moveTo>
                    <a:lnTo>
                      <a:pt x="85" y="9"/>
                    </a:lnTo>
                    <a:lnTo>
                      <a:pt x="62" y="19"/>
                    </a:lnTo>
                    <a:lnTo>
                      <a:pt x="43" y="33"/>
                    </a:lnTo>
                    <a:lnTo>
                      <a:pt x="27" y="51"/>
                    </a:lnTo>
                    <a:lnTo>
                      <a:pt x="13" y="72"/>
                    </a:lnTo>
                    <a:lnTo>
                      <a:pt x="6" y="95"/>
                    </a:lnTo>
                    <a:lnTo>
                      <a:pt x="0" y="120"/>
                    </a:lnTo>
                    <a:lnTo>
                      <a:pt x="2" y="146"/>
                    </a:lnTo>
                    <a:lnTo>
                      <a:pt x="9" y="171"/>
                    </a:lnTo>
                    <a:lnTo>
                      <a:pt x="20" y="194"/>
                    </a:lnTo>
                    <a:lnTo>
                      <a:pt x="34" y="214"/>
                    </a:lnTo>
                    <a:lnTo>
                      <a:pt x="53" y="229"/>
                    </a:lnTo>
                    <a:lnTo>
                      <a:pt x="75" y="242"/>
                    </a:lnTo>
                    <a:lnTo>
                      <a:pt x="98" y="251"/>
                    </a:lnTo>
                    <a:lnTo>
                      <a:pt x="122" y="254"/>
                    </a:lnTo>
                    <a:lnTo>
                      <a:pt x="147" y="252"/>
                    </a:lnTo>
                    <a:lnTo>
                      <a:pt x="172" y="245"/>
                    </a:lnTo>
                    <a:lnTo>
                      <a:pt x="195" y="235"/>
                    </a:lnTo>
                    <a:lnTo>
                      <a:pt x="214" y="221"/>
                    </a:lnTo>
                    <a:lnTo>
                      <a:pt x="230" y="203"/>
                    </a:lnTo>
                    <a:lnTo>
                      <a:pt x="244" y="182"/>
                    </a:lnTo>
                    <a:lnTo>
                      <a:pt x="253" y="159"/>
                    </a:lnTo>
                    <a:lnTo>
                      <a:pt x="257" y="134"/>
                    </a:lnTo>
                    <a:lnTo>
                      <a:pt x="255" y="108"/>
                    </a:lnTo>
                    <a:lnTo>
                      <a:pt x="248" y="83"/>
                    </a:lnTo>
                    <a:lnTo>
                      <a:pt x="237" y="60"/>
                    </a:lnTo>
                    <a:lnTo>
                      <a:pt x="223" y="40"/>
                    </a:lnTo>
                    <a:lnTo>
                      <a:pt x="204" y="25"/>
                    </a:lnTo>
                    <a:lnTo>
                      <a:pt x="184" y="12"/>
                    </a:lnTo>
                    <a:lnTo>
                      <a:pt x="159" y="3"/>
                    </a:lnTo>
                    <a:lnTo>
                      <a:pt x="136" y="0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2" name="Line 95"/>
              <p:cNvSpPr>
                <a:spLocks noChangeShapeType="1"/>
              </p:cNvSpPr>
              <p:nvPr/>
            </p:nvSpPr>
            <p:spPr bwMode="auto">
              <a:xfrm flipV="1">
                <a:off x="3736" y="3126"/>
                <a:ext cx="168" cy="1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3" name="Line 96"/>
              <p:cNvSpPr>
                <a:spLocks noChangeShapeType="1"/>
              </p:cNvSpPr>
              <p:nvPr/>
            </p:nvSpPr>
            <p:spPr bwMode="auto">
              <a:xfrm flipH="1" flipV="1">
                <a:off x="4074" y="3126"/>
                <a:ext cx="169" cy="1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64" name="Rectangle 97"/>
              <p:cNvSpPr>
                <a:spLocks noChangeArrowheads="1"/>
              </p:cNvSpPr>
              <p:nvPr/>
            </p:nvSpPr>
            <p:spPr bwMode="auto">
              <a:xfrm>
                <a:off x="4340" y="2448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5" name="Rectangle 98"/>
              <p:cNvSpPr>
                <a:spLocks noChangeArrowheads="1"/>
              </p:cNvSpPr>
              <p:nvPr/>
            </p:nvSpPr>
            <p:spPr bwMode="auto">
              <a:xfrm>
                <a:off x="3832" y="2914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6" name="Rectangle 99"/>
              <p:cNvSpPr>
                <a:spLocks noChangeArrowheads="1"/>
              </p:cNvSpPr>
              <p:nvPr/>
            </p:nvSpPr>
            <p:spPr bwMode="auto">
              <a:xfrm>
                <a:off x="4552" y="3296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7" name="Rectangle 100"/>
              <p:cNvSpPr>
                <a:spLocks noChangeArrowheads="1"/>
              </p:cNvSpPr>
              <p:nvPr/>
            </p:nvSpPr>
            <p:spPr bwMode="auto">
              <a:xfrm>
                <a:off x="4171" y="3296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8" name="Rectangle 101"/>
              <p:cNvSpPr>
                <a:spLocks noChangeArrowheads="1"/>
              </p:cNvSpPr>
              <p:nvPr/>
            </p:nvSpPr>
            <p:spPr bwMode="auto">
              <a:xfrm>
                <a:off x="4849" y="2914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69" name="Oval 102"/>
              <p:cNvSpPr>
                <a:spLocks noChangeArrowheads="1"/>
              </p:cNvSpPr>
              <p:nvPr/>
            </p:nvSpPr>
            <p:spPr bwMode="auto">
              <a:xfrm>
                <a:off x="5104" y="3296"/>
                <a:ext cx="256" cy="256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70" name="Oval 103"/>
              <p:cNvSpPr>
                <a:spLocks noChangeArrowheads="1"/>
              </p:cNvSpPr>
              <p:nvPr/>
            </p:nvSpPr>
            <p:spPr bwMode="auto">
              <a:xfrm>
                <a:off x="3312" y="3648"/>
                <a:ext cx="257" cy="256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71" name="Line 104"/>
              <p:cNvSpPr>
                <a:spLocks noChangeShapeType="1"/>
              </p:cNvSpPr>
              <p:nvPr/>
            </p:nvSpPr>
            <p:spPr bwMode="auto">
              <a:xfrm flipH="1" flipV="1">
                <a:off x="5061" y="3126"/>
                <a:ext cx="170" cy="17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2" name="Rectangle 105"/>
              <p:cNvSpPr>
                <a:spLocks noChangeArrowheads="1"/>
              </p:cNvSpPr>
              <p:nvPr/>
            </p:nvSpPr>
            <p:spPr bwMode="auto">
              <a:xfrm>
                <a:off x="4340" y="3635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73" name="Rectangle 106"/>
              <p:cNvSpPr>
                <a:spLocks noChangeArrowheads="1"/>
              </p:cNvSpPr>
              <p:nvPr/>
            </p:nvSpPr>
            <p:spPr bwMode="auto">
              <a:xfrm>
                <a:off x="5061" y="3296"/>
                <a:ext cx="147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3539" name="Text Box 107"/>
            <p:cNvSpPr txBox="1">
              <a:spLocks noChangeArrowheads="1"/>
            </p:cNvSpPr>
            <p:nvPr/>
          </p:nvSpPr>
          <p:spPr bwMode="auto">
            <a:xfrm>
              <a:off x="4848" y="3408"/>
              <a:ext cx="26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 9</a:t>
              </a:r>
            </a:p>
          </p:txBody>
        </p:sp>
        <p:sp>
          <p:nvSpPr>
            <p:cNvPr id="63540" name="Text Box 108"/>
            <p:cNvSpPr txBox="1">
              <a:spLocks noChangeArrowheads="1"/>
            </p:cNvSpPr>
            <p:nvPr/>
          </p:nvSpPr>
          <p:spPr bwMode="auto">
            <a:xfrm>
              <a:off x="4271" y="3408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18</a:t>
              </a:r>
            </a:p>
          </p:txBody>
        </p:sp>
        <p:sp>
          <p:nvSpPr>
            <p:cNvPr id="63541" name="Text Box 109"/>
            <p:cNvSpPr txBox="1">
              <a:spLocks noChangeArrowheads="1"/>
            </p:cNvSpPr>
            <p:nvPr/>
          </p:nvSpPr>
          <p:spPr bwMode="auto">
            <a:xfrm>
              <a:off x="3887" y="3408"/>
              <a:ext cx="30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28</a:t>
              </a:r>
            </a:p>
          </p:txBody>
        </p:sp>
        <p:sp>
          <p:nvSpPr>
            <p:cNvPr id="63542" name="Text Box 110"/>
            <p:cNvSpPr txBox="1">
              <a:spLocks noChangeArrowheads="1"/>
            </p:cNvSpPr>
            <p:nvPr/>
          </p:nvSpPr>
          <p:spPr bwMode="auto">
            <a:xfrm>
              <a:off x="3052" y="3764"/>
              <a:ext cx="30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11</a:t>
              </a:r>
            </a:p>
          </p:txBody>
        </p:sp>
        <p:sp>
          <p:nvSpPr>
            <p:cNvPr id="63543" name="Text Box 111"/>
            <p:cNvSpPr txBox="1">
              <a:spLocks noChangeArrowheads="1"/>
            </p:cNvSpPr>
            <p:nvPr/>
          </p:nvSpPr>
          <p:spPr bwMode="auto">
            <a:xfrm>
              <a:off x="3312" y="3408"/>
              <a:ext cx="30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22</a:t>
              </a:r>
            </a:p>
          </p:txBody>
        </p:sp>
        <p:sp>
          <p:nvSpPr>
            <p:cNvPr id="63544" name="Text Box 112"/>
            <p:cNvSpPr txBox="1">
              <a:spLocks noChangeArrowheads="1"/>
            </p:cNvSpPr>
            <p:nvPr/>
          </p:nvSpPr>
          <p:spPr bwMode="auto">
            <a:xfrm>
              <a:off x="4570" y="3025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35</a:t>
              </a:r>
            </a:p>
          </p:txBody>
        </p:sp>
        <p:sp>
          <p:nvSpPr>
            <p:cNvPr id="63545" name="Text Box 113"/>
            <p:cNvSpPr txBox="1">
              <a:spLocks noChangeArrowheads="1"/>
            </p:cNvSpPr>
            <p:nvPr/>
          </p:nvSpPr>
          <p:spPr bwMode="auto">
            <a:xfrm>
              <a:off x="3600" y="3025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30</a:t>
              </a:r>
            </a:p>
          </p:txBody>
        </p:sp>
        <p:sp>
          <p:nvSpPr>
            <p:cNvPr id="63546" name="Text Box 114"/>
            <p:cNvSpPr txBox="1">
              <a:spLocks noChangeArrowheads="1"/>
            </p:cNvSpPr>
            <p:nvPr/>
          </p:nvSpPr>
          <p:spPr bwMode="auto">
            <a:xfrm>
              <a:off x="4080" y="2561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50</a:t>
              </a:r>
            </a:p>
          </p:txBody>
        </p:sp>
      </p:grpSp>
      <p:grpSp>
        <p:nvGrpSpPr>
          <p:cNvPr id="63515" name="Group 115"/>
          <p:cNvGrpSpPr>
            <a:grpSpLocks/>
          </p:cNvGrpSpPr>
          <p:nvPr/>
        </p:nvGrpSpPr>
        <p:grpSpPr bwMode="auto">
          <a:xfrm>
            <a:off x="892175" y="1608138"/>
            <a:ext cx="1738313" cy="1019175"/>
            <a:chOff x="88" y="1058"/>
            <a:chExt cx="1284" cy="768"/>
          </a:xfrm>
        </p:grpSpPr>
        <p:grpSp>
          <p:nvGrpSpPr>
            <p:cNvPr id="63525" name="Group 116"/>
            <p:cNvGrpSpPr>
              <a:grpSpLocks/>
            </p:cNvGrpSpPr>
            <p:nvPr/>
          </p:nvGrpSpPr>
          <p:grpSpPr bwMode="auto">
            <a:xfrm>
              <a:off x="96" y="1104"/>
              <a:ext cx="1263" cy="722"/>
              <a:chOff x="624" y="1056"/>
              <a:chExt cx="1263" cy="722"/>
            </a:xfrm>
          </p:grpSpPr>
          <p:sp>
            <p:nvSpPr>
              <p:cNvPr id="63529" name="Rectangle 117"/>
              <p:cNvSpPr>
                <a:spLocks noChangeArrowheads="1"/>
              </p:cNvSpPr>
              <p:nvPr/>
            </p:nvSpPr>
            <p:spPr bwMode="auto">
              <a:xfrm>
                <a:off x="751" y="1480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0" name="Oval 118"/>
              <p:cNvSpPr>
                <a:spLocks noChangeArrowheads="1"/>
              </p:cNvSpPr>
              <p:nvPr/>
            </p:nvSpPr>
            <p:spPr bwMode="auto">
              <a:xfrm>
                <a:off x="1631" y="1522"/>
                <a:ext cx="256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1" name="Oval 119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2" name="Line 120"/>
              <p:cNvSpPr>
                <a:spLocks noChangeShapeType="1"/>
              </p:cNvSpPr>
              <p:nvPr/>
            </p:nvSpPr>
            <p:spPr bwMode="auto">
              <a:xfrm flipV="1">
                <a:off x="793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3" name="Line 121"/>
              <p:cNvSpPr>
                <a:spLocks noChangeShapeType="1"/>
              </p:cNvSpPr>
              <p:nvPr/>
            </p:nvSpPr>
            <p:spPr bwMode="auto">
              <a:xfrm flipH="1" flipV="1">
                <a:off x="1387" y="1225"/>
                <a:ext cx="339" cy="2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4" name="Oval 122"/>
              <p:cNvSpPr>
                <a:spLocks noChangeArrowheads="1"/>
              </p:cNvSpPr>
              <p:nvPr/>
            </p:nvSpPr>
            <p:spPr bwMode="auto">
              <a:xfrm>
                <a:off x="655" y="1522"/>
                <a:ext cx="257" cy="256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5" name="Rectangle 123"/>
              <p:cNvSpPr>
                <a:spLocks noChangeArrowheads="1"/>
              </p:cNvSpPr>
              <p:nvPr/>
            </p:nvSpPr>
            <p:spPr bwMode="auto">
              <a:xfrm>
                <a:off x="1132" y="1056"/>
                <a:ext cx="105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6" name="Rectangle 124"/>
              <p:cNvSpPr>
                <a:spLocks noChangeArrowheads="1"/>
              </p:cNvSpPr>
              <p:nvPr/>
            </p:nvSpPr>
            <p:spPr bwMode="auto">
              <a:xfrm>
                <a:off x="624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63537" name="Rectangle 125"/>
              <p:cNvSpPr>
                <a:spLocks noChangeArrowheads="1"/>
              </p:cNvSpPr>
              <p:nvPr/>
            </p:nvSpPr>
            <p:spPr bwMode="auto">
              <a:xfrm>
                <a:off x="1641" y="1522"/>
                <a:ext cx="10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7931725" indent="-37474525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63526" name="Text Box 126"/>
            <p:cNvSpPr txBox="1">
              <a:spLocks noChangeArrowheads="1"/>
            </p:cNvSpPr>
            <p:nvPr/>
          </p:nvSpPr>
          <p:spPr bwMode="auto">
            <a:xfrm>
              <a:off x="582" y="1058"/>
              <a:ext cx="39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30</a:t>
              </a:r>
            </a:p>
          </p:txBody>
        </p:sp>
        <p:sp>
          <p:nvSpPr>
            <p:cNvPr id="63527" name="Text Box 127"/>
            <p:cNvSpPr txBox="1">
              <a:spLocks noChangeArrowheads="1"/>
            </p:cNvSpPr>
            <p:nvPr/>
          </p:nvSpPr>
          <p:spPr bwMode="auto">
            <a:xfrm>
              <a:off x="88" y="1516"/>
              <a:ext cx="30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63528" name="Text Box 128"/>
            <p:cNvSpPr txBox="1">
              <a:spLocks noChangeArrowheads="1"/>
            </p:cNvSpPr>
            <p:nvPr/>
          </p:nvSpPr>
          <p:spPr bwMode="auto">
            <a:xfrm>
              <a:off x="1065" y="1533"/>
              <a:ext cx="30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 defTabSz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Calibri" panose="020F0502020204030204" pitchFamily="34" charset="0"/>
                  <a:ea typeface="ＭＳ Ｐゴシック" panose="020B0600070205080204" pitchFamily="34" charset="-128"/>
                </a:rPr>
                <a:t>20</a:t>
              </a:r>
            </a:p>
          </p:txBody>
        </p:sp>
      </p:grpSp>
      <p:sp>
        <p:nvSpPr>
          <p:cNvPr id="63517" name="Rectangle 13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Which are Max-Heaps?</a:t>
            </a:r>
          </a:p>
        </p:txBody>
      </p:sp>
      <p:sp>
        <p:nvSpPr>
          <p:cNvPr id="63518" name="Slide Number Placeholder 134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BC9889-48CA-482C-AA24-5DAAF9BA0C6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579890" y="2909242"/>
            <a:ext cx="422744" cy="283323"/>
            <a:chOff x="955675" y="3105944"/>
            <a:chExt cx="422744" cy="283323"/>
          </a:xfrm>
        </p:grpSpPr>
        <p:sp>
          <p:nvSpPr>
            <p:cNvPr id="137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Text Box 89"/>
          <p:cNvSpPr txBox="1">
            <a:spLocks noChangeArrowheads="1"/>
          </p:cNvSpPr>
          <p:nvPr/>
        </p:nvSpPr>
        <p:spPr bwMode="auto">
          <a:xfrm>
            <a:off x="7270098" y="1350318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787123" y="4530172"/>
            <a:ext cx="422744" cy="283323"/>
            <a:chOff x="955675" y="3105944"/>
            <a:chExt cx="422744" cy="283323"/>
          </a:xfrm>
        </p:grpSpPr>
        <p:sp>
          <p:nvSpPr>
            <p:cNvPr id="141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" name="Text Box 89"/>
          <p:cNvSpPr txBox="1">
            <a:spLocks noChangeArrowheads="1"/>
          </p:cNvSpPr>
          <p:nvPr/>
        </p:nvSpPr>
        <p:spPr bwMode="auto">
          <a:xfrm>
            <a:off x="4588478" y="3464481"/>
            <a:ext cx="713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solidFill>
                  <a:srgbClr val="CC33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NO</a:t>
            </a:r>
            <a:endParaRPr lang="en-US" altLang="en-US" b="1" dirty="0">
              <a:solidFill>
                <a:srgbClr val="CC33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C8C901-AB87-4F3C-A48D-5CD3B9B0732F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Heap Height and Runtime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/>
              <a:t>The height of a complete tree is always log </a:t>
            </a:r>
            <a:r>
              <a:rPr lang="en-US" altLang="en-US" i="1" smtClean="0"/>
              <a:t>N</a:t>
            </a:r>
            <a:r>
              <a:rPr lang="en-US" altLang="en-US" smtClean="0"/>
              <a:t>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/>
              <a:t>How do we know this for sure?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endParaRPr lang="en-US" altLang="en-US" sz="1200" smtClean="0"/>
          </a:p>
          <a:p>
            <a:pPr marL="460375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/>
              <a:t>Because of this, if we implement a priority queue using a heap, we can provide the following runtime guarantees: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:	O(log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smtClean="0"/>
              <a:t>:	O(1)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232025" algn="l"/>
              </a:tabLst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:	O(log </a:t>
            </a:r>
            <a:r>
              <a:rPr lang="en-US" altLang="en-US" i="1" smtClean="0"/>
              <a:t>N</a:t>
            </a:r>
            <a:r>
              <a:rPr lang="en-US" altLang="en-US" smtClean="0"/>
              <a:t>)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133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1600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743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19" name="AutoShape 7"/>
          <p:cNvCxnSpPr>
            <a:cxnSpLocks noChangeShapeType="1"/>
            <a:stCxn id="64516" idx="4"/>
            <a:endCxn id="64517" idx="0"/>
          </p:cNvCxnSpPr>
          <p:nvPr/>
        </p:nvCxnSpPr>
        <p:spPr bwMode="auto">
          <a:xfrm flipH="1">
            <a:off x="1676400" y="4800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8"/>
          <p:cNvCxnSpPr>
            <a:cxnSpLocks noChangeShapeType="1"/>
            <a:stCxn id="64516" idx="4"/>
            <a:endCxn id="64518" idx="0"/>
          </p:cNvCxnSpPr>
          <p:nvPr/>
        </p:nvCxnSpPr>
        <p:spPr bwMode="auto">
          <a:xfrm>
            <a:off x="2209800" y="4800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12192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10668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24" name="AutoShape 12"/>
          <p:cNvCxnSpPr>
            <a:cxnSpLocks noChangeShapeType="1"/>
            <a:stCxn id="64521" idx="4"/>
            <a:endCxn id="64522" idx="0"/>
          </p:cNvCxnSpPr>
          <p:nvPr/>
        </p:nvCxnSpPr>
        <p:spPr bwMode="auto">
          <a:xfrm flipH="1">
            <a:off x="11430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3"/>
          <p:cNvCxnSpPr>
            <a:cxnSpLocks noChangeShapeType="1"/>
            <a:stCxn id="64521" idx="4"/>
            <a:endCxn id="64523" idx="0"/>
          </p:cNvCxnSpPr>
          <p:nvPr/>
        </p:nvCxnSpPr>
        <p:spPr bwMode="auto">
          <a:xfrm>
            <a:off x="12954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6" name="Oval 14"/>
          <p:cNvSpPr>
            <a:spLocks noChangeArrowheads="1"/>
          </p:cNvSpPr>
          <p:nvPr/>
        </p:nvSpPr>
        <p:spPr bwMode="auto">
          <a:xfrm>
            <a:off x="182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27" name="Oval 15"/>
          <p:cNvSpPr>
            <a:spLocks noChangeArrowheads="1"/>
          </p:cNvSpPr>
          <p:nvPr/>
        </p:nvSpPr>
        <p:spPr bwMode="auto">
          <a:xfrm>
            <a:off x="16764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28" name="Oval 16"/>
          <p:cNvSpPr>
            <a:spLocks noChangeArrowheads="1"/>
          </p:cNvSpPr>
          <p:nvPr/>
        </p:nvSpPr>
        <p:spPr bwMode="auto">
          <a:xfrm>
            <a:off x="19812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29" name="AutoShape 17"/>
          <p:cNvCxnSpPr>
            <a:cxnSpLocks noChangeShapeType="1"/>
            <a:stCxn id="64526" idx="4"/>
            <a:endCxn id="64527" idx="0"/>
          </p:cNvCxnSpPr>
          <p:nvPr/>
        </p:nvCxnSpPr>
        <p:spPr bwMode="auto">
          <a:xfrm flipH="1">
            <a:off x="17526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0" name="AutoShape 18"/>
          <p:cNvCxnSpPr>
            <a:cxnSpLocks noChangeShapeType="1"/>
            <a:stCxn id="64526" idx="4"/>
            <a:endCxn id="64528" idx="0"/>
          </p:cNvCxnSpPr>
          <p:nvPr/>
        </p:nvCxnSpPr>
        <p:spPr bwMode="auto">
          <a:xfrm>
            <a:off x="19050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AutoShape 19"/>
          <p:cNvCxnSpPr>
            <a:cxnSpLocks noChangeShapeType="1"/>
            <a:stCxn id="64517" idx="3"/>
            <a:endCxn id="64521" idx="0"/>
          </p:cNvCxnSpPr>
          <p:nvPr/>
        </p:nvCxnSpPr>
        <p:spPr bwMode="auto">
          <a:xfrm flipH="1">
            <a:off x="1295400" y="5235575"/>
            <a:ext cx="3270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2" name="AutoShape 20"/>
          <p:cNvCxnSpPr>
            <a:cxnSpLocks noChangeShapeType="1"/>
            <a:stCxn id="64517" idx="5"/>
            <a:endCxn id="64526" idx="1"/>
          </p:cNvCxnSpPr>
          <p:nvPr/>
        </p:nvCxnSpPr>
        <p:spPr bwMode="auto">
          <a:xfrm>
            <a:off x="1730375" y="5235575"/>
            <a:ext cx="120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3" name="Oval 21"/>
          <p:cNvSpPr>
            <a:spLocks noChangeArrowheads="1"/>
          </p:cNvSpPr>
          <p:nvPr/>
        </p:nvSpPr>
        <p:spPr bwMode="auto">
          <a:xfrm>
            <a:off x="2514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34" name="Oval 22"/>
          <p:cNvSpPr>
            <a:spLocks noChangeArrowheads="1"/>
          </p:cNvSpPr>
          <p:nvPr/>
        </p:nvSpPr>
        <p:spPr bwMode="auto">
          <a:xfrm>
            <a:off x="23622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35" name="Oval 23"/>
          <p:cNvSpPr>
            <a:spLocks noChangeArrowheads="1"/>
          </p:cNvSpPr>
          <p:nvPr/>
        </p:nvSpPr>
        <p:spPr bwMode="auto">
          <a:xfrm>
            <a:off x="26670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36" name="AutoShape 24"/>
          <p:cNvCxnSpPr>
            <a:cxnSpLocks noChangeShapeType="1"/>
            <a:stCxn id="64533" idx="4"/>
            <a:endCxn id="64534" idx="0"/>
          </p:cNvCxnSpPr>
          <p:nvPr/>
        </p:nvCxnSpPr>
        <p:spPr bwMode="auto">
          <a:xfrm flipH="1">
            <a:off x="24384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7" name="AutoShape 25"/>
          <p:cNvCxnSpPr>
            <a:cxnSpLocks noChangeShapeType="1"/>
            <a:stCxn id="64533" idx="4"/>
            <a:endCxn id="64535" idx="0"/>
          </p:cNvCxnSpPr>
          <p:nvPr/>
        </p:nvCxnSpPr>
        <p:spPr bwMode="auto">
          <a:xfrm>
            <a:off x="25908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8" name="Oval 26"/>
          <p:cNvSpPr>
            <a:spLocks noChangeArrowheads="1"/>
          </p:cNvSpPr>
          <p:nvPr/>
        </p:nvSpPr>
        <p:spPr bwMode="auto">
          <a:xfrm>
            <a:off x="30480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39" name="AutoShape 27"/>
          <p:cNvCxnSpPr>
            <a:cxnSpLocks noChangeShapeType="1"/>
            <a:stCxn id="64518" idx="4"/>
            <a:endCxn id="64533" idx="0"/>
          </p:cNvCxnSpPr>
          <p:nvPr/>
        </p:nvCxnSpPr>
        <p:spPr bwMode="auto">
          <a:xfrm flipH="1">
            <a:off x="2590800" y="5257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0" name="AutoShape 28"/>
          <p:cNvCxnSpPr>
            <a:cxnSpLocks noChangeShapeType="1"/>
            <a:stCxn id="64518" idx="5"/>
            <a:endCxn id="64538" idx="0"/>
          </p:cNvCxnSpPr>
          <p:nvPr/>
        </p:nvCxnSpPr>
        <p:spPr bwMode="auto">
          <a:xfrm>
            <a:off x="2873375" y="5235575"/>
            <a:ext cx="2508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41" name="Oval 29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42" name="Oval 30"/>
          <p:cNvSpPr>
            <a:spLocks noChangeArrowheads="1"/>
          </p:cNvSpPr>
          <p:nvPr/>
        </p:nvSpPr>
        <p:spPr bwMode="auto">
          <a:xfrm>
            <a:off x="4191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43" name="Oval 31"/>
          <p:cNvSpPr>
            <a:spLocks noChangeArrowheads="1"/>
          </p:cNvSpPr>
          <p:nvPr/>
        </p:nvSpPr>
        <p:spPr bwMode="auto">
          <a:xfrm>
            <a:off x="5334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44" name="AutoShape 32"/>
          <p:cNvCxnSpPr>
            <a:cxnSpLocks noChangeShapeType="1"/>
            <a:stCxn id="64541" idx="4"/>
            <a:endCxn id="64542" idx="0"/>
          </p:cNvCxnSpPr>
          <p:nvPr/>
        </p:nvCxnSpPr>
        <p:spPr bwMode="auto">
          <a:xfrm flipH="1">
            <a:off x="4267200" y="4800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5" name="AutoShape 33"/>
          <p:cNvCxnSpPr>
            <a:cxnSpLocks noChangeShapeType="1"/>
            <a:stCxn id="64541" idx="4"/>
            <a:endCxn id="64543" idx="0"/>
          </p:cNvCxnSpPr>
          <p:nvPr/>
        </p:nvCxnSpPr>
        <p:spPr bwMode="auto">
          <a:xfrm>
            <a:off x="4800600" y="4800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46" name="Oval 34"/>
          <p:cNvSpPr>
            <a:spLocks noChangeArrowheads="1"/>
          </p:cNvSpPr>
          <p:nvPr/>
        </p:nvSpPr>
        <p:spPr bwMode="auto">
          <a:xfrm>
            <a:off x="38100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47" name="Oval 35"/>
          <p:cNvSpPr>
            <a:spLocks noChangeArrowheads="1"/>
          </p:cNvSpPr>
          <p:nvPr/>
        </p:nvSpPr>
        <p:spPr bwMode="auto">
          <a:xfrm>
            <a:off x="36576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48" name="Oval 36"/>
          <p:cNvSpPr>
            <a:spLocks noChangeArrowheads="1"/>
          </p:cNvSpPr>
          <p:nvPr/>
        </p:nvSpPr>
        <p:spPr bwMode="auto">
          <a:xfrm>
            <a:off x="3962400" y="601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49" name="AutoShape 37"/>
          <p:cNvCxnSpPr>
            <a:cxnSpLocks noChangeShapeType="1"/>
            <a:stCxn id="64546" idx="4"/>
            <a:endCxn id="64547" idx="0"/>
          </p:cNvCxnSpPr>
          <p:nvPr/>
        </p:nvCxnSpPr>
        <p:spPr bwMode="auto">
          <a:xfrm flipH="1">
            <a:off x="37338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0" name="AutoShape 38"/>
          <p:cNvCxnSpPr>
            <a:cxnSpLocks noChangeShapeType="1"/>
            <a:stCxn id="64546" idx="4"/>
            <a:endCxn id="64548" idx="0"/>
          </p:cNvCxnSpPr>
          <p:nvPr/>
        </p:nvCxnSpPr>
        <p:spPr bwMode="auto">
          <a:xfrm>
            <a:off x="3886200" y="5791200"/>
            <a:ext cx="152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51" name="Oval 39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52" name="AutoShape 40"/>
          <p:cNvCxnSpPr>
            <a:cxnSpLocks noChangeShapeType="1"/>
            <a:stCxn id="64542" idx="3"/>
            <a:endCxn id="64546" idx="0"/>
          </p:cNvCxnSpPr>
          <p:nvPr/>
        </p:nvCxnSpPr>
        <p:spPr bwMode="auto">
          <a:xfrm flipH="1">
            <a:off x="3886200" y="5235575"/>
            <a:ext cx="3270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3" name="AutoShape 41"/>
          <p:cNvCxnSpPr>
            <a:cxnSpLocks noChangeShapeType="1"/>
            <a:stCxn id="64542" idx="5"/>
            <a:endCxn id="64551" idx="1"/>
          </p:cNvCxnSpPr>
          <p:nvPr/>
        </p:nvCxnSpPr>
        <p:spPr bwMode="auto">
          <a:xfrm>
            <a:off x="4321175" y="5235575"/>
            <a:ext cx="1206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54" name="Oval 42"/>
          <p:cNvSpPr>
            <a:spLocks noChangeArrowheads="1"/>
          </p:cNvSpPr>
          <p:nvPr/>
        </p:nvSpPr>
        <p:spPr bwMode="auto">
          <a:xfrm>
            <a:off x="51054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55" name="Oval 43"/>
          <p:cNvSpPr>
            <a:spLocks noChangeArrowheads="1"/>
          </p:cNvSpPr>
          <p:nvPr/>
        </p:nvSpPr>
        <p:spPr bwMode="auto">
          <a:xfrm>
            <a:off x="56388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cxnSp>
        <p:nvCxnSpPr>
          <p:cNvPr id="64556" name="AutoShape 44"/>
          <p:cNvCxnSpPr>
            <a:cxnSpLocks noChangeShapeType="1"/>
            <a:stCxn id="64543" idx="4"/>
            <a:endCxn id="64554" idx="0"/>
          </p:cNvCxnSpPr>
          <p:nvPr/>
        </p:nvCxnSpPr>
        <p:spPr bwMode="auto">
          <a:xfrm flipH="1">
            <a:off x="5181600" y="52578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7" name="AutoShape 45"/>
          <p:cNvCxnSpPr>
            <a:cxnSpLocks noChangeShapeType="1"/>
            <a:stCxn id="64543" idx="5"/>
            <a:endCxn id="64555" idx="0"/>
          </p:cNvCxnSpPr>
          <p:nvPr/>
        </p:nvCxnSpPr>
        <p:spPr bwMode="auto">
          <a:xfrm>
            <a:off x="5464175" y="5235575"/>
            <a:ext cx="2508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6252301" y="4709160"/>
            <a:ext cx="2743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-node complete tree</a:t>
            </a:r>
          </a:p>
          <a:p>
            <a:pPr algn="ctr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of height h:</a:t>
            </a:r>
          </a:p>
          <a:p>
            <a:pPr algn="ctr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baseline="3000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  <a:r>
              <a:rPr lang="en-US" altLang="en-US" baseline="30000">
                <a:latin typeface="Calibri" panose="020F0502020204030204" pitchFamily="34" charset="0"/>
                <a:ea typeface="ＭＳ Ｐゴシック" panose="020B0600070205080204" pitchFamily="34" charset="-128"/>
              </a:rPr>
              <a:t>h+1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– 1</a:t>
            </a:r>
          </a:p>
          <a:p>
            <a:pPr algn="ctr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h = 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log </a:t>
            </a:r>
            <a:r>
              <a:rPr lang="en-US" altLang="en-US" i="1">
                <a:latin typeface="Calibri" panose="020F050202020403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</a:t>
            </a:r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B7F61-6EA3-45EC-BF92-37E2D7EC2CB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an element is added to a heap, where should it go?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Must insert a new node while maintaining heap properties.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queue.add(15);</a:t>
            </a:r>
            <a:endParaRPr lang="en-US" altLang="en-US" smtClean="0">
              <a:cs typeface="Courier New" panose="02070309020205020404" pitchFamily="49" charset="0"/>
            </a:endParaRPr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5715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5541" name="Oval 5"/>
          <p:cNvSpPr>
            <a:spLocks noChangeAspect="1" noChangeArrowheads="1"/>
          </p:cNvSpPr>
          <p:nvPr/>
        </p:nvSpPr>
        <p:spPr bwMode="auto">
          <a:xfrm>
            <a:off x="40386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2667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51816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5544" name="Oval 8"/>
          <p:cNvSpPr>
            <a:spLocks noChangeAspect="1" noChangeArrowheads="1"/>
          </p:cNvSpPr>
          <p:nvPr/>
        </p:nvSpPr>
        <p:spPr bwMode="auto">
          <a:xfrm>
            <a:off x="33528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343400" y="28575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5546" name="AutoShape 10"/>
          <p:cNvCxnSpPr>
            <a:cxnSpLocks noChangeShapeType="1"/>
            <a:stCxn id="65545" idx="3"/>
            <a:endCxn id="65544" idx="0"/>
          </p:cNvCxnSpPr>
          <p:nvPr/>
        </p:nvCxnSpPr>
        <p:spPr bwMode="auto">
          <a:xfrm flipH="1">
            <a:off x="3619500" y="33321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AutoShape 11"/>
          <p:cNvCxnSpPr>
            <a:cxnSpLocks noChangeShapeType="1"/>
            <a:stCxn id="65545" idx="5"/>
            <a:endCxn id="65543" idx="0"/>
          </p:cNvCxnSpPr>
          <p:nvPr/>
        </p:nvCxnSpPr>
        <p:spPr bwMode="auto">
          <a:xfrm>
            <a:off x="4799013" y="3332163"/>
            <a:ext cx="649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2"/>
          <p:cNvCxnSpPr>
            <a:cxnSpLocks noChangeShapeType="1"/>
            <a:stCxn id="65543" idx="5"/>
            <a:endCxn id="65540" idx="0"/>
          </p:cNvCxnSpPr>
          <p:nvPr/>
        </p:nvCxnSpPr>
        <p:spPr bwMode="auto">
          <a:xfrm>
            <a:off x="5637213" y="41703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3"/>
          <p:cNvCxnSpPr>
            <a:cxnSpLocks noChangeShapeType="1"/>
            <a:stCxn id="65544" idx="3"/>
            <a:endCxn id="65542" idx="0"/>
          </p:cNvCxnSpPr>
          <p:nvPr/>
        </p:nvCxnSpPr>
        <p:spPr bwMode="auto">
          <a:xfrm flipH="1">
            <a:off x="2933700" y="41703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4"/>
          <p:cNvCxnSpPr>
            <a:cxnSpLocks noChangeShapeType="1"/>
            <a:stCxn id="65544" idx="5"/>
            <a:endCxn id="65541" idx="0"/>
          </p:cNvCxnSpPr>
          <p:nvPr/>
        </p:nvCxnSpPr>
        <p:spPr bwMode="auto">
          <a:xfrm>
            <a:off x="3808413" y="41703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1" name="Oval 15"/>
          <p:cNvSpPr>
            <a:spLocks noChangeAspect="1" noChangeArrowheads="1"/>
          </p:cNvSpPr>
          <p:nvPr/>
        </p:nvSpPr>
        <p:spPr bwMode="auto">
          <a:xfrm>
            <a:off x="2286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5552" name="AutoShape 16"/>
          <p:cNvCxnSpPr>
            <a:cxnSpLocks noChangeShapeType="1"/>
            <a:stCxn id="65542" idx="3"/>
            <a:endCxn id="65551" idx="0"/>
          </p:cNvCxnSpPr>
          <p:nvPr/>
        </p:nvCxnSpPr>
        <p:spPr bwMode="auto">
          <a:xfrm flipH="1">
            <a:off x="2533650" y="50085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31242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5554" name="AutoShape 18"/>
          <p:cNvCxnSpPr>
            <a:cxnSpLocks noChangeShapeType="1"/>
            <a:stCxn id="65542" idx="5"/>
            <a:endCxn id="65553" idx="0"/>
          </p:cNvCxnSpPr>
          <p:nvPr/>
        </p:nvCxnSpPr>
        <p:spPr bwMode="auto">
          <a:xfrm>
            <a:off x="3122613" y="50085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48768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5556" name="AutoShape 20"/>
          <p:cNvCxnSpPr>
            <a:cxnSpLocks noChangeShapeType="1"/>
            <a:stCxn id="65543" idx="3"/>
            <a:endCxn id="65555" idx="0"/>
          </p:cNvCxnSpPr>
          <p:nvPr/>
        </p:nvCxnSpPr>
        <p:spPr bwMode="auto">
          <a:xfrm flipH="1">
            <a:off x="5143500" y="4170363"/>
            <a:ext cx="115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7" name="Oval 21"/>
          <p:cNvSpPr>
            <a:spLocks noChangeAspect="1" noChangeArrowheads="1"/>
          </p:cNvSpPr>
          <p:nvPr/>
        </p:nvSpPr>
        <p:spPr bwMode="auto">
          <a:xfrm>
            <a:off x="3810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5558" name="AutoShape 22"/>
          <p:cNvCxnSpPr>
            <a:cxnSpLocks noChangeShapeType="1"/>
            <a:stCxn id="65541" idx="3"/>
            <a:endCxn id="65557" idx="0"/>
          </p:cNvCxnSpPr>
          <p:nvPr/>
        </p:nvCxnSpPr>
        <p:spPr bwMode="auto">
          <a:xfrm flipH="1">
            <a:off x="4057650" y="50085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9" name="Oval 42"/>
          <p:cNvSpPr>
            <a:spLocks noChangeAspect="1" noChangeArrowheads="1"/>
          </p:cNvSpPr>
          <p:nvPr/>
        </p:nvSpPr>
        <p:spPr bwMode="auto">
          <a:xfrm>
            <a:off x="7239000" y="29337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7189788" y="2473325"/>
            <a:ext cx="1312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alibri" panose="020F0502020204030204" pitchFamily="34" charset="0"/>
              </a:rPr>
              <a:t>new node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1807E-8467-4C32-A0B8-0753B2567F7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an element is added to a heap, it should be initially placed as the </a:t>
            </a:r>
            <a:r>
              <a:rPr lang="en-US" altLang="en-US" i="1" dirty="0" smtClean="0">
                <a:solidFill>
                  <a:srgbClr val="FF0000"/>
                </a:solidFill>
              </a:rPr>
              <a:t>rightmost leaf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(to maintain the completeness property).</a:t>
            </a:r>
          </a:p>
          <a:p>
            <a:pPr lvl="1" eaLnBrk="1" hangingPunct="1"/>
            <a:r>
              <a:rPr lang="en-US" altLang="en-US" dirty="0" smtClean="0"/>
              <a:t>But the heap ordering property becomes broken!</a:t>
            </a:r>
          </a:p>
        </p:txBody>
      </p:sp>
      <p:sp>
        <p:nvSpPr>
          <p:cNvPr id="66564" name="Oval 4"/>
          <p:cNvSpPr>
            <a:spLocks noChangeAspect="1" noChangeArrowheads="1"/>
          </p:cNvSpPr>
          <p:nvPr/>
        </p:nvSpPr>
        <p:spPr bwMode="auto">
          <a:xfrm>
            <a:off x="3733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6565" name="Oval 5"/>
          <p:cNvSpPr>
            <a:spLocks noChangeAspect="1" noChangeArrowheads="1"/>
          </p:cNvSpPr>
          <p:nvPr/>
        </p:nvSpPr>
        <p:spPr bwMode="auto">
          <a:xfrm>
            <a:off x="20574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6566" name="Oval 6"/>
          <p:cNvSpPr>
            <a:spLocks noChangeAspect="1" noChangeArrowheads="1"/>
          </p:cNvSpPr>
          <p:nvPr/>
        </p:nvSpPr>
        <p:spPr bwMode="auto">
          <a:xfrm>
            <a:off x="685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6567" name="Oval 7"/>
          <p:cNvSpPr>
            <a:spLocks noChangeAspect="1" noChangeArrowheads="1"/>
          </p:cNvSpPr>
          <p:nvPr/>
        </p:nvSpPr>
        <p:spPr bwMode="auto">
          <a:xfrm>
            <a:off x="3276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6568" name="Oval 8"/>
          <p:cNvSpPr>
            <a:spLocks noChangeAspect="1" noChangeArrowheads="1"/>
          </p:cNvSpPr>
          <p:nvPr/>
        </p:nvSpPr>
        <p:spPr bwMode="auto">
          <a:xfrm>
            <a:off x="1371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6569" name="Oval 9"/>
          <p:cNvSpPr>
            <a:spLocks noChangeAspect="1" noChangeArrowheads="1"/>
          </p:cNvSpPr>
          <p:nvPr/>
        </p:nvSpPr>
        <p:spPr bwMode="auto">
          <a:xfrm>
            <a:off x="2362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6570" name="AutoShape 10"/>
          <p:cNvCxnSpPr>
            <a:cxnSpLocks noChangeShapeType="1"/>
            <a:stCxn id="66569" idx="3"/>
            <a:endCxn id="66568" idx="0"/>
          </p:cNvCxnSpPr>
          <p:nvPr/>
        </p:nvCxnSpPr>
        <p:spPr bwMode="auto">
          <a:xfrm flipH="1">
            <a:off x="1638300" y="33702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1" name="AutoShape 11"/>
          <p:cNvCxnSpPr>
            <a:cxnSpLocks noChangeShapeType="1"/>
            <a:stCxn id="66569" idx="5"/>
            <a:endCxn id="66567" idx="0"/>
          </p:cNvCxnSpPr>
          <p:nvPr/>
        </p:nvCxnSpPr>
        <p:spPr bwMode="auto">
          <a:xfrm>
            <a:off x="2817813" y="3370263"/>
            <a:ext cx="725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AutoShape 12"/>
          <p:cNvCxnSpPr>
            <a:cxnSpLocks noChangeShapeType="1"/>
            <a:stCxn id="66567" idx="5"/>
            <a:endCxn id="66564" idx="0"/>
          </p:cNvCxnSpPr>
          <p:nvPr/>
        </p:nvCxnSpPr>
        <p:spPr bwMode="auto">
          <a:xfrm>
            <a:off x="3732213" y="4208463"/>
            <a:ext cx="268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13"/>
          <p:cNvCxnSpPr>
            <a:cxnSpLocks noChangeShapeType="1"/>
            <a:stCxn id="66568" idx="3"/>
            <a:endCxn id="66566" idx="0"/>
          </p:cNvCxnSpPr>
          <p:nvPr/>
        </p:nvCxnSpPr>
        <p:spPr bwMode="auto">
          <a:xfrm flipH="1">
            <a:off x="952500" y="42084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/>
          <p:cNvCxnSpPr>
            <a:cxnSpLocks noChangeShapeType="1"/>
            <a:stCxn id="66568" idx="5"/>
            <a:endCxn id="66565" idx="0"/>
          </p:cNvCxnSpPr>
          <p:nvPr/>
        </p:nvCxnSpPr>
        <p:spPr bwMode="auto">
          <a:xfrm>
            <a:off x="1827213" y="42084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5" name="Oval 15"/>
          <p:cNvSpPr>
            <a:spLocks noChangeAspect="1" noChangeArrowheads="1"/>
          </p:cNvSpPr>
          <p:nvPr/>
        </p:nvSpPr>
        <p:spPr bwMode="auto">
          <a:xfrm>
            <a:off x="304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6576" name="AutoShape 16"/>
          <p:cNvCxnSpPr>
            <a:cxnSpLocks noChangeShapeType="1"/>
            <a:stCxn id="66566" idx="3"/>
            <a:endCxn id="66575" idx="0"/>
          </p:cNvCxnSpPr>
          <p:nvPr/>
        </p:nvCxnSpPr>
        <p:spPr bwMode="auto">
          <a:xfrm flipH="1">
            <a:off x="552450" y="50466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7" name="Oval 17"/>
          <p:cNvSpPr>
            <a:spLocks noChangeAspect="1" noChangeArrowheads="1"/>
          </p:cNvSpPr>
          <p:nvPr/>
        </p:nvSpPr>
        <p:spPr bwMode="auto">
          <a:xfrm>
            <a:off x="1143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6578" name="AutoShape 18"/>
          <p:cNvCxnSpPr>
            <a:cxnSpLocks noChangeShapeType="1"/>
            <a:stCxn id="66566" idx="5"/>
            <a:endCxn id="66577" idx="0"/>
          </p:cNvCxnSpPr>
          <p:nvPr/>
        </p:nvCxnSpPr>
        <p:spPr bwMode="auto">
          <a:xfrm>
            <a:off x="1141413" y="50466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9" name="Oval 19"/>
          <p:cNvSpPr>
            <a:spLocks noChangeAspect="1" noChangeArrowheads="1"/>
          </p:cNvSpPr>
          <p:nvPr/>
        </p:nvSpPr>
        <p:spPr bwMode="auto">
          <a:xfrm>
            <a:off x="28956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6580" name="AutoShape 20"/>
          <p:cNvCxnSpPr>
            <a:cxnSpLocks noChangeShapeType="1"/>
            <a:stCxn id="66567" idx="3"/>
            <a:endCxn id="66579" idx="0"/>
          </p:cNvCxnSpPr>
          <p:nvPr/>
        </p:nvCxnSpPr>
        <p:spPr bwMode="auto">
          <a:xfrm flipH="1">
            <a:off x="31623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1" name="Oval 21"/>
          <p:cNvSpPr>
            <a:spLocks noChangeAspect="1" noChangeArrowheads="1"/>
          </p:cNvSpPr>
          <p:nvPr/>
        </p:nvSpPr>
        <p:spPr bwMode="auto">
          <a:xfrm>
            <a:off x="1828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6582" name="AutoShape 22"/>
          <p:cNvCxnSpPr>
            <a:cxnSpLocks noChangeShapeType="1"/>
            <a:stCxn id="66565" idx="3"/>
            <a:endCxn id="66581" idx="0"/>
          </p:cNvCxnSpPr>
          <p:nvPr/>
        </p:nvCxnSpPr>
        <p:spPr bwMode="auto">
          <a:xfrm flipH="1">
            <a:off x="2076450" y="50466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3" name="Oval 23"/>
          <p:cNvSpPr>
            <a:spLocks noChangeAspect="1" noChangeArrowheads="1"/>
          </p:cNvSpPr>
          <p:nvPr/>
        </p:nvSpPr>
        <p:spPr bwMode="auto">
          <a:xfrm>
            <a:off x="8305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6584" name="Oval 24"/>
          <p:cNvSpPr>
            <a:spLocks noChangeAspect="1" noChangeArrowheads="1"/>
          </p:cNvSpPr>
          <p:nvPr/>
        </p:nvSpPr>
        <p:spPr bwMode="auto">
          <a:xfrm>
            <a:off x="66294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6585" name="Oval 25"/>
          <p:cNvSpPr>
            <a:spLocks noChangeAspect="1" noChangeArrowheads="1"/>
          </p:cNvSpPr>
          <p:nvPr/>
        </p:nvSpPr>
        <p:spPr bwMode="auto">
          <a:xfrm>
            <a:off x="5257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6586" name="Oval 26"/>
          <p:cNvSpPr>
            <a:spLocks noChangeAspect="1" noChangeArrowheads="1"/>
          </p:cNvSpPr>
          <p:nvPr/>
        </p:nvSpPr>
        <p:spPr bwMode="auto">
          <a:xfrm>
            <a:off x="7848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6587" name="Oval 27"/>
          <p:cNvSpPr>
            <a:spLocks noChangeAspect="1" noChangeArrowheads="1"/>
          </p:cNvSpPr>
          <p:nvPr/>
        </p:nvSpPr>
        <p:spPr bwMode="auto">
          <a:xfrm>
            <a:off x="59436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6588" name="Oval 28"/>
          <p:cNvSpPr>
            <a:spLocks noChangeAspect="1" noChangeArrowheads="1"/>
          </p:cNvSpPr>
          <p:nvPr/>
        </p:nvSpPr>
        <p:spPr bwMode="auto">
          <a:xfrm>
            <a:off x="6934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6589" name="AutoShape 29"/>
          <p:cNvCxnSpPr>
            <a:cxnSpLocks noChangeShapeType="1"/>
            <a:stCxn id="66588" idx="3"/>
            <a:endCxn id="66587" idx="0"/>
          </p:cNvCxnSpPr>
          <p:nvPr/>
        </p:nvCxnSpPr>
        <p:spPr bwMode="auto">
          <a:xfrm flipH="1">
            <a:off x="6210300" y="33702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0"/>
          <p:cNvCxnSpPr>
            <a:cxnSpLocks noChangeShapeType="1"/>
            <a:stCxn id="66588" idx="5"/>
            <a:endCxn id="66586" idx="0"/>
          </p:cNvCxnSpPr>
          <p:nvPr/>
        </p:nvCxnSpPr>
        <p:spPr bwMode="auto">
          <a:xfrm>
            <a:off x="7389813" y="3370263"/>
            <a:ext cx="725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1"/>
          <p:cNvCxnSpPr>
            <a:cxnSpLocks noChangeShapeType="1"/>
            <a:stCxn id="66586" idx="5"/>
            <a:endCxn id="66583" idx="0"/>
          </p:cNvCxnSpPr>
          <p:nvPr/>
        </p:nvCxnSpPr>
        <p:spPr bwMode="auto">
          <a:xfrm>
            <a:off x="8304213" y="4208463"/>
            <a:ext cx="268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2"/>
          <p:cNvCxnSpPr>
            <a:cxnSpLocks noChangeShapeType="1"/>
            <a:stCxn id="66587" idx="3"/>
            <a:endCxn id="66585" idx="0"/>
          </p:cNvCxnSpPr>
          <p:nvPr/>
        </p:nvCxnSpPr>
        <p:spPr bwMode="auto">
          <a:xfrm flipH="1">
            <a:off x="5524500" y="42084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3"/>
          <p:cNvCxnSpPr>
            <a:cxnSpLocks noChangeShapeType="1"/>
            <a:stCxn id="66587" idx="5"/>
            <a:endCxn id="66584" idx="0"/>
          </p:cNvCxnSpPr>
          <p:nvPr/>
        </p:nvCxnSpPr>
        <p:spPr bwMode="auto">
          <a:xfrm>
            <a:off x="6399213" y="42084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4" name="Oval 34"/>
          <p:cNvSpPr>
            <a:spLocks noChangeAspect="1" noChangeArrowheads="1"/>
          </p:cNvSpPr>
          <p:nvPr/>
        </p:nvSpPr>
        <p:spPr bwMode="auto">
          <a:xfrm>
            <a:off x="4876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6595" name="AutoShape 35"/>
          <p:cNvCxnSpPr>
            <a:cxnSpLocks noChangeShapeType="1"/>
            <a:stCxn id="66585" idx="3"/>
            <a:endCxn id="66594" idx="0"/>
          </p:cNvCxnSpPr>
          <p:nvPr/>
        </p:nvCxnSpPr>
        <p:spPr bwMode="auto">
          <a:xfrm flipH="1">
            <a:off x="5124450" y="50466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6" name="Oval 36"/>
          <p:cNvSpPr>
            <a:spLocks noChangeAspect="1" noChangeArrowheads="1"/>
          </p:cNvSpPr>
          <p:nvPr/>
        </p:nvSpPr>
        <p:spPr bwMode="auto">
          <a:xfrm>
            <a:off x="5715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6597" name="AutoShape 37"/>
          <p:cNvCxnSpPr>
            <a:cxnSpLocks noChangeShapeType="1"/>
            <a:stCxn id="66585" idx="5"/>
            <a:endCxn id="66596" idx="0"/>
          </p:cNvCxnSpPr>
          <p:nvPr/>
        </p:nvCxnSpPr>
        <p:spPr bwMode="auto">
          <a:xfrm>
            <a:off x="5713413" y="50466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98" name="Oval 38"/>
          <p:cNvSpPr>
            <a:spLocks noChangeAspect="1" noChangeArrowheads="1"/>
          </p:cNvSpPr>
          <p:nvPr/>
        </p:nvSpPr>
        <p:spPr bwMode="auto">
          <a:xfrm>
            <a:off x="74676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6599" name="AutoShape 39"/>
          <p:cNvCxnSpPr>
            <a:cxnSpLocks noChangeShapeType="1"/>
            <a:stCxn id="66586" idx="3"/>
            <a:endCxn id="66598" idx="0"/>
          </p:cNvCxnSpPr>
          <p:nvPr/>
        </p:nvCxnSpPr>
        <p:spPr bwMode="auto">
          <a:xfrm flipH="1">
            <a:off x="77343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0" name="Oval 40"/>
          <p:cNvSpPr>
            <a:spLocks noChangeAspect="1" noChangeArrowheads="1"/>
          </p:cNvSpPr>
          <p:nvPr/>
        </p:nvSpPr>
        <p:spPr bwMode="auto">
          <a:xfrm>
            <a:off x="6400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6601" name="AutoShape 41"/>
          <p:cNvCxnSpPr>
            <a:cxnSpLocks noChangeShapeType="1"/>
            <a:stCxn id="66584" idx="3"/>
            <a:endCxn id="66600" idx="0"/>
          </p:cNvCxnSpPr>
          <p:nvPr/>
        </p:nvCxnSpPr>
        <p:spPr bwMode="auto">
          <a:xfrm flipH="1">
            <a:off x="6648450" y="50466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602" name="Oval 42"/>
          <p:cNvSpPr>
            <a:spLocks noChangeAspect="1" noChangeArrowheads="1"/>
          </p:cNvSpPr>
          <p:nvPr/>
        </p:nvSpPr>
        <p:spPr bwMode="auto">
          <a:xfrm>
            <a:off x="7010400" y="54102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cxnSp>
        <p:nvCxnSpPr>
          <p:cNvPr id="66603" name="AutoShape 43"/>
          <p:cNvCxnSpPr>
            <a:cxnSpLocks noChangeShapeType="1"/>
            <a:stCxn id="66584" idx="5"/>
            <a:endCxn id="66602" idx="0"/>
          </p:cNvCxnSpPr>
          <p:nvPr/>
        </p:nvCxnSpPr>
        <p:spPr bwMode="auto">
          <a:xfrm>
            <a:off x="7085013" y="5046663"/>
            <a:ext cx="1920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34DFB-5437-4F2C-9CA6-31BE2BFE58F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"Bubbling Up" a Node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bubble up</a:t>
            </a:r>
            <a:r>
              <a:rPr lang="en-US" altLang="en-US" smtClean="0"/>
              <a:t>: To restore heap ordering, the newly added element is shifted ("bubbled") up the tree until it reaches its proper place.</a:t>
            </a:r>
          </a:p>
          <a:p>
            <a:pPr lvl="1" eaLnBrk="1" hangingPunct="1"/>
            <a:r>
              <a:rPr lang="en-US" altLang="en-US" smtClean="0"/>
              <a:t>Weiss: </a:t>
            </a:r>
            <a:r>
              <a:rPr lang="en-US" altLang="en-US" i="1" smtClean="0"/>
              <a:t>"percolate up"</a:t>
            </a:r>
            <a:r>
              <a:rPr lang="en-US" altLang="en-US" smtClean="0"/>
              <a:t> by swapping with its parent</a:t>
            </a:r>
          </a:p>
          <a:p>
            <a:pPr lvl="1" eaLnBrk="1" hangingPunct="1"/>
            <a:r>
              <a:rPr lang="en-US" altLang="en-US" smtClean="0"/>
              <a:t>How many bubble-ups are necessary, at most?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373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/>
        </p:nvSpPr>
        <p:spPr bwMode="auto">
          <a:xfrm>
            <a:off x="20574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762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3352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7592" name="Oval 8"/>
          <p:cNvSpPr>
            <a:spLocks noChangeAspect="1" noChangeArrowheads="1"/>
          </p:cNvSpPr>
          <p:nvPr/>
        </p:nvSpPr>
        <p:spPr bwMode="auto">
          <a:xfrm>
            <a:off x="1524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2362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7594" name="AutoShape 10"/>
          <p:cNvCxnSpPr>
            <a:cxnSpLocks noChangeShapeType="1"/>
            <a:stCxn id="67593" idx="3"/>
            <a:endCxn id="67592" idx="0"/>
          </p:cNvCxnSpPr>
          <p:nvPr/>
        </p:nvCxnSpPr>
        <p:spPr bwMode="auto">
          <a:xfrm flipH="1">
            <a:off x="1790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5" name="AutoShape 11"/>
          <p:cNvCxnSpPr>
            <a:cxnSpLocks noChangeShapeType="1"/>
            <a:stCxn id="67593" idx="5"/>
            <a:endCxn id="67591" idx="0"/>
          </p:cNvCxnSpPr>
          <p:nvPr/>
        </p:nvCxnSpPr>
        <p:spPr bwMode="auto">
          <a:xfrm>
            <a:off x="2817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2"/>
          <p:cNvCxnSpPr>
            <a:cxnSpLocks noChangeShapeType="1"/>
            <a:stCxn id="67591" idx="5"/>
            <a:endCxn id="67588" idx="0"/>
          </p:cNvCxnSpPr>
          <p:nvPr/>
        </p:nvCxnSpPr>
        <p:spPr bwMode="auto">
          <a:xfrm>
            <a:off x="3808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3"/>
          <p:cNvCxnSpPr>
            <a:cxnSpLocks noChangeShapeType="1"/>
            <a:stCxn id="67592" idx="3"/>
            <a:endCxn id="67590" idx="0"/>
          </p:cNvCxnSpPr>
          <p:nvPr/>
        </p:nvCxnSpPr>
        <p:spPr bwMode="auto">
          <a:xfrm flipH="1">
            <a:off x="1028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4"/>
          <p:cNvCxnSpPr>
            <a:cxnSpLocks noChangeShapeType="1"/>
            <a:stCxn id="67592" idx="5"/>
            <a:endCxn id="67589" idx="0"/>
          </p:cNvCxnSpPr>
          <p:nvPr/>
        </p:nvCxnSpPr>
        <p:spPr bwMode="auto">
          <a:xfrm>
            <a:off x="1979613" y="45132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9" name="Oval 15"/>
          <p:cNvSpPr>
            <a:spLocks noChangeAspect="1" noChangeArrowheads="1"/>
          </p:cNvSpPr>
          <p:nvPr/>
        </p:nvSpPr>
        <p:spPr bwMode="auto">
          <a:xfrm>
            <a:off x="304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7600" name="AutoShape 16"/>
          <p:cNvCxnSpPr>
            <a:cxnSpLocks noChangeShapeType="1"/>
            <a:stCxn id="67590" idx="3"/>
            <a:endCxn id="67599" idx="0"/>
          </p:cNvCxnSpPr>
          <p:nvPr/>
        </p:nvCxnSpPr>
        <p:spPr bwMode="auto">
          <a:xfrm flipH="1">
            <a:off x="552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1143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7602" name="AutoShape 18"/>
          <p:cNvCxnSpPr>
            <a:cxnSpLocks noChangeShapeType="1"/>
            <a:stCxn id="67590" idx="5"/>
            <a:endCxn id="67601" idx="0"/>
          </p:cNvCxnSpPr>
          <p:nvPr/>
        </p:nvCxnSpPr>
        <p:spPr bwMode="auto">
          <a:xfrm>
            <a:off x="1217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7604" name="AutoShape 20"/>
          <p:cNvCxnSpPr>
            <a:cxnSpLocks noChangeShapeType="1"/>
            <a:stCxn id="67591" idx="3"/>
            <a:endCxn id="67603" idx="0"/>
          </p:cNvCxnSpPr>
          <p:nvPr/>
        </p:nvCxnSpPr>
        <p:spPr bwMode="auto">
          <a:xfrm flipH="1">
            <a:off x="3238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5" name="Oval 21"/>
          <p:cNvSpPr>
            <a:spLocks noChangeAspect="1" noChangeArrowheads="1"/>
          </p:cNvSpPr>
          <p:nvPr/>
        </p:nvSpPr>
        <p:spPr bwMode="auto">
          <a:xfrm>
            <a:off x="1828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7606" name="AutoShape 22"/>
          <p:cNvCxnSpPr>
            <a:cxnSpLocks noChangeShapeType="1"/>
            <a:stCxn id="67589" idx="3"/>
            <a:endCxn id="67605" idx="0"/>
          </p:cNvCxnSpPr>
          <p:nvPr/>
        </p:nvCxnSpPr>
        <p:spPr bwMode="auto">
          <a:xfrm flipH="1">
            <a:off x="2076450" y="53514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7" name="Oval 23"/>
          <p:cNvSpPr>
            <a:spLocks noChangeAspect="1" noChangeArrowheads="1"/>
          </p:cNvSpPr>
          <p:nvPr/>
        </p:nvSpPr>
        <p:spPr bwMode="auto">
          <a:xfrm>
            <a:off x="2514600" y="5715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cxnSp>
        <p:nvCxnSpPr>
          <p:cNvPr id="67608" name="AutoShape 24"/>
          <p:cNvCxnSpPr>
            <a:cxnSpLocks noChangeShapeType="1"/>
            <a:stCxn id="67589" idx="5"/>
            <a:endCxn id="67607" idx="0"/>
          </p:cNvCxnSpPr>
          <p:nvPr/>
        </p:nvCxnSpPr>
        <p:spPr bwMode="auto">
          <a:xfrm>
            <a:off x="2513013" y="5351463"/>
            <a:ext cx="2682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9" name="AutoShape 25"/>
          <p:cNvSpPr>
            <a:spLocks noChangeArrowheads="1"/>
          </p:cNvSpPr>
          <p:nvPr/>
        </p:nvSpPr>
        <p:spPr bwMode="auto">
          <a:xfrm flipH="1">
            <a:off x="2590800" y="4953000"/>
            <a:ext cx="381000" cy="714375"/>
          </a:xfrm>
          <a:custGeom>
            <a:avLst/>
            <a:gdLst>
              <a:gd name="T0" fmla="*/ 1219706783 w 21600"/>
              <a:gd name="T1" fmla="*/ 0 h 21600"/>
              <a:gd name="T2" fmla="*/ 1219706783 w 21600"/>
              <a:gd name="T3" fmla="*/ 2147483646 h 21600"/>
              <a:gd name="T4" fmla="*/ 254878963 w 21600"/>
              <a:gd name="T5" fmla="*/ 2147483646 h 21600"/>
              <a:gd name="T6" fmla="*/ 2090926042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AutoShape 26"/>
          <p:cNvSpPr>
            <a:spLocks noChangeArrowheads="1"/>
          </p:cNvSpPr>
          <p:nvPr/>
        </p:nvSpPr>
        <p:spPr bwMode="auto">
          <a:xfrm flipH="1">
            <a:off x="2105819" y="4065588"/>
            <a:ext cx="381000" cy="714375"/>
          </a:xfrm>
          <a:custGeom>
            <a:avLst/>
            <a:gdLst>
              <a:gd name="T0" fmla="*/ 1219706783 w 21600"/>
              <a:gd name="T1" fmla="*/ 0 h 21600"/>
              <a:gd name="T2" fmla="*/ 1219706783 w 21600"/>
              <a:gd name="T3" fmla="*/ 2147483646 h 21600"/>
              <a:gd name="T4" fmla="*/ 254878963 w 21600"/>
              <a:gd name="T5" fmla="*/ 2147483646 h 21600"/>
              <a:gd name="T6" fmla="*/ 2090926042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27"/>
          <p:cNvSpPr>
            <a:spLocks noChangeAspect="1" noChangeArrowheads="1"/>
          </p:cNvSpPr>
          <p:nvPr/>
        </p:nvSpPr>
        <p:spPr bwMode="auto">
          <a:xfrm>
            <a:off x="8305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7612" name="Oval 28"/>
          <p:cNvSpPr>
            <a:spLocks noChangeAspect="1"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7613" name="Oval 29"/>
          <p:cNvSpPr>
            <a:spLocks noChangeAspect="1"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7614" name="Oval 30"/>
          <p:cNvSpPr>
            <a:spLocks noChangeAspect="1" noChangeArrowheads="1"/>
          </p:cNvSpPr>
          <p:nvPr/>
        </p:nvSpPr>
        <p:spPr bwMode="auto">
          <a:xfrm>
            <a:off x="79248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7615" name="Oval 31"/>
          <p:cNvSpPr>
            <a:spLocks noChangeAspect="1"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67616" name="Oval 32"/>
          <p:cNvSpPr>
            <a:spLocks noChangeAspect="1" noChangeArrowheads="1"/>
          </p:cNvSpPr>
          <p:nvPr/>
        </p:nvSpPr>
        <p:spPr bwMode="auto">
          <a:xfrm>
            <a:off x="6934200" y="3200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7617" name="AutoShape 33"/>
          <p:cNvCxnSpPr>
            <a:cxnSpLocks noChangeShapeType="1"/>
            <a:stCxn id="67616" idx="3"/>
            <a:endCxn id="67615" idx="0"/>
          </p:cNvCxnSpPr>
          <p:nvPr/>
        </p:nvCxnSpPr>
        <p:spPr bwMode="auto">
          <a:xfrm flipH="1">
            <a:off x="6362700" y="3675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8" name="AutoShape 34"/>
          <p:cNvCxnSpPr>
            <a:cxnSpLocks noChangeShapeType="1"/>
            <a:stCxn id="67616" idx="5"/>
            <a:endCxn id="67614" idx="0"/>
          </p:cNvCxnSpPr>
          <p:nvPr/>
        </p:nvCxnSpPr>
        <p:spPr bwMode="auto">
          <a:xfrm>
            <a:off x="7389813" y="3675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19" name="AutoShape 35"/>
          <p:cNvCxnSpPr>
            <a:cxnSpLocks noChangeShapeType="1"/>
            <a:stCxn id="67614" idx="5"/>
            <a:endCxn id="67611" idx="0"/>
          </p:cNvCxnSpPr>
          <p:nvPr/>
        </p:nvCxnSpPr>
        <p:spPr bwMode="auto">
          <a:xfrm>
            <a:off x="8380413" y="4513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0" name="AutoShape 36"/>
          <p:cNvCxnSpPr>
            <a:cxnSpLocks noChangeShapeType="1"/>
            <a:stCxn id="67615" idx="3"/>
            <a:endCxn id="67613" idx="0"/>
          </p:cNvCxnSpPr>
          <p:nvPr/>
        </p:nvCxnSpPr>
        <p:spPr bwMode="auto">
          <a:xfrm flipH="1">
            <a:off x="5600700" y="4513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21" name="AutoShape 37"/>
          <p:cNvCxnSpPr>
            <a:cxnSpLocks noChangeShapeType="1"/>
            <a:stCxn id="67615" idx="5"/>
            <a:endCxn id="67612" idx="0"/>
          </p:cNvCxnSpPr>
          <p:nvPr/>
        </p:nvCxnSpPr>
        <p:spPr bwMode="auto">
          <a:xfrm>
            <a:off x="6551613" y="4513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4876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7623" name="AutoShape 39"/>
          <p:cNvCxnSpPr>
            <a:cxnSpLocks noChangeShapeType="1"/>
            <a:stCxn id="67613" idx="3"/>
            <a:endCxn id="67622" idx="0"/>
          </p:cNvCxnSpPr>
          <p:nvPr/>
        </p:nvCxnSpPr>
        <p:spPr bwMode="auto">
          <a:xfrm flipH="1">
            <a:off x="5124450" y="5351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57150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67625" name="AutoShape 41"/>
          <p:cNvCxnSpPr>
            <a:cxnSpLocks noChangeShapeType="1"/>
            <a:stCxn id="67613" idx="5"/>
            <a:endCxn id="67624" idx="0"/>
          </p:cNvCxnSpPr>
          <p:nvPr/>
        </p:nvCxnSpPr>
        <p:spPr bwMode="auto">
          <a:xfrm>
            <a:off x="5789613" y="5351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6" name="Oval 42"/>
          <p:cNvSpPr>
            <a:spLocks noChangeAspect="1" noChangeArrowheads="1"/>
          </p:cNvSpPr>
          <p:nvPr/>
        </p:nvSpPr>
        <p:spPr bwMode="auto">
          <a:xfrm>
            <a:off x="7543800" y="4876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7627" name="AutoShape 43"/>
          <p:cNvCxnSpPr>
            <a:cxnSpLocks noChangeShapeType="1"/>
            <a:stCxn id="67614" idx="3"/>
            <a:endCxn id="67626" idx="0"/>
          </p:cNvCxnSpPr>
          <p:nvPr/>
        </p:nvCxnSpPr>
        <p:spPr bwMode="auto">
          <a:xfrm flipH="1">
            <a:off x="7810500" y="4513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8" name="Oval 44"/>
          <p:cNvSpPr>
            <a:spLocks noChangeAspect="1" noChangeArrowheads="1"/>
          </p:cNvSpPr>
          <p:nvPr/>
        </p:nvSpPr>
        <p:spPr bwMode="auto">
          <a:xfrm>
            <a:off x="6400800" y="5715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7629" name="AutoShape 45"/>
          <p:cNvCxnSpPr>
            <a:cxnSpLocks noChangeShapeType="1"/>
            <a:stCxn id="67612" idx="3"/>
            <a:endCxn id="67628" idx="0"/>
          </p:cNvCxnSpPr>
          <p:nvPr/>
        </p:nvCxnSpPr>
        <p:spPr bwMode="auto">
          <a:xfrm flipH="1">
            <a:off x="6648450" y="5351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30" name="Oval 46"/>
          <p:cNvSpPr>
            <a:spLocks noChangeAspect="1"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cxnSp>
        <p:nvCxnSpPr>
          <p:cNvPr id="67631" name="AutoShape 47"/>
          <p:cNvCxnSpPr>
            <a:cxnSpLocks noChangeShapeType="1"/>
            <a:stCxn id="67612" idx="5"/>
            <a:endCxn id="67630" idx="0"/>
          </p:cNvCxnSpPr>
          <p:nvPr/>
        </p:nvCxnSpPr>
        <p:spPr bwMode="auto">
          <a:xfrm>
            <a:off x="7161213" y="5351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CC95CD-4A14-4119-9C52-92A33BFFA73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Priority Queues </a:t>
            </a:r>
          </a:p>
          <a:p>
            <a:r>
              <a:rPr lang="en-US" dirty="0" smtClean="0"/>
              <a:t>Heaps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Priority Queues Implementation Using Heaps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Priority Queue ADT Interface</a:t>
            </a:r>
          </a:p>
          <a:p>
            <a:r>
              <a:rPr lang="en-US" dirty="0" smtClean="0"/>
              <a:t>Ordering and Comparators</a:t>
            </a:r>
          </a:p>
          <a:p>
            <a:r>
              <a:rPr lang="en-US" dirty="0" smtClean="0"/>
              <a:t>Hashing Basics</a:t>
            </a:r>
          </a:p>
          <a:p>
            <a:r>
              <a:rPr lang="en-US" dirty="0" smtClean="0"/>
              <a:t>Collisions</a:t>
            </a:r>
          </a:p>
          <a:p>
            <a:r>
              <a:rPr lang="en-US" dirty="0" smtClean="0"/>
              <a:t>Rehashing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19553-C485-4FAE-8227-8052A38F3622}" type="datetime1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Bubble-Up Exercise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13795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Draw the tree state of a min-heap after adding these elements:</a:t>
            </a:r>
          </a:p>
          <a:p>
            <a:pPr lvl="1" eaLnBrk="1" hangingPunct="1"/>
            <a:r>
              <a:rPr lang="en-US" altLang="en-US" dirty="0" smtClean="0"/>
              <a:t>6, 50, 11, 25, 42, 20, 104, 76, 19, 55, 88, 2</a:t>
            </a:r>
          </a:p>
        </p:txBody>
      </p:sp>
      <p:sp>
        <p:nvSpPr>
          <p:cNvPr id="68613" name="Oval 25"/>
          <p:cNvSpPr>
            <a:spLocks noChangeAspect="1" noChangeArrowheads="1"/>
          </p:cNvSpPr>
          <p:nvPr/>
        </p:nvSpPr>
        <p:spPr bwMode="auto">
          <a:xfrm>
            <a:off x="5480775" y="4597468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104</a:t>
            </a:r>
          </a:p>
        </p:txBody>
      </p:sp>
      <p:sp>
        <p:nvSpPr>
          <p:cNvPr id="68614" name="Oval 26"/>
          <p:cNvSpPr>
            <a:spLocks noChangeAspect="1" noChangeArrowheads="1"/>
          </p:cNvSpPr>
          <p:nvPr/>
        </p:nvSpPr>
        <p:spPr bwMode="auto">
          <a:xfrm>
            <a:off x="2991798" y="4589462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42</a:t>
            </a:r>
          </a:p>
        </p:txBody>
      </p:sp>
      <p:sp>
        <p:nvSpPr>
          <p:cNvPr id="68615" name="Oval 27"/>
          <p:cNvSpPr>
            <a:spLocks noChangeAspect="1" noChangeArrowheads="1"/>
          </p:cNvSpPr>
          <p:nvPr/>
        </p:nvSpPr>
        <p:spPr bwMode="auto">
          <a:xfrm>
            <a:off x="1603374" y="4589462"/>
            <a:ext cx="498475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25</a:t>
            </a:r>
          </a:p>
        </p:txBody>
      </p:sp>
      <p:sp>
        <p:nvSpPr>
          <p:cNvPr id="68616" name="Oval 28"/>
          <p:cNvSpPr>
            <a:spLocks noChangeAspect="1" noChangeArrowheads="1"/>
          </p:cNvSpPr>
          <p:nvPr/>
        </p:nvSpPr>
        <p:spPr bwMode="auto">
          <a:xfrm>
            <a:off x="3616325" y="2971800"/>
            <a:ext cx="498475" cy="517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68617" name="Oval 29"/>
          <p:cNvSpPr>
            <a:spLocks noChangeAspect="1" noChangeArrowheads="1"/>
          </p:cNvSpPr>
          <p:nvPr/>
        </p:nvSpPr>
        <p:spPr bwMode="auto">
          <a:xfrm>
            <a:off x="1943362" y="5457942"/>
            <a:ext cx="496888" cy="517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19</a:t>
            </a:r>
          </a:p>
        </p:txBody>
      </p:sp>
      <p:sp>
        <p:nvSpPr>
          <p:cNvPr id="68618" name="Oval 30"/>
          <p:cNvSpPr>
            <a:spLocks noChangeAspect="1" noChangeArrowheads="1"/>
          </p:cNvSpPr>
          <p:nvPr/>
        </p:nvSpPr>
        <p:spPr bwMode="auto">
          <a:xfrm>
            <a:off x="4028851" y="5465172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cxnSp>
        <p:nvCxnSpPr>
          <p:cNvPr id="68619" name="AutoShape 31"/>
          <p:cNvCxnSpPr>
            <a:cxnSpLocks noChangeShapeType="1"/>
          </p:cNvCxnSpPr>
          <p:nvPr/>
        </p:nvCxnSpPr>
        <p:spPr bwMode="auto">
          <a:xfrm flipH="1">
            <a:off x="2667000" y="3429000"/>
            <a:ext cx="100330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AutoShape 32"/>
          <p:cNvCxnSpPr>
            <a:cxnSpLocks noChangeShapeType="1"/>
          </p:cNvCxnSpPr>
          <p:nvPr/>
        </p:nvCxnSpPr>
        <p:spPr bwMode="auto">
          <a:xfrm>
            <a:off x="4079921" y="3399717"/>
            <a:ext cx="1014293" cy="374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AutoShape 33"/>
          <p:cNvCxnSpPr>
            <a:cxnSpLocks noChangeShapeType="1"/>
          </p:cNvCxnSpPr>
          <p:nvPr/>
        </p:nvCxnSpPr>
        <p:spPr bwMode="auto">
          <a:xfrm>
            <a:off x="5320619" y="4243387"/>
            <a:ext cx="37147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AutoShape 34"/>
          <p:cNvCxnSpPr>
            <a:cxnSpLocks noChangeShapeType="1"/>
          </p:cNvCxnSpPr>
          <p:nvPr/>
        </p:nvCxnSpPr>
        <p:spPr bwMode="auto">
          <a:xfrm flipH="1">
            <a:off x="1904359" y="4243387"/>
            <a:ext cx="58578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AutoShape 35"/>
          <p:cNvCxnSpPr>
            <a:cxnSpLocks noChangeShapeType="1"/>
          </p:cNvCxnSpPr>
          <p:nvPr/>
        </p:nvCxnSpPr>
        <p:spPr bwMode="auto">
          <a:xfrm>
            <a:off x="2827084" y="4201908"/>
            <a:ext cx="39528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4" name="Oval 36"/>
          <p:cNvSpPr>
            <a:spLocks noChangeAspect="1" noChangeArrowheads="1"/>
          </p:cNvSpPr>
          <p:nvPr/>
        </p:nvSpPr>
        <p:spPr bwMode="auto">
          <a:xfrm>
            <a:off x="1216549" y="5476197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76</a:t>
            </a:r>
          </a:p>
        </p:txBody>
      </p:sp>
      <p:cxnSp>
        <p:nvCxnSpPr>
          <p:cNvPr id="68625" name="AutoShape 37"/>
          <p:cNvCxnSpPr>
            <a:cxnSpLocks noChangeShapeType="1"/>
          </p:cNvCxnSpPr>
          <p:nvPr/>
        </p:nvCxnSpPr>
        <p:spPr bwMode="auto">
          <a:xfrm flipH="1">
            <a:off x="1492249" y="5097559"/>
            <a:ext cx="2222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6" name="Oval 38"/>
          <p:cNvSpPr>
            <a:spLocks noChangeAspect="1" noChangeArrowheads="1"/>
          </p:cNvSpPr>
          <p:nvPr/>
        </p:nvSpPr>
        <p:spPr bwMode="auto">
          <a:xfrm>
            <a:off x="2399955" y="3786187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8627" name="AutoShape 39"/>
          <p:cNvCxnSpPr>
            <a:cxnSpLocks noChangeShapeType="1"/>
          </p:cNvCxnSpPr>
          <p:nvPr/>
        </p:nvCxnSpPr>
        <p:spPr bwMode="auto">
          <a:xfrm>
            <a:off x="1971673" y="5104745"/>
            <a:ext cx="1873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8" name="Oval 40"/>
          <p:cNvSpPr>
            <a:spLocks noChangeAspect="1" noChangeArrowheads="1"/>
          </p:cNvSpPr>
          <p:nvPr/>
        </p:nvSpPr>
        <p:spPr bwMode="auto">
          <a:xfrm>
            <a:off x="4856956" y="3793092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11</a:t>
            </a:r>
          </a:p>
        </p:txBody>
      </p:sp>
      <p:cxnSp>
        <p:nvCxnSpPr>
          <p:cNvPr id="68629" name="AutoShape 41"/>
          <p:cNvCxnSpPr>
            <a:cxnSpLocks noChangeShapeType="1"/>
          </p:cNvCxnSpPr>
          <p:nvPr/>
        </p:nvCxnSpPr>
        <p:spPr bwMode="auto">
          <a:xfrm flipH="1">
            <a:off x="4599533" y="4295366"/>
            <a:ext cx="34290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0" name="AutoShape 37"/>
          <p:cNvCxnSpPr>
            <a:cxnSpLocks noChangeShapeType="1"/>
            <a:endCxn id="68631" idx="0"/>
          </p:cNvCxnSpPr>
          <p:nvPr/>
        </p:nvCxnSpPr>
        <p:spPr bwMode="auto">
          <a:xfrm flipH="1">
            <a:off x="2916237" y="5099049"/>
            <a:ext cx="14446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1" name="Oval 26"/>
          <p:cNvSpPr>
            <a:spLocks noChangeAspect="1" noChangeArrowheads="1"/>
          </p:cNvSpPr>
          <p:nvPr/>
        </p:nvSpPr>
        <p:spPr bwMode="auto">
          <a:xfrm>
            <a:off x="2667000" y="5427662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55</a:t>
            </a:r>
          </a:p>
        </p:txBody>
      </p:sp>
      <p:cxnSp>
        <p:nvCxnSpPr>
          <p:cNvPr id="68632" name="AutoShape 39"/>
          <p:cNvCxnSpPr>
            <a:cxnSpLocks noChangeShapeType="1"/>
            <a:endCxn id="68633" idx="0"/>
          </p:cNvCxnSpPr>
          <p:nvPr/>
        </p:nvCxnSpPr>
        <p:spPr bwMode="auto">
          <a:xfrm>
            <a:off x="3411537" y="5099049"/>
            <a:ext cx="2238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3" name="Oval 38"/>
          <p:cNvSpPr>
            <a:spLocks noChangeAspect="1" noChangeArrowheads="1"/>
          </p:cNvSpPr>
          <p:nvPr/>
        </p:nvSpPr>
        <p:spPr bwMode="auto">
          <a:xfrm>
            <a:off x="3403600" y="5451474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cxnSp>
        <p:nvCxnSpPr>
          <p:cNvPr id="68634" name="AutoShape 37"/>
          <p:cNvCxnSpPr>
            <a:cxnSpLocks noChangeShapeType="1"/>
          </p:cNvCxnSpPr>
          <p:nvPr/>
        </p:nvCxnSpPr>
        <p:spPr bwMode="auto">
          <a:xfrm flipH="1">
            <a:off x="4253008" y="5104745"/>
            <a:ext cx="223742" cy="3531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5" name="Oval 38"/>
          <p:cNvSpPr>
            <a:spLocks noChangeAspect="1" noChangeArrowheads="1"/>
          </p:cNvSpPr>
          <p:nvPr/>
        </p:nvSpPr>
        <p:spPr bwMode="auto">
          <a:xfrm>
            <a:off x="4331204" y="4628741"/>
            <a:ext cx="461963" cy="460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1" y="2494739"/>
            <a:ext cx="838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/>
              <a:t>6,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503448"/>
            <a:ext cx="99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/>
              <a:t>50</a:t>
            </a:r>
            <a:r>
              <a:rPr lang="en-US" altLang="en-US" dirty="0"/>
              <a:t>,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799" y="2503448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/>
              <a:t>11,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113" y="250344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25,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0" y="250245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42,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50095" y="250716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20,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000812" y="2500908"/>
            <a:ext cx="697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104,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47590" y="249896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76,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56352" y="249186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19, 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53008" y="2499451"/>
            <a:ext cx="59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55,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784457" y="249896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88,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8349" y="250625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/>
              <a:t>2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-140446" y="3124200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25 &lt; 50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127509" y="3886200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19 &lt; 50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27509" y="4687669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19 &lt; 25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65154" y="3200400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2 &lt; 20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78091" y="3962400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 &lt; 11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78091" y="4763869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2 &lt; 6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Bubble-Up!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3087" y="9144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336776-CB22-46E9-9D97-CA847A4B998D}" type="datetime1">
              <a:rPr lang="en-US" smtClean="0"/>
              <a:t>11/18/2020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358 -2.96296E-6 C 0.06303 -2.96296E-6 0.08716 -0.03264 0.08716 -0.05902 L 0.08716 -0.11782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590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0415 1.11111E-6 C -0.06025 1.11111E-6 -0.08299 0.03333 -0.08299 0.06111 L -0.08299 0.12222 " pathEditMode="relative" rAng="0" ptsTypes="AAAA">
                                      <p:cBhvr>
                                        <p:cTn id="60" dur="2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99 0.12222 L -0.06667 0.12222 C -0.05938 0.12222 -0.05035 0.15602 -0.05035 0.18356 L -0.05035 0.24491 " pathEditMode="relative" rAng="0" ptsTypes="AAAA">
                                      <p:cBhvr>
                                        <p:cTn id="133" dur="2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613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163 L -0.02014 -0.00163 C -0.0283 -0.00163 -0.03802 -0.03542 -0.03802 -0.06297 L -0.03802 -0.12408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89 -0.1243 L 0.00764 -0.1243 C 0.02657 -0.1243 0.05018 -0.15763 0.05018 -0.18449 L 0.05018 -0.24467 " pathEditMode="relative" rAng="0" ptsTypes="AAAA">
                                      <p:cBhvr>
                                        <p:cTn id="143" dur="2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6019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6 -0.11782 L 0.0441 -0.11782 C 0.02466 -0.11782 0.00105 -0.08426 0.00105 -0.05671 L 0.00105 0.0044 " pathEditMode="relative" rAng="0" ptsTypes="AAAA">
                                      <p:cBhvr>
                                        <p:cTn id="145" dur="2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1649 -7.40741E-7 C 0.02378 -7.40741E-7 0.03298 -0.03542 0.03298 -0.06412 L 0.03298 -0.12801 " pathEditMode="relative" rAng="0" ptsTypes="AAAA">
                                      <p:cBhvr>
                                        <p:cTn id="192" dur="2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641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209 L -0.01459 -0.00209 C -0.02188 -0.00209 -0.03091 0.03217 -0.03091 0.06018 L -0.03091 0.12268 " pathEditMode="relative" rAng="0" ptsTypes="AAAA">
                                      <p:cBhvr>
                                        <p:cTn id="194" dur="2000" fill="hold"/>
                                        <p:tgtEl>
                                          <p:spTgt spid="6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8 -0.12801 L 0.06267 -0.12801 C 0.07604 -0.12801 0.09253 -0.16065 0.09253 -0.1868 L 0.09253 -0.2456 " pathEditMode="relative" rAng="0" ptsTypes="AAAA">
                                      <p:cBhvr>
                                        <p:cTn id="202" dur="2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588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62 L -0.02621 -0.00162 C -0.03889 -0.00162 -0.05434 0.03148 -0.05434 0.05856 L -0.05434 0.11898 " pathEditMode="relative" rAng="0" ptsTypes="AAAA">
                                      <p:cBhvr>
                                        <p:cTn id="204" dur="2000" fill="hold"/>
                                        <p:tgtEl>
                                          <p:spTgt spid="68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0162 L 0.07031 0.00162 C 0.10035 0.00162 0.1375 0.03357 0.1375 0.05973 L 0.1375 0.11783 " pathEditMode="relative" rAng="0" ptsTypes="AAAA">
                                      <p:cBhvr>
                                        <p:cTn id="212" dur="2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81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3 -0.2456 L 0.02378 -0.2456 C -0.00712 -0.2456 -0.04497 -0.27755 -0.04497 -0.30347 L -0.04497 -0.36134 " pathEditMode="relative" rAng="0" ptsTypes="AAAA">
                                      <p:cBhvr>
                                        <p:cTn id="214" dur="2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4" grpId="0" animBg="1"/>
      <p:bldP spid="68615" grpId="0" animBg="1"/>
      <p:bldP spid="68615" grpId="1" animBg="1"/>
      <p:bldP spid="68615" grpId="2" animBg="1"/>
      <p:bldP spid="68616" grpId="0" animBg="1"/>
      <p:bldP spid="68616" grpId="1" animBg="1"/>
      <p:bldP spid="68617" grpId="0" animBg="1"/>
      <p:bldP spid="68617" grpId="1" animBg="1"/>
      <p:bldP spid="68617" grpId="2" animBg="1"/>
      <p:bldP spid="68618" grpId="0" animBg="1"/>
      <p:bldP spid="68618" grpId="1" animBg="1"/>
      <p:bldP spid="68618" grpId="2" animBg="1"/>
      <p:bldP spid="68618" grpId="3" animBg="1"/>
      <p:bldP spid="68624" grpId="0" animBg="1"/>
      <p:bldP spid="68626" grpId="0" animBg="1"/>
      <p:bldP spid="68626" grpId="1" animBg="1"/>
      <p:bldP spid="68626" grpId="2" animBg="1"/>
      <p:bldP spid="68628" grpId="0" animBg="1"/>
      <p:bldP spid="68628" grpId="1" animBg="1"/>
      <p:bldP spid="68631" grpId="0" animBg="1"/>
      <p:bldP spid="68633" grpId="0" animBg="1"/>
      <p:bldP spid="68635" grpId="0" animBg="1"/>
      <p:bldP spid="68635" grpId="1" animBg="1"/>
      <p:bldP spid="2" grpId="0"/>
      <p:bldP spid="3" grpId="0"/>
      <p:bldP spid="4" grpId="0"/>
      <p:bldP spid="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/>
      <p:bldP spid="45" grpId="0"/>
      <p:bldP spid="46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 </a:t>
            </a:r>
            <a:r>
              <a:rPr lang="en-US" altLang="en-US" dirty="0"/>
              <a:t>O</a:t>
            </a:r>
            <a:r>
              <a:rPr lang="en-US" altLang="en-US" dirty="0" smtClean="0"/>
              <a:t>peration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peek on a min-heap is trivial to perform.</a:t>
            </a:r>
          </a:p>
          <a:p>
            <a:pPr lvl="1" eaLnBrk="1" hangingPunct="1"/>
            <a:r>
              <a:rPr lang="en-US" altLang="en-US" smtClean="0"/>
              <a:t>because of heap properties, minimum element is always the root</a:t>
            </a:r>
          </a:p>
          <a:p>
            <a:pPr lvl="1" eaLnBrk="1" hangingPunct="1"/>
            <a:r>
              <a:rPr lang="en-US" altLang="en-US" smtClean="0"/>
              <a:t>O(1) runtime</a:t>
            </a:r>
          </a:p>
          <a:p>
            <a:pPr eaLnBrk="1" hangingPunct="1"/>
            <a:r>
              <a:rPr lang="en-US" altLang="en-US" smtClean="0"/>
              <a:t>Peek on a max-heap would be O(1) as well (return max, not min)</a:t>
            </a:r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5592763" y="47879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69637" name="Oval 5"/>
          <p:cNvSpPr>
            <a:spLocks noChangeAspect="1" noChangeArrowheads="1"/>
          </p:cNvSpPr>
          <p:nvPr/>
        </p:nvSpPr>
        <p:spPr bwMode="auto">
          <a:xfrm>
            <a:off x="4186238" y="47879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2971800" y="47879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5257800" y="403225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69640" name="Oval 8"/>
          <p:cNvSpPr>
            <a:spLocks noChangeAspect="1" noChangeArrowheads="1"/>
          </p:cNvSpPr>
          <p:nvPr/>
        </p:nvSpPr>
        <p:spPr bwMode="auto">
          <a:xfrm>
            <a:off x="3657600" y="403225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406900" y="327660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69642" name="AutoShape 10"/>
          <p:cNvCxnSpPr>
            <a:cxnSpLocks noChangeShapeType="1"/>
            <a:stCxn id="69641" idx="3"/>
            <a:endCxn id="69640" idx="0"/>
          </p:cNvCxnSpPr>
          <p:nvPr/>
        </p:nvCxnSpPr>
        <p:spPr bwMode="auto">
          <a:xfrm flipH="1">
            <a:off x="3887788" y="3706813"/>
            <a:ext cx="585787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AutoShape 11"/>
          <p:cNvCxnSpPr>
            <a:cxnSpLocks noChangeShapeType="1"/>
            <a:stCxn id="69641" idx="5"/>
            <a:endCxn id="69639" idx="0"/>
          </p:cNvCxnSpPr>
          <p:nvPr/>
        </p:nvCxnSpPr>
        <p:spPr bwMode="auto">
          <a:xfrm>
            <a:off x="4800600" y="3706813"/>
            <a:ext cx="688975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2"/>
          <p:cNvCxnSpPr>
            <a:cxnSpLocks noChangeShapeType="1"/>
            <a:stCxn id="69639" idx="5"/>
            <a:endCxn id="69636" idx="0"/>
          </p:cNvCxnSpPr>
          <p:nvPr/>
        </p:nvCxnSpPr>
        <p:spPr bwMode="auto">
          <a:xfrm>
            <a:off x="5651500" y="4462463"/>
            <a:ext cx="1730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3"/>
          <p:cNvCxnSpPr>
            <a:cxnSpLocks noChangeShapeType="1"/>
            <a:stCxn id="69640" idx="3"/>
            <a:endCxn id="69638" idx="0"/>
          </p:cNvCxnSpPr>
          <p:nvPr/>
        </p:nvCxnSpPr>
        <p:spPr bwMode="auto">
          <a:xfrm flipH="1">
            <a:off x="3203575" y="4462463"/>
            <a:ext cx="5207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4"/>
          <p:cNvCxnSpPr>
            <a:cxnSpLocks noChangeShapeType="1"/>
            <a:stCxn id="69640" idx="5"/>
            <a:endCxn id="69637" idx="0"/>
          </p:cNvCxnSpPr>
          <p:nvPr/>
        </p:nvCxnSpPr>
        <p:spPr bwMode="auto">
          <a:xfrm>
            <a:off x="4051300" y="4462463"/>
            <a:ext cx="366713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Oval 15"/>
          <p:cNvSpPr>
            <a:spLocks noChangeAspect="1" noChangeArrowheads="1"/>
          </p:cNvSpPr>
          <p:nvPr/>
        </p:nvSpPr>
        <p:spPr bwMode="auto">
          <a:xfrm>
            <a:off x="2625725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69648" name="AutoShape 16"/>
          <p:cNvCxnSpPr>
            <a:cxnSpLocks noChangeShapeType="1"/>
            <a:stCxn id="69638" idx="3"/>
            <a:endCxn id="69647" idx="0"/>
          </p:cNvCxnSpPr>
          <p:nvPr/>
        </p:nvCxnSpPr>
        <p:spPr bwMode="auto">
          <a:xfrm flipH="1">
            <a:off x="2840038" y="52181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3351213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76</a:t>
            </a:r>
          </a:p>
        </p:txBody>
      </p:sp>
      <p:cxnSp>
        <p:nvCxnSpPr>
          <p:cNvPr id="69650" name="AutoShape 18"/>
          <p:cNvCxnSpPr>
            <a:cxnSpLocks noChangeShapeType="1"/>
            <a:stCxn id="69638" idx="5"/>
            <a:endCxn id="69649" idx="0"/>
          </p:cNvCxnSpPr>
          <p:nvPr/>
        </p:nvCxnSpPr>
        <p:spPr bwMode="auto">
          <a:xfrm>
            <a:off x="3365500" y="52181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4933950" y="47879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69652" name="AutoShape 20"/>
          <p:cNvCxnSpPr>
            <a:cxnSpLocks noChangeShapeType="1"/>
            <a:stCxn id="69639" idx="3"/>
            <a:endCxn id="69651" idx="0"/>
          </p:cNvCxnSpPr>
          <p:nvPr/>
        </p:nvCxnSpPr>
        <p:spPr bwMode="auto">
          <a:xfrm flipH="1">
            <a:off x="5165725" y="4462463"/>
            <a:ext cx="1603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3" name="Oval 21"/>
          <p:cNvSpPr>
            <a:spLocks noChangeAspect="1" noChangeArrowheads="1"/>
          </p:cNvSpPr>
          <p:nvPr/>
        </p:nvSpPr>
        <p:spPr bwMode="auto">
          <a:xfrm>
            <a:off x="3944938" y="55451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69654" name="AutoShape 22"/>
          <p:cNvCxnSpPr>
            <a:cxnSpLocks noChangeShapeType="1"/>
            <a:stCxn id="69637" idx="3"/>
            <a:endCxn id="69653" idx="0"/>
          </p:cNvCxnSpPr>
          <p:nvPr/>
        </p:nvCxnSpPr>
        <p:spPr bwMode="auto">
          <a:xfrm flipH="1">
            <a:off x="4159250" y="5218113"/>
            <a:ext cx="952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DE7C6-9E18-499E-B2DE-B155F4A84897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an element is removed from a heap, what should we do?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The root is the node to remove.  How do we alter the tree?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queue.remove();</a:t>
            </a:r>
            <a:endParaRPr lang="en-US" altLang="en-US" smtClean="0">
              <a:cs typeface="Courier New" panose="02070309020205020404" pitchFamily="49" charset="0"/>
            </a:endParaRPr>
          </a:p>
        </p:txBody>
      </p:sp>
      <p:sp>
        <p:nvSpPr>
          <p:cNvPr id="70660" name="Oval 4"/>
          <p:cNvSpPr>
            <a:spLocks noChangeAspect="1" noChangeArrowheads="1"/>
          </p:cNvSpPr>
          <p:nvPr/>
        </p:nvSpPr>
        <p:spPr bwMode="auto">
          <a:xfrm>
            <a:off x="5715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/>
        </p:nvSpPr>
        <p:spPr bwMode="auto">
          <a:xfrm>
            <a:off x="40386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/>
        </p:nvSpPr>
        <p:spPr bwMode="auto">
          <a:xfrm>
            <a:off x="26670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/>
        </p:nvSpPr>
        <p:spPr bwMode="auto">
          <a:xfrm>
            <a:off x="51816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0664" name="Oval 8"/>
          <p:cNvSpPr>
            <a:spLocks noChangeAspect="1" noChangeArrowheads="1"/>
          </p:cNvSpPr>
          <p:nvPr/>
        </p:nvSpPr>
        <p:spPr bwMode="auto">
          <a:xfrm>
            <a:off x="3352800" y="36957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0665" name="Oval 9"/>
          <p:cNvSpPr>
            <a:spLocks noChangeAspect="1" noChangeArrowheads="1"/>
          </p:cNvSpPr>
          <p:nvPr/>
        </p:nvSpPr>
        <p:spPr bwMode="auto">
          <a:xfrm>
            <a:off x="4343400" y="2857500"/>
            <a:ext cx="533400" cy="5334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A5002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70666" name="AutoShape 10"/>
          <p:cNvCxnSpPr>
            <a:cxnSpLocks noChangeShapeType="1"/>
            <a:stCxn id="70665" idx="3"/>
            <a:endCxn id="70664" idx="0"/>
          </p:cNvCxnSpPr>
          <p:nvPr/>
        </p:nvCxnSpPr>
        <p:spPr bwMode="auto">
          <a:xfrm flipH="1">
            <a:off x="3619500" y="3332163"/>
            <a:ext cx="801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AutoShape 11"/>
          <p:cNvCxnSpPr>
            <a:cxnSpLocks noChangeShapeType="1"/>
            <a:stCxn id="70665" idx="5"/>
            <a:endCxn id="70663" idx="0"/>
          </p:cNvCxnSpPr>
          <p:nvPr/>
        </p:nvCxnSpPr>
        <p:spPr bwMode="auto">
          <a:xfrm>
            <a:off x="4799013" y="3332163"/>
            <a:ext cx="6492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AutoShape 12"/>
          <p:cNvCxnSpPr>
            <a:cxnSpLocks noChangeShapeType="1"/>
            <a:stCxn id="70663" idx="5"/>
            <a:endCxn id="70660" idx="0"/>
          </p:cNvCxnSpPr>
          <p:nvPr/>
        </p:nvCxnSpPr>
        <p:spPr bwMode="auto">
          <a:xfrm>
            <a:off x="5637213" y="41703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AutoShape 13"/>
          <p:cNvCxnSpPr>
            <a:cxnSpLocks noChangeShapeType="1"/>
            <a:stCxn id="70664" idx="3"/>
            <a:endCxn id="70662" idx="0"/>
          </p:cNvCxnSpPr>
          <p:nvPr/>
        </p:nvCxnSpPr>
        <p:spPr bwMode="auto">
          <a:xfrm flipH="1">
            <a:off x="2933700" y="4170363"/>
            <a:ext cx="496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14"/>
          <p:cNvCxnSpPr>
            <a:cxnSpLocks noChangeShapeType="1"/>
            <a:stCxn id="70664" idx="5"/>
            <a:endCxn id="70661" idx="0"/>
          </p:cNvCxnSpPr>
          <p:nvPr/>
        </p:nvCxnSpPr>
        <p:spPr bwMode="auto">
          <a:xfrm>
            <a:off x="3808413" y="4170363"/>
            <a:ext cx="4968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1" name="Oval 15"/>
          <p:cNvSpPr>
            <a:spLocks noChangeAspect="1" noChangeArrowheads="1"/>
          </p:cNvSpPr>
          <p:nvPr/>
        </p:nvSpPr>
        <p:spPr bwMode="auto">
          <a:xfrm>
            <a:off x="2286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0672" name="AutoShape 16"/>
          <p:cNvCxnSpPr>
            <a:cxnSpLocks noChangeShapeType="1"/>
            <a:stCxn id="70662" idx="3"/>
            <a:endCxn id="70671" idx="0"/>
          </p:cNvCxnSpPr>
          <p:nvPr/>
        </p:nvCxnSpPr>
        <p:spPr bwMode="auto">
          <a:xfrm flipH="1">
            <a:off x="2533650" y="50085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3" name="Oval 17"/>
          <p:cNvSpPr>
            <a:spLocks noChangeAspect="1" noChangeArrowheads="1"/>
          </p:cNvSpPr>
          <p:nvPr/>
        </p:nvSpPr>
        <p:spPr bwMode="auto">
          <a:xfrm>
            <a:off x="31242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70674" name="AutoShape 18"/>
          <p:cNvCxnSpPr>
            <a:cxnSpLocks noChangeShapeType="1"/>
            <a:stCxn id="70662" idx="5"/>
            <a:endCxn id="70673" idx="0"/>
          </p:cNvCxnSpPr>
          <p:nvPr/>
        </p:nvCxnSpPr>
        <p:spPr bwMode="auto">
          <a:xfrm>
            <a:off x="3122613" y="50085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Oval 19"/>
          <p:cNvSpPr>
            <a:spLocks noChangeAspect="1" noChangeArrowheads="1"/>
          </p:cNvSpPr>
          <p:nvPr/>
        </p:nvSpPr>
        <p:spPr bwMode="auto">
          <a:xfrm>
            <a:off x="4876800" y="4533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0676" name="AutoShape 20"/>
          <p:cNvCxnSpPr>
            <a:cxnSpLocks noChangeShapeType="1"/>
            <a:stCxn id="70663" idx="3"/>
            <a:endCxn id="70675" idx="0"/>
          </p:cNvCxnSpPr>
          <p:nvPr/>
        </p:nvCxnSpPr>
        <p:spPr bwMode="auto">
          <a:xfrm flipH="1">
            <a:off x="5143500" y="4170363"/>
            <a:ext cx="1158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7" name="Oval 21"/>
          <p:cNvSpPr>
            <a:spLocks noChangeAspect="1" noChangeArrowheads="1"/>
          </p:cNvSpPr>
          <p:nvPr/>
        </p:nvSpPr>
        <p:spPr bwMode="auto">
          <a:xfrm>
            <a:off x="3810000" y="53721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0678" name="AutoShape 22"/>
          <p:cNvCxnSpPr>
            <a:cxnSpLocks noChangeShapeType="1"/>
            <a:stCxn id="70661" idx="3"/>
            <a:endCxn id="70677" idx="0"/>
          </p:cNvCxnSpPr>
          <p:nvPr/>
        </p:nvCxnSpPr>
        <p:spPr bwMode="auto">
          <a:xfrm flipH="1">
            <a:off x="4057650" y="50085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E87250-D70C-4986-B0E3-73BA91AACA8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the root is removed from a heap, it should be initially replaced by the </a:t>
            </a:r>
            <a:r>
              <a:rPr lang="en-US" altLang="en-US" i="1" smtClean="0"/>
              <a:t>rightmost leaf</a:t>
            </a:r>
            <a:r>
              <a:rPr lang="en-US" altLang="en-US" smtClean="0"/>
              <a:t> (to maintain completeness).</a:t>
            </a:r>
          </a:p>
          <a:p>
            <a:pPr lvl="1" eaLnBrk="1" hangingPunct="1"/>
            <a:r>
              <a:rPr lang="en-US" altLang="en-US" smtClean="0"/>
              <a:t>But the heap ordering property becomes broken!</a:t>
            </a:r>
          </a:p>
        </p:txBody>
      </p:sp>
      <p:sp>
        <p:nvSpPr>
          <p:cNvPr id="71684" name="Oval 4"/>
          <p:cNvSpPr>
            <a:spLocks noChangeAspect="1" noChangeArrowheads="1"/>
          </p:cNvSpPr>
          <p:nvPr/>
        </p:nvSpPr>
        <p:spPr bwMode="auto">
          <a:xfrm>
            <a:off x="373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1685" name="Oval 5"/>
          <p:cNvSpPr>
            <a:spLocks noChangeAspect="1" noChangeArrowheads="1"/>
          </p:cNvSpPr>
          <p:nvPr/>
        </p:nvSpPr>
        <p:spPr bwMode="auto">
          <a:xfrm>
            <a:off x="2057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1686" name="Oval 6"/>
          <p:cNvSpPr>
            <a:spLocks noChangeAspect="1" noChangeArrowheads="1"/>
          </p:cNvSpPr>
          <p:nvPr/>
        </p:nvSpPr>
        <p:spPr bwMode="auto">
          <a:xfrm>
            <a:off x="68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1687" name="Oval 7"/>
          <p:cNvSpPr>
            <a:spLocks noChangeAspect="1" noChangeArrowheads="1"/>
          </p:cNvSpPr>
          <p:nvPr/>
        </p:nvSpPr>
        <p:spPr bwMode="auto">
          <a:xfrm>
            <a:off x="3352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1688" name="Oval 8"/>
          <p:cNvSpPr>
            <a:spLocks noChangeAspect="1"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1689" name="Oval 9"/>
          <p:cNvSpPr>
            <a:spLocks noChangeAspect="1" noChangeArrowheads="1"/>
          </p:cNvSpPr>
          <p:nvPr/>
        </p:nvSpPr>
        <p:spPr bwMode="auto">
          <a:xfrm>
            <a:off x="2362200" y="3048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71690" name="AutoShape 10"/>
          <p:cNvCxnSpPr>
            <a:cxnSpLocks noChangeShapeType="1"/>
            <a:stCxn id="71689" idx="3"/>
            <a:endCxn id="71688" idx="0"/>
          </p:cNvCxnSpPr>
          <p:nvPr/>
        </p:nvCxnSpPr>
        <p:spPr bwMode="auto">
          <a:xfrm flipH="1">
            <a:off x="1714500" y="3525838"/>
            <a:ext cx="7254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1" name="AutoShape 11"/>
          <p:cNvCxnSpPr>
            <a:cxnSpLocks noChangeShapeType="1"/>
            <a:stCxn id="71689" idx="5"/>
            <a:endCxn id="71687" idx="0"/>
          </p:cNvCxnSpPr>
          <p:nvPr/>
        </p:nvCxnSpPr>
        <p:spPr bwMode="auto">
          <a:xfrm>
            <a:off x="2817813" y="3525838"/>
            <a:ext cx="8016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2" name="AutoShape 12"/>
          <p:cNvCxnSpPr>
            <a:cxnSpLocks noChangeShapeType="1"/>
            <a:stCxn id="71687" idx="5"/>
            <a:endCxn id="71684" idx="0"/>
          </p:cNvCxnSpPr>
          <p:nvPr/>
        </p:nvCxnSpPr>
        <p:spPr bwMode="auto">
          <a:xfrm>
            <a:off x="3808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AutoShape 13"/>
          <p:cNvCxnSpPr>
            <a:cxnSpLocks noChangeShapeType="1"/>
            <a:stCxn id="71688" idx="3"/>
            <a:endCxn id="71686" idx="0"/>
          </p:cNvCxnSpPr>
          <p:nvPr/>
        </p:nvCxnSpPr>
        <p:spPr bwMode="auto">
          <a:xfrm flipH="1">
            <a:off x="952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AutoShape 14"/>
          <p:cNvCxnSpPr>
            <a:cxnSpLocks noChangeShapeType="1"/>
            <a:stCxn id="71688" idx="5"/>
            <a:endCxn id="71685" idx="0"/>
          </p:cNvCxnSpPr>
          <p:nvPr/>
        </p:nvCxnSpPr>
        <p:spPr bwMode="auto">
          <a:xfrm>
            <a:off x="1903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5" name="Oval 15"/>
          <p:cNvSpPr>
            <a:spLocks noChangeAspect="1" noChangeArrowheads="1"/>
          </p:cNvSpPr>
          <p:nvPr/>
        </p:nvSpPr>
        <p:spPr bwMode="auto">
          <a:xfrm>
            <a:off x="304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71696" name="AutoShape 16"/>
          <p:cNvCxnSpPr>
            <a:cxnSpLocks noChangeShapeType="1"/>
            <a:stCxn id="71686" idx="3"/>
            <a:endCxn id="71695" idx="0"/>
          </p:cNvCxnSpPr>
          <p:nvPr/>
        </p:nvCxnSpPr>
        <p:spPr bwMode="auto">
          <a:xfrm flipH="1">
            <a:off x="552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1143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1698" name="AutoShape 18"/>
          <p:cNvCxnSpPr>
            <a:cxnSpLocks noChangeShapeType="1"/>
            <a:stCxn id="71686" idx="5"/>
            <a:endCxn id="71697" idx="0"/>
          </p:cNvCxnSpPr>
          <p:nvPr/>
        </p:nvCxnSpPr>
        <p:spPr bwMode="auto">
          <a:xfrm>
            <a:off x="1141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9" name="Oval 19"/>
          <p:cNvSpPr>
            <a:spLocks noChangeAspect="1" noChangeArrowheads="1"/>
          </p:cNvSpPr>
          <p:nvPr/>
        </p:nvSpPr>
        <p:spPr bwMode="auto">
          <a:xfrm>
            <a:off x="2971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1700" name="AutoShape 20"/>
          <p:cNvCxnSpPr>
            <a:cxnSpLocks noChangeShapeType="1"/>
            <a:stCxn id="71687" idx="3"/>
            <a:endCxn id="71699" idx="0"/>
          </p:cNvCxnSpPr>
          <p:nvPr/>
        </p:nvCxnSpPr>
        <p:spPr bwMode="auto">
          <a:xfrm flipH="1">
            <a:off x="3238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1" name="Oval 21"/>
          <p:cNvSpPr>
            <a:spLocks noChangeAspect="1" noChangeArrowheads="1"/>
          </p:cNvSpPr>
          <p:nvPr/>
        </p:nvSpPr>
        <p:spPr bwMode="auto">
          <a:xfrm>
            <a:off x="1828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1702" name="AutoShape 22"/>
          <p:cNvCxnSpPr>
            <a:cxnSpLocks noChangeShapeType="1"/>
            <a:stCxn id="71685" idx="3"/>
            <a:endCxn id="71701" idx="0"/>
          </p:cNvCxnSpPr>
          <p:nvPr/>
        </p:nvCxnSpPr>
        <p:spPr bwMode="auto">
          <a:xfrm flipH="1">
            <a:off x="2076450" y="51990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3" name="Line 23"/>
          <p:cNvSpPr>
            <a:spLocks noChangeShapeType="1"/>
          </p:cNvSpPr>
          <p:nvPr/>
        </p:nvSpPr>
        <p:spPr bwMode="auto">
          <a:xfrm>
            <a:off x="21336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22098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5" name="Oval 25"/>
          <p:cNvSpPr>
            <a:spLocks noChangeAspect="1" noChangeArrowheads="1"/>
          </p:cNvSpPr>
          <p:nvPr/>
        </p:nvSpPr>
        <p:spPr bwMode="auto">
          <a:xfrm>
            <a:off x="830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1706" name="Oval 26"/>
          <p:cNvSpPr>
            <a:spLocks noChangeAspect="1" noChangeArrowheads="1"/>
          </p:cNvSpPr>
          <p:nvPr/>
        </p:nvSpPr>
        <p:spPr bwMode="auto">
          <a:xfrm>
            <a:off x="6629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1707" name="Oval 27"/>
          <p:cNvSpPr>
            <a:spLocks noChangeAspect="1" noChangeArrowheads="1"/>
          </p:cNvSpPr>
          <p:nvPr/>
        </p:nvSpPr>
        <p:spPr bwMode="auto">
          <a:xfrm>
            <a:off x="5257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1708" name="Oval 28"/>
          <p:cNvSpPr>
            <a:spLocks noChangeAspect="1"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1709" name="Oval 29"/>
          <p:cNvSpPr>
            <a:spLocks noChangeAspect="1" noChangeArrowheads="1"/>
          </p:cNvSpPr>
          <p:nvPr/>
        </p:nvSpPr>
        <p:spPr bwMode="auto">
          <a:xfrm>
            <a:off x="6019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1710" name="Oval 30"/>
          <p:cNvSpPr>
            <a:spLocks noChangeAspect="1" noChangeArrowheads="1"/>
          </p:cNvSpPr>
          <p:nvPr/>
        </p:nvSpPr>
        <p:spPr bwMode="auto">
          <a:xfrm>
            <a:off x="6934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1711" name="AutoShape 31"/>
          <p:cNvCxnSpPr>
            <a:cxnSpLocks noChangeShapeType="1"/>
            <a:stCxn id="71710" idx="3"/>
            <a:endCxn id="71709" idx="0"/>
          </p:cNvCxnSpPr>
          <p:nvPr/>
        </p:nvCxnSpPr>
        <p:spPr bwMode="auto">
          <a:xfrm flipH="1">
            <a:off x="6286500" y="35226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2" name="AutoShape 32"/>
          <p:cNvCxnSpPr>
            <a:cxnSpLocks noChangeShapeType="1"/>
            <a:stCxn id="71710" idx="5"/>
            <a:endCxn id="71708" idx="0"/>
          </p:cNvCxnSpPr>
          <p:nvPr/>
        </p:nvCxnSpPr>
        <p:spPr bwMode="auto">
          <a:xfrm>
            <a:off x="7389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3" name="AutoShape 33"/>
          <p:cNvCxnSpPr>
            <a:cxnSpLocks noChangeShapeType="1"/>
            <a:stCxn id="71708" idx="5"/>
            <a:endCxn id="71705" idx="0"/>
          </p:cNvCxnSpPr>
          <p:nvPr/>
        </p:nvCxnSpPr>
        <p:spPr bwMode="auto">
          <a:xfrm>
            <a:off x="8380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4" name="AutoShape 34"/>
          <p:cNvCxnSpPr>
            <a:cxnSpLocks noChangeShapeType="1"/>
            <a:stCxn id="71709" idx="3"/>
            <a:endCxn id="71707" idx="0"/>
          </p:cNvCxnSpPr>
          <p:nvPr/>
        </p:nvCxnSpPr>
        <p:spPr bwMode="auto">
          <a:xfrm flipH="1">
            <a:off x="5524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5" name="AutoShape 35"/>
          <p:cNvCxnSpPr>
            <a:cxnSpLocks noChangeShapeType="1"/>
            <a:stCxn id="71709" idx="5"/>
            <a:endCxn id="71706" idx="0"/>
          </p:cNvCxnSpPr>
          <p:nvPr/>
        </p:nvCxnSpPr>
        <p:spPr bwMode="auto">
          <a:xfrm>
            <a:off x="6475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6" name="Oval 36"/>
          <p:cNvSpPr>
            <a:spLocks noChangeAspect="1" noChangeArrowheads="1"/>
          </p:cNvSpPr>
          <p:nvPr/>
        </p:nvSpPr>
        <p:spPr bwMode="auto">
          <a:xfrm>
            <a:off x="4876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71717" name="AutoShape 37"/>
          <p:cNvCxnSpPr>
            <a:cxnSpLocks noChangeShapeType="1"/>
            <a:stCxn id="71707" idx="3"/>
            <a:endCxn id="71716" idx="0"/>
          </p:cNvCxnSpPr>
          <p:nvPr/>
        </p:nvCxnSpPr>
        <p:spPr bwMode="auto">
          <a:xfrm flipH="1">
            <a:off x="5124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8" name="Oval 38"/>
          <p:cNvSpPr>
            <a:spLocks noChangeAspect="1" noChangeArrowheads="1"/>
          </p:cNvSpPr>
          <p:nvPr/>
        </p:nvSpPr>
        <p:spPr bwMode="auto">
          <a:xfrm>
            <a:off x="5715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1719" name="AutoShape 39"/>
          <p:cNvCxnSpPr>
            <a:cxnSpLocks noChangeShapeType="1"/>
            <a:stCxn id="71707" idx="5"/>
            <a:endCxn id="71718" idx="0"/>
          </p:cNvCxnSpPr>
          <p:nvPr/>
        </p:nvCxnSpPr>
        <p:spPr bwMode="auto">
          <a:xfrm>
            <a:off x="5713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0" name="Oval 40"/>
          <p:cNvSpPr>
            <a:spLocks noChangeAspect="1" noChangeArrowheads="1"/>
          </p:cNvSpPr>
          <p:nvPr/>
        </p:nvSpPr>
        <p:spPr bwMode="auto">
          <a:xfrm>
            <a:off x="754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1721" name="AutoShape 41"/>
          <p:cNvCxnSpPr>
            <a:cxnSpLocks noChangeShapeType="1"/>
            <a:stCxn id="71708" idx="3"/>
            <a:endCxn id="71720" idx="0"/>
          </p:cNvCxnSpPr>
          <p:nvPr/>
        </p:nvCxnSpPr>
        <p:spPr bwMode="auto">
          <a:xfrm flipH="1">
            <a:off x="7810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2" name="Oval 42"/>
          <p:cNvSpPr>
            <a:spLocks noChangeAspect="1" noChangeArrowheads="1"/>
          </p:cNvSpPr>
          <p:nvPr/>
        </p:nvSpPr>
        <p:spPr bwMode="auto">
          <a:xfrm>
            <a:off x="6400800" y="5562600"/>
            <a:ext cx="495300" cy="495300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EAEAEA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1723" name="AutoShape 43"/>
          <p:cNvCxnSpPr>
            <a:cxnSpLocks noChangeShapeType="1"/>
            <a:stCxn id="71706" idx="3"/>
            <a:endCxn id="71722" idx="0"/>
          </p:cNvCxnSpPr>
          <p:nvPr/>
        </p:nvCxnSpPr>
        <p:spPr bwMode="auto">
          <a:xfrm flipH="1">
            <a:off x="6648450" y="5199063"/>
            <a:ext cx="58738" cy="344487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58F0C-06E1-4661-9284-61B6961C42E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"Bubbling down" a Node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bubble down</a:t>
            </a:r>
            <a:r>
              <a:rPr lang="en-US" altLang="en-US" dirty="0" smtClean="0"/>
              <a:t>: To restore heap ordering, the new improper root is shifted ("bubbled") down the tree until it reaches its proper place.</a:t>
            </a:r>
          </a:p>
          <a:p>
            <a:pPr lvl="1" eaLnBrk="1" hangingPunct="1"/>
            <a:r>
              <a:rPr lang="en-US" altLang="en-US" dirty="0" smtClean="0"/>
              <a:t>Weiss: </a:t>
            </a:r>
            <a:r>
              <a:rPr lang="en-US" altLang="en-US" i="1" dirty="0" smtClean="0"/>
              <a:t>"percolate down"</a:t>
            </a:r>
            <a:r>
              <a:rPr lang="en-US" altLang="en-US" dirty="0" smtClean="0"/>
              <a:t> by swapping with its </a:t>
            </a:r>
            <a:r>
              <a:rPr lang="en-US" altLang="en-US" b="1" i="1" u="sng" dirty="0" smtClean="0">
                <a:solidFill>
                  <a:srgbClr val="FF0000"/>
                </a:solidFill>
              </a:rPr>
              <a:t>smaller</a:t>
            </a:r>
            <a:r>
              <a:rPr lang="en-US" altLang="en-US" dirty="0" smtClean="0"/>
              <a:t> child  (why?)</a:t>
            </a:r>
          </a:p>
          <a:p>
            <a:pPr lvl="1" eaLnBrk="1" hangingPunct="1"/>
            <a:r>
              <a:rPr lang="en-US" altLang="en-US" dirty="0" smtClean="0"/>
              <a:t>How many bubble-down are necessary, at most?</a:t>
            </a:r>
          </a:p>
        </p:txBody>
      </p:sp>
      <p:sp>
        <p:nvSpPr>
          <p:cNvPr id="72708" name="Oval 4"/>
          <p:cNvSpPr>
            <a:spLocks noChangeAspect="1" noChangeArrowheads="1"/>
          </p:cNvSpPr>
          <p:nvPr/>
        </p:nvSpPr>
        <p:spPr bwMode="auto">
          <a:xfrm>
            <a:off x="3733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2709" name="Oval 5"/>
          <p:cNvSpPr>
            <a:spLocks noChangeAspect="1" noChangeArrowheads="1"/>
          </p:cNvSpPr>
          <p:nvPr/>
        </p:nvSpPr>
        <p:spPr bwMode="auto">
          <a:xfrm>
            <a:off x="20574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2710" name="Oval 6"/>
          <p:cNvSpPr>
            <a:spLocks noChangeAspect="1" noChangeArrowheads="1"/>
          </p:cNvSpPr>
          <p:nvPr/>
        </p:nvSpPr>
        <p:spPr bwMode="auto">
          <a:xfrm>
            <a:off x="7620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2711" name="Oval 7"/>
          <p:cNvSpPr>
            <a:spLocks noChangeAspect="1" noChangeArrowheads="1"/>
          </p:cNvSpPr>
          <p:nvPr/>
        </p:nvSpPr>
        <p:spPr bwMode="auto">
          <a:xfrm>
            <a:off x="33528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2712" name="Oval 8"/>
          <p:cNvSpPr>
            <a:spLocks noChangeAspect="1" noChangeArrowheads="1"/>
          </p:cNvSpPr>
          <p:nvPr/>
        </p:nvSpPr>
        <p:spPr bwMode="auto">
          <a:xfrm>
            <a:off x="15240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2713" name="Oval 9"/>
          <p:cNvSpPr>
            <a:spLocks noChangeAspect="1" noChangeArrowheads="1"/>
          </p:cNvSpPr>
          <p:nvPr/>
        </p:nvSpPr>
        <p:spPr bwMode="auto">
          <a:xfrm>
            <a:off x="2362200" y="3276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2714" name="AutoShape 10"/>
          <p:cNvCxnSpPr>
            <a:cxnSpLocks noChangeShapeType="1"/>
            <a:stCxn id="72713" idx="3"/>
            <a:endCxn id="72712" idx="0"/>
          </p:cNvCxnSpPr>
          <p:nvPr/>
        </p:nvCxnSpPr>
        <p:spPr bwMode="auto">
          <a:xfrm flipH="1">
            <a:off x="1790700" y="3751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5" name="AutoShape 11"/>
          <p:cNvCxnSpPr>
            <a:cxnSpLocks noChangeShapeType="1"/>
            <a:stCxn id="72713" idx="5"/>
            <a:endCxn id="72711" idx="0"/>
          </p:cNvCxnSpPr>
          <p:nvPr/>
        </p:nvCxnSpPr>
        <p:spPr bwMode="auto">
          <a:xfrm>
            <a:off x="2817813" y="3751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AutoShape 12"/>
          <p:cNvCxnSpPr>
            <a:cxnSpLocks noChangeShapeType="1"/>
            <a:stCxn id="72711" idx="5"/>
            <a:endCxn id="72708" idx="0"/>
          </p:cNvCxnSpPr>
          <p:nvPr/>
        </p:nvCxnSpPr>
        <p:spPr bwMode="auto">
          <a:xfrm>
            <a:off x="3808413" y="4589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AutoShape 13"/>
          <p:cNvCxnSpPr>
            <a:cxnSpLocks noChangeShapeType="1"/>
            <a:stCxn id="72712" idx="3"/>
            <a:endCxn id="72710" idx="0"/>
          </p:cNvCxnSpPr>
          <p:nvPr/>
        </p:nvCxnSpPr>
        <p:spPr bwMode="auto">
          <a:xfrm flipH="1">
            <a:off x="1028700" y="4589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AutoShape 14"/>
          <p:cNvCxnSpPr>
            <a:cxnSpLocks noChangeShapeType="1"/>
            <a:stCxn id="72712" idx="5"/>
            <a:endCxn id="72709" idx="0"/>
          </p:cNvCxnSpPr>
          <p:nvPr/>
        </p:nvCxnSpPr>
        <p:spPr bwMode="auto">
          <a:xfrm>
            <a:off x="1979613" y="45894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9" name="Oval 15"/>
          <p:cNvSpPr>
            <a:spLocks noChangeAspect="1" noChangeArrowheads="1"/>
          </p:cNvSpPr>
          <p:nvPr/>
        </p:nvSpPr>
        <p:spPr bwMode="auto">
          <a:xfrm>
            <a:off x="3048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74</a:t>
            </a:r>
          </a:p>
        </p:txBody>
      </p:sp>
      <p:cxnSp>
        <p:nvCxnSpPr>
          <p:cNvPr id="72720" name="AutoShape 16"/>
          <p:cNvCxnSpPr>
            <a:cxnSpLocks noChangeShapeType="1"/>
            <a:stCxn id="72710" idx="3"/>
            <a:endCxn id="72719" idx="0"/>
          </p:cNvCxnSpPr>
          <p:nvPr/>
        </p:nvCxnSpPr>
        <p:spPr bwMode="auto">
          <a:xfrm flipH="1">
            <a:off x="552450" y="5427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1" name="Oval 17"/>
          <p:cNvSpPr>
            <a:spLocks noChangeAspect="1" noChangeArrowheads="1"/>
          </p:cNvSpPr>
          <p:nvPr/>
        </p:nvSpPr>
        <p:spPr bwMode="auto">
          <a:xfrm>
            <a:off x="11430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2722" name="AutoShape 18"/>
          <p:cNvCxnSpPr>
            <a:cxnSpLocks noChangeShapeType="1"/>
            <a:stCxn id="72710" idx="5"/>
            <a:endCxn id="72721" idx="0"/>
          </p:cNvCxnSpPr>
          <p:nvPr/>
        </p:nvCxnSpPr>
        <p:spPr bwMode="auto">
          <a:xfrm>
            <a:off x="1217613" y="5427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3" name="Oval 19"/>
          <p:cNvSpPr>
            <a:spLocks noChangeAspect="1" noChangeArrowheads="1"/>
          </p:cNvSpPr>
          <p:nvPr/>
        </p:nvSpPr>
        <p:spPr bwMode="auto">
          <a:xfrm>
            <a:off x="2971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2724" name="AutoShape 20"/>
          <p:cNvCxnSpPr>
            <a:cxnSpLocks noChangeShapeType="1"/>
            <a:stCxn id="72711" idx="3"/>
            <a:endCxn id="72723" idx="0"/>
          </p:cNvCxnSpPr>
          <p:nvPr/>
        </p:nvCxnSpPr>
        <p:spPr bwMode="auto">
          <a:xfrm flipH="1">
            <a:off x="3238500" y="4589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5" name="Oval 21"/>
          <p:cNvSpPr>
            <a:spLocks noChangeAspect="1" noChangeArrowheads="1"/>
          </p:cNvSpPr>
          <p:nvPr/>
        </p:nvSpPr>
        <p:spPr bwMode="auto">
          <a:xfrm>
            <a:off x="8305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2726" name="Oval 22"/>
          <p:cNvSpPr>
            <a:spLocks noChangeAspect="1" noChangeArrowheads="1"/>
          </p:cNvSpPr>
          <p:nvPr/>
        </p:nvSpPr>
        <p:spPr bwMode="auto">
          <a:xfrm>
            <a:off x="66294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2727" name="Oval 23"/>
          <p:cNvSpPr>
            <a:spLocks noChangeAspect="1" noChangeArrowheads="1"/>
          </p:cNvSpPr>
          <p:nvPr/>
        </p:nvSpPr>
        <p:spPr bwMode="auto">
          <a:xfrm>
            <a:off x="53340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sp>
        <p:nvSpPr>
          <p:cNvPr id="72728" name="Oval 24"/>
          <p:cNvSpPr>
            <a:spLocks noChangeAspect="1" noChangeArrowheads="1"/>
          </p:cNvSpPr>
          <p:nvPr/>
        </p:nvSpPr>
        <p:spPr bwMode="auto">
          <a:xfrm>
            <a:off x="79248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2729" name="Oval 25"/>
          <p:cNvSpPr>
            <a:spLocks noChangeAspect="1" noChangeArrowheads="1"/>
          </p:cNvSpPr>
          <p:nvPr/>
        </p:nvSpPr>
        <p:spPr bwMode="auto">
          <a:xfrm>
            <a:off x="6096000" y="4114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2730" name="Oval 26"/>
          <p:cNvSpPr>
            <a:spLocks noChangeAspect="1" noChangeArrowheads="1"/>
          </p:cNvSpPr>
          <p:nvPr/>
        </p:nvSpPr>
        <p:spPr bwMode="auto">
          <a:xfrm>
            <a:off x="6934200" y="3276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cxnSp>
        <p:nvCxnSpPr>
          <p:cNvPr id="72731" name="AutoShape 27"/>
          <p:cNvCxnSpPr>
            <a:cxnSpLocks noChangeShapeType="1"/>
            <a:stCxn id="72730" idx="3"/>
            <a:endCxn id="72729" idx="0"/>
          </p:cNvCxnSpPr>
          <p:nvPr/>
        </p:nvCxnSpPr>
        <p:spPr bwMode="auto">
          <a:xfrm flipH="1">
            <a:off x="6362700" y="3751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2" name="AutoShape 28"/>
          <p:cNvCxnSpPr>
            <a:cxnSpLocks noChangeShapeType="1"/>
            <a:stCxn id="72730" idx="5"/>
            <a:endCxn id="72728" idx="0"/>
          </p:cNvCxnSpPr>
          <p:nvPr/>
        </p:nvCxnSpPr>
        <p:spPr bwMode="auto">
          <a:xfrm>
            <a:off x="7389813" y="3751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3" name="AutoShape 29"/>
          <p:cNvCxnSpPr>
            <a:cxnSpLocks noChangeShapeType="1"/>
            <a:stCxn id="72728" idx="5"/>
            <a:endCxn id="72725" idx="0"/>
          </p:cNvCxnSpPr>
          <p:nvPr/>
        </p:nvCxnSpPr>
        <p:spPr bwMode="auto">
          <a:xfrm>
            <a:off x="8380413" y="4589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4" name="AutoShape 30"/>
          <p:cNvCxnSpPr>
            <a:cxnSpLocks noChangeShapeType="1"/>
            <a:stCxn id="72729" idx="3"/>
            <a:endCxn id="72727" idx="0"/>
          </p:cNvCxnSpPr>
          <p:nvPr/>
        </p:nvCxnSpPr>
        <p:spPr bwMode="auto">
          <a:xfrm flipH="1">
            <a:off x="5600700" y="4589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35" name="AutoShape 31"/>
          <p:cNvCxnSpPr>
            <a:cxnSpLocks noChangeShapeType="1"/>
            <a:stCxn id="72729" idx="5"/>
            <a:endCxn id="72726" idx="0"/>
          </p:cNvCxnSpPr>
          <p:nvPr/>
        </p:nvCxnSpPr>
        <p:spPr bwMode="auto">
          <a:xfrm>
            <a:off x="6551613" y="45894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36" name="Oval 32"/>
          <p:cNvSpPr>
            <a:spLocks noChangeAspect="1" noChangeArrowheads="1"/>
          </p:cNvSpPr>
          <p:nvPr/>
        </p:nvSpPr>
        <p:spPr bwMode="auto">
          <a:xfrm>
            <a:off x="48768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74</a:t>
            </a:r>
          </a:p>
        </p:txBody>
      </p:sp>
      <p:cxnSp>
        <p:nvCxnSpPr>
          <p:cNvPr id="72737" name="AutoShape 33"/>
          <p:cNvCxnSpPr>
            <a:cxnSpLocks noChangeShapeType="1"/>
            <a:stCxn id="72727" idx="3"/>
            <a:endCxn id="72736" idx="0"/>
          </p:cNvCxnSpPr>
          <p:nvPr/>
        </p:nvCxnSpPr>
        <p:spPr bwMode="auto">
          <a:xfrm flipH="1">
            <a:off x="5124450" y="5427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38" name="Oval 34"/>
          <p:cNvSpPr>
            <a:spLocks noChangeAspect="1" noChangeArrowheads="1"/>
          </p:cNvSpPr>
          <p:nvPr/>
        </p:nvSpPr>
        <p:spPr bwMode="auto">
          <a:xfrm>
            <a:off x="5715000" y="5791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2739" name="AutoShape 35"/>
          <p:cNvCxnSpPr>
            <a:cxnSpLocks noChangeShapeType="1"/>
            <a:stCxn id="72727" idx="5"/>
            <a:endCxn id="72738" idx="0"/>
          </p:cNvCxnSpPr>
          <p:nvPr/>
        </p:nvCxnSpPr>
        <p:spPr bwMode="auto">
          <a:xfrm>
            <a:off x="5789613" y="5427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40" name="Oval 36"/>
          <p:cNvSpPr>
            <a:spLocks noChangeAspect="1" noChangeArrowheads="1"/>
          </p:cNvSpPr>
          <p:nvPr/>
        </p:nvSpPr>
        <p:spPr bwMode="auto">
          <a:xfrm>
            <a:off x="7543800" y="4953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2741" name="AutoShape 37"/>
          <p:cNvCxnSpPr>
            <a:cxnSpLocks noChangeShapeType="1"/>
            <a:stCxn id="72728" idx="3"/>
            <a:endCxn id="72740" idx="0"/>
          </p:cNvCxnSpPr>
          <p:nvPr/>
        </p:nvCxnSpPr>
        <p:spPr bwMode="auto">
          <a:xfrm flipH="1">
            <a:off x="7810500" y="4589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42" name="AutoShape 38"/>
          <p:cNvSpPr>
            <a:spLocks noChangeArrowheads="1"/>
          </p:cNvSpPr>
          <p:nvPr/>
        </p:nvSpPr>
        <p:spPr bwMode="auto">
          <a:xfrm flipH="1" flipV="1">
            <a:off x="2133600" y="3886200"/>
            <a:ext cx="5334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2743" name="AutoShape 39"/>
          <p:cNvSpPr>
            <a:spLocks noChangeArrowheads="1"/>
          </p:cNvSpPr>
          <p:nvPr/>
        </p:nvSpPr>
        <p:spPr bwMode="auto">
          <a:xfrm flipH="1" flipV="1">
            <a:off x="1371600" y="4724400"/>
            <a:ext cx="5334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flipV="1">
            <a:off x="914400" y="5486400"/>
            <a:ext cx="2286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D6827-1EC9-47C1-B0CC-BE66CEAEFDF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Bubble-Down Exercise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we have the min-heap shown below.  </a:t>
            </a:r>
          </a:p>
          <a:p>
            <a:pPr eaLnBrk="1" hangingPunct="1"/>
            <a:r>
              <a:rPr lang="en-US" altLang="en-US" dirty="0" smtClean="0"/>
              <a:t>Show the state of the heap tree after remove has been called (remove 2), and which elements are returned by the removal.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73733" name="Oval 25"/>
          <p:cNvSpPr>
            <a:spLocks noChangeAspect="1" noChangeArrowheads="1"/>
          </p:cNvSpPr>
          <p:nvPr/>
        </p:nvSpPr>
        <p:spPr bwMode="auto">
          <a:xfrm>
            <a:off x="6172200" y="4595813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104</a:t>
            </a:r>
          </a:p>
        </p:txBody>
      </p:sp>
      <p:sp>
        <p:nvSpPr>
          <p:cNvPr id="73734" name="Oval 26"/>
          <p:cNvSpPr>
            <a:spLocks noChangeAspect="1" noChangeArrowheads="1"/>
          </p:cNvSpPr>
          <p:nvPr/>
        </p:nvSpPr>
        <p:spPr bwMode="auto">
          <a:xfrm>
            <a:off x="3846513" y="4595813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42</a:t>
            </a:r>
          </a:p>
        </p:txBody>
      </p:sp>
      <p:sp>
        <p:nvSpPr>
          <p:cNvPr id="73735" name="Oval 27"/>
          <p:cNvSpPr>
            <a:spLocks noChangeAspect="1" noChangeArrowheads="1"/>
          </p:cNvSpPr>
          <p:nvPr/>
        </p:nvSpPr>
        <p:spPr bwMode="auto">
          <a:xfrm>
            <a:off x="2514600" y="4595813"/>
            <a:ext cx="498475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25</a:t>
            </a:r>
          </a:p>
        </p:txBody>
      </p:sp>
      <p:sp>
        <p:nvSpPr>
          <p:cNvPr id="73736" name="Oval 28"/>
          <p:cNvSpPr>
            <a:spLocks noChangeAspect="1" noChangeArrowheads="1"/>
          </p:cNvSpPr>
          <p:nvPr/>
        </p:nvSpPr>
        <p:spPr bwMode="auto">
          <a:xfrm>
            <a:off x="5624513" y="3783013"/>
            <a:ext cx="498475" cy="517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</a:t>
            </a:r>
          </a:p>
        </p:txBody>
      </p:sp>
      <p:sp>
        <p:nvSpPr>
          <p:cNvPr id="73737" name="Oval 29"/>
          <p:cNvSpPr>
            <a:spLocks noChangeAspect="1" noChangeArrowheads="1"/>
          </p:cNvSpPr>
          <p:nvPr/>
        </p:nvSpPr>
        <p:spPr bwMode="auto">
          <a:xfrm>
            <a:off x="3276600" y="3783013"/>
            <a:ext cx="496888" cy="5175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19</a:t>
            </a:r>
          </a:p>
        </p:txBody>
      </p:sp>
      <p:sp>
        <p:nvSpPr>
          <p:cNvPr id="73738" name="Oval 30"/>
          <p:cNvSpPr>
            <a:spLocks noChangeAspect="1" noChangeArrowheads="1"/>
          </p:cNvSpPr>
          <p:nvPr/>
        </p:nvSpPr>
        <p:spPr bwMode="auto">
          <a:xfrm>
            <a:off x="4456113" y="2971800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</a:p>
        </p:txBody>
      </p:sp>
      <p:cxnSp>
        <p:nvCxnSpPr>
          <p:cNvPr id="73739" name="AutoShape 31"/>
          <p:cNvCxnSpPr>
            <a:cxnSpLocks noChangeShapeType="1"/>
            <a:stCxn id="73738" idx="3"/>
            <a:endCxn id="73737" idx="0"/>
          </p:cNvCxnSpPr>
          <p:nvPr/>
        </p:nvCxnSpPr>
        <p:spPr bwMode="auto">
          <a:xfrm flipH="1">
            <a:off x="3525838" y="3430588"/>
            <a:ext cx="100330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32"/>
          <p:cNvCxnSpPr>
            <a:cxnSpLocks noChangeShapeType="1"/>
            <a:stCxn id="73738" idx="5"/>
            <a:endCxn id="73736" idx="0"/>
          </p:cNvCxnSpPr>
          <p:nvPr/>
        </p:nvCxnSpPr>
        <p:spPr bwMode="auto">
          <a:xfrm>
            <a:off x="4879975" y="3430588"/>
            <a:ext cx="99377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33"/>
          <p:cNvCxnSpPr>
            <a:cxnSpLocks noChangeShapeType="1"/>
            <a:stCxn id="73736" idx="5"/>
            <a:endCxn id="73733" idx="0"/>
          </p:cNvCxnSpPr>
          <p:nvPr/>
        </p:nvCxnSpPr>
        <p:spPr bwMode="auto">
          <a:xfrm>
            <a:off x="6049963" y="4243388"/>
            <a:ext cx="37147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34"/>
          <p:cNvCxnSpPr>
            <a:cxnSpLocks noChangeShapeType="1"/>
            <a:stCxn id="73737" idx="3"/>
            <a:endCxn id="73735" idx="0"/>
          </p:cNvCxnSpPr>
          <p:nvPr/>
        </p:nvCxnSpPr>
        <p:spPr bwMode="auto">
          <a:xfrm flipH="1">
            <a:off x="2763838" y="4243388"/>
            <a:ext cx="58578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35"/>
          <p:cNvCxnSpPr>
            <a:cxnSpLocks noChangeShapeType="1"/>
            <a:stCxn id="73737" idx="5"/>
            <a:endCxn id="73734" idx="0"/>
          </p:cNvCxnSpPr>
          <p:nvPr/>
        </p:nvCxnSpPr>
        <p:spPr bwMode="auto">
          <a:xfrm>
            <a:off x="3700463" y="4243388"/>
            <a:ext cx="39528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Oval 36"/>
          <p:cNvSpPr>
            <a:spLocks noChangeAspect="1" noChangeArrowheads="1"/>
          </p:cNvSpPr>
          <p:nvPr/>
        </p:nvSpPr>
        <p:spPr bwMode="auto">
          <a:xfrm>
            <a:off x="2133600" y="5407025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76</a:t>
            </a:r>
          </a:p>
        </p:txBody>
      </p:sp>
      <p:cxnSp>
        <p:nvCxnSpPr>
          <p:cNvPr id="73745" name="AutoShape 37"/>
          <p:cNvCxnSpPr>
            <a:cxnSpLocks noChangeShapeType="1"/>
            <a:stCxn id="73735" idx="3"/>
            <a:endCxn id="73744" idx="0"/>
          </p:cNvCxnSpPr>
          <p:nvPr/>
        </p:nvCxnSpPr>
        <p:spPr bwMode="auto">
          <a:xfrm flipH="1">
            <a:off x="2365375" y="5054600"/>
            <a:ext cx="22225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Oval 38"/>
          <p:cNvSpPr>
            <a:spLocks noChangeAspect="1" noChangeArrowheads="1"/>
          </p:cNvSpPr>
          <p:nvPr/>
        </p:nvSpPr>
        <p:spPr bwMode="auto">
          <a:xfrm>
            <a:off x="2895600" y="5407025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3747" name="AutoShape 39"/>
          <p:cNvCxnSpPr>
            <a:cxnSpLocks noChangeShapeType="1"/>
            <a:stCxn id="73735" idx="5"/>
            <a:endCxn id="73746" idx="0"/>
          </p:cNvCxnSpPr>
          <p:nvPr/>
        </p:nvCxnSpPr>
        <p:spPr bwMode="auto">
          <a:xfrm>
            <a:off x="2940050" y="5054600"/>
            <a:ext cx="1873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Oval 40"/>
          <p:cNvSpPr>
            <a:spLocks noChangeAspect="1" noChangeArrowheads="1"/>
          </p:cNvSpPr>
          <p:nvPr/>
        </p:nvSpPr>
        <p:spPr bwMode="auto">
          <a:xfrm>
            <a:off x="5105400" y="4595813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11</a:t>
            </a:r>
          </a:p>
        </p:txBody>
      </p:sp>
      <p:cxnSp>
        <p:nvCxnSpPr>
          <p:cNvPr id="73749" name="AutoShape 41"/>
          <p:cNvCxnSpPr>
            <a:cxnSpLocks noChangeShapeType="1"/>
            <a:stCxn id="73736" idx="3"/>
            <a:endCxn id="73748" idx="0"/>
          </p:cNvCxnSpPr>
          <p:nvPr/>
        </p:nvCxnSpPr>
        <p:spPr bwMode="auto">
          <a:xfrm flipH="1">
            <a:off x="5354638" y="4243388"/>
            <a:ext cx="342900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0" name="AutoShape 37"/>
          <p:cNvCxnSpPr>
            <a:cxnSpLocks noChangeShapeType="1"/>
            <a:stCxn id="73734" idx="3"/>
            <a:endCxn id="73751" idx="0"/>
          </p:cNvCxnSpPr>
          <p:nvPr/>
        </p:nvCxnSpPr>
        <p:spPr bwMode="auto">
          <a:xfrm flipH="1">
            <a:off x="3775075" y="5054600"/>
            <a:ext cx="14446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1" name="Oval 26"/>
          <p:cNvSpPr>
            <a:spLocks noChangeAspect="1" noChangeArrowheads="1"/>
          </p:cNvSpPr>
          <p:nvPr/>
        </p:nvSpPr>
        <p:spPr bwMode="auto">
          <a:xfrm>
            <a:off x="3525838" y="5383213"/>
            <a:ext cx="496888" cy="5159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55</a:t>
            </a:r>
          </a:p>
        </p:txBody>
      </p:sp>
      <p:cxnSp>
        <p:nvCxnSpPr>
          <p:cNvPr id="73752" name="AutoShape 39"/>
          <p:cNvCxnSpPr>
            <a:cxnSpLocks noChangeShapeType="1"/>
            <a:stCxn id="73734" idx="5"/>
            <a:endCxn id="73753" idx="0"/>
          </p:cNvCxnSpPr>
          <p:nvPr/>
        </p:nvCxnSpPr>
        <p:spPr bwMode="auto">
          <a:xfrm>
            <a:off x="4270375" y="5054600"/>
            <a:ext cx="2238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3" name="Oval 38"/>
          <p:cNvSpPr>
            <a:spLocks noChangeAspect="1" noChangeArrowheads="1"/>
          </p:cNvSpPr>
          <p:nvPr/>
        </p:nvSpPr>
        <p:spPr bwMode="auto">
          <a:xfrm>
            <a:off x="4262438" y="5407025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cxnSp>
        <p:nvCxnSpPr>
          <p:cNvPr id="73754" name="AutoShape 37"/>
          <p:cNvCxnSpPr>
            <a:cxnSpLocks noChangeShapeType="1"/>
          </p:cNvCxnSpPr>
          <p:nvPr/>
        </p:nvCxnSpPr>
        <p:spPr bwMode="auto">
          <a:xfrm flipH="1">
            <a:off x="5010944" y="5038724"/>
            <a:ext cx="162266" cy="4000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5" name="Oval 38"/>
          <p:cNvSpPr>
            <a:spLocks noChangeAspect="1" noChangeArrowheads="1"/>
          </p:cNvSpPr>
          <p:nvPr/>
        </p:nvSpPr>
        <p:spPr bwMode="auto">
          <a:xfrm>
            <a:off x="4872037" y="5421312"/>
            <a:ext cx="461963" cy="460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495800" y="3069477"/>
            <a:ext cx="422744" cy="283323"/>
            <a:chOff x="955675" y="3105944"/>
            <a:chExt cx="422744" cy="283323"/>
          </a:xfrm>
        </p:grpSpPr>
        <p:sp>
          <p:nvSpPr>
            <p:cNvPr id="30" name="Line 84"/>
            <p:cNvSpPr>
              <a:spLocks noChangeShapeType="1"/>
            </p:cNvSpPr>
            <p:nvPr/>
          </p:nvSpPr>
          <p:spPr bwMode="auto">
            <a:xfrm>
              <a:off x="955675" y="3121025"/>
              <a:ext cx="414338" cy="26824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5"/>
            <p:cNvSpPr>
              <a:spLocks noChangeShapeType="1"/>
            </p:cNvSpPr>
            <p:nvPr/>
          </p:nvSpPr>
          <p:spPr bwMode="auto">
            <a:xfrm flipV="1">
              <a:off x="983780" y="3105944"/>
              <a:ext cx="394639" cy="26511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6200" y="2667000"/>
            <a:ext cx="188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Root 2 is Removed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138" y="3429000"/>
            <a:ext cx="17491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Root is Replaced by 20, the rightmost leaf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3258" y="2711093"/>
            <a:ext cx="2689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20 &gt; 19, 20 &gt; 6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Pick the smaller child between 19 and 6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6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Bubble-Down Right!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98220" y="4595813"/>
            <a:ext cx="2350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20 &gt; 11</a:t>
            </a:r>
          </a:p>
          <a:p>
            <a:pPr lvl="1" algn="l" eaLnBrk="1" hangingPunct="1"/>
            <a:r>
              <a:rPr lang="en-US" altLang="en-US" dirty="0" smtClean="0">
                <a:solidFill>
                  <a:srgbClr val="FF0000"/>
                </a:solidFill>
              </a:rPr>
              <a:t>Bubble-Down Left!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968" y="95889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AE7FD-F2FB-478A-8411-D48ECF1B59B0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-0.02188 -4.07407E-6 C -0.0316 -4.07407E-6 -0.04358 -0.09884 -0.04358 -0.1787 L -0.04358 -0.3574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-0.3574 L 0.01736 -0.3574 C 0.04791 -0.3574 0.08298 -0.32384 0.08298 -0.29652 L 0.08298 -0.23518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61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46 L -0.06545 -0.00046 C -0.0941 -0.00046 -0.12934 -0.03449 -0.12934 -0.0618 L -0.12934 -0.12314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1.11111E-6 L 0.02709 1.11111E-6 C 0.03976 1.11111E-6 0.05556 -0.03287 0.05556 -0.05949 L 0.05556 -0.11875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59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8 -0.23518 L 0.0552 -0.23518 C 0.0427 -0.23518 0.0276 -0.20463 0.0276 -0.17963 L 0.0276 -0.12407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  <p:bldP spid="73738" grpId="0" animBg="1"/>
      <p:bldP spid="73748" grpId="0" animBg="1"/>
      <p:bldP spid="73755" grpId="0" animBg="1"/>
      <p:bldP spid="73755" grpId="1" animBg="1"/>
      <p:bldP spid="73755" grpId="2" animBg="1"/>
      <p:bldP spid="32" grpId="0"/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Priority Queues Using Heaps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D08E1-4E97-4EAD-A953-7AB34C420211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1857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Let's write the code to add an element to the heap: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...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  <a:endParaRPr lang="en-US" altLang="en-US" sz="1800" smtClean="0"/>
          </a:p>
        </p:txBody>
      </p:sp>
      <p:sp>
        <p:nvSpPr>
          <p:cNvPr id="77828" name="Oval 4"/>
          <p:cNvSpPr>
            <a:spLocks noChangeAspect="1" noChangeArrowheads="1"/>
          </p:cNvSpPr>
          <p:nvPr/>
        </p:nvSpPr>
        <p:spPr bwMode="auto">
          <a:xfrm>
            <a:off x="3733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7829" name="Oval 5"/>
          <p:cNvSpPr>
            <a:spLocks noChangeAspect="1" noChangeArrowheads="1"/>
          </p:cNvSpPr>
          <p:nvPr/>
        </p:nvSpPr>
        <p:spPr bwMode="auto">
          <a:xfrm>
            <a:off x="20574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77830" name="Oval 6"/>
          <p:cNvSpPr>
            <a:spLocks noChangeAspect="1" noChangeArrowheads="1"/>
          </p:cNvSpPr>
          <p:nvPr/>
        </p:nvSpPr>
        <p:spPr bwMode="auto">
          <a:xfrm>
            <a:off x="7620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7831" name="Oval 7"/>
          <p:cNvSpPr>
            <a:spLocks noChangeAspect="1" noChangeArrowheads="1"/>
          </p:cNvSpPr>
          <p:nvPr/>
        </p:nvSpPr>
        <p:spPr bwMode="auto">
          <a:xfrm>
            <a:off x="33528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7832" name="Oval 8"/>
          <p:cNvSpPr>
            <a:spLocks noChangeAspect="1" noChangeArrowheads="1"/>
          </p:cNvSpPr>
          <p:nvPr/>
        </p:nvSpPr>
        <p:spPr bwMode="auto">
          <a:xfrm>
            <a:off x="15240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7833" name="Oval 9"/>
          <p:cNvSpPr>
            <a:spLocks noChangeAspect="1" noChangeArrowheads="1"/>
          </p:cNvSpPr>
          <p:nvPr/>
        </p:nvSpPr>
        <p:spPr bwMode="auto">
          <a:xfrm>
            <a:off x="2362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77834" name="AutoShape 10"/>
          <p:cNvCxnSpPr>
            <a:cxnSpLocks noChangeShapeType="1"/>
            <a:stCxn id="77833" idx="3"/>
            <a:endCxn id="77832" idx="0"/>
          </p:cNvCxnSpPr>
          <p:nvPr/>
        </p:nvCxnSpPr>
        <p:spPr bwMode="auto">
          <a:xfrm flipH="1">
            <a:off x="1790700" y="3370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AutoShape 11"/>
          <p:cNvCxnSpPr>
            <a:cxnSpLocks noChangeShapeType="1"/>
            <a:stCxn id="77833" idx="5"/>
            <a:endCxn id="77831" idx="0"/>
          </p:cNvCxnSpPr>
          <p:nvPr/>
        </p:nvCxnSpPr>
        <p:spPr bwMode="auto">
          <a:xfrm>
            <a:off x="2817813" y="3370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AutoShape 12"/>
          <p:cNvCxnSpPr>
            <a:cxnSpLocks noChangeShapeType="1"/>
            <a:stCxn id="77831" idx="5"/>
            <a:endCxn id="77828" idx="0"/>
          </p:cNvCxnSpPr>
          <p:nvPr/>
        </p:nvCxnSpPr>
        <p:spPr bwMode="auto">
          <a:xfrm>
            <a:off x="3808413" y="4208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13"/>
          <p:cNvCxnSpPr>
            <a:cxnSpLocks noChangeShapeType="1"/>
            <a:stCxn id="77832" idx="3"/>
            <a:endCxn id="77830" idx="0"/>
          </p:cNvCxnSpPr>
          <p:nvPr/>
        </p:nvCxnSpPr>
        <p:spPr bwMode="auto">
          <a:xfrm flipH="1">
            <a:off x="1028700" y="4208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8" name="AutoShape 14"/>
          <p:cNvCxnSpPr>
            <a:cxnSpLocks noChangeShapeType="1"/>
            <a:stCxn id="77832" idx="5"/>
            <a:endCxn id="77829" idx="0"/>
          </p:cNvCxnSpPr>
          <p:nvPr/>
        </p:nvCxnSpPr>
        <p:spPr bwMode="auto">
          <a:xfrm>
            <a:off x="1979613" y="42084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9" name="Oval 15"/>
          <p:cNvSpPr>
            <a:spLocks noChangeAspect="1" noChangeArrowheads="1"/>
          </p:cNvSpPr>
          <p:nvPr/>
        </p:nvSpPr>
        <p:spPr bwMode="auto">
          <a:xfrm>
            <a:off x="304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7840" name="AutoShape 16"/>
          <p:cNvCxnSpPr>
            <a:cxnSpLocks noChangeShapeType="1"/>
            <a:stCxn id="77830" idx="3"/>
            <a:endCxn id="77839" idx="0"/>
          </p:cNvCxnSpPr>
          <p:nvPr/>
        </p:nvCxnSpPr>
        <p:spPr bwMode="auto">
          <a:xfrm flipH="1">
            <a:off x="552450" y="5046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1" name="Oval 17"/>
          <p:cNvSpPr>
            <a:spLocks noChangeAspect="1" noChangeArrowheads="1"/>
          </p:cNvSpPr>
          <p:nvPr/>
        </p:nvSpPr>
        <p:spPr bwMode="auto">
          <a:xfrm>
            <a:off x="1143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77842" name="AutoShape 18"/>
          <p:cNvCxnSpPr>
            <a:cxnSpLocks noChangeShapeType="1"/>
            <a:stCxn id="77830" idx="5"/>
            <a:endCxn id="77841" idx="0"/>
          </p:cNvCxnSpPr>
          <p:nvPr/>
        </p:nvCxnSpPr>
        <p:spPr bwMode="auto">
          <a:xfrm>
            <a:off x="1217613" y="5046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Oval 19"/>
          <p:cNvSpPr>
            <a:spLocks noChangeAspect="1" noChangeArrowheads="1"/>
          </p:cNvSpPr>
          <p:nvPr/>
        </p:nvSpPr>
        <p:spPr bwMode="auto">
          <a:xfrm>
            <a:off x="2971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7844" name="AutoShape 20"/>
          <p:cNvCxnSpPr>
            <a:cxnSpLocks noChangeShapeType="1"/>
            <a:stCxn id="77831" idx="3"/>
            <a:endCxn id="77843" idx="0"/>
          </p:cNvCxnSpPr>
          <p:nvPr/>
        </p:nvCxnSpPr>
        <p:spPr bwMode="auto">
          <a:xfrm flipH="1">
            <a:off x="32385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5" name="Oval 21"/>
          <p:cNvSpPr>
            <a:spLocks noChangeAspect="1" noChangeArrowheads="1"/>
          </p:cNvSpPr>
          <p:nvPr/>
        </p:nvSpPr>
        <p:spPr bwMode="auto">
          <a:xfrm>
            <a:off x="1828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7846" name="AutoShape 22"/>
          <p:cNvCxnSpPr>
            <a:cxnSpLocks noChangeShapeType="1"/>
            <a:stCxn id="77829" idx="3"/>
            <a:endCxn id="77845" idx="0"/>
          </p:cNvCxnSpPr>
          <p:nvPr/>
        </p:nvCxnSpPr>
        <p:spPr bwMode="auto">
          <a:xfrm flipH="1">
            <a:off x="2076450" y="50466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7" name="Oval 23"/>
          <p:cNvSpPr>
            <a:spLocks noChangeAspect="1" noChangeArrowheads="1"/>
          </p:cNvSpPr>
          <p:nvPr/>
        </p:nvSpPr>
        <p:spPr bwMode="auto">
          <a:xfrm>
            <a:off x="2514600" y="54102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cxnSp>
        <p:nvCxnSpPr>
          <p:cNvPr id="77848" name="AutoShape 24"/>
          <p:cNvCxnSpPr>
            <a:cxnSpLocks noChangeShapeType="1"/>
            <a:stCxn id="77829" idx="5"/>
            <a:endCxn id="77847" idx="0"/>
          </p:cNvCxnSpPr>
          <p:nvPr/>
        </p:nvCxnSpPr>
        <p:spPr bwMode="auto">
          <a:xfrm>
            <a:off x="2513013" y="5046663"/>
            <a:ext cx="2682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9" name="AutoShape 25"/>
          <p:cNvSpPr>
            <a:spLocks noChangeArrowheads="1"/>
          </p:cNvSpPr>
          <p:nvPr/>
        </p:nvSpPr>
        <p:spPr bwMode="auto">
          <a:xfrm flipH="1">
            <a:off x="2590800" y="4648200"/>
            <a:ext cx="381000" cy="714375"/>
          </a:xfrm>
          <a:custGeom>
            <a:avLst/>
            <a:gdLst>
              <a:gd name="T0" fmla="*/ 1219706783 w 21600"/>
              <a:gd name="T1" fmla="*/ 0 h 21600"/>
              <a:gd name="T2" fmla="*/ 1219706783 w 21600"/>
              <a:gd name="T3" fmla="*/ 2147483646 h 21600"/>
              <a:gd name="T4" fmla="*/ 254878963 w 21600"/>
              <a:gd name="T5" fmla="*/ 2147483646 h 21600"/>
              <a:gd name="T6" fmla="*/ 2090926042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AutoShape 26"/>
          <p:cNvSpPr>
            <a:spLocks noChangeArrowheads="1"/>
          </p:cNvSpPr>
          <p:nvPr/>
        </p:nvSpPr>
        <p:spPr bwMode="auto">
          <a:xfrm flipH="1">
            <a:off x="2286000" y="3810000"/>
            <a:ext cx="381000" cy="714375"/>
          </a:xfrm>
          <a:custGeom>
            <a:avLst/>
            <a:gdLst>
              <a:gd name="T0" fmla="*/ 1219706783 w 21600"/>
              <a:gd name="T1" fmla="*/ 0 h 21600"/>
              <a:gd name="T2" fmla="*/ 1219706783 w 21600"/>
              <a:gd name="T3" fmla="*/ 2147483646 h 21600"/>
              <a:gd name="T4" fmla="*/ 254878963 w 21600"/>
              <a:gd name="T5" fmla="*/ 2147483646 h 21600"/>
              <a:gd name="T6" fmla="*/ 2090926042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spect="1" noChangeArrowheads="1"/>
          </p:cNvSpPr>
          <p:nvPr/>
        </p:nvSpPr>
        <p:spPr bwMode="auto">
          <a:xfrm>
            <a:off x="8305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77852" name="Oval 28"/>
          <p:cNvSpPr>
            <a:spLocks noChangeAspect="1" noChangeArrowheads="1"/>
          </p:cNvSpPr>
          <p:nvPr/>
        </p:nvSpPr>
        <p:spPr bwMode="auto">
          <a:xfrm>
            <a:off x="67056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77853" name="Oval 29"/>
          <p:cNvSpPr>
            <a:spLocks noChangeAspect="1" noChangeArrowheads="1"/>
          </p:cNvSpPr>
          <p:nvPr/>
        </p:nvSpPr>
        <p:spPr bwMode="auto">
          <a:xfrm>
            <a:off x="53340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77854" name="Oval 30"/>
          <p:cNvSpPr>
            <a:spLocks noChangeAspect="1" noChangeArrowheads="1"/>
          </p:cNvSpPr>
          <p:nvPr/>
        </p:nvSpPr>
        <p:spPr bwMode="auto">
          <a:xfrm>
            <a:off x="79248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77855" name="Oval 31"/>
          <p:cNvSpPr>
            <a:spLocks noChangeAspect="1" noChangeArrowheads="1"/>
          </p:cNvSpPr>
          <p:nvPr/>
        </p:nvSpPr>
        <p:spPr bwMode="auto">
          <a:xfrm>
            <a:off x="6096000" y="3733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77856" name="Oval 32"/>
          <p:cNvSpPr>
            <a:spLocks noChangeAspect="1" noChangeArrowheads="1"/>
          </p:cNvSpPr>
          <p:nvPr/>
        </p:nvSpPr>
        <p:spPr bwMode="auto">
          <a:xfrm>
            <a:off x="6934200" y="2895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77857" name="AutoShape 33"/>
          <p:cNvCxnSpPr>
            <a:cxnSpLocks noChangeShapeType="1"/>
            <a:stCxn id="77856" idx="3"/>
            <a:endCxn id="77855" idx="0"/>
          </p:cNvCxnSpPr>
          <p:nvPr/>
        </p:nvCxnSpPr>
        <p:spPr bwMode="auto">
          <a:xfrm flipH="1">
            <a:off x="6362700" y="33702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8" name="AutoShape 34"/>
          <p:cNvCxnSpPr>
            <a:cxnSpLocks noChangeShapeType="1"/>
            <a:stCxn id="77856" idx="5"/>
            <a:endCxn id="77854" idx="0"/>
          </p:cNvCxnSpPr>
          <p:nvPr/>
        </p:nvCxnSpPr>
        <p:spPr bwMode="auto">
          <a:xfrm>
            <a:off x="7389813" y="33702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9" name="AutoShape 35"/>
          <p:cNvCxnSpPr>
            <a:cxnSpLocks noChangeShapeType="1"/>
            <a:stCxn id="77854" idx="5"/>
            <a:endCxn id="77851" idx="0"/>
          </p:cNvCxnSpPr>
          <p:nvPr/>
        </p:nvCxnSpPr>
        <p:spPr bwMode="auto">
          <a:xfrm>
            <a:off x="8380413" y="4208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60" name="AutoShape 36"/>
          <p:cNvCxnSpPr>
            <a:cxnSpLocks noChangeShapeType="1"/>
            <a:stCxn id="77855" idx="3"/>
            <a:endCxn id="77853" idx="0"/>
          </p:cNvCxnSpPr>
          <p:nvPr/>
        </p:nvCxnSpPr>
        <p:spPr bwMode="auto">
          <a:xfrm flipH="1">
            <a:off x="5600700" y="4208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61" name="AutoShape 37"/>
          <p:cNvCxnSpPr>
            <a:cxnSpLocks noChangeShapeType="1"/>
            <a:stCxn id="77855" idx="5"/>
            <a:endCxn id="77852" idx="0"/>
          </p:cNvCxnSpPr>
          <p:nvPr/>
        </p:nvCxnSpPr>
        <p:spPr bwMode="auto">
          <a:xfrm>
            <a:off x="6551613" y="42084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2" name="Oval 38"/>
          <p:cNvSpPr>
            <a:spLocks noChangeAspect="1" noChangeArrowheads="1"/>
          </p:cNvSpPr>
          <p:nvPr/>
        </p:nvSpPr>
        <p:spPr bwMode="auto">
          <a:xfrm>
            <a:off x="4876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77863" name="AutoShape 39"/>
          <p:cNvCxnSpPr>
            <a:cxnSpLocks noChangeShapeType="1"/>
            <a:stCxn id="77853" idx="3"/>
            <a:endCxn id="77862" idx="0"/>
          </p:cNvCxnSpPr>
          <p:nvPr/>
        </p:nvCxnSpPr>
        <p:spPr bwMode="auto">
          <a:xfrm flipH="1">
            <a:off x="5124450" y="5046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4" name="Oval 40"/>
          <p:cNvSpPr>
            <a:spLocks noChangeAspect="1" noChangeArrowheads="1"/>
          </p:cNvSpPr>
          <p:nvPr/>
        </p:nvSpPr>
        <p:spPr bwMode="auto">
          <a:xfrm>
            <a:off x="57150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77865" name="AutoShape 41"/>
          <p:cNvCxnSpPr>
            <a:cxnSpLocks noChangeShapeType="1"/>
            <a:stCxn id="77853" idx="5"/>
            <a:endCxn id="77864" idx="0"/>
          </p:cNvCxnSpPr>
          <p:nvPr/>
        </p:nvCxnSpPr>
        <p:spPr bwMode="auto">
          <a:xfrm>
            <a:off x="5789613" y="5046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6" name="Oval 42"/>
          <p:cNvSpPr>
            <a:spLocks noChangeAspect="1" noChangeArrowheads="1"/>
          </p:cNvSpPr>
          <p:nvPr/>
        </p:nvSpPr>
        <p:spPr bwMode="auto">
          <a:xfrm>
            <a:off x="7543800" y="4572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77867" name="AutoShape 43"/>
          <p:cNvCxnSpPr>
            <a:cxnSpLocks noChangeShapeType="1"/>
            <a:stCxn id="77854" idx="3"/>
            <a:endCxn id="77866" idx="0"/>
          </p:cNvCxnSpPr>
          <p:nvPr/>
        </p:nvCxnSpPr>
        <p:spPr bwMode="auto">
          <a:xfrm flipH="1">
            <a:off x="7810500" y="4208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68" name="Oval 44"/>
          <p:cNvSpPr>
            <a:spLocks noChangeAspect="1" noChangeArrowheads="1"/>
          </p:cNvSpPr>
          <p:nvPr/>
        </p:nvSpPr>
        <p:spPr bwMode="auto">
          <a:xfrm>
            <a:off x="6400800" y="5410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77869" name="AutoShape 45"/>
          <p:cNvCxnSpPr>
            <a:cxnSpLocks noChangeShapeType="1"/>
            <a:stCxn id="77852" idx="3"/>
            <a:endCxn id="77868" idx="0"/>
          </p:cNvCxnSpPr>
          <p:nvPr/>
        </p:nvCxnSpPr>
        <p:spPr bwMode="auto">
          <a:xfrm flipH="1">
            <a:off x="6648450" y="50466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0" name="Oval 46"/>
          <p:cNvSpPr>
            <a:spLocks noChangeAspect="1" noChangeArrowheads="1"/>
          </p:cNvSpPr>
          <p:nvPr/>
        </p:nvSpPr>
        <p:spPr bwMode="auto">
          <a:xfrm>
            <a:off x="7086600" y="5410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cxnSp>
        <p:nvCxnSpPr>
          <p:cNvPr id="77871" name="AutoShape 47"/>
          <p:cNvCxnSpPr>
            <a:cxnSpLocks noChangeShapeType="1"/>
            <a:stCxn id="77852" idx="5"/>
            <a:endCxn id="77870" idx="0"/>
          </p:cNvCxnSpPr>
          <p:nvPr/>
        </p:nvCxnSpPr>
        <p:spPr bwMode="auto">
          <a:xfrm>
            <a:off x="7161213" y="50466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36EA47-0C20-49EA-8F5B-5D272E4DCF2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Adds the given value to this priority queue in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elements[size + 1] = value;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as rightmost leaf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"bubble up" as necessary to fix ordering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index = size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boolean found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(!found &amp;&amp; hasParent(index))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 parent = parent(index);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(elements[index] &lt; elements[parent])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swap(elements, index, parent(index));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index = parent(index);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  // found proper location; stop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A4FA7-DC57-4F79-B7AA-65B25F43287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Resizing a Heap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if our array heap runs out of space?</a:t>
            </a:r>
          </a:p>
          <a:p>
            <a:pPr lvl="1" eaLnBrk="1" hangingPunct="1"/>
            <a:r>
              <a:rPr lang="en-US" altLang="en-US" smtClean="0"/>
              <a:t>We must enlarge it.</a:t>
            </a:r>
          </a:p>
          <a:p>
            <a:pPr lvl="1" eaLnBrk="1" hangingPunct="1"/>
            <a:r>
              <a:rPr lang="en-US" altLang="en-US" smtClean="0"/>
              <a:t>When enlarging hash sets, we needed to carefully rehash the data.</a:t>
            </a:r>
          </a:p>
          <a:p>
            <a:pPr lvl="1" eaLnBrk="1" hangingPunct="1"/>
            <a:r>
              <a:rPr lang="en-US" altLang="en-US" smtClean="0"/>
              <a:t>What must we do here?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(We can simply copy the data</a:t>
            </a:r>
            <a:br>
              <a:rPr lang="en-US" altLang="en-US" smtClean="0"/>
            </a:br>
            <a:r>
              <a:rPr lang="en-US" altLang="en-US" smtClean="0"/>
              <a:t>into a larger array.)</a:t>
            </a:r>
          </a:p>
        </p:txBody>
      </p:sp>
      <p:pic>
        <p:nvPicPr>
          <p:cNvPr id="79876" name="Picture 4" descr="heap-array-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200"/>
            <a:ext cx="4876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ACFC83-C833-448F-9A05-5B7EE033F36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05DD38-60B2-4F70-B9D9-D963FE043453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Modified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 code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Adds the given value to this priority queue in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resize to enlarge the heap if necessary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(size == elements.length - 1)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elements = Arrays.copyOf(elements,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2 * elements.length);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B7BAF-3856-4BED-8448-71D2134D872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Let's write code to retrieve the minimum element in the heap: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int </a:t>
            </a:r>
            <a:r>
              <a:rPr lang="en-US" altLang="en-US" sz="1800" b="1" smtClean="0">
                <a:latin typeface="Courier New" panose="02070309020205020404" pitchFamily="49" charset="0"/>
              </a:rPr>
              <a:t>peek</a:t>
            </a:r>
            <a:r>
              <a:rPr lang="en-US" altLang="en-US" sz="180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...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  <a:endParaRPr lang="en-US" altLang="en-US" sz="1800" smtClean="0"/>
          </a:p>
        </p:txBody>
      </p:sp>
      <p:sp>
        <p:nvSpPr>
          <p:cNvPr id="81924" name="Oval 27"/>
          <p:cNvSpPr>
            <a:spLocks noChangeAspect="1" noChangeArrowheads="1"/>
          </p:cNvSpPr>
          <p:nvPr/>
        </p:nvSpPr>
        <p:spPr bwMode="auto">
          <a:xfrm>
            <a:off x="57150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81925" name="Oval 28"/>
          <p:cNvSpPr>
            <a:spLocks noChangeAspect="1" noChangeArrowheads="1"/>
          </p:cNvSpPr>
          <p:nvPr/>
        </p:nvSpPr>
        <p:spPr bwMode="auto">
          <a:xfrm>
            <a:off x="41148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81926" name="Oval 29"/>
          <p:cNvSpPr>
            <a:spLocks noChangeAspect="1" noChangeArrowheads="1"/>
          </p:cNvSpPr>
          <p:nvPr/>
        </p:nvSpPr>
        <p:spPr bwMode="auto">
          <a:xfrm>
            <a:off x="27432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81927" name="Oval 30"/>
          <p:cNvSpPr>
            <a:spLocks noChangeAspect="1"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81928" name="Oval 31"/>
          <p:cNvSpPr>
            <a:spLocks noChangeAspect="1" noChangeArrowheads="1"/>
          </p:cNvSpPr>
          <p:nvPr/>
        </p:nvSpPr>
        <p:spPr bwMode="auto">
          <a:xfrm>
            <a:off x="3505200" y="3657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15</a:t>
            </a:r>
          </a:p>
        </p:txBody>
      </p:sp>
      <p:sp>
        <p:nvSpPr>
          <p:cNvPr id="81929" name="Oval 32"/>
          <p:cNvSpPr>
            <a:spLocks noChangeAspect="1" noChangeArrowheads="1"/>
          </p:cNvSpPr>
          <p:nvPr/>
        </p:nvSpPr>
        <p:spPr bwMode="auto">
          <a:xfrm>
            <a:off x="4343400" y="2819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81930" name="AutoShape 33"/>
          <p:cNvCxnSpPr>
            <a:cxnSpLocks noChangeShapeType="1"/>
            <a:stCxn id="81929" idx="3"/>
            <a:endCxn id="81928" idx="0"/>
          </p:cNvCxnSpPr>
          <p:nvPr/>
        </p:nvCxnSpPr>
        <p:spPr bwMode="auto">
          <a:xfrm flipH="1">
            <a:off x="3771900" y="32940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AutoShape 34"/>
          <p:cNvCxnSpPr>
            <a:cxnSpLocks noChangeShapeType="1"/>
            <a:stCxn id="81929" idx="5"/>
            <a:endCxn id="81927" idx="0"/>
          </p:cNvCxnSpPr>
          <p:nvPr/>
        </p:nvCxnSpPr>
        <p:spPr bwMode="auto">
          <a:xfrm>
            <a:off x="4799013" y="32940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35"/>
          <p:cNvCxnSpPr>
            <a:cxnSpLocks noChangeShapeType="1"/>
            <a:stCxn id="81927" idx="5"/>
            <a:endCxn id="81924" idx="0"/>
          </p:cNvCxnSpPr>
          <p:nvPr/>
        </p:nvCxnSpPr>
        <p:spPr bwMode="auto">
          <a:xfrm>
            <a:off x="5789613" y="4132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36"/>
          <p:cNvCxnSpPr>
            <a:cxnSpLocks noChangeShapeType="1"/>
            <a:stCxn id="81928" idx="3"/>
            <a:endCxn id="81926" idx="0"/>
          </p:cNvCxnSpPr>
          <p:nvPr/>
        </p:nvCxnSpPr>
        <p:spPr bwMode="auto">
          <a:xfrm flipH="1">
            <a:off x="3009900" y="4132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37"/>
          <p:cNvCxnSpPr>
            <a:cxnSpLocks noChangeShapeType="1"/>
            <a:stCxn id="81928" idx="5"/>
            <a:endCxn id="81925" idx="0"/>
          </p:cNvCxnSpPr>
          <p:nvPr/>
        </p:nvCxnSpPr>
        <p:spPr bwMode="auto">
          <a:xfrm>
            <a:off x="3960813" y="4132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5" name="Oval 38"/>
          <p:cNvSpPr>
            <a:spLocks noChangeAspect="1" noChangeArrowheads="1"/>
          </p:cNvSpPr>
          <p:nvPr/>
        </p:nvSpPr>
        <p:spPr bwMode="auto">
          <a:xfrm>
            <a:off x="22860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81936" name="AutoShape 39"/>
          <p:cNvCxnSpPr>
            <a:cxnSpLocks noChangeShapeType="1"/>
            <a:stCxn id="81926" idx="3"/>
            <a:endCxn id="81935" idx="0"/>
          </p:cNvCxnSpPr>
          <p:nvPr/>
        </p:nvCxnSpPr>
        <p:spPr bwMode="auto">
          <a:xfrm flipH="1">
            <a:off x="2533650" y="4970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7" name="Oval 40"/>
          <p:cNvSpPr>
            <a:spLocks noChangeAspect="1" noChangeArrowheads="1"/>
          </p:cNvSpPr>
          <p:nvPr/>
        </p:nvSpPr>
        <p:spPr bwMode="auto">
          <a:xfrm>
            <a:off x="31242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81938" name="AutoShape 41"/>
          <p:cNvCxnSpPr>
            <a:cxnSpLocks noChangeShapeType="1"/>
            <a:stCxn id="81926" idx="5"/>
            <a:endCxn id="81937" idx="0"/>
          </p:cNvCxnSpPr>
          <p:nvPr/>
        </p:nvCxnSpPr>
        <p:spPr bwMode="auto">
          <a:xfrm>
            <a:off x="3198813" y="4970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9" name="Oval 42"/>
          <p:cNvSpPr>
            <a:spLocks noChangeAspect="1" noChangeArrowheads="1"/>
          </p:cNvSpPr>
          <p:nvPr/>
        </p:nvSpPr>
        <p:spPr bwMode="auto">
          <a:xfrm>
            <a:off x="4953000" y="4495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81940" name="AutoShape 43"/>
          <p:cNvCxnSpPr>
            <a:cxnSpLocks noChangeShapeType="1"/>
            <a:stCxn id="81927" idx="3"/>
            <a:endCxn id="81939" idx="0"/>
          </p:cNvCxnSpPr>
          <p:nvPr/>
        </p:nvCxnSpPr>
        <p:spPr bwMode="auto">
          <a:xfrm flipH="1">
            <a:off x="5219700" y="4132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1" name="Oval 44"/>
          <p:cNvSpPr>
            <a:spLocks noChangeAspect="1" noChangeArrowheads="1"/>
          </p:cNvSpPr>
          <p:nvPr/>
        </p:nvSpPr>
        <p:spPr bwMode="auto">
          <a:xfrm>
            <a:off x="3810000" y="5334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81942" name="AutoShape 45"/>
          <p:cNvCxnSpPr>
            <a:cxnSpLocks noChangeShapeType="1"/>
            <a:stCxn id="81925" idx="3"/>
            <a:endCxn id="81941" idx="0"/>
          </p:cNvCxnSpPr>
          <p:nvPr/>
        </p:nvCxnSpPr>
        <p:spPr bwMode="auto">
          <a:xfrm flipH="1">
            <a:off x="4057650" y="4970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3" name="Oval 46"/>
          <p:cNvSpPr>
            <a:spLocks noChangeAspect="1"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cxnSp>
        <p:nvCxnSpPr>
          <p:cNvPr id="81944" name="AutoShape 47"/>
          <p:cNvCxnSpPr>
            <a:cxnSpLocks noChangeShapeType="1"/>
            <a:stCxn id="81925" idx="5"/>
            <a:endCxn id="81943" idx="0"/>
          </p:cNvCxnSpPr>
          <p:nvPr/>
        </p:nvCxnSpPr>
        <p:spPr bwMode="auto">
          <a:xfrm>
            <a:off x="4570413" y="4970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2310DF-ACDF-4969-B15D-1336F2CD492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the minimum element in this priority queue.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precondition: queue is not empty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elements[1];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A9C1B-DF76-4B68-856E-C1028DDFA16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Let's write code to remove the minimum element in the heap: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int </a:t>
            </a:r>
            <a:r>
              <a:rPr lang="en-US" altLang="en-US" sz="1800" b="1" smtClean="0">
                <a:latin typeface="Courier New" panose="02070309020205020404" pitchFamily="49" charset="0"/>
              </a:rPr>
              <a:t>remove</a:t>
            </a:r>
            <a:r>
              <a:rPr lang="en-US" altLang="en-US" sz="180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...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  <a:endParaRPr lang="en-US" altLang="en-US" sz="1800" smtClean="0"/>
          </a:p>
        </p:txBody>
      </p:sp>
      <p:sp>
        <p:nvSpPr>
          <p:cNvPr id="83972" name="Oval 4"/>
          <p:cNvSpPr>
            <a:spLocks noChangeAspect="1" noChangeArrowheads="1"/>
          </p:cNvSpPr>
          <p:nvPr/>
        </p:nvSpPr>
        <p:spPr bwMode="auto">
          <a:xfrm>
            <a:off x="373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83973" name="Oval 5"/>
          <p:cNvSpPr>
            <a:spLocks noChangeAspect="1" noChangeArrowheads="1"/>
          </p:cNvSpPr>
          <p:nvPr/>
        </p:nvSpPr>
        <p:spPr bwMode="auto">
          <a:xfrm>
            <a:off x="2057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83974" name="Oval 6"/>
          <p:cNvSpPr>
            <a:spLocks noChangeAspect="1" noChangeArrowheads="1"/>
          </p:cNvSpPr>
          <p:nvPr/>
        </p:nvSpPr>
        <p:spPr bwMode="auto">
          <a:xfrm>
            <a:off x="68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83975" name="Oval 7"/>
          <p:cNvSpPr>
            <a:spLocks noChangeAspect="1" noChangeArrowheads="1"/>
          </p:cNvSpPr>
          <p:nvPr/>
        </p:nvSpPr>
        <p:spPr bwMode="auto">
          <a:xfrm>
            <a:off x="3352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83976" name="Oval 8"/>
          <p:cNvSpPr>
            <a:spLocks noChangeAspect="1"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83977" name="Oval 9"/>
          <p:cNvSpPr>
            <a:spLocks noChangeAspect="1" noChangeArrowheads="1"/>
          </p:cNvSpPr>
          <p:nvPr/>
        </p:nvSpPr>
        <p:spPr bwMode="auto">
          <a:xfrm>
            <a:off x="2362200" y="30480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83978" name="AutoShape 10"/>
          <p:cNvCxnSpPr>
            <a:cxnSpLocks noChangeShapeType="1"/>
            <a:stCxn id="83977" idx="3"/>
            <a:endCxn id="83976" idx="0"/>
          </p:cNvCxnSpPr>
          <p:nvPr/>
        </p:nvCxnSpPr>
        <p:spPr bwMode="auto">
          <a:xfrm flipH="1">
            <a:off x="1714500" y="3525838"/>
            <a:ext cx="7254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AutoShape 11"/>
          <p:cNvCxnSpPr>
            <a:cxnSpLocks noChangeShapeType="1"/>
            <a:stCxn id="83977" idx="5"/>
            <a:endCxn id="83975" idx="0"/>
          </p:cNvCxnSpPr>
          <p:nvPr/>
        </p:nvCxnSpPr>
        <p:spPr bwMode="auto">
          <a:xfrm>
            <a:off x="2817813" y="3525838"/>
            <a:ext cx="8016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2"/>
          <p:cNvCxnSpPr>
            <a:cxnSpLocks noChangeShapeType="1"/>
            <a:stCxn id="83975" idx="5"/>
            <a:endCxn id="83972" idx="0"/>
          </p:cNvCxnSpPr>
          <p:nvPr/>
        </p:nvCxnSpPr>
        <p:spPr bwMode="auto">
          <a:xfrm>
            <a:off x="3808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3"/>
          <p:cNvCxnSpPr>
            <a:cxnSpLocks noChangeShapeType="1"/>
            <a:stCxn id="83976" idx="3"/>
            <a:endCxn id="83974" idx="0"/>
          </p:cNvCxnSpPr>
          <p:nvPr/>
        </p:nvCxnSpPr>
        <p:spPr bwMode="auto">
          <a:xfrm flipH="1">
            <a:off x="952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4"/>
          <p:cNvCxnSpPr>
            <a:cxnSpLocks noChangeShapeType="1"/>
            <a:stCxn id="83976" idx="5"/>
            <a:endCxn id="83973" idx="0"/>
          </p:cNvCxnSpPr>
          <p:nvPr/>
        </p:nvCxnSpPr>
        <p:spPr bwMode="auto">
          <a:xfrm>
            <a:off x="1903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3" name="Oval 15"/>
          <p:cNvSpPr>
            <a:spLocks noChangeAspect="1" noChangeArrowheads="1"/>
          </p:cNvSpPr>
          <p:nvPr/>
        </p:nvSpPr>
        <p:spPr bwMode="auto">
          <a:xfrm>
            <a:off x="304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83984" name="AutoShape 16"/>
          <p:cNvCxnSpPr>
            <a:cxnSpLocks noChangeShapeType="1"/>
            <a:stCxn id="83974" idx="3"/>
            <a:endCxn id="83983" idx="0"/>
          </p:cNvCxnSpPr>
          <p:nvPr/>
        </p:nvCxnSpPr>
        <p:spPr bwMode="auto">
          <a:xfrm flipH="1">
            <a:off x="552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5" name="Oval 17"/>
          <p:cNvSpPr>
            <a:spLocks noChangeAspect="1" noChangeArrowheads="1"/>
          </p:cNvSpPr>
          <p:nvPr/>
        </p:nvSpPr>
        <p:spPr bwMode="auto">
          <a:xfrm>
            <a:off x="1143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83986" name="AutoShape 18"/>
          <p:cNvCxnSpPr>
            <a:cxnSpLocks noChangeShapeType="1"/>
            <a:stCxn id="83974" idx="5"/>
            <a:endCxn id="83985" idx="0"/>
          </p:cNvCxnSpPr>
          <p:nvPr/>
        </p:nvCxnSpPr>
        <p:spPr bwMode="auto">
          <a:xfrm>
            <a:off x="1141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7" name="Oval 19"/>
          <p:cNvSpPr>
            <a:spLocks noChangeAspect="1" noChangeArrowheads="1"/>
          </p:cNvSpPr>
          <p:nvPr/>
        </p:nvSpPr>
        <p:spPr bwMode="auto">
          <a:xfrm>
            <a:off x="2971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83988" name="AutoShape 20"/>
          <p:cNvCxnSpPr>
            <a:cxnSpLocks noChangeShapeType="1"/>
            <a:stCxn id="83975" idx="3"/>
            <a:endCxn id="83987" idx="0"/>
          </p:cNvCxnSpPr>
          <p:nvPr/>
        </p:nvCxnSpPr>
        <p:spPr bwMode="auto">
          <a:xfrm flipH="1">
            <a:off x="3238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9" name="Oval 21"/>
          <p:cNvSpPr>
            <a:spLocks noChangeAspect="1" noChangeArrowheads="1"/>
          </p:cNvSpPr>
          <p:nvPr/>
        </p:nvSpPr>
        <p:spPr bwMode="auto">
          <a:xfrm>
            <a:off x="1828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83990" name="AutoShape 22"/>
          <p:cNvCxnSpPr>
            <a:cxnSpLocks noChangeShapeType="1"/>
            <a:stCxn id="83973" idx="3"/>
            <a:endCxn id="83989" idx="0"/>
          </p:cNvCxnSpPr>
          <p:nvPr/>
        </p:nvCxnSpPr>
        <p:spPr bwMode="auto">
          <a:xfrm flipH="1">
            <a:off x="2076450" y="51990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1336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H="1">
            <a:off x="2209800" y="2895600"/>
            <a:ext cx="9144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3" name="Oval 25"/>
          <p:cNvSpPr>
            <a:spLocks noChangeAspect="1" noChangeArrowheads="1"/>
          </p:cNvSpPr>
          <p:nvPr/>
        </p:nvSpPr>
        <p:spPr bwMode="auto">
          <a:xfrm>
            <a:off x="830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99</a:t>
            </a:r>
          </a:p>
        </p:txBody>
      </p:sp>
      <p:sp>
        <p:nvSpPr>
          <p:cNvPr id="83994" name="Oval 26"/>
          <p:cNvSpPr>
            <a:spLocks noChangeAspect="1" noChangeArrowheads="1"/>
          </p:cNvSpPr>
          <p:nvPr/>
        </p:nvSpPr>
        <p:spPr bwMode="auto">
          <a:xfrm>
            <a:off x="6629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60</a:t>
            </a:r>
          </a:p>
        </p:txBody>
      </p:sp>
      <p:sp>
        <p:nvSpPr>
          <p:cNvPr id="83995" name="Oval 27"/>
          <p:cNvSpPr>
            <a:spLocks noChangeAspect="1" noChangeArrowheads="1"/>
          </p:cNvSpPr>
          <p:nvPr/>
        </p:nvSpPr>
        <p:spPr bwMode="auto">
          <a:xfrm>
            <a:off x="5257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83996" name="Oval 28"/>
          <p:cNvSpPr>
            <a:spLocks noChangeAspect="1"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80</a:t>
            </a:r>
          </a:p>
        </p:txBody>
      </p:sp>
      <p:sp>
        <p:nvSpPr>
          <p:cNvPr id="83997" name="Oval 29"/>
          <p:cNvSpPr>
            <a:spLocks noChangeAspect="1" noChangeArrowheads="1"/>
          </p:cNvSpPr>
          <p:nvPr/>
        </p:nvSpPr>
        <p:spPr bwMode="auto">
          <a:xfrm>
            <a:off x="6019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20</a:t>
            </a:r>
          </a:p>
        </p:txBody>
      </p:sp>
      <p:sp>
        <p:nvSpPr>
          <p:cNvPr id="83998" name="Oval 30"/>
          <p:cNvSpPr>
            <a:spLocks noChangeAspect="1" noChangeArrowheads="1"/>
          </p:cNvSpPr>
          <p:nvPr/>
        </p:nvSpPr>
        <p:spPr bwMode="auto">
          <a:xfrm>
            <a:off x="6934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accent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83999" name="AutoShape 31"/>
          <p:cNvCxnSpPr>
            <a:cxnSpLocks noChangeShapeType="1"/>
            <a:stCxn id="83998" idx="3"/>
            <a:endCxn id="83997" idx="0"/>
          </p:cNvCxnSpPr>
          <p:nvPr/>
        </p:nvCxnSpPr>
        <p:spPr bwMode="auto">
          <a:xfrm flipH="1">
            <a:off x="6286500" y="35226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0" name="AutoShape 32"/>
          <p:cNvCxnSpPr>
            <a:cxnSpLocks noChangeShapeType="1"/>
            <a:stCxn id="83998" idx="5"/>
            <a:endCxn id="83996" idx="0"/>
          </p:cNvCxnSpPr>
          <p:nvPr/>
        </p:nvCxnSpPr>
        <p:spPr bwMode="auto">
          <a:xfrm>
            <a:off x="7389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1" name="AutoShape 33"/>
          <p:cNvCxnSpPr>
            <a:cxnSpLocks noChangeShapeType="1"/>
            <a:stCxn id="83996" idx="5"/>
            <a:endCxn id="83993" idx="0"/>
          </p:cNvCxnSpPr>
          <p:nvPr/>
        </p:nvCxnSpPr>
        <p:spPr bwMode="auto">
          <a:xfrm>
            <a:off x="8380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2" name="AutoShape 34"/>
          <p:cNvCxnSpPr>
            <a:cxnSpLocks noChangeShapeType="1"/>
            <a:stCxn id="83997" idx="3"/>
            <a:endCxn id="83995" idx="0"/>
          </p:cNvCxnSpPr>
          <p:nvPr/>
        </p:nvCxnSpPr>
        <p:spPr bwMode="auto">
          <a:xfrm flipH="1">
            <a:off x="55245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03" name="AutoShape 35"/>
          <p:cNvCxnSpPr>
            <a:cxnSpLocks noChangeShapeType="1"/>
            <a:stCxn id="83997" idx="5"/>
            <a:endCxn id="83994" idx="0"/>
          </p:cNvCxnSpPr>
          <p:nvPr/>
        </p:nvCxnSpPr>
        <p:spPr bwMode="auto">
          <a:xfrm>
            <a:off x="64754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4" name="Oval 36"/>
          <p:cNvSpPr>
            <a:spLocks noChangeAspect="1" noChangeArrowheads="1"/>
          </p:cNvSpPr>
          <p:nvPr/>
        </p:nvSpPr>
        <p:spPr bwMode="auto">
          <a:xfrm>
            <a:off x="4876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700</a:t>
            </a:r>
          </a:p>
        </p:txBody>
      </p:sp>
      <p:cxnSp>
        <p:nvCxnSpPr>
          <p:cNvPr id="84005" name="AutoShape 37"/>
          <p:cNvCxnSpPr>
            <a:cxnSpLocks noChangeShapeType="1"/>
            <a:stCxn id="83995" idx="3"/>
            <a:endCxn id="84004" idx="0"/>
          </p:cNvCxnSpPr>
          <p:nvPr/>
        </p:nvCxnSpPr>
        <p:spPr bwMode="auto">
          <a:xfrm flipH="1">
            <a:off x="5124450" y="51990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Oval 38"/>
          <p:cNvSpPr>
            <a:spLocks noChangeAspect="1" noChangeArrowheads="1"/>
          </p:cNvSpPr>
          <p:nvPr/>
        </p:nvSpPr>
        <p:spPr bwMode="auto">
          <a:xfrm>
            <a:off x="5715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50</a:t>
            </a:r>
          </a:p>
        </p:txBody>
      </p:sp>
      <p:cxnSp>
        <p:nvCxnSpPr>
          <p:cNvPr id="84007" name="AutoShape 39"/>
          <p:cNvCxnSpPr>
            <a:cxnSpLocks noChangeShapeType="1"/>
            <a:stCxn id="83995" idx="5"/>
            <a:endCxn id="84006" idx="0"/>
          </p:cNvCxnSpPr>
          <p:nvPr/>
        </p:nvCxnSpPr>
        <p:spPr bwMode="auto">
          <a:xfrm>
            <a:off x="5713413" y="51990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8" name="Oval 40"/>
          <p:cNvSpPr>
            <a:spLocks noChangeAspect="1" noChangeArrowheads="1"/>
          </p:cNvSpPr>
          <p:nvPr/>
        </p:nvSpPr>
        <p:spPr bwMode="auto">
          <a:xfrm>
            <a:off x="754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85</a:t>
            </a:r>
          </a:p>
        </p:txBody>
      </p:sp>
      <p:cxnSp>
        <p:nvCxnSpPr>
          <p:cNvPr id="84009" name="AutoShape 41"/>
          <p:cNvCxnSpPr>
            <a:cxnSpLocks noChangeShapeType="1"/>
            <a:stCxn id="83996" idx="3"/>
            <a:endCxn id="84008" idx="0"/>
          </p:cNvCxnSpPr>
          <p:nvPr/>
        </p:nvCxnSpPr>
        <p:spPr bwMode="auto">
          <a:xfrm flipH="1">
            <a:off x="7810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10" name="Oval 42"/>
          <p:cNvSpPr>
            <a:spLocks noChangeAspect="1" noChangeArrowheads="1"/>
          </p:cNvSpPr>
          <p:nvPr/>
        </p:nvSpPr>
        <p:spPr bwMode="auto">
          <a:xfrm>
            <a:off x="6400800" y="5562600"/>
            <a:ext cx="495300" cy="495300"/>
          </a:xfrm>
          <a:prstGeom prst="ellips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EAEAEA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65</a:t>
            </a:r>
          </a:p>
        </p:txBody>
      </p:sp>
      <p:cxnSp>
        <p:nvCxnSpPr>
          <p:cNvPr id="84011" name="AutoShape 43"/>
          <p:cNvCxnSpPr>
            <a:cxnSpLocks noChangeShapeType="1"/>
            <a:stCxn id="83994" idx="3"/>
            <a:endCxn id="84010" idx="0"/>
          </p:cNvCxnSpPr>
          <p:nvPr/>
        </p:nvCxnSpPr>
        <p:spPr bwMode="auto">
          <a:xfrm flipH="1">
            <a:off x="6648450" y="5199063"/>
            <a:ext cx="58738" cy="344487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E4DED-F47C-4475-9D00-C95B122AEE5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 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precondition: queue is not empty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elements[1];     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leaf -&gt; root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elements[1] = elements[size];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size--;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= 1;   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"bubble down" to fix ordering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(!found &amp;&amp;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hasLeftChild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(index))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find left child value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2. find right child value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compare, then choose the smaller one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4. compare your value with selected child value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 if your value is bigger, then switch. 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1319C3-BCBC-41F6-BD49-5161C8A78DE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072520"/>
            <a:ext cx="3814231" cy="2034114"/>
            <a:chOff x="4876800" y="2286000"/>
            <a:chExt cx="3962400" cy="22574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C97477-8D82-4ACF-BF70-D2F6FD7EC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05800" y="354330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99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253E14-02E5-47DC-86B3-E3DC411C4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9400" y="354330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60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879D37-E4FA-4E44-8416-C056C75550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57800" y="354330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40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3745D2-96A2-4FD5-951B-2637C4F9C7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24800" y="291465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80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E29534-1EC6-45A3-8566-82BFC705E3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19800" y="291465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3299C2-4686-43FE-B514-5DCF01482B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34961" y="2286000"/>
              <a:ext cx="532131" cy="399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867" b="1" dirty="0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65</a:t>
              </a:r>
            </a:p>
          </p:txBody>
        </p:sp>
        <p:cxnSp>
          <p:nvCxnSpPr>
            <p:cNvPr id="12" name="AutoShape 31">
              <a:extLst>
                <a:ext uri="{FF2B5EF4-FFF2-40B4-BE49-F238E27FC236}">
                  <a16:creationId xmlns:a16="http://schemas.microsoft.com/office/drawing/2014/main" id="{78D5462E-6A84-43D1-A4CD-0E4B84E4E091}"/>
                </a:ext>
              </a:extLst>
            </p:cNvPr>
            <p:cNvCxnSpPr>
              <a:cxnSpLocks noChangeShapeType="1"/>
              <a:stCxn id="11" idx="3"/>
              <a:endCxn id="10" idx="0"/>
            </p:cNvCxnSpPr>
            <p:nvPr/>
          </p:nvCxnSpPr>
          <p:spPr bwMode="auto">
            <a:xfrm flipH="1">
              <a:off x="6286500" y="2641600"/>
              <a:ext cx="725488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2">
              <a:extLst>
                <a:ext uri="{FF2B5EF4-FFF2-40B4-BE49-F238E27FC236}">
                  <a16:creationId xmlns:a16="http://schemas.microsoft.com/office/drawing/2014/main" id="{4A439794-E4F4-4C57-8D5E-D62B3CA12422}"/>
                </a:ext>
              </a:extLst>
            </p:cNvPr>
            <p:cNvCxnSpPr>
              <a:cxnSpLocks noChangeShapeType="1"/>
              <a:stCxn id="11" idx="5"/>
              <a:endCxn id="9" idx="0"/>
            </p:cNvCxnSpPr>
            <p:nvPr/>
          </p:nvCxnSpPr>
          <p:spPr bwMode="auto">
            <a:xfrm>
              <a:off x="7389813" y="2641600"/>
              <a:ext cx="801687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3">
              <a:extLst>
                <a:ext uri="{FF2B5EF4-FFF2-40B4-BE49-F238E27FC236}">
                  <a16:creationId xmlns:a16="http://schemas.microsoft.com/office/drawing/2014/main" id="{275E92C2-0460-4F99-B19C-57A1106E6C89}"/>
                </a:ext>
              </a:extLst>
            </p:cNvPr>
            <p:cNvCxnSpPr>
              <a:cxnSpLocks noChangeShapeType="1"/>
              <a:stCxn id="9" idx="5"/>
              <a:endCxn id="6" idx="0"/>
            </p:cNvCxnSpPr>
            <p:nvPr/>
          </p:nvCxnSpPr>
          <p:spPr bwMode="auto">
            <a:xfrm>
              <a:off x="8380413" y="3270250"/>
              <a:ext cx="192087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4">
              <a:extLst>
                <a:ext uri="{FF2B5EF4-FFF2-40B4-BE49-F238E27FC236}">
                  <a16:creationId xmlns:a16="http://schemas.microsoft.com/office/drawing/2014/main" id="{EA3A63A7-928C-455F-A3B3-7A749588B28E}"/>
                </a:ext>
              </a:extLst>
            </p:cNvPr>
            <p:cNvCxnSpPr>
              <a:cxnSpLocks noChangeShapeType="1"/>
              <a:stCxn id="10" idx="3"/>
              <a:endCxn id="8" idx="0"/>
            </p:cNvCxnSpPr>
            <p:nvPr/>
          </p:nvCxnSpPr>
          <p:spPr bwMode="auto">
            <a:xfrm flipH="1">
              <a:off x="5524500" y="3270250"/>
              <a:ext cx="573088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35">
              <a:extLst>
                <a:ext uri="{FF2B5EF4-FFF2-40B4-BE49-F238E27FC236}">
                  <a16:creationId xmlns:a16="http://schemas.microsoft.com/office/drawing/2014/main" id="{ABE39684-B523-4BE2-9856-9DF54DB643F5}"/>
                </a:ext>
              </a:extLst>
            </p:cNvPr>
            <p:cNvCxnSpPr>
              <a:cxnSpLocks noChangeShapeType="1"/>
              <a:stCxn id="10" idx="5"/>
              <a:endCxn id="7" idx="0"/>
            </p:cNvCxnSpPr>
            <p:nvPr/>
          </p:nvCxnSpPr>
          <p:spPr bwMode="auto">
            <a:xfrm>
              <a:off x="6475413" y="3270250"/>
              <a:ext cx="420687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8B32C7-9095-4AB1-A4BB-67D1439912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6800" y="4171950"/>
              <a:ext cx="495300" cy="37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700</a:t>
              </a:r>
            </a:p>
          </p:txBody>
        </p:sp>
        <p:cxnSp>
          <p:nvCxnSpPr>
            <p:cNvPr id="18" name="AutoShape 37">
              <a:extLst>
                <a:ext uri="{FF2B5EF4-FFF2-40B4-BE49-F238E27FC236}">
                  <a16:creationId xmlns:a16="http://schemas.microsoft.com/office/drawing/2014/main" id="{DD9DA78A-F303-447B-A6A7-0EA4F78E7007}"/>
                </a:ext>
              </a:extLst>
            </p:cNvPr>
            <p:cNvCxnSpPr>
              <a:cxnSpLocks noChangeShapeType="1"/>
              <a:stCxn id="8" idx="3"/>
              <a:endCxn id="17" idx="0"/>
            </p:cNvCxnSpPr>
            <p:nvPr/>
          </p:nvCxnSpPr>
          <p:spPr bwMode="auto">
            <a:xfrm flipH="1">
              <a:off x="5124450" y="3898900"/>
              <a:ext cx="211138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155A03-7EFA-4DD0-BFE9-D32E62015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5000" y="4171950"/>
              <a:ext cx="495300" cy="3714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50</a:t>
              </a:r>
            </a:p>
          </p:txBody>
        </p:sp>
        <p:cxnSp>
          <p:nvCxnSpPr>
            <p:cNvPr id="20" name="AutoShape 39">
              <a:extLst>
                <a:ext uri="{FF2B5EF4-FFF2-40B4-BE49-F238E27FC236}">
                  <a16:creationId xmlns:a16="http://schemas.microsoft.com/office/drawing/2014/main" id="{92E0DF78-9776-40CA-B19B-B13EE17A23B2}"/>
                </a:ext>
              </a:extLst>
            </p:cNvPr>
            <p:cNvCxnSpPr>
              <a:cxnSpLocks noChangeShapeType="1"/>
              <a:stCxn id="8" idx="5"/>
              <a:endCxn id="19" idx="0"/>
            </p:cNvCxnSpPr>
            <p:nvPr/>
          </p:nvCxnSpPr>
          <p:spPr bwMode="auto">
            <a:xfrm>
              <a:off x="5713413" y="3898900"/>
              <a:ext cx="249237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3EE0FD-99FF-40D2-9C9F-51FE043967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3800" y="3543300"/>
              <a:ext cx="533400" cy="400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58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67">
                  <a:solidFill>
                    <a:schemeClr val="tx2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85</a:t>
              </a:r>
            </a:p>
          </p:txBody>
        </p:sp>
        <p:cxnSp>
          <p:nvCxnSpPr>
            <p:cNvPr id="22" name="AutoShape 41">
              <a:extLst>
                <a:ext uri="{FF2B5EF4-FFF2-40B4-BE49-F238E27FC236}">
                  <a16:creationId xmlns:a16="http://schemas.microsoft.com/office/drawing/2014/main" id="{81B16757-5496-49E8-86F8-7901D53BF7B5}"/>
                </a:ext>
              </a:extLst>
            </p:cNvPr>
            <p:cNvCxnSpPr>
              <a:cxnSpLocks noChangeShapeType="1"/>
              <a:stCxn id="9" idx="3"/>
              <a:endCxn id="21" idx="0"/>
            </p:cNvCxnSpPr>
            <p:nvPr/>
          </p:nvCxnSpPr>
          <p:spPr bwMode="auto">
            <a:xfrm flipH="1">
              <a:off x="7810500" y="3270250"/>
              <a:ext cx="192088" cy="258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681A407A-CD9D-4817-BEAC-1430B98D1F1B}"/>
              </a:ext>
            </a:extLst>
          </p:cNvPr>
          <p:cNvSpPr/>
          <p:nvPr/>
        </p:nvSpPr>
        <p:spPr>
          <a:xfrm>
            <a:off x="4866219" y="4182590"/>
            <a:ext cx="1424516" cy="2139951"/>
          </a:xfrm>
          <a:custGeom>
            <a:avLst/>
            <a:gdLst>
              <a:gd name="connsiteX0" fmla="*/ 869774 w 869774"/>
              <a:gd name="connsiteY0" fmla="*/ 0 h 1642947"/>
              <a:gd name="connsiteX1" fmla="*/ 245306 w 869774"/>
              <a:gd name="connsiteY1" fmla="*/ 364274 h 1642947"/>
              <a:gd name="connsiteX2" fmla="*/ 7413 w 869774"/>
              <a:gd name="connsiteY2" fmla="*/ 661639 h 1642947"/>
              <a:gd name="connsiteX3" fmla="*/ 490633 w 869774"/>
              <a:gd name="connsiteY3" fmla="*/ 1137425 h 1642947"/>
              <a:gd name="connsiteX4" fmla="*/ 349384 w 869774"/>
              <a:gd name="connsiteY4" fmla="*/ 1642947 h 164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774" h="1642947">
                <a:moveTo>
                  <a:pt x="869774" y="0"/>
                </a:moveTo>
                <a:cubicBezTo>
                  <a:pt x="629403" y="127000"/>
                  <a:pt x="389033" y="254001"/>
                  <a:pt x="245306" y="364274"/>
                </a:cubicBezTo>
                <a:cubicBezTo>
                  <a:pt x="101579" y="474547"/>
                  <a:pt x="-33475" y="532781"/>
                  <a:pt x="7413" y="661639"/>
                </a:cubicBezTo>
                <a:cubicBezTo>
                  <a:pt x="48301" y="790497"/>
                  <a:pt x="433638" y="973874"/>
                  <a:pt x="490633" y="1137425"/>
                </a:cubicBezTo>
                <a:cubicBezTo>
                  <a:pt x="547628" y="1300976"/>
                  <a:pt x="371686" y="1572323"/>
                  <a:pt x="349384" y="16429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2"/>
              </a:solidFill>
              <a:latin typeface="Trebuchet MS" panose="020B0603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AD3C9-0EA6-4249-BDB3-8B61F4412EF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() {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precondition: queue is not empty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elements[1];   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last leaf -&gt; root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elements[1] = elements[size];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size--;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index = 1; 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"bubble down" to fix ordering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boolean found = false;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(!found &amp;&amp; hasLeftChild(index))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 left = leftChild(index);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 right = rightChild(index);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 child = left;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(hasRightChild(index) &amp;&amp;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elements[right] &lt; elements[left])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child = right;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(elements[index] &gt; elements[child])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swap(elements, index, child);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index = child;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  // found proper location; stop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EB3CE-A51C-473D-BE63-C484D4C2663A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153400" cy="1752600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Priority Queue ADT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E57461-9612-4518-9DE5-01D3D5B6B9B8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HeapPQ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implement an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 priority queue using a min-heap array.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HeapIntPriorityQueue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implements IntPriorityQueue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int[] elements;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size;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a new empty priority queue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HeapIntPriorityQueue()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elements = new int[10];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size = 0;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B4E89-82DF-44CF-8A9D-72D5C4882DF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Helper Methods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Since we will treat the array as a complete tree/heap, and walk up/down between parents/children, these methods are helpful: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helpers for navigating indexes up/down the tree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       { return index/2;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    { return index*2;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   { return index*2 + 1;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hasParent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{ return index &gt; 1; 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hasLeftChild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(index) &lt;= size;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hasRightChild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(index) &lt;= size;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index1,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index2) {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 = a[index1];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a[index1] = a[index2];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a[index2] = temp;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1DA575-3930-4A42-AD81-8C79EF7923A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PQ ADT Interface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write our own implementation of a priority queue.</a:t>
            </a:r>
          </a:p>
          <a:p>
            <a:pPr lvl="1" eaLnBrk="1" hangingPunct="1"/>
            <a:r>
              <a:rPr lang="en-US" altLang="en-US" smtClean="0"/>
              <a:t>To simplify the problem, we only store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s in our set for now.</a:t>
            </a:r>
          </a:p>
          <a:p>
            <a:pPr lvl="1" eaLnBrk="1" hangingPunct="1"/>
            <a:r>
              <a:rPr lang="en-US" altLang="en-US" smtClean="0"/>
              <a:t>As is (usually) done in the Java Collection Framework, we will define sets as an ADT by creating a Set interface.</a:t>
            </a:r>
          </a:p>
          <a:p>
            <a:pPr lvl="1" eaLnBrk="1" hangingPunct="1"/>
            <a:r>
              <a:rPr lang="en-US" altLang="en-US" smtClean="0"/>
              <a:t>Core operations are:  add, peek (at min), remove (min).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interface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min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remove/return min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CF05B-4077-471F-B5BE-361D1A0AE8A5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Prioritization Problems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print jobs:</a:t>
            </a:r>
            <a:r>
              <a:rPr lang="en-US" altLang="en-US" dirty="0" smtClean="0"/>
              <a:t> CSE lab printers constantly accept and complete jobs from all over the building.  We want to print faculty jobs before staff before student jobs, and grad students before undergrad, etc.</a:t>
            </a:r>
          </a:p>
          <a:p>
            <a:pPr eaLnBrk="1" hangingPunct="1"/>
            <a:r>
              <a:rPr lang="en-US" altLang="en-US" b="1" dirty="0" smtClean="0"/>
              <a:t>ER scheduling:</a:t>
            </a:r>
            <a:r>
              <a:rPr lang="en-US" altLang="en-US" dirty="0" smtClean="0"/>
              <a:t> Scheduling patients for treatment in the ER.  A gunshot victim should be treated sooner than a guy with a cold, regardless of arrival time. How do we always choose the most urgent case when new patients continue to arrive?</a:t>
            </a:r>
          </a:p>
          <a:p>
            <a:pPr eaLnBrk="1" hangingPunct="1"/>
            <a:r>
              <a:rPr lang="en-US" altLang="en-US" i="1" dirty="0" smtClean="0"/>
              <a:t>key operations we want:</a:t>
            </a:r>
          </a:p>
          <a:p>
            <a:pPr lvl="1" eaLnBrk="1" hangingPunct="1"/>
            <a:r>
              <a:rPr lang="en-US" altLang="en-US" b="1" i="1" dirty="0" smtClean="0"/>
              <a:t>add</a:t>
            </a:r>
            <a:r>
              <a:rPr lang="en-US" altLang="en-US" i="1" dirty="0" smtClean="0"/>
              <a:t> an element  (print job, patient, etc.)</a:t>
            </a:r>
          </a:p>
          <a:p>
            <a:pPr lvl="1" eaLnBrk="1" hangingPunct="1"/>
            <a:r>
              <a:rPr lang="en-US" altLang="en-US" b="1" i="1" dirty="0" smtClean="0"/>
              <a:t>get/remove</a:t>
            </a:r>
            <a:r>
              <a:rPr lang="en-US" altLang="en-US" i="1" dirty="0" smtClean="0"/>
              <a:t> the </a:t>
            </a:r>
            <a:r>
              <a:rPr lang="en-US" altLang="en-US" b="1" i="1" dirty="0" smtClean="0"/>
              <a:t>most "important"</a:t>
            </a:r>
            <a:r>
              <a:rPr lang="en-US" altLang="en-US" i="1" dirty="0" smtClean="0"/>
              <a:t> or "urgent" element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4E678-A6BD-4916-91EE-1EA969E2A16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PQ ADT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modify our priority queue so it can store any type of data.</a:t>
            </a:r>
          </a:p>
          <a:p>
            <a:pPr lvl="1" eaLnBrk="1" hangingPunct="1"/>
            <a:r>
              <a:rPr lang="en-US" altLang="en-US" smtClean="0"/>
              <a:t>As with past collections, we will use Java generics (a type parameter).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interface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min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remove/return min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CDE19-A205-4831-B41A-8B340D2CF32C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Generic </a:t>
            </a:r>
            <a:r>
              <a:rPr lang="en-US" altLang="en-US" dirty="0" err="1" smtClean="0"/>
              <a:t>HeapPQ</a:t>
            </a:r>
            <a:r>
              <a:rPr lang="en-US" altLang="en-US" dirty="0" smtClean="0"/>
              <a:t> Class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modify our heap priority class to use generics as usual...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HeapPriorityQueue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&lt;E&gt;</a:t>
            </a:r>
            <a:r>
              <a:rPr lang="en-US" altLang="en-US" sz="200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implements PriorityQueue&lt;E&gt;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E[]</a:t>
            </a:r>
            <a:r>
              <a:rPr lang="en-US" altLang="en-US" sz="2000" smtClean="0">
                <a:latin typeface="Courier New" panose="02070309020205020404" pitchFamily="49" charset="0"/>
              </a:rPr>
              <a:t> elements;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size;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a new empty priority queue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HeapPriorityQueue()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elements =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(E[])</a:t>
            </a:r>
            <a:r>
              <a:rPr lang="en-US" altLang="en-US" sz="2000" smtClean="0">
                <a:latin typeface="Courier New" panose="02070309020205020404" pitchFamily="49" charset="0"/>
              </a:rPr>
              <a:t> new Object[10];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size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D6B0A-C3DA-4F1F-89C5-B7435C6D462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Problem: Ordering Elements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Adds the given value to this priority queue in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index = size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boolean found =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(!found &amp;&amp; hasParent(index))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int parent = parent(index);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en-US" sz="1800" b="1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elements[index] &lt; elements[parent]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en-US" sz="180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swap(elements, index, parent(index));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index = parent(index);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  // found proper location; stop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Even changing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mtClean="0">
                <a:cs typeface="Courier New" panose="02070309020205020404" pitchFamily="49" charset="0"/>
              </a:rPr>
              <a:t> to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mtClean="0">
                <a:cs typeface="Courier New" panose="02070309020205020404" pitchFamily="49" charset="0"/>
              </a:rPr>
              <a:t> call does not work.</a:t>
            </a:r>
          </a:p>
          <a:p>
            <a:pPr lvl="2" eaLnBrk="1" hangingPunct="1"/>
            <a:r>
              <a:rPr lang="en-US" altLang="en-US" smtClean="0">
                <a:cs typeface="Courier New" panose="02070309020205020404" pitchFamily="49" charset="0"/>
              </a:rPr>
              <a:t>Java cannot be sure that type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mtClean="0">
                <a:cs typeface="Courier New" panose="02070309020205020404" pitchFamily="49" charset="0"/>
              </a:rPr>
              <a:t> has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mtClean="0">
                <a:cs typeface="Courier New" panose="02070309020205020404" pitchFamily="49" charset="0"/>
              </a:rPr>
              <a:t> method.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CC82E-DF09-4BAD-8FFA-4962649AD82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7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Comparing Objects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Heaps rely on being able to </a:t>
            </a:r>
            <a:r>
              <a:rPr lang="en-US" altLang="en-US" i="1" smtClean="0"/>
              <a:t>order</a:t>
            </a:r>
            <a:r>
              <a:rPr lang="en-US" altLang="en-US" smtClean="0"/>
              <a:t> their elements.</a:t>
            </a:r>
          </a:p>
          <a:p>
            <a:pPr eaLnBrk="1" hangingPunct="1"/>
            <a:r>
              <a:rPr lang="en-US" altLang="en-US" smtClean="0"/>
              <a:t>Operators like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 do not work with objects in Java.</a:t>
            </a:r>
          </a:p>
          <a:p>
            <a:pPr lvl="1" eaLnBrk="1" hangingPunct="1"/>
            <a:r>
              <a:rPr lang="en-US" altLang="en-US" smtClean="0"/>
              <a:t>But we do think of some types as having an ordering (e.g. </a:t>
            </a:r>
            <a:r>
              <a:rPr lang="en-US" altLang="en-US" smtClean="0">
                <a:latin typeface="Courier New" panose="02070309020205020404" pitchFamily="49" charset="0"/>
              </a:rPr>
              <a:t>Date</a:t>
            </a:r>
            <a:r>
              <a:rPr lang="en-US" altLang="en-US" smtClean="0"/>
              <a:t>s).</a:t>
            </a:r>
          </a:p>
          <a:p>
            <a:pPr lvl="1" eaLnBrk="1" hangingPunct="1"/>
            <a:r>
              <a:rPr lang="en-US" altLang="en-US" smtClean="0"/>
              <a:t>(In other languages, we can enable &lt;, &gt; with </a:t>
            </a:r>
            <a:r>
              <a:rPr lang="en-US" altLang="en-US" i="1" smtClean="0"/>
              <a:t>operator overloading</a:t>
            </a:r>
            <a:r>
              <a:rPr lang="en-US" altLang="en-US" smtClean="0"/>
              <a:t>.)</a:t>
            </a:r>
          </a:p>
          <a:p>
            <a:pPr lvl="1" eaLnBrk="1" hangingPunct="1"/>
            <a:endParaRPr lang="en-US" altLang="en-US" sz="1200" smtClean="0"/>
          </a:p>
          <a:p>
            <a:pPr eaLnBrk="1" hangingPunct="1"/>
            <a:r>
              <a:rPr lang="en-US" altLang="en-US" b="1" smtClean="0"/>
              <a:t>natural ordering</a:t>
            </a:r>
            <a:r>
              <a:rPr lang="en-US" altLang="en-US" smtClean="0"/>
              <a:t>: Rules governing the relative placement of all values of a given type.</a:t>
            </a:r>
          </a:p>
          <a:p>
            <a:pPr lvl="1" eaLnBrk="1" hangingPunct="1"/>
            <a:r>
              <a:rPr lang="en-US" altLang="en-US" smtClean="0"/>
              <a:t>Implies a notion of equality (like </a:t>
            </a:r>
            <a:r>
              <a:rPr lang="en-US" altLang="en-US" smtClean="0">
                <a:latin typeface="Courier New" panose="02070309020205020404" pitchFamily="49" charset="0"/>
              </a:rPr>
              <a:t>equals</a:t>
            </a:r>
            <a:r>
              <a:rPr lang="en-US" altLang="en-US" smtClean="0"/>
              <a:t>) but also &lt; and &gt; .</a:t>
            </a:r>
          </a:p>
          <a:p>
            <a:pPr lvl="1" eaLnBrk="1" hangingPunct="1"/>
            <a:r>
              <a:rPr lang="en-US" altLang="en-US" b="1" smtClean="0"/>
              <a:t>total ordering</a:t>
            </a:r>
            <a:r>
              <a:rPr lang="en-US" altLang="en-US" smtClean="0"/>
              <a:t>: All elements can be arranged in A ≤ B ≤ C ≤ ... order.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smtClean="0"/>
              <a:t> interface provides a natural ordering.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43CC94-DD5B-4712-8286-31F5F9D81E1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dirty="0" smtClean="0"/>
              <a:t> Interface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3939" y="1066800"/>
            <a:ext cx="8686800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/>
              <a:t>The standard way for a Java class to define a comparison function for its objects is to implement the </a:t>
            </a:r>
            <a:r>
              <a:rPr lang="en-US" altLang="en-US" dirty="0" smtClean="0">
                <a:latin typeface="Courier New" panose="02070309020205020404" pitchFamily="49" charset="0"/>
              </a:rPr>
              <a:t>Comparable</a:t>
            </a:r>
            <a:r>
              <a:rPr lang="en-US" altLang="en-US" dirty="0" smtClean="0"/>
              <a:t> interface.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altLang="en-US" sz="800" dirty="0" smtClean="0"/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public interface Comparable&lt;T&gt; {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dirty="0" smtClean="0">
                <a:latin typeface="Courier New" panose="02070309020205020404" pitchFamily="49" charset="0"/>
              </a:rPr>
              <a:t>(T other);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/>
              <a:t>A call of  </a:t>
            </a:r>
            <a:r>
              <a:rPr lang="en-US" altLang="en-US" b="1" dirty="0" err="1" smtClean="0"/>
              <a:t>A</a:t>
            </a:r>
            <a:r>
              <a:rPr lang="en-US" altLang="en-US" dirty="0" err="1" smtClean="0">
                <a:latin typeface="Courier New" panose="02070309020205020404" pitchFamily="49" charset="0"/>
              </a:rPr>
              <a:t>.compareTo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/>
              <a:t>B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r>
              <a:rPr lang="en-US" altLang="en-US" dirty="0" smtClean="0"/>
              <a:t>  should return: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/>
              <a:t>a value  &lt;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"before"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/>
              <a:t>a value  &gt;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"after"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dirty="0" smtClean="0"/>
              <a:t>or		exactly	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are considered "equal" in the ordering.</a:t>
            </a:r>
          </a:p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endParaRPr lang="en-US" altLang="en-US" dirty="0" smtClean="0"/>
          </a:p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2174875" algn="l"/>
              </a:tabLst>
            </a:pPr>
            <a:r>
              <a:rPr lang="en-US" altLang="en-US" b="1" dirty="0" smtClean="0"/>
              <a:t>Effective Java Tip #12</a:t>
            </a:r>
            <a:r>
              <a:rPr lang="en-US" altLang="en-US" dirty="0" smtClean="0"/>
              <a:t>: Consider implementing </a:t>
            </a:r>
            <a:r>
              <a:rPr lang="en-US" altLang="en-US" dirty="0" smtClean="0">
                <a:latin typeface="Courier New" panose="02070309020205020404" pitchFamily="49" charset="0"/>
              </a:rPr>
              <a:t>Comparable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42F6B-A62E-413A-8B1F-030E39D8CE6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Bounded Type Parameters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 extends </a:t>
            </a:r>
            <a:r>
              <a:rPr lang="en-US" altLang="en-US" b="1" smtClean="0"/>
              <a:t>SuperType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en-US" altLang="en-US" smtClean="0"/>
              <a:t>An upper bound; accepts the given supertype or any of its subtypes.</a:t>
            </a:r>
          </a:p>
          <a:p>
            <a:pPr lvl="1" eaLnBrk="1" hangingPunct="1"/>
            <a:r>
              <a:rPr lang="en-US" altLang="en-US" smtClean="0"/>
              <a:t>Works for multiple superclass/interfaces with </a:t>
            </a:r>
            <a:r>
              <a:rPr lang="en-US" altLang="en-US" smtClean="0">
                <a:latin typeface="Courier New" panose="02070309020205020404" pitchFamily="49" charset="0"/>
              </a:rPr>
              <a:t>&amp;</a:t>
            </a:r>
            <a:r>
              <a:rPr lang="en-US" altLang="en-US" smtClean="0"/>
              <a:t> 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 extends </a:t>
            </a:r>
            <a:r>
              <a:rPr lang="en-US" altLang="en-US" b="1" smtClean="0"/>
              <a:t>ClassA</a:t>
            </a:r>
            <a:r>
              <a:rPr lang="en-US" altLang="en-US" smtClean="0">
                <a:latin typeface="Courier New" panose="02070309020205020404" pitchFamily="49" charset="0"/>
              </a:rPr>
              <a:t> &amp; </a:t>
            </a:r>
            <a:r>
              <a:rPr lang="en-US" altLang="en-US" b="1" smtClean="0"/>
              <a:t>InterfaceB</a:t>
            </a:r>
            <a:r>
              <a:rPr lang="en-US" altLang="en-US" smtClean="0">
                <a:latin typeface="Courier New" panose="02070309020205020404" pitchFamily="49" charset="0"/>
              </a:rPr>
              <a:t> &amp; </a:t>
            </a:r>
            <a:r>
              <a:rPr lang="en-US" altLang="en-US" b="1" smtClean="0"/>
              <a:t>InterfaceC</a:t>
            </a:r>
            <a:r>
              <a:rPr lang="en-US" altLang="en-US" smtClean="0">
                <a:latin typeface="Courier New" panose="02070309020205020404" pitchFamily="49" charset="0"/>
              </a:rPr>
              <a:t> &amp; </a:t>
            </a:r>
            <a:r>
              <a:rPr lang="en-US" altLang="en-US" b="1" smtClean="0"/>
              <a:t>...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endParaRPr lang="en-US" altLang="en-US" sz="1200" smtClean="0"/>
          </a:p>
          <a:p>
            <a:pPr lvl="1" eaLnBrk="1" hangingPunct="1">
              <a:buFontTx/>
              <a:buNone/>
            </a:pPr>
            <a:endParaRPr lang="en-US" altLang="en-US" sz="1200" smtClean="0"/>
          </a:p>
          <a:p>
            <a:pPr algn="ctr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b="1" smtClean="0"/>
              <a:t>Type</a:t>
            </a:r>
            <a:r>
              <a:rPr lang="en-US" altLang="en-US" smtClean="0">
                <a:latin typeface="Courier New" panose="02070309020205020404" pitchFamily="49" charset="0"/>
              </a:rPr>
              <a:t> super </a:t>
            </a:r>
            <a:r>
              <a:rPr lang="en-US" altLang="en-US" b="1" smtClean="0"/>
              <a:t>SuperType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en-US" altLang="en-US" smtClean="0"/>
              <a:t>A lower bound; accepts the given supertype or any of its supertypes.</a:t>
            </a:r>
          </a:p>
          <a:p>
            <a:pPr lvl="1" eaLnBrk="1" hangingPunct="1">
              <a:buFontTx/>
              <a:buNone/>
            </a:pPr>
            <a:endParaRPr lang="en-US" altLang="en-US" sz="1200" smtClean="0"/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// can be instantiated with any animal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Nest</a:t>
            </a:r>
            <a:r>
              <a:rPr lang="en-US" altLang="en-US" sz="2000" b="1" smtClean="0">
                <a:latin typeface="Courier New" panose="02070309020205020404" pitchFamily="49" charset="0"/>
              </a:rPr>
              <a:t>&lt;T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extends Animal</a:t>
            </a:r>
            <a:r>
              <a:rPr lang="en-US" altLang="en-US" sz="2000" b="1" smtClean="0">
                <a:latin typeface="Courier New" panose="02070309020205020404" pitchFamily="49" charset="0"/>
              </a:rPr>
              <a:t>&gt;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Nest&lt;Bluebird&gt; nest = new Nest&lt;Bluebird&gt;();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C03A9-9465-45E5-B72A-47B87079562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Corrected HeapPQ class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800" b="1" smtClean="0">
                <a:latin typeface="Courier New" panose="02070309020205020404" pitchFamily="49" charset="0"/>
              </a:rPr>
              <a:t>HeapPriorityQueue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&lt;E extends Comparable&lt;E&gt;&gt;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implements PriorityQueue&lt;E&gt;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E[]</a:t>
            </a:r>
            <a:r>
              <a:rPr lang="en-US" altLang="en-US" sz="1800" smtClean="0">
                <a:latin typeface="Courier New" panose="02070309020205020404" pitchFamily="49" charset="0"/>
              </a:rPr>
              <a:t> elements;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int size;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a new empty priority queue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HeapPriorityQueue()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elements =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(E[])</a:t>
            </a:r>
            <a:r>
              <a:rPr lang="en-US" altLang="en-US" sz="1800" smtClean="0">
                <a:latin typeface="Courier New" panose="02070309020205020404" pitchFamily="49" charset="0"/>
              </a:rPr>
              <a:t> new Object[10];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size = 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void add(E value)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while (...)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elements[index]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.compareTo(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elements[parent]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) &lt; 0</a:t>
            </a:r>
            <a:r>
              <a:rPr lang="en-US" altLang="en-US" sz="180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swap(...);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  <a:endParaRPr lang="en-US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C1C92-5D39-4A29-98E5-D112493E236A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Ordering and Comparators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14D6A8-2C3F-4CAE-84E4-563A164C7158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What's the “Natural" Order?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800" b="1" smtClean="0">
                <a:latin typeface="Courier New" panose="02070309020205020404" pitchFamily="49" charset="0"/>
              </a:rPr>
              <a:t>Rectangle</a:t>
            </a:r>
            <a:r>
              <a:rPr lang="en-US" altLang="en-US" sz="1800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Comparable&lt;Rectangle&gt;</a:t>
            </a:r>
            <a:r>
              <a:rPr lang="en-US" altLang="en-US" sz="18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int x, y, width,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 </a:t>
            </a:r>
            <a:r>
              <a:rPr lang="en-US" altLang="en-US" sz="1800" b="1" smtClean="0">
                <a:latin typeface="Courier New" panose="02070309020205020404" pitchFamily="49" charset="0"/>
              </a:rPr>
              <a:t>compareTo</a:t>
            </a:r>
            <a:r>
              <a:rPr lang="en-US" altLang="en-US" sz="1800" smtClean="0">
                <a:latin typeface="Courier New" panose="02070309020205020404" pitchFamily="49" charset="0"/>
              </a:rPr>
              <a:t>(Rectangle other)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        // ...?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is the "natural ordering" of rectangles?</a:t>
            </a:r>
          </a:p>
          <a:p>
            <a:pPr lvl="1" eaLnBrk="1" hangingPunct="1"/>
            <a:r>
              <a:rPr lang="en-US" altLang="en-US" smtClean="0"/>
              <a:t>By x, breaking ties by y?</a:t>
            </a:r>
          </a:p>
          <a:p>
            <a:pPr lvl="1" eaLnBrk="1" hangingPunct="1"/>
            <a:r>
              <a:rPr lang="en-US" altLang="en-US" smtClean="0"/>
              <a:t>By width, breaking ties by height?</a:t>
            </a:r>
          </a:p>
          <a:p>
            <a:pPr lvl="1" eaLnBrk="1" hangingPunct="1"/>
            <a:r>
              <a:rPr lang="en-US" altLang="en-US" smtClean="0"/>
              <a:t>By area?  By perimeter?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Do rectangles have any "natural" ordering?</a:t>
            </a:r>
          </a:p>
          <a:p>
            <a:pPr lvl="1" eaLnBrk="1" hangingPunct="1"/>
            <a:r>
              <a:rPr lang="en-US" altLang="en-US" smtClean="0"/>
              <a:t>Might we want to arrange rectangles into some order anyway?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D9F8A-531B-4162-8846-C263DC1E8C5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3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3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3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Comparator Interface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interface </a:t>
            </a:r>
            <a:r>
              <a:rPr lang="en-US" altLang="en-US" sz="2000" b="1" smtClean="0">
                <a:latin typeface="Courier New" panose="02070309020205020404" pitchFamily="49" charset="0"/>
              </a:rPr>
              <a:t>Comparator</a:t>
            </a:r>
            <a:r>
              <a:rPr lang="en-US" altLang="en-US" sz="2000" smtClean="0">
                <a:latin typeface="Courier New" panose="02070309020205020404" pitchFamily="49" charset="0"/>
              </a:rPr>
              <a:t>&lt;T&gt;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compare</a:t>
            </a:r>
            <a:r>
              <a:rPr lang="en-US" altLang="en-US" sz="2000" smtClean="0">
                <a:latin typeface="Courier New" panose="02070309020205020404" pitchFamily="49" charset="0"/>
              </a:rPr>
              <a:t>(T first, T second);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Interface </a:t>
            </a:r>
            <a:r>
              <a:rPr lang="en-US" altLang="en-US" smtClean="0">
                <a:latin typeface="Courier New" panose="02070309020205020404" pitchFamily="49" charset="0"/>
              </a:rPr>
              <a:t>Comparator</a:t>
            </a:r>
            <a:r>
              <a:rPr lang="en-US" altLang="en-US" smtClean="0"/>
              <a:t> is an external object that specifies a comparison function over some other type of objects.</a:t>
            </a:r>
          </a:p>
          <a:p>
            <a:pPr lvl="1" eaLnBrk="1" hangingPunct="1"/>
            <a:r>
              <a:rPr lang="en-US" altLang="en-US" smtClean="0"/>
              <a:t>Allows you to define multiple orderings for the same type.</a:t>
            </a:r>
          </a:p>
          <a:p>
            <a:pPr lvl="1" eaLnBrk="1" hangingPunct="1"/>
            <a:r>
              <a:rPr lang="en-US" altLang="en-US" smtClean="0"/>
              <a:t>Allows you to define a specific ordering(s) for a type even if there is no obvious "natural" ordering for that type.</a:t>
            </a:r>
          </a:p>
          <a:p>
            <a:pPr lvl="1" eaLnBrk="1" hangingPunct="1"/>
            <a:r>
              <a:rPr lang="en-US" altLang="en-US" smtClean="0"/>
              <a:t>Allows you to externally define an ordering for a class that, for whatever reason, you are not able to modify to make it Comparable:</a:t>
            </a:r>
          </a:p>
          <a:p>
            <a:pPr lvl="2" eaLnBrk="1" hangingPunct="1"/>
            <a:r>
              <a:rPr lang="en-US" altLang="en-US" smtClean="0"/>
              <a:t>a class that is part of the Java class libraries</a:t>
            </a:r>
          </a:p>
          <a:p>
            <a:pPr lvl="2" eaLnBrk="1" hangingPunct="1"/>
            <a:r>
              <a:rPr lang="en-US" altLang="en-US" smtClean="0"/>
              <a:t>a class that is final and can't be extended</a:t>
            </a:r>
          </a:p>
          <a:p>
            <a:pPr lvl="2" eaLnBrk="1" hangingPunct="1"/>
            <a:r>
              <a:rPr lang="en-US" altLang="en-US" smtClean="0"/>
              <a:t>a class from another library or author, that you don't control</a:t>
            </a:r>
          </a:p>
          <a:p>
            <a:pPr lvl="2" eaLnBrk="1" hangingPunct="1"/>
            <a:r>
              <a:rPr lang="en-US" altLang="en-US" smtClean="0"/>
              <a:t>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81768-02CD-4F62-9E99-28AB9B3CC3E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Queue ADT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b="1" smtClean="0"/>
              <a:t>priority queue</a:t>
            </a:r>
            <a:r>
              <a:rPr lang="en-US" altLang="en-US" smtClean="0"/>
              <a:t>: A collection of ordered elements that provides fast access to the minimum (or maximum) element.</a:t>
            </a:r>
            <a:endParaRPr lang="en-US" altLang="en-US" sz="2200" smtClean="0">
              <a:solidFill>
                <a:schemeClr val="bg2"/>
              </a:solidFill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add	</a:t>
            </a:r>
            <a:r>
              <a:rPr lang="en-US" altLang="en-US" sz="2000" smtClean="0"/>
              <a:t>adds in order</a:t>
            </a:r>
          </a:p>
          <a:p>
            <a:pPr marL="854075" lvl="1" eaLnBrk="1" hangingPunct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peek</a:t>
            </a:r>
            <a:r>
              <a:rPr lang="en-US" altLang="en-US" sz="2000" smtClean="0"/>
              <a:t> 	returns </a:t>
            </a:r>
            <a:r>
              <a:rPr lang="en-US" altLang="en-US" sz="2000" b="1" smtClean="0"/>
              <a:t>minimum</a:t>
            </a:r>
            <a:r>
              <a:rPr lang="en-US" altLang="en-US" sz="2000" smtClean="0"/>
              <a:t> or "highest priority" value</a:t>
            </a:r>
          </a:p>
          <a:p>
            <a:pPr marL="854075" lvl="1" eaLnBrk="1" hangingPunct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remove</a:t>
            </a:r>
            <a:r>
              <a:rPr lang="en-US" altLang="en-US" sz="2000" smtClean="0"/>
              <a:t> 	removes/returns </a:t>
            </a:r>
            <a:r>
              <a:rPr lang="en-US" altLang="en-US" sz="2000" b="1" smtClean="0"/>
              <a:t>minimum</a:t>
            </a:r>
            <a:r>
              <a:rPr lang="en-US" altLang="en-US" sz="2000" smtClean="0"/>
              <a:t> value</a:t>
            </a:r>
          </a:p>
          <a:p>
            <a:pPr marL="854075" lvl="1" eaLnBrk="1" hangingPunct="1">
              <a:tabLst>
                <a:tab pos="860425" algn="l"/>
                <a:tab pos="1143000" algn="l"/>
                <a:tab pos="2117725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isEmpty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clear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size</a:t>
            </a:r>
            <a:r>
              <a:rPr lang="en-US" altLang="en-US" sz="2000" smtClean="0"/>
              <a:t>, </a:t>
            </a:r>
            <a:r>
              <a:rPr lang="en-US" altLang="en-US" sz="2000" smtClean="0">
                <a:latin typeface="Courier New" panose="02070309020205020404" pitchFamily="49" charset="0"/>
              </a:rPr>
              <a:t>iterator	</a:t>
            </a:r>
            <a:r>
              <a:rPr lang="en-US" altLang="en-US" sz="2000" smtClean="0"/>
              <a:t>O(1)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992188" y="5045075"/>
            <a:ext cx="2182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258888" y="4191000"/>
            <a:ext cx="20177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panose="02070309020205020404" pitchFamily="49" charset="0"/>
              </a:rPr>
              <a:t>pq.add("if");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pq.add("from");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6086475" y="50736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754813" y="47625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19538" y="6045200"/>
            <a:ext cx="1414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priority queue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275013" y="4191000"/>
            <a:ext cx="2668587" cy="17589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3340100" y="4360863"/>
            <a:ext cx="2482850" cy="1520825"/>
            <a:chOff x="2163" y="2150"/>
            <a:chExt cx="1965" cy="1204"/>
          </a:xfrm>
        </p:grpSpPr>
        <p:sp>
          <p:nvSpPr>
            <p:cNvPr id="53261" name="Text Box 11"/>
            <p:cNvSpPr txBox="1">
              <a:spLocks noChangeArrowheads="1"/>
            </p:cNvSpPr>
            <p:nvPr/>
          </p:nvSpPr>
          <p:spPr bwMode="auto">
            <a:xfrm>
              <a:off x="2683" y="2150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"the"</a:t>
              </a:r>
            </a:p>
          </p:txBody>
        </p:sp>
        <p:sp>
          <p:nvSpPr>
            <p:cNvPr id="53262" name="Text Box 12"/>
            <p:cNvSpPr txBox="1">
              <a:spLocks noChangeArrowheads="1"/>
            </p:cNvSpPr>
            <p:nvPr/>
          </p:nvSpPr>
          <p:spPr bwMode="auto">
            <a:xfrm>
              <a:off x="3404" y="2224"/>
              <a:ext cx="532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"of"</a:t>
              </a:r>
            </a:p>
          </p:txBody>
        </p:sp>
        <p:sp>
          <p:nvSpPr>
            <p:cNvPr id="53263" name="Text Box 13"/>
            <p:cNvSpPr txBox="1">
              <a:spLocks noChangeArrowheads="1"/>
            </p:cNvSpPr>
            <p:nvPr/>
          </p:nvSpPr>
          <p:spPr bwMode="auto">
            <a:xfrm>
              <a:off x="3307" y="2521"/>
              <a:ext cx="72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"from"</a:t>
              </a:r>
            </a:p>
          </p:txBody>
        </p:sp>
        <p:sp>
          <p:nvSpPr>
            <p:cNvPr id="53264" name="Text Box 14"/>
            <p:cNvSpPr txBox="1">
              <a:spLocks noChangeArrowheads="1"/>
            </p:cNvSpPr>
            <p:nvPr/>
          </p:nvSpPr>
          <p:spPr bwMode="auto">
            <a:xfrm>
              <a:off x="2979" y="2368"/>
              <a:ext cx="53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Courier New" panose="02070309020205020404" pitchFamily="49" charset="0"/>
                </a:rPr>
                <a:t>"to"</a:t>
              </a:r>
            </a:p>
          </p:txBody>
        </p:sp>
        <p:sp>
          <p:nvSpPr>
            <p:cNvPr id="53265" name="Text Box 15"/>
            <p:cNvSpPr txBox="1">
              <a:spLocks noChangeArrowheads="1"/>
            </p:cNvSpPr>
            <p:nvPr/>
          </p:nvSpPr>
          <p:spPr bwMode="auto">
            <a:xfrm>
              <a:off x="2979" y="2713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"she"</a:t>
              </a:r>
            </a:p>
          </p:txBody>
        </p:sp>
        <p:sp>
          <p:nvSpPr>
            <p:cNvPr id="53266" name="Text Box 16"/>
            <p:cNvSpPr txBox="1">
              <a:spLocks noChangeArrowheads="1"/>
            </p:cNvSpPr>
            <p:nvPr/>
          </p:nvSpPr>
          <p:spPr bwMode="auto">
            <a:xfrm>
              <a:off x="3499" y="2800"/>
              <a:ext cx="62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"you"</a:t>
              </a:r>
            </a:p>
          </p:txBody>
        </p:sp>
        <p:sp>
          <p:nvSpPr>
            <p:cNvPr id="53267" name="Text Box 17"/>
            <p:cNvSpPr txBox="1">
              <a:spLocks noChangeArrowheads="1"/>
            </p:cNvSpPr>
            <p:nvPr/>
          </p:nvSpPr>
          <p:spPr bwMode="auto">
            <a:xfrm>
              <a:off x="3181" y="3049"/>
              <a:ext cx="62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"him"</a:t>
              </a:r>
            </a:p>
          </p:txBody>
        </p:sp>
        <p:sp>
          <p:nvSpPr>
            <p:cNvPr id="53268" name="Text Box 18"/>
            <p:cNvSpPr txBox="1">
              <a:spLocks noChangeArrowheads="1"/>
            </p:cNvSpPr>
            <p:nvPr/>
          </p:nvSpPr>
          <p:spPr bwMode="auto">
            <a:xfrm>
              <a:off x="2653" y="3088"/>
              <a:ext cx="62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"why"</a:t>
              </a:r>
            </a:p>
          </p:txBody>
        </p:sp>
        <p:sp>
          <p:nvSpPr>
            <p:cNvPr id="53269" name="Text Box 19"/>
            <p:cNvSpPr txBox="1">
              <a:spLocks noChangeArrowheads="1"/>
            </p:cNvSpPr>
            <p:nvPr/>
          </p:nvSpPr>
          <p:spPr bwMode="auto">
            <a:xfrm>
              <a:off x="2462" y="2848"/>
              <a:ext cx="53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"in"</a:t>
              </a:r>
            </a:p>
          </p:txBody>
        </p:sp>
        <p:sp>
          <p:nvSpPr>
            <p:cNvPr id="53270" name="Text Box 20"/>
            <p:cNvSpPr txBox="1">
              <a:spLocks noChangeArrowheads="1"/>
            </p:cNvSpPr>
            <p:nvPr/>
          </p:nvSpPr>
          <p:spPr bwMode="auto">
            <a:xfrm>
              <a:off x="2364" y="2512"/>
              <a:ext cx="726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"down"</a:t>
              </a:r>
            </a:p>
          </p:txBody>
        </p:sp>
        <p:sp>
          <p:nvSpPr>
            <p:cNvPr id="53271" name="Text Box 21"/>
            <p:cNvSpPr txBox="1">
              <a:spLocks noChangeArrowheads="1"/>
            </p:cNvSpPr>
            <p:nvPr/>
          </p:nvSpPr>
          <p:spPr bwMode="auto">
            <a:xfrm>
              <a:off x="2163" y="2665"/>
              <a:ext cx="53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"by"</a:t>
              </a:r>
            </a:p>
          </p:txBody>
        </p:sp>
        <p:sp>
          <p:nvSpPr>
            <p:cNvPr id="53272" name="Text Box 22"/>
            <p:cNvSpPr txBox="1">
              <a:spLocks noChangeArrowheads="1"/>
            </p:cNvSpPr>
            <p:nvPr/>
          </p:nvSpPr>
          <p:spPr bwMode="auto">
            <a:xfrm>
              <a:off x="2260" y="2272"/>
              <a:ext cx="53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Courier New" panose="02070309020205020404" pitchFamily="49" charset="0"/>
                </a:rPr>
                <a:t>"if"</a:t>
              </a:r>
            </a:p>
          </p:txBody>
        </p:sp>
      </p:grpSp>
      <p:sp>
        <p:nvSpPr>
          <p:cNvPr id="53259" name="Text Box 23"/>
          <p:cNvSpPr txBox="1">
            <a:spLocks noChangeArrowheads="1"/>
          </p:cNvSpPr>
          <p:nvPr/>
        </p:nvSpPr>
        <p:spPr bwMode="auto">
          <a:xfrm>
            <a:off x="1651000" y="5099050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pq.remove()</a:t>
            </a:r>
          </a:p>
        </p:txBody>
      </p:sp>
      <p:sp>
        <p:nvSpPr>
          <p:cNvPr id="53260" name="Text Box 24"/>
          <p:cNvSpPr txBox="1">
            <a:spLocks noChangeArrowheads="1"/>
          </p:cNvSpPr>
          <p:nvPr/>
        </p:nvSpPr>
        <p:spPr bwMode="auto">
          <a:xfrm>
            <a:off x="6323013" y="51371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"by"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33880-9975-4C11-B5D7-A4B6192FE6A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Comparator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RectangleAreaComparator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Comparator&lt;Rectangle&gt;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// compare in ascending order by area (WxH)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compare</a:t>
            </a:r>
            <a:r>
              <a:rPr lang="en-US" altLang="en-US" sz="2000" smtClean="0">
                <a:latin typeface="Courier New" panose="02070309020205020404" pitchFamily="49" charset="0"/>
              </a:rPr>
              <a:t>(Rectangle r1, Rectangle r2)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r1.getArea() - r2.getArea();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RectangleXYComparator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smtClean="0">
                <a:solidFill>
                  <a:schemeClr val="accent2"/>
                </a:solidFill>
                <a:latin typeface="Courier New" panose="02070309020205020404" pitchFamily="49" charset="0"/>
              </a:rPr>
              <a:t>implements Comparator&lt;Rectangle&gt;</a:t>
            </a:r>
            <a:r>
              <a:rPr lang="en-US" altLang="en-US" sz="20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// compare by ascending x, break ties by y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compare</a:t>
            </a:r>
            <a:r>
              <a:rPr lang="en-US" altLang="en-US" sz="2000" smtClean="0">
                <a:latin typeface="Courier New" panose="02070309020205020404" pitchFamily="49" charset="0"/>
              </a:rPr>
              <a:t>(Rectangle r1, Rectangle r2)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if (r1.getX() != r2.getX())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return r1.getX() - r2.getX();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return r1.getY() - r2.getY();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EE5BD-04E9-4F59-91B8-4016F49B5390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Comparators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991600" cy="51054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TreeMap</a:t>
            </a:r>
            <a:r>
              <a:rPr lang="en-US" altLang="en-US" dirty="0" smtClean="0"/>
              <a:t> 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US" altLang="en-US" dirty="0" smtClean="0"/>
              <a:t> can use </a:t>
            </a:r>
            <a:r>
              <a:rPr lang="en-US" altLang="en-US" dirty="0" smtClean="0">
                <a:latin typeface="Courier New" panose="02070309020205020404" pitchFamily="49" charset="0"/>
              </a:rPr>
              <a:t>Comparator</a:t>
            </a:r>
            <a:r>
              <a:rPr lang="en-US" altLang="en-US" dirty="0" smtClean="0"/>
              <a:t>:</a:t>
            </a:r>
          </a:p>
          <a:p>
            <a:pPr lvl="1" eaLnBrk="1" hangingPunct="1"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Comparator&lt;Rectangle&gt; comp =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new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RectangleAreaComparator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();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Set&lt;Rectangle&gt; set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&lt;Rectangle&gt;(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comp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Queue&lt;Rectangle&gt;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pq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PriorityQueue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&lt;Rectangle&gt;(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10,comp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Searching and sorting methods can accept </a:t>
            </a:r>
            <a:r>
              <a:rPr lang="en-US" altLang="en-US" dirty="0" smtClean="0">
                <a:latin typeface="Courier New" panose="02070309020205020404" pitchFamily="49" charset="0"/>
              </a:rPr>
              <a:t>Comparator</a:t>
            </a:r>
            <a:r>
              <a:rPr lang="en-US" altLang="en-US" dirty="0" smtClean="0"/>
              <a:t>s.</a:t>
            </a:r>
          </a:p>
          <a:p>
            <a:pPr lvl="1" eaLnBrk="1" hangingPunct="1"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/>
              <a:t>value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Arrays.sort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array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Collections.binarySearch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list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Collections.max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collection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Collections.min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collection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Collections.sort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list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Methods are provided to reverse a </a:t>
            </a:r>
            <a:r>
              <a:rPr lang="en-US" altLang="en-US" dirty="0" smtClean="0">
                <a:latin typeface="Courier New" panose="02070309020205020404" pitchFamily="49" charset="0"/>
              </a:rPr>
              <a:t>Comparator</a:t>
            </a:r>
            <a:r>
              <a:rPr lang="en-US" altLang="en-US" dirty="0" smtClean="0"/>
              <a:t>'s ordering:</a:t>
            </a:r>
          </a:p>
          <a:p>
            <a:pPr lvl="1" eaLnBrk="1" hangingPunct="1"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static Comparator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Collections.reverseOrder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static Comparator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Collections.reverseOrder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comparator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DBB66B-DCDB-4BA2-9C9C-B8FC5944F0D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PQ and Comparator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heap priority queue currently relies on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smtClean="0"/>
              <a:t> natural ordering of its elements: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HeapPriorityQueue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&lt;E extends Comparable&lt;E&gt;&gt;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implements PriorityQueue&lt;E&gt; {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HeapPriorityQueue() {...}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To allow other orderings, we can add a constructor that accepts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smtClean="0"/>
              <a:t> so clients can arrange  elements in any order: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HeapPriorityQueue(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Comparator&lt;E&gt; comp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5440A5-5930-40C9-AB05-710F99F3024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PQ Comparator Exercise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code that stores strings in a priority queue and reads them back out in ascending order </a:t>
            </a:r>
            <a:r>
              <a:rPr lang="en-US" altLang="en-US" i="1" smtClean="0"/>
              <a:t>by length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If two strings are the same length, break the tie </a:t>
            </a:r>
            <a:r>
              <a:rPr lang="en-US" altLang="en-US" i="1" smtClean="0"/>
              <a:t>by ABC order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pq = new PriorityQueue&lt;String&gt;(...);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pq.add("you");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pq.add("meet");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pq.add("madam");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pq.add("sir");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pq.add("hello");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pq.add("goodbye");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(!pq.isEmpty())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System.out.print(pq.remove() + " ");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sir you meet hello madam goodbye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F2B34-C6FE-4DAD-B509-690470DB6BE7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PQ Comparator Answer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the following comparator class to organize the strings: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LengthComparator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implements Comparator&lt;String&gt;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compare(String s1, String s2)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(s1.length() != s2.length())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lengths are unequal, compare by length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s1.length() - s2.length();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break ties by ABC order</a:t>
            </a:r>
            <a:endParaRPr lang="en-US" altLang="en-US" sz="1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s1.compareTo(s2);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pq = new PriorityQueue&lt;String&gt;(100,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new LengthComparator()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A3043A-FB79-44DA-91FA-B2A88CE419A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Heap Sort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heap sort</a:t>
            </a:r>
            <a:r>
              <a:rPr lang="en-US" altLang="en-US" smtClean="0"/>
              <a:t>: An algorithm to sort an array of </a:t>
            </a:r>
            <a:r>
              <a:rPr lang="en-US" altLang="en-US" i="1" smtClean="0"/>
              <a:t>N</a:t>
            </a:r>
            <a:r>
              <a:rPr lang="en-US" altLang="en-US" smtClean="0"/>
              <a:t> elements by turning the array into a heap, then calling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> times.</a:t>
            </a:r>
          </a:p>
          <a:p>
            <a:pPr lvl="1" eaLnBrk="1" hangingPunct="1"/>
            <a:r>
              <a:rPr lang="en-US" altLang="en-US" smtClean="0"/>
              <a:t>The elements will come out in sorted order.</a:t>
            </a:r>
          </a:p>
          <a:p>
            <a:pPr lvl="1" eaLnBrk="1" hangingPunct="1"/>
            <a:r>
              <a:rPr lang="en-US" altLang="en-US" smtClean="0"/>
              <a:t>We can put them into a new sorted array.</a:t>
            </a:r>
          </a:p>
          <a:p>
            <a:pPr lvl="1" eaLnBrk="1" hangingPunct="1"/>
            <a:r>
              <a:rPr lang="en-US" altLang="en-US" smtClean="0"/>
              <a:t>What is the runtime?</a:t>
            </a:r>
          </a:p>
        </p:txBody>
      </p:sp>
      <p:pic>
        <p:nvPicPr>
          <p:cNvPr id="102404" name="Picture 5" descr="&#10;Fig_21.20.pct                                                  0006D1ABPorkchop                       B3B4845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9" b="17673"/>
          <a:stretch>
            <a:fillRect/>
          </a:stretch>
        </p:blipFill>
        <p:spPr bwMode="auto">
          <a:xfrm>
            <a:off x="4876800" y="3489325"/>
            <a:ext cx="39624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4" descr="&#10;Fig_21-17.pct                                                  00069570Porkchop                       B3B4845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1" b="17810"/>
          <a:stretch>
            <a:fillRect/>
          </a:stretch>
        </p:blipFill>
        <p:spPr bwMode="auto">
          <a:xfrm>
            <a:off x="304800" y="3524250"/>
            <a:ext cx="38862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AutoShape 6"/>
          <p:cNvSpPr>
            <a:spLocks noChangeArrowheads="1"/>
          </p:cNvSpPr>
          <p:nvPr/>
        </p:nvSpPr>
        <p:spPr bwMode="auto">
          <a:xfrm>
            <a:off x="4267200" y="48006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62BF8-3318-454D-9B41-00CC63A14AD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Heap Sort Implementation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(int[]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PriorityQueue&lt;Integer&gt; pq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new HeapPriorityQueue&lt;Integer&gt;();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(int n :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pq.add(a);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0; i &lt; a.length;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a[i] = pq.remove();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This code is correct and runs in O(</a:t>
            </a:r>
            <a:r>
              <a:rPr lang="en-US" altLang="en-US" i="1" smtClean="0"/>
              <a:t>N</a:t>
            </a:r>
            <a:r>
              <a:rPr lang="en-US" altLang="en-US" smtClean="0"/>
              <a:t> log </a:t>
            </a:r>
            <a:r>
              <a:rPr lang="en-US" altLang="en-US" i="1" smtClean="0"/>
              <a:t>N</a:t>
            </a:r>
            <a:r>
              <a:rPr lang="en-US" altLang="en-US" smtClean="0"/>
              <a:t>) time but wastes memory.</a:t>
            </a:r>
          </a:p>
          <a:p>
            <a:pPr lvl="1" eaLnBrk="1" hangingPunct="1"/>
            <a:r>
              <a:rPr lang="en-US" altLang="en-US" smtClean="0"/>
              <a:t>It makes an entire copy of the array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 into the internal heap of the priority queue.</a:t>
            </a:r>
          </a:p>
          <a:p>
            <a:pPr lvl="1" eaLnBrk="1" hangingPunct="1"/>
            <a:r>
              <a:rPr lang="en-US" altLang="en-US" smtClean="0"/>
              <a:t>Can we perform a heap sort without making a copy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AC24B-EE91-4006-A737-EC56AFCFE19C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Improving the Code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Idea:</a:t>
            </a:r>
            <a:r>
              <a:rPr lang="en-US" altLang="en-US" smtClean="0"/>
              <a:t> Treat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 itself as a max-heap, whose data starts at 0 (not 1). 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 is not actually in heap order.</a:t>
            </a:r>
          </a:p>
          <a:p>
            <a:pPr lvl="1" eaLnBrk="1" hangingPunct="1"/>
            <a:r>
              <a:rPr lang="en-US" altLang="en-US" smtClean="0"/>
              <a:t>But if you repeatedly "bubble down" each </a:t>
            </a:r>
            <a:r>
              <a:rPr lang="en-US" altLang="en-US" i="1" smtClean="0"/>
              <a:t>non-leaf</a:t>
            </a:r>
            <a:r>
              <a:rPr lang="en-US" altLang="en-US" smtClean="0"/>
              <a:t> node, starting from the last one, you will eventually have a proper heap.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Now that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mtClean="0"/>
              <a:t> is a valid max-heap:</a:t>
            </a:r>
          </a:p>
          <a:p>
            <a:pPr lvl="1" eaLnBrk="1" hangingPunct="1"/>
            <a:r>
              <a:rPr lang="en-US" altLang="en-US" smtClean="0"/>
              <a:t>Call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 repeatedly until the heap is empty.</a:t>
            </a:r>
          </a:p>
          <a:p>
            <a:pPr lvl="1" eaLnBrk="1" hangingPunct="1"/>
            <a:r>
              <a:rPr lang="en-US" altLang="en-US" smtClean="0"/>
              <a:t>But make it so that when an element is "removed", it is moved to the end of the array instead of completely evicted from the array.</a:t>
            </a:r>
          </a:p>
          <a:p>
            <a:pPr lvl="1" eaLnBrk="1" hangingPunct="1"/>
            <a:r>
              <a:rPr lang="en-US" altLang="en-US" smtClean="0"/>
              <a:t>When you are done, voila!  The array is sorted.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AF6588-69FD-4600-B2EB-C329D3629B1C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Step 1: Build Heap In-Place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"Bubble" down non-leaf nodes until the array is a </a:t>
            </a:r>
            <a:r>
              <a:rPr lang="en-US" altLang="en-US" i="1" dirty="0" smtClean="0"/>
              <a:t>max</a:t>
            </a:r>
            <a:r>
              <a:rPr lang="en-US" altLang="en-US" dirty="0" smtClean="0"/>
              <a:t>-heap:</a:t>
            </a:r>
          </a:p>
          <a:p>
            <a:pPr lvl="1" eaLnBrk="1" hangingPunct="1"/>
            <a:r>
              <a:rPr lang="en-US" alt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{21, 66, 40, 10, 70, 81, 30, 22, 45, 95, 88, 38};</a:t>
            </a:r>
          </a:p>
          <a:p>
            <a:pPr lvl="1" eaLnBrk="1" hangingPunct="1"/>
            <a:r>
              <a:rPr lang="en-US" altLang="en-US" dirty="0" smtClean="0">
                <a:cs typeface="Courier New" panose="02070309020205020404" pitchFamily="49" charset="0"/>
              </a:rPr>
              <a:t>Swap each node with its</a:t>
            </a:r>
            <a:br>
              <a:rPr lang="en-US" altLang="en-US" dirty="0" smtClean="0">
                <a:cs typeface="Courier New" panose="02070309020205020404" pitchFamily="49" charset="0"/>
              </a:rPr>
            </a:br>
            <a:r>
              <a:rPr lang="en-US" altLang="en-US" dirty="0" smtClean="0">
                <a:cs typeface="Courier New" panose="02070309020205020404" pitchFamily="49" charset="0"/>
              </a:rPr>
              <a:t>larger child as needed.</a:t>
            </a:r>
          </a:p>
        </p:txBody>
      </p:sp>
      <p:sp>
        <p:nvSpPr>
          <p:cNvPr id="105476" name="Oval 27"/>
          <p:cNvSpPr>
            <a:spLocks noChangeAspect="1" noChangeArrowheads="1"/>
          </p:cNvSpPr>
          <p:nvPr/>
        </p:nvSpPr>
        <p:spPr bwMode="auto">
          <a:xfrm>
            <a:off x="7881937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105477" name="Oval 28"/>
          <p:cNvSpPr>
            <a:spLocks noChangeAspect="1" noChangeArrowheads="1"/>
          </p:cNvSpPr>
          <p:nvPr/>
        </p:nvSpPr>
        <p:spPr bwMode="auto">
          <a:xfrm>
            <a:off x="5443537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</a:t>
            </a:r>
          </a:p>
        </p:txBody>
      </p:sp>
      <p:sp>
        <p:nvSpPr>
          <p:cNvPr id="105478" name="Oval 29"/>
          <p:cNvSpPr>
            <a:spLocks noChangeAspect="1" noChangeArrowheads="1"/>
          </p:cNvSpPr>
          <p:nvPr/>
        </p:nvSpPr>
        <p:spPr bwMode="auto">
          <a:xfrm>
            <a:off x="4071937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sp>
        <p:nvSpPr>
          <p:cNvPr id="105479" name="Oval 30"/>
          <p:cNvSpPr>
            <a:spLocks noChangeAspect="1" noChangeArrowheads="1"/>
          </p:cNvSpPr>
          <p:nvPr/>
        </p:nvSpPr>
        <p:spPr bwMode="auto">
          <a:xfrm>
            <a:off x="7500937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105480" name="Oval 31"/>
          <p:cNvSpPr>
            <a:spLocks noChangeAspect="1" noChangeArrowheads="1"/>
          </p:cNvSpPr>
          <p:nvPr/>
        </p:nvSpPr>
        <p:spPr bwMode="auto">
          <a:xfrm>
            <a:off x="4833937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66</a:t>
            </a:r>
          </a:p>
        </p:txBody>
      </p:sp>
      <p:sp>
        <p:nvSpPr>
          <p:cNvPr id="105481" name="Oval 32"/>
          <p:cNvSpPr>
            <a:spLocks noChangeAspect="1" noChangeArrowheads="1"/>
          </p:cNvSpPr>
          <p:nvPr/>
        </p:nvSpPr>
        <p:spPr bwMode="auto">
          <a:xfrm>
            <a:off x="6205537" y="1905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21</a:t>
            </a:r>
          </a:p>
        </p:txBody>
      </p:sp>
      <p:cxnSp>
        <p:nvCxnSpPr>
          <p:cNvPr id="105482" name="AutoShape 33"/>
          <p:cNvCxnSpPr>
            <a:cxnSpLocks noChangeShapeType="1"/>
            <a:stCxn id="105481" idx="3"/>
            <a:endCxn id="105480" idx="0"/>
          </p:cNvCxnSpPr>
          <p:nvPr/>
        </p:nvCxnSpPr>
        <p:spPr bwMode="auto">
          <a:xfrm flipH="1">
            <a:off x="5100637" y="2379663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34"/>
          <p:cNvCxnSpPr>
            <a:cxnSpLocks noChangeShapeType="1"/>
            <a:stCxn id="105481" idx="5"/>
            <a:endCxn id="105479" idx="0"/>
          </p:cNvCxnSpPr>
          <p:nvPr/>
        </p:nvCxnSpPr>
        <p:spPr bwMode="auto">
          <a:xfrm>
            <a:off x="6661150" y="2379663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35"/>
          <p:cNvCxnSpPr>
            <a:cxnSpLocks noChangeShapeType="1"/>
            <a:stCxn id="105479" idx="5"/>
            <a:endCxn id="105476" idx="0"/>
          </p:cNvCxnSpPr>
          <p:nvPr/>
        </p:nvCxnSpPr>
        <p:spPr bwMode="auto">
          <a:xfrm>
            <a:off x="7956550" y="3217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36"/>
          <p:cNvCxnSpPr>
            <a:cxnSpLocks noChangeShapeType="1"/>
            <a:stCxn id="105480" idx="3"/>
            <a:endCxn id="105478" idx="0"/>
          </p:cNvCxnSpPr>
          <p:nvPr/>
        </p:nvCxnSpPr>
        <p:spPr bwMode="auto">
          <a:xfrm flipH="1">
            <a:off x="4338637" y="3217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37"/>
          <p:cNvCxnSpPr>
            <a:cxnSpLocks noChangeShapeType="1"/>
            <a:stCxn id="105480" idx="5"/>
            <a:endCxn id="105477" idx="0"/>
          </p:cNvCxnSpPr>
          <p:nvPr/>
        </p:nvCxnSpPr>
        <p:spPr bwMode="auto">
          <a:xfrm>
            <a:off x="5289550" y="3217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7" name="Oval 38"/>
          <p:cNvSpPr>
            <a:spLocks noChangeAspect="1" noChangeArrowheads="1"/>
          </p:cNvSpPr>
          <p:nvPr/>
        </p:nvSpPr>
        <p:spPr bwMode="auto">
          <a:xfrm>
            <a:off x="3614737" y="4419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22</a:t>
            </a:r>
          </a:p>
        </p:txBody>
      </p:sp>
      <p:cxnSp>
        <p:nvCxnSpPr>
          <p:cNvPr id="105488" name="AutoShape 39"/>
          <p:cNvCxnSpPr>
            <a:cxnSpLocks noChangeShapeType="1"/>
            <a:stCxn id="105478" idx="3"/>
            <a:endCxn id="105487" idx="0"/>
          </p:cNvCxnSpPr>
          <p:nvPr/>
        </p:nvCxnSpPr>
        <p:spPr bwMode="auto">
          <a:xfrm flipH="1">
            <a:off x="3862387" y="40560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9" name="Oval 40"/>
          <p:cNvSpPr>
            <a:spLocks noChangeAspect="1" noChangeArrowheads="1"/>
          </p:cNvSpPr>
          <p:nvPr/>
        </p:nvSpPr>
        <p:spPr bwMode="auto">
          <a:xfrm>
            <a:off x="4452937" y="4419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45</a:t>
            </a:r>
          </a:p>
        </p:txBody>
      </p:sp>
      <p:cxnSp>
        <p:nvCxnSpPr>
          <p:cNvPr id="105490" name="AutoShape 41"/>
          <p:cNvCxnSpPr>
            <a:cxnSpLocks noChangeShapeType="1"/>
            <a:stCxn id="105478" idx="5"/>
            <a:endCxn id="105489" idx="0"/>
          </p:cNvCxnSpPr>
          <p:nvPr/>
        </p:nvCxnSpPr>
        <p:spPr bwMode="auto">
          <a:xfrm>
            <a:off x="4527550" y="40560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1" name="Oval 42"/>
          <p:cNvSpPr>
            <a:spLocks noChangeAspect="1" noChangeArrowheads="1"/>
          </p:cNvSpPr>
          <p:nvPr/>
        </p:nvSpPr>
        <p:spPr bwMode="auto">
          <a:xfrm>
            <a:off x="7119937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81</a:t>
            </a:r>
          </a:p>
        </p:txBody>
      </p:sp>
      <p:cxnSp>
        <p:nvCxnSpPr>
          <p:cNvPr id="105492" name="AutoShape 43"/>
          <p:cNvCxnSpPr>
            <a:cxnSpLocks noChangeShapeType="1"/>
            <a:stCxn id="105479" idx="3"/>
            <a:endCxn id="105491" idx="0"/>
          </p:cNvCxnSpPr>
          <p:nvPr/>
        </p:nvCxnSpPr>
        <p:spPr bwMode="auto">
          <a:xfrm flipH="1">
            <a:off x="7386637" y="3217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3" name="Oval 44"/>
          <p:cNvSpPr>
            <a:spLocks noChangeAspect="1" noChangeArrowheads="1"/>
          </p:cNvSpPr>
          <p:nvPr/>
        </p:nvSpPr>
        <p:spPr bwMode="auto">
          <a:xfrm>
            <a:off x="5138737" y="4419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95</a:t>
            </a:r>
          </a:p>
        </p:txBody>
      </p:sp>
      <p:cxnSp>
        <p:nvCxnSpPr>
          <p:cNvPr id="105494" name="AutoShape 45"/>
          <p:cNvCxnSpPr>
            <a:cxnSpLocks noChangeShapeType="1"/>
            <a:stCxn id="105477" idx="3"/>
            <a:endCxn id="105493" idx="0"/>
          </p:cNvCxnSpPr>
          <p:nvPr/>
        </p:nvCxnSpPr>
        <p:spPr bwMode="auto">
          <a:xfrm flipH="1">
            <a:off x="5386387" y="40560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5" name="Oval 46"/>
          <p:cNvSpPr>
            <a:spLocks noChangeAspect="1" noChangeArrowheads="1"/>
          </p:cNvSpPr>
          <p:nvPr/>
        </p:nvSpPr>
        <p:spPr bwMode="auto">
          <a:xfrm>
            <a:off x="5824537" y="4419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cxnSp>
        <p:nvCxnSpPr>
          <p:cNvPr id="105496" name="AutoShape 47"/>
          <p:cNvCxnSpPr>
            <a:cxnSpLocks noChangeShapeType="1"/>
            <a:stCxn id="105477" idx="5"/>
            <a:endCxn id="105495" idx="0"/>
          </p:cNvCxnSpPr>
          <p:nvPr/>
        </p:nvCxnSpPr>
        <p:spPr bwMode="auto">
          <a:xfrm>
            <a:off x="5899150" y="40560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370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64789"/>
              </p:ext>
            </p:extLst>
          </p:nvPr>
        </p:nvGraphicFramePr>
        <p:xfrm>
          <a:off x="2286004" y="5067300"/>
          <a:ext cx="6510333" cy="1249485"/>
        </p:xfrm>
        <a:graphic>
          <a:graphicData uri="http://schemas.openxmlformats.org/drawingml/2006/table">
            <a:tbl>
              <a:tblPr/>
              <a:tblGrid>
                <a:gridCol w="76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3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3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8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3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0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3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63" name="Oval 42"/>
          <p:cNvSpPr>
            <a:spLocks noChangeAspect="1" noChangeArrowheads="1"/>
          </p:cNvSpPr>
          <p:nvPr/>
        </p:nvSpPr>
        <p:spPr bwMode="auto">
          <a:xfrm>
            <a:off x="6738937" y="43815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38</a:t>
            </a:r>
          </a:p>
        </p:txBody>
      </p:sp>
      <p:cxnSp>
        <p:nvCxnSpPr>
          <p:cNvPr id="105564" name="AutoShape 43"/>
          <p:cNvCxnSpPr>
            <a:cxnSpLocks noChangeShapeType="1"/>
            <a:stCxn id="105491" idx="3"/>
            <a:endCxn id="105563" idx="0"/>
          </p:cNvCxnSpPr>
          <p:nvPr/>
        </p:nvCxnSpPr>
        <p:spPr bwMode="auto">
          <a:xfrm flipH="1">
            <a:off x="7005637" y="4056063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37CC6-F0BE-434E-B993-3438750F8E9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Build Heap In-Place Answer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30: nothing to do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81: nothing to do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70: swap with 95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10: swap with 45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40: swap with 81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66: swap with 95, then 88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 smtClean="0"/>
              <a:t>21: swap with 95, then 88, then 70  </a:t>
            </a:r>
          </a:p>
        </p:txBody>
      </p:sp>
      <p:sp>
        <p:nvSpPr>
          <p:cNvPr id="106500" name="Oval 27"/>
          <p:cNvSpPr>
            <a:spLocks noChangeAspect="1" noChangeArrowheads="1"/>
          </p:cNvSpPr>
          <p:nvPr/>
        </p:nvSpPr>
        <p:spPr bwMode="auto">
          <a:xfrm>
            <a:off x="7924800" y="3352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106501" name="Oval 28"/>
          <p:cNvSpPr>
            <a:spLocks noChangeAspect="1" noChangeArrowheads="1"/>
          </p:cNvSpPr>
          <p:nvPr/>
        </p:nvSpPr>
        <p:spPr bwMode="auto">
          <a:xfrm>
            <a:off x="5486400" y="3352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</a:t>
            </a:r>
          </a:p>
        </p:txBody>
      </p:sp>
      <p:sp>
        <p:nvSpPr>
          <p:cNvPr id="106502" name="Oval 29"/>
          <p:cNvSpPr>
            <a:spLocks noChangeAspect="1" noChangeArrowheads="1"/>
          </p:cNvSpPr>
          <p:nvPr/>
        </p:nvSpPr>
        <p:spPr bwMode="auto">
          <a:xfrm>
            <a:off x="4114800" y="3352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45</a:t>
            </a:r>
          </a:p>
        </p:txBody>
      </p:sp>
      <p:sp>
        <p:nvSpPr>
          <p:cNvPr id="106503" name="Oval 30"/>
          <p:cNvSpPr>
            <a:spLocks noChangeAspect="1" noChangeArrowheads="1"/>
          </p:cNvSpPr>
          <p:nvPr/>
        </p:nvSpPr>
        <p:spPr bwMode="auto">
          <a:xfrm>
            <a:off x="7543800" y="2514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81</a:t>
            </a:r>
          </a:p>
        </p:txBody>
      </p:sp>
      <p:sp>
        <p:nvSpPr>
          <p:cNvPr id="106504" name="Oval 31"/>
          <p:cNvSpPr>
            <a:spLocks noChangeAspect="1" noChangeArrowheads="1"/>
          </p:cNvSpPr>
          <p:nvPr/>
        </p:nvSpPr>
        <p:spPr bwMode="auto">
          <a:xfrm>
            <a:off x="4876800" y="2514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sp>
        <p:nvSpPr>
          <p:cNvPr id="106505" name="Oval 32"/>
          <p:cNvSpPr>
            <a:spLocks noChangeAspect="1" noChangeArrowheads="1"/>
          </p:cNvSpPr>
          <p:nvPr/>
        </p:nvSpPr>
        <p:spPr bwMode="auto">
          <a:xfrm>
            <a:off x="6248400" y="1676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95</a:t>
            </a:r>
          </a:p>
        </p:txBody>
      </p:sp>
      <p:cxnSp>
        <p:nvCxnSpPr>
          <p:cNvPr id="106506" name="AutoShape 33"/>
          <p:cNvCxnSpPr>
            <a:cxnSpLocks noChangeShapeType="1"/>
            <a:stCxn id="106505" idx="3"/>
            <a:endCxn id="106504" idx="0"/>
          </p:cNvCxnSpPr>
          <p:nvPr/>
        </p:nvCxnSpPr>
        <p:spPr bwMode="auto">
          <a:xfrm flipH="1">
            <a:off x="5143500" y="2151063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7" name="AutoShape 34"/>
          <p:cNvCxnSpPr>
            <a:cxnSpLocks noChangeShapeType="1"/>
            <a:stCxn id="106505" idx="5"/>
            <a:endCxn id="106503" idx="0"/>
          </p:cNvCxnSpPr>
          <p:nvPr/>
        </p:nvCxnSpPr>
        <p:spPr bwMode="auto">
          <a:xfrm>
            <a:off x="6704013" y="2151063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8" name="AutoShape 35"/>
          <p:cNvCxnSpPr>
            <a:cxnSpLocks noChangeShapeType="1"/>
            <a:stCxn id="106503" idx="5"/>
            <a:endCxn id="106500" idx="0"/>
          </p:cNvCxnSpPr>
          <p:nvPr/>
        </p:nvCxnSpPr>
        <p:spPr bwMode="auto">
          <a:xfrm>
            <a:off x="7999413" y="29892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09" name="AutoShape 36"/>
          <p:cNvCxnSpPr>
            <a:cxnSpLocks noChangeShapeType="1"/>
            <a:stCxn id="106504" idx="3"/>
            <a:endCxn id="106502" idx="0"/>
          </p:cNvCxnSpPr>
          <p:nvPr/>
        </p:nvCxnSpPr>
        <p:spPr bwMode="auto">
          <a:xfrm flipH="1">
            <a:off x="4381500" y="29892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10" name="AutoShape 37"/>
          <p:cNvCxnSpPr>
            <a:cxnSpLocks noChangeShapeType="1"/>
            <a:stCxn id="106504" idx="5"/>
            <a:endCxn id="106501" idx="0"/>
          </p:cNvCxnSpPr>
          <p:nvPr/>
        </p:nvCxnSpPr>
        <p:spPr bwMode="auto">
          <a:xfrm>
            <a:off x="5332413" y="29892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1" name="Oval 38"/>
          <p:cNvSpPr>
            <a:spLocks noChangeAspect="1" noChangeArrowheads="1"/>
          </p:cNvSpPr>
          <p:nvPr/>
        </p:nvSpPr>
        <p:spPr bwMode="auto">
          <a:xfrm>
            <a:off x="3657600" y="4191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22</a:t>
            </a:r>
          </a:p>
        </p:txBody>
      </p:sp>
      <p:cxnSp>
        <p:nvCxnSpPr>
          <p:cNvPr id="106512" name="AutoShape 39"/>
          <p:cNvCxnSpPr>
            <a:cxnSpLocks noChangeShapeType="1"/>
            <a:stCxn id="106502" idx="3"/>
            <a:endCxn id="106511" idx="0"/>
          </p:cNvCxnSpPr>
          <p:nvPr/>
        </p:nvCxnSpPr>
        <p:spPr bwMode="auto">
          <a:xfrm flipH="1">
            <a:off x="3905250" y="38274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3" name="Oval 40"/>
          <p:cNvSpPr>
            <a:spLocks noChangeAspect="1" noChangeArrowheads="1"/>
          </p:cNvSpPr>
          <p:nvPr/>
        </p:nvSpPr>
        <p:spPr bwMode="auto">
          <a:xfrm>
            <a:off x="4495800" y="4191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106514" name="AutoShape 41"/>
          <p:cNvCxnSpPr>
            <a:cxnSpLocks noChangeShapeType="1"/>
            <a:stCxn id="106502" idx="5"/>
            <a:endCxn id="106513" idx="0"/>
          </p:cNvCxnSpPr>
          <p:nvPr/>
        </p:nvCxnSpPr>
        <p:spPr bwMode="auto">
          <a:xfrm>
            <a:off x="4570413" y="38274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5" name="Oval 42"/>
          <p:cNvSpPr>
            <a:spLocks noChangeAspect="1" noChangeArrowheads="1"/>
          </p:cNvSpPr>
          <p:nvPr/>
        </p:nvSpPr>
        <p:spPr bwMode="auto">
          <a:xfrm>
            <a:off x="7162800" y="3352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cxnSp>
        <p:nvCxnSpPr>
          <p:cNvPr id="106516" name="AutoShape 43"/>
          <p:cNvCxnSpPr>
            <a:cxnSpLocks noChangeShapeType="1"/>
            <a:stCxn id="106503" idx="3"/>
            <a:endCxn id="106515" idx="0"/>
          </p:cNvCxnSpPr>
          <p:nvPr/>
        </p:nvCxnSpPr>
        <p:spPr bwMode="auto">
          <a:xfrm flipH="1">
            <a:off x="7429500" y="29892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7" name="Oval 44"/>
          <p:cNvSpPr>
            <a:spLocks noChangeAspect="1" noChangeArrowheads="1"/>
          </p:cNvSpPr>
          <p:nvPr/>
        </p:nvSpPr>
        <p:spPr bwMode="auto">
          <a:xfrm>
            <a:off x="5181600" y="41910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66</a:t>
            </a:r>
          </a:p>
        </p:txBody>
      </p:sp>
      <p:cxnSp>
        <p:nvCxnSpPr>
          <p:cNvPr id="106518" name="AutoShape 45"/>
          <p:cNvCxnSpPr>
            <a:cxnSpLocks noChangeShapeType="1"/>
            <a:stCxn id="106501" idx="3"/>
            <a:endCxn id="106517" idx="0"/>
          </p:cNvCxnSpPr>
          <p:nvPr/>
        </p:nvCxnSpPr>
        <p:spPr bwMode="auto">
          <a:xfrm flipH="1">
            <a:off x="5429250" y="38274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9" name="Oval 46"/>
          <p:cNvSpPr>
            <a:spLocks noChangeAspect="1" noChangeArrowheads="1"/>
          </p:cNvSpPr>
          <p:nvPr/>
        </p:nvSpPr>
        <p:spPr bwMode="auto">
          <a:xfrm>
            <a:off x="5867400" y="4191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21</a:t>
            </a:r>
          </a:p>
        </p:txBody>
      </p:sp>
      <p:cxnSp>
        <p:nvCxnSpPr>
          <p:cNvPr id="106520" name="AutoShape 47"/>
          <p:cNvCxnSpPr>
            <a:cxnSpLocks noChangeShapeType="1"/>
            <a:stCxn id="106501" idx="5"/>
            <a:endCxn id="106519" idx="0"/>
          </p:cNvCxnSpPr>
          <p:nvPr/>
        </p:nvCxnSpPr>
        <p:spPr bwMode="auto">
          <a:xfrm>
            <a:off x="5942013" y="38274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472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52515"/>
              </p:ext>
            </p:extLst>
          </p:nvPr>
        </p:nvGraphicFramePr>
        <p:xfrm>
          <a:off x="2209800" y="4838700"/>
          <a:ext cx="6586538" cy="1249485"/>
        </p:xfrm>
        <a:graphic>
          <a:graphicData uri="http://schemas.openxmlformats.org/drawingml/2006/table">
            <a:tbl>
              <a:tblPr/>
              <a:tblGrid>
                <a:gridCol w="77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1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587" name="Oval 42"/>
          <p:cNvSpPr>
            <a:spLocks noChangeAspect="1" noChangeArrowheads="1"/>
          </p:cNvSpPr>
          <p:nvPr/>
        </p:nvSpPr>
        <p:spPr bwMode="auto">
          <a:xfrm>
            <a:off x="6781800" y="41529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38</a:t>
            </a:r>
          </a:p>
        </p:txBody>
      </p:sp>
      <p:cxnSp>
        <p:nvCxnSpPr>
          <p:cNvPr id="106588" name="AutoShape 43"/>
          <p:cNvCxnSpPr>
            <a:cxnSpLocks noChangeShapeType="1"/>
            <a:stCxn id="106515" idx="3"/>
            <a:endCxn id="106587" idx="0"/>
          </p:cNvCxnSpPr>
          <p:nvPr/>
        </p:nvCxnSpPr>
        <p:spPr bwMode="auto">
          <a:xfrm flipH="1">
            <a:off x="7048500" y="3827463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4C5903-5911-4035-9B7C-153F8927B14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Unfilled Array?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143000"/>
            <a:ext cx="9144000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Consider using an unfilled array to implement a priority queue.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:		Store it in the next available index, as in a list.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:	Loop over elements to find minimum element.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:	Loop over elements to find min.  Shift to remove.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O(1), 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), 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>
                <a:cs typeface="Courier New" panose="02070309020205020404" pitchFamily="49" charset="0"/>
              </a:rPr>
              <a:t> must loop over the array;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cs typeface="Courier New" panose="02070309020205020404" pitchFamily="49" charset="0"/>
              </a:rPr>
              <a:t> must shift elements)</a:t>
            </a:r>
          </a:p>
        </p:txBody>
      </p:sp>
      <p:graphicFrame>
        <p:nvGraphicFramePr>
          <p:cNvPr id="5304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72876"/>
              </p:ext>
            </p:extLst>
          </p:nvPr>
        </p:nvGraphicFramePr>
        <p:xfrm>
          <a:off x="3276602" y="3276600"/>
          <a:ext cx="5562598" cy="1798638"/>
        </p:xfrm>
        <a:graphic>
          <a:graphicData uri="http://schemas.openxmlformats.org/drawingml/2006/table">
            <a:tbl>
              <a:tblPr/>
              <a:tblGrid>
                <a:gridCol w="7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A2F61-0F7F-4B27-A186-D226CC54CF0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Remove to Sort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that we have a max-heap, remove elements repeatedly until we have a sorted array.</a:t>
            </a:r>
          </a:p>
          <a:p>
            <a:pPr lvl="1" eaLnBrk="1" hangingPunct="1"/>
            <a:r>
              <a:rPr lang="en-US" altLang="en-US" smtClean="0"/>
              <a:t>Move each removed element</a:t>
            </a:r>
            <a:br>
              <a:rPr lang="en-US" altLang="en-US" smtClean="0"/>
            </a:br>
            <a:r>
              <a:rPr lang="en-US" altLang="en-US" smtClean="0"/>
              <a:t>to the end, rather than tossing it.</a:t>
            </a:r>
          </a:p>
        </p:txBody>
      </p:sp>
      <p:sp>
        <p:nvSpPr>
          <p:cNvPr id="107524" name="Oval 27"/>
          <p:cNvSpPr>
            <a:spLocks noChangeAspect="1" noChangeArrowheads="1"/>
          </p:cNvSpPr>
          <p:nvPr/>
        </p:nvSpPr>
        <p:spPr bwMode="auto">
          <a:xfrm>
            <a:off x="7924800" y="3429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107525" name="Oval 28"/>
          <p:cNvSpPr>
            <a:spLocks noChangeAspect="1" noChangeArrowheads="1"/>
          </p:cNvSpPr>
          <p:nvPr/>
        </p:nvSpPr>
        <p:spPr bwMode="auto">
          <a:xfrm>
            <a:off x="5486400" y="3429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70</a:t>
            </a:r>
          </a:p>
        </p:txBody>
      </p:sp>
      <p:sp>
        <p:nvSpPr>
          <p:cNvPr id="107526" name="Oval 29"/>
          <p:cNvSpPr>
            <a:spLocks noChangeAspect="1" noChangeArrowheads="1"/>
          </p:cNvSpPr>
          <p:nvPr/>
        </p:nvSpPr>
        <p:spPr bwMode="auto">
          <a:xfrm>
            <a:off x="4114800" y="3429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45</a:t>
            </a:r>
          </a:p>
        </p:txBody>
      </p:sp>
      <p:sp>
        <p:nvSpPr>
          <p:cNvPr id="107527" name="Oval 30"/>
          <p:cNvSpPr>
            <a:spLocks noChangeAspect="1" noChangeArrowheads="1"/>
          </p:cNvSpPr>
          <p:nvPr/>
        </p:nvSpPr>
        <p:spPr bwMode="auto">
          <a:xfrm>
            <a:off x="75438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81</a:t>
            </a:r>
          </a:p>
        </p:txBody>
      </p:sp>
      <p:sp>
        <p:nvSpPr>
          <p:cNvPr id="107528" name="Oval 31"/>
          <p:cNvSpPr>
            <a:spLocks noChangeAspect="1" noChangeArrowheads="1"/>
          </p:cNvSpPr>
          <p:nvPr/>
        </p:nvSpPr>
        <p:spPr bwMode="auto">
          <a:xfrm>
            <a:off x="4876800" y="25908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sp>
        <p:nvSpPr>
          <p:cNvPr id="107529" name="Oval 32"/>
          <p:cNvSpPr>
            <a:spLocks noChangeAspect="1" noChangeArrowheads="1"/>
          </p:cNvSpPr>
          <p:nvPr/>
        </p:nvSpPr>
        <p:spPr bwMode="auto">
          <a:xfrm>
            <a:off x="6248400" y="1752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95</a:t>
            </a:r>
          </a:p>
        </p:txBody>
      </p:sp>
      <p:cxnSp>
        <p:nvCxnSpPr>
          <p:cNvPr id="107530" name="AutoShape 33"/>
          <p:cNvCxnSpPr>
            <a:cxnSpLocks noChangeShapeType="1"/>
            <a:stCxn id="107529" idx="3"/>
            <a:endCxn id="107528" idx="0"/>
          </p:cNvCxnSpPr>
          <p:nvPr/>
        </p:nvCxnSpPr>
        <p:spPr bwMode="auto">
          <a:xfrm flipH="1">
            <a:off x="5143500" y="2227263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AutoShape 34"/>
          <p:cNvCxnSpPr>
            <a:cxnSpLocks noChangeShapeType="1"/>
            <a:stCxn id="107529" idx="5"/>
            <a:endCxn id="107527" idx="0"/>
          </p:cNvCxnSpPr>
          <p:nvPr/>
        </p:nvCxnSpPr>
        <p:spPr bwMode="auto">
          <a:xfrm>
            <a:off x="6704013" y="2227263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AutoShape 35"/>
          <p:cNvCxnSpPr>
            <a:cxnSpLocks noChangeShapeType="1"/>
            <a:stCxn id="107527" idx="5"/>
            <a:endCxn id="107524" idx="0"/>
          </p:cNvCxnSpPr>
          <p:nvPr/>
        </p:nvCxnSpPr>
        <p:spPr bwMode="auto">
          <a:xfrm>
            <a:off x="7999413" y="30654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36"/>
          <p:cNvCxnSpPr>
            <a:cxnSpLocks noChangeShapeType="1"/>
            <a:stCxn id="107528" idx="3"/>
            <a:endCxn id="107526" idx="0"/>
          </p:cNvCxnSpPr>
          <p:nvPr/>
        </p:nvCxnSpPr>
        <p:spPr bwMode="auto">
          <a:xfrm flipH="1">
            <a:off x="4381500" y="30654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AutoShape 37"/>
          <p:cNvCxnSpPr>
            <a:cxnSpLocks noChangeShapeType="1"/>
            <a:stCxn id="107528" idx="5"/>
            <a:endCxn id="107525" idx="0"/>
          </p:cNvCxnSpPr>
          <p:nvPr/>
        </p:nvCxnSpPr>
        <p:spPr bwMode="auto">
          <a:xfrm>
            <a:off x="5332413" y="30654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5" name="Oval 38"/>
          <p:cNvSpPr>
            <a:spLocks noChangeAspect="1" noChangeArrowheads="1"/>
          </p:cNvSpPr>
          <p:nvPr/>
        </p:nvSpPr>
        <p:spPr bwMode="auto">
          <a:xfrm>
            <a:off x="3657600" y="4267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22</a:t>
            </a:r>
          </a:p>
        </p:txBody>
      </p:sp>
      <p:cxnSp>
        <p:nvCxnSpPr>
          <p:cNvPr id="107536" name="AutoShape 39"/>
          <p:cNvCxnSpPr>
            <a:cxnSpLocks noChangeShapeType="1"/>
            <a:stCxn id="107526" idx="3"/>
            <a:endCxn id="107535" idx="0"/>
          </p:cNvCxnSpPr>
          <p:nvPr/>
        </p:nvCxnSpPr>
        <p:spPr bwMode="auto">
          <a:xfrm flipH="1">
            <a:off x="3905250" y="39036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7" name="Oval 40"/>
          <p:cNvSpPr>
            <a:spLocks noChangeAspect="1" noChangeArrowheads="1"/>
          </p:cNvSpPr>
          <p:nvPr/>
        </p:nvSpPr>
        <p:spPr bwMode="auto">
          <a:xfrm>
            <a:off x="4495800" y="4267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107538" name="AutoShape 41"/>
          <p:cNvCxnSpPr>
            <a:cxnSpLocks noChangeShapeType="1"/>
            <a:stCxn id="107526" idx="5"/>
            <a:endCxn id="107537" idx="0"/>
          </p:cNvCxnSpPr>
          <p:nvPr/>
        </p:nvCxnSpPr>
        <p:spPr bwMode="auto">
          <a:xfrm>
            <a:off x="4570413" y="39036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9" name="Oval 42"/>
          <p:cNvSpPr>
            <a:spLocks noChangeAspect="1" noChangeArrowheads="1"/>
          </p:cNvSpPr>
          <p:nvPr/>
        </p:nvSpPr>
        <p:spPr bwMode="auto">
          <a:xfrm>
            <a:off x="7162800" y="3429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cxnSp>
        <p:nvCxnSpPr>
          <p:cNvPr id="107540" name="AutoShape 43"/>
          <p:cNvCxnSpPr>
            <a:cxnSpLocks noChangeShapeType="1"/>
            <a:stCxn id="107527" idx="3"/>
            <a:endCxn id="107539" idx="0"/>
          </p:cNvCxnSpPr>
          <p:nvPr/>
        </p:nvCxnSpPr>
        <p:spPr bwMode="auto">
          <a:xfrm flipH="1">
            <a:off x="7429500" y="30654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1" name="Oval 44"/>
          <p:cNvSpPr>
            <a:spLocks noChangeAspect="1" noChangeArrowheads="1"/>
          </p:cNvSpPr>
          <p:nvPr/>
        </p:nvSpPr>
        <p:spPr bwMode="auto">
          <a:xfrm>
            <a:off x="5181600" y="42672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66</a:t>
            </a:r>
          </a:p>
        </p:txBody>
      </p:sp>
      <p:cxnSp>
        <p:nvCxnSpPr>
          <p:cNvPr id="107542" name="AutoShape 45"/>
          <p:cNvCxnSpPr>
            <a:cxnSpLocks noChangeShapeType="1"/>
            <a:stCxn id="107525" idx="3"/>
            <a:endCxn id="107541" idx="0"/>
          </p:cNvCxnSpPr>
          <p:nvPr/>
        </p:nvCxnSpPr>
        <p:spPr bwMode="auto">
          <a:xfrm flipH="1">
            <a:off x="5429250" y="39036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3" name="Oval 46"/>
          <p:cNvSpPr>
            <a:spLocks noChangeAspect="1" noChangeArrowheads="1"/>
          </p:cNvSpPr>
          <p:nvPr/>
        </p:nvSpPr>
        <p:spPr bwMode="auto">
          <a:xfrm>
            <a:off x="5867400" y="4267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21</a:t>
            </a:r>
          </a:p>
        </p:txBody>
      </p:sp>
      <p:cxnSp>
        <p:nvCxnSpPr>
          <p:cNvPr id="107544" name="AutoShape 47"/>
          <p:cNvCxnSpPr>
            <a:cxnSpLocks noChangeShapeType="1"/>
            <a:stCxn id="107525" idx="5"/>
            <a:endCxn id="107543" idx="0"/>
          </p:cNvCxnSpPr>
          <p:nvPr/>
        </p:nvCxnSpPr>
        <p:spPr bwMode="auto">
          <a:xfrm>
            <a:off x="5942013" y="39036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575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4688"/>
              </p:ext>
            </p:extLst>
          </p:nvPr>
        </p:nvGraphicFramePr>
        <p:xfrm>
          <a:off x="2133601" y="4953000"/>
          <a:ext cx="6662737" cy="1249485"/>
        </p:xfrm>
        <a:graphic>
          <a:graphicData uri="http://schemas.openxmlformats.org/drawingml/2006/table">
            <a:tbl>
              <a:tblPr/>
              <a:tblGrid>
                <a:gridCol w="78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7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8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1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611" name="Oval 42"/>
          <p:cNvSpPr>
            <a:spLocks noChangeAspect="1" noChangeArrowheads="1"/>
          </p:cNvSpPr>
          <p:nvPr/>
        </p:nvSpPr>
        <p:spPr bwMode="auto">
          <a:xfrm>
            <a:off x="6781800" y="42291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38</a:t>
            </a:r>
          </a:p>
        </p:txBody>
      </p:sp>
      <p:cxnSp>
        <p:nvCxnSpPr>
          <p:cNvPr id="107612" name="AutoShape 43"/>
          <p:cNvCxnSpPr>
            <a:cxnSpLocks noChangeShapeType="1"/>
            <a:stCxn id="107539" idx="3"/>
            <a:endCxn id="107611" idx="0"/>
          </p:cNvCxnSpPr>
          <p:nvPr/>
        </p:nvCxnSpPr>
        <p:spPr bwMode="auto">
          <a:xfrm flipH="1">
            <a:off x="7048500" y="3903663"/>
            <a:ext cx="19208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98F3EC-B72E-421A-8D8B-C66CB6849377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Remove to Sort Answer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95: move 38 up, swap with 88, 70, 66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88: move 21 up, swap with 81, 40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81: move 38 up, swap with 70, 66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70: move 10 up, swap with 66, 45, 22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...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(Notice that after 4 removes,</a:t>
            </a:r>
            <a:br>
              <a:rPr lang="en-US" altLang="en-US" sz="2000" smtClean="0"/>
            </a:br>
            <a:r>
              <a:rPr lang="en-US" altLang="en-US" sz="2000" smtClean="0"/>
              <a:t>the last 4 elements in the</a:t>
            </a:r>
            <a:br>
              <a:rPr lang="en-US" altLang="en-US" sz="2000" smtClean="0"/>
            </a:br>
            <a:r>
              <a:rPr lang="en-US" altLang="en-US" sz="2000" smtClean="0"/>
              <a:t>array are sorted.</a:t>
            </a:r>
            <a:br>
              <a:rPr lang="en-US" altLang="en-US" sz="2000" smtClean="0"/>
            </a:br>
            <a:r>
              <a:rPr lang="en-US" altLang="en-US" sz="2000" smtClean="0"/>
              <a:t>If we remove every</a:t>
            </a:r>
            <a:br>
              <a:rPr lang="en-US" altLang="en-US" sz="2000" smtClean="0"/>
            </a:br>
            <a:r>
              <a:rPr lang="en-US" altLang="en-US" sz="2000" smtClean="0"/>
              <a:t>element, the entire</a:t>
            </a:r>
            <a:br>
              <a:rPr lang="en-US" altLang="en-US" sz="2000" smtClean="0"/>
            </a:br>
            <a:r>
              <a:rPr lang="en-US" altLang="en-US" sz="2000" smtClean="0"/>
              <a:t>array will be sorted.)</a:t>
            </a:r>
          </a:p>
        </p:txBody>
      </p:sp>
      <p:sp>
        <p:nvSpPr>
          <p:cNvPr id="108548" name="Oval 27"/>
          <p:cNvSpPr>
            <a:spLocks noChangeAspect="1" noChangeArrowheads="1"/>
          </p:cNvSpPr>
          <p:nvPr/>
        </p:nvSpPr>
        <p:spPr bwMode="auto">
          <a:xfrm>
            <a:off x="7924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30</a:t>
            </a:r>
          </a:p>
        </p:txBody>
      </p:sp>
      <p:sp>
        <p:nvSpPr>
          <p:cNvPr id="108549" name="Oval 28"/>
          <p:cNvSpPr>
            <a:spLocks noChangeAspect="1"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38</a:t>
            </a:r>
          </a:p>
        </p:txBody>
      </p:sp>
      <p:sp>
        <p:nvSpPr>
          <p:cNvPr id="108550" name="Oval 29"/>
          <p:cNvSpPr>
            <a:spLocks noChangeAspect="1" noChangeArrowheads="1"/>
          </p:cNvSpPr>
          <p:nvPr/>
        </p:nvSpPr>
        <p:spPr bwMode="auto">
          <a:xfrm>
            <a:off x="4114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22</a:t>
            </a:r>
          </a:p>
        </p:txBody>
      </p:sp>
      <p:sp>
        <p:nvSpPr>
          <p:cNvPr id="108551" name="Oval 30"/>
          <p:cNvSpPr>
            <a:spLocks noChangeAspect="1" noChangeArrowheads="1"/>
          </p:cNvSpPr>
          <p:nvPr/>
        </p:nvSpPr>
        <p:spPr bwMode="auto">
          <a:xfrm>
            <a:off x="75438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40</a:t>
            </a:r>
          </a:p>
        </p:txBody>
      </p:sp>
      <p:sp>
        <p:nvSpPr>
          <p:cNvPr id="108552" name="Oval 31"/>
          <p:cNvSpPr>
            <a:spLocks noChangeAspect="1" noChangeArrowheads="1"/>
          </p:cNvSpPr>
          <p:nvPr/>
        </p:nvSpPr>
        <p:spPr bwMode="auto">
          <a:xfrm>
            <a:off x="48768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45</a:t>
            </a:r>
          </a:p>
        </p:txBody>
      </p:sp>
      <p:sp>
        <p:nvSpPr>
          <p:cNvPr id="108553" name="Oval 32"/>
          <p:cNvSpPr>
            <a:spLocks noChangeAspect="1" noChangeArrowheads="1"/>
          </p:cNvSpPr>
          <p:nvPr/>
        </p:nvSpPr>
        <p:spPr bwMode="auto">
          <a:xfrm>
            <a:off x="6248400" y="1905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66</a:t>
            </a:r>
          </a:p>
        </p:txBody>
      </p:sp>
      <p:cxnSp>
        <p:nvCxnSpPr>
          <p:cNvPr id="108554" name="AutoShape 33"/>
          <p:cNvCxnSpPr>
            <a:cxnSpLocks noChangeShapeType="1"/>
            <a:stCxn id="108553" idx="3"/>
            <a:endCxn id="108552" idx="0"/>
          </p:cNvCxnSpPr>
          <p:nvPr/>
        </p:nvCxnSpPr>
        <p:spPr bwMode="auto">
          <a:xfrm flipH="1">
            <a:off x="5143500" y="2379663"/>
            <a:ext cx="11826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5" name="AutoShape 34"/>
          <p:cNvCxnSpPr>
            <a:cxnSpLocks noChangeShapeType="1"/>
            <a:stCxn id="108553" idx="5"/>
            <a:endCxn id="108551" idx="0"/>
          </p:cNvCxnSpPr>
          <p:nvPr/>
        </p:nvCxnSpPr>
        <p:spPr bwMode="auto">
          <a:xfrm>
            <a:off x="6704013" y="2379663"/>
            <a:ext cx="1106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AutoShape 35"/>
          <p:cNvCxnSpPr>
            <a:cxnSpLocks noChangeShapeType="1"/>
            <a:stCxn id="108551" idx="5"/>
            <a:endCxn id="108548" idx="0"/>
          </p:cNvCxnSpPr>
          <p:nvPr/>
        </p:nvCxnSpPr>
        <p:spPr bwMode="auto">
          <a:xfrm>
            <a:off x="7999413" y="3217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7" name="AutoShape 36"/>
          <p:cNvCxnSpPr>
            <a:cxnSpLocks noChangeShapeType="1"/>
            <a:stCxn id="108552" idx="3"/>
            <a:endCxn id="108550" idx="0"/>
          </p:cNvCxnSpPr>
          <p:nvPr/>
        </p:nvCxnSpPr>
        <p:spPr bwMode="auto">
          <a:xfrm flipH="1">
            <a:off x="4381500" y="3217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8" name="AutoShape 37"/>
          <p:cNvCxnSpPr>
            <a:cxnSpLocks noChangeShapeType="1"/>
            <a:stCxn id="108552" idx="5"/>
            <a:endCxn id="108549" idx="0"/>
          </p:cNvCxnSpPr>
          <p:nvPr/>
        </p:nvCxnSpPr>
        <p:spPr bwMode="auto">
          <a:xfrm>
            <a:off x="5332413" y="3217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9" name="Oval 38"/>
          <p:cNvSpPr>
            <a:spLocks noChangeAspect="1" noChangeArrowheads="1"/>
          </p:cNvSpPr>
          <p:nvPr/>
        </p:nvSpPr>
        <p:spPr bwMode="auto">
          <a:xfrm>
            <a:off x="3657600" y="4419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10</a:t>
            </a:r>
          </a:p>
        </p:txBody>
      </p:sp>
      <p:cxnSp>
        <p:nvCxnSpPr>
          <p:cNvPr id="108560" name="AutoShape 39"/>
          <p:cNvCxnSpPr>
            <a:cxnSpLocks noChangeShapeType="1"/>
            <a:stCxn id="108550" idx="3"/>
            <a:endCxn id="108559" idx="0"/>
          </p:cNvCxnSpPr>
          <p:nvPr/>
        </p:nvCxnSpPr>
        <p:spPr bwMode="auto">
          <a:xfrm flipH="1">
            <a:off x="3905250" y="40560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1" name="Oval 40"/>
          <p:cNvSpPr>
            <a:spLocks noChangeAspect="1" noChangeArrowheads="1"/>
          </p:cNvSpPr>
          <p:nvPr/>
        </p:nvSpPr>
        <p:spPr bwMode="auto">
          <a:xfrm>
            <a:off x="4495800" y="4419600"/>
            <a:ext cx="495300" cy="4953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A5002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70</a:t>
            </a:r>
          </a:p>
        </p:txBody>
      </p:sp>
      <p:cxnSp>
        <p:nvCxnSpPr>
          <p:cNvPr id="108562" name="AutoShape 41"/>
          <p:cNvCxnSpPr>
            <a:cxnSpLocks noChangeShapeType="1"/>
            <a:stCxn id="108550" idx="5"/>
            <a:endCxn id="108561" idx="0"/>
          </p:cNvCxnSpPr>
          <p:nvPr/>
        </p:nvCxnSpPr>
        <p:spPr bwMode="auto">
          <a:xfrm>
            <a:off x="4570413" y="4056063"/>
            <a:ext cx="173037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3" name="Oval 42"/>
          <p:cNvSpPr>
            <a:spLocks noChangeAspect="1" noChangeArrowheads="1"/>
          </p:cNvSpPr>
          <p:nvPr/>
        </p:nvSpPr>
        <p:spPr bwMode="auto">
          <a:xfrm>
            <a:off x="7162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21</a:t>
            </a:r>
          </a:p>
        </p:txBody>
      </p:sp>
      <p:cxnSp>
        <p:nvCxnSpPr>
          <p:cNvPr id="108564" name="AutoShape 43"/>
          <p:cNvCxnSpPr>
            <a:cxnSpLocks noChangeShapeType="1"/>
            <a:stCxn id="108551" idx="3"/>
            <a:endCxn id="108563" idx="0"/>
          </p:cNvCxnSpPr>
          <p:nvPr/>
        </p:nvCxnSpPr>
        <p:spPr bwMode="auto">
          <a:xfrm flipH="1">
            <a:off x="7429500" y="3217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5" name="Oval 44"/>
          <p:cNvSpPr>
            <a:spLocks noChangeAspect="1" noChangeArrowheads="1"/>
          </p:cNvSpPr>
          <p:nvPr/>
        </p:nvSpPr>
        <p:spPr bwMode="auto">
          <a:xfrm>
            <a:off x="5181600" y="4419600"/>
            <a:ext cx="495300" cy="4953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A5002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81</a:t>
            </a:r>
          </a:p>
        </p:txBody>
      </p:sp>
      <p:cxnSp>
        <p:nvCxnSpPr>
          <p:cNvPr id="108566" name="AutoShape 45"/>
          <p:cNvCxnSpPr>
            <a:cxnSpLocks noChangeShapeType="1"/>
            <a:stCxn id="108549" idx="3"/>
            <a:endCxn id="108565" idx="0"/>
          </p:cNvCxnSpPr>
          <p:nvPr/>
        </p:nvCxnSpPr>
        <p:spPr bwMode="auto">
          <a:xfrm flipH="1">
            <a:off x="5429250" y="4056063"/>
            <a:ext cx="134938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7" name="Oval 46"/>
          <p:cNvSpPr>
            <a:spLocks noChangeAspect="1" noChangeArrowheads="1"/>
          </p:cNvSpPr>
          <p:nvPr/>
        </p:nvSpPr>
        <p:spPr bwMode="auto">
          <a:xfrm>
            <a:off x="5867400" y="4419600"/>
            <a:ext cx="457200" cy="457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A5002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88</a:t>
            </a:r>
          </a:p>
        </p:txBody>
      </p:sp>
      <p:cxnSp>
        <p:nvCxnSpPr>
          <p:cNvPr id="108568" name="AutoShape 47"/>
          <p:cNvCxnSpPr>
            <a:cxnSpLocks noChangeShapeType="1"/>
            <a:stCxn id="108549" idx="5"/>
            <a:endCxn id="108567" idx="0"/>
          </p:cNvCxnSpPr>
          <p:nvPr/>
        </p:nvCxnSpPr>
        <p:spPr bwMode="auto">
          <a:xfrm>
            <a:off x="5942013" y="4056063"/>
            <a:ext cx="153987" cy="3444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867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95100"/>
              </p:ext>
            </p:extLst>
          </p:nvPr>
        </p:nvGraphicFramePr>
        <p:xfrm>
          <a:off x="2209800" y="5067300"/>
          <a:ext cx="6586538" cy="1249485"/>
        </p:xfrm>
        <a:graphic>
          <a:graphicData uri="http://schemas.openxmlformats.org/drawingml/2006/table">
            <a:tbl>
              <a:tblPr/>
              <a:tblGrid>
                <a:gridCol w="77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8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1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1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70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81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88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8" marB="4570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35" name="Oval 42"/>
          <p:cNvSpPr>
            <a:spLocks noChangeAspect="1" noChangeArrowheads="1"/>
          </p:cNvSpPr>
          <p:nvPr/>
        </p:nvSpPr>
        <p:spPr bwMode="auto">
          <a:xfrm>
            <a:off x="6781800" y="4381500"/>
            <a:ext cx="533400" cy="5334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200">
                <a:solidFill>
                  <a:srgbClr val="A5002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95</a:t>
            </a:r>
          </a:p>
        </p:txBody>
      </p:sp>
      <p:cxnSp>
        <p:nvCxnSpPr>
          <p:cNvPr id="108636" name="AutoShape 43"/>
          <p:cNvCxnSpPr>
            <a:cxnSpLocks noChangeShapeType="1"/>
            <a:stCxn id="108563" idx="3"/>
            <a:endCxn id="108635" idx="0"/>
          </p:cNvCxnSpPr>
          <p:nvPr/>
        </p:nvCxnSpPr>
        <p:spPr bwMode="auto">
          <a:xfrm flipH="1">
            <a:off x="7048500" y="4056063"/>
            <a:ext cx="192088" cy="306387"/>
          </a:xfrm>
          <a:prstGeom prst="straightConnector1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60E568-E486-4FE5-96FD-DA061E4A072A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3D2E5-9259-4968-9AFB-0E13B4FCFDD9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Recall: ADTs</a:t>
            </a:r>
            <a:endParaRPr lang="en-US" altLang="en-US" sz="2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5254625" algn="l"/>
              </a:tabLst>
            </a:pPr>
            <a:r>
              <a:rPr lang="en-US" altLang="en-US" b="1" smtClean="0"/>
              <a:t>abstract data type (ADT)</a:t>
            </a:r>
            <a:r>
              <a:rPr lang="en-US" altLang="en-US" smtClean="0"/>
              <a:t>: A specification of a collection of data and the operations that can be performed on it.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/>
              <a:t>Describes </a:t>
            </a:r>
            <a:r>
              <a:rPr lang="en-US" altLang="en-US" i="1" smtClean="0"/>
              <a:t>what</a:t>
            </a:r>
            <a:r>
              <a:rPr lang="en-US" altLang="en-US" smtClean="0"/>
              <a:t> a collection does, not </a:t>
            </a:r>
            <a:r>
              <a:rPr lang="en-US" altLang="en-US" i="1" smtClean="0"/>
              <a:t>how</a:t>
            </a:r>
            <a:r>
              <a:rPr lang="en-US" altLang="en-US" smtClean="0"/>
              <a:t> it does it.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Java's collection framework describes ADTs with interfaces: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Collection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Deque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Map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SortedMap</a:t>
            </a:r>
          </a:p>
          <a:p>
            <a:pPr lvl="1" eaLnBrk="1" hangingPunct="1">
              <a:tabLst>
                <a:tab pos="5254625" algn="l"/>
              </a:tabLst>
            </a:pPr>
            <a:endParaRPr lang="en-US" altLang="en-US" smtClean="0"/>
          </a:p>
          <a:p>
            <a:pPr eaLnBrk="1" hangingPunct="1">
              <a:tabLst>
                <a:tab pos="5254625" algn="l"/>
              </a:tabLst>
            </a:pPr>
            <a:r>
              <a:rPr lang="en-US" altLang="en-US" smtClean="0"/>
              <a:t>An ADT can be implemented in multiple ways by classes: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List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HashSet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	implement </a:t>
            </a:r>
            <a:r>
              <a:rPr lang="en-US" altLang="en-US" smtClean="0">
                <a:latin typeface="Courier New" panose="02070309020205020404" pitchFamily="49" charset="0"/>
              </a:rPr>
              <a:t>Set</a:t>
            </a:r>
          </a:p>
          <a:p>
            <a:pPr lvl="1" eaLnBrk="1" hangingPunct="1">
              <a:tabLst>
                <a:tab pos="52546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LinkedList</a:t>
            </a:r>
            <a:r>
              <a:rPr lang="en-US" altLang="en-US" smtClean="0"/>
              <a:t> , </a:t>
            </a:r>
            <a:r>
              <a:rPr lang="en-US" altLang="en-US" smtClean="0">
                <a:latin typeface="Courier New" panose="02070309020205020404" pitchFamily="49" charset="0"/>
              </a:rPr>
              <a:t>ArrayDeque</a:t>
            </a:r>
            <a:r>
              <a:rPr lang="en-US" altLang="en-US" smtClean="0"/>
              <a:t>, etc.	implement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04C1E-061B-4522-9F8A-EF33F8C5DAB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SearchTree</a:t>
            </a:r>
            <a:r>
              <a:rPr lang="en-US" altLang="en-US" dirty="0" smtClean="0"/>
              <a:t> As a Set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implemented a class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to store a BST of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s: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Our BST is essentially a set of integers.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Operations we support: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contains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/>
              <a:t>	...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there are other ways to implement a set...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629400" y="2209800"/>
            <a:ext cx="1981200" cy="1752600"/>
            <a:chOff x="1872" y="1989"/>
            <a:chExt cx="2016" cy="1707"/>
          </a:xfrm>
        </p:grpSpPr>
        <p:sp>
          <p:nvSpPr>
            <p:cNvPr id="7173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7174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7175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7176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7177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7178" name="AutoShape 10"/>
            <p:cNvCxnSpPr>
              <a:cxnSpLocks noChangeShapeType="1"/>
              <a:stCxn id="7177" idx="3"/>
              <a:endCxn id="7176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9" name="AutoShape 11"/>
            <p:cNvCxnSpPr>
              <a:cxnSpLocks noChangeShapeType="1"/>
              <a:stCxn id="7177" idx="5"/>
              <a:endCxn id="7175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0" name="AutoShape 12"/>
            <p:cNvCxnSpPr>
              <a:cxnSpLocks noChangeShapeType="1"/>
              <a:stCxn id="7175" idx="3"/>
              <a:endCxn id="7174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1" name="AutoShape 13"/>
            <p:cNvCxnSpPr>
              <a:cxnSpLocks noChangeShapeType="1"/>
              <a:stCxn id="7175" idx="5"/>
              <a:endCxn id="7173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2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7183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7184" name="AutoShape 16"/>
            <p:cNvCxnSpPr>
              <a:cxnSpLocks noChangeShapeType="1"/>
              <a:stCxn id="7176" idx="3"/>
              <a:endCxn id="7183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7"/>
            <p:cNvCxnSpPr>
              <a:cxnSpLocks noChangeShapeType="1"/>
              <a:stCxn id="7176" idx="5"/>
              <a:endCxn id="7182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2271" y="1989"/>
              <a:ext cx="121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7187" name="AutoShape 19"/>
            <p:cNvCxnSpPr>
              <a:cxnSpLocks noChangeShapeType="1"/>
              <a:stCxn id="7186" idx="2"/>
              <a:endCxn id="7177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2B9E44-1616-4C0C-8EE3-DC731EC168C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set</a:t>
            </a:r>
            <a:r>
              <a:rPr lang="en-US" altLang="en-US" smtClean="0"/>
              <a:t>: A collection of unique values (no duplicates allowed)</a:t>
            </a:r>
            <a:br>
              <a:rPr lang="en-US" altLang="en-US" smtClean="0"/>
            </a:br>
            <a:r>
              <a:rPr lang="en-US" altLang="en-US" smtClean="0"/>
              <a:t>	that can perform the following operations efficiently:</a:t>
            </a:r>
          </a:p>
          <a:p>
            <a:pPr lvl="1" eaLnBrk="1" hangingPunct="1"/>
            <a:r>
              <a:rPr lang="en-US" altLang="en-US" smtClean="0"/>
              <a:t>add, remove, search (contains)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The client doesn't think of a set as having indexes; we just </a:t>
            </a:r>
            <a:br>
              <a:rPr lang="en-US" altLang="en-US" smtClean="0"/>
            </a:br>
            <a:r>
              <a:rPr lang="en-US" altLang="en-US" smtClean="0"/>
              <a:t>add things to the set in general and don't worry about order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85800" y="3657600"/>
            <a:ext cx="7848600" cy="2667000"/>
            <a:chOff x="288" y="2496"/>
            <a:chExt cx="4944" cy="1680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52" y="2889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set.contains("to")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534" y="292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true</a:t>
              </a:r>
            </a:p>
          </p:txBody>
        </p:sp>
        <p:grpSp>
          <p:nvGrpSpPr>
            <p:cNvPr id="8201" name="Group 9"/>
            <p:cNvGrpSpPr>
              <a:grpSpLocks/>
            </p:cNvGrpSpPr>
            <p:nvPr/>
          </p:nvGrpSpPr>
          <p:grpSpPr bwMode="auto">
            <a:xfrm>
              <a:off x="2112" y="2496"/>
              <a:ext cx="2112" cy="1680"/>
              <a:chOff x="2112" y="2496"/>
              <a:chExt cx="2112" cy="1680"/>
            </a:xfrm>
          </p:grpSpPr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3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set</a:t>
                </a:r>
              </a:p>
            </p:txBody>
          </p:sp>
          <p:sp>
            <p:nvSpPr>
              <p:cNvPr id="8205" name="Oval 11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grpSp>
            <p:nvGrpSpPr>
              <p:cNvPr id="8206" name="Group 12"/>
              <p:cNvGrpSpPr>
                <a:grpSpLocks/>
              </p:cNvGrpSpPr>
              <p:nvPr/>
            </p:nvGrpSpPr>
            <p:grpSpPr bwMode="auto">
              <a:xfrm>
                <a:off x="2236" y="2614"/>
                <a:ext cx="1892" cy="1169"/>
                <a:chOff x="2236" y="2134"/>
                <a:chExt cx="1892" cy="1169"/>
              </a:xfrm>
            </p:grpSpPr>
            <p:sp>
              <p:nvSpPr>
                <p:cNvPr id="820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66" y="213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"the"</a:t>
                  </a:r>
                </a:p>
              </p:txBody>
            </p:sp>
            <p:sp>
              <p:nvSpPr>
                <p:cNvPr id="820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"of"</a:t>
                  </a:r>
                </a:p>
              </p:txBody>
            </p:sp>
            <p:sp>
              <p:nvSpPr>
                <p:cNvPr id="820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"from"</a:t>
                  </a:r>
                </a:p>
              </p:txBody>
            </p:sp>
            <p:sp>
              <p:nvSpPr>
                <p:cNvPr id="821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>
                      <a:solidFill>
                        <a:schemeClr val="accent2"/>
                      </a:solidFill>
                      <a:latin typeface="Courier New" panose="02070309020205020404" pitchFamily="49" charset="0"/>
                    </a:rPr>
                    <a:t>"to"</a:t>
                  </a:r>
                </a:p>
              </p:txBody>
            </p:sp>
            <p:sp>
              <p:nvSpPr>
                <p:cNvPr id="821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"she"</a:t>
                  </a:r>
                </a:p>
              </p:txBody>
            </p:sp>
            <p:sp>
              <p:nvSpPr>
                <p:cNvPr id="821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"you"</a:t>
                  </a:r>
                </a:p>
              </p:txBody>
            </p:sp>
            <p:sp>
              <p:nvSpPr>
                <p:cNvPr id="821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"him"</a:t>
                  </a:r>
                </a:p>
              </p:txBody>
            </p:sp>
            <p:sp>
              <p:nvSpPr>
                <p:cNvPr id="821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"why"</a:t>
                  </a:r>
                </a:p>
              </p:txBody>
            </p:sp>
            <p:sp>
              <p:nvSpPr>
                <p:cNvPr id="821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"in"</a:t>
                  </a:r>
                </a:p>
              </p:txBody>
            </p:sp>
            <p:sp>
              <p:nvSpPr>
                <p:cNvPr id="82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58" y="2496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"down"</a:t>
                  </a:r>
                </a:p>
              </p:txBody>
            </p:sp>
            <p:sp>
              <p:nvSpPr>
                <p:cNvPr id="821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"by"</a:t>
                  </a:r>
                </a:p>
              </p:txBody>
            </p:sp>
            <p:sp>
              <p:nvSpPr>
                <p:cNvPr id="821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r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urier New" panose="02070309020205020404" pitchFamily="49" charset="0"/>
                    </a:rPr>
                    <a:t>"if"</a:t>
                  </a:r>
                </a:p>
              </p:txBody>
            </p:sp>
          </p:grpSp>
        </p:grpSp>
        <p:sp>
          <p:nvSpPr>
            <p:cNvPr id="8202" name="Text Box 25"/>
            <p:cNvSpPr txBox="1">
              <a:spLocks noChangeArrowheads="1"/>
            </p:cNvSpPr>
            <p:nvPr/>
          </p:nvSpPr>
          <p:spPr bwMode="auto">
            <a:xfrm>
              <a:off x="352" y="3225"/>
              <a:ext cx="1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set.contains("be")</a:t>
              </a:r>
            </a:p>
          </p:txBody>
        </p:sp>
        <p:sp>
          <p:nvSpPr>
            <p:cNvPr id="8203" name="Text Box 26"/>
            <p:cNvSpPr txBox="1">
              <a:spLocks noChangeArrowheads="1"/>
            </p:cNvSpPr>
            <p:nvPr/>
          </p:nvSpPr>
          <p:spPr bwMode="auto">
            <a:xfrm>
              <a:off x="4494" y="322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Courier New" panose="02070309020205020404" pitchFamily="49" charset="0"/>
                </a:rPr>
                <a:t>false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C705F-4743-4188-80B9-68336C42746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Set ADT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think about how to write our own implementation of a set.</a:t>
            </a:r>
          </a:p>
          <a:p>
            <a:pPr lvl="1" eaLnBrk="1" hangingPunct="1"/>
            <a:r>
              <a:rPr lang="en-US" altLang="en-US" smtClean="0"/>
              <a:t>To simplify the problem, we only store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s in our set for now.</a:t>
            </a:r>
          </a:p>
          <a:p>
            <a:pPr lvl="1" eaLnBrk="1" hangingPunct="1"/>
            <a:r>
              <a:rPr lang="en-US" altLang="en-US" smtClean="0"/>
              <a:t>As is (usually) done in the Java Collection Framework, we will define sets as an ADT by creating a Set interface.</a:t>
            </a:r>
          </a:p>
          <a:p>
            <a:pPr lvl="1" eaLnBrk="1" hangingPunct="1"/>
            <a:r>
              <a:rPr lang="en-US" altLang="en-US" smtClean="0"/>
              <a:t>Core operations are:  add, contains, remove.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interface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boolean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void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int </a:t>
            </a:r>
            <a:r>
              <a:rPr lang="en-US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DA8E3-53AB-4F80-BE5A-EA363BE8E10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Unfilled Array Set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storing a set in an unfilled array.</a:t>
            </a:r>
          </a:p>
          <a:p>
            <a:pPr lvl="1" eaLnBrk="1" hangingPunct="1"/>
            <a:r>
              <a:rPr lang="en-US" altLang="en-US" dirty="0" smtClean="0"/>
              <a:t>It doesn't really matter what order the elements appear in a set, so long as they can be added and searched quickly.</a:t>
            </a:r>
            <a:endParaRPr lang="en-US" altLang="en-US" sz="1200" dirty="0" smtClean="0"/>
          </a:p>
          <a:p>
            <a:pPr lvl="1" eaLnBrk="1" hangingPunct="1"/>
            <a:r>
              <a:rPr lang="en-US" altLang="en-US" dirty="0" smtClean="0"/>
              <a:t>What would make a good ordering for the elements?</a:t>
            </a:r>
          </a:p>
          <a:p>
            <a:pPr lvl="1" eaLnBrk="1" hangingPunct="1">
              <a:lnSpc>
                <a:spcPct val="7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we store them in the next available index, as in a list, ...</a:t>
            </a:r>
          </a:p>
          <a:p>
            <a:pPr lvl="1" eaLnBrk="1" hangingPunct="1"/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lvl="1" eaLnBrk="1" hangingPunct="1"/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lvl="2" eaLnBrk="1" hangingPunct="1"/>
            <a:r>
              <a:rPr lang="en-US" altLang="en-US" dirty="0" smtClean="0">
                <a:cs typeface="Courier New" panose="02070309020205020404" pitchFamily="49" charset="0"/>
              </a:rPr>
              <a:t>O(1), 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), 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en-US" altLang="en-US" dirty="0" smtClean="0"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dirty="0" smtClean="0">
                <a:cs typeface="Courier New" panose="02070309020205020404" pitchFamily="49" charset="0"/>
              </a:rPr>
              <a:t> must loop over the array;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cs typeface="Courier New" panose="02070309020205020404" pitchFamily="49" charset="0"/>
              </a:rPr>
              <a:t> must shift elements.)</a:t>
            </a:r>
          </a:p>
        </p:txBody>
      </p:sp>
      <p:graphicFrame>
        <p:nvGraphicFramePr>
          <p:cNvPr id="5898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38648"/>
              </p:ext>
            </p:extLst>
          </p:nvPr>
        </p:nvGraphicFramePr>
        <p:xfrm>
          <a:off x="3124198" y="3459162"/>
          <a:ext cx="5711827" cy="1798638"/>
        </p:xfrm>
        <a:graphic>
          <a:graphicData uri="http://schemas.openxmlformats.org/drawingml/2006/table">
            <a:tbl>
              <a:tblPr/>
              <a:tblGrid>
                <a:gridCol w="7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4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C237C2-52C1-458C-974E-ADAE0DAEF216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Sorted Array Set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store the elements in an unfilled array, but</a:t>
            </a:r>
            <a:br>
              <a:rPr lang="en-US" altLang="en-US" smtClean="0"/>
            </a:br>
            <a:r>
              <a:rPr lang="en-US" altLang="en-US" smtClean="0"/>
              <a:t>in </a:t>
            </a:r>
            <a:r>
              <a:rPr lang="en-US" altLang="en-US" i="1" smtClean="0"/>
              <a:t>sorted </a:t>
            </a:r>
            <a:r>
              <a:rPr lang="en-US" altLang="en-US" smtClean="0"/>
              <a:t>order rather than order of insertion.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set.add(9);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set.add(23);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set.add(8);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set.add(-3);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set.add(49);</a:t>
            </a:r>
            <a:b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set.add(12);</a:t>
            </a: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How efficient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?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/>
              <a:t>? 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/>
              <a:t>?</a:t>
            </a:r>
          </a:p>
          <a:p>
            <a:pPr lvl="2" eaLnBrk="1" hangingPunct="1"/>
            <a:r>
              <a:rPr lang="en-US" altLang="en-US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Courier New" panose="02070309020205020404" pitchFamily="49" charset="0"/>
              </a:rPr>
              <a:t>, O(log </a:t>
            </a:r>
            <a:r>
              <a:rPr lang="en-US" altLang="en-US" i="1" smtClean="0">
                <a:cs typeface="Courier New" panose="02070309020205020404" pitchFamily="49" charset="0"/>
              </a:rPr>
              <a:t>N</a:t>
            </a:r>
            <a:r>
              <a:rPr lang="en-US" altLang="en-US" smtClean="0">
                <a:cs typeface="Courier New" panose="02070309020205020404" pitchFamily="49" charset="0"/>
              </a:rPr>
              <a:t>), </a:t>
            </a:r>
            <a:r>
              <a:rPr lang="en-US" altLang="en-US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en-US" altLang="en-US" smtClean="0">
                <a:cs typeface="Courier New" panose="02070309020205020404" pitchFamily="49" charset="0"/>
              </a:rPr>
              <a:t>(You can do an O(log </a:t>
            </a:r>
            <a:r>
              <a:rPr lang="en-US" altLang="en-US" i="1" smtClean="0">
                <a:cs typeface="Courier New" panose="02070309020205020404" pitchFamily="49" charset="0"/>
              </a:rPr>
              <a:t>N</a:t>
            </a:r>
            <a:r>
              <a:rPr lang="en-US" altLang="en-US" smtClean="0">
                <a:cs typeface="Courier New" panose="02070309020205020404" pitchFamily="49" charset="0"/>
              </a:rPr>
              <a:t>) binary search to find elements in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>
                <a:cs typeface="Courier New" panose="02070309020205020404" pitchFamily="49" charset="0"/>
              </a:rPr>
              <a:t>,</a:t>
            </a:r>
            <a:br>
              <a:rPr lang="en-US" altLang="en-US" smtClean="0">
                <a:cs typeface="Courier New" panose="02070309020205020404" pitchFamily="49" charset="0"/>
              </a:rPr>
            </a:br>
            <a:r>
              <a:rPr lang="en-US" altLang="en-US" smtClean="0">
                <a:cs typeface="Courier New" panose="02070309020205020404" pitchFamily="49" charset="0"/>
              </a:rPr>
              <a:t>and to find the proper index in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>
                <a:cs typeface="Courier New" panose="02070309020205020404" pitchFamily="49" charset="0"/>
              </a:rPr>
              <a:t>/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>
                <a:cs typeface="Courier New" panose="02070309020205020404" pitchFamily="49" charset="0"/>
              </a:rPr>
              <a:t>; but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>
                <a:cs typeface="Courier New" panose="02070309020205020404" pitchFamily="49" charset="0"/>
              </a:rPr>
              <a:t>/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smtClean="0">
                <a:cs typeface="Courier New" panose="02070309020205020404" pitchFamily="49" charset="0"/>
              </a:rPr>
              <a:t> still need to shift elements right/left to make room, which is O(</a:t>
            </a:r>
            <a:r>
              <a:rPr lang="en-US" altLang="en-US" i="1" smtClean="0">
                <a:cs typeface="Courier New" panose="02070309020205020404" pitchFamily="49" charset="0"/>
              </a:rPr>
              <a:t>N</a:t>
            </a:r>
            <a:r>
              <a:rPr lang="en-US" altLang="en-US" smtClean="0">
                <a:cs typeface="Courier New" panose="02070309020205020404" pitchFamily="49" charset="0"/>
              </a:rPr>
              <a:t>) on average.)</a:t>
            </a:r>
          </a:p>
        </p:txBody>
      </p:sp>
      <p:graphicFrame>
        <p:nvGraphicFramePr>
          <p:cNvPr id="5908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6953"/>
              </p:ext>
            </p:extLst>
          </p:nvPr>
        </p:nvGraphicFramePr>
        <p:xfrm>
          <a:off x="3124198" y="2087562"/>
          <a:ext cx="5638802" cy="1798638"/>
        </p:xfrm>
        <a:graphic>
          <a:graphicData uri="http://schemas.openxmlformats.org/drawingml/2006/table">
            <a:tbl>
              <a:tblPr/>
              <a:tblGrid>
                <a:gridCol w="7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1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AAF461-AA1D-4823-976B-EB44BC66E17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Strange Idea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Silly idea:</a:t>
            </a:r>
            <a:r>
              <a:rPr lang="en-US" altLang="en-US" smtClean="0"/>
              <a:t> When client adds value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mtClean="0"/>
              <a:t>, store it at index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mtClean="0"/>
              <a:t> in the array.</a:t>
            </a:r>
          </a:p>
          <a:p>
            <a:pPr lvl="1" eaLnBrk="1" hangingPunct="1"/>
            <a:r>
              <a:rPr lang="en-US" altLang="en-US" smtClean="0"/>
              <a:t>Would this work?</a:t>
            </a:r>
          </a:p>
          <a:p>
            <a:pPr lvl="1" eaLnBrk="1" hangingPunct="1"/>
            <a:r>
              <a:rPr lang="en-US" altLang="en-US" smtClean="0"/>
              <a:t>Problems / drawbacks of this approach?  How to work around them?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set.add(7);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set.add(1);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set.add(9);</a:t>
            </a:r>
            <a:b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set.add(18);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	set.add(12);</a:t>
            </a:r>
            <a:endParaRPr lang="en-US" altLang="en-US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3352800" y="2928938"/>
          <a:ext cx="5276850" cy="1798638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192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29219"/>
              </p:ext>
            </p:extLst>
          </p:nvPr>
        </p:nvGraphicFramePr>
        <p:xfrm>
          <a:off x="152398" y="5029200"/>
          <a:ext cx="8839202" cy="1295400"/>
        </p:xfrm>
        <a:graphic>
          <a:graphicData uri="http://schemas.openxmlformats.org/drawingml/2006/table">
            <a:tbl>
              <a:tblPr/>
              <a:tblGrid>
                <a:gridCol w="752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0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6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06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0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067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55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391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229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50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05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454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10F9B8-3AAD-4692-9B97-A3C13EC37E1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Sorted Array?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8991600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Consider using a </a:t>
            </a:r>
            <a:r>
              <a:rPr lang="en-US" altLang="en-US" i="1" dirty="0" smtClean="0"/>
              <a:t>sorted</a:t>
            </a:r>
            <a:r>
              <a:rPr lang="en-US" altLang="en-US" dirty="0" smtClean="0"/>
              <a:t> array to implement a priority queue.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:		Store it in the proper index to maintain sorted order.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:	Minimum element is in index [0].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:	Shift elements to remove min from index [0].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), </a:t>
            </a:r>
            <a:r>
              <a:rPr lang="en-US" altLang="en-US" dirty="0" smtClean="0">
                <a:cs typeface="Courier New" panose="02070309020205020404" pitchFamily="49" charset="0"/>
              </a:rPr>
              <a:t>O(1), 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>
                <a:cs typeface="Courier New" panose="02070309020205020404" pitchFamily="49" charset="0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cs typeface="Courier New" panose="02070309020205020404" pitchFamily="49" charset="0"/>
              </a:rPr>
              <a:t> must shift elements)</a:t>
            </a:r>
          </a:p>
        </p:txBody>
      </p:sp>
      <p:graphicFrame>
        <p:nvGraphicFramePr>
          <p:cNvPr id="5314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2836"/>
              </p:ext>
            </p:extLst>
          </p:nvPr>
        </p:nvGraphicFramePr>
        <p:xfrm>
          <a:off x="3352802" y="3048000"/>
          <a:ext cx="5562598" cy="1798638"/>
        </p:xfrm>
        <a:graphic>
          <a:graphicData uri="http://schemas.openxmlformats.org/drawingml/2006/table">
            <a:tbl>
              <a:tblPr/>
              <a:tblGrid>
                <a:gridCol w="7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6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772D52-FC7B-436D-B192-BC9D0B2B1C1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hash</a:t>
            </a:r>
            <a:r>
              <a:rPr lang="en-US" altLang="en-US" smtClean="0"/>
              <a:t>: To map a large domain of values to a smaller fixed domain.</a:t>
            </a:r>
          </a:p>
          <a:p>
            <a:pPr lvl="1" eaLnBrk="1" hangingPunct="1"/>
            <a:r>
              <a:rPr lang="en-US" altLang="en-US" smtClean="0"/>
              <a:t>Typically, mapping a set of elements to integer indexes in an array.</a:t>
            </a:r>
          </a:p>
          <a:p>
            <a:pPr lvl="1" eaLnBrk="1" hangingPunct="1"/>
            <a:r>
              <a:rPr lang="en-US" altLang="en-US" i="1" smtClean="0"/>
              <a:t>Idea:</a:t>
            </a:r>
            <a:r>
              <a:rPr lang="en-US" altLang="en-US" smtClean="0"/>
              <a:t> Store any given element value in a particular predictable index.</a:t>
            </a:r>
          </a:p>
          <a:p>
            <a:pPr lvl="2" eaLnBrk="1" hangingPunct="1"/>
            <a:r>
              <a:rPr lang="en-US" altLang="en-US" smtClean="0"/>
              <a:t>That way, adding / removing / looking for it are constant-time (O(1)).</a:t>
            </a:r>
          </a:p>
          <a:p>
            <a:pPr lvl="1" eaLnBrk="1" hangingPunct="1"/>
            <a:r>
              <a:rPr lang="en-US" altLang="en-US" b="1" smtClean="0"/>
              <a:t>hash table</a:t>
            </a:r>
            <a:r>
              <a:rPr lang="en-US" altLang="en-US" smtClean="0"/>
              <a:t>: An array that stores elements via hashing.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hash function</a:t>
            </a:r>
            <a:r>
              <a:rPr lang="en-US" altLang="en-US" smtClean="0"/>
              <a:t>: An algorithm that maps values to indexes.</a:t>
            </a:r>
          </a:p>
          <a:p>
            <a:pPr lvl="1" eaLnBrk="1" hangingPunct="1"/>
            <a:r>
              <a:rPr lang="en-US" altLang="en-US" b="1" smtClean="0">
                <a:sym typeface="Symbol" panose="05050102010706020507" pitchFamily="18" charset="2"/>
              </a:rPr>
              <a:t>hash code</a:t>
            </a:r>
            <a:r>
              <a:rPr lang="en-US" altLang="en-US" smtClean="0">
                <a:sym typeface="Symbol" panose="05050102010706020507" pitchFamily="18" charset="2"/>
              </a:rPr>
              <a:t>: The output of a hash function for a given value.</a:t>
            </a:r>
          </a:p>
          <a:p>
            <a:pPr lvl="1" eaLnBrk="1" hangingPunct="1"/>
            <a:endParaRPr lang="en-US" altLang="en-US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In previous slide, our "hash function" was:  </a:t>
            </a:r>
            <a:r>
              <a:rPr lang="en-US" altLang="en-US" b="1" smtClean="0"/>
              <a:t>hash(i) </a:t>
            </a:r>
            <a:r>
              <a:rPr lang="en-US" altLang="en-US" b="1" smtClean="0">
                <a:sym typeface="Symbol" panose="05050102010706020507" pitchFamily="18" charset="2"/>
              </a:rPr>
              <a:t> i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Potentially requires a large array  (a.length &gt; i).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Doesn't work for negative numbers.</a:t>
            </a:r>
          </a:p>
          <a:p>
            <a:pPr lvl="2" eaLnBrk="1" hangingPunct="1"/>
            <a:r>
              <a:rPr lang="en-US" altLang="en-US" smtClean="0">
                <a:sym typeface="Symbol" panose="05050102010706020507" pitchFamily="18" charset="2"/>
              </a:rPr>
              <a:t>Array could be very sparse, mostly empty  (memory waste).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669D0-9FF9-4733-BD37-E614F1C25B5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Improved Hash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i="1" smtClean="0"/>
              <a:t>To deal with negative numbers: 	</a:t>
            </a:r>
            <a:r>
              <a:rPr lang="en-US" altLang="en-US" b="1" smtClean="0"/>
              <a:t>hash(i) </a:t>
            </a:r>
            <a:r>
              <a:rPr lang="en-US" altLang="en-US" b="1" smtClean="0">
                <a:sym typeface="Symbol" panose="05050102010706020507" pitchFamily="18" charset="2"/>
              </a:rPr>
              <a:t> abs(i)</a:t>
            </a:r>
            <a:endParaRPr lang="en-US" altLang="en-US" smtClean="0"/>
          </a:p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i="1" smtClean="0"/>
              <a:t>To deal with large numbers:</a:t>
            </a:r>
            <a:r>
              <a:rPr lang="en-US" altLang="en-US" smtClean="0"/>
              <a:t>	</a:t>
            </a:r>
            <a:r>
              <a:rPr lang="en-US" altLang="en-US" b="1" smtClean="0"/>
              <a:t>hash(i) </a:t>
            </a:r>
            <a:r>
              <a:rPr lang="en-US" altLang="en-US" b="1" smtClean="0">
                <a:sym typeface="Symbol" panose="05050102010706020507" pitchFamily="18" charset="2"/>
              </a:rPr>
              <a:t> abs(i) </a:t>
            </a:r>
            <a:r>
              <a:rPr lang="en-US" altLang="en-US" b="1" smtClean="0">
                <a:latin typeface="Courier New" panose="02070309020205020404" pitchFamily="49" charset="0"/>
                <a:sym typeface="Symbol" panose="05050102010706020507" pitchFamily="18" charset="2"/>
              </a:rPr>
              <a:t>%</a:t>
            </a:r>
            <a:r>
              <a:rPr lang="en-US" altLang="en-US" b="1" smtClean="0">
                <a:sym typeface="Symbol" panose="05050102010706020507" pitchFamily="18" charset="2"/>
              </a:rPr>
              <a:t> length</a:t>
            </a:r>
            <a:endParaRPr lang="en-US" altLang="en-US" sz="800" smtClean="0"/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z="800" smtClean="0"/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set.add(37);	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abs(37) % 10 == 7</a:t>
            </a:r>
            <a:endParaRPr lang="en-US" altLang="en-US" smtClean="0">
              <a:solidFill>
                <a:srgbClr val="008000"/>
              </a:solidFill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set.add(-2);	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abs(-2) % 10 == 2</a:t>
            </a:r>
            <a:endParaRPr lang="en-US" altLang="en-US" smtClean="0">
              <a:solidFill>
                <a:srgbClr val="008000"/>
              </a:solidFill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set.add(49);	</a:t>
            </a:r>
            <a:r>
              <a:rPr lang="en-US" altLang="en-US" smtClean="0">
                <a:solidFill>
                  <a:srgbClr val="008000"/>
                </a:solidFill>
                <a:latin typeface="Courier New" panose="02070309020205020404" pitchFamily="49" charset="0"/>
              </a:rPr>
              <a:t>// abs(49) % 10 == 9</a:t>
            </a: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endParaRPr lang="en-US" altLang="en-US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854075" lvl="1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inside HashIntSet class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private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hash</a:t>
            </a:r>
            <a:r>
              <a:rPr lang="en-US" altLang="en-US" sz="2000" smtClean="0">
                <a:latin typeface="Courier New" panose="02070309020205020404" pitchFamily="49" charset="0"/>
              </a:rPr>
              <a:t>(int i) {</a:t>
            </a:r>
            <a:endParaRPr lang="en-US" altLang="en-US" sz="20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    return Math.abs(i) % elements.length;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3657600" algn="l"/>
                <a:tab pos="4572000" algn="l"/>
              </a:tabLst>
            </a:pPr>
            <a:r>
              <a:rPr lang="en-US" altLang="en-US" sz="2000" smtClean="0">
                <a:latin typeface="Courier New" panose="02070309020205020404" pitchFamily="49" charset="0"/>
              </a:rPr>
              <a:t>		}</a:t>
            </a:r>
            <a:endParaRPr lang="en-US" altLang="en-US" smtClean="0"/>
          </a:p>
        </p:txBody>
      </p:sp>
      <p:graphicFrame>
        <p:nvGraphicFramePr>
          <p:cNvPr id="5939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6323"/>
              </p:ext>
            </p:extLst>
          </p:nvPr>
        </p:nvGraphicFramePr>
        <p:xfrm>
          <a:off x="1219202" y="3200400"/>
          <a:ext cx="6324598" cy="1424834"/>
        </p:xfrm>
        <a:graphic>
          <a:graphicData uri="http://schemas.openxmlformats.org/drawingml/2006/table">
            <a:tbl>
              <a:tblPr/>
              <a:tblGrid>
                <a:gridCol w="882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41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1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42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8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172510-3B5B-414A-89ED-F5925A3B5625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Sketch of Implementation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public class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HashIntSet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implements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{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elements;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...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public void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    elements[hash(value)] = value;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}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boolean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contains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    return elements[hash(value)] == value;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}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public void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remove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    elements[hash(value)] = 0;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}</a:t>
            </a:r>
          </a:p>
          <a:p>
            <a:pPr marL="460375" eaLnBrk="1" hangingPunct="1">
              <a:lnSpc>
                <a:spcPct val="80000"/>
              </a:lnSpc>
              <a:buFontTx/>
              <a:buNone/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</a:rPr>
              <a:t>	}</a:t>
            </a:r>
            <a:endParaRPr lang="en-US" altLang="en-US" dirty="0" smtClean="0"/>
          </a:p>
          <a:p>
            <a:pPr marL="854075" lvl="1" eaLnBrk="1" hangingPunct="1"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dirty="0" smtClean="0"/>
              <a:t>Runtime of </a:t>
            </a:r>
            <a:r>
              <a:rPr lang="en-US" altLang="en-US" dirty="0" smtClean="0">
                <a:latin typeface="Courier New" panose="02070309020205020404" pitchFamily="49" charset="0"/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</a:rPr>
              <a:t>contains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</a:rPr>
              <a:t>remove</a:t>
            </a:r>
            <a:r>
              <a:rPr lang="en-US" altLang="en-US" dirty="0" smtClean="0"/>
              <a:t>: </a:t>
            </a:r>
            <a:r>
              <a:rPr lang="en-US" altLang="en-US" b="1" dirty="0" smtClean="0"/>
              <a:t>O(1) !!</a:t>
            </a:r>
            <a:endParaRPr lang="en-US" altLang="en-US" sz="1200" dirty="0" smtClean="0"/>
          </a:p>
          <a:p>
            <a:pPr marL="1143000" lvl="2" eaLnBrk="1" hangingPunct="1">
              <a:tabLst>
                <a:tab pos="860425" algn="l"/>
                <a:tab pos="1658938" algn="l"/>
                <a:tab pos="2743200" algn="l"/>
              </a:tabLst>
            </a:pPr>
            <a:r>
              <a:rPr lang="en-US" altLang="en-US" dirty="0" smtClean="0"/>
              <a:t>Are there any problems with this approach?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508E0-CDE6-4255-869A-69269A7418A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6FA04-C6A2-4BAC-8371-36D0525057E5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Collisions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collision</a:t>
            </a:r>
            <a:r>
              <a:rPr lang="en-US" altLang="en-US" dirty="0" smtClean="0"/>
              <a:t>: When hash function maps 2 values to same index.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2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(11);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(49);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(24);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(37);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set.add</a:t>
            </a: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(54);</a:t>
            </a:r>
            <a:r>
              <a:rPr lang="en-US" altLang="en-US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collides with 24!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b="1" dirty="0" smtClean="0"/>
              <a:t>collision resolution</a:t>
            </a:r>
            <a:r>
              <a:rPr lang="en-US" altLang="en-US" dirty="0" smtClean="0"/>
              <a:t>: An algorithm for fixing collisions.</a:t>
            </a:r>
          </a:p>
        </p:txBody>
      </p:sp>
      <p:graphicFrame>
        <p:nvGraphicFramePr>
          <p:cNvPr id="5959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74684"/>
              </p:ext>
            </p:extLst>
          </p:nvPr>
        </p:nvGraphicFramePr>
        <p:xfrm>
          <a:off x="914400" y="3276600"/>
          <a:ext cx="6172198" cy="1798638"/>
        </p:xfrm>
        <a:graphic>
          <a:graphicData uri="http://schemas.openxmlformats.org/drawingml/2006/table">
            <a:tbl>
              <a:tblPr/>
              <a:tblGrid>
                <a:gridCol w="86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0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A864E-BF00-43C4-9152-4CF8FF2B715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probing</a:t>
            </a:r>
            <a:r>
              <a:rPr lang="en-US" altLang="en-US" dirty="0" smtClean="0"/>
              <a:t>: Resolving a collision by moving to another index.</a:t>
            </a:r>
          </a:p>
          <a:p>
            <a:pPr lvl="1" eaLnBrk="1" hangingPunct="1"/>
            <a:r>
              <a:rPr lang="en-US" altLang="en-US" b="1" dirty="0" smtClean="0"/>
              <a:t>linear probing</a:t>
            </a:r>
            <a:r>
              <a:rPr lang="en-US" altLang="en-US" dirty="0" smtClean="0"/>
              <a:t>: Moves to the next available index  (wraps if needed).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(11);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(49);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(24);</a:t>
            </a: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dirty="0" smtClean="0">
                <a:latin typeface="Courier New" panose="02070309020205020404" pitchFamily="49" charset="0"/>
              </a:rPr>
              <a:t>(37);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set.add</a:t>
            </a:r>
            <a:r>
              <a:rPr lang="en-US" altLang="en-US" b="1" dirty="0" smtClean="0">
                <a:latin typeface="Courier New" panose="02070309020205020404" pitchFamily="49" charset="0"/>
              </a:rPr>
              <a:t>(54);</a:t>
            </a: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collides with 24; must probe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i="1" dirty="0" smtClean="0"/>
              <a:t>variation: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quadratic probing</a:t>
            </a:r>
            <a:r>
              <a:rPr lang="en-US" altLang="en-US" dirty="0" smtClean="0"/>
              <a:t> moves increasingly far away: +1, +4, +9, ...</a:t>
            </a:r>
          </a:p>
        </p:txBody>
      </p:sp>
      <p:graphicFrame>
        <p:nvGraphicFramePr>
          <p:cNvPr id="596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26449"/>
              </p:ext>
            </p:extLst>
          </p:nvPr>
        </p:nvGraphicFramePr>
        <p:xfrm>
          <a:off x="914400" y="3733800"/>
          <a:ext cx="6191252" cy="1798638"/>
        </p:xfrm>
        <a:graphic>
          <a:graphicData uri="http://schemas.openxmlformats.org/drawingml/2006/table">
            <a:tbl>
              <a:tblPr/>
              <a:tblGrid>
                <a:gridCol w="86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2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D7EB1-70B0-49DE-940D-5A334F1E29DB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HashIntSet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Let's implement an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set using a hash table with linear probing.</a:t>
            </a:r>
          </a:p>
          <a:p>
            <a:pPr lvl="1" eaLnBrk="1" hangingPunct="1"/>
            <a:r>
              <a:rPr lang="en-US" altLang="en-US" dirty="0" smtClean="0"/>
              <a:t>For simplicity, assume that the set cannot store 0s for now.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HashIntSet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implements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elements;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size;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new empty set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HashIntSet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elements =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[10];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size = 0;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hash function maps values to indexes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hash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Math.abs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(value) %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elements.length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...</a:t>
            </a: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71D8DD-F635-42CC-B9C9-68B1D654E02F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add an element to the hash table?</a:t>
            </a:r>
          </a:p>
          <a:p>
            <a:pPr lvl="1" eaLnBrk="1" hangingPunct="1"/>
            <a:r>
              <a:rPr lang="en-US" altLang="en-US" smtClean="0"/>
              <a:t>Use the hash function to find the proper bucket index.</a:t>
            </a:r>
          </a:p>
          <a:p>
            <a:pPr lvl="1" eaLnBrk="1" hangingPunct="1"/>
            <a:r>
              <a:rPr lang="en-US" altLang="en-US" smtClean="0"/>
              <a:t>If we see a 0, put it there.</a:t>
            </a:r>
          </a:p>
          <a:p>
            <a:pPr lvl="1" eaLnBrk="1" hangingPunct="1"/>
            <a:r>
              <a:rPr lang="en-US" altLang="en-US" smtClean="0"/>
              <a:t>If not, move forward until we find an empty (0) index to store it.</a:t>
            </a:r>
          </a:p>
          <a:p>
            <a:pPr lvl="1" eaLnBrk="1" hangingPunct="1"/>
            <a:r>
              <a:rPr lang="en-US" altLang="en-US" smtClean="0"/>
              <a:t>If we see that the value is already in the table, don't re-add it.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set.add(54);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client code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set.add(14);</a:t>
            </a:r>
          </a:p>
        </p:txBody>
      </p:sp>
      <p:graphicFrame>
        <p:nvGraphicFramePr>
          <p:cNvPr id="5990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77549"/>
              </p:ext>
            </p:extLst>
          </p:nvPr>
        </p:nvGraphicFramePr>
        <p:xfrm>
          <a:off x="914400" y="4343400"/>
          <a:ext cx="5810250" cy="1798638"/>
        </p:xfrm>
        <a:graphic>
          <a:graphicData uri="http://schemas.openxmlformats.org/drawingml/2006/table">
            <a:tbl>
              <a:tblPr/>
              <a:tblGrid>
                <a:gridCol w="81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46AE4-2F10-4B94-864C-03955937832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How do we add an element to the hash table?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int h = </a:t>
            </a:r>
            <a:r>
              <a:rPr lang="en-US" altLang="en-US" sz="1800" b="1" smtClean="0">
                <a:latin typeface="Courier New" panose="02070309020205020404" pitchFamily="49" charset="0"/>
              </a:rPr>
              <a:t>hash</a:t>
            </a:r>
            <a:r>
              <a:rPr lang="en-US" altLang="en-US" sz="1800" smtClean="0">
                <a:latin typeface="Courier New" panose="02070309020205020404" pitchFamily="49" charset="0"/>
              </a:rPr>
              <a:t>(value);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while (elements[h] != 0 &amp;&amp;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elements[h] != value) {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linear probing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h = (h + 1) % elements.length;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for empty slot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if (elements[h] != value) {   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avoid duplicates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elements[h] = value;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size++;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}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  <a:endParaRPr lang="en-US" altLang="en-US" sz="1800" smtClean="0"/>
          </a:p>
        </p:txBody>
      </p:sp>
      <p:graphicFrame>
        <p:nvGraphicFramePr>
          <p:cNvPr id="6000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94523"/>
              </p:ext>
            </p:extLst>
          </p:nvPr>
        </p:nvGraphicFramePr>
        <p:xfrm>
          <a:off x="1143002" y="4343400"/>
          <a:ext cx="6705598" cy="1798638"/>
        </p:xfrm>
        <a:graphic>
          <a:graphicData uri="http://schemas.openxmlformats.org/drawingml/2006/table">
            <a:tbl>
              <a:tblPr/>
              <a:tblGrid>
                <a:gridCol w="77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29538-BDE6-42FF-8F9D-FF3CD45CA52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0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search for an element in the hash table?</a:t>
            </a:r>
          </a:p>
          <a:p>
            <a:pPr lvl="1" eaLnBrk="1" hangingPunct="1"/>
            <a:r>
              <a:rPr lang="en-US" altLang="en-US" smtClean="0"/>
              <a:t>Use the hash function to find the proper bucket index.</a:t>
            </a:r>
          </a:p>
          <a:p>
            <a:pPr lvl="1" eaLnBrk="1" hangingPunct="1"/>
            <a:r>
              <a:rPr lang="en-US" altLang="en-US" smtClean="0"/>
              <a:t>Loop forward until we either find the value, or an empty index (0).</a:t>
            </a:r>
          </a:p>
          <a:p>
            <a:pPr lvl="1" eaLnBrk="1" hangingPunct="1"/>
            <a:r>
              <a:rPr lang="en-US" altLang="en-US" smtClean="0"/>
              <a:t>If find the value, it is contained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mtClean="0"/>
              <a:t>). If we find 0, it is not 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mtClean="0"/>
              <a:t>).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set.contains(24)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set.contains(14)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pPr lvl="1" eaLnBrk="1" hangingPunct="1"/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set.contains(35)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010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70383"/>
              </p:ext>
            </p:extLst>
          </p:nvPr>
        </p:nvGraphicFramePr>
        <p:xfrm>
          <a:off x="914400" y="4343400"/>
          <a:ext cx="5791200" cy="1798638"/>
        </p:xfrm>
        <a:graphic>
          <a:graphicData uri="http://schemas.openxmlformats.org/drawingml/2006/table">
            <a:tbl>
              <a:tblPr/>
              <a:tblGrid>
                <a:gridCol w="80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AEB49-4B39-45CD-A6B0-8F0FBA67E0E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Linked List?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066800"/>
            <a:ext cx="8791832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Consider using a doubly linked list to implement a priority queue.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:		Store it at the end of the linked list.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:	Loop over elements to find minimum element.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:	Loop over elements to find min.  Unlink to remove.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O(1), 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), 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>
                <a:cs typeface="Courier New" panose="02070309020205020404" pitchFamily="49" charset="0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>
                <a:cs typeface="Courier New" panose="02070309020205020404" pitchFamily="49" charset="0"/>
              </a:rPr>
              <a:t> must loop over the linked list)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6775"/>
              </p:ext>
            </p:extLst>
          </p:nvPr>
        </p:nvGraphicFramePr>
        <p:xfrm>
          <a:off x="4149725" y="3719513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30" name="Line 10"/>
          <p:cNvSpPr>
            <a:spLocks noChangeShapeType="1"/>
          </p:cNvSpPr>
          <p:nvPr/>
        </p:nvSpPr>
        <p:spPr bwMode="auto">
          <a:xfrm flipV="1">
            <a:off x="4606925" y="3929063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49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75473"/>
              </p:ext>
            </p:extLst>
          </p:nvPr>
        </p:nvGraphicFramePr>
        <p:xfrm>
          <a:off x="4911724" y="3733801"/>
          <a:ext cx="499807" cy="396322"/>
        </p:xfrm>
        <a:graphic>
          <a:graphicData uri="http://schemas.openxmlformats.org/drawingml/2006/table">
            <a:tbl>
              <a:tblPr/>
              <a:tblGrid>
                <a:gridCol w="49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5368925" y="39433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49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10899"/>
              </p:ext>
            </p:extLst>
          </p:nvPr>
        </p:nvGraphicFramePr>
        <p:xfrm>
          <a:off x="5673725" y="3733800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44" name="Line 24"/>
          <p:cNvSpPr>
            <a:spLocks noChangeShapeType="1"/>
          </p:cNvSpPr>
          <p:nvPr/>
        </p:nvSpPr>
        <p:spPr bwMode="auto">
          <a:xfrm flipV="1">
            <a:off x="6130925" y="39433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0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1045"/>
              </p:ext>
            </p:extLst>
          </p:nvPr>
        </p:nvGraphicFramePr>
        <p:xfrm>
          <a:off x="6435725" y="3733800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51" name="Line 31"/>
          <p:cNvSpPr>
            <a:spLocks noChangeShapeType="1"/>
          </p:cNvSpPr>
          <p:nvPr/>
        </p:nvSpPr>
        <p:spPr bwMode="auto">
          <a:xfrm flipV="1">
            <a:off x="6892925" y="39433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5432"/>
              </p:ext>
            </p:extLst>
          </p:nvPr>
        </p:nvGraphicFramePr>
        <p:xfrm>
          <a:off x="7197725" y="3733800"/>
          <a:ext cx="499808" cy="396875"/>
        </p:xfrm>
        <a:graphic>
          <a:graphicData uri="http://schemas.openxmlformats.org/drawingml/2006/table">
            <a:tbl>
              <a:tblPr/>
              <a:tblGrid>
                <a:gridCol w="49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58" name="Line 38"/>
          <p:cNvSpPr>
            <a:spLocks noChangeShapeType="1"/>
          </p:cNvSpPr>
          <p:nvPr/>
        </p:nvSpPr>
        <p:spPr bwMode="auto">
          <a:xfrm flipV="1">
            <a:off x="7654925" y="39433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19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8326"/>
              </p:ext>
            </p:extLst>
          </p:nvPr>
        </p:nvGraphicFramePr>
        <p:xfrm>
          <a:off x="7959726" y="3733800"/>
          <a:ext cx="569912" cy="396875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65" name="Text Box 45"/>
          <p:cNvSpPr txBox="1">
            <a:spLocks noChangeArrowheads="1"/>
          </p:cNvSpPr>
          <p:nvPr/>
        </p:nvSpPr>
        <p:spPr bwMode="auto">
          <a:xfrm>
            <a:off x="3819525" y="428148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front</a:t>
            </a:r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8224838" y="42814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back</a:t>
            </a:r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 flipV="1">
            <a:off x="4114800" y="4114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8" name="Line 48"/>
          <p:cNvSpPr>
            <a:spLocks noChangeShapeType="1"/>
          </p:cNvSpPr>
          <p:nvPr/>
        </p:nvSpPr>
        <p:spPr bwMode="auto">
          <a:xfrm flipH="1" flipV="1">
            <a:off x="8382000" y="4114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39C50-6DC4-4E49-B3F7-84C68576AF7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7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boolean </a:t>
            </a:r>
            <a:r>
              <a:rPr lang="en-US" altLang="en-US" sz="1800" b="1" smtClean="0">
                <a:latin typeface="Courier New" panose="02070309020205020404" pitchFamily="49" charset="0"/>
              </a:rPr>
              <a:t>contains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int h = hash(value);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while (elements[h] != 0)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if (elements[h] == value) {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linear probing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   return true;          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to search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h = (h + 1) % elements.length;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}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return false;                 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not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</a:p>
        </p:txBody>
      </p:sp>
      <p:graphicFrame>
        <p:nvGraphicFramePr>
          <p:cNvPr id="6021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09030"/>
              </p:ext>
            </p:extLst>
          </p:nvPr>
        </p:nvGraphicFramePr>
        <p:xfrm>
          <a:off x="1143000" y="3886200"/>
          <a:ext cx="5734049" cy="1798638"/>
        </p:xfrm>
        <a:graphic>
          <a:graphicData uri="http://schemas.openxmlformats.org/drawingml/2006/table">
            <a:tbl>
              <a:tblPr/>
              <a:tblGrid>
                <a:gridCol w="80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F9D6BE-7BE7-4E53-8482-AAB596613AA0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cannot remove by simply zeroing out an element:</a:t>
            </a:r>
            <a:endParaRPr lang="en-US" altLang="en-US" sz="22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set.remove(54); 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// set index 5 to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set.contains(14)   </a:t>
            </a: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// false???  oops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Instead, we replace it by a special "removed" placeholder value</a:t>
            </a:r>
          </a:p>
          <a:p>
            <a:pPr lvl="1" eaLnBrk="1" hangingPunct="1"/>
            <a:r>
              <a:rPr lang="en-US" altLang="en-US" smtClean="0"/>
              <a:t>(can be re-used on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mtClean="0"/>
              <a:t>, but keep searching on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mtClean="0"/>
              <a:t>)</a:t>
            </a:r>
          </a:p>
        </p:txBody>
      </p:sp>
      <p:graphicFrame>
        <p:nvGraphicFramePr>
          <p:cNvPr id="6031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54735"/>
              </p:ext>
            </p:extLst>
          </p:nvPr>
        </p:nvGraphicFramePr>
        <p:xfrm>
          <a:off x="1504951" y="2368682"/>
          <a:ext cx="5962649" cy="1356024"/>
        </p:xfrm>
        <a:graphic>
          <a:graphicData uri="http://schemas.openxmlformats.org/drawingml/2006/table">
            <a:tbl>
              <a:tblPr/>
              <a:tblGrid>
                <a:gridCol w="832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3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3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3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98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319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66091"/>
              </p:ext>
            </p:extLst>
          </p:nvPr>
        </p:nvGraphicFramePr>
        <p:xfrm>
          <a:off x="1524002" y="4953000"/>
          <a:ext cx="6095998" cy="1287408"/>
        </p:xfrm>
        <a:graphic>
          <a:graphicData uri="http://schemas.openxmlformats.org/drawingml/2006/table">
            <a:tbl>
              <a:tblPr/>
              <a:tblGrid>
                <a:gridCol w="850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5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5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55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XX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8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55C3C9-E1DC-4293-90CB-0EC53F6A01A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remove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int h = hash(value);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while (elements[h] != 0 &amp;&amp; elements[h] !=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 h = (h + 1) % elements.length;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if (elements[h] ==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elements[h] = -999</a:t>
            </a:r>
            <a:r>
              <a:rPr lang="en-US" altLang="en-US" sz="1800" smtClean="0">
                <a:latin typeface="Courier New" panose="02070309020205020404" pitchFamily="49" charset="0"/>
              </a:rPr>
              <a:t>;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"removed" flag value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    size--;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    }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}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set.remove(54);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client code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set.remove(11);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set.remove(34);</a:t>
            </a:r>
          </a:p>
        </p:txBody>
      </p:sp>
      <p:graphicFrame>
        <p:nvGraphicFramePr>
          <p:cNvPr id="6041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04034"/>
              </p:ext>
            </p:extLst>
          </p:nvPr>
        </p:nvGraphicFramePr>
        <p:xfrm>
          <a:off x="1142999" y="3459162"/>
          <a:ext cx="6248401" cy="1798638"/>
        </p:xfrm>
        <a:graphic>
          <a:graphicData uri="http://schemas.openxmlformats.org/drawingml/2006/table">
            <a:tbl>
              <a:tblPr/>
              <a:tblGrid>
                <a:gridCol w="84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9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9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6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-999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30BF8F-D42B-4418-917E-5D2D3D5BD4D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Patching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int REMOVED = -999;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h = hash(value);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(elements[h] != 0 &amp;&amp; elements[h] != value &amp;&amp;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elements[h] != REMOVED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h = (h + 1) % elements.length;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(elements[h] !=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elements[h] 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size++;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contains does not need patching;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it should keep going on a -999, which it already does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h = hash(value);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(elements[h] != 0 &amp;&amp; elements[h] !=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h = (h + 1) % elements.length;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elements[h] ==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6AF6DB-C1D9-403C-B86E-2E4DB213E66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18.1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E6D00-6424-4978-82D7-F919AF53BCCC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Problem: full array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clustering</a:t>
            </a:r>
            <a:r>
              <a:rPr lang="en-US" altLang="en-US" smtClean="0"/>
              <a:t>: Clumps of elements at neighboring indexes.</a:t>
            </a:r>
          </a:p>
          <a:p>
            <a:pPr lvl="1" eaLnBrk="1" hangingPunct="1"/>
            <a:r>
              <a:rPr lang="en-US" altLang="en-US" smtClean="0"/>
              <a:t>Slows down the hash table lookup; you must loop through them.</a:t>
            </a:r>
            <a:endParaRPr lang="en-US" altLang="en-US" sz="11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set.add(11);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set.add(49);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set.add(24);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set.add(37);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A50021"/>
                </a:solidFill>
                <a:latin typeface="Courier New" panose="02070309020205020404" pitchFamily="49" charset="0"/>
              </a:rPr>
              <a:t>set.add(54);</a:t>
            </a: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collides with 24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A50021"/>
                </a:solidFill>
                <a:latin typeface="Courier New" panose="02070309020205020404" pitchFamily="49" charset="0"/>
              </a:rPr>
              <a:t>set.add(14);</a:t>
            </a: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collides with 24, then 54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A50021"/>
                </a:solidFill>
                <a:latin typeface="Courier New" panose="02070309020205020404" pitchFamily="49" charset="0"/>
              </a:rPr>
              <a:t>set.add(86);</a:t>
            </a:r>
            <a:r>
              <a:rPr lang="en-US" altLang="en-US" sz="1800" smtClean="0">
                <a:latin typeface="Courier New" panose="02070309020205020404" pitchFamily="49" charset="0"/>
              </a:rPr>
              <a:t>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collides with 14, then 37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Where does each value go in the array?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How many indexes must be examined to answer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contains(94)</a:t>
            </a:r>
            <a:r>
              <a:rPr lang="en-US" altLang="en-US" smtClean="0"/>
              <a:t>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What will happen if the array completely fills?</a:t>
            </a:r>
          </a:p>
        </p:txBody>
      </p:sp>
      <p:graphicFrame>
        <p:nvGraphicFramePr>
          <p:cNvPr id="6062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48063"/>
              </p:ext>
            </p:extLst>
          </p:nvPr>
        </p:nvGraphicFramePr>
        <p:xfrm>
          <a:off x="1143000" y="3962400"/>
          <a:ext cx="5886452" cy="1371601"/>
        </p:xfrm>
        <a:graphic>
          <a:graphicData uri="http://schemas.openxmlformats.org/drawingml/2006/table">
            <a:tbl>
              <a:tblPr/>
              <a:tblGrid>
                <a:gridCol w="82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0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3DD33-4CCE-4FF7-A9C4-4153113F096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Rehashing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rehash</a:t>
            </a:r>
            <a:r>
              <a:rPr lang="en-US" altLang="en-US" smtClean="0"/>
              <a:t>: Growing to a larger array when the table is too full.</a:t>
            </a:r>
          </a:p>
          <a:p>
            <a:pPr lvl="1" eaLnBrk="1" hangingPunct="1"/>
            <a:r>
              <a:rPr lang="en-US" altLang="en-US" smtClean="0"/>
              <a:t>Cannot simply copy the old array to a new one.  (Why not?)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load factor</a:t>
            </a:r>
            <a:r>
              <a:rPr lang="en-US" altLang="en-US" smtClean="0"/>
              <a:t>: ratio of (</a:t>
            </a:r>
            <a:r>
              <a:rPr lang="en-US" altLang="en-US" i="1" smtClean="0"/>
              <a:t># of elements </a:t>
            </a:r>
            <a:r>
              <a:rPr lang="en-US" altLang="en-US" smtClean="0"/>
              <a:t>) / (</a:t>
            </a:r>
            <a:r>
              <a:rPr lang="en-US" altLang="en-US" i="1" smtClean="0"/>
              <a:t>hash table length 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many collections rehash when load factor </a:t>
            </a:r>
            <a:r>
              <a:rPr lang="en-US" altLang="en-US" smtClean="0">
                <a:latin typeface="Lucida Sans Unicode" panose="020B0602030504020204" pitchFamily="34" charset="0"/>
              </a:rPr>
              <a:t>≅</a:t>
            </a:r>
            <a:r>
              <a:rPr lang="en-US" altLang="en-US" smtClean="0"/>
              <a:t> .75</a:t>
            </a:r>
          </a:p>
        </p:txBody>
      </p:sp>
      <p:graphicFrame>
        <p:nvGraphicFramePr>
          <p:cNvPr id="6072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83800"/>
              </p:ext>
            </p:extLst>
          </p:nvPr>
        </p:nvGraphicFramePr>
        <p:xfrm>
          <a:off x="57151" y="4678626"/>
          <a:ext cx="8934449" cy="1645974"/>
        </p:xfrm>
        <a:graphic>
          <a:graphicData uri="http://schemas.openxmlformats.org/drawingml/2006/table">
            <a:tbl>
              <a:tblPr/>
              <a:tblGrid>
                <a:gridCol w="70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8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3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729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89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05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0892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336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218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5511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7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732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1871"/>
              </p:ext>
            </p:extLst>
          </p:nvPr>
        </p:nvGraphicFramePr>
        <p:xfrm>
          <a:off x="228600" y="3352800"/>
          <a:ext cx="5410200" cy="1314044"/>
        </p:xfrm>
        <a:graphic>
          <a:graphicData uri="http://schemas.openxmlformats.org/drawingml/2006/table">
            <a:tbl>
              <a:tblPr/>
              <a:tblGrid>
                <a:gridCol w="80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41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3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9" marB="4572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3B235-C80F-44C9-8F8F-B3E9C4853DC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Rehash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Grows hash table to twice its original size.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private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rehash</a:t>
            </a:r>
            <a:r>
              <a:rPr lang="en-US" altLang="en-US" sz="180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int[] old = elements;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elements = new int[2 * old.length];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size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for (int value : old)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(value != 0 &amp;&amp; value != REMOVED)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add(value);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if ((double) size / elements.length &gt;= 0.75)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smtClean="0">
                <a:latin typeface="Courier New" panose="02070309020205020404" pitchFamily="49" charset="0"/>
              </a:rPr>
              <a:t>rehash()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FF2FF1-73FA-416C-B3ED-E8B3A1F9CFB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Hash Table Sizes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use prime numbers as hash table sizes to reduce collisions.</a:t>
            </a:r>
          </a:p>
          <a:p>
            <a:pPr eaLnBrk="1" hangingPunct="1"/>
            <a:r>
              <a:rPr lang="en-US" altLang="en-US" smtClean="0"/>
              <a:t>Also improves spread / reduces clustering on rehash.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set.add(11);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11 % 13 == 11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set.add(39);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39 % 13 ==  0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</a:t>
            </a:r>
            <a:r>
              <a:rPr lang="en-US" altLang="en-US" sz="1800" b="1" smtClean="0">
                <a:latin typeface="Courier New" panose="02070309020205020404" pitchFamily="49" charset="0"/>
              </a:rPr>
              <a:t>21</a:t>
            </a:r>
            <a:r>
              <a:rPr lang="en-US" altLang="en-US" sz="1800" smtClean="0">
                <a:latin typeface="Courier New" panose="02070309020205020404" pitchFamily="49" charset="0"/>
              </a:rPr>
              <a:t>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21 % 13 ==  8</a:t>
            </a:r>
            <a:endParaRPr lang="en-US" altLang="en-US" sz="1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</a:t>
            </a:r>
            <a:r>
              <a:rPr lang="en-US" altLang="en-US" sz="1800" b="1" smtClean="0">
                <a:latin typeface="Courier New" panose="02070309020205020404" pitchFamily="49" charset="0"/>
              </a:rPr>
              <a:t>29</a:t>
            </a:r>
            <a:r>
              <a:rPr lang="en-US" altLang="en-US" sz="1800" smtClean="0">
                <a:latin typeface="Courier New" panose="02070309020205020404" pitchFamily="49" charset="0"/>
              </a:rPr>
              <a:t>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29 % 13 ==  3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</a:t>
            </a:r>
            <a:r>
              <a:rPr lang="en-US" altLang="en-US" sz="1800" b="1" smtClean="0">
                <a:latin typeface="Courier New" panose="02070309020205020404" pitchFamily="49" charset="0"/>
              </a:rPr>
              <a:t>71</a:t>
            </a:r>
            <a:r>
              <a:rPr lang="en-US" altLang="en-US" sz="1800" smtClean="0">
                <a:latin typeface="Courier New" panose="02070309020205020404" pitchFamily="49" charset="0"/>
              </a:rPr>
              <a:t>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81 % 13 ==  6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</a:t>
            </a:r>
            <a:r>
              <a:rPr lang="en-US" altLang="en-US" sz="1800" b="1" smtClean="0">
                <a:latin typeface="Courier New" panose="02070309020205020404" pitchFamily="49" charset="0"/>
              </a:rPr>
              <a:t>41</a:t>
            </a:r>
            <a:r>
              <a:rPr lang="en-US" altLang="en-US" sz="1800" smtClean="0">
                <a:latin typeface="Courier New" panose="02070309020205020404" pitchFamily="49" charset="0"/>
              </a:rPr>
              <a:t>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 41 % 13 ==  2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	set.add(99);  </a:t>
            </a:r>
            <a:r>
              <a:rPr lang="en-US" altLang="en-US" sz="1800" smtClean="0">
                <a:solidFill>
                  <a:srgbClr val="008000"/>
                </a:solidFill>
                <a:latin typeface="Courier New" panose="02070309020205020404" pitchFamily="49" charset="0"/>
              </a:rPr>
              <a:t>// 101 % 13 == 10</a:t>
            </a:r>
          </a:p>
        </p:txBody>
      </p:sp>
      <p:graphicFrame>
        <p:nvGraphicFramePr>
          <p:cNvPr id="6092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38726"/>
              </p:ext>
            </p:extLst>
          </p:nvPr>
        </p:nvGraphicFramePr>
        <p:xfrm>
          <a:off x="914400" y="4648200"/>
          <a:ext cx="6934202" cy="1311275"/>
        </p:xfrm>
        <a:graphic>
          <a:graphicData uri="http://schemas.openxmlformats.org/drawingml/2006/table">
            <a:tbl>
              <a:tblPr/>
              <a:tblGrid>
                <a:gridCol w="80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6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59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9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39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29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42" marB="45742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5479C6-9405-443C-8B43-52819DE1118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Other Details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would we implement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mtClean="0"/>
              <a:t> on our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HashIntSet</a:t>
            </a:r>
            <a:r>
              <a:rPr lang="en-US" altLang="en-US" smtClean="0"/>
              <a:t>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System.out.println(set);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[11, 24, 54, 37, 49]</a:t>
            </a:r>
          </a:p>
        </p:txBody>
      </p:sp>
      <p:graphicFrame>
        <p:nvGraphicFramePr>
          <p:cNvPr id="6103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35088"/>
              </p:ext>
            </p:extLst>
          </p:nvPr>
        </p:nvGraphicFramePr>
        <p:xfrm>
          <a:off x="1371600" y="1981200"/>
          <a:ext cx="5810250" cy="1525050"/>
        </p:xfrm>
        <a:graphic>
          <a:graphicData uri="http://schemas.openxmlformats.org/drawingml/2006/table">
            <a:tbl>
              <a:tblPr/>
              <a:tblGrid>
                <a:gridCol w="81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4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37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E7EFF-CFA1-4016-9D45-78A4A0BDD21C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Sorted Linked List?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066800"/>
            <a:ext cx="8686800" cy="5105400"/>
          </a:xfrm>
        </p:spPr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Consider using a </a:t>
            </a:r>
            <a:r>
              <a:rPr lang="en-US" altLang="en-US" i="1" dirty="0" smtClean="0"/>
              <a:t>sorted</a:t>
            </a:r>
            <a:r>
              <a:rPr lang="en-US" altLang="en-US" dirty="0" smtClean="0"/>
              <a:t> linked list to implement a priority queue.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:		Store it in the proper place to maintain sorted order.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:	Minimum element is at the front.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:	Unlink front element to remove.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(49);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queue.add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  <a:b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queue.remove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54075" lvl="1" eaLnBrk="1" hangingPunct="1">
              <a:buFontTx/>
              <a:buNone/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/>
              <a:t>How efficient 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altLang="en-US" dirty="0" smtClean="0"/>
              <a:t>?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?</a:t>
            </a: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O(</a:t>
            </a:r>
            <a:r>
              <a:rPr lang="en-US" altLang="en-US" i="1" dirty="0" smtClean="0">
                <a:solidFill>
                  <a:srgbClr val="A50021"/>
                </a:solidFill>
                <a:cs typeface="Courier New" panose="02070309020205020404" pitchFamily="49" charset="0"/>
              </a:rPr>
              <a:t>N</a:t>
            </a:r>
            <a:r>
              <a:rPr lang="en-US" altLang="en-US" dirty="0" smtClean="0">
                <a:solidFill>
                  <a:srgbClr val="A50021"/>
                </a:solidFill>
                <a:cs typeface="Courier New" panose="02070309020205020404" pitchFamily="49" charset="0"/>
              </a:rPr>
              <a:t>)</a:t>
            </a:r>
            <a:r>
              <a:rPr lang="en-US" altLang="en-US" dirty="0" smtClean="0">
                <a:cs typeface="Courier New" panose="02070309020205020404" pitchFamily="49" charset="0"/>
              </a:rPr>
              <a:t>, O(1), O(1)</a:t>
            </a:r>
            <a:endParaRPr lang="en-US" altLang="en-US" dirty="0" smtClean="0">
              <a:solidFill>
                <a:srgbClr val="A50021"/>
              </a:solidFill>
              <a:cs typeface="Courier New" panose="02070309020205020404" pitchFamily="49" charset="0"/>
            </a:endParaRPr>
          </a:p>
          <a:p>
            <a:pPr marL="1143000" lvl="2" eaLnBrk="1" hangingPunct="1">
              <a:tabLst>
                <a:tab pos="860425" algn="l"/>
                <a:tab pos="1143000" algn="l"/>
                <a:tab pos="1431925" algn="l"/>
                <a:tab pos="2630488" algn="l"/>
              </a:tabLst>
            </a:pPr>
            <a:r>
              <a:rPr lang="en-US" altLang="en-US" dirty="0" smtClean="0">
                <a:cs typeface="Courier New" panose="02070309020205020404" pitchFamily="49" charset="0"/>
              </a:rPr>
              <a:t>(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>
                <a:cs typeface="Courier New" panose="02070309020205020404" pitchFamily="49" charset="0"/>
              </a:rPr>
              <a:t> must loop over the linked list to find the proper insertion point)</a:t>
            </a:r>
          </a:p>
        </p:txBody>
      </p:sp>
      <p:graphicFrame>
        <p:nvGraphicFramePr>
          <p:cNvPr id="533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8766"/>
              </p:ext>
            </p:extLst>
          </p:nvPr>
        </p:nvGraphicFramePr>
        <p:xfrm>
          <a:off x="3987800" y="3505200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4445000" y="3714750"/>
            <a:ext cx="304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1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40336"/>
              </p:ext>
            </p:extLst>
          </p:nvPr>
        </p:nvGraphicFramePr>
        <p:xfrm>
          <a:off x="4749800" y="3519487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61" name="Line 17"/>
          <p:cNvSpPr>
            <a:spLocks noChangeShapeType="1"/>
          </p:cNvSpPr>
          <p:nvPr/>
        </p:nvSpPr>
        <p:spPr bwMode="auto">
          <a:xfrm flipV="1">
            <a:off x="5207000" y="3729037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2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39403"/>
              </p:ext>
            </p:extLst>
          </p:nvPr>
        </p:nvGraphicFramePr>
        <p:xfrm>
          <a:off x="5511800" y="3519487"/>
          <a:ext cx="457200" cy="3968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68" name="Line 24"/>
          <p:cNvSpPr>
            <a:spLocks noChangeShapeType="1"/>
          </p:cNvSpPr>
          <p:nvPr/>
        </p:nvSpPr>
        <p:spPr bwMode="auto">
          <a:xfrm flipV="1">
            <a:off x="5969000" y="3729037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29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85988"/>
              </p:ext>
            </p:extLst>
          </p:nvPr>
        </p:nvGraphicFramePr>
        <p:xfrm>
          <a:off x="6273800" y="3519487"/>
          <a:ext cx="498475" cy="396875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75" name="Line 31"/>
          <p:cNvSpPr>
            <a:spLocks noChangeShapeType="1"/>
          </p:cNvSpPr>
          <p:nvPr/>
        </p:nvSpPr>
        <p:spPr bwMode="auto">
          <a:xfrm flipV="1">
            <a:off x="6731000" y="3729037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3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70203"/>
              </p:ext>
            </p:extLst>
          </p:nvPr>
        </p:nvGraphicFramePr>
        <p:xfrm>
          <a:off x="7035800" y="3519488"/>
          <a:ext cx="498475" cy="396322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23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82" name="Line 38"/>
          <p:cNvSpPr>
            <a:spLocks noChangeShapeType="1"/>
          </p:cNvSpPr>
          <p:nvPr/>
        </p:nvSpPr>
        <p:spPr bwMode="auto">
          <a:xfrm flipV="1">
            <a:off x="7493000" y="3729037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3543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29412"/>
              </p:ext>
            </p:extLst>
          </p:nvPr>
        </p:nvGraphicFramePr>
        <p:xfrm>
          <a:off x="7797800" y="3519487"/>
          <a:ext cx="498475" cy="396323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61" marB="457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89" name="Text Box 45"/>
          <p:cNvSpPr txBox="1">
            <a:spLocks noChangeArrowheads="1"/>
          </p:cNvSpPr>
          <p:nvPr/>
        </p:nvSpPr>
        <p:spPr bwMode="auto">
          <a:xfrm>
            <a:off x="3657600" y="4052888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front</a:t>
            </a:r>
          </a:p>
        </p:txBody>
      </p:sp>
      <p:sp>
        <p:nvSpPr>
          <p:cNvPr id="57390" name="Text Box 46"/>
          <p:cNvSpPr txBox="1">
            <a:spLocks noChangeArrowheads="1"/>
          </p:cNvSpPr>
          <p:nvPr/>
        </p:nvSpPr>
        <p:spPr bwMode="auto">
          <a:xfrm>
            <a:off x="8062913" y="4052888"/>
            <a:ext cx="614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back</a:t>
            </a: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 flipV="1">
            <a:off x="3952875" y="390048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 flipH="1" flipV="1">
            <a:off x="8220075" y="3900487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D5F1F2-B6E3-4D38-912B-1AED7AC27AB8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3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Separate Chaining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separate chaining</a:t>
            </a:r>
            <a:r>
              <a:rPr lang="en-US" altLang="en-US" smtClean="0"/>
              <a:t>: Solving collisions by storing a list at each index.</a:t>
            </a:r>
          </a:p>
          <a:p>
            <a:pPr lvl="1" eaLnBrk="1" hangingPunct="1"/>
            <a:r>
              <a:rPr lang="en-US" altLang="en-US" smtClean="0"/>
              <a:t>add/contains/remove must traverse lists, but the lists are short</a:t>
            </a:r>
          </a:p>
          <a:p>
            <a:pPr lvl="1" eaLnBrk="1" hangingPunct="1"/>
            <a:r>
              <a:rPr lang="en-US" altLang="en-US" smtClean="0"/>
              <a:t>impossible to "run out" of indexes, unlike with probing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int data;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Node next;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11332" name="Group 4"/>
          <p:cNvGraphicFramePr>
            <a:graphicFrameLocks noGrp="1"/>
          </p:cNvGraphicFramePr>
          <p:nvPr/>
        </p:nvGraphicFramePr>
        <p:xfrm>
          <a:off x="2667000" y="2819400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1370" name="Group 42"/>
          <p:cNvGraphicFramePr>
            <a:graphicFrameLocks noGrp="1"/>
          </p:cNvGraphicFramePr>
          <p:nvPr/>
        </p:nvGraphicFramePr>
        <p:xfrm>
          <a:off x="5334000" y="47101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77" name="Group 49"/>
          <p:cNvGraphicFramePr>
            <a:graphicFrameLocks noGrp="1"/>
          </p:cNvGraphicFramePr>
          <p:nvPr/>
        </p:nvGraphicFramePr>
        <p:xfrm>
          <a:off x="5334000" y="55483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99" name="Line 55"/>
          <p:cNvSpPr>
            <a:spLocks noChangeShapeType="1"/>
          </p:cNvSpPr>
          <p:nvPr/>
        </p:nvSpPr>
        <p:spPr bwMode="auto">
          <a:xfrm>
            <a:off x="5562600" y="5105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84" name="Group 56"/>
          <p:cNvGraphicFramePr>
            <a:graphicFrameLocks noGrp="1"/>
          </p:cNvGraphicFramePr>
          <p:nvPr/>
        </p:nvGraphicFramePr>
        <p:xfrm>
          <a:off x="5334000" y="38719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55626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91" name="Group 63"/>
          <p:cNvGraphicFramePr>
            <a:graphicFrameLocks noGrp="1"/>
          </p:cNvGraphicFramePr>
          <p:nvPr/>
        </p:nvGraphicFramePr>
        <p:xfrm>
          <a:off x="3886200" y="38719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41148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98" name="Group 70"/>
          <p:cNvGraphicFramePr>
            <a:graphicFrameLocks noGrp="1"/>
          </p:cNvGraphicFramePr>
          <p:nvPr/>
        </p:nvGraphicFramePr>
        <p:xfrm>
          <a:off x="6858000" y="38719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20" name="Line 76"/>
          <p:cNvSpPr>
            <a:spLocks noChangeShapeType="1"/>
          </p:cNvSpPr>
          <p:nvPr/>
        </p:nvSpPr>
        <p:spPr bwMode="auto">
          <a:xfrm>
            <a:off x="71120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405" name="Group 77"/>
          <p:cNvGraphicFramePr>
            <a:graphicFrameLocks noGrp="1"/>
          </p:cNvGraphicFramePr>
          <p:nvPr/>
        </p:nvGraphicFramePr>
        <p:xfrm>
          <a:off x="7848600" y="38719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81026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 flipH="1">
            <a:off x="35052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9" name="Line 85"/>
          <p:cNvSpPr>
            <a:spLocks noChangeShapeType="1"/>
          </p:cNvSpPr>
          <p:nvPr/>
        </p:nvSpPr>
        <p:spPr bwMode="auto">
          <a:xfrm flipH="1">
            <a:off x="44196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0" name="Line 86"/>
          <p:cNvSpPr>
            <a:spLocks noChangeShapeType="1"/>
          </p:cNvSpPr>
          <p:nvPr/>
        </p:nvSpPr>
        <p:spPr bwMode="auto">
          <a:xfrm flipH="1">
            <a:off x="48768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 flipH="1">
            <a:off x="58674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H="1">
            <a:off x="64008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 flipH="1">
            <a:off x="7391400" y="3276600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81A16-956A-442E-AC73-17D0689EC5A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HashIntSet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Let's implement a hash set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s using separate chaining.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class </a:t>
            </a:r>
            <a:r>
              <a:rPr lang="en-US" altLang="en-US" sz="2000" b="1" smtClean="0">
                <a:latin typeface="Courier New" panose="02070309020205020404" pitchFamily="49" charset="0"/>
              </a:rPr>
              <a:t>HashIntSet</a:t>
            </a:r>
            <a:r>
              <a:rPr lang="en-US" altLang="en-US" sz="2000" smtClean="0">
                <a:latin typeface="Courier New" panose="02070309020205020404" pitchFamily="49" charset="0"/>
              </a:rPr>
              <a:t> implements IntSet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// array of linked lists;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solidFill>
                  <a:srgbClr val="006600"/>
                </a:solidFill>
                <a:latin typeface="Courier New" panose="02070309020205020404" pitchFamily="49" charset="0"/>
              </a:rPr>
              <a:t>    // elements[i] = front of list #i (null if empty)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</a:t>
            </a:r>
            <a:r>
              <a:rPr lang="en-US" altLang="en-US" sz="2000" b="1" smtClean="0">
                <a:latin typeface="Courier New" panose="02070309020205020404" pitchFamily="49" charset="0"/>
              </a:rPr>
              <a:t>Node[]</a:t>
            </a:r>
            <a:r>
              <a:rPr lang="en-US" altLang="en-US" sz="2000" smtClean="0">
                <a:latin typeface="Courier New" panose="02070309020205020404" pitchFamily="49" charset="0"/>
              </a:rPr>
              <a:t> elements;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size;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new empty set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public HashIntSet()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elements = new Node[10];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size = 0;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hash function maps values to indexes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private int </a:t>
            </a:r>
            <a:r>
              <a:rPr lang="en-US" altLang="en-US" sz="2000" b="1" smtClean="0">
                <a:latin typeface="Courier New" panose="02070309020205020404" pitchFamily="49" charset="0"/>
              </a:rPr>
              <a:t>hash</a:t>
            </a:r>
            <a:r>
              <a:rPr lang="en-US" altLang="en-US" sz="2000" smtClean="0">
                <a:latin typeface="Courier New" panose="02070309020205020404" pitchFamily="49" charset="0"/>
              </a:rPr>
              <a:t>(int value)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Math.abs(value) % elements.length;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  <a:endParaRPr lang="en-US" altLang="en-US" sz="20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F16D7D-D5B6-4403-BDE2-9F1B705C8B4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add an element to the hash table?</a:t>
            </a:r>
          </a:p>
          <a:p>
            <a:pPr lvl="1" eaLnBrk="1" hangingPunct="1"/>
            <a:r>
              <a:rPr lang="en-US" altLang="en-US" dirty="0" smtClean="0"/>
              <a:t>When you want to modify a linked list, you must either change the list's front reference, or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field of a node in the list.</a:t>
            </a:r>
          </a:p>
          <a:p>
            <a:pPr lvl="1" eaLnBrk="1" hangingPunct="1"/>
            <a:r>
              <a:rPr lang="en-US" altLang="en-US" dirty="0" smtClean="0"/>
              <a:t>Where in the list should we add the new element?</a:t>
            </a:r>
          </a:p>
          <a:p>
            <a:pPr lvl="1" eaLnBrk="1" hangingPunct="1"/>
            <a:r>
              <a:rPr lang="en-US" altLang="en-US" dirty="0" smtClean="0"/>
              <a:t>Must make sure to avoid duplicates.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(24);</a:t>
            </a:r>
          </a:p>
        </p:txBody>
      </p:sp>
      <p:graphicFrame>
        <p:nvGraphicFramePr>
          <p:cNvPr id="613380" name="Group 4"/>
          <p:cNvGraphicFramePr>
            <a:graphicFrameLocks noGrp="1"/>
          </p:cNvGraphicFramePr>
          <p:nvPr/>
        </p:nvGraphicFramePr>
        <p:xfrm>
          <a:off x="2590800" y="3567113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3418" name="Group 42"/>
          <p:cNvGraphicFramePr>
            <a:graphicFrameLocks noGrp="1"/>
          </p:cNvGraphicFramePr>
          <p:nvPr/>
        </p:nvGraphicFramePr>
        <p:xfrm>
          <a:off x="5232400" y="46339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424" name="Group 48"/>
          <p:cNvGraphicFramePr>
            <a:graphicFrameLocks noGrp="1"/>
          </p:cNvGraphicFramePr>
          <p:nvPr/>
        </p:nvGraphicFramePr>
        <p:xfrm>
          <a:off x="5232400" y="54721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31" name="Group 55"/>
          <p:cNvGraphicFramePr>
            <a:graphicFrameLocks noGrp="1"/>
          </p:cNvGraphicFramePr>
          <p:nvPr/>
        </p:nvGraphicFramePr>
        <p:xfrm>
          <a:off x="3962400" y="55483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37" name="Line 61"/>
          <p:cNvSpPr>
            <a:spLocks noChangeShapeType="1"/>
          </p:cNvSpPr>
          <p:nvPr/>
        </p:nvSpPr>
        <p:spPr bwMode="auto">
          <a:xfrm>
            <a:off x="54864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38" name="Group 62"/>
          <p:cNvGraphicFramePr>
            <a:graphicFrameLocks noGrp="1"/>
          </p:cNvGraphicFramePr>
          <p:nvPr/>
        </p:nvGraphicFramePr>
        <p:xfrm>
          <a:off x="3810000" y="46196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60" name="Line 68"/>
          <p:cNvSpPr>
            <a:spLocks noChangeShapeType="1"/>
          </p:cNvSpPr>
          <p:nvPr/>
        </p:nvSpPr>
        <p:spPr bwMode="auto">
          <a:xfrm>
            <a:off x="40386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45" name="Group 69"/>
          <p:cNvGraphicFramePr>
            <a:graphicFrameLocks noGrp="1"/>
          </p:cNvGraphicFramePr>
          <p:nvPr/>
        </p:nvGraphicFramePr>
        <p:xfrm>
          <a:off x="6781800" y="46196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67" name="Line 75"/>
          <p:cNvSpPr>
            <a:spLocks noChangeShapeType="1"/>
          </p:cNvSpPr>
          <p:nvPr/>
        </p:nvSpPr>
        <p:spPr bwMode="auto">
          <a:xfrm>
            <a:off x="70358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52" name="Group 76"/>
          <p:cNvGraphicFramePr>
            <a:graphicFrameLocks noGrp="1"/>
          </p:cNvGraphicFramePr>
          <p:nvPr/>
        </p:nvGraphicFramePr>
        <p:xfrm>
          <a:off x="7772400" y="46196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74" name="Line 82"/>
          <p:cNvSpPr>
            <a:spLocks noChangeShapeType="1"/>
          </p:cNvSpPr>
          <p:nvPr/>
        </p:nvSpPr>
        <p:spPr bwMode="auto">
          <a:xfrm>
            <a:off x="80264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Line 83"/>
          <p:cNvSpPr>
            <a:spLocks noChangeShapeType="1"/>
          </p:cNvSpPr>
          <p:nvPr/>
        </p:nvSpPr>
        <p:spPr bwMode="auto">
          <a:xfrm flipH="1">
            <a:off x="34290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Line 84"/>
          <p:cNvSpPr>
            <a:spLocks noChangeShapeType="1"/>
          </p:cNvSpPr>
          <p:nvPr/>
        </p:nvSpPr>
        <p:spPr bwMode="auto">
          <a:xfrm flipH="1">
            <a:off x="43434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Line 85"/>
          <p:cNvSpPr>
            <a:spLocks noChangeShapeType="1"/>
          </p:cNvSpPr>
          <p:nvPr/>
        </p:nvSpPr>
        <p:spPr bwMode="auto">
          <a:xfrm flipH="1">
            <a:off x="48006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Line 86"/>
          <p:cNvSpPr>
            <a:spLocks noChangeShapeType="1"/>
          </p:cNvSpPr>
          <p:nvPr/>
        </p:nvSpPr>
        <p:spPr bwMode="auto">
          <a:xfrm flipH="1">
            <a:off x="57912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Line 87"/>
          <p:cNvSpPr>
            <a:spLocks noChangeShapeType="1"/>
          </p:cNvSpPr>
          <p:nvPr/>
        </p:nvSpPr>
        <p:spPr bwMode="auto">
          <a:xfrm flipH="1">
            <a:off x="63246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Line 88"/>
          <p:cNvSpPr>
            <a:spLocks noChangeShapeType="1"/>
          </p:cNvSpPr>
          <p:nvPr/>
        </p:nvSpPr>
        <p:spPr bwMode="auto">
          <a:xfrm flipH="1">
            <a:off x="7315200" y="40243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Text Box 89"/>
          <p:cNvSpPr txBox="1">
            <a:spLocks noChangeArrowheads="1"/>
          </p:cNvSpPr>
          <p:nvPr/>
        </p:nvSpPr>
        <p:spPr bwMode="auto">
          <a:xfrm>
            <a:off x="2870200" y="5562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new node</a:t>
            </a:r>
          </a:p>
        </p:txBody>
      </p:sp>
      <p:sp>
        <p:nvSpPr>
          <p:cNvPr id="613466" name="Line 90"/>
          <p:cNvSpPr>
            <a:spLocks noChangeShapeType="1"/>
          </p:cNvSpPr>
          <p:nvPr/>
        </p:nvSpPr>
        <p:spPr bwMode="auto">
          <a:xfrm flipV="1">
            <a:off x="4470400" y="4786313"/>
            <a:ext cx="762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67" name="Line 91"/>
          <p:cNvSpPr>
            <a:spLocks noChangeShapeType="1"/>
          </p:cNvSpPr>
          <p:nvPr/>
        </p:nvSpPr>
        <p:spPr bwMode="auto">
          <a:xfrm flipH="1">
            <a:off x="4241800" y="4176713"/>
            <a:ext cx="1219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C02A6-F02D-4C09-920A-782A1CCFC113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3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add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(!contains(value))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int h = hash(value);       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add to front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Node newNode = new Node(value);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of list #h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newNode.next = elements[h];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elements[h] = newNode;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size++;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  <a:endParaRPr lang="en-US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0CC13A-FB0E-4E93-929E-87ECBC2BFA1D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 we search for an element in the hash table?</a:t>
            </a:r>
          </a:p>
          <a:p>
            <a:pPr lvl="1" eaLnBrk="1" hangingPunct="1"/>
            <a:r>
              <a:rPr lang="en-US" altLang="en-US" smtClean="0"/>
              <a:t>Must loop through the linked list for the appropriate hash index,</a:t>
            </a:r>
            <a:br>
              <a:rPr lang="en-US" altLang="en-US" smtClean="0"/>
            </a:br>
            <a:r>
              <a:rPr lang="en-US" altLang="en-US" smtClean="0"/>
              <a:t>looking for the desired value.</a:t>
            </a:r>
          </a:p>
          <a:p>
            <a:pPr lvl="1" eaLnBrk="1" hangingPunct="1"/>
            <a:r>
              <a:rPr lang="en-US" altLang="en-US" smtClean="0"/>
              <a:t>Looping through a linked list requires a "current" node reference.</a:t>
            </a: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latin typeface="Courier New" panose="02070309020205020404" pitchFamily="49" charset="0"/>
              </a:rPr>
              <a:t>set.contains(14)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latin typeface="Courier New" panose="02070309020205020404" pitchFamily="49" charset="0"/>
              </a:rPr>
              <a:t>set.contains(84)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  //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>
                <a:latin typeface="Courier New" panose="02070309020205020404" pitchFamily="49" charset="0"/>
              </a:rPr>
              <a:t>set.contains(53)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  // false</a:t>
            </a:r>
            <a:endParaRPr lang="en-US" altLang="en-US" sz="1800" smtClean="0"/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3073400" y="3109913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5466" name="Group 42"/>
          <p:cNvGraphicFramePr>
            <a:graphicFrameLocks noGrp="1"/>
          </p:cNvGraphicFramePr>
          <p:nvPr/>
        </p:nvGraphicFramePr>
        <p:xfrm>
          <a:off x="5740400" y="48625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969000" y="45577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73" name="Group 49"/>
          <p:cNvGraphicFramePr>
            <a:graphicFrameLocks noGrp="1"/>
          </p:cNvGraphicFramePr>
          <p:nvPr/>
        </p:nvGraphicFramePr>
        <p:xfrm>
          <a:off x="5740400" y="5548313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5969000" y="52435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80" name="Group 56"/>
          <p:cNvGraphicFramePr>
            <a:graphicFrameLocks noGrp="1"/>
          </p:cNvGraphicFramePr>
          <p:nvPr/>
        </p:nvGraphicFramePr>
        <p:xfrm>
          <a:off x="5740400" y="41624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02" name="Line 62"/>
          <p:cNvSpPr>
            <a:spLocks noChangeShapeType="1"/>
          </p:cNvSpPr>
          <p:nvPr/>
        </p:nvSpPr>
        <p:spPr bwMode="auto">
          <a:xfrm>
            <a:off x="59690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87" name="Group 63"/>
          <p:cNvGraphicFramePr>
            <a:graphicFrameLocks noGrp="1"/>
          </p:cNvGraphicFramePr>
          <p:nvPr/>
        </p:nvGraphicFramePr>
        <p:xfrm>
          <a:off x="4292600" y="41624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09" name="Line 69"/>
          <p:cNvSpPr>
            <a:spLocks noChangeShapeType="1"/>
          </p:cNvSpPr>
          <p:nvPr/>
        </p:nvSpPr>
        <p:spPr bwMode="auto">
          <a:xfrm>
            <a:off x="45212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94" name="Group 70"/>
          <p:cNvGraphicFramePr>
            <a:graphicFrameLocks noGrp="1"/>
          </p:cNvGraphicFramePr>
          <p:nvPr/>
        </p:nvGraphicFramePr>
        <p:xfrm>
          <a:off x="7264400" y="41624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16" name="Line 76"/>
          <p:cNvSpPr>
            <a:spLocks noChangeShapeType="1"/>
          </p:cNvSpPr>
          <p:nvPr/>
        </p:nvSpPr>
        <p:spPr bwMode="auto">
          <a:xfrm>
            <a:off x="75184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501" name="Group 77"/>
          <p:cNvGraphicFramePr>
            <a:graphicFrameLocks noGrp="1"/>
          </p:cNvGraphicFramePr>
          <p:nvPr/>
        </p:nvGraphicFramePr>
        <p:xfrm>
          <a:off x="8255000" y="41624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23" name="Line 83"/>
          <p:cNvSpPr>
            <a:spLocks noChangeShapeType="1"/>
          </p:cNvSpPr>
          <p:nvPr/>
        </p:nvSpPr>
        <p:spPr bwMode="auto">
          <a:xfrm>
            <a:off x="85090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4" name="Line 84"/>
          <p:cNvSpPr>
            <a:spLocks noChangeShapeType="1"/>
          </p:cNvSpPr>
          <p:nvPr/>
        </p:nvSpPr>
        <p:spPr bwMode="auto">
          <a:xfrm flipH="1">
            <a:off x="39116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5" name="Line 85"/>
          <p:cNvSpPr>
            <a:spLocks noChangeShapeType="1"/>
          </p:cNvSpPr>
          <p:nvPr/>
        </p:nvSpPr>
        <p:spPr bwMode="auto">
          <a:xfrm flipH="1">
            <a:off x="48260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6" name="Line 86"/>
          <p:cNvSpPr>
            <a:spLocks noChangeShapeType="1"/>
          </p:cNvSpPr>
          <p:nvPr/>
        </p:nvSpPr>
        <p:spPr bwMode="auto">
          <a:xfrm flipH="1">
            <a:off x="52832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Line 87"/>
          <p:cNvSpPr>
            <a:spLocks noChangeShapeType="1"/>
          </p:cNvSpPr>
          <p:nvPr/>
        </p:nvSpPr>
        <p:spPr bwMode="auto">
          <a:xfrm flipH="1">
            <a:off x="62738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8" name="Line 88"/>
          <p:cNvSpPr>
            <a:spLocks noChangeShapeType="1"/>
          </p:cNvSpPr>
          <p:nvPr/>
        </p:nvSpPr>
        <p:spPr bwMode="auto">
          <a:xfrm flipH="1">
            <a:off x="68072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Line 89"/>
          <p:cNvSpPr>
            <a:spLocks noChangeShapeType="1"/>
          </p:cNvSpPr>
          <p:nvPr/>
        </p:nvSpPr>
        <p:spPr bwMode="auto">
          <a:xfrm flipH="1">
            <a:off x="7797800" y="3567113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Text Box 90"/>
          <p:cNvSpPr txBox="1">
            <a:spLocks noChangeArrowheads="1"/>
          </p:cNvSpPr>
          <p:nvPr/>
        </p:nvSpPr>
        <p:spPr bwMode="auto">
          <a:xfrm>
            <a:off x="4456113" y="48768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current</a:t>
            </a:r>
          </a:p>
        </p:txBody>
      </p:sp>
      <p:sp>
        <p:nvSpPr>
          <p:cNvPr id="615515" name="Line 91"/>
          <p:cNvSpPr>
            <a:spLocks noChangeShapeType="1"/>
          </p:cNvSpPr>
          <p:nvPr/>
        </p:nvSpPr>
        <p:spPr bwMode="auto">
          <a:xfrm flipV="1">
            <a:off x="5257800" y="4495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6" name="Line 92"/>
          <p:cNvSpPr>
            <a:spLocks noChangeShapeType="1"/>
          </p:cNvSpPr>
          <p:nvPr/>
        </p:nvSpPr>
        <p:spPr bwMode="auto">
          <a:xfrm flipV="1">
            <a:off x="5334000" y="5067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7" name="Line 93"/>
          <p:cNvSpPr>
            <a:spLocks noChangeShapeType="1"/>
          </p:cNvSpPr>
          <p:nvPr/>
        </p:nvSpPr>
        <p:spPr bwMode="auto">
          <a:xfrm>
            <a:off x="5276850" y="5226050"/>
            <a:ext cx="3619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2A485-96DB-4652-9607-627467663BE4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3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5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5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boolean </a:t>
            </a:r>
            <a:r>
              <a:rPr lang="en-US" altLang="en-US" sz="1800" b="1" smtClean="0">
                <a:latin typeface="Courier New" panose="02070309020205020404" pitchFamily="49" charset="0"/>
              </a:rPr>
              <a:t>contains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Node current = elements[hash(value)];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while (current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if (current.data ==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true;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current = current.next;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return false;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  <a:endParaRPr lang="en-US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4ED0A2-3F04-4FCC-ACB8-69F79E176D4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 smtClean="0"/>
              <a:t>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60375" eaLnBrk="1" hangingPunct="1"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 smtClean="0"/>
              <a:t>How do we remove an element from the hash table?</a:t>
            </a:r>
          </a:p>
          <a:p>
            <a:pPr marL="854075" lvl="1" eaLnBrk="1" hangingPunct="1"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 smtClean="0"/>
              <a:t>Cases to consider: front (24), non-front (14), not found (94), null (32)</a:t>
            </a:r>
          </a:p>
          <a:p>
            <a:pPr marL="854075" lvl="1" eaLnBrk="1" hangingPunct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 smtClean="0"/>
              <a:t>To remove a node from a linked list, you must either change the list's front reference, or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 smtClean="0"/>
              <a:t> field of the </a:t>
            </a:r>
            <a:r>
              <a:rPr lang="en-US" altLang="en-US" i="1" dirty="0" smtClean="0"/>
              <a:t>previous</a:t>
            </a:r>
            <a:r>
              <a:rPr lang="en-US" altLang="en-US" dirty="0" smtClean="0"/>
              <a:t> node in the list.</a:t>
            </a:r>
          </a:p>
          <a:p>
            <a:pPr marL="854075" lvl="1" eaLnBrk="1" hangingPunct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4075" lvl="1" eaLnBrk="1" hangingPunct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set.remove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(54);</a:t>
            </a:r>
          </a:p>
        </p:txBody>
      </p:sp>
      <p:graphicFrame>
        <p:nvGraphicFramePr>
          <p:cNvPr id="617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76456"/>
              </p:ext>
            </p:extLst>
          </p:nvPr>
        </p:nvGraphicFramePr>
        <p:xfrm>
          <a:off x="3302000" y="3336925"/>
          <a:ext cx="5662613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751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82420"/>
              </p:ext>
            </p:extLst>
          </p:nvPr>
        </p:nvGraphicFramePr>
        <p:xfrm>
          <a:off x="5969000" y="50895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20" name="Line 48"/>
          <p:cNvSpPr>
            <a:spLocks noChangeShapeType="1"/>
          </p:cNvSpPr>
          <p:nvPr/>
        </p:nvSpPr>
        <p:spPr bwMode="auto">
          <a:xfrm>
            <a:off x="6197600" y="47847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2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48874"/>
              </p:ext>
            </p:extLst>
          </p:nvPr>
        </p:nvGraphicFramePr>
        <p:xfrm>
          <a:off x="5969000" y="5775325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43" name="Line 55"/>
          <p:cNvSpPr>
            <a:spLocks noChangeShapeType="1"/>
          </p:cNvSpPr>
          <p:nvPr/>
        </p:nvSpPr>
        <p:spPr bwMode="auto">
          <a:xfrm>
            <a:off x="6197600" y="547052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2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50039"/>
              </p:ext>
            </p:extLst>
          </p:nvPr>
        </p:nvGraphicFramePr>
        <p:xfrm>
          <a:off x="5969000" y="4389437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50" name="Line 62"/>
          <p:cNvSpPr>
            <a:spLocks noChangeShapeType="1"/>
          </p:cNvSpPr>
          <p:nvPr/>
        </p:nvSpPr>
        <p:spPr bwMode="auto">
          <a:xfrm>
            <a:off x="6197600" y="39465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3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05415"/>
              </p:ext>
            </p:extLst>
          </p:nvPr>
        </p:nvGraphicFramePr>
        <p:xfrm>
          <a:off x="4521200" y="4389437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57" name="Line 69"/>
          <p:cNvSpPr>
            <a:spLocks noChangeShapeType="1"/>
          </p:cNvSpPr>
          <p:nvPr/>
        </p:nvSpPr>
        <p:spPr bwMode="auto">
          <a:xfrm>
            <a:off x="4749800" y="39465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900"/>
              </p:ext>
            </p:extLst>
          </p:nvPr>
        </p:nvGraphicFramePr>
        <p:xfrm>
          <a:off x="7493000" y="4389437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64" name="Line 76"/>
          <p:cNvSpPr>
            <a:spLocks noChangeShapeType="1"/>
          </p:cNvSpPr>
          <p:nvPr/>
        </p:nvSpPr>
        <p:spPr bwMode="auto">
          <a:xfrm>
            <a:off x="7747000" y="39465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4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55590"/>
              </p:ext>
            </p:extLst>
          </p:nvPr>
        </p:nvGraphicFramePr>
        <p:xfrm>
          <a:off x="8483600" y="4389437"/>
          <a:ext cx="508000" cy="396875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71" name="Line 83"/>
          <p:cNvSpPr>
            <a:spLocks noChangeShapeType="1"/>
          </p:cNvSpPr>
          <p:nvPr/>
        </p:nvSpPr>
        <p:spPr bwMode="auto">
          <a:xfrm>
            <a:off x="8737600" y="394652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Line 84"/>
          <p:cNvSpPr>
            <a:spLocks noChangeShapeType="1"/>
          </p:cNvSpPr>
          <p:nvPr/>
        </p:nvSpPr>
        <p:spPr bwMode="auto">
          <a:xfrm flipH="1">
            <a:off x="41402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Line 85"/>
          <p:cNvSpPr>
            <a:spLocks noChangeShapeType="1"/>
          </p:cNvSpPr>
          <p:nvPr/>
        </p:nvSpPr>
        <p:spPr bwMode="auto">
          <a:xfrm flipH="1">
            <a:off x="50546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Line 86"/>
          <p:cNvSpPr>
            <a:spLocks noChangeShapeType="1"/>
          </p:cNvSpPr>
          <p:nvPr/>
        </p:nvSpPr>
        <p:spPr bwMode="auto">
          <a:xfrm flipH="1">
            <a:off x="55118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Line 87"/>
          <p:cNvSpPr>
            <a:spLocks noChangeShapeType="1"/>
          </p:cNvSpPr>
          <p:nvPr/>
        </p:nvSpPr>
        <p:spPr bwMode="auto">
          <a:xfrm flipH="1">
            <a:off x="65024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6" name="Line 88"/>
          <p:cNvSpPr>
            <a:spLocks noChangeShapeType="1"/>
          </p:cNvSpPr>
          <p:nvPr/>
        </p:nvSpPr>
        <p:spPr bwMode="auto">
          <a:xfrm flipH="1">
            <a:off x="70358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Line 89"/>
          <p:cNvSpPr>
            <a:spLocks noChangeShapeType="1"/>
          </p:cNvSpPr>
          <p:nvPr/>
        </p:nvSpPr>
        <p:spPr bwMode="auto">
          <a:xfrm flipH="1">
            <a:off x="8026400" y="3794125"/>
            <a:ext cx="3810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8" name="Text Box 90"/>
          <p:cNvSpPr txBox="1">
            <a:spLocks noChangeArrowheads="1"/>
          </p:cNvSpPr>
          <p:nvPr/>
        </p:nvSpPr>
        <p:spPr bwMode="auto">
          <a:xfrm>
            <a:off x="4710113" y="5089525"/>
            <a:ext cx="871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current</a:t>
            </a:r>
          </a:p>
        </p:txBody>
      </p:sp>
      <p:sp>
        <p:nvSpPr>
          <p:cNvPr id="37979" name="Line 91"/>
          <p:cNvSpPr>
            <a:spLocks noChangeShapeType="1"/>
          </p:cNvSpPr>
          <p:nvPr/>
        </p:nvSpPr>
        <p:spPr bwMode="auto">
          <a:xfrm flipV="1">
            <a:off x="5511800" y="4708525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64" name="Freeform 92"/>
          <p:cNvSpPr>
            <a:spLocks/>
          </p:cNvSpPr>
          <p:nvPr/>
        </p:nvSpPr>
        <p:spPr bwMode="auto">
          <a:xfrm>
            <a:off x="6502400" y="4784725"/>
            <a:ext cx="228600" cy="990600"/>
          </a:xfrm>
          <a:custGeom>
            <a:avLst/>
            <a:gdLst>
              <a:gd name="T0" fmla="*/ 0 w 144"/>
              <a:gd name="T1" fmla="*/ 0 h 624"/>
              <a:gd name="T2" fmla="*/ 228600 w 144"/>
              <a:gd name="T3" fmla="*/ 533400 h 624"/>
              <a:gd name="T4" fmla="*/ 0 w 144"/>
              <a:gd name="T5" fmla="*/ 9906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" h="624">
                <a:moveTo>
                  <a:pt x="0" y="0"/>
                </a:moveTo>
                <a:cubicBezTo>
                  <a:pt x="72" y="116"/>
                  <a:pt x="144" y="232"/>
                  <a:pt x="144" y="336"/>
                </a:cubicBezTo>
                <a:cubicBezTo>
                  <a:pt x="144" y="440"/>
                  <a:pt x="16" y="576"/>
                  <a:pt x="0" y="62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4F786-077F-45BD-8CEF-305DA766BBB9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17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Implementing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void </a:t>
            </a:r>
            <a:r>
              <a:rPr lang="en-US" altLang="en-US" sz="1800" b="1" smtClean="0">
                <a:latin typeface="Courier New" panose="02070309020205020404" pitchFamily="49" charset="0"/>
              </a:rPr>
              <a:t>remove</a:t>
            </a:r>
            <a:r>
              <a:rPr lang="en-US" altLang="en-US" sz="1800" smtClean="0">
                <a:latin typeface="Courier New" panose="02070309020205020404" pitchFamily="49" charset="0"/>
              </a:rPr>
              <a:t>(int value) {</a:t>
            </a:r>
            <a:endParaRPr lang="en-US" altLang="en-US" sz="18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int h = hash(value);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(elements[h] != null &amp;&amp; elements[h].data ==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elements[h] = elements[h].next;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front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size--;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Node current = elements[h];      </a:t>
            </a:r>
            <a:r>
              <a:rPr lang="en-US" altLang="en-US" sz="1800" smtClean="0">
                <a:solidFill>
                  <a:srgbClr val="006600"/>
                </a:solidFill>
                <a:latin typeface="Courier New" panose="02070309020205020404" pitchFamily="49" charset="0"/>
              </a:rPr>
              <a:t>// non-front case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while (current != null &amp;&amp; current.next != null)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if (current.next.data == value)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current.next = current.next.next;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size--;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return;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current = current.next;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  <a:endParaRPr lang="en-US" altLang="en-US" sz="1800" smtClean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EB04F7-02FE-43D6-B9D9-35AB38F1AC1E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Rehashing With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066800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Separate chaining handles rehashing similarly to linear probing.</a:t>
            </a:r>
          </a:p>
          <a:p>
            <a:pPr lvl="1" eaLnBrk="1" hangingPunct="1"/>
            <a:r>
              <a:rPr lang="en-US" altLang="en-US" dirty="0" smtClean="0"/>
              <a:t>Loop over the list in each hash bucket; re-add each element.</a:t>
            </a:r>
          </a:p>
          <a:p>
            <a:pPr lvl="1" eaLnBrk="1" hangingPunct="1"/>
            <a:r>
              <a:rPr lang="en-US" altLang="en-US" dirty="0" smtClean="0"/>
              <a:t>An optimal implementation re-uses node objects, but this is optional.</a:t>
            </a:r>
          </a:p>
        </p:txBody>
      </p:sp>
      <p:graphicFrame>
        <p:nvGraphicFramePr>
          <p:cNvPr id="619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97431"/>
              </p:ext>
            </p:extLst>
          </p:nvPr>
        </p:nvGraphicFramePr>
        <p:xfrm>
          <a:off x="914400" y="2667000"/>
          <a:ext cx="5791201" cy="838200"/>
        </p:xfrm>
        <a:graphic>
          <a:graphicData uri="http://schemas.openxmlformats.org/drawingml/2006/table">
            <a:tbl>
              <a:tblPr/>
              <a:tblGrid>
                <a:gridCol w="103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8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956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13089"/>
              </p:ext>
            </p:extLst>
          </p:nvPr>
        </p:nvGraphicFramePr>
        <p:xfrm>
          <a:off x="1981166" y="3200401"/>
          <a:ext cx="438184" cy="304799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2180762" y="2971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5740"/>
              </p:ext>
            </p:extLst>
          </p:nvPr>
        </p:nvGraphicFramePr>
        <p:xfrm>
          <a:off x="3829016" y="3200401"/>
          <a:ext cx="438184" cy="312737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91" name="Line 55"/>
          <p:cNvSpPr>
            <a:spLocks noChangeShapeType="1"/>
          </p:cNvSpPr>
          <p:nvPr/>
        </p:nvSpPr>
        <p:spPr bwMode="auto">
          <a:xfrm>
            <a:off x="4028612" y="2971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7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52727"/>
              </p:ext>
            </p:extLst>
          </p:nvPr>
        </p:nvGraphicFramePr>
        <p:xfrm>
          <a:off x="3825841" y="3687764"/>
          <a:ext cx="438184" cy="320674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6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98" name="Line 62"/>
          <p:cNvSpPr>
            <a:spLocks noChangeShapeType="1"/>
          </p:cNvSpPr>
          <p:nvPr/>
        </p:nvSpPr>
        <p:spPr bwMode="auto">
          <a:xfrm>
            <a:off x="4038600" y="3957638"/>
            <a:ext cx="0" cy="157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8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11288"/>
              </p:ext>
            </p:extLst>
          </p:nvPr>
        </p:nvGraphicFramePr>
        <p:xfrm>
          <a:off x="3829016" y="4140201"/>
          <a:ext cx="438184" cy="319087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05" name="Line 69"/>
          <p:cNvSpPr>
            <a:spLocks noChangeShapeType="1"/>
          </p:cNvSpPr>
          <p:nvPr/>
        </p:nvSpPr>
        <p:spPr bwMode="auto">
          <a:xfrm>
            <a:off x="4038600" y="3505200"/>
            <a:ext cx="0" cy="157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9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25264"/>
              </p:ext>
            </p:extLst>
          </p:nvPr>
        </p:nvGraphicFramePr>
        <p:xfrm>
          <a:off x="5276816" y="3209704"/>
          <a:ext cx="438184" cy="295496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71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8160" marR="88160" marT="44116" marB="441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12" name="Line 76"/>
          <p:cNvSpPr>
            <a:spLocks noChangeShapeType="1"/>
          </p:cNvSpPr>
          <p:nvPr/>
        </p:nvSpPr>
        <p:spPr bwMode="auto">
          <a:xfrm>
            <a:off x="5476412" y="29811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9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8951"/>
              </p:ext>
            </p:extLst>
          </p:nvPr>
        </p:nvGraphicFramePr>
        <p:xfrm>
          <a:off x="6267416" y="3200401"/>
          <a:ext cx="438184" cy="304799"/>
        </p:xfrm>
        <a:graphic>
          <a:graphicData uri="http://schemas.openxmlformats.org/drawingml/2006/table">
            <a:tbl>
              <a:tblPr/>
              <a:tblGrid>
                <a:gridCol w="43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19" name="Line 83"/>
          <p:cNvSpPr>
            <a:spLocks noChangeShapeType="1"/>
          </p:cNvSpPr>
          <p:nvPr/>
        </p:nvSpPr>
        <p:spPr bwMode="auto">
          <a:xfrm>
            <a:off x="6467012" y="3027960"/>
            <a:ext cx="0" cy="1724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0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29326"/>
              </p:ext>
            </p:extLst>
          </p:nvPr>
        </p:nvGraphicFramePr>
        <p:xfrm>
          <a:off x="533398" y="4648200"/>
          <a:ext cx="8094984" cy="808292"/>
        </p:xfrm>
        <a:graphic>
          <a:graphicData uri="http://schemas.openxmlformats.org/drawingml/2006/table">
            <a:tbl>
              <a:tblPr/>
              <a:tblGrid>
                <a:gridCol w="70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8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9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884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3044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04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19</a:t>
                      </a: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L="88160" marR="88160" marT="44069" marB="440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8160" marR="88160" marT="44069" marB="440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9672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25893"/>
              </p:ext>
            </p:extLst>
          </p:nvPr>
        </p:nvGraphicFramePr>
        <p:xfrm>
          <a:off x="4797836" y="5181600"/>
          <a:ext cx="436468" cy="341313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94" name="Line 158"/>
          <p:cNvSpPr>
            <a:spLocks noChangeShapeType="1"/>
          </p:cNvSpPr>
          <p:nvPr/>
        </p:nvSpPr>
        <p:spPr bwMode="auto">
          <a:xfrm>
            <a:off x="5034278" y="4953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79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6989"/>
              </p:ext>
            </p:extLst>
          </p:nvPr>
        </p:nvGraphicFramePr>
        <p:xfrm>
          <a:off x="2382932" y="5181600"/>
          <a:ext cx="436468" cy="334963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01" name="Line 165"/>
          <p:cNvSpPr>
            <a:spLocks noChangeShapeType="1"/>
          </p:cNvSpPr>
          <p:nvPr/>
        </p:nvSpPr>
        <p:spPr bwMode="auto">
          <a:xfrm>
            <a:off x="2590800" y="4953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8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55145"/>
              </p:ext>
            </p:extLst>
          </p:nvPr>
        </p:nvGraphicFramePr>
        <p:xfrm>
          <a:off x="6055136" y="5708650"/>
          <a:ext cx="436468" cy="311150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08" name="Line 172"/>
          <p:cNvSpPr>
            <a:spLocks noChangeShapeType="1"/>
          </p:cNvSpPr>
          <p:nvPr/>
        </p:nvSpPr>
        <p:spPr bwMode="auto">
          <a:xfrm>
            <a:off x="6291578" y="5551486"/>
            <a:ext cx="0" cy="157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93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47767"/>
              </p:ext>
            </p:extLst>
          </p:nvPr>
        </p:nvGraphicFramePr>
        <p:xfrm>
          <a:off x="3372261" y="5175250"/>
          <a:ext cx="436468" cy="311150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15" name="Line 179"/>
          <p:cNvSpPr>
            <a:spLocks noChangeShapeType="1"/>
          </p:cNvSpPr>
          <p:nvPr/>
        </p:nvSpPr>
        <p:spPr bwMode="auto">
          <a:xfrm>
            <a:off x="3608703" y="49466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700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8804"/>
              </p:ext>
            </p:extLst>
          </p:nvPr>
        </p:nvGraphicFramePr>
        <p:xfrm>
          <a:off x="3962400" y="5162550"/>
          <a:ext cx="436468" cy="323850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22" name="Line 186"/>
          <p:cNvSpPr>
            <a:spLocks noChangeShapeType="1"/>
          </p:cNvSpPr>
          <p:nvPr/>
        </p:nvSpPr>
        <p:spPr bwMode="auto">
          <a:xfrm>
            <a:off x="4198842" y="4933949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707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3042"/>
              </p:ext>
            </p:extLst>
          </p:nvPr>
        </p:nvGraphicFramePr>
        <p:xfrm>
          <a:off x="6058311" y="5162550"/>
          <a:ext cx="436468" cy="323850"/>
        </p:xfrm>
        <a:graphic>
          <a:graphicData uri="http://schemas.openxmlformats.org/drawingml/2006/table">
            <a:tbl>
              <a:tblPr/>
              <a:tblGrid>
                <a:gridCol w="43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54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129" name="Line 193"/>
          <p:cNvSpPr>
            <a:spLocks noChangeShapeType="1"/>
          </p:cNvSpPr>
          <p:nvPr/>
        </p:nvSpPr>
        <p:spPr bwMode="auto">
          <a:xfrm>
            <a:off x="6294753" y="4933949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43A66-FA77-4969-9817-2467F28E1FC1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Hash Set of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HashSet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Set&lt;E&gt;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class Node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public Node next;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It is easy to hash an integer </a:t>
            </a:r>
            <a:r>
              <a:rPr lang="en-US" altLang="en-US" i="1" smtClean="0"/>
              <a:t>i</a:t>
            </a:r>
            <a:r>
              <a:rPr lang="en-US" altLang="en-US" smtClean="0"/>
              <a:t>  (use index </a:t>
            </a:r>
            <a:r>
              <a:rPr lang="en-US" altLang="en-US" i="1" smtClean="0">
                <a:solidFill>
                  <a:schemeClr val="accent2"/>
                </a:solidFill>
              </a:rPr>
              <a:t>abs(i) % length</a:t>
            </a:r>
            <a:r>
              <a:rPr lang="en-US" altLang="en-US" i="1" smtClean="0"/>
              <a:t> </a:t>
            </a:r>
            <a:r>
              <a:rPr lang="en-US" altLang="en-US" smtClean="0"/>
              <a:t>).</a:t>
            </a:r>
          </a:p>
          <a:p>
            <a:pPr lvl="1" eaLnBrk="1" hangingPunct="1"/>
            <a:r>
              <a:rPr lang="en-US" altLang="en-US" smtClean="0"/>
              <a:t>How can we hash other types of values (such as objects)?</a:t>
            </a:r>
            <a:endParaRPr lang="en-US" altLang="en-US" sz="12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E9DA4D-2826-4A66-93FC-B682AC228DDA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B6B6B1-8326-4FF7-853C-D2B2FC281ED9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35341</TotalTime>
  <Words>8147</Words>
  <Application>Microsoft Office PowerPoint</Application>
  <PresentationFormat>On-screen Show (4:3)</PresentationFormat>
  <Paragraphs>2762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3" baseType="lpstr">
      <vt:lpstr>MS PGothic</vt:lpstr>
      <vt:lpstr>MS PGothic</vt:lpstr>
      <vt:lpstr>Arial</vt:lpstr>
      <vt:lpstr>Calibri</vt:lpstr>
      <vt:lpstr>Courier New</vt:lpstr>
      <vt:lpstr>Georgia</vt:lpstr>
      <vt:lpstr>Lucida Sans Unicode</vt:lpstr>
      <vt:lpstr>Symbol</vt:lpstr>
      <vt:lpstr>Tahoma</vt:lpstr>
      <vt:lpstr>Trebuchet MS</vt:lpstr>
      <vt:lpstr>Verdana</vt:lpstr>
      <vt:lpstr>Wingdings</vt:lpstr>
      <vt:lpstr>Wingdings 2</vt:lpstr>
      <vt:lpstr>Theme_CS211</vt:lpstr>
      <vt:lpstr>Building Java Programs A Back to Basics Approach</vt:lpstr>
      <vt:lpstr>Topics will be covered</vt:lpstr>
      <vt:lpstr>Priority Queues</vt:lpstr>
      <vt:lpstr>Prioritization Problems</vt:lpstr>
      <vt:lpstr>Priority Queue ADT</vt:lpstr>
      <vt:lpstr>Unfilled Array?</vt:lpstr>
      <vt:lpstr>Sorted Array?</vt:lpstr>
      <vt:lpstr>Linked List?</vt:lpstr>
      <vt:lpstr>Sorted Linked List?</vt:lpstr>
      <vt:lpstr>Binary Search Tree?</vt:lpstr>
      <vt:lpstr>Heaps</vt:lpstr>
      <vt:lpstr>Heaps</vt:lpstr>
      <vt:lpstr>Heap Ordering</vt:lpstr>
      <vt:lpstr>Which are Min-Heaps?</vt:lpstr>
      <vt:lpstr>Which are Max-Heaps?</vt:lpstr>
      <vt:lpstr>Heap Height and Runtime</vt:lpstr>
      <vt:lpstr>The add Operation</vt:lpstr>
      <vt:lpstr>The add Operation</vt:lpstr>
      <vt:lpstr>"Bubbling Up" a Node</vt:lpstr>
      <vt:lpstr>Bubble-Up Exercise</vt:lpstr>
      <vt:lpstr>The peek Operation</vt:lpstr>
      <vt:lpstr>The remove Operation</vt:lpstr>
      <vt:lpstr>The remove Operation</vt:lpstr>
      <vt:lpstr>"Bubbling down" a Node</vt:lpstr>
      <vt:lpstr>Bubble-Down Exercise</vt:lpstr>
      <vt:lpstr>Implementing Priority Queues Using Heaps</vt:lpstr>
      <vt:lpstr>Implementing add</vt:lpstr>
      <vt:lpstr>Implementing add</vt:lpstr>
      <vt:lpstr>Resizing a Heap</vt:lpstr>
      <vt:lpstr>Modified add code</vt:lpstr>
      <vt:lpstr>Implementing peek</vt:lpstr>
      <vt:lpstr>Implementing peek</vt:lpstr>
      <vt:lpstr>Implementing remove</vt:lpstr>
      <vt:lpstr>Implementing remove</vt:lpstr>
      <vt:lpstr>Implementing remove</vt:lpstr>
      <vt:lpstr>Int Priority Queue ADT Interface</vt:lpstr>
      <vt:lpstr>Implementing HeapPQ</vt:lpstr>
      <vt:lpstr>Helper Methods</vt:lpstr>
      <vt:lpstr>Int PQ ADT Interface</vt:lpstr>
      <vt:lpstr>Generic PQ ADT</vt:lpstr>
      <vt:lpstr>Generic HeapPQ Class</vt:lpstr>
      <vt:lpstr>Problem: Ordering Elements</vt:lpstr>
      <vt:lpstr>Comparing Objects</vt:lpstr>
      <vt:lpstr>The Comparable Interface</vt:lpstr>
      <vt:lpstr>Bounded Type Parameters</vt:lpstr>
      <vt:lpstr>Corrected HeapPQ class</vt:lpstr>
      <vt:lpstr>Ordering and Comparators</vt:lpstr>
      <vt:lpstr>What's the “Natural" Order?</vt:lpstr>
      <vt:lpstr>Comparator Interface</vt:lpstr>
      <vt:lpstr>Comparator Examples</vt:lpstr>
      <vt:lpstr>Using Comparators</vt:lpstr>
      <vt:lpstr>PQ and Comparator</vt:lpstr>
      <vt:lpstr>PQ Comparator Exercise</vt:lpstr>
      <vt:lpstr>PQ Comparator Answer</vt:lpstr>
      <vt:lpstr>Heap Sort</vt:lpstr>
      <vt:lpstr>Heap Sort Implementation</vt:lpstr>
      <vt:lpstr>Improving the Code</vt:lpstr>
      <vt:lpstr>Step 1: Build Heap In-Place</vt:lpstr>
      <vt:lpstr>Build Heap In-Place Answer</vt:lpstr>
      <vt:lpstr>Remove to Sort</vt:lpstr>
      <vt:lpstr>Remove to Sort Answer</vt:lpstr>
      <vt:lpstr>Hashing Basics</vt:lpstr>
      <vt:lpstr>Recall: ADTs</vt:lpstr>
      <vt:lpstr>SearchTree As a Set</vt:lpstr>
      <vt:lpstr>Sets</vt:lpstr>
      <vt:lpstr>Int Set ADT Interface</vt:lpstr>
      <vt:lpstr>Unfilled Array Set</vt:lpstr>
      <vt:lpstr>Sorted Array Set</vt:lpstr>
      <vt:lpstr>A Strange Idea</vt:lpstr>
      <vt:lpstr>Hashing</vt:lpstr>
      <vt:lpstr>Improved Hash Function</vt:lpstr>
      <vt:lpstr>Sketch of Implementation</vt:lpstr>
      <vt:lpstr>Collisions</vt:lpstr>
      <vt:lpstr>Collisions</vt:lpstr>
      <vt:lpstr>Probing</vt:lpstr>
      <vt:lpstr>Implementing HashIntSet</vt:lpstr>
      <vt:lpstr>The add Operation</vt:lpstr>
      <vt:lpstr>Implementing add</vt:lpstr>
      <vt:lpstr>The contains operation</vt:lpstr>
      <vt:lpstr>Implementing contains</vt:lpstr>
      <vt:lpstr>The remove Operation</vt:lpstr>
      <vt:lpstr>Implementing remove</vt:lpstr>
      <vt:lpstr>Patching add, contains</vt:lpstr>
      <vt:lpstr>Rehashing</vt:lpstr>
      <vt:lpstr>Problem: full array</vt:lpstr>
      <vt:lpstr>Rehashing</vt:lpstr>
      <vt:lpstr>Implementing Rehash</vt:lpstr>
      <vt:lpstr>Hash Table Sizes</vt:lpstr>
      <vt:lpstr>Other Details</vt:lpstr>
      <vt:lpstr>Separate Chaining</vt:lpstr>
      <vt:lpstr>Implementing HashIntSet</vt:lpstr>
      <vt:lpstr>The add Operation</vt:lpstr>
      <vt:lpstr>Implementing add</vt:lpstr>
      <vt:lpstr>The contains Operation</vt:lpstr>
      <vt:lpstr>Implementing contains</vt:lpstr>
      <vt:lpstr>The remove Operation</vt:lpstr>
      <vt:lpstr>Implementing remove</vt:lpstr>
      <vt:lpstr>Rehashing With Chaining</vt:lpstr>
      <vt:lpstr>Hash Set of Objects</vt:lpstr>
      <vt:lpstr>The hashCode Method</vt:lpstr>
      <vt:lpstr>Issues With Generics</vt:lpstr>
      <vt:lpstr>Implementing hashCode</vt:lpstr>
      <vt:lpstr>Good hashCode Behavior</vt:lpstr>
      <vt:lpstr>Example: String hashCode</vt:lpstr>
      <vt:lpstr>hashCode Tricks</vt:lpstr>
      <vt:lpstr>Implementing a Hash Map</vt:lpstr>
      <vt:lpstr>Map ADT Interface</vt:lpstr>
      <vt:lpstr>Hash Map vs. Hash Set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444</cp:revision>
  <dcterms:created xsi:type="dcterms:W3CDTF">2008-06-28T20:57:21Z</dcterms:created>
  <dcterms:modified xsi:type="dcterms:W3CDTF">2020-11-19T02:57:39Z</dcterms:modified>
</cp:coreProperties>
</file>