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3"/>
  </p:notesMasterIdLst>
  <p:sldIdLst>
    <p:sldId id="330" r:id="rId5"/>
    <p:sldId id="509" r:id="rId6"/>
    <p:sldId id="332" r:id="rId7"/>
    <p:sldId id="257" r:id="rId8"/>
    <p:sldId id="503" r:id="rId9"/>
    <p:sldId id="504" r:id="rId10"/>
    <p:sldId id="505" r:id="rId11"/>
    <p:sldId id="506" r:id="rId12"/>
    <p:sldId id="507" r:id="rId13"/>
    <p:sldId id="508" r:id="rId14"/>
    <p:sldId id="258" r:id="rId15"/>
    <p:sldId id="334" r:id="rId16"/>
    <p:sldId id="261" r:id="rId17"/>
    <p:sldId id="262" r:id="rId18"/>
    <p:sldId id="263" r:id="rId19"/>
    <p:sldId id="260" r:id="rId20"/>
    <p:sldId id="337" r:id="rId21"/>
    <p:sldId id="456" r:id="rId22"/>
    <p:sldId id="266" r:id="rId23"/>
    <p:sldId id="265" r:id="rId24"/>
    <p:sldId id="422" r:id="rId25"/>
    <p:sldId id="423" r:id="rId26"/>
    <p:sldId id="457" r:id="rId27"/>
    <p:sldId id="338" r:id="rId28"/>
    <p:sldId id="339" r:id="rId29"/>
    <p:sldId id="424" r:id="rId30"/>
    <p:sldId id="268" r:id="rId31"/>
    <p:sldId id="425" r:id="rId32"/>
    <p:sldId id="270" r:id="rId33"/>
    <p:sldId id="455" r:id="rId34"/>
    <p:sldId id="462" r:id="rId35"/>
    <p:sldId id="463" r:id="rId36"/>
    <p:sldId id="464" r:id="rId37"/>
    <p:sldId id="465" r:id="rId38"/>
    <p:sldId id="466" r:id="rId39"/>
    <p:sldId id="461" r:id="rId40"/>
    <p:sldId id="271" r:id="rId41"/>
    <p:sldId id="426" r:id="rId42"/>
    <p:sldId id="427" r:id="rId43"/>
    <p:sldId id="428" r:id="rId44"/>
    <p:sldId id="429" r:id="rId45"/>
    <p:sldId id="433" r:id="rId46"/>
    <p:sldId id="434" r:id="rId47"/>
    <p:sldId id="458" r:id="rId48"/>
    <p:sldId id="430" r:id="rId49"/>
    <p:sldId id="435" r:id="rId50"/>
    <p:sldId id="436" r:id="rId51"/>
    <p:sldId id="437" r:id="rId52"/>
    <p:sldId id="438" r:id="rId53"/>
    <p:sldId id="459" r:id="rId54"/>
    <p:sldId id="468" r:id="rId55"/>
    <p:sldId id="469" r:id="rId56"/>
    <p:sldId id="470" r:id="rId57"/>
    <p:sldId id="471" r:id="rId58"/>
    <p:sldId id="472" r:id="rId59"/>
    <p:sldId id="473" r:id="rId60"/>
    <p:sldId id="474" r:id="rId61"/>
    <p:sldId id="475" r:id="rId62"/>
    <p:sldId id="476" r:id="rId63"/>
    <p:sldId id="477" r:id="rId64"/>
    <p:sldId id="478" r:id="rId65"/>
    <p:sldId id="479" r:id="rId66"/>
    <p:sldId id="480" r:id="rId67"/>
    <p:sldId id="467" r:id="rId68"/>
    <p:sldId id="431" r:id="rId69"/>
    <p:sldId id="432" r:id="rId70"/>
    <p:sldId id="439" r:id="rId71"/>
    <p:sldId id="446" r:id="rId72"/>
    <p:sldId id="481" r:id="rId73"/>
    <p:sldId id="440" r:id="rId74"/>
    <p:sldId id="447" r:id="rId75"/>
    <p:sldId id="441" r:id="rId76"/>
    <p:sldId id="442" r:id="rId77"/>
    <p:sldId id="443" r:id="rId78"/>
    <p:sldId id="444" r:id="rId79"/>
    <p:sldId id="448" r:id="rId80"/>
    <p:sldId id="445" r:id="rId81"/>
    <p:sldId id="449" r:id="rId82"/>
    <p:sldId id="450" r:id="rId83"/>
    <p:sldId id="451" r:id="rId84"/>
    <p:sldId id="534" r:id="rId85"/>
    <p:sldId id="535" r:id="rId86"/>
    <p:sldId id="536" r:id="rId87"/>
    <p:sldId id="374" r:id="rId88"/>
    <p:sldId id="510" r:id="rId89"/>
    <p:sldId id="511" r:id="rId90"/>
    <p:sldId id="512" r:id="rId91"/>
    <p:sldId id="513" r:id="rId92"/>
    <p:sldId id="514" r:id="rId93"/>
    <p:sldId id="515" r:id="rId94"/>
    <p:sldId id="516" r:id="rId95"/>
    <p:sldId id="517" r:id="rId96"/>
    <p:sldId id="518" r:id="rId97"/>
    <p:sldId id="519" r:id="rId98"/>
    <p:sldId id="520" r:id="rId99"/>
    <p:sldId id="521" r:id="rId100"/>
    <p:sldId id="522" r:id="rId101"/>
    <p:sldId id="523" r:id="rId102"/>
    <p:sldId id="524" r:id="rId103"/>
    <p:sldId id="525" r:id="rId104"/>
    <p:sldId id="526" r:id="rId105"/>
    <p:sldId id="527" r:id="rId106"/>
    <p:sldId id="528" r:id="rId107"/>
    <p:sldId id="529" r:id="rId108"/>
    <p:sldId id="530" r:id="rId109"/>
    <p:sldId id="531" r:id="rId110"/>
    <p:sldId id="532" r:id="rId111"/>
    <p:sldId id="533" r:id="rId112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8000"/>
    <a:srgbClr val="800000"/>
    <a:srgbClr val="0000FF"/>
    <a:srgbClr val="FFFFC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6679" autoAdjust="0"/>
  </p:normalViewPr>
  <p:slideViewPr>
    <p:cSldViewPr>
      <p:cViewPr varScale="1">
        <p:scale>
          <a:sx n="88" d="100"/>
          <a:sy n="88" d="100"/>
        </p:scale>
        <p:origin x="6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tableStyles" Target="tableStyles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6.xml"/><Relationship Id="rId1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75CC84D-A508-4198-9A4D-268E6D615F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2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F8773-B79E-448B-8FED-104FFE418031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32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F8773-B79E-448B-8FED-104FFE418031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7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9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F92BD0-2E82-4B52-B09B-980876D279B5}" type="slidenum">
              <a:rPr lang="en-US" smtClean="0"/>
              <a:pPr eaLnBrk="1" hangingPunct="1"/>
              <a:t>84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5215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14800" y="2133600"/>
            <a:ext cx="990600" cy="6096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410325"/>
            <a:ext cx="35052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5337175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B6F31-6F82-421B-A1D2-BAEBD1078E6F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4800" y="2206625"/>
            <a:ext cx="990600" cy="460375"/>
          </a:xfrm>
        </p:spPr>
        <p:txBody>
          <a:bodyPr/>
          <a:lstStyle>
            <a:lvl1pPr>
              <a:defRPr sz="2000" b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09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D3FBD-74F8-477F-A0C5-D44D66DB5B6F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7D63-6A15-4F68-85E3-BAFA18495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1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DF36D-9CFB-4B10-9EFC-F07606935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62BCD-40A1-48D7-844D-9B899F0FE0C6}" type="datetime1">
              <a:rPr lang="en-US" smtClean="0"/>
              <a:t>9/11/2020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9144000" cy="2630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67200" y="2209800"/>
            <a:ext cx="6096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4724400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F3A84-A052-44B3-B27C-E5395FEA697D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267200" y="2198688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05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2852" y="1444752"/>
            <a:ext cx="8503920" cy="480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FC261-2A52-433D-A754-CB7097465BB8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854075"/>
            <a:ext cx="685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32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0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AE295-6ABB-4ED5-BBDC-FDB88542E1CA}" type="datetime1">
              <a:rPr lang="en-US" smtClean="0"/>
              <a:t>9/11/2020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F1CB-80D7-4E05-9B65-0EAD580BC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61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20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0207E-74C9-4A02-AA38-C5724E636CD6}" type="datetime1">
              <a:rPr lang="en-US" smtClean="0"/>
              <a:t>9/11/2020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B6D6A0C-AE1D-4293-9528-EE8FB7DBF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11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47015-338C-4822-989D-3C7142798DE2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02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052CC-5FAE-48A8-B27D-ED4B1A42C3EB}" type="datetime1">
              <a:rPr lang="en-US" smtClean="0"/>
              <a:t>9/11/2020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78825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FAA02C-4A37-4580-9D0C-FE1383B43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26D8EAA-DADD-47B0-A08B-28FF1CFCC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558C-0D40-4F6E-AEB3-F7F32C40D2EE}" type="datetime1">
              <a:rPr lang="en-US" smtClean="0"/>
              <a:t>9/11/2020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62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7D72F-E2D9-4583-8302-306512408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69333-7262-4138-B4AC-52394500D486}" type="datetime1">
              <a:rPr lang="en-US" smtClean="0"/>
              <a:t>9/11/2020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3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108575" y="6416675"/>
            <a:ext cx="1520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118E200-0AEA-4074-8236-567A9E97A394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7338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210050" y="838200"/>
            <a:ext cx="666750" cy="304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2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0" name="Slide Number Placeholder 3"/>
          <p:cNvSpPr txBox="1">
            <a:spLocks noGrp="1"/>
          </p:cNvSpPr>
          <p:nvPr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  <a:defRPr/>
            </a:pPr>
            <a:fld id="{7E4E26CC-BC91-44B5-94DE-E2155D19564B}" type="slidenum">
              <a:rPr lang="en-US" sz="1200" smtClean="0">
                <a:solidFill>
                  <a:srgbClr val="424242"/>
                </a:solidFill>
                <a:latin typeface="Verdana" pitchFamily="34" charset="0"/>
              </a:rPr>
              <a:pPr eaLnBrk="1" hangingPunct="1">
                <a:spcBef>
                  <a:spcPts val="500"/>
                </a:spcBef>
                <a:defRPr/>
              </a:pPr>
              <a:t>‹#›</a:t>
            </a:fld>
            <a:endParaRPr lang="en-US" smtClean="0"/>
          </a:p>
        </p:txBody>
      </p:sp>
      <p:sp>
        <p:nvSpPr>
          <p:cNvPr id="17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B9D6F568-A2E0-4084-9253-5500DFBEDFB1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C501463-CC0B-4A6E-87B8-860A1998B689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Building Java Programs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 Back to Basics Approach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9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1900" dirty="0" smtClean="0"/>
              <a:t>Inheritance and Interfaces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377809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a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CFA49BB-163D-4ED7-85FB-05ADE9307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05753"/>
              </p:ext>
            </p:extLst>
          </p:nvPr>
        </p:nvGraphicFramePr>
        <p:xfrm>
          <a:off x="5943600" y="1147764"/>
          <a:ext cx="1828800" cy="94456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6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Person</a:t>
                      </a:r>
                    </a:p>
                  </a:txBody>
                  <a:tcPr marL="78377" marR="78377" marT="39158" marB="3915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9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Name</a:t>
                      </a:r>
                    </a:p>
                    <a:p>
                      <a:pPr algn="ctr"/>
                      <a:r>
                        <a:rPr lang="en-US" sz="1200" dirty="0"/>
                        <a:t>Age</a:t>
                      </a:r>
                    </a:p>
                    <a:p>
                      <a:pPr algn="ctr"/>
                      <a:r>
                        <a:rPr lang="en-US" sz="1200" dirty="0"/>
                        <a:t>Gender</a:t>
                      </a:r>
                    </a:p>
                  </a:txBody>
                  <a:tcPr marL="78377" marR="78377" marT="39158" marB="391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DE82552-62A6-4883-A73B-B6C9FE68A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0846"/>
              </p:ext>
            </p:extLst>
          </p:nvPr>
        </p:nvGraphicFramePr>
        <p:xfrm>
          <a:off x="4648200" y="2514600"/>
          <a:ext cx="1828800" cy="635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Staff</a:t>
                      </a:r>
                    </a:p>
                  </a:txBody>
                  <a:tcPr marL="78377" marR="78377" marT="39144" marB="3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Year</a:t>
                      </a:r>
                    </a:p>
                  </a:txBody>
                  <a:tcPr marL="78377" marR="78377" marT="39144" marB="3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3D41291-E819-482D-8387-7E9CE8C6E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02606"/>
              </p:ext>
            </p:extLst>
          </p:nvPr>
        </p:nvGraphicFramePr>
        <p:xfrm>
          <a:off x="7162800" y="2543176"/>
          <a:ext cx="1828800" cy="76200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8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Teacher</a:t>
                      </a:r>
                    </a:p>
                  </a:txBody>
                  <a:tcPr marL="78377" marR="78377" marT="39189" marB="391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Subject</a:t>
                      </a:r>
                    </a:p>
                    <a:p>
                      <a:pPr algn="ctr"/>
                      <a:r>
                        <a:rPr lang="en-US" sz="1200" dirty="0"/>
                        <a:t>Department</a:t>
                      </a:r>
                    </a:p>
                  </a:txBody>
                  <a:tcPr marL="78377" marR="78377" marT="39189" marB="3918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F076B14-C267-4F4A-B2B2-C1366085E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47244"/>
              </p:ext>
            </p:extLst>
          </p:nvPr>
        </p:nvGraphicFramePr>
        <p:xfrm>
          <a:off x="4648200" y="3429000"/>
          <a:ext cx="1828800" cy="635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Student</a:t>
                      </a:r>
                    </a:p>
                  </a:txBody>
                  <a:tcPr marL="78377" marR="78377" marT="39144" marB="3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Major</a:t>
                      </a:r>
                    </a:p>
                  </a:txBody>
                  <a:tcPr marL="78377" marR="78377" marT="39144" marB="3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FCE33BD-EF7F-4130-8B79-3352346792DB}"/>
              </a:ext>
            </a:extLst>
          </p:cNvPr>
          <p:cNvCxnSpPr/>
          <p:nvPr/>
        </p:nvCxnSpPr>
        <p:spPr>
          <a:xfrm flipH="1">
            <a:off x="6705600" y="2139951"/>
            <a:ext cx="0" cy="15557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1FF318-3005-4D53-BFDE-76CF6FEB2A49}"/>
              </a:ext>
            </a:extLst>
          </p:cNvPr>
          <p:cNvCxnSpPr/>
          <p:nvPr/>
        </p:nvCxnSpPr>
        <p:spPr>
          <a:xfrm flipV="1">
            <a:off x="5681664" y="2270125"/>
            <a:ext cx="2090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500A100-3AA9-4365-AD49-8ADF9C385C4B}"/>
              </a:ext>
            </a:extLst>
          </p:cNvPr>
          <p:cNvCxnSpPr/>
          <p:nvPr/>
        </p:nvCxnSpPr>
        <p:spPr>
          <a:xfrm flipH="1">
            <a:off x="7772400" y="2251075"/>
            <a:ext cx="0" cy="1968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E7DB213-E452-486E-A8F8-20FA9C67DA6E}"/>
              </a:ext>
            </a:extLst>
          </p:cNvPr>
          <p:cNvCxnSpPr/>
          <p:nvPr/>
        </p:nvCxnSpPr>
        <p:spPr>
          <a:xfrm flipH="1">
            <a:off x="5681663" y="2281239"/>
            <a:ext cx="0" cy="200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D43990-9163-4ED0-9EA1-C652E9758D97}"/>
              </a:ext>
            </a:extLst>
          </p:cNvPr>
          <p:cNvCxnSpPr/>
          <p:nvPr/>
        </p:nvCxnSpPr>
        <p:spPr>
          <a:xfrm flipH="1">
            <a:off x="5562600" y="3200401"/>
            <a:ext cx="0" cy="18256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4B09B7-5F7A-4275-9ABE-2D475A781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380361"/>
            <a:ext cx="4876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Name;</a:t>
            </a:r>
          </a:p>
          <a:p>
            <a:pPr algn="l" eaLnBrk="1" hangingPunct="1"/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Age;</a:t>
            </a:r>
          </a:p>
          <a:p>
            <a:pPr algn="l" eaLnBrk="1" hangingPunct="1"/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Gender;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/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en-US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public</a:t>
            </a:r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en-US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class</a:t>
            </a:r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 Staff </a:t>
            </a:r>
            <a:r>
              <a:rPr lang="en-US" altLang="en-US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extends</a:t>
            </a:r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 Person {</a:t>
            </a:r>
          </a:p>
          <a:p>
            <a:pPr algn="l" eaLnBrk="1" hangingPunct="1"/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int Year;</a:t>
            </a:r>
          </a:p>
          <a:p>
            <a:pPr algn="l" eaLnBrk="1" hangingPunct="1"/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}</a:t>
            </a:r>
            <a:endParaRPr lang="en-US" altLang="en-US" sz="1600" b="1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algn="l" eaLnBrk="1" hangingPunct="1"/>
            <a:endParaRPr lang="en-US" altLang="ko-KR" sz="1600" b="1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en-US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public</a:t>
            </a:r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 </a:t>
            </a:r>
            <a:r>
              <a:rPr lang="en-US" altLang="en-US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class</a:t>
            </a:r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 Student </a:t>
            </a:r>
            <a:r>
              <a:rPr lang="en-US" altLang="en-US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extends</a:t>
            </a:r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 Staff{</a:t>
            </a:r>
          </a:p>
          <a:p>
            <a:pPr algn="l" eaLnBrk="1" hangingPunct="1"/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String Major;</a:t>
            </a:r>
          </a:p>
          <a:p>
            <a:pPr algn="l" eaLnBrk="1" hangingPunct="1"/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 algn="l" eaLnBrk="1" hangingPunct="1"/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Teacher </a:t>
            </a:r>
            <a:r>
              <a:rPr lang="en-US" altLang="en-US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Person {</a:t>
            </a:r>
          </a:p>
          <a:p>
            <a:pPr algn="l" eaLnBrk="1" hangingPunct="1"/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Subject;</a:t>
            </a:r>
          </a:p>
          <a:p>
            <a:pPr algn="l" eaLnBrk="1" hangingPunct="1"/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Department;</a:t>
            </a:r>
          </a:p>
          <a:p>
            <a:pPr algn="l" eaLnBrk="1" hangingPunct="1"/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E2F52-FA7D-411A-9FB1-F0552B6B4538}"/>
              </a:ext>
            </a:extLst>
          </p:cNvPr>
          <p:cNvSpPr/>
          <p:nvPr/>
        </p:nvSpPr>
        <p:spPr>
          <a:xfrm>
            <a:off x="2565492" y="2907282"/>
            <a:ext cx="1854107" cy="242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39354B-38D3-4BD2-BD96-D7E8191BFF69}"/>
              </a:ext>
            </a:extLst>
          </p:cNvPr>
          <p:cNvSpPr/>
          <p:nvPr/>
        </p:nvSpPr>
        <p:spPr>
          <a:xfrm>
            <a:off x="2819401" y="3886200"/>
            <a:ext cx="1676400" cy="17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DA13B-F067-4085-A9CC-5CC0BAAC8082}"/>
              </a:ext>
            </a:extLst>
          </p:cNvPr>
          <p:cNvSpPr/>
          <p:nvPr/>
        </p:nvSpPr>
        <p:spPr>
          <a:xfrm>
            <a:off x="2819400" y="4856858"/>
            <a:ext cx="1828800" cy="248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Inheritance Real World Simple Example</a:t>
            </a:r>
            <a:endParaRPr lang="en-US" dirty="0"/>
          </a:p>
        </p:txBody>
      </p:sp>
      <p:sp>
        <p:nvSpPr>
          <p:cNvPr id="22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FDCFC644-BCDE-4710-97D9-75D09938DEE1}" type="datetime1">
              <a:rPr lang="en-US" smtClean="0"/>
              <a:t>9/11/2020</a:t>
            </a:fld>
            <a:endParaRPr lang="en-US"/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043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3" grpId="0" animBg="1"/>
      <p:bldP spid="1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an interface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interface </a:t>
            </a:r>
            <a:r>
              <a:rPr lang="en-US" altLang="en-US" b="1" smtClean="0"/>
              <a:t>name</a:t>
            </a:r>
            <a:r>
              <a:rPr lang="en-US" altLang="en-US" smtClean="0"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public </a:t>
            </a:r>
            <a:r>
              <a:rPr lang="en-US" altLang="en-US" sz="2000" b="1" smtClean="0"/>
              <a:t>type</a:t>
            </a:r>
            <a:r>
              <a:rPr lang="en-US" altLang="en-US" sz="2000" smtClean="0">
                <a:latin typeface="Courier New" panose="02070309020205020404" pitchFamily="49" charset="0"/>
              </a:rPr>
              <a:t> </a:t>
            </a:r>
            <a:r>
              <a:rPr lang="en-US" altLang="en-US" sz="2000" b="1" smtClean="0"/>
              <a:t>name</a:t>
            </a:r>
            <a:r>
              <a:rPr lang="en-US" altLang="en-US" sz="2000" smtClean="0">
                <a:latin typeface="Courier New" panose="02070309020205020404" pitchFamily="49" charset="0"/>
              </a:rPr>
              <a:t>(</a:t>
            </a:r>
            <a:r>
              <a:rPr lang="en-US" altLang="en-US" sz="2000" b="1" smtClean="0"/>
              <a:t>type</a:t>
            </a:r>
            <a:r>
              <a:rPr lang="en-US" altLang="en-US" sz="2000" smtClean="0">
                <a:latin typeface="Courier New" panose="02070309020205020404" pitchFamily="49" charset="0"/>
              </a:rPr>
              <a:t> </a:t>
            </a:r>
            <a:r>
              <a:rPr lang="en-US" altLang="en-US" sz="2000" b="1" smtClean="0"/>
              <a:t>name</a:t>
            </a:r>
            <a:r>
              <a:rPr lang="en-US" altLang="en-US" sz="2000" smtClean="0">
                <a:latin typeface="Courier New" panose="02070309020205020404" pitchFamily="49" charset="0"/>
              </a:rPr>
              <a:t>, ..., </a:t>
            </a:r>
            <a:r>
              <a:rPr lang="en-US" altLang="en-US" sz="2000" b="1" smtClean="0"/>
              <a:t>type</a:t>
            </a:r>
            <a:r>
              <a:rPr lang="en-US" altLang="en-US" sz="2000" smtClean="0">
                <a:latin typeface="Courier New" panose="02070309020205020404" pitchFamily="49" charset="0"/>
              </a:rPr>
              <a:t> </a:t>
            </a:r>
            <a:r>
              <a:rPr lang="en-US" altLang="en-US" sz="2000" b="1" smtClean="0"/>
              <a:t>name</a:t>
            </a:r>
            <a:r>
              <a:rPr lang="en-US" altLang="en-US" sz="200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public </a:t>
            </a:r>
            <a:r>
              <a:rPr lang="en-US" altLang="en-US" sz="2000" b="1" smtClean="0"/>
              <a:t>type</a:t>
            </a:r>
            <a:r>
              <a:rPr lang="en-US" altLang="en-US" sz="2000" smtClean="0">
                <a:latin typeface="Courier New" panose="02070309020205020404" pitchFamily="49" charset="0"/>
              </a:rPr>
              <a:t> </a:t>
            </a:r>
            <a:r>
              <a:rPr lang="en-US" altLang="en-US" sz="2000" b="1" smtClean="0"/>
              <a:t>name</a:t>
            </a:r>
            <a:r>
              <a:rPr lang="en-US" altLang="en-US" sz="2000" smtClean="0">
                <a:latin typeface="Courier New" panose="02070309020205020404" pitchFamily="49" charset="0"/>
              </a:rPr>
              <a:t>(</a:t>
            </a:r>
            <a:r>
              <a:rPr lang="en-US" altLang="en-US" sz="2000" b="1" smtClean="0"/>
              <a:t>type</a:t>
            </a:r>
            <a:r>
              <a:rPr lang="en-US" altLang="en-US" sz="2000" smtClean="0">
                <a:latin typeface="Courier New" panose="02070309020205020404" pitchFamily="49" charset="0"/>
              </a:rPr>
              <a:t> </a:t>
            </a:r>
            <a:r>
              <a:rPr lang="en-US" altLang="en-US" sz="2000" b="1" smtClean="0"/>
              <a:t>name</a:t>
            </a:r>
            <a:r>
              <a:rPr lang="en-US" altLang="en-US" sz="2000" smtClean="0">
                <a:latin typeface="Courier New" panose="02070309020205020404" pitchFamily="49" charset="0"/>
              </a:rPr>
              <a:t>, ..., </a:t>
            </a:r>
            <a:r>
              <a:rPr lang="en-US" altLang="en-US" sz="2000" b="1" smtClean="0"/>
              <a:t>type</a:t>
            </a:r>
            <a:r>
              <a:rPr lang="en-US" altLang="en-US" sz="2000" smtClean="0">
                <a:latin typeface="Courier New" panose="02070309020205020404" pitchFamily="49" charset="0"/>
              </a:rPr>
              <a:t> </a:t>
            </a:r>
            <a:r>
              <a:rPr lang="en-US" altLang="en-US" sz="2000" b="1" smtClean="0"/>
              <a:t>name</a:t>
            </a:r>
            <a:r>
              <a:rPr lang="en-US" altLang="en-US" sz="200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</a:t>
            </a:r>
            <a:r>
              <a:rPr lang="en-US" altLang="en-US" smtClean="0"/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smtClean="0"/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0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interface Vehicle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double speed();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setDirection(int direction);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0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00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200" b="1" smtClean="0"/>
              <a:t>abstract method</a:t>
            </a:r>
            <a:r>
              <a:rPr lang="en-US" altLang="en-US" sz="2200" smtClean="0"/>
              <a:t>: A header without an implementation.</a:t>
            </a:r>
          </a:p>
          <a:p>
            <a:pPr lvl="1" eaLnBrk="1" hangingPunct="1"/>
            <a:r>
              <a:rPr lang="en-US" altLang="en-US" sz="2000" smtClean="0"/>
              <a:t>The actual body is not specified, to allow/force different classes to implement the behavior in its own way.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2AF69A6A-FDDD-4216-BCCD-5AFCD0147DEB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2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Shape interface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public interface Shape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public double area();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public double perimeter();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buFontTx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This interface describes the features common to all shapes.</a:t>
            </a:r>
            <a:br>
              <a:rPr lang="en-US" altLang="en-US" smtClean="0"/>
            </a:br>
            <a:r>
              <a:rPr lang="en-US" altLang="en-US" smtClean="0"/>
              <a:t>(Every shape has an area and perimeter.)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609A2844-21EB-4921-A211-DA5352C843FF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49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an interface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public class </a:t>
            </a:r>
            <a:r>
              <a:rPr lang="en-US" altLang="en-US" b="1" smtClean="0"/>
              <a:t>name</a:t>
            </a:r>
            <a:r>
              <a:rPr lang="en-US" altLang="en-US" smtClean="0">
                <a:latin typeface="Courier New" panose="02070309020205020404" pitchFamily="49" charset="0"/>
              </a:rPr>
              <a:t> implements </a:t>
            </a:r>
            <a:r>
              <a:rPr lang="en-US" altLang="en-US" b="1" smtClean="0"/>
              <a:t>interface</a:t>
            </a:r>
            <a:r>
              <a:rPr lang="en-US" altLang="en-US" smtClean="0"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Example: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public class Bicycle </a:t>
            </a:r>
            <a:r>
              <a:rPr lang="en-US" altLang="en-US" b="1" smtClean="0">
                <a:latin typeface="Courier New" panose="02070309020205020404" pitchFamily="49" charset="0"/>
              </a:rPr>
              <a:t>implements Vehicle</a:t>
            </a:r>
            <a:r>
              <a:rPr lang="en-US" altLang="en-US" smtClean="0"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  <a:endParaRPr lang="en-US" altLang="en-US" sz="1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class can declare that it </a:t>
            </a:r>
            <a:r>
              <a:rPr lang="en-US" altLang="en-US" i="1" smtClean="0"/>
              <a:t>implements</a:t>
            </a:r>
            <a:r>
              <a:rPr lang="en-US" altLang="en-US" smtClean="0"/>
              <a:t> an interface.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This means the class must contain each of the abstract methods in that interface.  (Otherwise, it will not compile.)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(What must be true about the </a:t>
            </a:r>
            <a:r>
              <a:rPr lang="en-US" altLang="en-US" smtClean="0">
                <a:latin typeface="Courier New" panose="02070309020205020404" pitchFamily="49" charset="0"/>
              </a:rPr>
              <a:t>Bicycle</a:t>
            </a:r>
            <a:r>
              <a:rPr lang="en-US" altLang="en-US" smtClean="0"/>
              <a:t> class for it to compile?)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A76C4006-3515-45C2-81C1-0E1EC47266D4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43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Interface requirements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a class claims to be a </a:t>
            </a:r>
            <a:r>
              <a:rPr lang="en-US" altLang="en-US" smtClean="0">
                <a:latin typeface="Courier New" panose="02070309020205020404" pitchFamily="49" charset="0"/>
              </a:rPr>
              <a:t>Shape</a:t>
            </a:r>
            <a:r>
              <a:rPr lang="en-US" altLang="en-US" smtClean="0"/>
              <a:t> but doesn't implement the </a:t>
            </a:r>
            <a:r>
              <a:rPr lang="en-US" altLang="en-US" smtClean="0">
                <a:latin typeface="Courier New" panose="02070309020205020404" pitchFamily="49" charset="0"/>
              </a:rPr>
              <a:t>area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perimeter</a:t>
            </a:r>
            <a:r>
              <a:rPr lang="en-US" altLang="en-US" smtClean="0"/>
              <a:t> methods, it will not compile.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Example: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public class Banana </a:t>
            </a:r>
            <a:r>
              <a:rPr lang="en-US" altLang="en-US" b="1" smtClean="0">
                <a:solidFill>
                  <a:srgbClr val="A50021"/>
                </a:solidFill>
                <a:latin typeface="Courier New" panose="02070309020205020404" pitchFamily="49" charset="0"/>
              </a:rPr>
              <a:t>implements Shape</a:t>
            </a:r>
            <a:r>
              <a:rPr lang="en-US" altLang="en-US" smtClean="0"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...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compiler error message: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800000"/>
                </a:solidFill>
                <a:latin typeface="Courier New" panose="02070309020205020404" pitchFamily="49" charset="0"/>
              </a:rPr>
              <a:t>	Banana.java:1: Banana is not abstract and does not override abstract method area() in Shape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800000"/>
                </a:solidFill>
                <a:latin typeface="Courier New" panose="02070309020205020404" pitchFamily="49" charset="0"/>
              </a:rPr>
              <a:t>	public class Banana implements Shape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800000"/>
                </a:solidFill>
                <a:latin typeface="Courier New" panose="02070309020205020404" pitchFamily="49" charset="0"/>
              </a:rPr>
              <a:t>             ^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49189C8A-7063-491D-8D55-FB2FCDFE3A90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36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Complete Circle class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 Represents circles.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class Circle implements Shape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private double radius;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    // Constructs a new circle with the given radius.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Circle(double radius)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this.radius = radius;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    // Returns the area of this circle.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double area()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return Math.PI * radius * radius;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    // Returns the perimeter of this circle.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double perimeter()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return 2.0 * Math.PI * radius;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3A4A922D-111D-4783-87EA-7DD5F82D94FB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15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Complete Rectangle class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 Represents rectangles.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class Rectangle implements Shape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private double width;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private double height;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    // Constructs a new rectangle with the given dimensions.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Rectangle(double width, double height)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this.width = width;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this.height = height;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    // Returns the area of this rectangle.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double area()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return width * height;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    // Returns the perimeter of this rectangle.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double perimeter()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return 2.0 * (width + height);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DD3C0C77-89D9-4241-93B9-DD450140489F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23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Complete Triangle class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 Represents triangles.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class Triangle implements Shape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private double a;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private double b;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private double c;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    // Constructs a new Triangle given side lengths.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Triangle(double a, double b, double c)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this.a = a;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this.b = b;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this.c = c;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    // Returns this triangle's area using Heron's formula.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double area()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double s = (a + b + c) / 2.0;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return Math.sqrt(s * (s - a) * (s - b) * (s - c));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    // Returns the perimeter of this triangle.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double perimeter()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return a + b + c;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9A397125-FB9D-4C5A-B84E-85C9D8784268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70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Interfaces + polymorphism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Interfaces don't benefit the class so much as the </a:t>
            </a:r>
            <a:r>
              <a:rPr lang="en-US" altLang="en-US" i="1" dirty="0" smtClean="0"/>
              <a:t>client.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Interface's is-a relationship lets the client use polymorphism.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9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900" dirty="0" smtClean="0"/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public static void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printInfo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Shape s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("The shape: " + s);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("area : " +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s.area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perim</a:t>
            </a:r>
            <a:r>
              <a:rPr lang="en-US" altLang="en-US" sz="2000" dirty="0" smtClean="0">
                <a:latin typeface="Courier New" panose="02070309020205020404" pitchFamily="49" charset="0"/>
              </a:rPr>
              <a:t>: " +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s.perimeter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Any object that implements the interface may be passed.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900" dirty="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smtClean="0">
                <a:latin typeface="Courier New" panose="02070309020205020404" pitchFamily="49" charset="0"/>
              </a:rPr>
              <a:t>Circle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circ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 new Circle(12.0);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Rectangle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rect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 new Rectangle(4, 7);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Triangle tri = new Triangle(5, 12, 13);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printInfo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circ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printInfo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(tri);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printInfo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rect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1200" b="1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	Shape[] shapes = {tri,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circ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,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rect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5A4F4FE6-7353-4727-A1CB-B56BEF0E7404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23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Interface diagram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marL="274638" lvl="1" indent="0" eaLnBrk="1" hangingPunct="1">
              <a:lnSpc>
                <a:spcPct val="90000"/>
              </a:lnSpc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Arrow goes up from class to interface(s) it implements.</a:t>
            </a:r>
          </a:p>
          <a:p>
            <a:pPr lvl="1" eaLnBrk="1" hangingPunct="1"/>
            <a:r>
              <a:rPr lang="en-US" altLang="en-US" dirty="0" smtClean="0"/>
              <a:t>There is a </a:t>
            </a:r>
            <a:r>
              <a:rPr lang="en-US" altLang="en-US" dirty="0" err="1" smtClean="0"/>
              <a:t>supertype</a:t>
            </a:r>
            <a:r>
              <a:rPr lang="en-US" altLang="en-US" dirty="0" smtClean="0"/>
              <a:t>-subtype relationship here;</a:t>
            </a:r>
            <a:br>
              <a:rPr lang="en-US" altLang="en-US" dirty="0" smtClean="0"/>
            </a:br>
            <a:r>
              <a:rPr lang="en-US" altLang="en-US" dirty="0" smtClean="0"/>
              <a:t>e.g., all Circles are Shapes, but not all Shapes are Circles.</a:t>
            </a:r>
          </a:p>
          <a:p>
            <a:pPr lvl="1" eaLnBrk="1" hangingPunct="1"/>
            <a:r>
              <a:rPr lang="en-US" altLang="en-US" dirty="0" smtClean="0"/>
              <a:t>This kind of picture is also called a </a:t>
            </a:r>
            <a:r>
              <a:rPr lang="en-US" altLang="en-US" i="1" dirty="0" smtClean="0"/>
              <a:t>UML class diagram</a:t>
            </a:r>
            <a:r>
              <a:rPr lang="en-US" altLang="en-US" dirty="0" smtClean="0"/>
              <a:t>.</a:t>
            </a:r>
          </a:p>
        </p:txBody>
      </p:sp>
      <p:pic>
        <p:nvPicPr>
          <p:cNvPr id="97284" name="Picture 4" descr="sha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219200"/>
            <a:ext cx="5186362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0DC4993E-8237-4077-B52D-2BC29A1C1F0A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8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firm employee analogy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A7CC21-FB9B-4A98-A9F2-4EC59E39EAEC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212852" y="1066800"/>
            <a:ext cx="8503920" cy="480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dirty="0" smtClean="0"/>
              <a:t>common rules: hours, vacation, benefits, regulations ...</a:t>
            </a:r>
          </a:p>
          <a:p>
            <a:pPr lvl="1"/>
            <a:r>
              <a:rPr lang="en-US" altLang="en-US" dirty="0" smtClean="0"/>
              <a:t>all employees attend a common orientation to learn general company rules</a:t>
            </a:r>
          </a:p>
          <a:p>
            <a:pPr lvl="1"/>
            <a:r>
              <a:rPr lang="en-US" altLang="en-US" dirty="0" smtClean="0"/>
              <a:t>each employee receives a 20-page manual of common rules</a:t>
            </a:r>
          </a:p>
          <a:p>
            <a:pPr lvl="1"/>
            <a:endParaRPr lang="en-US" altLang="en-US" sz="1200" dirty="0" smtClean="0"/>
          </a:p>
          <a:p>
            <a:r>
              <a:rPr lang="en-US" altLang="en-US" sz="2600" dirty="0" smtClean="0"/>
              <a:t>each subdivision also has specific rules:</a:t>
            </a:r>
          </a:p>
          <a:p>
            <a:pPr lvl="1"/>
            <a:r>
              <a:rPr lang="en-US" altLang="en-US" dirty="0" smtClean="0"/>
              <a:t>employee receives a smaller (1-3 page) manual of these rules</a:t>
            </a:r>
          </a:p>
          <a:p>
            <a:pPr lvl="1"/>
            <a:r>
              <a:rPr lang="en-US" altLang="en-US" dirty="0" smtClean="0"/>
              <a:t>smaller manual adds some new rules and also changes some rules from the large manual</a:t>
            </a:r>
          </a:p>
        </p:txBody>
      </p:sp>
      <p:pic>
        <p:nvPicPr>
          <p:cNvPr id="9" name="Picture 4" descr="employee_manual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191000"/>
            <a:ext cx="3776662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2" charset="-128"/>
              </a:rPr>
              <a:t>Separating behavior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242109-A247-428A-A911-ED0D379385AE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not just have a 22 page Lawyer manual, a 21-page Secretary manual, a 23-page Marketer manual, etc.?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Some advantages of the separate manuals:</a:t>
            </a:r>
          </a:p>
          <a:p>
            <a:pPr lvl="1" eaLnBrk="1" hangingPunct="1"/>
            <a:r>
              <a:rPr lang="en-US" altLang="en-US" dirty="0" smtClean="0"/>
              <a:t>maintenance: Only one update if a common rule changes.</a:t>
            </a:r>
          </a:p>
          <a:p>
            <a:pPr lvl="1" eaLnBrk="1" hangingPunct="1"/>
            <a:r>
              <a:rPr lang="en-US" altLang="en-US" dirty="0" smtClean="0"/>
              <a:t>locality: Quick discovery of all rules specific to lawyers.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Some key ideas from this example:</a:t>
            </a:r>
          </a:p>
          <a:p>
            <a:pPr lvl="1" eaLnBrk="1" hangingPunct="1"/>
            <a:r>
              <a:rPr lang="en-US" altLang="en-US" dirty="0" smtClean="0"/>
              <a:t>General rules are useful (the 20-page manual).</a:t>
            </a:r>
          </a:p>
          <a:p>
            <a:pPr lvl="1" eaLnBrk="1" hangingPunct="1"/>
            <a:r>
              <a:rPr lang="en-US" altLang="en-US" dirty="0" smtClean="0"/>
              <a:t>Specific rules that may override general ones are also useful.</a:t>
            </a:r>
          </a:p>
        </p:txBody>
      </p:sp>
    </p:spTree>
    <p:extLst>
      <p:ext uri="{BB962C8B-B14F-4D97-AF65-F5344CB8AC3E}">
        <p14:creationId xmlns:p14="http://schemas.microsoft.com/office/powerpoint/2010/main" val="298423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Is-a relationships, hierarchies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7A12B1-9A7D-4D0D-85F7-7B5D66540444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sz="2600" b="1" dirty="0" smtClean="0"/>
              <a:t>is-a relationship</a:t>
            </a:r>
            <a:r>
              <a:rPr lang="en-US" altLang="en-US" sz="2600" dirty="0" smtClean="0"/>
              <a:t>: A hierarchical connection where one category can be treated as a specialized version of another.</a:t>
            </a:r>
          </a:p>
          <a:p>
            <a:pPr lvl="1" eaLnBrk="1" hangingPunct="1"/>
            <a:r>
              <a:rPr lang="en-US" altLang="en-US" dirty="0" smtClean="0"/>
              <a:t>every marketer </a:t>
            </a:r>
            <a:r>
              <a:rPr lang="en-US" altLang="en-US" i="1" dirty="0" smtClean="0"/>
              <a:t>is an</a:t>
            </a:r>
            <a:r>
              <a:rPr lang="en-US" altLang="en-US" dirty="0" smtClean="0"/>
              <a:t> employee</a:t>
            </a:r>
          </a:p>
          <a:p>
            <a:pPr lvl="1" eaLnBrk="1" hangingPunct="1"/>
            <a:r>
              <a:rPr lang="en-US" altLang="en-US" dirty="0" smtClean="0"/>
              <a:t>every legal secretary </a:t>
            </a:r>
            <a:r>
              <a:rPr lang="en-US" altLang="en-US" i="1" dirty="0" smtClean="0"/>
              <a:t>is a</a:t>
            </a:r>
            <a:r>
              <a:rPr lang="en-US" altLang="en-US" dirty="0" smtClean="0"/>
              <a:t> secretary</a:t>
            </a:r>
          </a:p>
          <a:p>
            <a:pPr lvl="1" eaLnBrk="1" hangingPunct="1"/>
            <a:endParaRPr lang="en-US" altLang="en-US" sz="1200" dirty="0" smtClean="0"/>
          </a:p>
          <a:p>
            <a:pPr eaLnBrk="1" hangingPunct="1"/>
            <a:r>
              <a:rPr lang="en-US" altLang="en-US" sz="2600" b="1" dirty="0" smtClean="0"/>
              <a:t>inheritance hierarchy</a:t>
            </a:r>
            <a:r>
              <a:rPr lang="en-US" altLang="en-US" sz="2600" dirty="0" smtClean="0"/>
              <a:t>: A set of classes connected by is-a relationships that can share common code.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2" b="45383"/>
          <a:stretch>
            <a:fillRect/>
          </a:stretch>
        </p:blipFill>
        <p:spPr bwMode="auto">
          <a:xfrm>
            <a:off x="2479675" y="4192587"/>
            <a:ext cx="3844925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regulations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3EAAC5-4DC8-4ECD-AD6E-E0C7BD204F93}" type="datetime1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 smtClean="0"/>
              <a:t>Consider the following employee regulations: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/>
              <a:t>Employees work 40 hours / week.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/>
              <a:t>Employees make $40,000 per year, except legal secretaries who make $5,000 extra per year ($45,000 total), and marketers who make $10,000 extra per year ($50,000 total).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/>
              <a:t>Employees have 2 weeks of paid vacation leave per year, except lawyers who get an extra week (a total of 3).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/>
              <a:t>Employees should use a yellow form to apply for leave, except for lawyers who use a pink form.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/>
              <a:t>Each type of employee has some unique behavior: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/>
              <a:t>Lawyers know how to sue.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/>
              <a:t>Marketers know how to advertise.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/>
              <a:t>Secretaries know how to take dictation.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/>
              <a:t>Legal secretaries know how to prepare legal documents.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ECC5FD-66E3-4A55-B2C0-34E81819CA33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A class to represent employees in general (20-page manual).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Employee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getHours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40;      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works 40 hours / week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double </a:t>
            </a:r>
            <a:r>
              <a:rPr lang="en-US" altLang="en-US" sz="1600" dirty="0" err="1" smtClean="0">
                <a:latin typeface="Courier New" pitchFamily="49" charset="0"/>
              </a:rPr>
              <a:t>getSalary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40000.0; 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$40,000.00 / year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getVacationDays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10;      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2 weeks' paid vacation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String </a:t>
            </a:r>
            <a:r>
              <a:rPr lang="en-US" altLang="en-US" sz="1600" dirty="0" err="1" smtClean="0">
                <a:latin typeface="Courier New" pitchFamily="49" charset="0"/>
              </a:rPr>
              <a:t>getVacationForm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"yellow";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use the yellow form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 lvl="1" eaLnBrk="1" hangingPunct="1"/>
            <a:r>
              <a:rPr lang="en-US" altLang="en-US" dirty="0" smtClean="0"/>
              <a:t>Exercise: Implement class </a:t>
            </a:r>
            <a:r>
              <a:rPr lang="en-US" altLang="en-US" dirty="0" smtClean="0">
                <a:latin typeface="Courier New" pitchFamily="49" charset="0"/>
              </a:rPr>
              <a:t>Secretary</a:t>
            </a:r>
            <a:r>
              <a:rPr lang="en-US" altLang="en-US" dirty="0" smtClean="0"/>
              <a:t>, based on the previous employee regulations.  (Secretaries can take dictation.)</a:t>
            </a:r>
            <a:endParaRPr lang="en-US" altLang="en-US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6CE90-BD32-4B62-8116-EBE2FB0823DE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Redundant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Secretary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1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A redundant class to represent secretaries.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Secretary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getHours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40;      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works 40 hours / week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double </a:t>
            </a:r>
            <a:r>
              <a:rPr lang="en-US" altLang="en-US" sz="1600" dirty="0" err="1" smtClean="0">
                <a:latin typeface="Courier New" pitchFamily="49" charset="0"/>
              </a:rPr>
              <a:t>getSalary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40000.0; 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$40,000.00 / year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getVacationDays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10;      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2 weeks' paid vacation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String </a:t>
            </a:r>
            <a:r>
              <a:rPr lang="en-US" altLang="en-US" sz="1600" dirty="0" err="1" smtClean="0">
                <a:latin typeface="Courier New" pitchFamily="49" charset="0"/>
              </a:rPr>
              <a:t>getVacationForm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"yellow";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use the yellow form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public void </a:t>
            </a:r>
            <a:r>
              <a:rPr lang="en-US" altLang="en-US" sz="1600" b="1" dirty="0" err="1" smtClean="0">
                <a:latin typeface="Courier New" pitchFamily="49" charset="0"/>
              </a:rPr>
              <a:t>takeDictation</a:t>
            </a:r>
            <a:r>
              <a:rPr lang="en-US" altLang="en-US" sz="1600" b="1" dirty="0" smtClean="0">
                <a:latin typeface="Courier New" pitchFamily="49" charset="0"/>
              </a:rPr>
              <a:t>(String text)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    </a:t>
            </a:r>
            <a:r>
              <a:rPr lang="en-US" altLang="en-US" sz="1600" b="1" dirty="0" err="1" smtClean="0">
                <a:latin typeface="Courier New" pitchFamily="49" charset="0"/>
              </a:rPr>
              <a:t>System.out.println</a:t>
            </a:r>
            <a:r>
              <a:rPr lang="en-US" altLang="en-US" sz="1600" b="1" dirty="0" smtClean="0">
                <a:latin typeface="Courier New" pitchFamily="49" charset="0"/>
              </a:rPr>
              <a:t>("Taking dictation of text: " + text);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2" charset="-128"/>
              </a:rPr>
              <a:t>Desire for code-sharing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42E4E-598B-4EF5-B517-622180B6EF78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itchFamily="49" charset="0"/>
              </a:rPr>
              <a:t>takeDictation</a:t>
            </a:r>
            <a:r>
              <a:rPr lang="en-US" altLang="en-US" dirty="0" smtClean="0"/>
              <a:t> is the only unique behavior in </a:t>
            </a:r>
            <a:r>
              <a:rPr lang="en-US" altLang="en-US" dirty="0" smtClean="0">
                <a:latin typeface="Courier New" pitchFamily="49" charset="0"/>
              </a:rPr>
              <a:t>Secretary</a:t>
            </a:r>
            <a:r>
              <a:rPr lang="en-US" altLang="en-US" dirty="0" smtClean="0"/>
              <a:t>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We'd like to be able to say: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A class to represent secretaries.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Secretary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i="1" dirty="0" smtClean="0">
                <a:latin typeface="Courier New" pitchFamily="49" charset="0"/>
              </a:rPr>
              <a:t>    </a:t>
            </a:r>
            <a:r>
              <a:rPr lang="en-US" altLang="en-US" sz="1600" b="1" dirty="0" smtClean="0"/>
              <a:t>copy all the contents from the Employee class;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</a:t>
            </a:r>
            <a:r>
              <a:rPr lang="en-US" altLang="en-US" sz="1600" dirty="0" err="1" smtClean="0">
                <a:latin typeface="Courier New" pitchFamily="49" charset="0"/>
              </a:rPr>
              <a:t>takeDictation</a:t>
            </a:r>
            <a:r>
              <a:rPr lang="en-US" altLang="en-US" sz="1600" dirty="0" smtClean="0">
                <a:latin typeface="Courier New" pitchFamily="49" charset="0"/>
              </a:rPr>
              <a:t>(String text)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("Taking dictation of text: " + text);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78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9.1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Extending a Class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AF921F-EB0F-4585-A8DC-A931CF4F6329}" type="datetime1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08B53B-8652-4312-AB39-3CBBBAB715A3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/>
          </a:p>
        </p:txBody>
      </p:sp>
      <p:sp>
        <p:nvSpPr>
          <p:cNvPr id="1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inheritance</a:t>
            </a:r>
            <a:r>
              <a:rPr lang="en-US" altLang="en-US" dirty="0" smtClean="0"/>
              <a:t>: A way to form new classes based on existing classes, taking on their attributes/behavior.</a:t>
            </a:r>
          </a:p>
          <a:p>
            <a:pPr lvl="1" eaLnBrk="1" hangingPunct="1"/>
            <a:r>
              <a:rPr lang="en-US" altLang="en-US" dirty="0" smtClean="0"/>
              <a:t>a way to group related classes</a:t>
            </a:r>
          </a:p>
          <a:p>
            <a:pPr lvl="1" eaLnBrk="1" hangingPunct="1"/>
            <a:r>
              <a:rPr lang="en-US" altLang="en-US" dirty="0" smtClean="0"/>
              <a:t>a way to share code between two or more classes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One class can </a:t>
            </a:r>
            <a:r>
              <a:rPr lang="en-US" altLang="en-US" i="1" dirty="0" smtClean="0"/>
              <a:t>extend </a:t>
            </a:r>
            <a:r>
              <a:rPr lang="en-US" altLang="en-US" dirty="0" smtClean="0"/>
              <a:t>another, absorbing its data/behavior.</a:t>
            </a:r>
          </a:p>
          <a:p>
            <a:pPr lvl="1" eaLnBrk="1" hangingPunct="1"/>
            <a:r>
              <a:rPr lang="en-US" altLang="en-US" b="1" dirty="0" smtClean="0"/>
              <a:t>superclass</a:t>
            </a:r>
            <a:r>
              <a:rPr lang="en-US" altLang="en-US" dirty="0" smtClean="0"/>
              <a:t>: The parent class that is being extended.</a:t>
            </a:r>
          </a:p>
          <a:p>
            <a:pPr lvl="1" eaLnBrk="1" hangingPunct="1"/>
            <a:r>
              <a:rPr lang="en-US" altLang="en-US" b="1" dirty="0" smtClean="0"/>
              <a:t>subclass</a:t>
            </a:r>
            <a:r>
              <a:rPr lang="en-US" altLang="en-US" dirty="0" smtClean="0"/>
              <a:t>: The child class that extends the superclass and inherits its behavior.</a:t>
            </a:r>
          </a:p>
          <a:p>
            <a:pPr lvl="2" eaLnBrk="1" hangingPunct="1"/>
            <a:r>
              <a:rPr lang="en-US" altLang="en-US" dirty="0" smtClean="0"/>
              <a:t>Subclass gets a copy of every field and method from superclass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will be covered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Inheritance Basics</a:t>
            </a:r>
          </a:p>
          <a:p>
            <a:r>
              <a:rPr lang="en-US" dirty="0" smtClean="0"/>
              <a:t>Extending a Class</a:t>
            </a:r>
          </a:p>
          <a:p>
            <a:r>
              <a:rPr lang="en-US" dirty="0" smtClean="0"/>
              <a:t>Overriding Methods</a:t>
            </a:r>
          </a:p>
          <a:p>
            <a:r>
              <a:rPr lang="en-US" dirty="0" smtClean="0"/>
              <a:t>Interacting with the Superclass</a:t>
            </a:r>
          </a:p>
          <a:p>
            <a:r>
              <a:rPr lang="en-US" dirty="0" smtClean="0"/>
              <a:t>Inheritance and Constructors</a:t>
            </a:r>
          </a:p>
          <a:p>
            <a:r>
              <a:rPr lang="en-US" dirty="0" smtClean="0"/>
              <a:t>Inheritance and Fields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Interfaces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14ECA0-6F20-414B-B127-E2A7FEC4B0B6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syntax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E836FC-D3E0-405D-9B25-3D52677AAA7D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	public class </a:t>
            </a:r>
            <a:r>
              <a:rPr lang="en-US" altLang="en-US" b="1" dirty="0" smtClean="0"/>
              <a:t>name</a:t>
            </a:r>
            <a:r>
              <a:rPr lang="en-US" altLang="en-US" dirty="0" smtClean="0">
                <a:latin typeface="Courier New" pitchFamily="49" charset="0"/>
              </a:rPr>
              <a:t> extends </a:t>
            </a:r>
            <a:r>
              <a:rPr lang="en-US" altLang="en-US" b="1" dirty="0" smtClean="0"/>
              <a:t>superclass</a:t>
            </a:r>
            <a:r>
              <a:rPr lang="en-US" altLang="en-US" dirty="0" smtClean="0">
                <a:latin typeface="Courier New" pitchFamily="49" charset="0"/>
              </a:rPr>
              <a:t> {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dirty="0" smtClean="0">
              <a:latin typeface="Courier New" pitchFamily="49" charset="0"/>
            </a:endParaRPr>
          </a:p>
          <a:p>
            <a:pPr lvl="1" eaLnBrk="1" hangingPunct="1"/>
            <a:r>
              <a:rPr lang="en-US" altLang="en-US" dirty="0" smtClean="0"/>
              <a:t>Example: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	public class Secretary </a:t>
            </a:r>
            <a:r>
              <a:rPr lang="en-US" altLang="en-US" b="1" dirty="0" smtClean="0">
                <a:solidFill>
                  <a:srgbClr val="003399"/>
                </a:solidFill>
                <a:latin typeface="Courier New" pitchFamily="49" charset="0"/>
              </a:rPr>
              <a:t>extends Employee</a:t>
            </a:r>
            <a:r>
              <a:rPr lang="en-US" altLang="en-US" dirty="0" smtClean="0">
                <a:latin typeface="Courier New" pitchFamily="49" charset="0"/>
              </a:rPr>
              <a:t>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	    ...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	}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dirty="0" smtClean="0">
              <a:latin typeface="Courier New" pitchFamily="49" charset="0"/>
            </a:endParaRPr>
          </a:p>
          <a:p>
            <a:pPr eaLnBrk="1" hangingPunct="1"/>
            <a:r>
              <a:rPr lang="en-US" altLang="en-US" sz="2600" dirty="0" smtClean="0"/>
              <a:t>By extending </a:t>
            </a:r>
            <a:r>
              <a:rPr lang="en-US" altLang="en-US" sz="2600" dirty="0" smtClean="0">
                <a:latin typeface="Courier New" pitchFamily="49" charset="0"/>
              </a:rPr>
              <a:t>Employee</a:t>
            </a:r>
            <a:r>
              <a:rPr lang="en-US" altLang="en-US" sz="2600" dirty="0" smtClean="0"/>
              <a:t>, each </a:t>
            </a:r>
            <a:r>
              <a:rPr lang="en-US" altLang="en-US" sz="2600" dirty="0" smtClean="0">
                <a:latin typeface="Courier New" pitchFamily="49" charset="0"/>
              </a:rPr>
              <a:t>Secretary</a:t>
            </a:r>
            <a:r>
              <a:rPr lang="en-US" altLang="en-US" sz="2600" dirty="0" smtClean="0"/>
              <a:t> object now:</a:t>
            </a:r>
          </a:p>
          <a:p>
            <a:pPr lvl="1" eaLnBrk="1" hangingPunct="1"/>
            <a:r>
              <a:rPr lang="en-US" altLang="en-US" dirty="0" smtClean="0"/>
              <a:t>receives a </a:t>
            </a:r>
            <a:r>
              <a:rPr lang="en-US" altLang="en-US" dirty="0" err="1" smtClean="0">
                <a:latin typeface="Courier New" pitchFamily="49" charset="0"/>
              </a:rPr>
              <a:t>getHours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itchFamily="49" charset="0"/>
              </a:rPr>
              <a:t>getSalary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itchFamily="49" charset="0"/>
              </a:rPr>
              <a:t>getVacationDays</a:t>
            </a:r>
            <a:r>
              <a:rPr lang="en-US" altLang="en-US" dirty="0" smtClean="0"/>
              <a:t>, and </a:t>
            </a:r>
            <a:r>
              <a:rPr lang="en-US" altLang="en-US" dirty="0" err="1" smtClean="0">
                <a:latin typeface="Courier New" pitchFamily="49" charset="0"/>
              </a:rPr>
              <a:t>getVacationForm</a:t>
            </a:r>
            <a:r>
              <a:rPr lang="en-US" altLang="en-US" dirty="0" smtClean="0"/>
              <a:t> method automatically</a:t>
            </a:r>
            <a:br>
              <a:rPr lang="en-US" altLang="en-US" dirty="0" smtClean="0"/>
            </a:br>
            <a:endParaRPr lang="en-US" altLang="en-US" sz="800" dirty="0" smtClean="0"/>
          </a:p>
          <a:p>
            <a:pPr lvl="1" eaLnBrk="1" hangingPunct="1"/>
            <a:r>
              <a:rPr lang="en-US" altLang="en-US" dirty="0" smtClean="0"/>
              <a:t>can be treated as an </a:t>
            </a:r>
            <a:r>
              <a:rPr lang="en-US" altLang="en-US" dirty="0" smtClean="0">
                <a:latin typeface="Courier New" pitchFamily="49" charset="0"/>
              </a:rPr>
              <a:t>Employee</a:t>
            </a:r>
            <a:r>
              <a:rPr lang="en-US" altLang="en-US" dirty="0" smtClean="0"/>
              <a:t> by client code (seen later)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B7F1C8-6C39-43F2-A8A4-BDC2A830C646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Improved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Secretary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A class to represent secretaries.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Secretary </a:t>
            </a:r>
            <a:r>
              <a:rPr lang="en-US" altLang="en-US" sz="1600" b="1" dirty="0" smtClean="0">
                <a:solidFill>
                  <a:srgbClr val="003399"/>
                </a:solidFill>
                <a:latin typeface="Courier New" pitchFamily="49" charset="0"/>
              </a:rPr>
              <a:t>extends Employee</a:t>
            </a:r>
            <a:r>
              <a:rPr lang="en-US" altLang="en-US" sz="1600" dirty="0" smtClean="0"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</a:t>
            </a:r>
            <a:r>
              <a:rPr lang="en-US" altLang="en-US" sz="1600" dirty="0" err="1" smtClean="0">
                <a:latin typeface="Courier New" pitchFamily="49" charset="0"/>
              </a:rPr>
              <a:t>takeDictation</a:t>
            </a:r>
            <a:r>
              <a:rPr lang="en-US" altLang="en-US" sz="1600" dirty="0" smtClean="0">
                <a:latin typeface="Courier New" pitchFamily="49" charset="0"/>
              </a:rPr>
              <a:t>(String text)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("Taking dictation of text: " + text);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 eaLnBrk="1" hangingPunct="1"/>
            <a:r>
              <a:rPr lang="en-US" altLang="en-US" dirty="0" smtClean="0"/>
              <a:t>Now we only write the parts unique to each type.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</a:rPr>
              <a:t>Secretary</a:t>
            </a:r>
            <a:r>
              <a:rPr lang="en-US" altLang="en-US" dirty="0" smtClean="0"/>
              <a:t> inherits </a:t>
            </a:r>
            <a:r>
              <a:rPr lang="en-US" altLang="en-US" dirty="0" err="1" smtClean="0">
                <a:latin typeface="Courier New" pitchFamily="49" charset="0"/>
              </a:rPr>
              <a:t>getHours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itchFamily="49" charset="0"/>
              </a:rPr>
              <a:t>getSalary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itchFamily="49" charset="0"/>
              </a:rPr>
              <a:t>getVacationDays</a:t>
            </a:r>
            <a:r>
              <a:rPr lang="en-US" altLang="en-US" dirty="0" smtClean="0"/>
              <a:t>, and </a:t>
            </a:r>
            <a:r>
              <a:rPr lang="en-US" altLang="en-US" dirty="0" err="1" smtClean="0">
                <a:latin typeface="Courier New" pitchFamily="49" charset="0"/>
              </a:rPr>
              <a:t>getVacationForm</a:t>
            </a:r>
            <a:r>
              <a:rPr lang="en-US" altLang="en-US" dirty="0" smtClean="0"/>
              <a:t> methods from </a:t>
            </a:r>
            <a:r>
              <a:rPr lang="en-US" altLang="en-US" dirty="0" smtClean="0">
                <a:latin typeface="Courier New" pitchFamily="49" charset="0"/>
              </a:rPr>
              <a:t>Employee</a:t>
            </a:r>
            <a:r>
              <a:rPr lang="en-US" altLang="en-US" dirty="0" smtClean="0"/>
              <a:t>.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</a:rPr>
              <a:t>Secretary</a:t>
            </a:r>
            <a:r>
              <a:rPr lang="en-US" altLang="en-US" dirty="0" smtClean="0"/>
              <a:t> adds the </a:t>
            </a:r>
            <a:r>
              <a:rPr lang="en-US" altLang="en-US" dirty="0" err="1" smtClean="0">
                <a:latin typeface="Courier New" pitchFamily="49" charset="0"/>
              </a:rPr>
              <a:t>takeDictation</a:t>
            </a:r>
            <a:r>
              <a:rPr lang="en-US" altLang="en-US" dirty="0" smtClean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3868776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22F6A6-E270-474C-9E8E-0CEFAA7B4FF4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Lawyer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Consider the following lawyer regulations:</a:t>
            </a:r>
          </a:p>
          <a:p>
            <a:pPr lvl="1" eaLnBrk="1" hangingPunct="1"/>
            <a:r>
              <a:rPr lang="en-US" altLang="en-US" dirty="0" smtClean="0"/>
              <a:t>Lawyers who get an extra week of paid vacation (a total of 3).</a:t>
            </a:r>
          </a:p>
          <a:p>
            <a:pPr lvl="1" eaLnBrk="1" hangingPunct="1"/>
            <a:r>
              <a:rPr lang="en-US" altLang="en-US" dirty="0" smtClean="0"/>
              <a:t>Lawyers use a pink form when applying for vacation leave.</a:t>
            </a:r>
          </a:p>
          <a:p>
            <a:pPr lvl="1" eaLnBrk="1" hangingPunct="1"/>
            <a:r>
              <a:rPr lang="en-US" altLang="en-US" dirty="0" smtClean="0"/>
              <a:t>Lawyers have some unique behavior: they know how to sue.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Problem: We want lawyers to inherit </a:t>
            </a:r>
            <a:r>
              <a:rPr lang="en-US" altLang="en-US" i="1" dirty="0" smtClean="0"/>
              <a:t>most </a:t>
            </a:r>
            <a:r>
              <a:rPr lang="en-US" altLang="en-US" dirty="0" smtClean="0"/>
              <a:t>behavior from employee, but we want to replace parts with new behavior.</a:t>
            </a:r>
          </a:p>
        </p:txBody>
      </p:sp>
    </p:spTree>
    <p:extLst>
      <p:ext uri="{BB962C8B-B14F-4D97-AF65-F5344CB8AC3E}">
        <p14:creationId xmlns:p14="http://schemas.microsoft.com/office/powerpoint/2010/main" val="3831152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9.1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Overriding 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C5C6D5-EB2B-46D2-B7D3-46823074352F}" type="datetime1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2" charset="-128"/>
              </a:rPr>
              <a:t>Overriding methods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D2A6B-5380-422A-BAEA-4B9E1B9D53C8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override</a:t>
            </a:r>
            <a:r>
              <a:rPr lang="en-US" altLang="en-US" dirty="0" smtClean="0"/>
              <a:t>: To write a new version of a method in a subclass that replaces the superclass's version.</a:t>
            </a:r>
          </a:p>
          <a:p>
            <a:pPr lvl="1" eaLnBrk="1" hangingPunct="1"/>
            <a:r>
              <a:rPr lang="en-US" altLang="en-US" dirty="0" smtClean="0"/>
              <a:t>No special syntax required to override a superclass method.</a:t>
            </a:r>
            <a:br>
              <a:rPr lang="en-US" altLang="en-US" dirty="0" smtClean="0"/>
            </a:br>
            <a:r>
              <a:rPr lang="en-US" altLang="en-US" dirty="0" smtClean="0"/>
              <a:t>Just write a new version of it in the subclass.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public class Lawyer extends Employee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008080"/>
                </a:solidFill>
                <a:latin typeface="Courier New" pitchFamily="49" charset="0"/>
              </a:rPr>
              <a:t>	    // overrides </a:t>
            </a:r>
            <a:r>
              <a:rPr lang="en-US" altLang="en-US" sz="1800" b="1" dirty="0" err="1" smtClean="0">
                <a:solidFill>
                  <a:srgbClr val="008080"/>
                </a:solidFill>
                <a:latin typeface="Courier New" pitchFamily="49" charset="0"/>
              </a:rPr>
              <a:t>getVacationForm</a:t>
            </a:r>
            <a:r>
              <a:rPr lang="en-US" altLang="en-US" sz="1800" b="1" dirty="0" smtClean="0">
                <a:solidFill>
                  <a:srgbClr val="008080"/>
                </a:solidFill>
                <a:latin typeface="Courier New" pitchFamily="49" charset="0"/>
              </a:rPr>
              <a:t> method in Employee class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003399"/>
                </a:solidFill>
                <a:latin typeface="Courier New" pitchFamily="49" charset="0"/>
              </a:rPr>
              <a:t>	    public String </a:t>
            </a:r>
            <a:r>
              <a:rPr lang="en-US" altLang="en-US" sz="1800" b="1" dirty="0" err="1" smtClean="0">
                <a:solidFill>
                  <a:srgbClr val="003399"/>
                </a:solidFill>
                <a:latin typeface="Courier New" pitchFamily="49" charset="0"/>
              </a:rPr>
              <a:t>getVacationForm</a:t>
            </a:r>
            <a:r>
              <a:rPr lang="en-US" altLang="en-US" sz="1800" b="1" dirty="0" smtClean="0">
                <a:solidFill>
                  <a:srgbClr val="003399"/>
                </a:solidFill>
                <a:latin typeface="Courier New" pitchFamily="49" charset="0"/>
              </a:rPr>
              <a:t>()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003399"/>
                </a:solidFill>
                <a:latin typeface="Courier New" pitchFamily="49" charset="0"/>
              </a:rPr>
              <a:t>	        return "pink";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003399"/>
                </a:solidFill>
                <a:latin typeface="Courier New" pitchFamily="49" charset="0"/>
              </a:rPr>
              <a:t>	    }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  ...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 lvl="1" eaLnBrk="1" hangingPunct="1"/>
            <a:r>
              <a:rPr lang="en-US" altLang="en-US" dirty="0" smtClean="0"/>
              <a:t>Exercise: Complete the </a:t>
            </a:r>
            <a:r>
              <a:rPr lang="en-US" altLang="en-US" dirty="0" smtClean="0">
                <a:latin typeface="Courier New" pitchFamily="49" charset="0"/>
              </a:rPr>
              <a:t>Lawyer</a:t>
            </a:r>
            <a:r>
              <a:rPr lang="en-US" altLang="en-US" dirty="0" smtClean="0"/>
              <a:t> class.</a:t>
            </a:r>
          </a:p>
          <a:p>
            <a:pPr marL="1143000" lvl="2" indent="-228600" eaLnBrk="1" hangingPunct="1"/>
            <a:r>
              <a:rPr lang="en-US" altLang="en-US" dirty="0" smtClean="0"/>
              <a:t>(3 weeks vacation, pink vacation form, can sue)</a:t>
            </a:r>
          </a:p>
        </p:txBody>
      </p:sp>
    </p:spTree>
    <p:extLst>
      <p:ext uri="{BB962C8B-B14F-4D97-AF65-F5344CB8AC3E}">
        <p14:creationId xmlns:p14="http://schemas.microsoft.com/office/powerpoint/2010/main" val="1460501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Lawyer </a:t>
            </a:r>
            <a:r>
              <a:rPr lang="en-US" dirty="0" smtClean="0">
                <a:ea typeface="ＭＳ Ｐゴシック" pitchFamily="32" charset="-128"/>
              </a:rPr>
              <a:t>class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01C2B5-DA94-4690-8A3D-A1B91585FCCD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>
                <a:solidFill>
                  <a:srgbClr val="008080"/>
                </a:solidFill>
                <a:latin typeface="Courier New" pitchFamily="49" charset="0"/>
              </a:rPr>
              <a:t>// A class to represent lawyers.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public class Lawyer extends Employee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>
                <a:solidFill>
                  <a:srgbClr val="008080"/>
                </a:solidFill>
                <a:latin typeface="Courier New" pitchFamily="49" charset="0"/>
              </a:rPr>
              <a:t>    // overrides getVacationForm from Employee class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public String getVacationForm()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return "pink";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>
                <a:solidFill>
                  <a:srgbClr val="008080"/>
                </a:solidFill>
                <a:latin typeface="Courier New" pitchFamily="49" charset="0"/>
              </a:rPr>
              <a:t>    // overrides getVacationDays from Employee class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public int getVacationDays()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return 15;           </a:t>
            </a:r>
            <a:r>
              <a:rPr lang="en-US" altLang="en-US" sz="1600" b="1" smtClean="0">
                <a:solidFill>
                  <a:srgbClr val="008080"/>
                </a:solidFill>
                <a:latin typeface="Courier New" pitchFamily="49" charset="0"/>
              </a:rPr>
              <a:t>// 3 weeks vacation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public void sue()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System.out.println("I'll see you in court!");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Exercise: Complete the </a:t>
            </a:r>
            <a:r>
              <a:rPr lang="en-US" altLang="en-US" smtClean="0">
                <a:latin typeface="Courier New" pitchFamily="49" charset="0"/>
              </a:rPr>
              <a:t>Marketer</a:t>
            </a:r>
            <a:r>
              <a:rPr lang="en-US" altLang="en-US" smtClean="0"/>
              <a:t> class.  Marketers make $10,000 extra ($50,000 total) and know how to advertise.</a:t>
            </a:r>
            <a:endParaRPr lang="en-US" altLang="en-US" sz="180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324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Marketer </a:t>
            </a:r>
            <a:r>
              <a:rPr lang="en-US" dirty="0" smtClean="0">
                <a:ea typeface="ＭＳ Ｐゴシック" pitchFamily="32" charset="-128"/>
              </a:rPr>
              <a:t>class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89C13-4499-4671-8C74-E97318EF43E8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A class to represent marketers.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Marketer extends Employee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advertise()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("Act now while supplies last!");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double </a:t>
            </a:r>
            <a:r>
              <a:rPr lang="en-US" altLang="en-US" sz="1600" dirty="0" err="1" smtClean="0">
                <a:latin typeface="Courier New" pitchFamily="49" charset="0"/>
              </a:rPr>
              <a:t>getSalary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50000.0; 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$50,000.00 / year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167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inheritance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5E24FA-9E73-43F8-A879-68C208496E98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Multiple levels of inheritance in a hierarchy are allowed.</a:t>
            </a:r>
          </a:p>
          <a:p>
            <a:pPr lvl="1" eaLnBrk="1" hangingPunct="1"/>
            <a:r>
              <a:rPr lang="en-US" altLang="en-US" dirty="0" smtClean="0"/>
              <a:t>Example: A legal secretary is the same as a regular secretary but makes more money ($45,000) and can file legal briefs.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en-US" dirty="0" smtClean="0"/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dirty="0" smtClean="0">
                <a:latin typeface="Courier New" pitchFamily="49" charset="0"/>
              </a:rPr>
              <a:t>	public class </a:t>
            </a:r>
            <a:r>
              <a:rPr lang="en-US" altLang="en-US" dirty="0" err="1" smtClean="0">
                <a:latin typeface="Courier New" pitchFamily="49" charset="0"/>
              </a:rPr>
              <a:t>LegalSecretary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b="1" dirty="0" smtClean="0">
                <a:solidFill>
                  <a:srgbClr val="003399"/>
                </a:solidFill>
                <a:latin typeface="Courier New" pitchFamily="49" charset="0"/>
              </a:rPr>
              <a:t>extends Secretary</a:t>
            </a:r>
            <a:r>
              <a:rPr lang="en-US" altLang="en-US" dirty="0" smtClean="0">
                <a:latin typeface="Courier New" pitchFamily="49" charset="0"/>
              </a:rPr>
              <a:t> {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dirty="0" smtClean="0">
                <a:latin typeface="Courier New" pitchFamily="49" charset="0"/>
              </a:rPr>
              <a:t>	    ...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dirty="0" smtClean="0">
                <a:latin typeface="Courier New" pitchFamily="49" charset="0"/>
              </a:rPr>
              <a:t>	}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Exercise: Complete the </a:t>
            </a:r>
            <a:r>
              <a:rPr lang="en-US" altLang="en-US" dirty="0" err="1" smtClean="0">
                <a:latin typeface="Courier New" pitchFamily="49" charset="0"/>
              </a:rPr>
              <a:t>LegalSecretary</a:t>
            </a:r>
            <a:r>
              <a:rPr lang="en-US" altLang="en-US" dirty="0" smtClean="0"/>
              <a:t> class.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itchFamily="32" charset="0"/>
                <a:ea typeface="ＭＳ Ｐゴシック" pitchFamily="32" charset="-128"/>
              </a:rPr>
              <a:t>LegalSecretary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dirty="0" smtClean="0">
                <a:ea typeface="ＭＳ Ｐゴシック" pitchFamily="32" charset="-128"/>
              </a:rPr>
              <a:t>class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FDA81B-213E-4F57-AEE4-11D667FD7A5F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A class to represent legal secretaries.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</a:t>
            </a:r>
            <a:r>
              <a:rPr lang="en-US" altLang="en-US" sz="1600" dirty="0" err="1" smtClean="0">
                <a:latin typeface="Courier New" pitchFamily="49" charset="0"/>
              </a:rPr>
              <a:t>LegalSecretary</a:t>
            </a:r>
            <a:r>
              <a:rPr lang="en-US" altLang="en-US" sz="1600" dirty="0" smtClean="0">
                <a:latin typeface="Courier New" pitchFamily="49" charset="0"/>
              </a:rPr>
              <a:t> extends Secretary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</a:t>
            </a:r>
            <a:r>
              <a:rPr lang="en-US" altLang="en-US" sz="1600" dirty="0" err="1" smtClean="0">
                <a:latin typeface="Courier New" pitchFamily="49" charset="0"/>
              </a:rPr>
              <a:t>fileLegalBriefs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("I could file all day!");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double </a:t>
            </a:r>
            <a:r>
              <a:rPr lang="en-US" altLang="en-US" sz="1600" dirty="0" err="1" smtClean="0">
                <a:latin typeface="Courier New" pitchFamily="49" charset="0"/>
              </a:rPr>
              <a:t>getSalary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45000.0; 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$45,000.00 / year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56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overridden methods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9B44DB-EBFE-4587-ACD0-E5DCA98E1BAD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Subclasses can call overridden methods with </a:t>
            </a:r>
            <a:r>
              <a:rPr lang="en-US" altLang="en-US" dirty="0" smtClean="0">
                <a:latin typeface="Courier New" pitchFamily="49" charset="0"/>
              </a:rPr>
              <a:t>super</a:t>
            </a:r>
            <a:endParaRPr lang="en-US" alt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err="1" smtClean="0">
                <a:latin typeface="Courier New" pitchFamily="49" charset="0"/>
              </a:rPr>
              <a:t>super.</a:t>
            </a:r>
            <a:r>
              <a:rPr lang="en-US" altLang="en-US" b="1" dirty="0" err="1" smtClean="0"/>
              <a:t>method</a:t>
            </a:r>
            <a:r>
              <a:rPr lang="en-US" altLang="en-US" dirty="0" smtClean="0">
                <a:latin typeface="Courier New" pitchFamily="49" charset="0"/>
              </a:rPr>
              <a:t>(</a:t>
            </a:r>
            <a:r>
              <a:rPr lang="en-US" altLang="en-US" b="1" dirty="0" smtClean="0"/>
              <a:t>parameters</a:t>
            </a:r>
            <a:r>
              <a:rPr lang="en-US" altLang="en-US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800" dirty="0" smtClean="0"/>
          </a:p>
          <a:p>
            <a:pPr lvl="1" eaLnBrk="1" hangingPunct="1"/>
            <a:r>
              <a:rPr lang="en-US" altLang="en-US" dirty="0" smtClean="0"/>
              <a:t>Example: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public class </a:t>
            </a:r>
            <a:r>
              <a:rPr lang="en-US" altLang="en-US" sz="1800" dirty="0" err="1" smtClean="0">
                <a:latin typeface="Courier New" pitchFamily="49" charset="0"/>
              </a:rPr>
              <a:t>LegalSecretary</a:t>
            </a:r>
            <a:r>
              <a:rPr lang="en-US" altLang="en-US" sz="1800" dirty="0" smtClean="0">
                <a:latin typeface="Courier New" pitchFamily="49" charset="0"/>
              </a:rPr>
              <a:t> extends Secretary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  public double </a:t>
            </a:r>
            <a:r>
              <a:rPr lang="en-US" altLang="en-US" sz="1800" dirty="0" err="1" smtClean="0">
                <a:latin typeface="Courier New" pitchFamily="49" charset="0"/>
              </a:rPr>
              <a:t>getSalary</a:t>
            </a:r>
            <a:r>
              <a:rPr lang="en-US" altLang="en-US" sz="1800" dirty="0" smtClean="0">
                <a:latin typeface="Courier New" pitchFamily="49" charset="0"/>
              </a:rPr>
              <a:t>()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      double </a:t>
            </a:r>
            <a:r>
              <a:rPr lang="en-US" altLang="en-US" sz="1800" dirty="0" err="1" smtClean="0">
                <a:latin typeface="Courier New" pitchFamily="49" charset="0"/>
              </a:rPr>
              <a:t>baseSalary</a:t>
            </a:r>
            <a:r>
              <a:rPr lang="en-US" altLang="en-US" sz="1800" dirty="0" smtClean="0">
                <a:latin typeface="Courier New" pitchFamily="49" charset="0"/>
              </a:rPr>
              <a:t> = </a:t>
            </a:r>
            <a:r>
              <a:rPr lang="en-US" altLang="en-US" sz="1800" b="1" dirty="0" err="1" smtClean="0">
                <a:solidFill>
                  <a:srgbClr val="003399"/>
                </a:solidFill>
                <a:latin typeface="Courier New" pitchFamily="49" charset="0"/>
              </a:rPr>
              <a:t>super.getSalary</a:t>
            </a:r>
            <a:r>
              <a:rPr lang="en-US" altLang="en-US" sz="1800" b="1" dirty="0" smtClean="0">
                <a:solidFill>
                  <a:srgbClr val="003399"/>
                </a:solidFill>
                <a:latin typeface="Courier New" pitchFamily="49" charset="0"/>
              </a:rPr>
              <a:t>()</a:t>
            </a:r>
            <a:r>
              <a:rPr lang="en-US" altLang="en-US" sz="1800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      return </a:t>
            </a:r>
            <a:r>
              <a:rPr lang="en-US" altLang="en-US" sz="1800" dirty="0" err="1" smtClean="0">
                <a:latin typeface="Courier New" pitchFamily="49" charset="0"/>
              </a:rPr>
              <a:t>baseSalary</a:t>
            </a:r>
            <a:r>
              <a:rPr lang="en-US" altLang="en-US" sz="1800" dirty="0" smtClean="0">
                <a:latin typeface="Courier New" pitchFamily="49" charset="0"/>
              </a:rPr>
              <a:t> + 5000.0;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  }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  ...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}</a:t>
            </a:r>
            <a:endParaRPr lang="en-US" altLang="en-US" sz="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9.1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Basics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25DEAE-4111-455A-81AA-489A564704AF}" type="datetime1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6075" lvl="1">
              <a:spcBef>
                <a:spcPts val="500"/>
              </a:spcBef>
            </a:pPr>
            <a:r>
              <a:rPr lang="en-GB" sz="2000" b="1" dirty="0">
                <a:ea typeface="ＭＳ Ｐゴシック" pitchFamily="32" charset="-128"/>
              </a:rPr>
              <a:t>reading: </a:t>
            </a:r>
            <a:r>
              <a:rPr lang="en-US" sz="2000" b="1" dirty="0" smtClean="0">
                <a:ea typeface="ＭＳ Ｐゴシック" pitchFamily="32" charset="-128"/>
              </a:rPr>
              <a:t>9.2</a:t>
            </a:r>
            <a:endParaRPr lang="en-US" b="1" dirty="0">
              <a:ea typeface="ＭＳ Ｐゴシック" pitchFamily="32" charset="-128"/>
            </a:endParaRPr>
          </a:p>
          <a:p>
            <a:pPr marL="346075" lvl="1" indent="0" algn="ctr">
              <a:spcBef>
                <a:spcPts val="500"/>
              </a:spcBef>
              <a:buFontTx/>
              <a:buNone/>
            </a:pPr>
            <a:endParaRPr lang="en-US" dirty="0"/>
          </a:p>
        </p:txBody>
      </p:sp>
      <p:sp>
        <p:nvSpPr>
          <p:cNvPr id="8253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Interacting with the Superclass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36FAB5-B3DB-415C-AF87-FE392C8C4321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11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 sz="3600" smtClean="0"/>
              <a:t>Changes to common behavior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3050" indent="-273050" eaLnBrk="1" hangingPunct="1"/>
            <a:r>
              <a:rPr lang="en-US" altLang="en-US" smtClean="0"/>
              <a:t>Let's return to our previous company/employee example.</a:t>
            </a:r>
          </a:p>
          <a:p>
            <a:pPr marL="639763" lvl="1" indent="-246063" eaLnBrk="1" hangingPunct="1"/>
            <a:endParaRPr lang="en-US" altLang="en-US" smtClean="0"/>
          </a:p>
          <a:p>
            <a:pPr marL="273050" indent="-273050" eaLnBrk="1" hangingPunct="1"/>
            <a:r>
              <a:rPr lang="en-US" altLang="en-US" smtClean="0"/>
              <a:t>Imagine a company-wide change affecting all employees.</a:t>
            </a:r>
          </a:p>
          <a:p>
            <a:pPr marL="639763" lvl="1" indent="-246063"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marL="639763" lvl="1" indent="-246063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Example: Everyone is given a $10,000 raise due to inflation.</a:t>
            </a:r>
          </a:p>
          <a:p>
            <a:pPr marL="639763" lvl="1" indent="-246063" eaLnBrk="1" hangingPunct="1"/>
            <a:r>
              <a:rPr lang="en-US" altLang="en-US" smtClean="0"/>
              <a:t>The base employee salary is now $50,000.</a:t>
            </a:r>
          </a:p>
          <a:p>
            <a:pPr marL="639763" lvl="1" indent="-246063" eaLnBrk="1" hangingPunct="1"/>
            <a:r>
              <a:rPr lang="en-US" altLang="en-US" smtClean="0"/>
              <a:t>Legal secretaries now make $55,000.</a:t>
            </a:r>
          </a:p>
          <a:p>
            <a:pPr marL="639763" lvl="1" indent="-246063" eaLnBrk="1" hangingPunct="1"/>
            <a:r>
              <a:rPr lang="en-US" altLang="en-US" smtClean="0"/>
              <a:t>Marketers now make $60,000.</a:t>
            </a:r>
          </a:p>
          <a:p>
            <a:pPr marL="639763" lvl="1" indent="-246063" eaLnBrk="1" hangingPunct="1"/>
            <a:endParaRPr lang="en-US" altLang="en-US" smtClean="0"/>
          </a:p>
          <a:p>
            <a:pPr marL="273050" indent="-273050" eaLnBrk="1" hangingPunct="1"/>
            <a:r>
              <a:rPr lang="en-US" altLang="en-US" smtClean="0"/>
              <a:t>We must modify our code to reflect this policy change.</a:t>
            </a:r>
            <a:endParaRPr lang="en-US" altLang="en-US" sz="900" smtClean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92875"/>
            <a:ext cx="1520825" cy="365125"/>
          </a:xfrm>
        </p:spPr>
        <p:txBody>
          <a:bodyPr/>
          <a:lstStyle/>
          <a:p>
            <a:pPr>
              <a:defRPr/>
            </a:pPr>
            <a:fld id="{B2EF14E0-3EE4-4F92-8B71-49C30061390C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865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2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 smtClean="0"/>
              <a:t>Modifying the superclass</a:t>
            </a:r>
          </a:p>
        </p:txBody>
      </p:sp>
      <p:sp>
        <p:nvSpPr>
          <p:cNvPr id="1431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39763" lvl="1" indent="-246063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 A class to represent employees (20-page manual).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class Employee {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int getHours() {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return 40;           </a:t>
            </a:r>
            <a:r>
              <a:rPr lang="en-US" altLang="en-US" sz="18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 works 40 hours / week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800" smtClean="0">
                <a:latin typeface="Courier New" panose="02070309020205020404" pitchFamily="49" charset="0"/>
              </a:rPr>
              <a:t>    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double getSalary() {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    return 50000.0;      </a:t>
            </a:r>
            <a:r>
              <a:rPr lang="en-US" altLang="en-US" sz="18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 $50,000.00 / year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800" smtClean="0">
                <a:latin typeface="Courier New" panose="02070309020205020404" pitchFamily="49" charset="0"/>
              </a:rPr>
              <a:t>    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...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marL="639763" lvl="1" indent="-246063" eaLnBrk="1" hangingPunct="1"/>
            <a:r>
              <a:rPr lang="en-US" altLang="en-US" smtClean="0"/>
              <a:t>Are we finished?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marL="273050" indent="-273050"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Employee</a:t>
            </a:r>
            <a:r>
              <a:rPr lang="en-US" altLang="en-US" smtClean="0"/>
              <a:t> subclasses are still incorrect.</a:t>
            </a:r>
          </a:p>
          <a:p>
            <a:pPr marL="639763" lvl="1" indent="-246063" eaLnBrk="1" hangingPunct="1"/>
            <a:r>
              <a:rPr lang="en-US" altLang="en-US" smtClean="0"/>
              <a:t>They have overridden </a:t>
            </a:r>
            <a:r>
              <a:rPr lang="en-US" altLang="en-US" smtClean="0">
                <a:latin typeface="Courier New" panose="02070309020205020404" pitchFamily="49" charset="0"/>
              </a:rPr>
              <a:t>getSalary</a:t>
            </a:r>
            <a:r>
              <a:rPr lang="en-US" altLang="en-US" smtClean="0"/>
              <a:t> to return other values.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32208334-D33A-4A2F-AE47-327A20FB993D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92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1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15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55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 smtClean="0"/>
              <a:t>An unsatisfactory solution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39763" lvl="1" indent="-24606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class LegalSecretary extends Secretary {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double getSalary() {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    return 55000.0;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...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class Marketer extends Employee {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double getSalary() {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    return 60000.0;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...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</a:endParaRPr>
          </a:p>
          <a:p>
            <a:pPr marL="639763" lvl="1" indent="-246063" eaLnBrk="1" hangingPunct="1"/>
            <a:r>
              <a:rPr lang="en-US" altLang="en-US" smtClean="0"/>
              <a:t>Problem: The subclasses' salaries are based on the Employee salary, but the </a:t>
            </a:r>
            <a:r>
              <a:rPr lang="en-US" altLang="en-US" smtClean="0">
                <a:latin typeface="Courier New" panose="02070309020205020404" pitchFamily="49" charset="0"/>
              </a:rPr>
              <a:t>getSalary</a:t>
            </a:r>
            <a:r>
              <a:rPr lang="en-US" altLang="en-US" smtClean="0"/>
              <a:t> code does not reflect this.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73707AED-9B81-47D9-B665-96F33E269343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37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 smtClean="0"/>
              <a:t>Calling overridden methods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3050" indent="-273050" eaLnBrk="1" hangingPunct="1"/>
            <a:r>
              <a:rPr lang="en-US" altLang="en-US" smtClean="0"/>
              <a:t>Subclasses can call overridden methods with </a:t>
            </a:r>
            <a:r>
              <a:rPr lang="en-US" altLang="en-US" smtClean="0">
                <a:latin typeface="Courier New" panose="02070309020205020404" pitchFamily="49" charset="0"/>
              </a:rPr>
              <a:t>super</a:t>
            </a:r>
            <a:endParaRPr lang="en-US" altLang="en-US" smtClean="0"/>
          </a:p>
          <a:p>
            <a:pPr marL="639763" lvl="1" indent="-246063" eaLnBrk="1" hangingPunct="1">
              <a:buFont typeface="Wingdings" panose="05000000000000000000" pitchFamily="2" charset="2"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marL="639763" lvl="1" indent="-246063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super.</a:t>
            </a:r>
            <a:r>
              <a:rPr lang="en-US" altLang="en-US" b="1" smtClean="0"/>
              <a:t>method</a:t>
            </a:r>
            <a:r>
              <a:rPr lang="en-US" altLang="en-US" smtClean="0">
                <a:latin typeface="Courier New" panose="02070309020205020404" pitchFamily="49" charset="0"/>
              </a:rPr>
              <a:t>(</a:t>
            </a:r>
            <a:r>
              <a:rPr lang="en-US" altLang="en-US" b="1" smtClean="0"/>
              <a:t>parameters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</a:p>
          <a:p>
            <a:pPr marL="639763" lvl="1" indent="-246063" eaLnBrk="1" hangingPunct="1">
              <a:buFont typeface="Wingdings" panose="05000000000000000000" pitchFamily="2" charset="2"/>
              <a:buNone/>
            </a:pPr>
            <a:endParaRPr lang="en-US" altLang="en-US" sz="900" smtClean="0"/>
          </a:p>
          <a:p>
            <a:pPr marL="639763" lvl="1" indent="-246063" eaLnBrk="1" hangingPunct="1"/>
            <a:r>
              <a:rPr lang="en-US" altLang="en-US" smtClean="0"/>
              <a:t>Example: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public class LegalSecretary extends Secretary {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public double getSalary() {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    double baseSalary = </a:t>
            </a:r>
            <a:r>
              <a:rPr lang="en-US" altLang="en-US" sz="2000" b="1" smtClean="0">
                <a:solidFill>
                  <a:srgbClr val="003399"/>
                </a:solidFill>
                <a:latin typeface="Courier New" panose="02070309020205020404" pitchFamily="49" charset="0"/>
              </a:rPr>
              <a:t>super.getSalary()</a:t>
            </a:r>
            <a:r>
              <a:rPr lang="en-US" altLang="en-US" sz="2000" smtClean="0">
                <a:latin typeface="Courier New" panose="02070309020205020404" pitchFamily="49" charset="0"/>
              </a:rPr>
              <a:t>;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    return baseSalary + 5000.0;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}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...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}</a:t>
            </a:r>
          </a:p>
          <a:p>
            <a:pPr marL="639763" lvl="1" indent="-246063" eaLnBrk="1" hangingPunct="1">
              <a:lnSpc>
                <a:spcPct val="70000"/>
              </a:lnSpc>
            </a:pPr>
            <a:endParaRPr lang="en-US" altLang="en-US" sz="900" smtClean="0"/>
          </a:p>
          <a:p>
            <a:pPr marL="639763" lvl="1" indent="-246063" eaLnBrk="1" hangingPunct="1"/>
            <a:endParaRPr lang="en-US" altLang="en-US" smtClean="0"/>
          </a:p>
          <a:p>
            <a:pPr marL="639763" lvl="1" indent="-246063" eaLnBrk="1" hangingPunct="1"/>
            <a:r>
              <a:rPr lang="en-US" altLang="en-US" smtClean="0"/>
              <a:t>Exercise: Modify </a:t>
            </a:r>
            <a:r>
              <a:rPr lang="en-US" altLang="en-US" smtClean="0">
                <a:latin typeface="Courier New" panose="02070309020205020404" pitchFamily="49" charset="0"/>
              </a:rPr>
              <a:t>Lawyer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Marketer</a:t>
            </a:r>
            <a:r>
              <a:rPr lang="en-US" altLang="en-US" smtClean="0"/>
              <a:t> to use </a:t>
            </a:r>
            <a:r>
              <a:rPr lang="en-US" altLang="en-US" smtClean="0">
                <a:latin typeface="Courier New" panose="02070309020205020404" pitchFamily="49" charset="0"/>
              </a:rPr>
              <a:t>super</a:t>
            </a:r>
            <a:r>
              <a:rPr lang="en-US" altLang="en-US" smtClean="0"/>
              <a:t>.</a:t>
            </a:r>
            <a:endParaRPr lang="en-US" altLang="en-US" sz="2000" smtClean="0">
              <a:latin typeface="Courier New" panose="02070309020205020404" pitchFamily="49" charset="0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443C1E39-8DF1-44D4-AC62-E4C6FA3E4679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42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5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 smtClean="0"/>
              <a:t>Improved subclasses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public class Lawyer extends Employee {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public String getVacationForm() {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return "pink";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}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800" smtClean="0">
                <a:latin typeface="Courier New" panose="02070309020205020404" pitchFamily="49" charset="0"/>
              </a:rPr>
              <a:t>    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public int getVacationDays() {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        return super.getVacationDays() + 5;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}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public void sue() {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System.out.println("I'll see you in court!");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}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}</a:t>
            </a:r>
            <a:endParaRPr lang="en-US" altLang="en-US" sz="800" smtClean="0"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public class Marketer extends Employee {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public void advertise() {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System.out.println("Act now while supplies last!");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}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public double getSalary() {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        return super.getSalary() + 10000.0;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}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}</a:t>
            </a:r>
            <a:endParaRPr lang="en-US" altLang="en-US" sz="1800" smtClean="0">
              <a:latin typeface="Courier New" panose="02070309020205020404" pitchFamily="49" charset="0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360AB34C-B401-4C3B-82AA-A9EE3871246F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3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6075" lvl="1">
              <a:spcBef>
                <a:spcPts val="500"/>
              </a:spcBef>
            </a:pPr>
            <a:r>
              <a:rPr lang="en-GB" sz="2000" b="1" dirty="0">
                <a:ea typeface="ＭＳ Ｐゴシック" pitchFamily="32" charset="-128"/>
              </a:rPr>
              <a:t>reading: </a:t>
            </a:r>
            <a:r>
              <a:rPr lang="en-US" sz="2000" b="1" dirty="0" smtClean="0">
                <a:ea typeface="ＭＳ Ｐゴシック" pitchFamily="32" charset="-128"/>
              </a:rPr>
              <a:t>9.2</a:t>
            </a:r>
            <a:endParaRPr lang="en-US" b="1" dirty="0">
              <a:ea typeface="ＭＳ Ｐゴシック" pitchFamily="32" charset="-128"/>
            </a:endParaRPr>
          </a:p>
          <a:p>
            <a:pPr marL="346075" lvl="1" indent="0" algn="ctr">
              <a:spcBef>
                <a:spcPts val="500"/>
              </a:spcBef>
              <a:buFontTx/>
              <a:buNone/>
            </a:pPr>
            <a:endParaRPr lang="en-US" dirty="0"/>
          </a:p>
        </p:txBody>
      </p:sp>
      <p:sp>
        <p:nvSpPr>
          <p:cNvPr id="8253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and Constructors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AAAE9-C8A1-4896-901C-28A888789766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constructors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73E59A-8082-439C-A548-55C4BCE6F4E1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066800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Imagine that we want to give employees more vacation days the longer they've been with the company.</a:t>
            </a:r>
          </a:p>
          <a:p>
            <a:pPr lvl="1" eaLnBrk="1" hangingPunct="1"/>
            <a:r>
              <a:rPr lang="en-US" altLang="en-US" dirty="0" smtClean="0"/>
              <a:t>For each year worked, we'll award 2 additional vacation days.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When an Employee object is constructed, we'll pass in the number of years the person has been with the company.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This will require us to modify our </a:t>
            </a:r>
            <a:r>
              <a:rPr lang="en-US" altLang="en-US" dirty="0" smtClean="0">
                <a:latin typeface="Courier New" pitchFamily="49" charset="0"/>
              </a:rPr>
              <a:t>Employee</a:t>
            </a:r>
            <a:r>
              <a:rPr lang="en-US" altLang="en-US" dirty="0" smtClean="0"/>
              <a:t> class and add some new state and behavior.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Exercise: Make necessary modifications to the </a:t>
            </a:r>
            <a:r>
              <a:rPr lang="en-US" altLang="en-US" dirty="0" smtClean="0">
                <a:latin typeface="Courier New" pitchFamily="49" charset="0"/>
              </a:rPr>
              <a:t>Employee</a:t>
            </a:r>
            <a:r>
              <a:rPr lang="en-US" altLang="en-US" dirty="0" smtClean="0"/>
              <a:t> class.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102E8-1FE1-4268-8B34-53D28F875850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Modified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Employee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private </a:t>
            </a:r>
            <a:r>
              <a:rPr lang="en-US" altLang="en-US" sz="1600" b="1" dirty="0" err="1" smtClean="0">
                <a:latin typeface="Courier New" pitchFamily="49" charset="0"/>
              </a:rPr>
              <a:t>int</a:t>
            </a:r>
            <a:r>
              <a:rPr lang="en-US" altLang="en-US" sz="1600" b="1" dirty="0" smtClean="0">
                <a:latin typeface="Courier New" pitchFamily="49" charset="0"/>
              </a:rPr>
              <a:t> years;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7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public Employee(</a:t>
            </a:r>
            <a:r>
              <a:rPr lang="en-US" altLang="en-US" sz="1600" b="1" dirty="0" err="1" smtClean="0">
                <a:latin typeface="Courier New" pitchFamily="49" charset="0"/>
              </a:rPr>
              <a:t>int</a:t>
            </a:r>
            <a:r>
              <a:rPr lang="en-US" altLang="en-US" sz="1600" b="1" dirty="0" smtClean="0">
                <a:latin typeface="Courier New" pitchFamily="49" charset="0"/>
              </a:rPr>
              <a:t> </a:t>
            </a:r>
            <a:r>
              <a:rPr lang="en-US" altLang="en-US" sz="1600" b="1" dirty="0" err="1" smtClean="0">
                <a:latin typeface="Courier New" pitchFamily="49" charset="0"/>
              </a:rPr>
              <a:t>initialYears</a:t>
            </a:r>
            <a:r>
              <a:rPr lang="en-US" altLang="en-US" sz="1600" b="1" dirty="0" smtClean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    years = </a:t>
            </a:r>
            <a:r>
              <a:rPr lang="en-US" altLang="en-US" sz="1600" b="1" dirty="0" err="1" smtClean="0">
                <a:latin typeface="Courier New" pitchFamily="49" charset="0"/>
              </a:rPr>
              <a:t>initialYears</a:t>
            </a:r>
            <a:r>
              <a:rPr lang="en-US" altLang="en-US" sz="16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7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getHours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40;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7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double </a:t>
            </a:r>
            <a:r>
              <a:rPr lang="en-US" altLang="en-US" sz="1600" dirty="0" err="1" smtClean="0">
                <a:latin typeface="Courier New" pitchFamily="49" charset="0"/>
              </a:rPr>
              <a:t>getSalary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50000.0;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7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getVacationDays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    return 10 + 2 * years;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7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String </a:t>
            </a:r>
            <a:r>
              <a:rPr lang="en-US" altLang="en-US" sz="1600" dirty="0" err="1" smtClean="0">
                <a:latin typeface="Courier New" pitchFamily="49" charset="0"/>
              </a:rPr>
              <a:t>getVacationForm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"yellow";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5399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67F9F1-C75D-4A83-8426-5F3B6BDD9C9B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Problem with constructors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Now that we've added the constructor to the </a:t>
            </a:r>
            <a:r>
              <a:rPr lang="en-US" altLang="en-US" dirty="0" smtClean="0">
                <a:latin typeface="Courier New" pitchFamily="49" charset="0"/>
              </a:rPr>
              <a:t>Employee</a:t>
            </a:r>
            <a:r>
              <a:rPr lang="en-US" altLang="en-US" dirty="0" smtClean="0"/>
              <a:t> class, our subclasses do not compile.  The error: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itchFamily="49" charset="0"/>
              </a:rPr>
              <a:t>Lawyer.java:2: cannot find symbol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itchFamily="49" charset="0"/>
              </a:rPr>
              <a:t>symbol  : constructor Employee()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itchFamily="49" charset="0"/>
              </a:rPr>
              <a:t>location: class Employee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itchFamily="49" charset="0"/>
              </a:rPr>
              <a:t>public class Lawyer extends Employee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itchFamily="49" charset="0"/>
              </a:rPr>
              <a:t>       ^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dirty="0" smtClean="0">
              <a:solidFill>
                <a:srgbClr val="800000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altLang="en-US" dirty="0" smtClean="0"/>
              <a:t>The short explanation: Once we write a constructor (that requires parameters) in the superclass, we must now write constructors for our employee subclasses as well.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The long explanation: (next slide)</a:t>
            </a:r>
            <a:endParaRPr lang="en-US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152366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 crisis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E8FD81-ACD6-4AEC-B511-CF00EF2100A2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147763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software engineering</a:t>
            </a:r>
            <a:r>
              <a:rPr lang="en-US" altLang="en-US" dirty="0" smtClean="0"/>
              <a:t>: The practice of developing, designing, documenting, testing large computer programs.</a:t>
            </a:r>
          </a:p>
          <a:p>
            <a:pPr marL="0" indent="0" eaLnBrk="1" hangingPunct="1">
              <a:buNone/>
            </a:pPr>
            <a:endParaRPr lang="en-US" altLang="en-US" sz="1200" dirty="0" smtClean="0"/>
          </a:p>
          <a:p>
            <a:pPr eaLnBrk="1" hangingPunct="1"/>
            <a:r>
              <a:rPr lang="en-US" altLang="en-US" dirty="0" smtClean="0"/>
              <a:t>Large-scale projects face many issues:</a:t>
            </a:r>
          </a:p>
          <a:p>
            <a:pPr lvl="1" eaLnBrk="1" hangingPunct="1"/>
            <a:r>
              <a:rPr lang="en-US" altLang="en-US" dirty="0" smtClean="0"/>
              <a:t>getting many programmers working together</a:t>
            </a:r>
          </a:p>
          <a:p>
            <a:pPr lvl="1" eaLnBrk="1" hangingPunct="1"/>
            <a:r>
              <a:rPr lang="en-US" altLang="en-US" dirty="0" smtClean="0"/>
              <a:t>getting code finished on time</a:t>
            </a:r>
          </a:p>
          <a:p>
            <a:pPr lvl="1" eaLnBrk="1" hangingPunct="1"/>
            <a:r>
              <a:rPr lang="en-US" altLang="en-US" dirty="0" smtClean="0"/>
              <a:t>avoiding redundant code</a:t>
            </a:r>
          </a:p>
          <a:p>
            <a:pPr lvl="1" eaLnBrk="1" hangingPunct="1"/>
            <a:r>
              <a:rPr lang="en-US" altLang="en-US" dirty="0" smtClean="0"/>
              <a:t>finding and fixing bugs</a:t>
            </a:r>
          </a:p>
          <a:p>
            <a:pPr lvl="1" eaLnBrk="1" hangingPunct="1"/>
            <a:r>
              <a:rPr lang="en-US" altLang="en-US" dirty="0" smtClean="0"/>
              <a:t>maintaining, improving, and reusing existing code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en-US" sz="1200" dirty="0" smtClean="0"/>
          </a:p>
          <a:p>
            <a:pPr eaLnBrk="1" hangingPunct="1"/>
            <a:r>
              <a:rPr lang="en-US" altLang="en-US" b="1" dirty="0" smtClean="0"/>
              <a:t>code reuse</a:t>
            </a:r>
            <a:r>
              <a:rPr lang="en-US" altLang="en-US" dirty="0" smtClean="0"/>
              <a:t>: The practice of writing program code once and using it in many contexts.</a:t>
            </a:r>
          </a:p>
        </p:txBody>
      </p:sp>
      <p:pic>
        <p:nvPicPr>
          <p:cNvPr id="12" name="Picture 3" descr="featureonabu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962" y="2705475"/>
            <a:ext cx="2446638" cy="198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B3F96B-0C72-41BF-A29C-FF23D0D03C99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The detailed explanation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" y="1147763"/>
            <a:ext cx="8839200" cy="51006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Constructors are not inherited.</a:t>
            </a:r>
          </a:p>
          <a:p>
            <a:pPr lvl="1" eaLnBrk="1" hangingPunct="1"/>
            <a:r>
              <a:rPr lang="en-US" altLang="en-US" dirty="0" smtClean="0"/>
              <a:t>Subclasses don't inherit the </a:t>
            </a:r>
            <a:r>
              <a:rPr lang="en-US" altLang="en-US" dirty="0" smtClean="0">
                <a:latin typeface="Courier New" pitchFamily="49" charset="0"/>
              </a:rPr>
              <a:t>Employee(</a:t>
            </a:r>
            <a:r>
              <a:rPr lang="en-US" altLang="en-US" dirty="0" err="1" smtClean="0">
                <a:latin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</a:rPr>
              <a:t>)</a:t>
            </a:r>
            <a:r>
              <a:rPr lang="en-US" altLang="en-US" dirty="0" smtClean="0"/>
              <a:t> constructor.</a:t>
            </a:r>
          </a:p>
          <a:p>
            <a:pPr lvl="1" eaLnBrk="1" hangingPunct="1"/>
            <a:endParaRPr lang="en-US" altLang="en-US" sz="800" dirty="0" smtClean="0"/>
          </a:p>
          <a:p>
            <a:pPr lvl="1" eaLnBrk="1" hangingPunct="1"/>
            <a:r>
              <a:rPr lang="en-US" altLang="en-US" dirty="0" smtClean="0"/>
              <a:t>Subclasses receive a default constructor that contains: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public Lawyer() {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    </a:t>
            </a:r>
            <a:r>
              <a:rPr lang="en-US" altLang="en-US" b="1" dirty="0" smtClean="0">
                <a:latin typeface="Courier New" pitchFamily="49" charset="0"/>
              </a:rPr>
              <a:t>super();</a:t>
            </a:r>
            <a:r>
              <a:rPr lang="en-US" altLang="en-US" dirty="0" smtClean="0">
                <a:latin typeface="Courier New" pitchFamily="49" charset="0"/>
              </a:rPr>
              <a:t>         </a:t>
            </a:r>
            <a:r>
              <a:rPr lang="en-US" altLang="en-US" b="1" dirty="0" smtClean="0">
                <a:solidFill>
                  <a:srgbClr val="008080"/>
                </a:solidFill>
                <a:latin typeface="Courier New" pitchFamily="49" charset="0"/>
              </a:rPr>
              <a:t>// calls Employee() constructor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}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en-US" dirty="0" smtClean="0">
              <a:latin typeface="Courier New" pitchFamily="49" charset="0"/>
            </a:endParaRPr>
          </a:p>
          <a:p>
            <a:pPr eaLnBrk="1" hangingPunct="1"/>
            <a:r>
              <a:rPr lang="en-US" altLang="en-US" dirty="0" smtClean="0"/>
              <a:t>But our </a:t>
            </a:r>
            <a:r>
              <a:rPr lang="en-US" altLang="en-US" dirty="0" smtClean="0">
                <a:latin typeface="Courier New" pitchFamily="49" charset="0"/>
              </a:rPr>
              <a:t>Employee(</a:t>
            </a:r>
            <a:r>
              <a:rPr lang="en-US" altLang="en-US" dirty="0" err="1" smtClean="0">
                <a:latin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</a:rPr>
              <a:t>)</a:t>
            </a:r>
            <a:r>
              <a:rPr lang="en-US" altLang="en-US" dirty="0" smtClean="0"/>
              <a:t> replaces the default </a:t>
            </a:r>
            <a:r>
              <a:rPr lang="en-US" altLang="en-US" dirty="0" smtClean="0">
                <a:latin typeface="Courier New" pitchFamily="49" charset="0"/>
              </a:rPr>
              <a:t>Employee()</a:t>
            </a:r>
            <a:r>
              <a:rPr lang="en-US" altLang="en-US" dirty="0" smtClean="0"/>
              <a:t>.</a:t>
            </a:r>
          </a:p>
          <a:p>
            <a:pPr lvl="1" eaLnBrk="1" hangingPunct="1"/>
            <a:r>
              <a:rPr lang="en-US" altLang="en-US" dirty="0" smtClean="0"/>
              <a:t>The subclasses' default constructors are now trying to call a non-existent default </a:t>
            </a:r>
            <a:r>
              <a:rPr lang="en-US" altLang="en-US" dirty="0" smtClean="0">
                <a:latin typeface="Courier New" pitchFamily="49" charset="0"/>
              </a:rPr>
              <a:t>Employee</a:t>
            </a:r>
            <a:r>
              <a:rPr lang="en-US" altLang="en-US" dirty="0" smtClean="0"/>
              <a:t> constructor.</a:t>
            </a:r>
          </a:p>
        </p:txBody>
      </p:sp>
    </p:spTree>
    <p:extLst>
      <p:ext uri="{BB962C8B-B14F-4D97-AF65-F5344CB8AC3E}">
        <p14:creationId xmlns:p14="http://schemas.microsoft.com/office/powerpoint/2010/main" val="2309817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2C1726-75E2-4FA8-A194-76EF3B7F4292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Calling superclass constructor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en-US" sz="2200" dirty="0" smtClean="0">
                <a:latin typeface="Courier New" pitchFamily="49" charset="0"/>
              </a:rPr>
              <a:t>	super(</a:t>
            </a:r>
            <a:r>
              <a:rPr lang="en-US" altLang="en-US" sz="2200" b="1" dirty="0" smtClean="0"/>
              <a:t>parameters</a:t>
            </a:r>
            <a:r>
              <a:rPr lang="en-US" altLang="en-US" sz="2200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2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800" dirty="0" smtClean="0"/>
          </a:p>
          <a:p>
            <a:pPr lvl="1" eaLnBrk="1" hangingPunct="1"/>
            <a:r>
              <a:rPr lang="en-US" altLang="en-US" dirty="0" smtClean="0"/>
              <a:t>Example:</a:t>
            </a:r>
            <a:endParaRPr lang="en-US" altLang="en-US" sz="800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	public class Lawyer extends Employee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	    public Lawyer(</a:t>
            </a:r>
            <a:r>
              <a:rPr lang="en-US" altLang="en-US" dirty="0" err="1" smtClean="0">
                <a:latin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</a:rPr>
              <a:t> years)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b="1" dirty="0" smtClean="0">
                <a:latin typeface="Courier New" pitchFamily="49" charset="0"/>
              </a:rPr>
              <a:t>	        </a:t>
            </a:r>
            <a:r>
              <a:rPr lang="en-US" altLang="en-US" b="1" dirty="0" smtClean="0">
                <a:solidFill>
                  <a:srgbClr val="003399"/>
                </a:solidFill>
                <a:latin typeface="Courier New" pitchFamily="49" charset="0"/>
              </a:rPr>
              <a:t>super(years);</a:t>
            </a:r>
            <a:r>
              <a:rPr lang="en-US" altLang="en-US" b="1" dirty="0" smtClean="0">
                <a:latin typeface="Courier New" pitchFamily="49" charset="0"/>
              </a:rPr>
              <a:t>  </a:t>
            </a:r>
            <a:r>
              <a:rPr lang="en-US" altLang="en-US" b="1" dirty="0" smtClean="0">
                <a:solidFill>
                  <a:srgbClr val="008080"/>
                </a:solidFill>
                <a:latin typeface="Courier New" pitchFamily="49" charset="0"/>
              </a:rPr>
              <a:t>// calls Employee constructor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	    ...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	}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800" dirty="0" smtClean="0"/>
          </a:p>
          <a:p>
            <a:pPr lvl="1"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itchFamily="49" charset="0"/>
              </a:rPr>
              <a:t>super</a:t>
            </a:r>
            <a:r>
              <a:rPr lang="en-US" altLang="en-US" dirty="0" smtClean="0"/>
              <a:t> call must be the first statement in the constructor.</a:t>
            </a:r>
            <a:endParaRPr lang="en-US" altLang="en-US" sz="800" dirty="0" smtClean="0"/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Exercise: Make a similar modification to the </a:t>
            </a:r>
            <a:r>
              <a:rPr lang="en-US" altLang="en-US" dirty="0" smtClean="0">
                <a:latin typeface="Courier New" pitchFamily="49" charset="0"/>
              </a:rPr>
              <a:t>Marketer</a:t>
            </a:r>
            <a:r>
              <a:rPr lang="en-US" altLang="en-US" dirty="0" smtClean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727947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4A09BD-C1B7-4E27-8CAD-BDAF3B0E2944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Modified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Marketer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A class to represent marketers.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Marketer extends Employee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3399"/>
                </a:solidFill>
                <a:latin typeface="Courier New" pitchFamily="49" charset="0"/>
              </a:rPr>
              <a:t>    public Marketer(</a:t>
            </a:r>
            <a:r>
              <a:rPr lang="en-US" altLang="en-US" sz="1600" b="1" dirty="0" err="1" smtClean="0">
                <a:solidFill>
                  <a:srgbClr val="003399"/>
                </a:solidFill>
                <a:latin typeface="Courier New" pitchFamily="49" charset="0"/>
              </a:rPr>
              <a:t>int</a:t>
            </a:r>
            <a:r>
              <a:rPr lang="en-US" altLang="en-US" sz="1600" b="1" dirty="0" smtClean="0">
                <a:solidFill>
                  <a:srgbClr val="003399"/>
                </a:solidFill>
                <a:latin typeface="Courier New" pitchFamily="49" charset="0"/>
              </a:rPr>
              <a:t> years)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3399"/>
                </a:solidFill>
                <a:latin typeface="Courier New" pitchFamily="49" charset="0"/>
              </a:rPr>
              <a:t>        super(years);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3399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b="1" dirty="0" smtClean="0">
              <a:solidFill>
                <a:srgbClr val="003399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advertise()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("Act now while supplies last!");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double </a:t>
            </a:r>
            <a:r>
              <a:rPr lang="en-US" altLang="en-US" sz="1600" dirty="0" err="1" smtClean="0">
                <a:latin typeface="Courier New" pitchFamily="49" charset="0"/>
              </a:rPr>
              <a:t>getSalary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</a:t>
            </a:r>
            <a:r>
              <a:rPr lang="en-US" altLang="en-US" sz="1600" dirty="0" err="1" smtClean="0">
                <a:latin typeface="Courier New" pitchFamily="49" charset="0"/>
              </a:rPr>
              <a:t>super.getSalary</a:t>
            </a:r>
            <a:r>
              <a:rPr lang="en-US" altLang="en-US" sz="1600" dirty="0" smtClean="0">
                <a:latin typeface="Courier New" pitchFamily="49" charset="0"/>
              </a:rPr>
              <a:t>() + 10000.0;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Exercise: Modify the </a:t>
            </a:r>
            <a:r>
              <a:rPr lang="en-US" altLang="en-US" dirty="0" smtClean="0">
                <a:latin typeface="Courier New" pitchFamily="49" charset="0"/>
              </a:rPr>
              <a:t>Secretary</a:t>
            </a:r>
            <a:r>
              <a:rPr lang="en-US" altLang="en-US" dirty="0" smtClean="0"/>
              <a:t> subclass.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Secretaries' years of employment are not tracked.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They do not earn extra vacation for years worked.</a:t>
            </a:r>
          </a:p>
        </p:txBody>
      </p:sp>
    </p:spTree>
    <p:extLst>
      <p:ext uri="{BB962C8B-B14F-4D97-AF65-F5344CB8AC3E}">
        <p14:creationId xmlns:p14="http://schemas.microsoft.com/office/powerpoint/2010/main" val="3791085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404BA9-A89A-423E-B3EA-56193480A233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Modified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Secretary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smtClean="0">
                <a:solidFill>
                  <a:srgbClr val="008080"/>
                </a:solidFill>
                <a:latin typeface="Courier New" pitchFamily="49" charset="0"/>
              </a:rPr>
              <a:t>// A class to represent secretaries.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public class Secretary extends Employee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smtClean="0">
                <a:solidFill>
                  <a:srgbClr val="003399"/>
                </a:solidFill>
                <a:latin typeface="Courier New" pitchFamily="49" charset="0"/>
              </a:rPr>
              <a:t>    public Secretary()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smtClean="0">
                <a:solidFill>
                  <a:srgbClr val="003399"/>
                </a:solidFill>
                <a:latin typeface="Courier New" pitchFamily="49" charset="0"/>
              </a:rPr>
              <a:t>        super(0);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smtClean="0">
                <a:solidFill>
                  <a:srgbClr val="003399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public void takeDictation(String text)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System.out.println("Taking dictation of text: " + text);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smtClean="0">
              <a:latin typeface="Courier New" pitchFamily="49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Since </a:t>
            </a:r>
            <a:r>
              <a:rPr lang="en-US" altLang="en-US" smtClean="0">
                <a:latin typeface="Courier New" pitchFamily="49" charset="0"/>
              </a:rPr>
              <a:t>Secretary</a:t>
            </a:r>
            <a:r>
              <a:rPr lang="en-US" altLang="en-US" smtClean="0"/>
              <a:t> doesn't require any parameters to its constructor, </a:t>
            </a:r>
            <a:r>
              <a:rPr lang="en-US" altLang="en-US" smtClean="0">
                <a:latin typeface="Courier New" pitchFamily="49" charset="0"/>
              </a:rPr>
              <a:t>LegalSecretary</a:t>
            </a:r>
            <a:r>
              <a:rPr lang="en-US" altLang="en-US" smtClean="0"/>
              <a:t> compiles without a constructor.</a:t>
            </a:r>
          </a:p>
          <a:p>
            <a:pPr marL="1143000" lvl="2" indent="-228600" eaLnBrk="1" hangingPunct="1">
              <a:lnSpc>
                <a:spcPct val="110000"/>
              </a:lnSpc>
            </a:pPr>
            <a:r>
              <a:rPr lang="en-US" altLang="en-US" smtClean="0"/>
              <a:t>Its default constructor calls the </a:t>
            </a:r>
            <a:r>
              <a:rPr lang="en-US" altLang="en-US" smtClean="0">
                <a:latin typeface="Courier New" pitchFamily="49" charset="0"/>
              </a:rPr>
              <a:t>Secretary()</a:t>
            </a:r>
            <a:r>
              <a:rPr lang="en-US" altLang="en-US" smtClean="0"/>
              <a:t> constructor.</a:t>
            </a:r>
          </a:p>
        </p:txBody>
      </p:sp>
    </p:spTree>
    <p:extLst>
      <p:ext uri="{BB962C8B-B14F-4D97-AF65-F5344CB8AC3E}">
        <p14:creationId xmlns:p14="http://schemas.microsoft.com/office/powerpoint/2010/main" val="3791085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9.2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and Fields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5A2CCC-1132-49EC-AA47-40D3C7E9217C}" type="datetime1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CEA11A-4DA9-4FBF-BEC2-DF6DE1B6D1D8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Inheritance and fields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" y="1147763"/>
            <a:ext cx="8991600" cy="5100637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Try to give lawyers $5000 for each year at the company: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public class Lawyer extends Employee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 ...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public double </a:t>
            </a:r>
            <a:r>
              <a:rPr lang="en-US" altLang="en-US" sz="1800" b="1" dirty="0" err="1" smtClean="0">
                <a:latin typeface="Courier New" pitchFamily="49" charset="0"/>
              </a:rPr>
              <a:t>getSalary</a:t>
            </a:r>
            <a:r>
              <a:rPr lang="en-US" altLang="en-US" sz="1800" b="1" dirty="0" smtClean="0">
                <a:latin typeface="Courier New" pitchFamily="49" charset="0"/>
              </a:rPr>
              <a:t>()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800000"/>
                </a:solidFill>
                <a:latin typeface="Courier New" pitchFamily="49" charset="0"/>
              </a:rPr>
              <a:t>        return </a:t>
            </a:r>
            <a:r>
              <a:rPr lang="en-US" altLang="en-US" sz="1800" b="1" dirty="0" err="1" smtClean="0">
                <a:solidFill>
                  <a:srgbClr val="800000"/>
                </a:solidFill>
                <a:latin typeface="Courier New" pitchFamily="49" charset="0"/>
              </a:rPr>
              <a:t>super.getSalary</a:t>
            </a:r>
            <a:r>
              <a:rPr lang="en-US" altLang="en-US" sz="1800" b="1" dirty="0" smtClean="0">
                <a:solidFill>
                  <a:srgbClr val="800000"/>
                </a:solidFill>
                <a:latin typeface="Courier New" pitchFamily="49" charset="0"/>
              </a:rPr>
              <a:t>() + 5000 * years;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 ...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eaLnBrk="1" hangingPunct="1"/>
            <a:r>
              <a:rPr lang="en-US" altLang="en-US" sz="2600" dirty="0" smtClean="0"/>
              <a:t>Does not work; the error is the following: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800000"/>
                </a:solidFill>
                <a:latin typeface="Courier New" pitchFamily="49" charset="0"/>
              </a:rPr>
              <a:t>Lawyer.java:7: years has private access in Employee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800000"/>
                </a:solidFill>
                <a:latin typeface="Courier New" pitchFamily="49" charset="0"/>
              </a:rPr>
              <a:t>        return </a:t>
            </a:r>
            <a:r>
              <a:rPr lang="en-US" altLang="en-US" sz="1800" dirty="0" err="1" smtClean="0">
                <a:solidFill>
                  <a:srgbClr val="800000"/>
                </a:solidFill>
                <a:latin typeface="Courier New" pitchFamily="49" charset="0"/>
              </a:rPr>
              <a:t>super.getSalary</a:t>
            </a:r>
            <a:r>
              <a:rPr lang="en-US" altLang="en-US" sz="1800" dirty="0" smtClean="0">
                <a:solidFill>
                  <a:srgbClr val="800000"/>
                </a:solidFill>
                <a:latin typeface="Courier New" pitchFamily="49" charset="0"/>
              </a:rPr>
              <a:t>() + 5000 * years;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800000"/>
                </a:solidFill>
                <a:latin typeface="Courier New" pitchFamily="49" charset="0"/>
              </a:rPr>
              <a:t>                                          ^</a:t>
            </a:r>
          </a:p>
          <a:p>
            <a:pPr eaLnBrk="1" hangingPunct="1"/>
            <a:r>
              <a:rPr lang="en-US" altLang="en-US" sz="2600" dirty="0" smtClean="0"/>
              <a:t>Private fields cannot be directly accessed from subclasses.</a:t>
            </a:r>
          </a:p>
          <a:p>
            <a:pPr lvl="1" eaLnBrk="1" hangingPunct="1"/>
            <a:r>
              <a:rPr lang="en-US" altLang="en-US" dirty="0" smtClean="0"/>
              <a:t>One reason: So that </a:t>
            </a:r>
            <a:r>
              <a:rPr lang="en-US" altLang="en-US" dirty="0" err="1" smtClean="0"/>
              <a:t>subclassing</a:t>
            </a:r>
            <a:r>
              <a:rPr lang="en-US" altLang="en-US" dirty="0" smtClean="0"/>
              <a:t> can't break encapsulation.</a:t>
            </a:r>
          </a:p>
          <a:p>
            <a:pPr lvl="1" eaLnBrk="1" hangingPunct="1"/>
            <a:r>
              <a:rPr lang="en-US" altLang="en-US" dirty="0" smtClean="0"/>
              <a:t>How can we get around this limitation?</a:t>
            </a:r>
          </a:p>
        </p:txBody>
      </p:sp>
    </p:spTree>
    <p:extLst>
      <p:ext uri="{BB962C8B-B14F-4D97-AF65-F5344CB8AC3E}">
        <p14:creationId xmlns:p14="http://schemas.microsoft.com/office/powerpoint/2010/main" val="3727947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DCD7B7-FAC1-4C1E-B3CA-46D9CA3CAF1A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Improved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/>
              <a:t>Add an </a:t>
            </a:r>
            <a:r>
              <a:rPr lang="en-US" altLang="en-US" dirty="0" err="1" smtClean="0"/>
              <a:t>accessor</a:t>
            </a:r>
            <a:r>
              <a:rPr lang="en-US" altLang="en-US" dirty="0" smtClean="0"/>
              <a:t> for any field needed by the subclass.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Employee {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private 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years;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Employee(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initialYears</a:t>
            </a:r>
            <a:r>
              <a:rPr lang="en-US" altLang="en-US" sz="1600" dirty="0" smtClean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years = </a:t>
            </a:r>
            <a:r>
              <a:rPr lang="en-US" altLang="en-US" sz="1600" dirty="0" err="1" smtClean="0">
                <a:latin typeface="Courier New" pitchFamily="49" charset="0"/>
              </a:rPr>
              <a:t>initialYears</a:t>
            </a:r>
            <a:r>
              <a:rPr lang="en-US" altLang="en-US" sz="16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3399"/>
                </a:solidFill>
                <a:latin typeface="Courier New" pitchFamily="49" charset="0"/>
              </a:rPr>
              <a:t>    public </a:t>
            </a:r>
            <a:r>
              <a:rPr lang="en-US" altLang="en-US" sz="1600" b="1" dirty="0" err="1" smtClean="0">
                <a:solidFill>
                  <a:srgbClr val="003399"/>
                </a:solidFill>
                <a:latin typeface="Courier New" pitchFamily="49" charset="0"/>
              </a:rPr>
              <a:t>int</a:t>
            </a:r>
            <a:r>
              <a:rPr lang="en-US" altLang="en-US" sz="1600" b="1" dirty="0" smtClean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 smtClean="0">
                <a:solidFill>
                  <a:srgbClr val="003399"/>
                </a:solidFill>
                <a:latin typeface="Courier New" pitchFamily="49" charset="0"/>
              </a:rPr>
              <a:t>getYears</a:t>
            </a:r>
            <a:r>
              <a:rPr lang="en-US" altLang="en-US" sz="1600" b="1" dirty="0" smtClean="0">
                <a:solidFill>
                  <a:srgbClr val="003399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3399"/>
                </a:solidFill>
                <a:latin typeface="Courier New" pitchFamily="49" charset="0"/>
              </a:rPr>
              <a:t>        return years;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3399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altLang="en-US" sz="700" dirty="0" smtClean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Lawyer extends Employee {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Lawyer(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years) {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super(years);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double </a:t>
            </a:r>
            <a:r>
              <a:rPr lang="en-US" altLang="en-US" sz="1600" dirty="0" err="1" smtClean="0">
                <a:latin typeface="Courier New" pitchFamily="49" charset="0"/>
              </a:rPr>
              <a:t>getSalary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</a:t>
            </a:r>
            <a:r>
              <a:rPr lang="en-US" altLang="en-US" sz="1600" dirty="0" err="1" smtClean="0">
                <a:latin typeface="Courier New" pitchFamily="49" charset="0"/>
              </a:rPr>
              <a:t>super.getSalary</a:t>
            </a:r>
            <a:r>
              <a:rPr lang="en-US" altLang="en-US" sz="1600" dirty="0" smtClean="0">
                <a:latin typeface="Courier New" pitchFamily="49" charset="0"/>
              </a:rPr>
              <a:t>() + 5000 * </a:t>
            </a:r>
            <a:r>
              <a:rPr lang="en-US" altLang="en-US" sz="1600" b="1" dirty="0" err="1" smtClean="0">
                <a:solidFill>
                  <a:srgbClr val="003399"/>
                </a:solidFill>
                <a:latin typeface="Courier New" pitchFamily="49" charset="0"/>
              </a:rPr>
              <a:t>getYears</a:t>
            </a:r>
            <a:r>
              <a:rPr lang="en-US" altLang="en-US" sz="1600" b="1" dirty="0" smtClean="0">
                <a:solidFill>
                  <a:srgbClr val="003399"/>
                </a:solidFill>
                <a:latin typeface="Courier New" pitchFamily="49" charset="0"/>
              </a:rPr>
              <a:t>()</a:t>
            </a:r>
            <a:r>
              <a:rPr lang="en-US" altLang="en-US" sz="16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90317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DD4EFE-9B3F-4873-AFB7-5DF6D3B21B0F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Revisiting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Secretary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Secretary</a:t>
            </a:r>
            <a:r>
              <a:rPr lang="en-US" altLang="en-US" smtClean="0"/>
              <a:t> class currently has a poor solution.</a:t>
            </a:r>
          </a:p>
          <a:p>
            <a:pPr lvl="1" eaLnBrk="1" hangingPunct="1"/>
            <a:r>
              <a:rPr lang="en-US" altLang="en-US" smtClean="0"/>
              <a:t>We set all Secretaries to 0 years because they do not get a vacation bonus for their service.</a:t>
            </a:r>
          </a:p>
          <a:p>
            <a:pPr lvl="1" eaLnBrk="1" hangingPunct="1"/>
            <a:r>
              <a:rPr lang="en-US" altLang="en-US" smtClean="0"/>
              <a:t>If we call </a:t>
            </a:r>
            <a:r>
              <a:rPr lang="en-US" altLang="en-US" smtClean="0">
                <a:latin typeface="Courier New" pitchFamily="49" charset="0"/>
              </a:rPr>
              <a:t>getYears</a:t>
            </a:r>
            <a:r>
              <a:rPr lang="en-US" altLang="en-US" smtClean="0"/>
              <a:t> on a </a:t>
            </a:r>
            <a:r>
              <a:rPr lang="en-US" altLang="en-US" smtClean="0">
                <a:latin typeface="Courier New" pitchFamily="49" charset="0"/>
              </a:rPr>
              <a:t>Secretary</a:t>
            </a:r>
            <a:r>
              <a:rPr lang="en-US" altLang="en-US" smtClean="0"/>
              <a:t> object, we'll always get 0.</a:t>
            </a:r>
          </a:p>
          <a:p>
            <a:pPr lvl="1" eaLnBrk="1" hangingPunct="1"/>
            <a:r>
              <a:rPr lang="en-US" altLang="en-US" smtClean="0"/>
              <a:t>This isn't a good solution; what if we wanted to give some other reward to </a:t>
            </a:r>
            <a:r>
              <a:rPr lang="en-US" altLang="en-US" i="1" smtClean="0"/>
              <a:t>all</a:t>
            </a:r>
            <a:r>
              <a:rPr lang="en-US" altLang="en-US" smtClean="0"/>
              <a:t> employees based on years of service?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Redesign our </a:t>
            </a:r>
            <a:r>
              <a:rPr lang="en-US" altLang="en-US" smtClean="0">
                <a:latin typeface="Courier New" pitchFamily="49" charset="0"/>
              </a:rPr>
              <a:t>Employee</a:t>
            </a:r>
            <a:r>
              <a:rPr lang="en-US" altLang="en-US" smtClean="0"/>
              <a:t> class to allow for a better solution.</a:t>
            </a:r>
          </a:p>
        </p:txBody>
      </p:sp>
    </p:spTree>
    <p:extLst>
      <p:ext uri="{BB962C8B-B14F-4D97-AF65-F5344CB8AC3E}">
        <p14:creationId xmlns:p14="http://schemas.microsoft.com/office/powerpoint/2010/main" val="38192051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2FD335-6B3A-458A-9589-F06653F2FCDA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Improved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marL="288925" indent="-288925" eaLnBrk="1" hangingPunct="1">
              <a:buFontTx/>
              <a:buChar char="•"/>
            </a:pPr>
            <a:r>
              <a:rPr lang="en-US" altLang="en-US" dirty="0" smtClean="0"/>
              <a:t>Let's separate the standard 10 vacation days from those that are awarded based on seniority.</a:t>
            </a:r>
            <a:endParaRPr lang="en-US" altLang="en-US" sz="1800" dirty="0" smtClean="0"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Employee {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private 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years;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Employee(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initialYears</a:t>
            </a:r>
            <a:r>
              <a:rPr lang="en-US" altLang="en-US" sz="1600" dirty="0" smtClean="0">
                <a:latin typeface="Courier New" pitchFamily="49" charset="0"/>
              </a:rPr>
              <a:t>) {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years = </a:t>
            </a:r>
            <a:r>
              <a:rPr lang="en-US" altLang="en-US" sz="1600" dirty="0" err="1" smtClean="0">
                <a:latin typeface="Courier New" pitchFamily="49" charset="0"/>
              </a:rPr>
              <a:t>initialYears</a:t>
            </a:r>
            <a:r>
              <a:rPr lang="en-US" altLang="en-US" sz="1600" dirty="0" smtClean="0">
                <a:latin typeface="Courier New" pitchFamily="49" charset="0"/>
              </a:rPr>
              <a:t>;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getVacationDays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10 + </a:t>
            </a:r>
            <a:r>
              <a:rPr lang="en-US" altLang="en-US" sz="1600" b="1" dirty="0" err="1" smtClean="0">
                <a:latin typeface="Courier New" pitchFamily="49" charset="0"/>
              </a:rPr>
              <a:t>getSeniorityBonus</a:t>
            </a:r>
            <a:r>
              <a:rPr lang="en-US" altLang="en-US" sz="1600" b="1" dirty="0" smtClean="0">
                <a:latin typeface="Courier New" pitchFamily="49" charset="0"/>
              </a:rPr>
              <a:t>()</a:t>
            </a:r>
            <a:r>
              <a:rPr lang="en-US" altLang="en-US" sz="1600" dirty="0" smtClean="0">
                <a:latin typeface="Courier New" pitchFamily="49" charset="0"/>
              </a:rPr>
              <a:t>;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    // vacation days given for each year in the company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public </a:t>
            </a:r>
            <a:r>
              <a:rPr lang="en-US" altLang="en-US" sz="1600" b="1" dirty="0" err="1" smtClean="0">
                <a:latin typeface="Courier New" pitchFamily="49" charset="0"/>
              </a:rPr>
              <a:t>int</a:t>
            </a:r>
            <a:r>
              <a:rPr lang="en-US" altLang="en-US" sz="1600" b="1" dirty="0" smtClean="0">
                <a:latin typeface="Courier New" pitchFamily="49" charset="0"/>
              </a:rPr>
              <a:t> </a:t>
            </a:r>
            <a:r>
              <a:rPr lang="en-US" altLang="en-US" sz="1600" b="1" dirty="0" err="1" smtClean="0">
                <a:latin typeface="Courier New" pitchFamily="49" charset="0"/>
              </a:rPr>
              <a:t>getSeniorityBonus</a:t>
            </a:r>
            <a:r>
              <a:rPr lang="en-US" altLang="en-US" sz="1600" b="1" dirty="0" smtClean="0">
                <a:latin typeface="Courier New" pitchFamily="49" charset="0"/>
              </a:rPr>
              <a:t>() {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    return 2 * years;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}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...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</a:t>
            </a:r>
          </a:p>
          <a:p>
            <a:pPr marL="742950" lvl="1" indent="-285750" eaLnBrk="1" hangingPunct="1"/>
            <a:r>
              <a:rPr lang="en-US" altLang="en-US" dirty="0" smtClean="0"/>
              <a:t>How does this help us improve the </a:t>
            </a:r>
            <a:r>
              <a:rPr lang="en-US" altLang="en-US" dirty="0" smtClean="0">
                <a:latin typeface="Courier New" pitchFamily="49" charset="0"/>
              </a:rPr>
              <a:t>Secretary</a:t>
            </a:r>
            <a:r>
              <a:rPr lang="en-US" altLang="en-US" dirty="0" smtClean="0"/>
              <a:t>?</a:t>
            </a:r>
          </a:p>
          <a:p>
            <a:pPr marL="288925" indent="-288925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338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15D6DF-19E4-4569-9F6E-37ADBC4470B6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Improved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Secretary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" y="1147763"/>
            <a:ext cx="8534400" cy="5100637"/>
          </a:xfrm>
        </p:spPr>
        <p:txBody>
          <a:bodyPr/>
          <a:lstStyle/>
          <a:p>
            <a:pPr marL="288925" indent="-288925" eaLnBrk="1" hangingPunct="1">
              <a:buFontTx/>
              <a:buChar char="•"/>
            </a:pPr>
            <a:r>
              <a:rPr lang="en-US" altLang="en-US" sz="2600" dirty="0" smtClean="0">
                <a:latin typeface="Courier New" pitchFamily="49" charset="0"/>
              </a:rPr>
              <a:t>Secretary</a:t>
            </a:r>
            <a:r>
              <a:rPr lang="en-US" altLang="en-US" sz="2600" dirty="0" smtClean="0"/>
              <a:t> can selectively override </a:t>
            </a:r>
            <a:r>
              <a:rPr lang="en-US" altLang="en-US" sz="2600" dirty="0" err="1" smtClean="0">
                <a:latin typeface="Courier New" pitchFamily="49" charset="0"/>
              </a:rPr>
              <a:t>getSeniorityBonus</a:t>
            </a:r>
            <a:r>
              <a:rPr lang="en-US" altLang="en-US" sz="2600" dirty="0" smtClean="0"/>
              <a:t>; when </a:t>
            </a:r>
            <a:r>
              <a:rPr lang="en-US" altLang="en-US" sz="2600" dirty="0" err="1" smtClean="0">
                <a:latin typeface="Courier New" pitchFamily="49" charset="0"/>
              </a:rPr>
              <a:t>getVacationDays</a:t>
            </a:r>
            <a:r>
              <a:rPr lang="en-US" altLang="en-US" sz="2600" dirty="0" smtClean="0"/>
              <a:t> runs, it will use the new version.</a:t>
            </a:r>
          </a:p>
          <a:p>
            <a:pPr marL="744538" lvl="1" indent="-285750" eaLnBrk="1" hangingPunct="1"/>
            <a:r>
              <a:rPr lang="en-US" altLang="en-US" dirty="0" smtClean="0"/>
              <a:t>Choosing a method at runtime is called </a:t>
            </a:r>
            <a:r>
              <a:rPr lang="en-US" altLang="en-US" i="1" dirty="0" smtClean="0"/>
              <a:t>dynamic binding</a:t>
            </a:r>
            <a:r>
              <a:rPr lang="en-US" altLang="en-US" dirty="0" smtClean="0"/>
              <a:t>.</a:t>
            </a:r>
            <a:endParaRPr lang="en-US" altLang="en-US" sz="1600" dirty="0" smtClean="0">
              <a:latin typeface="Courier New" pitchFamily="49" charset="0"/>
            </a:endParaRP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Secretary extends Employee {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Secretary(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years) {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super(years);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    // Secretaries don't get a bonus for their years of service.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public </a:t>
            </a:r>
            <a:r>
              <a:rPr lang="en-US" altLang="en-US" sz="1600" b="1" dirty="0" err="1" smtClean="0">
                <a:latin typeface="Courier New" pitchFamily="49" charset="0"/>
              </a:rPr>
              <a:t>int</a:t>
            </a:r>
            <a:r>
              <a:rPr lang="en-US" altLang="en-US" sz="1600" b="1" dirty="0" smtClean="0">
                <a:latin typeface="Courier New" pitchFamily="49" charset="0"/>
              </a:rPr>
              <a:t> </a:t>
            </a:r>
            <a:r>
              <a:rPr lang="en-US" altLang="en-US" sz="1600" b="1" dirty="0" err="1" smtClean="0">
                <a:latin typeface="Courier New" pitchFamily="49" charset="0"/>
              </a:rPr>
              <a:t>getSeniorityBonus</a:t>
            </a:r>
            <a:r>
              <a:rPr lang="en-US" altLang="en-US" sz="1600" b="1" dirty="0" smtClean="0">
                <a:latin typeface="Courier New" pitchFamily="49" charset="0"/>
              </a:rPr>
              <a:t>() {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    return 0;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}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</a:t>
            </a:r>
            <a:r>
              <a:rPr lang="en-US" altLang="en-US" sz="1600" dirty="0" err="1" smtClean="0">
                <a:latin typeface="Courier New" pitchFamily="49" charset="0"/>
              </a:rPr>
              <a:t>takeDictation</a:t>
            </a:r>
            <a:r>
              <a:rPr lang="en-US" altLang="en-US" sz="1600" dirty="0" smtClean="0">
                <a:latin typeface="Courier New" pitchFamily="49" charset="0"/>
              </a:rPr>
              <a:t>(String text) {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("Taking dictation of text: " + text);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04338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Real World Simple 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E67FD2-53D4-4194-914C-25030F1EAD62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147763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Suppose we would like to develop a school management system.</a:t>
            </a:r>
          </a:p>
          <a:p>
            <a:pPr marL="0" indent="0" eaLnBrk="1" hangingPunct="1">
              <a:buNone/>
            </a:pPr>
            <a:endParaRPr lang="en-US" altLang="en-US" sz="1200" dirty="0" smtClean="0"/>
          </a:p>
          <a:p>
            <a:pPr marL="0" indent="0" eaLnBrk="1" hangingPunct="1">
              <a:buNone/>
            </a:pPr>
            <a:endParaRPr lang="en-US" altLang="en-US" sz="1200" dirty="0" smtClean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66035-62EA-40B9-918B-38CF7F43CAD5}"/>
              </a:ext>
            </a:extLst>
          </p:cNvPr>
          <p:cNvSpPr txBox="1"/>
          <p:nvPr/>
        </p:nvSpPr>
        <p:spPr>
          <a:xfrm>
            <a:off x="998094" y="2412782"/>
            <a:ext cx="25042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1" dirty="0">
                <a:latin typeface="+mn-lt"/>
              </a:rPr>
              <a:t>Student 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49F95-9028-47C2-A8AF-C51EBD3AA35E}"/>
              </a:ext>
            </a:extLst>
          </p:cNvPr>
          <p:cNvSpPr txBox="1"/>
          <p:nvPr/>
        </p:nvSpPr>
        <p:spPr>
          <a:xfrm>
            <a:off x="5968417" y="2438400"/>
            <a:ext cx="20473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1" dirty="0">
                <a:latin typeface="+mn-lt"/>
              </a:rPr>
              <a:t>Staff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437B4-EA1F-438C-9A8B-23297B5AB3ED}"/>
              </a:ext>
            </a:extLst>
          </p:cNvPr>
          <p:cNvSpPr txBox="1"/>
          <p:nvPr/>
        </p:nvSpPr>
        <p:spPr>
          <a:xfrm>
            <a:off x="3335393" y="2422533"/>
            <a:ext cx="2537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1" dirty="0">
                <a:latin typeface="+mn-lt"/>
              </a:rPr>
              <a:t>Teacher Module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51D71-2A4F-4811-9E58-3E256F0DDBDA}"/>
              </a:ext>
            </a:extLst>
          </p:cNvPr>
          <p:cNvSpPr txBox="1"/>
          <p:nvPr/>
        </p:nvSpPr>
        <p:spPr>
          <a:xfrm>
            <a:off x="6148357" y="2949195"/>
            <a:ext cx="1394934" cy="17851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sz="2200" dirty="0">
                <a:latin typeface="+mn-lt"/>
              </a:rPr>
              <a:t>Staff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n-lt"/>
              </a:rPr>
              <a:t>Name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n-lt"/>
              </a:rPr>
              <a:t>Age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n-lt"/>
              </a:rPr>
              <a:t>Gender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n-lt"/>
              </a:rPr>
              <a:t>Year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A5553E-C1D1-432E-B3A7-0D0C78B19818}"/>
              </a:ext>
            </a:extLst>
          </p:cNvPr>
          <p:cNvSpPr txBox="1"/>
          <p:nvPr/>
        </p:nvSpPr>
        <p:spPr>
          <a:xfrm>
            <a:off x="1257685" y="2882900"/>
            <a:ext cx="1394934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sz="2200" dirty="0">
                <a:latin typeface="+mn-lt"/>
              </a:rPr>
              <a:t>Student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n-lt"/>
              </a:rPr>
              <a:t>Name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n-lt"/>
              </a:rPr>
              <a:t>Age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n-lt"/>
              </a:rPr>
              <a:t>Gender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n-lt"/>
              </a:rPr>
              <a:t>Year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n-lt"/>
              </a:rPr>
              <a:t>Major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72F7F9-F7CD-4E77-9578-554AA490324F}"/>
              </a:ext>
            </a:extLst>
          </p:cNvPr>
          <p:cNvSpPr txBox="1"/>
          <p:nvPr/>
        </p:nvSpPr>
        <p:spPr>
          <a:xfrm>
            <a:off x="3673159" y="2874868"/>
            <a:ext cx="1988045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sz="2200" dirty="0">
                <a:latin typeface="+mn-lt"/>
              </a:rPr>
              <a:t>Teacher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n-lt"/>
              </a:rPr>
              <a:t>Name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n-lt"/>
              </a:rPr>
              <a:t>Age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n-lt"/>
              </a:rPr>
              <a:t>Gender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n-lt"/>
              </a:rPr>
              <a:t>Subject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n-lt"/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2438961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9.2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0B336-3E7A-4B4D-B469-8F977FC18144}" type="datetime1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 </a:t>
            </a:r>
            <a:r>
              <a:rPr lang="en-US" altLang="en-US" smtClean="0">
                <a:latin typeface="Courier New" panose="02070309020205020404" pitchFamily="49" charset="0"/>
              </a:rPr>
              <a:t>Object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All types of objects have a superclass named </a:t>
            </a:r>
            <a:r>
              <a:rPr lang="en-US" altLang="en-US" dirty="0" smtClean="0">
                <a:latin typeface="Courier New" panose="02070309020205020404" pitchFamily="49" charset="0"/>
              </a:rPr>
              <a:t>Object</a:t>
            </a:r>
            <a:r>
              <a:rPr lang="en-US" altLang="en-US" dirty="0" smtClean="0"/>
              <a:t>.</a:t>
            </a:r>
          </a:p>
          <a:p>
            <a:pPr lvl="1" eaLnBrk="1" hangingPunct="1"/>
            <a:r>
              <a:rPr lang="en-US" altLang="en-US" dirty="0" smtClean="0"/>
              <a:t>Every class implicitly extends </a:t>
            </a:r>
            <a:r>
              <a:rPr lang="en-US" altLang="en-US" dirty="0" smtClean="0">
                <a:latin typeface="Courier New" panose="02070309020205020404" pitchFamily="49" charset="0"/>
              </a:rPr>
              <a:t>Object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Object</a:t>
            </a:r>
            <a:r>
              <a:rPr lang="en-US" altLang="en-US" dirty="0" smtClean="0"/>
              <a:t> class defines several methods:</a:t>
            </a:r>
          </a:p>
          <a:p>
            <a:pPr lvl="1" eaLnBrk="1" hangingPunct="1"/>
            <a:endParaRPr lang="en-US" altLang="en-US" sz="900" dirty="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 smtClean="0">
                <a:latin typeface="Courier New" panose="02070309020205020404" pitchFamily="49" charset="0"/>
              </a:rPr>
              <a:t>public String </a:t>
            </a:r>
            <a:r>
              <a:rPr lang="en-US" altLang="en-US" dirty="0" err="1" smtClean="0">
                <a:latin typeface="Courier New" panose="02070309020205020404" pitchFamily="49" charset="0"/>
              </a:rPr>
              <a:t>toString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br>
              <a:rPr lang="en-US" altLang="en-US" dirty="0" smtClean="0">
                <a:latin typeface="Courier New" panose="02070309020205020404" pitchFamily="49" charset="0"/>
              </a:rPr>
            </a:br>
            <a:r>
              <a:rPr lang="en-US" altLang="en-US" dirty="0" smtClean="0"/>
              <a:t>Returns a text representation of the object,</a:t>
            </a:r>
            <a:br>
              <a:rPr lang="en-US" altLang="en-US" dirty="0" smtClean="0"/>
            </a:br>
            <a:r>
              <a:rPr lang="en-US" altLang="en-US" dirty="0" smtClean="0"/>
              <a:t>often so that it can be printed.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>
                <a:latin typeface="Courier New" panose="02070309020205020404" pitchFamily="49" charset="0"/>
              </a:rPr>
              <a:t>public </a:t>
            </a:r>
            <a:r>
              <a:rPr lang="en-US" altLang="en-US" dirty="0" err="1" smtClean="0">
                <a:latin typeface="Courier New" panose="02070309020205020404" pitchFamily="49" charset="0"/>
              </a:rPr>
              <a:t>boolean</a:t>
            </a:r>
            <a:r>
              <a:rPr lang="en-US" altLang="en-US" dirty="0" smtClean="0">
                <a:latin typeface="Courier New" panose="02070309020205020404" pitchFamily="49" charset="0"/>
              </a:rPr>
              <a:t> equals(Object other)</a:t>
            </a:r>
            <a:br>
              <a:rPr lang="en-US" altLang="en-US" dirty="0" smtClean="0">
                <a:latin typeface="Courier New" panose="02070309020205020404" pitchFamily="49" charset="0"/>
              </a:rPr>
            </a:br>
            <a:r>
              <a:rPr lang="en-US" altLang="en-US" dirty="0" smtClean="0"/>
              <a:t>Compare the object to any other for equality.</a:t>
            </a:r>
            <a:br>
              <a:rPr lang="en-US" altLang="en-US" dirty="0" smtClean="0"/>
            </a:br>
            <a:r>
              <a:rPr lang="en-US" altLang="en-US" dirty="0" smtClean="0"/>
              <a:t>Returns </a:t>
            </a:r>
            <a:r>
              <a:rPr lang="en-US" altLang="en-US" dirty="0" smtClean="0">
                <a:latin typeface="Courier New" panose="02070309020205020404" pitchFamily="49" charset="0"/>
              </a:rPr>
              <a:t>true</a:t>
            </a:r>
            <a:r>
              <a:rPr lang="en-US" altLang="en-US" dirty="0" smtClean="0"/>
              <a:t> if the objects have equal state.</a:t>
            </a: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752600"/>
            <a:ext cx="13906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81484F60-6335-4133-9AB6-8D19AC39046A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87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Object</a:t>
            </a:r>
            <a:r>
              <a:rPr lang="en-US" altLang="en-US" smtClean="0"/>
              <a:t> variables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143000"/>
            <a:ext cx="9220200" cy="487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You can store any object in a variable of type </a:t>
            </a:r>
            <a:r>
              <a:rPr lang="en-US" altLang="en-US" dirty="0" smtClean="0">
                <a:latin typeface="Courier New" panose="02070309020205020404" pitchFamily="49" charset="0"/>
              </a:rPr>
              <a:t>Object</a:t>
            </a:r>
            <a:r>
              <a:rPr lang="en-US" altLang="en-US" dirty="0" smtClean="0"/>
              <a:t>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9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Object o1 = new Point(5, -3);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Object o2 = "hello there";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Object o3 = new Scanner(System.in);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1200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An </a:t>
            </a:r>
            <a:r>
              <a:rPr lang="en-US" altLang="en-US" dirty="0" smtClean="0">
                <a:latin typeface="Courier New" panose="02070309020205020404" pitchFamily="49" charset="0"/>
              </a:rPr>
              <a:t>Object</a:t>
            </a:r>
            <a:r>
              <a:rPr lang="en-US" altLang="en-US" dirty="0" smtClean="0"/>
              <a:t> variable only knows how to do general things.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9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String s = o1.toString();      </a:t>
            </a:r>
            <a:r>
              <a:rPr lang="en-US" altLang="en-US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// ok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err="1" smtClean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8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 = o2.length();         </a:t>
            </a:r>
            <a:r>
              <a:rPr lang="en-US" altLang="en-US" b="1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// error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String line = o3.nextLine();   </a:t>
            </a:r>
            <a:r>
              <a:rPr lang="en-US" altLang="en-US" b="1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// error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1200" dirty="0" smtClean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You can write methods that accept an </a:t>
            </a:r>
            <a:r>
              <a:rPr lang="en-US" altLang="en-US" dirty="0" smtClean="0">
                <a:latin typeface="Courier New" panose="02070309020205020404" pitchFamily="49" charset="0"/>
              </a:rPr>
              <a:t>Object</a:t>
            </a:r>
            <a:r>
              <a:rPr lang="en-US" altLang="en-US" dirty="0" smtClean="0"/>
              <a:t> parameter.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9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public void </a:t>
            </a:r>
            <a:r>
              <a:rPr lang="en-US" altLang="en-US" dirty="0" err="1" smtClean="0">
                <a:latin typeface="Courier New" panose="02070309020205020404" pitchFamily="49" charset="0"/>
              </a:rPr>
              <a:t>checkForNull</a:t>
            </a:r>
            <a:r>
              <a:rPr lang="en-US" altLang="en-US" dirty="0" smtClean="0">
                <a:latin typeface="Courier New" panose="02070309020205020404" pitchFamily="49" charset="0"/>
              </a:rPr>
              <a:t>(</a:t>
            </a:r>
            <a:r>
              <a:rPr lang="en-US" altLang="en-US" b="1" dirty="0" smtClean="0">
                <a:latin typeface="Courier New" panose="02070309020205020404" pitchFamily="49" charset="0"/>
              </a:rPr>
              <a:t>Object o</a:t>
            </a:r>
            <a:r>
              <a:rPr lang="en-US" altLang="en-US" dirty="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if (o == null)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    throw new </a:t>
            </a:r>
            <a:r>
              <a:rPr lang="en-US" altLang="en-US" dirty="0" err="1" smtClean="0">
                <a:latin typeface="Courier New" panose="02070309020205020404" pitchFamily="49" charset="0"/>
              </a:rPr>
              <a:t>IllegalArgumentException</a:t>
            </a:r>
            <a:r>
              <a:rPr lang="en-US" altLang="en-US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565C3095-D803-41CF-868A-1A21DE9A82D7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Recall: comparing objects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5425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==</a:t>
            </a:r>
            <a:r>
              <a:rPr lang="en-US" altLang="en-US" dirty="0" smtClean="0"/>
              <a:t> operator does not work well with objects.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==</a:t>
            </a:r>
            <a:r>
              <a:rPr lang="en-US" altLang="en-US" dirty="0" smtClean="0"/>
              <a:t> compares references to objects, not their state.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It only produces </a:t>
            </a:r>
            <a:r>
              <a:rPr lang="en-US" altLang="en-US" dirty="0" smtClean="0">
                <a:latin typeface="Courier New" panose="02070309020205020404" pitchFamily="49" charset="0"/>
              </a:rPr>
              <a:t>true</a:t>
            </a:r>
            <a:r>
              <a:rPr lang="en-US" altLang="en-US" dirty="0" smtClean="0"/>
              <a:t> when you compare an object to itself.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Point p1 = new Point(5, 3);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Point p2 = new Point(5, 3);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if (</a:t>
            </a:r>
            <a:r>
              <a:rPr lang="en-US" altLang="en-US" b="1" dirty="0" smtClean="0">
                <a:latin typeface="Courier New" panose="02070309020205020404" pitchFamily="49" charset="0"/>
              </a:rPr>
              <a:t>p1 == p2</a:t>
            </a:r>
            <a:r>
              <a:rPr lang="en-US" altLang="en-US" dirty="0" smtClean="0">
                <a:latin typeface="Courier New" panose="02070309020205020404" pitchFamily="49" charset="0"/>
              </a:rPr>
              <a:t>) {   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false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    </a:t>
            </a:r>
            <a:r>
              <a:rPr lang="en-US" altLang="en-US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dirty="0" smtClean="0">
                <a:latin typeface="Courier New" panose="02070309020205020404" pitchFamily="49" charset="0"/>
              </a:rPr>
              <a:t>("equal");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}</a:t>
            </a:r>
            <a:endParaRPr lang="en-US" altLang="en-US" sz="900" dirty="0" smtClean="0">
              <a:latin typeface="Courier New" panose="02070309020205020404" pitchFamily="49" charset="0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962400" y="4267200"/>
            <a:ext cx="243840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lnSpc>
                <a:spcPct val="70000"/>
              </a:lnSpc>
            </a:pP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algn="l" eaLnBrk="1" hangingPunct="1">
              <a:lnSpc>
                <a:spcPct val="70000"/>
              </a:lnSpc>
            </a:pP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algn="l" eaLnBrk="1" hangingPunct="1">
              <a:lnSpc>
                <a:spcPct val="70000"/>
              </a:lnSpc>
            </a:pP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...</a:t>
            </a:r>
          </a:p>
        </p:txBody>
      </p:sp>
      <p:graphicFrame>
        <p:nvGraphicFramePr>
          <p:cNvPr id="4075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734644"/>
              </p:ext>
            </p:extLst>
          </p:nvPr>
        </p:nvGraphicFramePr>
        <p:xfrm>
          <a:off x="4051300" y="4405122"/>
          <a:ext cx="2197100" cy="396875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y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757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341126"/>
              </p:ext>
            </p:extLst>
          </p:nvPr>
        </p:nvGraphicFramePr>
        <p:xfrm>
          <a:off x="1752600" y="4540059"/>
          <a:ext cx="1428750" cy="5207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033" name="Line 33"/>
          <p:cNvSpPr>
            <a:spLocks noChangeShapeType="1"/>
          </p:cNvSpPr>
          <p:nvPr/>
        </p:nvSpPr>
        <p:spPr bwMode="auto">
          <a:xfrm>
            <a:off x="2895600" y="4844859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758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287024"/>
              </p:ext>
            </p:extLst>
          </p:nvPr>
        </p:nvGraphicFramePr>
        <p:xfrm>
          <a:off x="1752600" y="5432234"/>
          <a:ext cx="1428750" cy="5207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041" name="Line 44"/>
          <p:cNvSpPr>
            <a:spLocks noChangeShapeType="1"/>
          </p:cNvSpPr>
          <p:nvPr/>
        </p:nvSpPr>
        <p:spPr bwMode="auto">
          <a:xfrm>
            <a:off x="2895600" y="5737034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2" name="Text Box 45"/>
          <p:cNvSpPr txBox="1">
            <a:spLocks noChangeArrowheads="1"/>
          </p:cNvSpPr>
          <p:nvPr/>
        </p:nvSpPr>
        <p:spPr bwMode="auto">
          <a:xfrm>
            <a:off x="3962400" y="5340159"/>
            <a:ext cx="243840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lnSpc>
                <a:spcPct val="70000"/>
              </a:lnSpc>
            </a:pP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algn="l" eaLnBrk="1" hangingPunct="1">
              <a:lnSpc>
                <a:spcPct val="70000"/>
              </a:lnSpc>
            </a:pP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algn="l" eaLnBrk="1" hangingPunct="1">
              <a:lnSpc>
                <a:spcPct val="70000"/>
              </a:lnSpc>
            </a:pP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...</a:t>
            </a:r>
          </a:p>
        </p:txBody>
      </p:sp>
      <p:graphicFrame>
        <p:nvGraphicFramePr>
          <p:cNvPr id="40759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996253"/>
              </p:ext>
            </p:extLst>
          </p:nvPr>
        </p:nvGraphicFramePr>
        <p:xfrm>
          <a:off x="4051300" y="5510022"/>
          <a:ext cx="2197100" cy="396875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y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DE04942A-E66E-406B-BCF5-54E0B2502F55}" type="datetime1">
              <a:rPr lang="en-US" smtClean="0"/>
              <a:t>9/11/2020</a:t>
            </a:fld>
            <a:endParaRPr lang="en-US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33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equals</a:t>
            </a:r>
            <a:r>
              <a:rPr lang="en-US" altLang="en-US" smtClean="0"/>
              <a:t> method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066800"/>
            <a:ext cx="94488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equals</a:t>
            </a:r>
            <a:r>
              <a:rPr lang="en-US" altLang="en-US" dirty="0" smtClean="0"/>
              <a:t> method compares the state of objects.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endParaRPr lang="en-US" altLang="en-US" sz="9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if (</a:t>
            </a:r>
            <a:r>
              <a:rPr lang="en-US" altLang="en-US" b="1" dirty="0" smtClean="0">
                <a:latin typeface="Courier New" panose="02070309020205020404" pitchFamily="49" charset="0"/>
              </a:rPr>
              <a:t>str1.equals(str2)</a:t>
            </a:r>
            <a:r>
              <a:rPr lang="en-US" altLang="en-US" dirty="0" smtClean="0">
                <a:latin typeface="Courier New" panose="02070309020205020404" pitchFamily="49" charset="0"/>
              </a:rPr>
              <a:t>) {</a:t>
            </a:r>
            <a:endParaRPr lang="en-US" altLang="en-US" b="1" dirty="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    </a:t>
            </a:r>
            <a:r>
              <a:rPr lang="en-US" altLang="en-US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dirty="0" smtClean="0">
                <a:latin typeface="Courier New" panose="02070309020205020404" pitchFamily="49" charset="0"/>
              </a:rPr>
              <a:t>("the strings are equal");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But if you write a class, its </a:t>
            </a:r>
            <a:r>
              <a:rPr lang="en-US" altLang="en-US" dirty="0" smtClean="0">
                <a:latin typeface="Courier New" panose="02070309020205020404" pitchFamily="49" charset="0"/>
              </a:rPr>
              <a:t>equals</a:t>
            </a:r>
            <a:r>
              <a:rPr lang="en-US" altLang="en-US" dirty="0" smtClean="0"/>
              <a:t> method behaves like </a:t>
            </a:r>
            <a:r>
              <a:rPr lang="en-US" altLang="en-US" dirty="0" smtClean="0">
                <a:latin typeface="Courier New" panose="02070309020205020404" pitchFamily="49" charset="0"/>
              </a:rPr>
              <a:t>==</a:t>
            </a:r>
            <a:endParaRPr lang="en-US" altLang="en-US" dirty="0" smtClean="0"/>
          </a:p>
          <a:p>
            <a:pPr lvl="1" eaLnBrk="1" hangingPunct="1">
              <a:lnSpc>
                <a:spcPct val="120000"/>
              </a:lnSpc>
              <a:buFontTx/>
              <a:buNone/>
            </a:pPr>
            <a:endParaRPr lang="en-US" altLang="en-US" sz="9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if (</a:t>
            </a:r>
            <a:r>
              <a:rPr lang="en-US" altLang="en-US" b="1" dirty="0" smtClean="0">
                <a:latin typeface="Courier New" panose="02070309020205020404" pitchFamily="49" charset="0"/>
              </a:rPr>
              <a:t>p1.equals(p2)</a:t>
            </a:r>
            <a:r>
              <a:rPr lang="en-US" altLang="en-US" dirty="0" smtClean="0">
                <a:latin typeface="Courier New" panose="02070309020205020404" pitchFamily="49" charset="0"/>
              </a:rPr>
              <a:t>) {   </a:t>
            </a:r>
            <a:r>
              <a:rPr lang="en-US" altLang="en-US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// false :-(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    </a:t>
            </a:r>
            <a:r>
              <a:rPr lang="en-US" altLang="en-US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dirty="0" smtClean="0">
                <a:latin typeface="Courier New" panose="02070309020205020404" pitchFamily="49" charset="0"/>
              </a:rPr>
              <a:t>("equal");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This is the behavior we inherit from class </a:t>
            </a:r>
            <a:r>
              <a:rPr lang="en-US" altLang="en-US" dirty="0" smtClean="0">
                <a:latin typeface="Courier New" panose="02070309020205020404" pitchFamily="49" charset="0"/>
              </a:rPr>
              <a:t>Object</a:t>
            </a:r>
            <a:r>
              <a:rPr lang="en-US" altLang="en-US" dirty="0" smtClean="0"/>
              <a:t>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Java doesn't understand how to compare </a:t>
            </a:r>
            <a:r>
              <a:rPr lang="en-US" altLang="en-US" dirty="0" smtClean="0">
                <a:latin typeface="Courier New" panose="02070309020205020404" pitchFamily="49" charset="0"/>
              </a:rPr>
              <a:t>Point</a:t>
            </a:r>
            <a:r>
              <a:rPr lang="en-US" altLang="en-US" dirty="0" smtClean="0"/>
              <a:t>s by default.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F40AE012-5518-4D00-AC4B-03659234CF34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03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Flawed </a:t>
            </a:r>
            <a:r>
              <a:rPr lang="en-US" altLang="en-US" smtClean="0">
                <a:latin typeface="Courier New" panose="02070309020205020404" pitchFamily="49" charset="0"/>
              </a:rPr>
              <a:t>equals</a:t>
            </a:r>
            <a:r>
              <a:rPr lang="en-US" altLang="en-US" smtClean="0"/>
              <a:t> method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041178"/>
            <a:ext cx="98298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We can change this behavior by writing an </a:t>
            </a:r>
            <a:r>
              <a:rPr lang="en-US" altLang="en-US" dirty="0" smtClean="0">
                <a:latin typeface="Courier New" panose="02070309020205020404" pitchFamily="49" charset="0"/>
              </a:rPr>
              <a:t>equals</a:t>
            </a:r>
            <a:r>
              <a:rPr lang="en-US" altLang="en-US" dirty="0" smtClean="0"/>
              <a:t> method.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Ours will </a:t>
            </a:r>
            <a:r>
              <a:rPr lang="en-US" altLang="en-US" i="1" dirty="0" smtClean="0"/>
              <a:t>override</a:t>
            </a:r>
            <a:r>
              <a:rPr lang="en-US" altLang="en-US" dirty="0" smtClean="0"/>
              <a:t> the default behavior from class </a:t>
            </a:r>
            <a:r>
              <a:rPr lang="en-US" altLang="en-US" dirty="0" smtClean="0">
                <a:latin typeface="Courier New" panose="02070309020205020404" pitchFamily="49" charset="0"/>
              </a:rPr>
              <a:t>Object</a:t>
            </a:r>
            <a:r>
              <a:rPr lang="en-US" altLang="en-US" dirty="0" smtClean="0"/>
              <a:t>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The method should compare the state of the two objects and return    </a:t>
            </a:r>
            <a:r>
              <a:rPr lang="en-US" altLang="en-US" dirty="0" smtClean="0">
                <a:latin typeface="Courier New" panose="02070309020205020404" pitchFamily="49" charset="0"/>
              </a:rPr>
              <a:t>true</a:t>
            </a:r>
            <a:r>
              <a:rPr lang="en-US" altLang="en-US" dirty="0" smtClean="0"/>
              <a:t> if they have the same x/y position.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flawed implementation: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900" dirty="0" smtClean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	public </a:t>
            </a:r>
            <a:r>
              <a:rPr lang="en-US" altLang="en-US" dirty="0" err="1" smtClean="0">
                <a:solidFill>
                  <a:srgbClr val="80000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 equals(Point other)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	    if (x == </a:t>
            </a:r>
            <a:r>
              <a:rPr lang="en-US" altLang="en-US" dirty="0" err="1" smtClean="0">
                <a:solidFill>
                  <a:srgbClr val="800000"/>
                </a:solidFill>
                <a:latin typeface="Courier New" panose="02070309020205020404" pitchFamily="49" charset="0"/>
              </a:rPr>
              <a:t>other.x</a:t>
            </a:r>
            <a:r>
              <a:rPr lang="en-US" altLang="en-US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 &amp;&amp; y == </a:t>
            </a:r>
            <a:r>
              <a:rPr lang="en-US" altLang="en-US" dirty="0" err="1" smtClean="0">
                <a:solidFill>
                  <a:srgbClr val="800000"/>
                </a:solidFill>
                <a:latin typeface="Courier New" panose="02070309020205020404" pitchFamily="49" charset="0"/>
              </a:rPr>
              <a:t>other.y</a:t>
            </a:r>
            <a:r>
              <a:rPr lang="en-US" altLang="en-US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	        return true;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	    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	        return false;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	}</a:t>
            </a:r>
            <a:endParaRPr lang="en-US" altLang="en-US" dirty="0" smtClean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9775B2DE-FA7C-4183-BF89-F16D727F0633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68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3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3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33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Flaws in our method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body can be shortened to the following:</a:t>
            </a:r>
          </a:p>
          <a:p>
            <a:pPr lvl="1" eaLnBrk="1" hangingPunct="1">
              <a:buFontTx/>
              <a:buNone/>
            </a:pPr>
            <a:r>
              <a:rPr lang="en-US" altLang="en-US" sz="9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008080"/>
                </a:solidFill>
                <a:latin typeface="Courier New" panose="02070309020205020404" pitchFamily="49" charset="0"/>
              </a:rPr>
              <a:t>	// boolean zen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return x == other.x &amp;&amp; y == other.y;</a:t>
            </a:r>
          </a:p>
          <a:p>
            <a:pPr lvl="1" eaLnBrk="1" hangingPunct="1"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It should be legal to compare a </a:t>
            </a:r>
            <a:r>
              <a:rPr lang="en-US" altLang="en-US" smtClean="0">
                <a:latin typeface="Courier New" panose="02070309020205020404" pitchFamily="49" charset="0"/>
              </a:rPr>
              <a:t>Point</a:t>
            </a:r>
            <a:r>
              <a:rPr lang="en-US" altLang="en-US" smtClean="0"/>
              <a:t> to any object</a:t>
            </a:r>
            <a:br>
              <a:rPr lang="en-US" altLang="en-US" smtClean="0"/>
            </a:br>
            <a:r>
              <a:rPr lang="en-US" altLang="en-US" smtClean="0"/>
              <a:t>(not just other </a:t>
            </a:r>
            <a:r>
              <a:rPr lang="en-US" altLang="en-US" smtClean="0">
                <a:latin typeface="Courier New" panose="02070309020205020404" pitchFamily="49" charset="0"/>
              </a:rPr>
              <a:t>Point</a:t>
            </a:r>
            <a:r>
              <a:rPr lang="en-US" altLang="en-US" smtClean="0"/>
              <a:t>s):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80"/>
                </a:solidFill>
                <a:latin typeface="Courier New" panose="02070309020205020404" pitchFamily="49" charset="0"/>
              </a:rPr>
              <a:t>	// this should be allowed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Point p = new Point(7, 2);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if (</a:t>
            </a:r>
            <a:r>
              <a:rPr lang="en-US" altLang="en-US" b="1" smtClean="0">
                <a:latin typeface="Courier New" panose="02070309020205020404" pitchFamily="49" charset="0"/>
              </a:rPr>
              <a:t>p.equals("hello")</a:t>
            </a:r>
            <a:r>
              <a:rPr lang="en-US" altLang="en-US" smtClean="0">
                <a:latin typeface="Courier New" panose="02070309020205020404" pitchFamily="49" charset="0"/>
              </a:rPr>
              <a:t>) {   </a:t>
            </a:r>
            <a:r>
              <a:rPr lang="en-US" altLang="en-US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 false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equals</a:t>
            </a:r>
            <a:r>
              <a:rPr lang="en-US" altLang="en-US" smtClean="0"/>
              <a:t> should always return </a:t>
            </a:r>
            <a:r>
              <a:rPr lang="en-US" altLang="en-US" smtClean="0">
                <a:latin typeface="Courier New" panose="02070309020205020404" pitchFamily="49" charset="0"/>
              </a:rPr>
              <a:t>false</a:t>
            </a:r>
            <a:r>
              <a:rPr lang="en-US" altLang="en-US" smtClean="0"/>
              <a:t> if a non-</a:t>
            </a:r>
            <a:r>
              <a:rPr lang="en-US" altLang="en-US" smtClean="0">
                <a:latin typeface="Courier New" panose="02070309020205020404" pitchFamily="49" charset="0"/>
              </a:rPr>
              <a:t>Point</a:t>
            </a:r>
            <a:r>
              <a:rPr lang="en-US" altLang="en-US" smtClean="0"/>
              <a:t> is passed.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24FEAF84-8949-4B85-A77C-E5A12351B0F1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07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equals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Object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public boolean equals(</a:t>
            </a:r>
            <a:r>
              <a:rPr lang="en-US" altLang="en-US" b="1" smtClean="0">
                <a:solidFill>
                  <a:srgbClr val="003399"/>
                </a:solidFill>
                <a:latin typeface="Courier New" panose="02070309020205020404" pitchFamily="49" charset="0"/>
              </a:rPr>
              <a:t>Object </a:t>
            </a:r>
            <a:r>
              <a:rPr lang="en-US" altLang="en-US" b="1" smtClean="0">
                <a:solidFill>
                  <a:srgbClr val="003399"/>
                </a:solidFill>
              </a:rPr>
              <a:t>name</a:t>
            </a:r>
            <a:r>
              <a:rPr lang="en-US" altLang="en-US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</a:t>
            </a:r>
            <a:r>
              <a:rPr lang="en-US" altLang="en-US" b="1" smtClean="0"/>
              <a:t>statement(s) that return a boolean value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  <a:endParaRPr lang="en-US" altLang="en-US" sz="900" smtClean="0"/>
          </a:p>
          <a:p>
            <a:pPr lvl="1" eaLnBrk="1" hangingPunct="1"/>
            <a:endParaRPr lang="en-US" altLang="en-US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The parameter to </a:t>
            </a:r>
            <a:r>
              <a:rPr lang="en-US" altLang="en-US" smtClean="0">
                <a:latin typeface="Courier New" panose="02070309020205020404" pitchFamily="49" charset="0"/>
              </a:rPr>
              <a:t>equals</a:t>
            </a:r>
            <a:r>
              <a:rPr lang="en-US" altLang="en-US" smtClean="0"/>
              <a:t> must be of type </a:t>
            </a:r>
            <a:r>
              <a:rPr lang="en-US" altLang="en-US" smtClean="0">
                <a:latin typeface="Courier New" panose="02070309020205020404" pitchFamily="49" charset="0"/>
              </a:rPr>
              <a:t>Object</a:t>
            </a:r>
            <a:r>
              <a:rPr lang="en-US" altLang="en-US" smtClean="0"/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Object</a:t>
            </a:r>
            <a:r>
              <a:rPr lang="en-US" altLang="en-US" smtClean="0"/>
              <a:t> is a general type that can match any object.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Having an </a:t>
            </a:r>
            <a:r>
              <a:rPr lang="en-US" altLang="en-US" smtClean="0">
                <a:latin typeface="Courier New" panose="02070309020205020404" pitchFamily="49" charset="0"/>
              </a:rPr>
              <a:t>Object</a:t>
            </a:r>
            <a:r>
              <a:rPr lang="en-US" altLang="en-US" smtClean="0"/>
              <a:t> parameter means </a:t>
            </a:r>
            <a:r>
              <a:rPr lang="en-US" altLang="en-US" i="1" smtClean="0"/>
              <a:t>any</a:t>
            </a:r>
            <a:r>
              <a:rPr lang="en-US" altLang="en-US" smtClean="0"/>
              <a:t> object can be passed.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mtClean="0"/>
              <a:t>If we don't know what type it is, how can we compare it?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F6236891-D617-4E2B-B0B5-6B9B5DBB35C2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28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flawed version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Another flawed </a:t>
            </a:r>
            <a:r>
              <a:rPr lang="en-US" altLang="en-US" smtClean="0">
                <a:latin typeface="Courier New" panose="02070309020205020404" pitchFamily="49" charset="0"/>
              </a:rPr>
              <a:t>equals</a:t>
            </a:r>
            <a:r>
              <a:rPr lang="en-US" altLang="en-US" smtClean="0"/>
              <a:t> implementation: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solidFill>
                  <a:srgbClr val="800000"/>
                </a:solidFill>
                <a:latin typeface="Courier New" panose="02070309020205020404" pitchFamily="49" charset="0"/>
              </a:rPr>
              <a:t>	public boolean equals(Object o)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solidFill>
                  <a:srgbClr val="800000"/>
                </a:solidFill>
                <a:latin typeface="Courier New" panose="02070309020205020404" pitchFamily="49" charset="0"/>
              </a:rPr>
              <a:t>	    return x == o.x &amp;&amp; y == o.y;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solidFill>
                  <a:srgbClr val="800000"/>
                </a:solidFill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mtClean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900" smtClean="0">
              <a:solidFill>
                <a:srgbClr val="8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It does not compile: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Point.java:36: cannot find symbol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symbol  : variable x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location: class java.lang.Object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return x == </a:t>
            </a:r>
            <a:r>
              <a:rPr lang="en-US" altLang="en-US" smtClean="0">
                <a:solidFill>
                  <a:srgbClr val="A50021"/>
                </a:solidFill>
                <a:latin typeface="Courier New" panose="02070309020205020404" pitchFamily="49" charset="0"/>
              </a:rPr>
              <a:t>o.x</a:t>
            </a:r>
            <a:r>
              <a:rPr lang="en-US" altLang="en-US" smtClean="0">
                <a:latin typeface="Courier New" panose="02070309020205020404" pitchFamily="49" charset="0"/>
              </a:rPr>
              <a:t> &amp;&amp; y == </a:t>
            </a:r>
            <a:r>
              <a:rPr lang="en-US" altLang="en-US" smtClean="0">
                <a:solidFill>
                  <a:srgbClr val="A50021"/>
                </a:solidFill>
                <a:latin typeface="Courier New" panose="02070309020205020404" pitchFamily="49" charset="0"/>
              </a:rPr>
              <a:t>o.y</a:t>
            </a:r>
            <a:r>
              <a:rPr lang="en-US" altLang="en-US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     ^</a:t>
            </a:r>
          </a:p>
          <a:p>
            <a:pPr lvl="1" eaLnBrk="1" hangingPunct="1"/>
            <a:endParaRPr lang="en-US" altLang="en-US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The compiler is saying,</a:t>
            </a:r>
            <a:br>
              <a:rPr lang="en-US" altLang="en-US" smtClean="0"/>
            </a:br>
            <a:r>
              <a:rPr lang="en-US" altLang="en-US" smtClean="0"/>
              <a:t>"</a:t>
            </a:r>
            <a:r>
              <a:rPr lang="en-US" altLang="en-US" smtClean="0">
                <a:latin typeface="Courier New" panose="02070309020205020404" pitchFamily="49" charset="0"/>
              </a:rPr>
              <a:t>o</a:t>
            </a:r>
            <a:r>
              <a:rPr lang="en-US" altLang="en-US" smtClean="0"/>
              <a:t> could be any object. Not every object has an </a:t>
            </a:r>
            <a:r>
              <a:rPr lang="en-US" altLang="en-US" smtClean="0">
                <a:latin typeface="Courier New" panose="02070309020205020404" pitchFamily="49" charset="0"/>
              </a:rPr>
              <a:t>x</a:t>
            </a:r>
            <a:r>
              <a:rPr lang="en-US" altLang="en-US" smtClean="0"/>
              <a:t> field."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ADF60DFA-2B90-4F08-934D-882C064EBAEB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540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Type-casting objects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Solution: </a:t>
            </a:r>
            <a:r>
              <a:rPr lang="en-US" altLang="en-US" i="1" smtClean="0"/>
              <a:t>Type-cast</a:t>
            </a:r>
            <a:r>
              <a:rPr lang="en-US" altLang="en-US" smtClean="0"/>
              <a:t>  the object parameter to a </a:t>
            </a:r>
            <a:r>
              <a:rPr lang="en-US" altLang="en-US" smtClean="0">
                <a:latin typeface="Courier New" panose="02070309020205020404" pitchFamily="49" charset="0"/>
              </a:rPr>
              <a:t>Point</a:t>
            </a:r>
            <a:r>
              <a:rPr lang="en-US" altLang="en-US" smtClean="0"/>
              <a:t>.</a:t>
            </a:r>
            <a:endParaRPr lang="en-US" altLang="en-US" sz="12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public boolean equals(Object o)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3399"/>
                </a:solidFill>
                <a:latin typeface="Courier New" panose="02070309020205020404" pitchFamily="49" charset="0"/>
              </a:rPr>
              <a:t>	    Point other = (Point) o;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return x == other.x &amp;&amp; y == other.y;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Casting objects is different than casting primitives.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Really casting an </a:t>
            </a:r>
            <a:r>
              <a:rPr lang="en-US" altLang="en-US" smtClean="0">
                <a:latin typeface="Courier New" panose="02070309020205020404" pitchFamily="49" charset="0"/>
              </a:rPr>
              <a:t>Object</a:t>
            </a:r>
            <a:r>
              <a:rPr lang="en-US" altLang="en-US" smtClean="0"/>
              <a:t> reference into a </a:t>
            </a:r>
            <a:r>
              <a:rPr lang="en-US" altLang="en-US" smtClean="0">
                <a:latin typeface="Courier New" panose="02070309020205020404" pitchFamily="49" charset="0"/>
              </a:rPr>
              <a:t>Point</a:t>
            </a:r>
            <a:r>
              <a:rPr lang="en-US" altLang="en-US" smtClean="0"/>
              <a:t> reference.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Doesn't actually change the object that was passed.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Tells the compiler to </a:t>
            </a:r>
            <a:r>
              <a:rPr lang="en-US" altLang="en-US" i="1" smtClean="0"/>
              <a:t>assume </a:t>
            </a:r>
            <a:r>
              <a:rPr lang="en-US" altLang="en-US" smtClean="0"/>
              <a:t>that </a:t>
            </a:r>
            <a:r>
              <a:rPr lang="en-US" altLang="en-US" smtClean="0">
                <a:latin typeface="Courier New" panose="02070309020205020404" pitchFamily="49" charset="0"/>
              </a:rPr>
              <a:t>o</a:t>
            </a:r>
            <a:r>
              <a:rPr lang="en-US" altLang="en-US" smtClean="0"/>
              <a:t> refers to a </a:t>
            </a:r>
            <a:r>
              <a:rPr lang="en-US" altLang="en-US" smtClean="0">
                <a:latin typeface="Courier New" panose="02070309020205020404" pitchFamily="49" charset="0"/>
              </a:rPr>
              <a:t>Point</a:t>
            </a:r>
            <a:r>
              <a:rPr lang="en-US" altLang="en-US" smtClean="0"/>
              <a:t> object.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3B074E90-E222-4075-A737-0318BFA60459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20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07FE74-8F39-4515-B04F-8EC95A7644A0}"/>
              </a:ext>
            </a:extLst>
          </p:cNvPr>
          <p:cNvSpPr txBox="1"/>
          <p:nvPr/>
        </p:nvSpPr>
        <p:spPr>
          <a:xfrm>
            <a:off x="329064" y="1981201"/>
            <a:ext cx="1242648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dirty="0">
                <a:latin typeface="+mn-lt"/>
              </a:rPr>
              <a:t>Staff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Name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Age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Gender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Year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BD2FB-EB19-4EBB-81AB-A19913D43EE9}"/>
              </a:ext>
            </a:extLst>
          </p:cNvPr>
          <p:cNvSpPr txBox="1"/>
          <p:nvPr/>
        </p:nvSpPr>
        <p:spPr>
          <a:xfrm>
            <a:off x="1760989" y="1981201"/>
            <a:ext cx="124264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dirty="0">
                <a:latin typeface="+mn-lt"/>
              </a:rPr>
              <a:t>Student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Name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Age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Gender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Year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Major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A72FB-E672-41A6-82BF-2404F8025EE8}"/>
              </a:ext>
            </a:extLst>
          </p:cNvPr>
          <p:cNvSpPr txBox="1"/>
          <p:nvPr/>
        </p:nvSpPr>
        <p:spPr>
          <a:xfrm>
            <a:off x="421042" y="3549651"/>
            <a:ext cx="1713931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dirty="0">
                <a:latin typeface="+mn-lt"/>
              </a:rPr>
              <a:t>Teacher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Name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Age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Gender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Subject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Department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44DD0F-85C0-4DC6-8DC8-5AF61DCEDA9E}"/>
              </a:ext>
            </a:extLst>
          </p:cNvPr>
          <p:cNvSpPr/>
          <p:nvPr/>
        </p:nvSpPr>
        <p:spPr bwMode="auto">
          <a:xfrm>
            <a:off x="330127" y="2286000"/>
            <a:ext cx="1197545" cy="853886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l" defTabSz="914099">
              <a:defRPr/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E23BCA-84CE-48DF-A5D6-7DFFCE6E6263}"/>
              </a:ext>
            </a:extLst>
          </p:cNvPr>
          <p:cNvSpPr/>
          <p:nvPr/>
        </p:nvSpPr>
        <p:spPr bwMode="auto">
          <a:xfrm>
            <a:off x="1752601" y="2285999"/>
            <a:ext cx="1251036" cy="805227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l" defTabSz="914099">
              <a:defRPr/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E6CD5-5089-4C25-9981-ADB3B737AAC7}"/>
              </a:ext>
            </a:extLst>
          </p:cNvPr>
          <p:cNvSpPr/>
          <p:nvPr/>
        </p:nvSpPr>
        <p:spPr bwMode="auto">
          <a:xfrm>
            <a:off x="381001" y="3826509"/>
            <a:ext cx="1187269" cy="897890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l" defTabSz="914099">
              <a:defRPr/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94919B8-CE79-4045-A879-C6FCEA888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7877"/>
              </p:ext>
            </p:extLst>
          </p:nvPr>
        </p:nvGraphicFramePr>
        <p:xfrm>
          <a:off x="5181600" y="1447800"/>
          <a:ext cx="2133600" cy="110172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Person</a:t>
                      </a:r>
                    </a:p>
                  </a:txBody>
                  <a:tcPr marT="45658" marB="4565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3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  <a:p>
                      <a:pPr algn="ctr"/>
                      <a:r>
                        <a:rPr lang="en-US" sz="1400" dirty="0"/>
                        <a:t>Age</a:t>
                      </a:r>
                    </a:p>
                    <a:p>
                      <a:pPr algn="ctr"/>
                      <a:r>
                        <a:rPr lang="en-US" sz="1400" dirty="0"/>
                        <a:t>Gender</a:t>
                      </a:r>
                    </a:p>
                  </a:txBody>
                  <a:tcPr marT="45658" marB="456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952977D-96F2-4B16-8E32-C2587AD8C1C3}"/>
              </a:ext>
            </a:extLst>
          </p:cNvPr>
          <p:cNvCxnSpPr>
            <a:cxnSpLocks/>
          </p:cNvCxnSpPr>
          <p:nvPr/>
        </p:nvCxnSpPr>
        <p:spPr>
          <a:xfrm flipH="1" flipV="1">
            <a:off x="1620515" y="3188856"/>
            <a:ext cx="2265686" cy="956295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4AF8C08-F875-4F2D-92F3-09155D2AEA35}"/>
              </a:ext>
            </a:extLst>
          </p:cNvPr>
          <p:cNvCxnSpPr>
            <a:cxnSpLocks/>
          </p:cNvCxnSpPr>
          <p:nvPr/>
        </p:nvCxnSpPr>
        <p:spPr>
          <a:xfrm flipH="1" flipV="1">
            <a:off x="1661113" y="4138820"/>
            <a:ext cx="2148887" cy="164550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34EFA3-4203-48E7-ADB6-081A6E01F6F6}"/>
              </a:ext>
            </a:extLst>
          </p:cNvPr>
          <p:cNvCxnSpPr>
            <a:cxnSpLocks/>
          </p:cNvCxnSpPr>
          <p:nvPr/>
        </p:nvCxnSpPr>
        <p:spPr>
          <a:xfrm flipH="1" flipV="1">
            <a:off x="3067405" y="3139886"/>
            <a:ext cx="974372" cy="907812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CB4A54-3BA9-4159-9F74-771B9F6B5942}"/>
              </a:ext>
            </a:extLst>
          </p:cNvPr>
          <p:cNvSpPr txBox="1"/>
          <p:nvPr/>
        </p:nvSpPr>
        <p:spPr>
          <a:xfrm>
            <a:off x="3938446" y="4057928"/>
            <a:ext cx="75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same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EB3EA46-B4F8-421B-83A7-FFD665EDCA48}"/>
              </a:ext>
            </a:extLst>
          </p:cNvPr>
          <p:cNvSpPr/>
          <p:nvPr/>
        </p:nvSpPr>
        <p:spPr>
          <a:xfrm>
            <a:off x="4790114" y="2677662"/>
            <a:ext cx="1850104" cy="1636985"/>
          </a:xfrm>
          <a:custGeom>
            <a:avLst/>
            <a:gdLst>
              <a:gd name="connsiteX0" fmla="*/ 0 w 1850104"/>
              <a:gd name="connsiteY0" fmla="*/ 1619075 h 1636985"/>
              <a:gd name="connsiteX1" fmla="*/ 1291904 w 1850104"/>
              <a:gd name="connsiteY1" fmla="*/ 1535185 h 1636985"/>
              <a:gd name="connsiteX2" fmla="*/ 1812022 w 1850104"/>
              <a:gd name="connsiteY2" fmla="*/ 838899 h 1636985"/>
              <a:gd name="connsiteX3" fmla="*/ 1770077 w 1850104"/>
              <a:gd name="connsiteY3" fmla="*/ 0 h 163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104" h="1636985">
                <a:moveTo>
                  <a:pt x="0" y="1619075"/>
                </a:moveTo>
                <a:cubicBezTo>
                  <a:pt x="494950" y="1642144"/>
                  <a:pt x="989900" y="1665214"/>
                  <a:pt x="1291904" y="1535185"/>
                </a:cubicBezTo>
                <a:cubicBezTo>
                  <a:pt x="1593908" y="1405156"/>
                  <a:pt x="1732327" y="1094763"/>
                  <a:pt x="1812022" y="838899"/>
                </a:cubicBezTo>
                <a:cubicBezTo>
                  <a:pt x="1891717" y="583035"/>
                  <a:pt x="1830897" y="291517"/>
                  <a:pt x="1770077" y="0"/>
                </a:cubicBezTo>
              </a:path>
            </a:pathLst>
          </a:custGeom>
          <a:noFill/>
          <a:ln>
            <a:solidFill>
              <a:srgbClr val="FFC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2032B1-B9CB-469C-9E06-FED64544B1E3}"/>
              </a:ext>
            </a:extLst>
          </p:cNvPr>
          <p:cNvSpPr txBox="1"/>
          <p:nvPr/>
        </p:nvSpPr>
        <p:spPr>
          <a:xfrm>
            <a:off x="6382091" y="3945952"/>
            <a:ext cx="1866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3"/>
                </a:solidFill>
                <a:latin typeface="+mn-lt"/>
              </a:rPr>
              <a:t>Create a class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Inheritance Real World Simple Example</a:t>
            </a:r>
            <a:endParaRPr lang="en-US" dirty="0"/>
          </a:p>
        </p:txBody>
      </p:sp>
      <p:sp>
        <p:nvSpPr>
          <p:cNvPr id="21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F3CFB439-497F-475D-875B-9B0A2D53F0D6}" type="datetime1">
              <a:rPr lang="en-US" smtClean="0"/>
              <a:t>9/11/2020</a:t>
            </a:fld>
            <a:endParaRPr lang="en-US"/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279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 animBg="1"/>
      <p:bldP spid="2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Casting objects diagram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Client code: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Point p1 = new Point(5, 3);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Point p2 = new Point(5, 3);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if (</a:t>
            </a:r>
            <a:r>
              <a:rPr lang="en-US" altLang="en-US" b="1" dirty="0" smtClean="0">
                <a:latin typeface="Courier New" panose="02070309020205020404" pitchFamily="49" charset="0"/>
              </a:rPr>
              <a:t>p1.equals(p2)</a:t>
            </a:r>
            <a:r>
              <a:rPr lang="en-US" altLang="en-US" dirty="0" smtClean="0">
                <a:latin typeface="Courier New" panose="02070309020205020404" pitchFamily="49" charset="0"/>
              </a:rPr>
              <a:t>) {</a:t>
            </a:r>
            <a:endParaRPr lang="en-US" altLang="en-US" b="1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    </a:t>
            </a:r>
            <a:r>
              <a:rPr lang="en-US" altLang="en-US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dirty="0" smtClean="0">
                <a:latin typeface="Courier New" panose="02070309020205020404" pitchFamily="49" charset="0"/>
              </a:rPr>
              <a:t>("equal");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}</a:t>
            </a:r>
            <a:endParaRPr lang="en-US" altLang="en-US" sz="900" dirty="0" smtClean="0">
              <a:latin typeface="Courier New" panose="02070309020205020404" pitchFamily="49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2667000" y="3352800"/>
            <a:ext cx="6172200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143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algn="l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public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boolean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equals(Object o) {</a:t>
            </a:r>
          </a:p>
          <a:p>
            <a:pPr lvl="1" algn="l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Point other = (Point) o;</a:t>
            </a:r>
          </a:p>
          <a:p>
            <a:pPr lvl="1" algn="l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return x ==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other.x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&amp;&amp; y ==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other.y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</a:p>
          <a:p>
            <a:pPr lvl="1" algn="l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939013" name="Group 5"/>
          <p:cNvGraphicFramePr>
            <a:graphicFrameLocks noGrp="1"/>
          </p:cNvGraphicFramePr>
          <p:nvPr/>
        </p:nvGraphicFramePr>
        <p:xfrm>
          <a:off x="2755900" y="3505200"/>
          <a:ext cx="2654300" cy="396875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y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9031" name="Group 23"/>
          <p:cNvGraphicFramePr>
            <a:graphicFrameLocks noGrp="1"/>
          </p:cNvGraphicFramePr>
          <p:nvPr/>
        </p:nvGraphicFramePr>
        <p:xfrm>
          <a:off x="457200" y="4648200"/>
          <a:ext cx="1428750" cy="5207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201" name="Line 33"/>
          <p:cNvSpPr>
            <a:spLocks noChangeShapeType="1"/>
          </p:cNvSpPr>
          <p:nvPr/>
        </p:nvSpPr>
        <p:spPr bwMode="auto">
          <a:xfrm>
            <a:off x="1600200" y="48768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39042" name="Group 34"/>
          <p:cNvGraphicFramePr>
            <a:graphicFrameLocks noGrp="1"/>
          </p:cNvGraphicFramePr>
          <p:nvPr/>
        </p:nvGraphicFramePr>
        <p:xfrm>
          <a:off x="457200" y="5540375"/>
          <a:ext cx="1428750" cy="5207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209" name="Line 44"/>
          <p:cNvSpPr>
            <a:spLocks noChangeShapeType="1"/>
          </p:cNvSpPr>
          <p:nvPr/>
        </p:nvSpPr>
        <p:spPr bwMode="auto">
          <a:xfrm>
            <a:off x="1600200" y="584517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0" name="Text Box 45"/>
          <p:cNvSpPr txBox="1">
            <a:spLocks noChangeArrowheads="1"/>
          </p:cNvSpPr>
          <p:nvPr/>
        </p:nvSpPr>
        <p:spPr bwMode="auto">
          <a:xfrm>
            <a:off x="2667000" y="5448300"/>
            <a:ext cx="243840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lnSpc>
                <a:spcPct val="70000"/>
              </a:lnSpc>
            </a:pP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algn="l" eaLnBrk="1" hangingPunct="1">
              <a:lnSpc>
                <a:spcPct val="70000"/>
              </a:lnSpc>
            </a:pP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algn="l" eaLnBrk="1" hangingPunct="1">
              <a:lnSpc>
                <a:spcPct val="70000"/>
              </a:lnSpc>
            </a:pP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...</a:t>
            </a:r>
          </a:p>
        </p:txBody>
      </p:sp>
      <p:graphicFrame>
        <p:nvGraphicFramePr>
          <p:cNvPr id="939054" name="Group 46"/>
          <p:cNvGraphicFramePr>
            <a:graphicFrameLocks noGrp="1"/>
          </p:cNvGraphicFramePr>
          <p:nvPr/>
        </p:nvGraphicFramePr>
        <p:xfrm>
          <a:off x="2755900" y="5618163"/>
          <a:ext cx="2197100" cy="396875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y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9072" name="Group 64"/>
          <p:cNvGraphicFramePr>
            <a:graphicFrameLocks noGrp="1"/>
          </p:cNvGraphicFramePr>
          <p:nvPr/>
        </p:nvGraphicFramePr>
        <p:xfrm>
          <a:off x="7696200" y="3429000"/>
          <a:ext cx="1022350" cy="396875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9082" name="Group 74"/>
          <p:cNvGraphicFramePr>
            <a:graphicFrameLocks noGrp="1"/>
          </p:cNvGraphicFramePr>
          <p:nvPr/>
        </p:nvGraphicFramePr>
        <p:xfrm>
          <a:off x="7086600" y="3886200"/>
          <a:ext cx="1631950" cy="396875"/>
        </p:xfrm>
        <a:graphic>
          <a:graphicData uri="http://schemas.openxmlformats.org/drawingml/2006/table">
            <a:tbl>
              <a:tblPr/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other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13325EB4-B30A-48FC-93D2-1FD63FB5D7B7}" type="datetime1">
              <a:rPr lang="en-US" smtClean="0"/>
              <a:t>9/11/2020</a:t>
            </a:fld>
            <a:endParaRPr lang="en-US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09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different types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Point p = new Point(7, 2);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if (</a:t>
            </a:r>
            <a:r>
              <a:rPr lang="en-US" altLang="en-US" b="1" smtClean="0">
                <a:latin typeface="Courier New" panose="02070309020205020404" pitchFamily="49" charset="0"/>
              </a:rPr>
              <a:t>p.equals("hello")</a:t>
            </a:r>
            <a:r>
              <a:rPr lang="en-US" altLang="en-US" smtClean="0">
                <a:latin typeface="Courier New" panose="02070309020205020404" pitchFamily="49" charset="0"/>
              </a:rPr>
              <a:t>) {   </a:t>
            </a:r>
            <a:r>
              <a:rPr lang="en-US" altLang="en-US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 should be false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Currently our method crashes on the above code: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solidFill>
                  <a:srgbClr val="800000"/>
                </a:solidFill>
                <a:latin typeface="Courier New" panose="02070309020205020404" pitchFamily="49" charset="0"/>
              </a:rPr>
              <a:t>	Exception in thread "main"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solidFill>
                  <a:srgbClr val="800000"/>
                </a:solidFill>
                <a:latin typeface="Courier New" panose="02070309020205020404" pitchFamily="49" charset="0"/>
              </a:rPr>
              <a:t>	java.lang.ClassCastException: java.lang.String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solidFill>
                  <a:srgbClr val="800000"/>
                </a:solidFill>
                <a:latin typeface="Courier New" panose="02070309020205020404" pitchFamily="49" charset="0"/>
              </a:rPr>
              <a:t>	        at Point.equals(Point.java:25)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solidFill>
                  <a:srgbClr val="800000"/>
                </a:solidFill>
                <a:latin typeface="Courier New" panose="02070309020205020404" pitchFamily="49" charset="0"/>
              </a:rPr>
              <a:t>	        at PointMain.main(PointMain.java:25)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The culprit is the line with the type-cast: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public boolean equals(Object o)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solidFill>
                  <a:srgbClr val="A50021"/>
                </a:solidFill>
                <a:latin typeface="Courier New" panose="02070309020205020404" pitchFamily="49" charset="0"/>
              </a:rPr>
              <a:t>	    Point other = (Point) o;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0DCA0B9B-C23A-472B-B5FA-87E8E3AB1FD0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66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instanceof</a:t>
            </a:r>
            <a:r>
              <a:rPr lang="en-US" altLang="en-US" smtClean="0"/>
              <a:t> keyword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742950" lvl="1" indent="-285750" eaLnBrk="1" hangingPunct="1">
              <a:buFontTx/>
              <a:buNone/>
              <a:tabLst>
                <a:tab pos="54864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if (</a:t>
            </a:r>
            <a:r>
              <a:rPr lang="en-US" altLang="en-US" b="1" smtClean="0"/>
              <a:t>variable</a:t>
            </a:r>
            <a:r>
              <a:rPr lang="en-US" altLang="en-US" smtClean="0">
                <a:latin typeface="Courier New" panose="02070309020205020404" pitchFamily="49" charset="0"/>
              </a:rPr>
              <a:t> instanceof </a:t>
            </a:r>
            <a:r>
              <a:rPr lang="en-US" altLang="en-US" b="1" smtClean="0"/>
              <a:t>type</a:t>
            </a:r>
            <a:r>
              <a:rPr lang="en-US" altLang="en-US" smtClean="0">
                <a:latin typeface="Courier New" panose="02070309020205020404" pitchFamily="49" charset="0"/>
              </a:rPr>
              <a:t>) {</a:t>
            </a:r>
          </a:p>
          <a:p>
            <a:pPr marL="742950" lvl="1" indent="-285750" eaLnBrk="1" hangingPunct="1">
              <a:buFontTx/>
              <a:buNone/>
              <a:tabLst>
                <a:tab pos="54864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    </a:t>
            </a:r>
            <a:r>
              <a:rPr lang="en-US" altLang="en-US" b="1" smtClean="0"/>
              <a:t>statement(s)</a:t>
            </a:r>
            <a:r>
              <a:rPr lang="en-US" altLang="en-US" smtClean="0">
                <a:latin typeface="Courier New" panose="02070309020205020404" pitchFamily="49" charset="0"/>
              </a:rPr>
              <a:t>;</a:t>
            </a:r>
          </a:p>
          <a:p>
            <a:pPr marL="742950" lvl="1" indent="-285750" eaLnBrk="1" hangingPunct="1">
              <a:buFontTx/>
              <a:buNone/>
              <a:tabLst>
                <a:tab pos="54864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</a:p>
          <a:p>
            <a:pPr marL="742950" lvl="1" indent="-285750" eaLnBrk="1" hangingPunct="1">
              <a:buFontTx/>
              <a:buNone/>
              <a:tabLst>
                <a:tab pos="5486400" algn="l"/>
              </a:tabLst>
            </a:pPr>
            <a:endParaRPr lang="en-US" altLang="en-US" i="1" smtClean="0">
              <a:latin typeface="Courier New" panose="02070309020205020404" pitchFamily="49" charset="0"/>
            </a:endParaRPr>
          </a:p>
          <a:p>
            <a:pPr marL="342900" indent="-342900" eaLnBrk="1" hangingPunct="1">
              <a:tabLst>
                <a:tab pos="5486400" algn="l"/>
              </a:tabLst>
            </a:pPr>
            <a:r>
              <a:rPr lang="en-US" altLang="en-US" smtClean="0"/>
              <a:t>Asks if a variable refers</a:t>
            </a:r>
            <a:br>
              <a:rPr lang="en-US" altLang="en-US" smtClean="0"/>
            </a:br>
            <a:r>
              <a:rPr lang="en-US" altLang="en-US" smtClean="0"/>
              <a:t>to an object of a given type.</a:t>
            </a:r>
          </a:p>
          <a:p>
            <a:pPr marL="742950" lvl="1" indent="-285750" eaLnBrk="1" hangingPunct="1">
              <a:tabLst>
                <a:tab pos="5486400" algn="l"/>
              </a:tabLst>
            </a:pPr>
            <a:r>
              <a:rPr lang="en-US" altLang="en-US" smtClean="0"/>
              <a:t>Used as a </a:t>
            </a:r>
            <a:r>
              <a:rPr lang="en-US" altLang="en-US" smtClean="0">
                <a:latin typeface="Courier New" panose="02070309020205020404" pitchFamily="49" charset="0"/>
              </a:rPr>
              <a:t>boolean</a:t>
            </a:r>
            <a:r>
              <a:rPr lang="en-US" altLang="en-US" smtClean="0"/>
              <a:t> test.</a:t>
            </a:r>
          </a:p>
          <a:p>
            <a:pPr marL="742950" lvl="1" indent="-285750" eaLnBrk="1" hangingPunct="1">
              <a:tabLst>
                <a:tab pos="5486400" algn="l"/>
              </a:tabLst>
            </a:pPr>
            <a:endParaRPr lang="en-US" altLang="en-US" sz="900" smtClean="0"/>
          </a:p>
          <a:p>
            <a:pPr marL="742950" lvl="1" indent="-285750" eaLnBrk="1" hangingPunct="1">
              <a:tabLst>
                <a:tab pos="5486400" algn="l"/>
              </a:tabLst>
            </a:pPr>
            <a:endParaRPr lang="en-US" altLang="en-US" sz="900" smtClean="0"/>
          </a:p>
          <a:p>
            <a:pPr marL="742950" lvl="1" indent="-285750" eaLnBrk="1" hangingPunct="1">
              <a:lnSpc>
                <a:spcPct val="80000"/>
              </a:lnSpc>
              <a:buFontTx/>
              <a:buNone/>
              <a:tabLst>
                <a:tab pos="54864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String s = "hello";</a:t>
            </a:r>
          </a:p>
          <a:p>
            <a:pPr marL="742950" lvl="1" indent="-285750" eaLnBrk="1" hangingPunct="1">
              <a:lnSpc>
                <a:spcPct val="80000"/>
              </a:lnSpc>
              <a:buFontTx/>
              <a:buNone/>
              <a:tabLst>
                <a:tab pos="54864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Point p = new Point();</a:t>
            </a:r>
          </a:p>
        </p:txBody>
      </p:sp>
      <p:graphicFrame>
        <p:nvGraphicFramePr>
          <p:cNvPr id="9410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44480"/>
              </p:ext>
            </p:extLst>
          </p:nvPr>
        </p:nvGraphicFramePr>
        <p:xfrm>
          <a:off x="4800600" y="3094037"/>
          <a:ext cx="4202112" cy="3322638"/>
        </p:xfrm>
        <a:graphic>
          <a:graphicData uri="http://schemas.openxmlformats.org/drawingml/2006/table">
            <a:tbl>
              <a:tblPr/>
              <a:tblGrid>
                <a:gridCol w="318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7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Expression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result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 instanceof Point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 instanceof String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 instanceof Point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 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instanceof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String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 instanceof Object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 instanceof Object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null instanceof String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null instanceof Object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065E4666-4CE5-4CC5-9014-57C8B7B2675B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09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Final </a:t>
            </a:r>
            <a:r>
              <a:rPr lang="en-US" altLang="en-US" smtClean="0">
                <a:latin typeface="Courier New" panose="02070309020205020404" pitchFamily="49" charset="0"/>
              </a:rPr>
              <a:t>equals</a:t>
            </a:r>
            <a:r>
              <a:rPr lang="en-US" altLang="en-US" smtClean="0"/>
              <a:t> method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 Returns whether o refers to a Point object with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 the same (x, y) coordinates as this Point.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boolean equals(Object o)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if (o instanceof Point)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80"/>
                </a:solidFill>
                <a:latin typeface="Courier New" panose="02070309020205020404" pitchFamily="49" charset="0"/>
              </a:rPr>
              <a:t>        // o is a Point; cast and compare it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Point other = </a:t>
            </a:r>
            <a:r>
              <a:rPr lang="en-US" altLang="en-US" b="1" smtClean="0">
                <a:latin typeface="Courier New" panose="02070309020205020404" pitchFamily="49" charset="0"/>
              </a:rPr>
              <a:t>(Point)</a:t>
            </a:r>
            <a:r>
              <a:rPr lang="en-US" altLang="en-US" smtClean="0">
                <a:latin typeface="Courier New" panose="02070309020205020404" pitchFamily="49" charset="0"/>
              </a:rPr>
              <a:t> o;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return x == other.x &amp;&amp; y == other.y;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80"/>
                </a:solidFill>
                <a:latin typeface="Courier New" panose="02070309020205020404" pitchFamily="49" charset="0"/>
              </a:rPr>
              <a:t>        // o is not a Point; cannot be equal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    return false;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242457F5-7982-4DBE-A6E3-8163241F1237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35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9.3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590FCA-933B-4CE7-8C2B-7D1A887ED7E5}" type="datetime1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CD6A69-9C8B-4651-9E71-A21532957C2B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b="1" dirty="0" smtClean="0"/>
              <a:t>polymorphism</a:t>
            </a:r>
            <a:r>
              <a:rPr lang="en-US" altLang="en-US" dirty="0" smtClean="0"/>
              <a:t>: Ability for the same code to be used with different types of objects and behave differently with each. For example:</a:t>
            </a:r>
          </a:p>
          <a:p>
            <a:pPr lvl="1">
              <a:buFont typeface="Wingdings 2" pitchFamily="18" charset="2"/>
              <a:buNone/>
            </a:pPr>
            <a:endParaRPr lang="en-US" altLang="en-US" dirty="0" smtClean="0"/>
          </a:p>
          <a:p>
            <a:pPr lvl="1"/>
            <a:r>
              <a:rPr lang="en-US" altLang="en-US" dirty="0" err="1" smtClean="0">
                <a:latin typeface="Courier New" pitchFamily="49" charset="0"/>
              </a:rPr>
              <a:t>System.out.println</a:t>
            </a:r>
            <a:r>
              <a:rPr lang="en-US" altLang="en-US" dirty="0" smtClean="0"/>
              <a:t> can print any type of object.</a:t>
            </a:r>
          </a:p>
          <a:p>
            <a:pPr marL="1143000" lvl="2"/>
            <a:r>
              <a:rPr lang="en-US" altLang="en-US" dirty="0" smtClean="0"/>
              <a:t>Each one displays in its own way on the console.</a:t>
            </a:r>
          </a:p>
          <a:p>
            <a:pPr marL="1143000" lvl="2"/>
            <a:endParaRPr lang="en-US" altLang="en-US" dirty="0" smtClean="0"/>
          </a:p>
          <a:p>
            <a:pPr lvl="1"/>
            <a:r>
              <a:rPr lang="en-US" altLang="en-US" dirty="0" err="1" smtClean="0">
                <a:latin typeface="Courier New" pitchFamily="49" charset="0"/>
              </a:rPr>
              <a:t>CritterMain</a:t>
            </a:r>
            <a:r>
              <a:rPr lang="en-US" altLang="en-US" dirty="0" smtClean="0"/>
              <a:t> can interact with any type of critter.</a:t>
            </a:r>
          </a:p>
          <a:p>
            <a:pPr marL="1143000" lvl="2"/>
            <a:r>
              <a:rPr lang="en-US" altLang="en-US" dirty="0" smtClean="0"/>
              <a:t>Each one moves, fights, etc. in its own way.</a:t>
            </a:r>
          </a:p>
        </p:txBody>
      </p:sp>
    </p:spTree>
    <p:extLst>
      <p:ext uri="{BB962C8B-B14F-4D97-AF65-F5344CB8AC3E}">
        <p14:creationId xmlns:p14="http://schemas.microsoft.com/office/powerpoint/2010/main" val="3727947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4DEC1A-AD13-4AD8-8452-34E70F240B5D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Coding with polymorphism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100" dirty="0" smtClean="0"/>
              <a:t>A variable of type </a:t>
            </a:r>
            <a:r>
              <a:rPr lang="en-US" altLang="en-US" sz="2100" i="1" dirty="0" smtClean="0"/>
              <a:t>T</a:t>
            </a:r>
            <a:r>
              <a:rPr lang="en-US" altLang="en-US" sz="2100" dirty="0" smtClean="0"/>
              <a:t> can hold an object of any subclass of </a:t>
            </a:r>
            <a:r>
              <a:rPr lang="en-US" altLang="en-US" sz="2100" i="1" dirty="0" smtClean="0"/>
              <a:t>T</a:t>
            </a:r>
            <a:r>
              <a:rPr lang="en-US" altLang="en-US" sz="2100" dirty="0" smtClean="0"/>
              <a:t>.</a:t>
            </a:r>
          </a:p>
          <a:p>
            <a:pPr lvl="1">
              <a:buFont typeface="Wingdings" pitchFamily="2" charset="2"/>
              <a:buNone/>
            </a:pPr>
            <a:endParaRPr lang="en-US" altLang="en-US" sz="1900" dirty="0" smtClean="0">
              <a:latin typeface="Courier New" pitchFamily="49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latin typeface="Courier New" pitchFamily="49" charset="0"/>
              </a:rPr>
              <a:t>Employee </a:t>
            </a:r>
            <a:r>
              <a:rPr lang="en-US" altLang="en-US" sz="1800" b="1" dirty="0" err="1" smtClean="0">
                <a:latin typeface="Courier New" pitchFamily="49" charset="0"/>
              </a:rPr>
              <a:t>ed</a:t>
            </a:r>
            <a:r>
              <a:rPr lang="en-US" altLang="en-US" sz="1800" dirty="0" smtClean="0">
                <a:latin typeface="Courier New" pitchFamily="49" charset="0"/>
              </a:rPr>
              <a:t> = new Lawyer();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 lvl="1"/>
            <a:r>
              <a:rPr lang="en-US" altLang="en-US" dirty="0" smtClean="0"/>
              <a:t>You can call any methods from the </a:t>
            </a:r>
            <a:r>
              <a:rPr lang="en-US" altLang="en-US" dirty="0" smtClean="0">
                <a:latin typeface="Courier New" pitchFamily="49" charset="0"/>
              </a:rPr>
              <a:t>Employee</a:t>
            </a:r>
            <a:r>
              <a:rPr lang="en-US" altLang="en-US" dirty="0" smtClean="0"/>
              <a:t> class on </a:t>
            </a:r>
            <a:r>
              <a:rPr lang="en-US" altLang="en-US" dirty="0" smtClean="0">
                <a:latin typeface="Courier New" pitchFamily="49" charset="0"/>
              </a:rPr>
              <a:t>ed</a:t>
            </a:r>
            <a:r>
              <a:rPr lang="en-US" altLang="en-US" dirty="0" smtClean="0"/>
              <a:t>.</a:t>
            </a:r>
          </a:p>
          <a:p>
            <a:pPr lvl="1"/>
            <a:endParaRPr lang="en-US" altLang="en-US" dirty="0" smtClean="0"/>
          </a:p>
          <a:p>
            <a:pPr lvl="1">
              <a:lnSpc>
                <a:spcPct val="130000"/>
              </a:lnSpc>
            </a:pPr>
            <a:endParaRPr lang="en-US" altLang="en-US" dirty="0" smtClean="0">
              <a:solidFill>
                <a:srgbClr val="808080"/>
              </a:solidFill>
            </a:endParaRPr>
          </a:p>
          <a:p>
            <a:r>
              <a:rPr lang="en-US" altLang="en-US" dirty="0" smtClean="0"/>
              <a:t>When a method is called on </a:t>
            </a:r>
            <a:r>
              <a:rPr lang="en-US" altLang="en-US" dirty="0" err="1" smtClean="0">
                <a:latin typeface="Courier New" pitchFamily="49" charset="0"/>
              </a:rPr>
              <a:t>ed</a:t>
            </a:r>
            <a:r>
              <a:rPr lang="en-US" altLang="en-US" dirty="0" smtClean="0"/>
              <a:t>, it behaves as a </a:t>
            </a:r>
            <a:r>
              <a:rPr lang="en-US" altLang="en-US" dirty="0" smtClean="0">
                <a:latin typeface="Courier New" pitchFamily="49" charset="0"/>
              </a:rPr>
              <a:t>Lawyer</a:t>
            </a:r>
            <a:r>
              <a:rPr lang="en-US" altLang="en-US" dirty="0" smtClean="0"/>
              <a:t>.</a:t>
            </a:r>
          </a:p>
          <a:p>
            <a:pPr lvl="1">
              <a:buFont typeface="Wingdings 2" pitchFamily="18" charset="2"/>
              <a:buNone/>
            </a:pPr>
            <a:endParaRPr lang="en-US" altLang="en-US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</a:t>
            </a:r>
            <a:r>
              <a:rPr lang="en-US" altLang="en-US" sz="1800" dirty="0" err="1" smtClean="0">
                <a:latin typeface="Courier New" pitchFamily="49" charset="0"/>
              </a:rPr>
              <a:t>System.out.println</a:t>
            </a:r>
            <a:r>
              <a:rPr lang="en-US" altLang="en-US" sz="1800" dirty="0" smtClean="0">
                <a:latin typeface="Courier New" pitchFamily="49" charset="0"/>
              </a:rPr>
              <a:t>(</a:t>
            </a:r>
            <a:r>
              <a:rPr lang="en-US" altLang="en-US" sz="1800" b="1" dirty="0" err="1" smtClean="0">
                <a:latin typeface="Courier New" pitchFamily="49" charset="0"/>
              </a:rPr>
              <a:t>ed.getSalary</a:t>
            </a:r>
            <a:r>
              <a:rPr lang="en-US" altLang="en-US" sz="1800" b="1" dirty="0" smtClean="0">
                <a:latin typeface="Courier New" pitchFamily="49" charset="0"/>
              </a:rPr>
              <a:t>()</a:t>
            </a:r>
            <a:r>
              <a:rPr lang="en-US" altLang="en-US" sz="1800" dirty="0" smtClean="0">
                <a:latin typeface="Courier New" pitchFamily="49" charset="0"/>
              </a:rPr>
              <a:t>);         </a:t>
            </a:r>
            <a:r>
              <a:rPr lang="en-US" altLang="en-US" sz="1800" b="1" dirty="0" smtClean="0">
                <a:solidFill>
                  <a:srgbClr val="008080"/>
                </a:solidFill>
                <a:latin typeface="Courier New" pitchFamily="49" charset="0"/>
              </a:rPr>
              <a:t>// 50000.0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</a:t>
            </a:r>
            <a:r>
              <a:rPr lang="en-US" altLang="en-US" sz="1800" dirty="0" err="1" smtClean="0">
                <a:latin typeface="Courier New" pitchFamily="49" charset="0"/>
              </a:rPr>
              <a:t>System.out.println</a:t>
            </a:r>
            <a:r>
              <a:rPr lang="en-US" altLang="en-US" sz="1800" dirty="0" smtClean="0">
                <a:latin typeface="Courier New" pitchFamily="49" charset="0"/>
              </a:rPr>
              <a:t>(</a:t>
            </a:r>
            <a:r>
              <a:rPr lang="en-US" altLang="en-US" sz="1800" b="1" dirty="0" err="1" smtClean="0">
                <a:latin typeface="Courier New" pitchFamily="49" charset="0"/>
              </a:rPr>
              <a:t>ed.getVacationForm</a:t>
            </a:r>
            <a:r>
              <a:rPr lang="en-US" altLang="en-US" sz="1800" b="1" dirty="0" smtClean="0">
                <a:latin typeface="Courier New" pitchFamily="49" charset="0"/>
              </a:rPr>
              <a:t>()</a:t>
            </a:r>
            <a:r>
              <a:rPr lang="en-US" altLang="en-US" sz="1800" dirty="0" smtClean="0">
                <a:latin typeface="Courier New" pitchFamily="49" charset="0"/>
              </a:rPr>
              <a:t>);   </a:t>
            </a:r>
            <a:r>
              <a:rPr lang="en-US" altLang="en-US" sz="1800" b="1" dirty="0" smtClean="0">
                <a:solidFill>
                  <a:srgbClr val="008080"/>
                </a:solidFill>
                <a:latin typeface="Courier New" pitchFamily="49" charset="0"/>
              </a:rPr>
              <a:t>// pink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7947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B402BE-7242-4CA9-BAD8-2062BF64EF81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Polymorphism and parameters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57600" algn="l"/>
              </a:tabLst>
            </a:pPr>
            <a:r>
              <a:rPr lang="en-US" altLang="en-US" dirty="0" smtClean="0"/>
              <a:t>You can pass any subtype of a parameter's type.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  <a:tabLst>
                <a:tab pos="3657600" algn="l"/>
              </a:tabLst>
            </a:pPr>
            <a:endParaRPr lang="en-US" altLang="en-US" sz="800" dirty="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  <a:tabLst>
                <a:tab pos="3657600" algn="l"/>
              </a:tabLst>
            </a:pPr>
            <a:endParaRPr lang="en-US" altLang="en-US" sz="800" dirty="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public class </a:t>
            </a:r>
            <a:r>
              <a:rPr lang="en-US" altLang="en-US" sz="1600" dirty="0" err="1" smtClean="0">
                <a:latin typeface="Courier New" pitchFamily="49" charset="0"/>
              </a:rPr>
              <a:t>EmployeeMain</a:t>
            </a:r>
            <a:r>
              <a:rPr lang="en-US" altLang="en-US" sz="1600" dirty="0" smtClean="0">
                <a:latin typeface="Courier New" pitchFamily="49" charset="0"/>
              </a:rPr>
              <a:t> 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    public static void main(String[] </a:t>
            </a:r>
            <a:r>
              <a:rPr lang="en-US" altLang="en-US" sz="1600" dirty="0" err="1" smtClean="0">
                <a:latin typeface="Courier New" pitchFamily="49" charset="0"/>
              </a:rPr>
              <a:t>args</a:t>
            </a:r>
            <a:r>
              <a:rPr lang="en-US" altLang="en-US" sz="1600" dirty="0" smtClean="0">
                <a:latin typeface="Courier New" pitchFamily="49" charset="0"/>
              </a:rPr>
              <a:t>) 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        Lawyer </a:t>
            </a:r>
            <a:r>
              <a:rPr lang="en-US" altLang="en-US" sz="1600" dirty="0" err="1" smtClean="0">
                <a:latin typeface="Courier New" pitchFamily="49" charset="0"/>
              </a:rPr>
              <a:t>lisa</a:t>
            </a:r>
            <a:r>
              <a:rPr lang="en-US" altLang="en-US" sz="1600" dirty="0" smtClean="0">
                <a:latin typeface="Courier New" pitchFamily="49" charset="0"/>
              </a:rPr>
              <a:t> = new Lawyer();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        Secretary </a:t>
            </a:r>
            <a:r>
              <a:rPr lang="en-US" altLang="en-US" sz="1600" dirty="0" err="1" smtClean="0">
                <a:latin typeface="Courier New" pitchFamily="49" charset="0"/>
              </a:rPr>
              <a:t>steve</a:t>
            </a:r>
            <a:r>
              <a:rPr lang="en-US" altLang="en-US" sz="1600" dirty="0" smtClean="0">
                <a:latin typeface="Courier New" pitchFamily="49" charset="0"/>
              </a:rPr>
              <a:t> = new Secretary();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b="1" dirty="0" smtClean="0">
                <a:latin typeface="Courier New" pitchFamily="49" charset="0"/>
              </a:rPr>
              <a:t>        </a:t>
            </a:r>
            <a:r>
              <a:rPr lang="en-US" altLang="en-US" sz="1600" b="1" dirty="0" err="1" smtClean="0">
                <a:latin typeface="Courier New" pitchFamily="49" charset="0"/>
              </a:rPr>
              <a:t>printInfo</a:t>
            </a:r>
            <a:r>
              <a:rPr lang="en-US" altLang="en-US" sz="1600" b="1" dirty="0" smtClean="0">
                <a:latin typeface="Courier New" pitchFamily="49" charset="0"/>
              </a:rPr>
              <a:t>(</a:t>
            </a:r>
            <a:r>
              <a:rPr lang="en-US" altLang="en-US" sz="1600" b="1" dirty="0" err="1" smtClean="0">
                <a:latin typeface="Courier New" pitchFamily="49" charset="0"/>
              </a:rPr>
              <a:t>lisa</a:t>
            </a:r>
            <a:r>
              <a:rPr lang="en-US" altLang="en-US" sz="1600" b="1" dirty="0" smtClean="0">
                <a:latin typeface="Courier New" pitchFamily="49" charset="0"/>
              </a:rPr>
              <a:t>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b="1" dirty="0" smtClean="0">
                <a:latin typeface="Courier New" pitchFamily="49" charset="0"/>
              </a:rPr>
              <a:t>        </a:t>
            </a:r>
            <a:r>
              <a:rPr lang="en-US" altLang="en-US" sz="1600" b="1" dirty="0" err="1" smtClean="0">
                <a:latin typeface="Courier New" pitchFamily="49" charset="0"/>
              </a:rPr>
              <a:t>printInfo</a:t>
            </a:r>
            <a:r>
              <a:rPr lang="en-US" altLang="en-US" sz="1600" b="1" dirty="0" smtClean="0">
                <a:latin typeface="Courier New" pitchFamily="49" charset="0"/>
              </a:rPr>
              <a:t>(</a:t>
            </a:r>
            <a:r>
              <a:rPr lang="en-US" altLang="en-US" sz="1600" b="1" dirty="0" err="1" smtClean="0">
                <a:latin typeface="Courier New" pitchFamily="49" charset="0"/>
              </a:rPr>
              <a:t>steve</a:t>
            </a:r>
            <a:r>
              <a:rPr lang="en-US" altLang="en-US" sz="1600" b="1" dirty="0" smtClean="0">
                <a:latin typeface="Courier New" pitchFamily="49" charset="0"/>
              </a:rPr>
              <a:t>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800" dirty="0" smtClean="0">
                <a:latin typeface="Courier New" pitchFamily="49" charset="0"/>
              </a:rPr>
              <a:t>	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    public static void </a:t>
            </a:r>
            <a:r>
              <a:rPr lang="en-US" altLang="en-US" sz="1600" dirty="0" err="1" smtClean="0">
                <a:latin typeface="Courier New" pitchFamily="49" charset="0"/>
              </a:rPr>
              <a:t>printInfo</a:t>
            </a:r>
            <a:r>
              <a:rPr lang="en-US" altLang="en-US" sz="1600" dirty="0" smtClean="0">
                <a:latin typeface="Courier New" pitchFamily="49" charset="0"/>
              </a:rPr>
              <a:t>(</a:t>
            </a:r>
            <a:r>
              <a:rPr lang="en-US" altLang="en-US" sz="1600" b="1" dirty="0" smtClean="0">
                <a:latin typeface="Courier New" pitchFamily="49" charset="0"/>
              </a:rPr>
              <a:t>Employee </a:t>
            </a:r>
            <a:r>
              <a:rPr lang="en-US" altLang="en-US" sz="1600" b="1" dirty="0" err="1" smtClean="0">
                <a:latin typeface="Courier New" pitchFamily="49" charset="0"/>
              </a:rPr>
              <a:t>empl</a:t>
            </a:r>
            <a:r>
              <a:rPr lang="en-US" altLang="en-US" sz="1600" dirty="0" smtClean="0">
                <a:latin typeface="Courier New" pitchFamily="49" charset="0"/>
              </a:rPr>
              <a:t>) 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("salary: " + </a:t>
            </a:r>
            <a:r>
              <a:rPr lang="en-US" altLang="en-US" sz="1600" dirty="0" err="1" smtClean="0">
                <a:latin typeface="Courier New" pitchFamily="49" charset="0"/>
              </a:rPr>
              <a:t>empl.getSalary</a:t>
            </a:r>
            <a:r>
              <a:rPr lang="en-US" altLang="en-US" sz="1600" dirty="0" smtClean="0">
                <a:latin typeface="Courier New" pitchFamily="49" charset="0"/>
              </a:rPr>
              <a:t>());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("</a:t>
            </a:r>
            <a:r>
              <a:rPr lang="en-US" altLang="en-US" sz="1600" dirty="0" err="1" smtClean="0">
                <a:latin typeface="Courier New" pitchFamily="49" charset="0"/>
              </a:rPr>
              <a:t>v.days</a:t>
            </a:r>
            <a:r>
              <a:rPr lang="en-US" altLang="en-US" sz="1600" dirty="0" smtClean="0">
                <a:latin typeface="Courier New" pitchFamily="49" charset="0"/>
              </a:rPr>
              <a:t>: " + </a:t>
            </a:r>
            <a:r>
              <a:rPr lang="en-US" altLang="en-US" sz="1600" dirty="0" err="1" smtClean="0">
                <a:latin typeface="Courier New" pitchFamily="49" charset="0"/>
              </a:rPr>
              <a:t>empl.getVacationDays</a:t>
            </a:r>
            <a:r>
              <a:rPr lang="en-US" altLang="en-US" sz="1600" dirty="0" smtClean="0">
                <a:latin typeface="Courier New" pitchFamily="49" charset="0"/>
              </a:rPr>
              <a:t>());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("</a:t>
            </a:r>
            <a:r>
              <a:rPr lang="en-US" altLang="en-US" sz="1600" dirty="0" err="1" smtClean="0">
                <a:latin typeface="Courier New" pitchFamily="49" charset="0"/>
              </a:rPr>
              <a:t>v.form</a:t>
            </a:r>
            <a:r>
              <a:rPr lang="en-US" altLang="en-US" sz="1600" dirty="0" smtClean="0">
                <a:latin typeface="Courier New" pitchFamily="49" charset="0"/>
              </a:rPr>
              <a:t>: " + </a:t>
            </a:r>
            <a:r>
              <a:rPr lang="en-US" altLang="en-US" sz="1600" dirty="0" err="1" smtClean="0">
                <a:latin typeface="Courier New" pitchFamily="49" charset="0"/>
              </a:rPr>
              <a:t>empl.getVacationForm</a:t>
            </a:r>
            <a:r>
              <a:rPr lang="en-US" altLang="en-US" sz="1600" dirty="0" smtClean="0">
                <a:latin typeface="Courier New" pitchFamily="49" charset="0"/>
              </a:rPr>
              <a:t>());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endParaRPr lang="en-US" altLang="en-US" sz="1600" dirty="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/>
              <a:t>OUTPUT: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  <a:tabLst>
                <a:tab pos="3657600" algn="l"/>
              </a:tabLst>
            </a:pPr>
            <a:endParaRPr lang="en-US" altLang="en-US" sz="800" dirty="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salary: 50000.0	salary: 50000.0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err="1" smtClean="0">
                <a:latin typeface="Courier New" pitchFamily="49" charset="0"/>
              </a:rPr>
              <a:t>v.days</a:t>
            </a:r>
            <a:r>
              <a:rPr lang="en-US" altLang="en-US" sz="1600" dirty="0" smtClean="0">
                <a:latin typeface="Courier New" pitchFamily="49" charset="0"/>
              </a:rPr>
              <a:t>: 15	</a:t>
            </a:r>
            <a:r>
              <a:rPr lang="en-US" altLang="en-US" sz="1600" dirty="0" err="1" smtClean="0">
                <a:latin typeface="Courier New" pitchFamily="49" charset="0"/>
              </a:rPr>
              <a:t>v.days</a:t>
            </a:r>
            <a:r>
              <a:rPr lang="en-US" altLang="en-US" sz="1600" dirty="0" smtClean="0">
                <a:latin typeface="Courier New" pitchFamily="49" charset="0"/>
              </a:rPr>
              <a:t>: 10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err="1" smtClean="0">
                <a:latin typeface="Courier New" pitchFamily="49" charset="0"/>
              </a:rPr>
              <a:t>v.form</a:t>
            </a:r>
            <a:r>
              <a:rPr lang="en-US" altLang="en-US" sz="1600" dirty="0" smtClean="0">
                <a:latin typeface="Courier New" pitchFamily="49" charset="0"/>
              </a:rPr>
              <a:t>: pink	</a:t>
            </a:r>
            <a:r>
              <a:rPr lang="en-US" altLang="en-US" sz="1600" dirty="0" err="1" smtClean="0">
                <a:latin typeface="Courier New" pitchFamily="49" charset="0"/>
              </a:rPr>
              <a:t>v.form</a:t>
            </a:r>
            <a:r>
              <a:rPr lang="en-US" altLang="en-US" sz="1600" dirty="0" smtClean="0">
                <a:latin typeface="Courier New" pitchFamily="49" charset="0"/>
              </a:rPr>
              <a:t>: yellow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3810000" y="2819400"/>
            <a:ext cx="2066925" cy="563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884612" y="3038475"/>
            <a:ext cx="1846263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37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02014C-9A25-4DD2-AD4C-9177D6240341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Polymorphism and arrays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smtClean="0"/>
              <a:t>Arrays of superclass types can store any subtype as elements.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public class EmployeeMain2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public static void main(String[] args)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>
                <a:latin typeface="Courier New" pitchFamily="49" charset="0"/>
              </a:rPr>
              <a:t>        Employee[] e = { new Lawyer(),   new Secretary(),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>
                <a:latin typeface="Courier New" pitchFamily="49" charset="0"/>
              </a:rPr>
              <a:t>                         new Marketer(), new LegalSecretary() };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for (int i = 0; i &lt; e.length; i++)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    System.out.println("salary: " + </a:t>
            </a:r>
            <a:r>
              <a:rPr lang="en-US" altLang="en-US" sz="1600" b="1" smtClean="0">
                <a:latin typeface="Courier New" pitchFamily="49" charset="0"/>
              </a:rPr>
              <a:t>e[i].getSalary()</a:t>
            </a:r>
            <a:r>
              <a:rPr lang="en-US" altLang="en-US" sz="1600" smtClean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    System.out.println("v.days: " + </a:t>
            </a:r>
            <a:r>
              <a:rPr lang="en-US" altLang="en-US" sz="1600" b="1" smtClean="0">
                <a:latin typeface="Courier New" pitchFamily="49" charset="0"/>
              </a:rPr>
              <a:t>e[i].getVacationDays()</a:t>
            </a:r>
            <a:r>
              <a:rPr lang="en-US" altLang="en-US" sz="1600" smtClean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    System.out.println();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1600" smtClean="0">
              <a:latin typeface="Courier New" pitchFamily="49" charset="0"/>
            </a:endParaRP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 altLang="en-US" sz="1600" smtClean="0"/>
              <a:t>Output: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salary: 50000.0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v.days: </a:t>
            </a:r>
            <a:r>
              <a:rPr lang="en-US" altLang="en-US" sz="1600" b="1" smtClean="0">
                <a:solidFill>
                  <a:srgbClr val="003399"/>
                </a:solidFill>
                <a:latin typeface="Courier New" pitchFamily="49" charset="0"/>
              </a:rPr>
              <a:t>15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salary: 50000.0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v.days: 10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salary: </a:t>
            </a:r>
            <a:r>
              <a:rPr lang="en-US" altLang="en-US" sz="1600" b="1" smtClean="0">
                <a:solidFill>
                  <a:srgbClr val="003399"/>
                </a:solidFill>
                <a:latin typeface="Courier New" pitchFamily="49" charset="0"/>
              </a:rPr>
              <a:t>60000.0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v.days: 10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salary: </a:t>
            </a:r>
            <a:r>
              <a:rPr lang="en-US" altLang="en-US" sz="1600" b="1" smtClean="0">
                <a:solidFill>
                  <a:srgbClr val="003399"/>
                </a:solidFill>
                <a:latin typeface="Courier New" pitchFamily="49" charset="0"/>
              </a:rPr>
              <a:t>55000.0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v.days: 10</a:t>
            </a:r>
          </a:p>
        </p:txBody>
      </p:sp>
    </p:spTree>
    <p:extLst>
      <p:ext uri="{BB962C8B-B14F-4D97-AF65-F5344CB8AC3E}">
        <p14:creationId xmlns:p14="http://schemas.microsoft.com/office/powerpoint/2010/main" val="535710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 anchor="b"/>
          <a:lstStyle/>
          <a:p>
            <a:pPr eaLnBrk="1" hangingPunct="1"/>
            <a:r>
              <a:rPr lang="en-US" altLang="en-US" dirty="0" smtClean="0"/>
              <a:t>Polymorphism problems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3050" indent="-273050" eaLnBrk="1" hangingPunct="1"/>
            <a:r>
              <a:rPr lang="en-US" altLang="en-US" dirty="0" smtClean="0"/>
              <a:t>4-5 classes with inheritance relationships are shown.</a:t>
            </a:r>
          </a:p>
          <a:p>
            <a:pPr marL="639763" lvl="1" indent="-246063" eaLnBrk="1" hangingPunct="1"/>
            <a:endParaRPr lang="en-US" altLang="en-US" sz="2000" dirty="0" smtClean="0"/>
          </a:p>
          <a:p>
            <a:pPr marL="273050" indent="-273050" eaLnBrk="1" hangingPunct="1"/>
            <a:r>
              <a:rPr lang="en-US" altLang="en-US" dirty="0" smtClean="0"/>
              <a:t>A client program calls methods on objects of each class.</a:t>
            </a:r>
          </a:p>
          <a:p>
            <a:pPr marL="639763" lvl="1" indent="-246063" eaLnBrk="1" hangingPunct="1"/>
            <a:endParaRPr lang="en-US" altLang="en-US" sz="2000" dirty="0" smtClean="0"/>
          </a:p>
          <a:p>
            <a:pPr marL="273050" indent="-273050" eaLnBrk="1" hangingPunct="1"/>
            <a:r>
              <a:rPr lang="en-US" altLang="en-US" dirty="0" smtClean="0"/>
              <a:t>You must read the code and determine the client's output.</a:t>
            </a:r>
          </a:p>
          <a:p>
            <a:pPr marL="393700" lvl="1" indent="0" eaLnBrk="1" hangingPunct="1">
              <a:buNone/>
            </a:pPr>
            <a:endParaRPr lang="en-US" altLang="en-US" dirty="0" smtClean="0"/>
          </a:p>
          <a:p>
            <a:pPr marL="273050" indent="-273050" eaLnBrk="1" hangingPunct="1"/>
            <a:r>
              <a:rPr lang="en-US" altLang="en-US" dirty="0" smtClean="0"/>
              <a:t>We always put such a question on our final exams!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FBDC42-4356-4C9E-BB96-DE28A1FE1BDE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3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76D939-FE12-4C00-9CB4-EB7A3342A2BC}"/>
              </a:ext>
            </a:extLst>
          </p:cNvPr>
          <p:cNvSpPr txBox="1"/>
          <p:nvPr/>
        </p:nvSpPr>
        <p:spPr>
          <a:xfrm>
            <a:off x="308340" y="1981201"/>
            <a:ext cx="1242648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dirty="0">
                <a:latin typeface="+mn-lt"/>
              </a:rPr>
              <a:t>Staff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Name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Age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Gender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Year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CE5DB-669D-4EAF-AC0D-76E47A713E9F}"/>
              </a:ext>
            </a:extLst>
          </p:cNvPr>
          <p:cNvSpPr txBox="1"/>
          <p:nvPr/>
        </p:nvSpPr>
        <p:spPr>
          <a:xfrm>
            <a:off x="1740265" y="1981201"/>
            <a:ext cx="124264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dirty="0">
                <a:latin typeface="+mn-lt"/>
              </a:rPr>
              <a:t>Student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Name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Age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Gender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Year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Major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7FE55-DABA-487D-A300-11041C8BFEDC}"/>
              </a:ext>
            </a:extLst>
          </p:cNvPr>
          <p:cNvSpPr txBox="1"/>
          <p:nvPr/>
        </p:nvSpPr>
        <p:spPr>
          <a:xfrm>
            <a:off x="267268" y="3549651"/>
            <a:ext cx="1713931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dirty="0">
                <a:latin typeface="+mn-lt"/>
              </a:rPr>
              <a:t>Teacher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Name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Age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Gender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Subject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Department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4D9F4A-BD4C-4105-A649-27ABA74771E3}"/>
              </a:ext>
            </a:extLst>
          </p:cNvPr>
          <p:cNvSpPr/>
          <p:nvPr/>
        </p:nvSpPr>
        <p:spPr bwMode="auto">
          <a:xfrm>
            <a:off x="234807" y="3155504"/>
            <a:ext cx="1094427" cy="221903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l" defTabSz="914099">
              <a:defRPr/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67D63E2-390B-4D3A-AB38-F02FF87ED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5938"/>
              </p:ext>
            </p:extLst>
          </p:nvPr>
        </p:nvGraphicFramePr>
        <p:xfrm>
          <a:off x="5181600" y="1447800"/>
          <a:ext cx="2133600" cy="110172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Person</a:t>
                      </a:r>
                    </a:p>
                  </a:txBody>
                  <a:tcPr marT="45658" marB="4565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3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  <a:p>
                      <a:pPr algn="ctr"/>
                      <a:r>
                        <a:rPr lang="en-US" sz="1400" dirty="0"/>
                        <a:t>Age</a:t>
                      </a:r>
                    </a:p>
                    <a:p>
                      <a:pPr algn="ctr"/>
                      <a:r>
                        <a:rPr lang="en-US" sz="1400" dirty="0"/>
                        <a:t>Gender</a:t>
                      </a:r>
                    </a:p>
                  </a:txBody>
                  <a:tcPr marT="45658" marB="456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27A8A9B-2FA8-4596-A444-150BEF51C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84231"/>
              </p:ext>
            </p:extLst>
          </p:nvPr>
        </p:nvGraphicFramePr>
        <p:xfrm>
          <a:off x="3886200" y="3006725"/>
          <a:ext cx="2133600" cy="74136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Staff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BC9CEED-08C0-4E33-A0E5-BF9D9D06E15D}"/>
              </a:ext>
            </a:extLst>
          </p:cNvPr>
          <p:cNvCxnSpPr/>
          <p:nvPr/>
        </p:nvCxnSpPr>
        <p:spPr>
          <a:xfrm>
            <a:off x="6248400" y="2565401"/>
            <a:ext cx="0" cy="1619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2B05C20-8803-4EF5-8B70-6A3443B3E8C2}"/>
              </a:ext>
            </a:extLst>
          </p:cNvPr>
          <p:cNvCxnSpPr/>
          <p:nvPr/>
        </p:nvCxnSpPr>
        <p:spPr>
          <a:xfrm>
            <a:off x="4876800" y="2727325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A6D969B-4159-4020-8349-5E2B0F94CB5E}"/>
              </a:ext>
            </a:extLst>
          </p:cNvPr>
          <p:cNvCxnSpPr/>
          <p:nvPr/>
        </p:nvCxnSpPr>
        <p:spPr>
          <a:xfrm>
            <a:off x="4876800" y="2727325"/>
            <a:ext cx="0" cy="2794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DCBACA-B7F8-4294-B8C1-49B5496DDE4A}"/>
              </a:ext>
            </a:extLst>
          </p:cNvPr>
          <p:cNvCxnSpPr>
            <a:cxnSpLocks/>
          </p:cNvCxnSpPr>
          <p:nvPr/>
        </p:nvCxnSpPr>
        <p:spPr>
          <a:xfrm flipH="1" flipV="1">
            <a:off x="1296773" y="3268533"/>
            <a:ext cx="2129631" cy="959112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FE8D93-D5A1-4B00-BE73-DE9DBDD4D592}"/>
              </a:ext>
            </a:extLst>
          </p:cNvPr>
          <p:cNvSpPr txBox="1"/>
          <p:nvPr/>
        </p:nvSpPr>
        <p:spPr>
          <a:xfrm>
            <a:off x="2895600" y="4200375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3"/>
                </a:solidFill>
                <a:latin typeface="+mn-lt"/>
              </a:rPr>
              <a:t>Can copy (extends) Name, Age, Gender from class Person, then add Year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C497183-B21A-47F0-AC14-8695436F2EC8}"/>
              </a:ext>
            </a:extLst>
          </p:cNvPr>
          <p:cNvCxnSpPr>
            <a:cxnSpLocks/>
          </p:cNvCxnSpPr>
          <p:nvPr/>
        </p:nvCxnSpPr>
        <p:spPr>
          <a:xfrm flipV="1">
            <a:off x="4038601" y="3871250"/>
            <a:ext cx="304799" cy="312477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Inheritance Real World Simple Example</a:t>
            </a:r>
            <a:endParaRPr lang="en-US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29C1C657-48E7-434F-98B8-ACC79311AD91}" type="datetime1">
              <a:rPr lang="en-US" smtClean="0"/>
              <a:t>9/11/2020</a:t>
            </a:fld>
            <a:endParaRPr 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51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8AC576-CA0C-482F-B45C-3557C301B625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A polymorphism problem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Suppose that the following four classes have been declared: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public class Foo 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 public void method1() 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     </a:t>
            </a:r>
            <a:r>
              <a:rPr lang="en-US" altLang="en-US" sz="1800" dirty="0" err="1" smtClean="0">
                <a:latin typeface="Courier New" pitchFamily="49" charset="0"/>
              </a:rPr>
              <a:t>System.out.println</a:t>
            </a:r>
            <a:r>
              <a:rPr lang="en-US" altLang="en-US" sz="1800" dirty="0" smtClean="0">
                <a:latin typeface="Courier New" pitchFamily="49" charset="0"/>
              </a:rPr>
              <a:t>("foo 1");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 public void method2() 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     </a:t>
            </a:r>
            <a:r>
              <a:rPr lang="en-US" altLang="en-US" sz="1800" dirty="0" err="1" smtClean="0">
                <a:latin typeface="Courier New" pitchFamily="49" charset="0"/>
              </a:rPr>
              <a:t>System.out.println</a:t>
            </a:r>
            <a:r>
              <a:rPr lang="en-US" altLang="en-US" sz="1800" dirty="0" smtClean="0">
                <a:latin typeface="Courier New" pitchFamily="49" charset="0"/>
              </a:rPr>
              <a:t>("foo 2");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 public String </a:t>
            </a:r>
            <a:r>
              <a:rPr lang="en-US" altLang="en-US" sz="1800" dirty="0" err="1" smtClean="0">
                <a:latin typeface="Courier New" pitchFamily="49" charset="0"/>
              </a:rPr>
              <a:t>toString</a:t>
            </a:r>
            <a:r>
              <a:rPr lang="en-US" altLang="en-US" sz="1800" dirty="0" smtClean="0">
                <a:latin typeface="Courier New" pitchFamily="49" charset="0"/>
              </a:rPr>
              <a:t>() 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     return "foo";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public class Bar extends Foo 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 public void method2() 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     </a:t>
            </a:r>
            <a:r>
              <a:rPr lang="en-US" altLang="en-US" sz="1800" dirty="0" err="1" smtClean="0">
                <a:latin typeface="Courier New" pitchFamily="49" charset="0"/>
              </a:rPr>
              <a:t>System.out.println</a:t>
            </a:r>
            <a:r>
              <a:rPr lang="en-US" altLang="en-US" sz="1800" dirty="0" smtClean="0">
                <a:latin typeface="Courier New" pitchFamily="49" charset="0"/>
              </a:rPr>
              <a:t>("bar 2");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18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337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A80A3B-7538-4010-9716-64B26E2344AD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A polymorphism problem 2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</a:t>
            </a:r>
            <a:r>
              <a:rPr lang="en-US" altLang="en-US" sz="1600" dirty="0" err="1" smtClean="0">
                <a:latin typeface="Courier New" pitchFamily="49" charset="0"/>
              </a:rPr>
              <a:t>Baz</a:t>
            </a:r>
            <a:r>
              <a:rPr lang="en-US" altLang="en-US" sz="1600" dirty="0" smtClean="0">
                <a:latin typeface="Courier New" pitchFamily="49" charset="0"/>
              </a:rPr>
              <a:t> extends Foo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method1()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("</a:t>
            </a:r>
            <a:r>
              <a:rPr lang="en-US" altLang="en-US" sz="1600" dirty="0" err="1" smtClean="0">
                <a:latin typeface="Courier New" pitchFamily="49" charset="0"/>
              </a:rPr>
              <a:t>baz</a:t>
            </a:r>
            <a:r>
              <a:rPr lang="en-US" altLang="en-US" sz="1600" dirty="0" smtClean="0">
                <a:latin typeface="Courier New" pitchFamily="49" charset="0"/>
              </a:rPr>
              <a:t> 1");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7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String </a:t>
            </a:r>
            <a:r>
              <a:rPr lang="en-US" altLang="en-US" sz="1600" dirty="0" err="1" smtClean="0">
                <a:latin typeface="Courier New" pitchFamily="49" charset="0"/>
              </a:rPr>
              <a:t>toString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"</a:t>
            </a:r>
            <a:r>
              <a:rPr lang="en-US" altLang="en-US" sz="1600" dirty="0" err="1" smtClean="0">
                <a:latin typeface="Courier New" pitchFamily="49" charset="0"/>
              </a:rPr>
              <a:t>baz</a:t>
            </a:r>
            <a:r>
              <a:rPr lang="en-US" altLang="en-US" sz="1600" dirty="0" smtClean="0">
                <a:latin typeface="Courier New" pitchFamily="49" charset="0"/>
              </a:rPr>
              <a:t>";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7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Mumble extends </a:t>
            </a:r>
            <a:r>
              <a:rPr lang="en-US" altLang="en-US" sz="1600" dirty="0" err="1" smtClean="0">
                <a:latin typeface="Courier New" pitchFamily="49" charset="0"/>
              </a:rPr>
              <a:t>Baz</a:t>
            </a:r>
            <a:r>
              <a:rPr lang="en-US" altLang="en-US" sz="1600" dirty="0" smtClean="0">
                <a:latin typeface="Courier New" pitchFamily="49" charset="0"/>
              </a:rPr>
              <a:t>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method2()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("mumble 2");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600" dirty="0" smtClean="0"/>
              <a:t>What would be the output of the following client code?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Foo[] pity = {new </a:t>
            </a:r>
            <a:r>
              <a:rPr lang="en-US" altLang="en-US" sz="1600" dirty="0" err="1" smtClean="0">
                <a:latin typeface="Courier New" pitchFamily="49" charset="0"/>
              </a:rPr>
              <a:t>Baz</a:t>
            </a:r>
            <a:r>
              <a:rPr lang="en-US" altLang="en-US" sz="1600" dirty="0" smtClean="0">
                <a:latin typeface="Courier New" pitchFamily="49" charset="0"/>
              </a:rPr>
              <a:t>(), new Bar(), new Mumble(), new Foo()};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for (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</a:rPr>
              <a:t> = 0; </a:t>
            </a:r>
            <a:r>
              <a:rPr lang="en-US" altLang="en-US" sz="1600" dirty="0" err="1" smtClean="0">
                <a:latin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</a:rPr>
              <a:t> &lt; </a:t>
            </a:r>
            <a:r>
              <a:rPr lang="en-US" altLang="en-US" sz="1600" dirty="0" err="1" smtClean="0">
                <a:latin typeface="Courier New" pitchFamily="49" charset="0"/>
              </a:rPr>
              <a:t>pity.length</a:t>
            </a:r>
            <a:r>
              <a:rPr lang="en-US" altLang="en-US" sz="1600" dirty="0" smtClean="0">
                <a:latin typeface="Courier New" pitchFamily="49" charset="0"/>
              </a:rPr>
              <a:t>; </a:t>
            </a:r>
            <a:r>
              <a:rPr lang="en-US" altLang="en-US" sz="1600" dirty="0" err="1" smtClean="0">
                <a:latin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</a:t>
            </a:r>
            <a:r>
              <a:rPr lang="en-US" altLang="en-US" sz="1600" b="1" dirty="0" smtClean="0">
                <a:latin typeface="Courier New" pitchFamily="49" charset="0"/>
              </a:rPr>
              <a:t>pity[</a:t>
            </a:r>
            <a:r>
              <a:rPr lang="en-US" altLang="en-US" sz="1600" b="1" dirty="0" err="1" smtClean="0">
                <a:latin typeface="Courier New" pitchFamily="49" charset="0"/>
              </a:rPr>
              <a:t>i</a:t>
            </a:r>
            <a:r>
              <a:rPr lang="en-US" altLang="en-US" sz="1600" b="1" dirty="0" smtClean="0">
                <a:latin typeface="Courier New" pitchFamily="49" charset="0"/>
              </a:rPr>
              <a:t>]</a:t>
            </a:r>
            <a:r>
              <a:rPr lang="en-US" altLang="en-US" sz="1600" dirty="0" smtClean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pity[</a:t>
            </a:r>
            <a:r>
              <a:rPr lang="en-US" altLang="en-US" sz="1600" b="1" dirty="0" err="1" smtClean="0">
                <a:latin typeface="Courier New" pitchFamily="49" charset="0"/>
              </a:rPr>
              <a:t>i</a:t>
            </a:r>
            <a:r>
              <a:rPr lang="en-US" altLang="en-US" sz="1600" b="1" dirty="0" smtClean="0">
                <a:latin typeface="Courier New" pitchFamily="49" charset="0"/>
              </a:rPr>
              <a:t>].method1();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pity[</a:t>
            </a:r>
            <a:r>
              <a:rPr lang="en-US" altLang="en-US" sz="1600" b="1" dirty="0" err="1" smtClean="0">
                <a:latin typeface="Courier New" pitchFamily="49" charset="0"/>
              </a:rPr>
              <a:t>i</a:t>
            </a:r>
            <a:r>
              <a:rPr lang="en-US" altLang="en-US" sz="1600" b="1" dirty="0" smtClean="0">
                <a:latin typeface="Courier New" pitchFamily="49" charset="0"/>
              </a:rPr>
              <a:t>].method2();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5959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8940DA-2CE7-448C-846F-D482D3498A2A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Diagramming the classes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600" dirty="0" smtClean="0"/>
              <a:t>Add classes from top (superclass) to bottom (subclass).</a:t>
            </a:r>
          </a:p>
          <a:p>
            <a:pPr lvl="1">
              <a:lnSpc>
                <a:spcPct val="90000"/>
              </a:lnSpc>
            </a:pPr>
            <a:endParaRPr lang="en-US" altLang="en-US" sz="1200" dirty="0" smtClean="0"/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Include all inherited methods.</a:t>
            </a: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2362200"/>
            <a:ext cx="47244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337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95E742-DE15-4AF2-A2FB-16933BF7DE83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Finding output with tables</a:t>
            </a:r>
            <a:endParaRPr lang="en-US" dirty="0"/>
          </a:p>
        </p:txBody>
      </p:sp>
      <p:graphicFrame>
        <p:nvGraphicFramePr>
          <p:cNvPr id="9" name="Group 68"/>
          <p:cNvGraphicFramePr>
            <a:graphicFrameLocks noGrp="1"/>
          </p:cNvGraphicFramePr>
          <p:nvPr/>
        </p:nvGraphicFramePr>
        <p:xfrm>
          <a:off x="762000" y="1752600"/>
          <a:ext cx="7620000" cy="296703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1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Baz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Mumble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method1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foo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foo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baz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baz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method2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foo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bar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foo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mumble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toString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baz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baz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337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08D16-278F-4308-AC05-41542B29B9CF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Polymorphism answer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Foo[] pity = {new Baz(), new Bar(), new Mumble(), new Foo()};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for (int i = 0; i &lt; pity.length; i++) {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System.out.println(pity[i]);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pity[i].method1();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pity[i].method2();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System.out.println();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mtClean="0"/>
              <a:t>Output: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baz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baz 1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foo 2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70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foo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foo 1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bar 2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70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baz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baz 1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mumble 2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70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foo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foo 1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foo 2</a:t>
            </a:r>
            <a:endParaRPr lang="en-US" altLang="en-US" sz="18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337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2B0B65-E915-42D0-AE49-1F97F061732E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Another problem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The order of the classes is jumbled up.</a:t>
            </a:r>
          </a:p>
          <a:p>
            <a:r>
              <a:rPr lang="en-US" altLang="en-US" smtClean="0"/>
              <a:t>The methods sometimes call other methods (tricky!).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public class Lamb extends Ham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public void b()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System.out.print("Lamb b   ");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7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public class Ham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public void a()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System.out.print("Ham a   ");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>
                <a:latin typeface="Courier New" pitchFamily="49" charset="0"/>
              </a:rPr>
              <a:t>        b();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7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public void b()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System.out.print("Ham b   ");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7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public String toString()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return "Ham";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}</a:t>
            </a:r>
            <a:endParaRPr lang="en-US" altLang="en-US" sz="16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337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D0F8C7-F90A-4149-BBDC-ED2F88672E37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Another problem 2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Spam extends Yam {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b() {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</a:t>
            </a:r>
            <a:r>
              <a:rPr lang="en-US" altLang="en-US" sz="1600" dirty="0" smtClean="0">
                <a:latin typeface="Courier New" pitchFamily="49" charset="0"/>
              </a:rPr>
              <a:t>("Spam b   ");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700" dirty="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Yam extends Lamb {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a() {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</a:t>
            </a:r>
            <a:r>
              <a:rPr lang="en-US" altLang="en-US" sz="1600" dirty="0" smtClean="0">
                <a:latin typeface="Courier New" pitchFamily="49" charset="0"/>
              </a:rPr>
              <a:t>("Yam a   ");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    </a:t>
            </a:r>
            <a:r>
              <a:rPr lang="en-US" altLang="en-US" sz="1600" b="1" dirty="0" err="1" smtClean="0">
                <a:latin typeface="Courier New" pitchFamily="49" charset="0"/>
              </a:rPr>
              <a:t>super.a</a:t>
            </a:r>
            <a:r>
              <a:rPr lang="en-US" altLang="en-US" sz="1600" b="1" dirty="0" smtClean="0">
                <a:latin typeface="Courier New" pitchFamily="49" charset="0"/>
              </a:rPr>
              <a:t>();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700" dirty="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String </a:t>
            </a:r>
            <a:r>
              <a:rPr lang="en-US" altLang="en-US" sz="1600" dirty="0" err="1" smtClean="0">
                <a:latin typeface="Courier New" pitchFamily="49" charset="0"/>
              </a:rPr>
              <a:t>toString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"Yam";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600" dirty="0" smtClean="0"/>
              <a:t>What would be the output of the following client code?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Ham[] food = {new Lamb(), new Ham(), new Spam(), new Yam()};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for (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</a:rPr>
              <a:t> = 0; </a:t>
            </a:r>
            <a:r>
              <a:rPr lang="en-US" altLang="en-US" sz="1600" dirty="0" err="1" smtClean="0">
                <a:latin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</a:rPr>
              <a:t> &lt; </a:t>
            </a:r>
            <a:r>
              <a:rPr lang="en-US" altLang="en-US" sz="1600" dirty="0" err="1" smtClean="0">
                <a:latin typeface="Courier New" pitchFamily="49" charset="0"/>
              </a:rPr>
              <a:t>food.length</a:t>
            </a:r>
            <a:r>
              <a:rPr lang="en-US" altLang="en-US" sz="1600" dirty="0" smtClean="0">
                <a:latin typeface="Courier New" pitchFamily="49" charset="0"/>
              </a:rPr>
              <a:t>; </a:t>
            </a:r>
            <a:r>
              <a:rPr lang="en-US" altLang="en-US" sz="1600" dirty="0" err="1" smtClean="0">
                <a:latin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</a:rPr>
              <a:t>++) 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</a:t>
            </a:r>
            <a:r>
              <a:rPr lang="en-US" altLang="en-US" sz="1600" b="1" dirty="0" smtClean="0">
                <a:latin typeface="Courier New" pitchFamily="49" charset="0"/>
              </a:rPr>
              <a:t>food[</a:t>
            </a:r>
            <a:r>
              <a:rPr lang="en-US" altLang="en-US" sz="1600" b="1" dirty="0" err="1" smtClean="0">
                <a:latin typeface="Courier New" pitchFamily="49" charset="0"/>
              </a:rPr>
              <a:t>i</a:t>
            </a:r>
            <a:r>
              <a:rPr lang="en-US" altLang="en-US" sz="1600" b="1" dirty="0" smtClean="0">
                <a:latin typeface="Courier New" pitchFamily="49" charset="0"/>
              </a:rPr>
              <a:t>]</a:t>
            </a:r>
            <a:r>
              <a:rPr lang="en-US" altLang="en-US" sz="1600" dirty="0" smtClean="0">
                <a:latin typeface="Courier New" pitchFamily="49" charset="0"/>
              </a:rPr>
              <a:t>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food[</a:t>
            </a:r>
            <a:r>
              <a:rPr lang="en-US" altLang="en-US" sz="1600" b="1" dirty="0" err="1" smtClean="0">
                <a:latin typeface="Courier New" pitchFamily="49" charset="0"/>
              </a:rPr>
              <a:t>i</a:t>
            </a:r>
            <a:r>
              <a:rPr lang="en-US" altLang="en-US" sz="1600" b="1" dirty="0" smtClean="0">
                <a:latin typeface="Courier New" pitchFamily="49" charset="0"/>
              </a:rPr>
              <a:t>].a();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();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to end the line of output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food[</a:t>
            </a:r>
            <a:r>
              <a:rPr lang="en-US" altLang="en-US" sz="1600" b="1" dirty="0" err="1" smtClean="0">
                <a:latin typeface="Courier New" pitchFamily="49" charset="0"/>
              </a:rPr>
              <a:t>i</a:t>
            </a:r>
            <a:r>
              <a:rPr lang="en-US" altLang="en-US" sz="1600" b="1" dirty="0" smtClean="0">
                <a:latin typeface="Courier New" pitchFamily="49" charset="0"/>
              </a:rPr>
              <a:t>].b();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();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to end the line of output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2462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6AF7F-223C-41DC-A635-13F4B788D977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8" name="Picture 9" descr="HamLambYamSpam_noansw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19200"/>
            <a:ext cx="120491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337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ADE2F5-F6D7-4EA3-9CF2-8889DB53B1E8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Polymorphism at work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147763"/>
            <a:ext cx="8839200" cy="517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600" dirty="0" smtClean="0">
                <a:latin typeface="Courier New" pitchFamily="49" charset="0"/>
              </a:rPr>
              <a:t>Lamb</a:t>
            </a:r>
            <a:r>
              <a:rPr lang="en-US" altLang="en-US" sz="2600" dirty="0" smtClean="0"/>
              <a:t> inherits </a:t>
            </a:r>
            <a:r>
              <a:rPr lang="en-US" altLang="en-US" sz="2600" dirty="0" smtClean="0">
                <a:latin typeface="Courier New" pitchFamily="49" charset="0"/>
              </a:rPr>
              <a:t>Ham</a:t>
            </a:r>
            <a:r>
              <a:rPr lang="en-US" altLang="en-US" sz="2600" dirty="0" smtClean="0"/>
              <a:t>'s </a:t>
            </a:r>
            <a:r>
              <a:rPr lang="en-US" altLang="en-US" sz="2600" dirty="0" smtClean="0">
                <a:latin typeface="Courier New" pitchFamily="49" charset="0"/>
              </a:rPr>
              <a:t>a</a:t>
            </a:r>
            <a:r>
              <a:rPr lang="en-US" altLang="en-US" sz="2600" dirty="0" smtClean="0"/>
              <a:t>.  </a:t>
            </a:r>
            <a:r>
              <a:rPr lang="en-US" altLang="en-US" sz="2600" dirty="0" smtClean="0">
                <a:latin typeface="Courier New" pitchFamily="49" charset="0"/>
              </a:rPr>
              <a:t>a</a:t>
            </a:r>
            <a:r>
              <a:rPr lang="en-US" altLang="en-US" sz="2600" dirty="0" smtClean="0"/>
              <a:t> calls </a:t>
            </a:r>
            <a:r>
              <a:rPr lang="en-US" altLang="en-US" sz="2600" dirty="0" smtClean="0">
                <a:latin typeface="Courier New" pitchFamily="49" charset="0"/>
              </a:rPr>
              <a:t>b</a:t>
            </a:r>
            <a:r>
              <a:rPr lang="en-US" altLang="en-US" sz="2600" dirty="0" smtClean="0"/>
              <a:t>.  But </a:t>
            </a:r>
            <a:r>
              <a:rPr lang="en-US" altLang="en-US" sz="2600" dirty="0" smtClean="0">
                <a:latin typeface="Courier New" pitchFamily="49" charset="0"/>
              </a:rPr>
              <a:t>Lamb</a:t>
            </a:r>
            <a:r>
              <a:rPr lang="en-US" altLang="en-US" sz="2600" dirty="0" smtClean="0"/>
              <a:t> overrides </a:t>
            </a:r>
            <a:r>
              <a:rPr lang="en-US" altLang="en-US" sz="2600" dirty="0" smtClean="0">
                <a:latin typeface="Courier New" pitchFamily="49" charset="0"/>
              </a:rPr>
              <a:t>b</a:t>
            </a:r>
            <a:r>
              <a:rPr lang="en-US" altLang="en-US" sz="2600" dirty="0" smtClean="0"/>
              <a:t>...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Ham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a()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</a:t>
            </a:r>
            <a:r>
              <a:rPr lang="en-US" altLang="en-US" sz="1600" dirty="0" smtClean="0">
                <a:latin typeface="Courier New" pitchFamily="49" charset="0"/>
              </a:rPr>
              <a:t>("Ham a   ");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    b();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7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b()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</a:t>
            </a:r>
            <a:r>
              <a:rPr lang="en-US" altLang="en-US" sz="1600" dirty="0" smtClean="0">
                <a:latin typeface="Courier New" pitchFamily="49" charset="0"/>
              </a:rPr>
              <a:t>("Ham b   ");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7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String </a:t>
            </a:r>
            <a:r>
              <a:rPr lang="en-US" altLang="en-US" sz="1600" dirty="0" err="1" smtClean="0">
                <a:latin typeface="Courier New" pitchFamily="49" charset="0"/>
              </a:rPr>
              <a:t>toString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"Ham";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Lamb extends Ham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public void b()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    </a:t>
            </a:r>
            <a:r>
              <a:rPr lang="en-US" altLang="en-US" sz="1600" b="1" dirty="0" err="1" smtClean="0">
                <a:latin typeface="Courier New" pitchFamily="49" charset="0"/>
              </a:rPr>
              <a:t>System.out.print</a:t>
            </a:r>
            <a:r>
              <a:rPr lang="en-US" altLang="en-US" sz="1600" b="1" dirty="0" smtClean="0">
                <a:latin typeface="Courier New" pitchFamily="49" charset="0"/>
              </a:rPr>
              <a:t>("Lamb b   ");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Courier New" pitchFamily="49" charset="0"/>
              </a:rPr>
              <a:t>Lamb</a:t>
            </a:r>
            <a:r>
              <a:rPr lang="en-US" altLang="en-US" dirty="0" smtClean="0"/>
              <a:t>'s output from </a:t>
            </a:r>
            <a:r>
              <a:rPr lang="en-US" altLang="en-US" dirty="0" smtClean="0">
                <a:latin typeface="Courier New" pitchFamily="49" charset="0"/>
              </a:rPr>
              <a:t>a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dirty="0" smtClean="0">
                <a:latin typeface="Courier New" pitchFamily="49" charset="0"/>
              </a:rPr>
              <a:t>Ham a   </a:t>
            </a:r>
            <a:r>
              <a:rPr lang="en-US" altLang="en-US" b="1" dirty="0" smtClean="0">
                <a:latin typeface="Courier New" pitchFamily="49" charset="0"/>
              </a:rPr>
              <a:t>Lamb b</a:t>
            </a:r>
            <a:endParaRPr lang="en-US" altLang="en-US" sz="16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59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DB4B2-D07A-43FB-80DF-469CDCA5A3A2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The tables</a:t>
            </a:r>
            <a:endParaRPr lang="en-US" dirty="0"/>
          </a:p>
        </p:txBody>
      </p:sp>
      <p:graphicFrame>
        <p:nvGraphicFramePr>
          <p:cNvPr id="8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83768"/>
              </p:ext>
            </p:extLst>
          </p:nvPr>
        </p:nvGraphicFramePr>
        <p:xfrm>
          <a:off x="304800" y="1524000"/>
          <a:ext cx="8458201" cy="4419600"/>
        </p:xfrm>
        <a:graphic>
          <a:graphicData uri="http://schemas.openxmlformats.org/drawingml/2006/table">
            <a:tbl>
              <a:tblPr/>
              <a:tblGrid>
                <a:gridCol w="1301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Ham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Lamb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Spam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9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Ham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b()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Ham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b()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Yam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Ham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b()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Yam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Ham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b()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Ham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Lamb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Lamb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Spam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2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toString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Ham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Ham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9361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AC9793-4673-4687-BD92-C25D2BE4F432}"/>
              </a:ext>
            </a:extLst>
          </p:cNvPr>
          <p:cNvSpPr txBox="1"/>
          <p:nvPr/>
        </p:nvSpPr>
        <p:spPr>
          <a:xfrm>
            <a:off x="269672" y="1981201"/>
            <a:ext cx="1242648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dirty="0">
                <a:latin typeface="+mn-lt"/>
              </a:rPr>
              <a:t>Staff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Name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Age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Gender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Year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A431A-4784-4FEC-81BB-FFC515154439}"/>
              </a:ext>
            </a:extLst>
          </p:cNvPr>
          <p:cNvSpPr txBox="1"/>
          <p:nvPr/>
        </p:nvSpPr>
        <p:spPr>
          <a:xfrm>
            <a:off x="1701597" y="1981201"/>
            <a:ext cx="124264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dirty="0">
                <a:latin typeface="+mn-lt"/>
              </a:rPr>
              <a:t>Student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Name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Age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Gender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Year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Major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7902C-425B-44B2-881F-A7DF34C02938}"/>
              </a:ext>
            </a:extLst>
          </p:cNvPr>
          <p:cNvSpPr txBox="1"/>
          <p:nvPr/>
        </p:nvSpPr>
        <p:spPr>
          <a:xfrm>
            <a:off x="228600" y="3549651"/>
            <a:ext cx="1713931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dirty="0">
                <a:latin typeface="+mn-lt"/>
              </a:rPr>
              <a:t>Teacher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Name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Age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Gender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Subject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Department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12A43F-6634-4BCF-9F83-0EFE4E5A7B99}"/>
              </a:ext>
            </a:extLst>
          </p:cNvPr>
          <p:cNvSpPr/>
          <p:nvPr/>
        </p:nvSpPr>
        <p:spPr bwMode="auto">
          <a:xfrm>
            <a:off x="1760398" y="3437811"/>
            <a:ext cx="1094427" cy="227450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l" defTabSz="914099">
              <a:defRPr/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2134D14-1644-46CB-B882-830D44911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803203"/>
              </p:ext>
            </p:extLst>
          </p:nvPr>
        </p:nvGraphicFramePr>
        <p:xfrm>
          <a:off x="5181600" y="1447800"/>
          <a:ext cx="2133600" cy="110172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Person</a:t>
                      </a:r>
                    </a:p>
                  </a:txBody>
                  <a:tcPr marT="45658" marB="4565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3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  <a:p>
                      <a:pPr algn="ctr"/>
                      <a:r>
                        <a:rPr lang="en-US" sz="1400" dirty="0"/>
                        <a:t>Age</a:t>
                      </a:r>
                    </a:p>
                    <a:p>
                      <a:pPr algn="ctr"/>
                      <a:r>
                        <a:rPr lang="en-US" sz="1400" dirty="0"/>
                        <a:t>Gender</a:t>
                      </a:r>
                    </a:p>
                  </a:txBody>
                  <a:tcPr marT="45658" marB="456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66698DD-8860-4C9A-8270-4DA6378C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564917"/>
              </p:ext>
            </p:extLst>
          </p:nvPr>
        </p:nvGraphicFramePr>
        <p:xfrm>
          <a:off x="3886200" y="3006725"/>
          <a:ext cx="2133600" cy="74136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Staff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9D2A87C-03F8-43C5-9EA6-F9781342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232581"/>
              </p:ext>
            </p:extLst>
          </p:nvPr>
        </p:nvGraphicFramePr>
        <p:xfrm>
          <a:off x="3886200" y="4114800"/>
          <a:ext cx="2133600" cy="74136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Student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Major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5F33A3B-0B71-4E0C-875F-5F6081F664EE}"/>
              </a:ext>
            </a:extLst>
          </p:cNvPr>
          <p:cNvCxnSpPr/>
          <p:nvPr/>
        </p:nvCxnSpPr>
        <p:spPr>
          <a:xfrm>
            <a:off x="6248400" y="2565401"/>
            <a:ext cx="0" cy="1619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E56B8D0-8E23-4393-B35B-B05B6E3EBC8D}"/>
              </a:ext>
            </a:extLst>
          </p:cNvPr>
          <p:cNvCxnSpPr/>
          <p:nvPr/>
        </p:nvCxnSpPr>
        <p:spPr>
          <a:xfrm>
            <a:off x="4876800" y="2727325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5FE51C8-4068-449E-973A-9A8066DDEEA0}"/>
              </a:ext>
            </a:extLst>
          </p:cNvPr>
          <p:cNvCxnSpPr/>
          <p:nvPr/>
        </p:nvCxnSpPr>
        <p:spPr>
          <a:xfrm>
            <a:off x="4876800" y="2727325"/>
            <a:ext cx="0" cy="2794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EB1EBE7-2793-4179-BCAF-A9E0AAA757A0}"/>
              </a:ext>
            </a:extLst>
          </p:cNvPr>
          <p:cNvCxnSpPr/>
          <p:nvPr/>
        </p:nvCxnSpPr>
        <p:spPr>
          <a:xfrm>
            <a:off x="4876800" y="3810000"/>
            <a:ext cx="0" cy="2794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F7B3B1C-CF4F-4F47-B0A9-60F38317E99F}"/>
              </a:ext>
            </a:extLst>
          </p:cNvPr>
          <p:cNvCxnSpPr>
            <a:cxnSpLocks/>
          </p:cNvCxnSpPr>
          <p:nvPr/>
        </p:nvCxnSpPr>
        <p:spPr>
          <a:xfrm flipH="1" flipV="1">
            <a:off x="2656970" y="3806951"/>
            <a:ext cx="309850" cy="1288815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7B6440-45DF-47E1-BC0A-8F2AE609C550}"/>
              </a:ext>
            </a:extLst>
          </p:cNvPr>
          <p:cNvSpPr txBox="1"/>
          <p:nvPr/>
        </p:nvSpPr>
        <p:spPr>
          <a:xfrm>
            <a:off x="2472088" y="5173664"/>
            <a:ext cx="3509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3"/>
                </a:solidFill>
                <a:latin typeface="+mn-lt"/>
              </a:rPr>
              <a:t>Can copy (extends) Name, Age, Gender, Year from class Staff, then add Major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46CF8AC-5915-4DA2-A4C6-6D1A1E4AEDD9}"/>
              </a:ext>
            </a:extLst>
          </p:cNvPr>
          <p:cNvCxnSpPr>
            <a:cxnSpLocks/>
          </p:cNvCxnSpPr>
          <p:nvPr/>
        </p:nvCxnSpPr>
        <p:spPr>
          <a:xfrm flipV="1">
            <a:off x="3962401" y="4951141"/>
            <a:ext cx="152399" cy="236979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Inheritance Real World Simple Example</a:t>
            </a:r>
            <a:endParaRPr lang="en-US" dirty="0"/>
          </a:p>
        </p:txBody>
      </p:sp>
      <p:sp>
        <p:nvSpPr>
          <p:cNvPr id="21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4B1E99B4-9DDC-47AF-A55E-6DE0BED628B8}" type="datetime1">
              <a:rPr lang="en-US" smtClean="0"/>
              <a:t>9/11/2020</a:t>
            </a:fld>
            <a:endParaRPr lang="en-US"/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24" name="직사각형 6">
            <a:extLst>
              <a:ext uri="{FF2B5EF4-FFF2-40B4-BE49-F238E27FC236}">
                <a16:creationId xmlns:a16="http://schemas.microsoft.com/office/drawing/2014/main" id="{CC12A43F-6634-4BCF-9F83-0EFE4E5A7B99}"/>
              </a:ext>
            </a:extLst>
          </p:cNvPr>
          <p:cNvSpPr/>
          <p:nvPr/>
        </p:nvSpPr>
        <p:spPr bwMode="auto">
          <a:xfrm>
            <a:off x="212428" y="2322075"/>
            <a:ext cx="2754392" cy="104431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l" defTabSz="914099">
              <a:defRPr/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28217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726CE7-F575-49E8-85FA-3106E74DB77A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The answer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Ham[] food = {new Lamb(), new Ham(), new Spam(), new Yam()};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for (int i = 0; i &lt; food.length; i++)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System.out.println(food[i]);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food[i].a();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food[i].b();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System.out.println();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60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mtClean="0"/>
              <a:t>Output: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Ham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Ham a   Lamb b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Lamb b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70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Ham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Ham a   Ham b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Ham b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70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Yam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Yam a   Ham a   Spam b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Spam b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70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Yam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Yam a   Ham a   Lamb b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Lamb b</a:t>
            </a:r>
            <a:endParaRPr lang="en-US" altLang="en-US" sz="18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83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726CE7-F575-49E8-85FA-3106E74DB77A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242" t="20966" r="67804" b="18663"/>
          <a:stretch/>
        </p:blipFill>
        <p:spPr>
          <a:xfrm>
            <a:off x="114598" y="1143000"/>
            <a:ext cx="4114203" cy="5183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205" t="9798" r="50918" b="23798"/>
          <a:stretch/>
        </p:blipFill>
        <p:spPr>
          <a:xfrm>
            <a:off x="4009697" y="1227050"/>
            <a:ext cx="54601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310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</a:t>
            </a:r>
            <a:r>
              <a:rPr lang="en-US" dirty="0" smtClean="0"/>
              <a:t>Workout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3886200" cy="914400"/>
          </a:xfrm>
        </p:spPr>
        <p:txBody>
          <a:bodyPr/>
          <a:lstStyle/>
          <a:p>
            <a:r>
              <a:rPr lang="en-US" sz="2400" dirty="0" smtClean="0"/>
              <a:t>Find the </a:t>
            </a:r>
            <a:r>
              <a:rPr lang="en-US" sz="2400" dirty="0" smtClean="0"/>
              <a:t>“base” </a:t>
            </a:r>
            <a:r>
              <a:rPr lang="en-US" sz="2400" dirty="0" smtClean="0"/>
              <a:t>class</a:t>
            </a:r>
          </a:p>
          <a:p>
            <a:pPr marL="0" indent="0">
              <a:buNone/>
            </a:pPr>
            <a:r>
              <a:rPr lang="en-US" sz="2400" dirty="0" smtClean="0"/>
              <a:t>(the one without “extends”)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647015-338C-4822-989D-3C7142798DE2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2133600"/>
            <a:ext cx="388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List </a:t>
            </a:r>
            <a:r>
              <a:rPr lang="en-US" sz="2400" dirty="0" smtClean="0"/>
              <a:t>all methods </a:t>
            </a:r>
            <a:r>
              <a:rPr lang="en-US" sz="2400" dirty="0" smtClean="0"/>
              <a:t>in the </a:t>
            </a:r>
            <a:r>
              <a:rPr lang="en-US" sz="2400" dirty="0" smtClean="0"/>
              <a:t>base </a:t>
            </a:r>
            <a:r>
              <a:rPr lang="en-US" sz="2400" dirty="0" smtClean="0"/>
              <a:t>class  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3352800"/>
            <a:ext cx="411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Layout the inheritance relationship among classes</a:t>
            </a:r>
            <a:endParaRPr lang="en-US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5029200" y="1219200"/>
            <a:ext cx="990600" cy="685800"/>
            <a:chOff x="5029200" y="1219200"/>
            <a:chExt cx="990600" cy="685800"/>
          </a:xfrm>
        </p:grpSpPr>
        <p:sp>
          <p:nvSpPr>
            <p:cNvPr id="9" name="Rectangle 8"/>
            <p:cNvSpPr/>
            <p:nvPr/>
          </p:nvSpPr>
          <p:spPr>
            <a:xfrm>
              <a:off x="5029200" y="1219200"/>
              <a:ext cx="990600" cy="685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1600" y="1371600"/>
              <a:ext cx="838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smtClean="0"/>
                <a:t>Jerry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72200" y="1078468"/>
            <a:ext cx="1447800" cy="967264"/>
            <a:chOff x="6172200" y="1078468"/>
            <a:chExt cx="1447800" cy="967264"/>
          </a:xfrm>
        </p:grpSpPr>
        <p:sp>
          <p:nvSpPr>
            <p:cNvPr id="11" name="Left Brace 10"/>
            <p:cNvSpPr/>
            <p:nvPr/>
          </p:nvSpPr>
          <p:spPr>
            <a:xfrm>
              <a:off x="6172200" y="1143000"/>
              <a:ext cx="228600" cy="8382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00800" y="10784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smtClean="0"/>
                <a:t>Method 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00800" y="13832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smtClean="0"/>
                <a:t>Method 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00800" y="16764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smtClean="0"/>
                <a:t>to String</a:t>
              </a:r>
              <a:endParaRPr lang="en-US" dirty="0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4419600"/>
            <a:ext cx="4114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Find which methods are changed and which methods stay the same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029200" y="1905000"/>
            <a:ext cx="990600" cy="1219200"/>
            <a:chOff x="5029200" y="1905000"/>
            <a:chExt cx="990600" cy="1219200"/>
          </a:xfrm>
        </p:grpSpPr>
        <p:sp>
          <p:nvSpPr>
            <p:cNvPr id="17" name="Rectangle 16"/>
            <p:cNvSpPr/>
            <p:nvPr/>
          </p:nvSpPr>
          <p:spPr>
            <a:xfrm>
              <a:off x="5029200" y="2438400"/>
              <a:ext cx="990600" cy="685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029200" y="1905000"/>
              <a:ext cx="990600" cy="1074658"/>
              <a:chOff x="5029200" y="1905000"/>
              <a:chExt cx="990600" cy="1074658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029200" y="2610326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Kramer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>
                <a:stCxn id="17" idx="0"/>
                <a:endCxn id="9" idx="2"/>
              </p:cNvCxnSpPr>
              <p:nvPr/>
            </p:nvCxnSpPr>
            <p:spPr>
              <a:xfrm flipV="1">
                <a:off x="5524500" y="1905000"/>
                <a:ext cx="0" cy="533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Left Brace 21"/>
          <p:cNvSpPr/>
          <p:nvPr/>
        </p:nvSpPr>
        <p:spPr>
          <a:xfrm>
            <a:off x="6172200" y="2373868"/>
            <a:ext cx="228600" cy="8382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00799" y="2309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0000"/>
                </a:solidFill>
              </a:rPr>
              <a:t>Method 1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00800" y="261413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0000"/>
                </a:solidFill>
              </a:rPr>
              <a:t>Method</a:t>
            </a:r>
            <a:r>
              <a:rPr lang="en-US" dirty="0"/>
              <a:t> </a:t>
            </a:r>
            <a:r>
              <a:rPr lang="en-US" dirty="0" smtClean="0">
                <a:solidFill>
                  <a:srgbClr val="CC0000"/>
                </a:solidFill>
              </a:rPr>
              <a:t>2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0800" y="2907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0000"/>
                </a:solidFill>
              </a:rPr>
              <a:t>to String</a:t>
            </a:r>
            <a:endParaRPr lang="en-US" dirty="0">
              <a:solidFill>
                <a:srgbClr val="CC000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029200" y="3124200"/>
            <a:ext cx="990600" cy="1219200"/>
            <a:chOff x="5029200" y="3124200"/>
            <a:chExt cx="990600" cy="1219200"/>
          </a:xfrm>
        </p:grpSpPr>
        <p:sp>
          <p:nvSpPr>
            <p:cNvPr id="26" name="Rectangle 25"/>
            <p:cNvSpPr/>
            <p:nvPr/>
          </p:nvSpPr>
          <p:spPr>
            <a:xfrm>
              <a:off x="5029200" y="3657600"/>
              <a:ext cx="990600" cy="685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029200" y="3124200"/>
              <a:ext cx="990600" cy="1074658"/>
              <a:chOff x="5029200" y="3124200"/>
              <a:chExt cx="990600" cy="1074658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029200" y="3829526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Elaine</a:t>
                </a:r>
                <a:endParaRPr lang="en-US" dirty="0"/>
              </a:p>
            </p:txBody>
          </p:sp>
          <p:cxnSp>
            <p:nvCxnSpPr>
              <p:cNvPr id="28" name="Straight Arrow Connector 27"/>
              <p:cNvCxnSpPr>
                <a:stCxn id="26" idx="0"/>
              </p:cNvCxnSpPr>
              <p:nvPr/>
            </p:nvCxnSpPr>
            <p:spPr>
              <a:xfrm flipV="1">
                <a:off x="5524500" y="3124200"/>
                <a:ext cx="0" cy="533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Left Brace 28"/>
          <p:cNvSpPr/>
          <p:nvPr/>
        </p:nvSpPr>
        <p:spPr>
          <a:xfrm>
            <a:off x="6172200" y="3593068"/>
            <a:ext cx="228600" cy="8382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00799" y="3528536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8000"/>
                </a:solidFill>
              </a:rPr>
              <a:t>Method 1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00800" y="383333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8000"/>
                </a:solidFill>
              </a:rPr>
              <a:t>Method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2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00800" y="4126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0000"/>
                </a:solidFill>
              </a:rPr>
              <a:t>to String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6172200" y="4865132"/>
            <a:ext cx="228600" cy="8382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00799" y="4800600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0000"/>
                </a:solidFill>
              </a:rPr>
              <a:t>Method 1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00800" y="5105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8000"/>
                </a:solidFill>
              </a:rPr>
              <a:t>Method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2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00800" y="53985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8000"/>
                </a:solidFill>
              </a:rPr>
              <a:t>to String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029200" y="4343400"/>
            <a:ext cx="990600" cy="1219200"/>
            <a:chOff x="5029200" y="4343400"/>
            <a:chExt cx="990600" cy="1219200"/>
          </a:xfrm>
        </p:grpSpPr>
        <p:sp>
          <p:nvSpPr>
            <p:cNvPr id="33" name="Rectangle 32"/>
            <p:cNvSpPr/>
            <p:nvPr/>
          </p:nvSpPr>
          <p:spPr>
            <a:xfrm>
              <a:off x="5029200" y="4876800"/>
              <a:ext cx="990600" cy="685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29200" y="50292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smtClean="0"/>
                <a:t>George</a:t>
              </a:r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5486400" y="4343400"/>
              <a:ext cx="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7543801" y="2297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0000"/>
                </a:solidFill>
              </a:rPr>
              <a:t>Modify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43800" y="2602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0000"/>
                </a:solidFill>
              </a:rPr>
              <a:t>Modify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43800" y="2907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0000"/>
                </a:solidFill>
              </a:rPr>
              <a:t>Modify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3800" y="4126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0000"/>
                </a:solidFill>
              </a:rPr>
              <a:t>Modify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43800" y="5410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8000"/>
                </a:solidFill>
              </a:rPr>
              <a:t>Keep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43800" y="3516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8000"/>
                </a:solidFill>
              </a:rPr>
              <a:t>Keep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43800" y="3821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8000"/>
                </a:solidFill>
              </a:rPr>
              <a:t>Keep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43800" y="480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0000"/>
                </a:solidFill>
              </a:rPr>
              <a:t>Modify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43800" y="5105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8000"/>
                </a:solidFill>
              </a:rPr>
              <a:t>Keep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43800" y="5117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0000"/>
                </a:solidFill>
              </a:rPr>
              <a:t>Modify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00800" y="5117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0000"/>
                </a:solidFill>
              </a:rPr>
              <a:t>Method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 smtClean="0">
                <a:solidFill>
                  <a:srgbClr val="CC0000"/>
                </a:solidFill>
              </a:rPr>
              <a:t>2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152400" y="5715000"/>
            <a:ext cx="464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Be careful with nested method!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60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15" grpId="0"/>
      <p:bldP spid="22" grpId="0" animBg="1"/>
      <p:bldP spid="23" grpId="0"/>
      <p:bldP spid="24" grpId="0"/>
      <p:bldP spid="25" grpId="0"/>
      <p:bldP spid="29" grpId="0" animBg="1"/>
      <p:bldP spid="30" grpId="0"/>
      <p:bldP spid="31" grpId="0"/>
      <p:bldP spid="32" grpId="0"/>
      <p:bldP spid="35" grpId="0" animBg="1"/>
      <p:bldP spid="36" grpId="0"/>
      <p:bldP spid="37" grpId="0"/>
      <p:bldP spid="37" grpId="1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8" grpId="1"/>
      <p:bldP spid="49" grpId="0"/>
      <p:bldP spid="54" grpId="0"/>
      <p:bldP spid="5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Workout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647015-338C-4822-989D-3C7142798DE2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1450"/>
              </p:ext>
            </p:extLst>
          </p:nvPr>
        </p:nvGraphicFramePr>
        <p:xfrm>
          <a:off x="457200" y="1219200"/>
          <a:ext cx="2590800" cy="1905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3566474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75884655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Jerry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3852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Jerry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94362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Jerry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13245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Jerry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92115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74724"/>
              </p:ext>
            </p:extLst>
          </p:nvPr>
        </p:nvGraphicFramePr>
        <p:xfrm>
          <a:off x="3048000" y="1219200"/>
          <a:ext cx="3962400" cy="1905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162363544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Kramer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7075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9035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9174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51826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24813" y="1688068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C0000"/>
                </a:solidFill>
                <a:latin typeface="+mn-lt"/>
              </a:rPr>
              <a:t>Jerry 1</a:t>
            </a:r>
            <a:endParaRPr lang="en-US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86813" y="1688068"/>
            <a:ext cx="1270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Kramer 1</a:t>
            </a:r>
            <a:endParaRPr lang="en-US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32171" y="1673610"/>
            <a:ext cx="18187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super.method1()</a:t>
            </a:r>
            <a:endParaRPr lang="en-US" sz="1400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48613" y="2145268"/>
            <a:ext cx="1270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Kramer 2</a:t>
            </a:r>
            <a:endParaRPr lang="en-US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67200" y="2145268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C0000"/>
                </a:solidFill>
                <a:latin typeface="+mn-lt"/>
              </a:rPr>
              <a:t>Jerry 1 Kramer 1</a:t>
            </a:r>
            <a:endParaRPr lang="en-US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20429" y="2206823"/>
            <a:ext cx="18187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method1()</a:t>
            </a:r>
            <a:endParaRPr lang="en-US" sz="1400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10400" y="2740223"/>
            <a:ext cx="18187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”Kramer”</a:t>
            </a:r>
            <a:endParaRPr lang="en-US" sz="1400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2678668"/>
            <a:ext cx="1270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C0000"/>
                </a:solidFill>
                <a:latin typeface="+mn-lt"/>
              </a:rPr>
              <a:t>Kramer</a:t>
            </a:r>
            <a:endParaRPr lang="en-US" dirty="0">
              <a:solidFill>
                <a:srgbClr val="CC0000"/>
              </a:solidFill>
              <a:latin typeface="+mn-lt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14121"/>
              </p:ext>
            </p:extLst>
          </p:nvPr>
        </p:nvGraphicFramePr>
        <p:xfrm>
          <a:off x="457200" y="3352800"/>
          <a:ext cx="3733800" cy="1905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162363544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Elaine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7075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9035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9174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518261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81000" y="5410200"/>
            <a:ext cx="198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”Elaine ”</a:t>
            </a:r>
            <a:endParaRPr lang="en-US" sz="1400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613" y="4888468"/>
            <a:ext cx="1270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C0000"/>
                </a:solidFill>
                <a:latin typeface="+mn-lt"/>
              </a:rPr>
              <a:t>Elaine</a:t>
            </a:r>
            <a:endParaRPr lang="en-US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33600" y="5410200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b="1" dirty="0" err="1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super.toString</a:t>
            </a:r>
            <a:endParaRPr lang="en-US" sz="1400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19813" y="4888468"/>
            <a:ext cx="1270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C0000"/>
                </a:solidFill>
                <a:latin typeface="+mn-lt"/>
              </a:rPr>
              <a:t>Kramer</a:t>
            </a:r>
            <a:endParaRPr lang="en-US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9600" y="3886200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Jerry 1 Kramer 1</a:t>
            </a:r>
            <a:endParaRPr lang="en-US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9600" y="4355068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Kramer 2 Jerry 1 Kramer 1</a:t>
            </a:r>
            <a:endParaRPr lang="en-US" dirty="0">
              <a:latin typeface="+mn-lt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084921"/>
              </p:ext>
            </p:extLst>
          </p:nvPr>
        </p:nvGraphicFramePr>
        <p:xfrm>
          <a:off x="4191000" y="3352800"/>
          <a:ext cx="3733800" cy="1905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162363544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George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7075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9035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9174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518261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7924800" y="3883223"/>
            <a:ext cx="10567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George 1</a:t>
            </a:r>
            <a:endParaRPr lang="en-US" sz="1400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43400" y="3886200"/>
            <a:ext cx="114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C0000"/>
                </a:solidFill>
                <a:latin typeface="+mn-lt"/>
              </a:rPr>
              <a:t>George 1</a:t>
            </a:r>
            <a:endParaRPr lang="en-US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67200" y="4343400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Kramer 2</a:t>
            </a:r>
            <a:endParaRPr lang="en-US" dirty="0"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67200" y="4888468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Elaine Kramer</a:t>
            </a:r>
            <a:endParaRPr lang="en-US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20000" y="4416623"/>
            <a:ext cx="18187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method1()</a:t>
            </a:r>
            <a:endParaRPr lang="en-US" sz="1400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67086" y="4347754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Jerry 1 Kramer 1</a:t>
            </a:r>
            <a:endParaRPr lang="en-US" dirty="0"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31525" y="4355068"/>
            <a:ext cx="1100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C0000"/>
                </a:solidFill>
                <a:latin typeface="+mn-lt"/>
              </a:rPr>
              <a:t>George 1</a:t>
            </a:r>
            <a:endParaRPr lang="en-US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1000" y="5791200"/>
            <a:ext cx="7632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CC0000"/>
                </a:solidFill>
                <a:latin typeface="+mn-lt"/>
              </a:rPr>
              <a:t>Note: be careful with the order of the elements passed in the loop, as well as the printing order of the methods.  </a:t>
            </a:r>
            <a:endParaRPr lang="en-US" dirty="0">
              <a:solidFill>
                <a:srgbClr val="CC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135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2" grpId="1"/>
      <p:bldP spid="33" grpId="0"/>
      <p:bldP spid="3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/>
          <a:p>
            <a:pPr eaLnBrk="1" hangingPunct="1"/>
            <a:r>
              <a:rPr lang="en-US" sz="5400" smtClean="0"/>
              <a:t>The End </a:t>
            </a:r>
            <a:r>
              <a:rPr lang="en-US" sz="5400" smtClean="0">
                <a:sym typeface="Wingdings" pitchFamily="2" charset="2"/>
              </a:rPr>
              <a:t></a:t>
            </a:r>
            <a:endParaRPr lang="en-US" sz="54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69637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2019 by Pearson Education</a:t>
            </a:r>
          </a:p>
        </p:txBody>
      </p:sp>
      <p:sp>
        <p:nvSpPr>
          <p:cNvPr id="69638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3833EC-9C5A-4D42-8EB4-65FA5DEFD332}" type="datetime1">
              <a:rPr lang="en-US" smtClean="0">
                <a:solidFill>
                  <a:srgbClr val="FFFFFF"/>
                </a:solidFill>
              </a:rPr>
              <a:t>9/11/2020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 </a:t>
            </a:r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9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1900" dirty="0" smtClean="0"/>
              <a:t>Inheritance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290925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84DF30-1BC9-4197-84C7-9D890D40760E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Casting references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100" smtClean="0"/>
              <a:t>A variable can only call that type's methods, not a subtype's.</a:t>
            </a:r>
          </a:p>
          <a:p>
            <a:pPr lvl="1">
              <a:buFont typeface="Wingdings" pitchFamily="2" charset="2"/>
              <a:buNone/>
            </a:pPr>
            <a:endParaRPr lang="en-US" altLang="en-US" sz="1900" smtClean="0">
              <a:latin typeface="Courier New" pitchFamily="49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	</a:t>
            </a:r>
            <a:r>
              <a:rPr lang="en-US" altLang="en-US" sz="1800" b="1" smtClean="0">
                <a:latin typeface="Courier New" pitchFamily="49" charset="0"/>
              </a:rPr>
              <a:t>Employee ed</a:t>
            </a:r>
            <a:r>
              <a:rPr lang="en-US" altLang="en-US" sz="1800" smtClean="0">
                <a:latin typeface="Courier New" pitchFamily="49" charset="0"/>
              </a:rPr>
              <a:t> = new Lawyer();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	int hours = ed.getHours();  </a:t>
            </a:r>
            <a:r>
              <a:rPr lang="en-US" altLang="en-US" sz="1800" b="1" smtClean="0">
                <a:solidFill>
                  <a:srgbClr val="008080"/>
                </a:solidFill>
                <a:latin typeface="Courier New" pitchFamily="49" charset="0"/>
              </a:rPr>
              <a:t>// ok; this is in Employee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	</a:t>
            </a:r>
            <a:r>
              <a:rPr lang="en-US" altLang="en-US" sz="1800" b="1" smtClean="0">
                <a:solidFill>
                  <a:srgbClr val="800000"/>
                </a:solidFill>
                <a:latin typeface="Courier New" pitchFamily="49" charset="0"/>
              </a:rPr>
              <a:t>ed.sue();</a:t>
            </a:r>
            <a:r>
              <a:rPr lang="en-US" altLang="en-US" sz="1800" smtClean="0">
                <a:latin typeface="Courier New" pitchFamily="49" charset="0"/>
              </a:rPr>
              <a:t>                   </a:t>
            </a:r>
            <a:r>
              <a:rPr lang="en-US" altLang="en-US" sz="1800" b="1" smtClean="0">
                <a:solidFill>
                  <a:srgbClr val="008080"/>
                </a:solidFill>
                <a:latin typeface="Courier New" pitchFamily="49" charset="0"/>
              </a:rPr>
              <a:t>// compiler error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altLang="en-US" sz="1800" smtClean="0">
              <a:latin typeface="Courier New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en-US" smtClean="0"/>
              <a:t>The compiler's reasoning is, variable </a:t>
            </a:r>
            <a:r>
              <a:rPr lang="en-US" altLang="en-US" smtClean="0">
                <a:latin typeface="Courier New" pitchFamily="49" charset="0"/>
              </a:rPr>
              <a:t>ed</a:t>
            </a:r>
            <a:r>
              <a:rPr lang="en-US" altLang="en-US" smtClean="0"/>
              <a:t> could store any kind of employee, and not all kinds know how to </a:t>
            </a:r>
            <a:r>
              <a:rPr lang="en-US" altLang="en-US" smtClean="0">
                <a:latin typeface="Courier New" pitchFamily="49" charset="0"/>
              </a:rPr>
              <a:t>sue</a:t>
            </a:r>
            <a:r>
              <a:rPr lang="en-US" altLang="en-US" smtClean="0"/>
              <a:t> .</a:t>
            </a:r>
          </a:p>
          <a:p>
            <a:pPr lvl="1">
              <a:lnSpc>
                <a:spcPct val="130000"/>
              </a:lnSpc>
            </a:pPr>
            <a:endParaRPr lang="en-US" altLang="en-US" smtClean="0"/>
          </a:p>
          <a:p>
            <a:r>
              <a:rPr lang="en-US" altLang="en-US" smtClean="0"/>
              <a:t>To use </a:t>
            </a:r>
            <a:r>
              <a:rPr lang="en-US" altLang="en-US" smtClean="0">
                <a:latin typeface="Courier New" pitchFamily="49" charset="0"/>
              </a:rPr>
              <a:t>Lawyer</a:t>
            </a:r>
            <a:r>
              <a:rPr lang="en-US" altLang="en-US" smtClean="0"/>
              <a:t> methods on </a:t>
            </a:r>
            <a:r>
              <a:rPr lang="en-US" altLang="en-US" smtClean="0">
                <a:latin typeface="Courier New" pitchFamily="49" charset="0"/>
              </a:rPr>
              <a:t>ed</a:t>
            </a:r>
            <a:r>
              <a:rPr lang="en-US" altLang="en-US" smtClean="0"/>
              <a:t>, we can type-cast it.</a:t>
            </a:r>
          </a:p>
          <a:p>
            <a:pPr lvl="1">
              <a:buFont typeface="Wingdings 2" pitchFamily="18" charset="2"/>
              <a:buNone/>
            </a:pPr>
            <a:endParaRPr lang="en-US" altLang="en-US" sz="80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	Lawyer theRealEd = (Lawyer) ed;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	theRealEd.sue();                  </a:t>
            </a:r>
            <a:r>
              <a:rPr lang="en-US" altLang="en-US" sz="1800" b="1" smtClean="0">
                <a:solidFill>
                  <a:srgbClr val="008080"/>
                </a:solidFill>
                <a:latin typeface="Courier New" pitchFamily="49" charset="0"/>
              </a:rPr>
              <a:t>// ok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	</a:t>
            </a:r>
            <a:r>
              <a:rPr lang="en-US" altLang="en-US" sz="1800" b="1" smtClean="0">
                <a:solidFill>
                  <a:srgbClr val="003399"/>
                </a:solidFill>
                <a:latin typeface="Courier New" pitchFamily="49" charset="0"/>
              </a:rPr>
              <a:t>((Lawyer) ed)</a:t>
            </a:r>
            <a:r>
              <a:rPr lang="en-US" altLang="en-US" sz="1800" smtClean="0">
                <a:latin typeface="Courier New" pitchFamily="49" charset="0"/>
              </a:rPr>
              <a:t>.sue();              </a:t>
            </a:r>
            <a:r>
              <a:rPr lang="en-US" altLang="en-US" sz="1800" b="1" smtClean="0">
                <a:solidFill>
                  <a:srgbClr val="008080"/>
                </a:solidFill>
                <a:latin typeface="Courier New" pitchFamily="49" charset="0"/>
              </a:rPr>
              <a:t>// shorter version</a:t>
            </a:r>
          </a:p>
        </p:txBody>
      </p:sp>
    </p:spTree>
    <p:extLst>
      <p:ext uri="{BB962C8B-B14F-4D97-AF65-F5344CB8AC3E}">
        <p14:creationId xmlns:p14="http://schemas.microsoft.com/office/powerpoint/2010/main" val="11868813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A485ED-B18F-49D3-95DD-E99DA3A9AA0C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More about casting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212852" y="1139952"/>
            <a:ext cx="8778748" cy="526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The code crashes if you cast an object too far down the tree.</a:t>
            </a:r>
          </a:p>
          <a:p>
            <a:pPr lvl="1"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Employee </a:t>
            </a:r>
            <a:r>
              <a:rPr lang="en-US" altLang="en-US" sz="1800" dirty="0" err="1" smtClean="0">
                <a:latin typeface="Courier New" pitchFamily="49" charset="0"/>
              </a:rPr>
              <a:t>eric</a:t>
            </a:r>
            <a:r>
              <a:rPr lang="en-US" altLang="en-US" sz="1800" dirty="0" smtClean="0">
                <a:latin typeface="Courier New" pitchFamily="49" charset="0"/>
              </a:rPr>
              <a:t> = </a:t>
            </a:r>
            <a:r>
              <a:rPr lang="en-US" altLang="en-US" sz="1800" b="1" dirty="0" smtClean="0">
                <a:latin typeface="Courier New" pitchFamily="49" charset="0"/>
              </a:rPr>
              <a:t>new Secretary()</a:t>
            </a:r>
            <a:r>
              <a:rPr lang="en-US" altLang="en-US" sz="1800" dirty="0" smtClean="0">
                <a:latin typeface="Courier New" pitchFamily="49" charset="0"/>
              </a:rPr>
              <a:t>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((Secretary) </a:t>
            </a:r>
            <a:r>
              <a:rPr lang="en-US" altLang="en-US" sz="1800" dirty="0" err="1" smtClean="0">
                <a:latin typeface="Courier New" pitchFamily="49" charset="0"/>
              </a:rPr>
              <a:t>eric</a:t>
            </a:r>
            <a:r>
              <a:rPr lang="en-US" altLang="en-US" sz="1800" dirty="0" smtClean="0">
                <a:latin typeface="Courier New" pitchFamily="49" charset="0"/>
              </a:rPr>
              <a:t>).</a:t>
            </a:r>
            <a:r>
              <a:rPr lang="en-US" altLang="en-US" sz="1800" dirty="0" err="1" smtClean="0">
                <a:latin typeface="Courier New" pitchFamily="49" charset="0"/>
              </a:rPr>
              <a:t>takeDictation</a:t>
            </a:r>
            <a:r>
              <a:rPr lang="en-US" altLang="en-US" sz="1800" dirty="0" smtClean="0">
                <a:latin typeface="Courier New" pitchFamily="49" charset="0"/>
              </a:rPr>
              <a:t>("hi");     </a:t>
            </a:r>
            <a:r>
              <a:rPr lang="en-US" altLang="en-US" sz="1800" b="1" dirty="0" smtClean="0">
                <a:solidFill>
                  <a:srgbClr val="008080"/>
                </a:solidFill>
                <a:latin typeface="Courier New" pitchFamily="49" charset="0"/>
              </a:rPr>
              <a:t>// ok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solidFill>
                  <a:srgbClr val="800000"/>
                </a:solidFill>
                <a:latin typeface="Courier New" pitchFamily="49" charset="0"/>
              </a:rPr>
              <a:t>((</a:t>
            </a:r>
            <a:r>
              <a:rPr lang="en-US" altLang="en-US" sz="1800" b="1" dirty="0" err="1" smtClean="0">
                <a:solidFill>
                  <a:srgbClr val="800000"/>
                </a:solidFill>
                <a:latin typeface="Courier New" pitchFamily="49" charset="0"/>
              </a:rPr>
              <a:t>LegalSecretary</a:t>
            </a:r>
            <a:r>
              <a:rPr lang="en-US" altLang="en-US" sz="1800" b="1" dirty="0" smtClean="0">
                <a:solidFill>
                  <a:srgbClr val="800000"/>
                </a:solidFill>
                <a:latin typeface="Courier New" pitchFamily="49" charset="0"/>
              </a:rPr>
              <a:t>) </a:t>
            </a:r>
            <a:r>
              <a:rPr lang="en-US" altLang="en-US" sz="1800" b="1" dirty="0" err="1" smtClean="0">
                <a:solidFill>
                  <a:srgbClr val="800000"/>
                </a:solidFill>
                <a:latin typeface="Courier New" pitchFamily="49" charset="0"/>
              </a:rPr>
              <a:t>eric</a:t>
            </a:r>
            <a:r>
              <a:rPr lang="en-US" altLang="en-US" sz="1800" b="1" dirty="0" smtClean="0">
                <a:solidFill>
                  <a:srgbClr val="800000"/>
                </a:solidFill>
                <a:latin typeface="Courier New" pitchFamily="49" charset="0"/>
              </a:rPr>
              <a:t>).</a:t>
            </a:r>
            <a:r>
              <a:rPr lang="en-US" altLang="en-US" sz="1800" b="1" dirty="0" err="1" smtClean="0">
                <a:solidFill>
                  <a:srgbClr val="800000"/>
                </a:solidFill>
                <a:latin typeface="Courier New" pitchFamily="49" charset="0"/>
              </a:rPr>
              <a:t>fileLegalBriefs</a:t>
            </a:r>
            <a:r>
              <a:rPr lang="en-US" altLang="en-US" sz="1800" b="1" dirty="0" smtClean="0">
                <a:solidFill>
                  <a:srgbClr val="800000"/>
                </a:solidFill>
                <a:latin typeface="Courier New" pitchFamily="49" charset="0"/>
              </a:rPr>
              <a:t>();</a:t>
            </a:r>
            <a:r>
              <a:rPr lang="en-US" altLang="en-US" sz="1800" dirty="0" smtClean="0">
                <a:latin typeface="Courier New" pitchFamily="49" charset="0"/>
              </a:rPr>
              <a:t>  </a:t>
            </a:r>
            <a:r>
              <a:rPr lang="en-US" altLang="en-US" sz="1800" b="1" dirty="0" smtClean="0">
                <a:solidFill>
                  <a:srgbClr val="008080"/>
                </a:solidFill>
                <a:latin typeface="Courier New" pitchFamily="49" charset="0"/>
              </a:rPr>
              <a:t>// exception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800" b="1" dirty="0" smtClean="0">
                <a:solidFill>
                  <a:srgbClr val="008080"/>
                </a:solidFill>
                <a:latin typeface="Courier New" pitchFamily="49" charset="0"/>
              </a:rPr>
              <a:t>	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008080"/>
                </a:solidFill>
                <a:latin typeface="Courier New" pitchFamily="49" charset="0"/>
              </a:rPr>
              <a:t>	//	 (Secretary object doesn't know how to file briefs)</a:t>
            </a:r>
            <a:endParaRPr lang="en-US" altLang="en-US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altLang="en-US" dirty="0" smtClean="0"/>
          </a:p>
          <a:p>
            <a:r>
              <a:rPr lang="en-US" altLang="en-US" sz="2400" dirty="0" smtClean="0"/>
              <a:t>You can cast only up and down the tree, not sideways.</a:t>
            </a:r>
          </a:p>
          <a:p>
            <a:pPr lvl="1">
              <a:buFont typeface="Wingdings 2" pitchFamily="18" charset="2"/>
              <a:buNone/>
            </a:pPr>
            <a:endParaRPr lang="en-US" altLang="en-US" sz="800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Lawyer </a:t>
            </a:r>
            <a:r>
              <a:rPr lang="en-US" altLang="en-US" sz="1800" dirty="0" err="1" smtClean="0">
                <a:latin typeface="Courier New" pitchFamily="49" charset="0"/>
              </a:rPr>
              <a:t>linda</a:t>
            </a:r>
            <a:r>
              <a:rPr lang="en-US" altLang="en-US" sz="1800" dirty="0" smtClean="0">
                <a:latin typeface="Courier New" pitchFamily="49" charset="0"/>
              </a:rPr>
              <a:t> = new Lawyer();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solidFill>
                  <a:srgbClr val="800000"/>
                </a:solidFill>
                <a:latin typeface="Courier New" pitchFamily="49" charset="0"/>
              </a:rPr>
              <a:t>((Secretary) </a:t>
            </a:r>
            <a:r>
              <a:rPr lang="en-US" altLang="en-US" sz="1800" b="1" dirty="0" err="1" smtClean="0">
                <a:solidFill>
                  <a:srgbClr val="800000"/>
                </a:solidFill>
                <a:latin typeface="Courier New" pitchFamily="49" charset="0"/>
              </a:rPr>
              <a:t>linda</a:t>
            </a:r>
            <a:r>
              <a:rPr lang="en-US" altLang="en-US" sz="1800" b="1" dirty="0" smtClean="0">
                <a:solidFill>
                  <a:srgbClr val="800000"/>
                </a:solidFill>
                <a:latin typeface="Courier New" pitchFamily="49" charset="0"/>
              </a:rPr>
              <a:t>).</a:t>
            </a:r>
            <a:r>
              <a:rPr lang="en-US" altLang="en-US" sz="1800" b="1" dirty="0" err="1" smtClean="0">
                <a:solidFill>
                  <a:srgbClr val="800000"/>
                </a:solidFill>
                <a:latin typeface="Courier New" pitchFamily="49" charset="0"/>
              </a:rPr>
              <a:t>takeDictation</a:t>
            </a:r>
            <a:r>
              <a:rPr lang="en-US" altLang="en-US" sz="1800" b="1" dirty="0" smtClean="0">
                <a:solidFill>
                  <a:srgbClr val="800000"/>
                </a:solidFill>
                <a:latin typeface="Courier New" pitchFamily="49" charset="0"/>
              </a:rPr>
              <a:t>("hi");</a:t>
            </a:r>
            <a:r>
              <a:rPr lang="en-US" altLang="en-US" sz="1800" dirty="0" smtClean="0">
                <a:latin typeface="Courier New" pitchFamily="49" charset="0"/>
              </a:rPr>
              <a:t>    </a:t>
            </a:r>
            <a:r>
              <a:rPr lang="en-US" altLang="en-US" sz="1800" b="1" dirty="0" smtClean="0">
                <a:solidFill>
                  <a:srgbClr val="008080"/>
                </a:solidFill>
                <a:latin typeface="Courier New" pitchFamily="49" charset="0"/>
              </a:rPr>
              <a:t>// error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en-US" sz="2400" dirty="0" smtClean="0"/>
              <a:t>Casting doesn't actually change the object's behavior.</a:t>
            </a:r>
            <a:br>
              <a:rPr lang="en-US" altLang="en-US" sz="2400" dirty="0" smtClean="0"/>
            </a:br>
            <a:r>
              <a:rPr lang="en-US" altLang="en-US" sz="2400" dirty="0" smtClean="0"/>
              <a:t>It just gets the code to compile/run.</a:t>
            </a:r>
          </a:p>
          <a:p>
            <a:pPr lvl="1">
              <a:buFont typeface="Wingdings 2" pitchFamily="18" charset="2"/>
              <a:buNone/>
            </a:pPr>
            <a:endParaRPr lang="en-US" altLang="en-US" sz="800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latin typeface="Courier New" pitchFamily="49" charset="0"/>
              </a:rPr>
              <a:t>((Employee) </a:t>
            </a:r>
            <a:r>
              <a:rPr lang="en-US" altLang="en-US" sz="1800" b="1" dirty="0" err="1" smtClean="0">
                <a:latin typeface="Courier New" pitchFamily="49" charset="0"/>
              </a:rPr>
              <a:t>linda</a:t>
            </a:r>
            <a:r>
              <a:rPr lang="en-US" altLang="en-US" sz="1800" b="1" dirty="0" smtClean="0">
                <a:latin typeface="Courier New" pitchFamily="49" charset="0"/>
              </a:rPr>
              <a:t>)</a:t>
            </a:r>
            <a:r>
              <a:rPr lang="en-US" altLang="en-US" sz="1800" dirty="0" smtClean="0">
                <a:latin typeface="Courier New" pitchFamily="49" charset="0"/>
              </a:rPr>
              <a:t>.</a:t>
            </a:r>
            <a:r>
              <a:rPr lang="en-US" altLang="en-US" sz="1800" dirty="0" err="1" smtClean="0">
                <a:latin typeface="Courier New" pitchFamily="49" charset="0"/>
              </a:rPr>
              <a:t>getVacationForm</a:t>
            </a:r>
            <a:r>
              <a:rPr lang="en-US" altLang="en-US" sz="1800" dirty="0" smtClean="0">
                <a:latin typeface="Courier New" pitchFamily="49" charset="0"/>
              </a:rPr>
              <a:t>()    </a:t>
            </a:r>
            <a:r>
              <a:rPr lang="en-US" altLang="en-US" sz="1800" b="1" dirty="0" smtClean="0">
                <a:solidFill>
                  <a:srgbClr val="008080"/>
                </a:solidFill>
                <a:latin typeface="Courier New" pitchFamily="49" charset="0"/>
              </a:rPr>
              <a:t>// pink (Lawyer's)</a:t>
            </a:r>
          </a:p>
        </p:txBody>
      </p:sp>
    </p:spTree>
    <p:extLst>
      <p:ext uri="{BB962C8B-B14F-4D97-AF65-F5344CB8AC3E}">
        <p14:creationId xmlns:p14="http://schemas.microsoft.com/office/powerpoint/2010/main" val="13613565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exercise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ahoma" panose="020B0604030504040204" pitchFamily="34" charset="0"/>
              </a:rPr>
              <a:t>Assume that the following classes have been declared: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class Snow 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public void method2() 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System.out.println("Snow 2");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public void method3() 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System.out.println("Snow 3");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class Rain extends Snow 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public void method1() 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System.out.println("Rain 1");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public void method2() 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System.out.println("Rain 2");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3D656C85-9152-448D-8574-081D9F9B5949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class Sleet extends Snow 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public void method2() 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System.out.println("Sleet 2");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super.method2();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method3();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public void method3() 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System.out.println("Sleet 3");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class Fog extends Sleet 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public void method1() 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System.out.println("Fog 1");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public void method3() 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System.out.println("Fog 3");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2000" smtClean="0">
              <a:latin typeface="Courier New" panose="02070309020205020404" pitchFamily="49" charset="0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89B0AFB1-F77A-4929-88D6-2214F2160F24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smtClean="0">
                <a:cs typeface="Tahoma" panose="020B0604030504040204" pitchFamily="34" charset="0"/>
              </a:rPr>
              <a:t>What happens when the following examples are executed?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000" smtClean="0">
              <a:cs typeface="Tahoma" panose="020B0604030504040204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 smtClean="0">
              <a:cs typeface="Tahoma" panose="020B0604030504040204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smtClean="0">
                <a:cs typeface="Tahoma" panose="020B0604030504040204" pitchFamily="34" charset="0"/>
              </a:rPr>
              <a:t>Example 1: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Snow var1 = new Sleet();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var1.method2();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smtClean="0">
                <a:cs typeface="Tahoma" panose="020B0604030504040204" pitchFamily="34" charset="0"/>
              </a:rPr>
              <a:t>Example 2:</a:t>
            </a: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Snow var2 = new Rain();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var2.method1();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smtClean="0">
                <a:cs typeface="Tahoma" panose="020B0604030504040204" pitchFamily="34" charset="0"/>
              </a:rPr>
              <a:t>Example 3: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Snow var3 = new Rain();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((Sleet) var3).method3();</a:t>
            </a:r>
            <a:endParaRPr lang="en-US" altLang="en-US" sz="2000" smtClean="0">
              <a:latin typeface="Courier New" panose="02070309020205020404" pitchFamily="49" charset="0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0D13DEBD-983A-4047-9D48-C27F53489FDB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ACBD56-8F09-4336-907F-97A75DB02B93}"/>
              </a:ext>
            </a:extLst>
          </p:cNvPr>
          <p:cNvSpPr txBox="1"/>
          <p:nvPr/>
        </p:nvSpPr>
        <p:spPr>
          <a:xfrm>
            <a:off x="297227" y="1981201"/>
            <a:ext cx="1242648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dirty="0">
                <a:latin typeface="+mn-lt"/>
              </a:rPr>
              <a:t>Staff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Name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Age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Gender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Year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BDBA3-C47A-431F-BF87-9913C719321F}"/>
              </a:ext>
            </a:extLst>
          </p:cNvPr>
          <p:cNvSpPr txBox="1"/>
          <p:nvPr/>
        </p:nvSpPr>
        <p:spPr>
          <a:xfrm>
            <a:off x="1729152" y="1981201"/>
            <a:ext cx="124264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dirty="0">
                <a:latin typeface="+mn-lt"/>
              </a:rPr>
              <a:t>Student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Name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Age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Gender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Year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Major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0B4DD-6AE9-4F28-9AF4-CC3688C5C1B5}"/>
              </a:ext>
            </a:extLst>
          </p:cNvPr>
          <p:cNvSpPr txBox="1"/>
          <p:nvPr/>
        </p:nvSpPr>
        <p:spPr>
          <a:xfrm>
            <a:off x="256155" y="3549651"/>
            <a:ext cx="1713931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dirty="0">
                <a:latin typeface="+mn-lt"/>
              </a:rPr>
              <a:t>Teacher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Name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Age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Gender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Subject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Department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1AC8B4-B770-4DC7-ACB0-FF08A99F507D}"/>
              </a:ext>
            </a:extLst>
          </p:cNvPr>
          <p:cNvSpPr/>
          <p:nvPr/>
        </p:nvSpPr>
        <p:spPr bwMode="auto">
          <a:xfrm>
            <a:off x="295231" y="4740849"/>
            <a:ext cx="1674855" cy="563128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l" defTabSz="914099">
              <a:defRPr/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8069044-9294-468D-8B97-94E68329D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753597"/>
              </p:ext>
            </p:extLst>
          </p:nvPr>
        </p:nvGraphicFramePr>
        <p:xfrm>
          <a:off x="5181600" y="1447800"/>
          <a:ext cx="2133600" cy="110172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Person</a:t>
                      </a:r>
                    </a:p>
                  </a:txBody>
                  <a:tcPr marT="45658" marB="4565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3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  <a:p>
                      <a:pPr algn="ctr"/>
                      <a:r>
                        <a:rPr lang="en-US" sz="1400" dirty="0"/>
                        <a:t>Age</a:t>
                      </a:r>
                    </a:p>
                    <a:p>
                      <a:pPr algn="ctr"/>
                      <a:r>
                        <a:rPr lang="en-US" sz="1400" dirty="0"/>
                        <a:t>Gender</a:t>
                      </a:r>
                    </a:p>
                  </a:txBody>
                  <a:tcPr marT="45658" marB="456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6584574-C53B-4DC7-A9A0-984AB7FC5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338026"/>
              </p:ext>
            </p:extLst>
          </p:nvPr>
        </p:nvGraphicFramePr>
        <p:xfrm>
          <a:off x="3886200" y="3006725"/>
          <a:ext cx="2133600" cy="74136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Staff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592255C-65F2-4CB6-87EA-9CBD8BDF3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040053"/>
              </p:ext>
            </p:extLst>
          </p:nvPr>
        </p:nvGraphicFramePr>
        <p:xfrm>
          <a:off x="6400800" y="3014664"/>
          <a:ext cx="2133600" cy="87312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57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class Teacher</a:t>
                      </a:r>
                    </a:p>
                  </a:txBody>
                  <a:tcPr marT="45687" marB="4568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55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Subject</a:t>
                      </a:r>
                    </a:p>
                    <a:p>
                      <a:pPr algn="ctr"/>
                      <a:r>
                        <a:rPr lang="en-US" sz="1300" dirty="0"/>
                        <a:t>Department</a:t>
                      </a:r>
                    </a:p>
                  </a:txBody>
                  <a:tcPr marT="45687" marB="456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EF79EBA-47DE-40BC-8E2F-7FF0B3CC2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5149"/>
              </p:ext>
            </p:extLst>
          </p:nvPr>
        </p:nvGraphicFramePr>
        <p:xfrm>
          <a:off x="3886200" y="4114800"/>
          <a:ext cx="2133600" cy="74136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Student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Major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206B2E-2102-4FE4-9C4F-090893494EE2}"/>
              </a:ext>
            </a:extLst>
          </p:cNvPr>
          <p:cNvCxnSpPr/>
          <p:nvPr/>
        </p:nvCxnSpPr>
        <p:spPr>
          <a:xfrm>
            <a:off x="6248400" y="2565401"/>
            <a:ext cx="0" cy="1619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E5E6B56-929F-46E5-BDE4-3EFC238F7E7E}"/>
              </a:ext>
            </a:extLst>
          </p:cNvPr>
          <p:cNvCxnSpPr/>
          <p:nvPr/>
        </p:nvCxnSpPr>
        <p:spPr>
          <a:xfrm>
            <a:off x="4876800" y="2727325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7A7354-3E8F-4B17-81AB-C5D6C1B90F48}"/>
              </a:ext>
            </a:extLst>
          </p:cNvPr>
          <p:cNvCxnSpPr/>
          <p:nvPr/>
        </p:nvCxnSpPr>
        <p:spPr>
          <a:xfrm>
            <a:off x="7315200" y="2733675"/>
            <a:ext cx="0" cy="2730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055F1DB-2FBB-4E6F-B83D-5053057C4534}"/>
              </a:ext>
            </a:extLst>
          </p:cNvPr>
          <p:cNvCxnSpPr/>
          <p:nvPr/>
        </p:nvCxnSpPr>
        <p:spPr>
          <a:xfrm>
            <a:off x="4876800" y="2727325"/>
            <a:ext cx="0" cy="2794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9C3C43D-32C3-470B-B876-68B0C8CD8ED1}"/>
              </a:ext>
            </a:extLst>
          </p:cNvPr>
          <p:cNvCxnSpPr/>
          <p:nvPr/>
        </p:nvCxnSpPr>
        <p:spPr>
          <a:xfrm>
            <a:off x="4876800" y="3810000"/>
            <a:ext cx="0" cy="2794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3" name="TextBox 1">
            <a:extLst>
              <a:ext uri="{FF2B5EF4-FFF2-40B4-BE49-F238E27FC236}">
                <a16:creationId xmlns:a16="http://schemas.microsoft.com/office/drawing/2014/main" id="{C9137CA6-E838-4C9D-87C3-9EB462A41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1181100"/>
            <a:ext cx="3509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Inheritance Real World Example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D2C07F-546B-4549-8102-A2E94A9B2FF6}"/>
              </a:ext>
            </a:extLst>
          </p:cNvPr>
          <p:cNvCxnSpPr>
            <a:cxnSpLocks/>
          </p:cNvCxnSpPr>
          <p:nvPr/>
        </p:nvCxnSpPr>
        <p:spPr>
          <a:xfrm flipH="1" flipV="1">
            <a:off x="2209800" y="4856164"/>
            <a:ext cx="2054516" cy="519112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60FB15D-947D-4DC3-879B-0A7A802CE5F5}"/>
              </a:ext>
            </a:extLst>
          </p:cNvPr>
          <p:cNvSpPr txBox="1"/>
          <p:nvPr/>
        </p:nvSpPr>
        <p:spPr>
          <a:xfrm>
            <a:off x="4641255" y="5173664"/>
            <a:ext cx="3509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3"/>
                </a:solidFill>
                <a:latin typeface="+mn-lt"/>
              </a:rPr>
              <a:t>Can copy (extends) Name, Age, Gender from class Person, then add subject, Department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33D4D7B-BF70-403C-B7A9-F611A9DD1851}"/>
              </a:ext>
            </a:extLst>
          </p:cNvPr>
          <p:cNvCxnSpPr>
            <a:cxnSpLocks/>
          </p:cNvCxnSpPr>
          <p:nvPr/>
        </p:nvCxnSpPr>
        <p:spPr>
          <a:xfrm flipV="1">
            <a:off x="6908292" y="4292650"/>
            <a:ext cx="178308" cy="899968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Inheritance Real World Simple Example</a:t>
            </a:r>
            <a:endParaRPr lang="en-US" dirty="0"/>
          </a:p>
        </p:txBody>
      </p:sp>
      <p:sp>
        <p:nvSpPr>
          <p:cNvPr id="23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003EBAE7-D2DD-4E48-A1F6-DF05BF3FE92E}" type="datetime1">
              <a:rPr lang="en-US" smtClean="0"/>
              <a:t>9/11/2020</a:t>
            </a:fld>
            <a:endParaRPr lang="en-US"/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270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Technique 1: diagram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Diagram the classes from top (superclass) to bottom.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3810000" y="2133600"/>
            <a:ext cx="1066800" cy="990600"/>
            <a:chOff x="3810000" y="2438400"/>
            <a:chExt cx="1066800" cy="990600"/>
          </a:xfrm>
          <a:solidFill>
            <a:srgbClr val="E1F2F3"/>
          </a:solidFill>
        </p:grpSpPr>
        <p:sp>
          <p:nvSpPr>
            <p:cNvPr id="5" name="Rectangle 4"/>
            <p:cNvSpPr/>
            <p:nvPr/>
          </p:nvSpPr>
          <p:spPr bwMode="auto">
            <a:xfrm>
              <a:off x="3810000" y="2438400"/>
              <a:ext cx="1066800" cy="990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810000" y="2438400"/>
              <a:ext cx="10668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92500" lnSpcReduction="20000"/>
            </a:bodyPr>
            <a:lstStyle/>
            <a:p>
              <a:pPr algn="ctr" eaLnBrk="1" hangingPunct="1">
                <a:defRPr/>
              </a:pPr>
              <a:r>
                <a:rPr lang="en-US" dirty="0">
                  <a:latin typeface="Arial" pitchFamily="-65" charset="0"/>
                </a:rPr>
                <a:t>Snow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810000" y="2895600"/>
              <a:ext cx="1066800" cy="533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/>
            </a:bodyPr>
            <a:lstStyle/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method2</a:t>
              </a:r>
            </a:p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method3</a:t>
              </a: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2362200" y="3581400"/>
            <a:ext cx="1066800" cy="1219200"/>
            <a:chOff x="6477000" y="2743200"/>
            <a:chExt cx="1066800" cy="1219200"/>
          </a:xfrm>
          <a:solidFill>
            <a:srgbClr val="E1F2F3"/>
          </a:solidFill>
        </p:grpSpPr>
        <p:sp>
          <p:nvSpPr>
            <p:cNvPr id="18" name="Rectangle 17"/>
            <p:cNvSpPr/>
            <p:nvPr/>
          </p:nvSpPr>
          <p:spPr bwMode="auto">
            <a:xfrm>
              <a:off x="6477000" y="2743200"/>
              <a:ext cx="1066800" cy="1219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477000" y="3200400"/>
              <a:ext cx="1066800" cy="762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/>
            </a:bodyPr>
            <a:lstStyle/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method1</a:t>
              </a:r>
            </a:p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method2</a:t>
              </a:r>
            </a:p>
            <a:p>
              <a:pPr eaLnBrk="1" hangingPunct="1">
                <a:defRPr/>
              </a:pPr>
              <a:r>
                <a:rPr lang="en-US" sz="1400" i="1" dirty="0">
                  <a:latin typeface="Arial" pitchFamily="-65" charset="0"/>
                </a:rPr>
                <a:t>(method3)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477000" y="2743200"/>
              <a:ext cx="10668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92500" lnSpcReduction="20000"/>
            </a:bodyPr>
            <a:lstStyle/>
            <a:p>
              <a:pPr algn="ctr" eaLnBrk="1" hangingPunct="1">
                <a:defRPr/>
              </a:pPr>
              <a:r>
                <a:rPr lang="en-US" dirty="0">
                  <a:latin typeface="Arial" pitchFamily="-65" charset="0"/>
                </a:rPr>
                <a:t>Rain</a:t>
              </a:r>
            </a:p>
          </p:txBody>
        </p:sp>
      </p:grpSp>
      <p:grpSp>
        <p:nvGrpSpPr>
          <p:cNvPr id="4" name="Group 22"/>
          <p:cNvGrpSpPr/>
          <p:nvPr/>
        </p:nvGrpSpPr>
        <p:grpSpPr>
          <a:xfrm>
            <a:off x="5181600" y="5029200"/>
            <a:ext cx="1066800" cy="1219200"/>
            <a:chOff x="7162800" y="4191000"/>
            <a:chExt cx="1066800" cy="1219200"/>
          </a:xfrm>
          <a:solidFill>
            <a:srgbClr val="E1F2F3"/>
          </a:solidFill>
        </p:grpSpPr>
        <p:sp>
          <p:nvSpPr>
            <p:cNvPr id="19" name="Rectangle 18"/>
            <p:cNvSpPr/>
            <p:nvPr/>
          </p:nvSpPr>
          <p:spPr bwMode="auto">
            <a:xfrm>
              <a:off x="7162800" y="4191000"/>
              <a:ext cx="1066800" cy="1219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162800" y="4648200"/>
              <a:ext cx="1066800" cy="762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/>
            </a:bodyPr>
            <a:lstStyle/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method1</a:t>
              </a:r>
            </a:p>
            <a:p>
              <a:pPr eaLnBrk="1" hangingPunct="1">
                <a:defRPr/>
              </a:pPr>
              <a:r>
                <a:rPr lang="en-US" sz="1400" i="1" dirty="0">
                  <a:latin typeface="Arial" pitchFamily="-65" charset="0"/>
                </a:rPr>
                <a:t>(method2)</a:t>
              </a:r>
            </a:p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method3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162800" y="4191000"/>
              <a:ext cx="10668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92500" lnSpcReduction="20000"/>
            </a:bodyPr>
            <a:lstStyle/>
            <a:p>
              <a:pPr algn="ctr" eaLnBrk="1" hangingPunct="1">
                <a:defRPr/>
              </a:pPr>
              <a:r>
                <a:rPr lang="en-US" dirty="0">
                  <a:latin typeface="Arial" pitchFamily="-65" charset="0"/>
                </a:rPr>
                <a:t>Fog</a:t>
              </a:r>
            </a:p>
          </p:txBody>
        </p:sp>
      </p:grpSp>
      <p:grpSp>
        <p:nvGrpSpPr>
          <p:cNvPr id="11" name="Group 19"/>
          <p:cNvGrpSpPr/>
          <p:nvPr/>
        </p:nvGrpSpPr>
        <p:grpSpPr>
          <a:xfrm>
            <a:off x="5181600" y="3581400"/>
            <a:ext cx="1066800" cy="990600"/>
            <a:chOff x="2133600" y="2438400"/>
            <a:chExt cx="1066800" cy="990600"/>
          </a:xfrm>
          <a:solidFill>
            <a:srgbClr val="E1F2F3"/>
          </a:solidFill>
        </p:grpSpPr>
        <p:sp>
          <p:nvSpPr>
            <p:cNvPr id="17" name="Rectangle 16"/>
            <p:cNvSpPr/>
            <p:nvPr/>
          </p:nvSpPr>
          <p:spPr bwMode="auto">
            <a:xfrm>
              <a:off x="2133600" y="2438400"/>
              <a:ext cx="1066800" cy="990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133600" y="2895600"/>
              <a:ext cx="1066800" cy="533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/>
            </a:bodyPr>
            <a:lstStyle/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method2</a:t>
              </a:r>
            </a:p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method3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133600" y="2438400"/>
              <a:ext cx="10668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92500" lnSpcReduction="20000"/>
            </a:bodyPr>
            <a:lstStyle/>
            <a:p>
              <a:pPr algn="ctr" eaLnBrk="1" hangingPunct="1">
                <a:defRPr/>
              </a:pPr>
              <a:r>
                <a:rPr lang="en-US" dirty="0">
                  <a:latin typeface="Arial" pitchFamily="-65" charset="0"/>
                </a:rPr>
                <a:t>Sleet</a:t>
              </a:r>
            </a:p>
          </p:txBody>
        </p:sp>
      </p:grpSp>
      <p:cxnSp>
        <p:nvCxnSpPr>
          <p:cNvPr id="77832" name="Elbow Connector 28"/>
          <p:cNvCxnSpPr>
            <a:cxnSpLocks noChangeShapeType="1"/>
          </p:cNvCxnSpPr>
          <p:nvPr/>
        </p:nvCxnSpPr>
        <p:spPr bwMode="auto">
          <a:xfrm rot="16200000" flipV="1">
            <a:off x="4800600" y="2667000"/>
            <a:ext cx="457200" cy="1371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3" name="Elbow Connector 32"/>
          <p:cNvCxnSpPr>
            <a:cxnSpLocks noChangeShapeType="1"/>
          </p:cNvCxnSpPr>
          <p:nvPr/>
        </p:nvCxnSpPr>
        <p:spPr bwMode="auto">
          <a:xfrm rot="5400000" flipH="1" flipV="1">
            <a:off x="3390900" y="2628900"/>
            <a:ext cx="4572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4" name="Straight Arrow Connector 42"/>
          <p:cNvCxnSpPr>
            <a:cxnSpLocks noChangeShapeType="1"/>
          </p:cNvCxnSpPr>
          <p:nvPr/>
        </p:nvCxnSpPr>
        <p:spPr bwMode="auto">
          <a:xfrm rot="5400000" flipH="1" flipV="1">
            <a:off x="5486401" y="4800600"/>
            <a:ext cx="457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CC335415-61D7-4337-9933-8C5FB15FBFDD}" type="datetime1">
              <a:rPr lang="en-US" smtClean="0"/>
              <a:t>9/11/2020</a:t>
            </a:fld>
            <a:endParaRPr lang="en-US"/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Technique 2: table</a:t>
            </a:r>
          </a:p>
        </p:txBody>
      </p:sp>
      <p:graphicFrame>
        <p:nvGraphicFramePr>
          <p:cNvPr id="967683" name="Group 3"/>
          <p:cNvGraphicFramePr>
            <a:graphicFrameLocks noGrp="1"/>
          </p:cNvGraphicFramePr>
          <p:nvPr/>
        </p:nvGraphicFramePr>
        <p:xfrm>
          <a:off x="152400" y="1524000"/>
          <a:ext cx="8915400" cy="37798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Snow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Rain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Sleet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Fog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85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85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method2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85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method3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7715" name="TextBox 9"/>
          <p:cNvSpPr txBox="1">
            <a:spLocks noChangeArrowheads="1"/>
          </p:cNvSpPr>
          <p:nvPr/>
        </p:nvSpPr>
        <p:spPr bwMode="auto">
          <a:xfrm>
            <a:off x="3270250" y="5530850"/>
            <a:ext cx="3103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tabLst>
                <a:tab pos="687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>
              <a:tabLst>
                <a:tab pos="687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tabLst>
                <a:tab pos="687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tabLst>
                <a:tab pos="687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tabLst>
                <a:tab pos="687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i="1">
                <a:latin typeface="Tahoma" panose="020B060403050404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Italic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- inherited behavior</a:t>
            </a:r>
          </a:p>
          <a:p>
            <a:pPr algn="l" eaLnBrk="1" hangingPunct="1"/>
            <a:r>
              <a:rPr lang="en-US" altLang="en-US" b="1">
                <a:latin typeface="Tahoma" panose="020B060403050404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Bold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- dynamic method call</a:t>
            </a:r>
          </a:p>
        </p:txBody>
      </p:sp>
      <p:graphicFrame>
        <p:nvGraphicFramePr>
          <p:cNvPr id="967716" name="Group 36"/>
          <p:cNvGraphicFramePr>
            <a:graphicFrameLocks noGrp="1"/>
          </p:cNvGraphicFramePr>
          <p:nvPr/>
        </p:nvGraphicFramePr>
        <p:xfrm>
          <a:off x="152400" y="1524000"/>
          <a:ext cx="8915400" cy="378009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4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Snow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Rain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Sleet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Fog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Rain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Fog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Snow 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Rain 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Sleet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Snow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method3()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Sleet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Snow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method3()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Snow 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Snow 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Sleet 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Fog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4851" name="Straight Connector 4"/>
          <p:cNvCxnSpPr>
            <a:cxnSpLocks noChangeShapeType="1"/>
          </p:cNvCxnSpPr>
          <p:nvPr/>
        </p:nvCxnSpPr>
        <p:spPr bwMode="auto">
          <a:xfrm flipV="1">
            <a:off x="1524000" y="19812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2" name="Straight Connector 6"/>
          <p:cNvCxnSpPr>
            <a:cxnSpLocks noChangeShapeType="1"/>
          </p:cNvCxnSpPr>
          <p:nvPr/>
        </p:nvCxnSpPr>
        <p:spPr bwMode="auto">
          <a:xfrm flipV="1">
            <a:off x="5334000" y="1981200"/>
            <a:ext cx="1828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C4FED9BD-D01B-4107-B8CC-5B36E49B7C2C}" type="datetime1">
              <a:rPr lang="en-US" smtClean="0"/>
              <a:t>9/11/2020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6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71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Snow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var1 = new </a:t>
            </a:r>
            <a:r>
              <a:rPr lang="en-US" altLang="en-US" sz="20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Sleet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var1.method2();</a:t>
            </a: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Output:</a:t>
            </a:r>
          </a:p>
          <a:p>
            <a:pPr eaLnBrk="1" hangingPunct="1"/>
            <a:endParaRPr lang="en-US" alt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Sleet 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Snow 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Sleet 3</a:t>
            </a:r>
            <a:endParaRPr lang="en-US" altLang="en-US" smtClean="0"/>
          </a:p>
        </p:txBody>
      </p:sp>
      <p:grpSp>
        <p:nvGrpSpPr>
          <p:cNvPr id="2" name="Group 20"/>
          <p:cNvGrpSpPr/>
          <p:nvPr/>
        </p:nvGrpSpPr>
        <p:grpSpPr>
          <a:xfrm>
            <a:off x="6096000" y="2133600"/>
            <a:ext cx="1066800" cy="990600"/>
            <a:chOff x="3810000" y="2438400"/>
            <a:chExt cx="1066800" cy="990600"/>
          </a:xfrm>
          <a:solidFill>
            <a:srgbClr val="E1F2F3"/>
          </a:solidFill>
        </p:grpSpPr>
        <p:sp>
          <p:nvSpPr>
            <p:cNvPr id="5" name="Rectangle 4"/>
            <p:cNvSpPr/>
            <p:nvPr/>
          </p:nvSpPr>
          <p:spPr bwMode="auto">
            <a:xfrm>
              <a:off x="3810000" y="2438400"/>
              <a:ext cx="1066800" cy="990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810000" y="2438400"/>
              <a:ext cx="10668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92500" lnSpcReduction="20000"/>
            </a:bodyPr>
            <a:lstStyle/>
            <a:p>
              <a:pPr algn="ctr" eaLnBrk="1" hangingPunct="1">
                <a:defRPr/>
              </a:pPr>
              <a:r>
                <a:rPr lang="en-US" dirty="0">
                  <a:latin typeface="Arial" pitchFamily="-65" charset="0"/>
                </a:rPr>
                <a:t>Snow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810000" y="2895600"/>
              <a:ext cx="1066800" cy="533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/>
            </a:bodyPr>
            <a:lstStyle/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method2</a:t>
              </a:r>
            </a:p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method3</a:t>
              </a: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4648200" y="3581400"/>
            <a:ext cx="1066800" cy="1219200"/>
            <a:chOff x="6477000" y="2743200"/>
            <a:chExt cx="1066800" cy="1219200"/>
          </a:xfrm>
          <a:solidFill>
            <a:srgbClr val="E1F2F3"/>
          </a:solidFill>
        </p:grpSpPr>
        <p:sp>
          <p:nvSpPr>
            <p:cNvPr id="18" name="Rectangle 17"/>
            <p:cNvSpPr/>
            <p:nvPr/>
          </p:nvSpPr>
          <p:spPr bwMode="auto">
            <a:xfrm>
              <a:off x="6477000" y="2743200"/>
              <a:ext cx="1066800" cy="1219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477000" y="3200400"/>
              <a:ext cx="1066800" cy="762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/>
            </a:bodyPr>
            <a:lstStyle/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method1</a:t>
              </a:r>
            </a:p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method2</a:t>
              </a:r>
            </a:p>
            <a:p>
              <a:pPr eaLnBrk="1" hangingPunct="1">
                <a:defRPr/>
              </a:pPr>
              <a:r>
                <a:rPr lang="en-US" sz="1400" i="1" dirty="0">
                  <a:latin typeface="Arial" pitchFamily="-65" charset="0"/>
                </a:rPr>
                <a:t>(method3)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477000" y="2743200"/>
              <a:ext cx="10668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92500" lnSpcReduction="20000"/>
            </a:bodyPr>
            <a:lstStyle/>
            <a:p>
              <a:pPr algn="ctr" eaLnBrk="1" hangingPunct="1">
                <a:defRPr/>
              </a:pPr>
              <a:r>
                <a:rPr lang="en-US" dirty="0">
                  <a:latin typeface="Arial" pitchFamily="-65" charset="0"/>
                </a:rPr>
                <a:t>Rain</a:t>
              </a:r>
            </a:p>
          </p:txBody>
        </p:sp>
      </p:grpSp>
      <p:grpSp>
        <p:nvGrpSpPr>
          <p:cNvPr id="4" name="Group 22"/>
          <p:cNvGrpSpPr/>
          <p:nvPr/>
        </p:nvGrpSpPr>
        <p:grpSpPr>
          <a:xfrm>
            <a:off x="7467600" y="5029200"/>
            <a:ext cx="1066800" cy="1219200"/>
            <a:chOff x="7162800" y="4191000"/>
            <a:chExt cx="1066800" cy="1219200"/>
          </a:xfrm>
          <a:solidFill>
            <a:srgbClr val="E1F2F3"/>
          </a:solidFill>
        </p:grpSpPr>
        <p:sp>
          <p:nvSpPr>
            <p:cNvPr id="19" name="Rectangle 18"/>
            <p:cNvSpPr/>
            <p:nvPr/>
          </p:nvSpPr>
          <p:spPr bwMode="auto">
            <a:xfrm>
              <a:off x="7162800" y="4191000"/>
              <a:ext cx="1066800" cy="1219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162800" y="4648200"/>
              <a:ext cx="1066800" cy="762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/>
            </a:bodyPr>
            <a:lstStyle/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method1</a:t>
              </a:r>
            </a:p>
            <a:p>
              <a:pPr eaLnBrk="1" hangingPunct="1">
                <a:defRPr/>
              </a:pPr>
              <a:r>
                <a:rPr lang="en-US" sz="1400" i="1" dirty="0">
                  <a:latin typeface="Arial" pitchFamily="-65" charset="0"/>
                </a:rPr>
                <a:t>(method2)</a:t>
              </a:r>
            </a:p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method3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162800" y="4191000"/>
              <a:ext cx="10668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92500" lnSpcReduction="20000"/>
            </a:bodyPr>
            <a:lstStyle/>
            <a:p>
              <a:pPr algn="ctr" eaLnBrk="1" hangingPunct="1">
                <a:defRPr/>
              </a:pPr>
              <a:r>
                <a:rPr lang="en-US" dirty="0">
                  <a:latin typeface="Arial" pitchFamily="-65" charset="0"/>
                </a:rPr>
                <a:t>Fog</a:t>
              </a:r>
            </a:p>
          </p:txBody>
        </p:sp>
      </p:grpSp>
      <p:grpSp>
        <p:nvGrpSpPr>
          <p:cNvPr id="11" name="Group 19"/>
          <p:cNvGrpSpPr/>
          <p:nvPr/>
        </p:nvGrpSpPr>
        <p:grpSpPr>
          <a:xfrm>
            <a:off x="7467600" y="3581400"/>
            <a:ext cx="1066800" cy="990600"/>
            <a:chOff x="2133600" y="2438400"/>
            <a:chExt cx="1066800" cy="990600"/>
          </a:xfrm>
          <a:solidFill>
            <a:srgbClr val="E1F2F3"/>
          </a:solidFill>
        </p:grpSpPr>
        <p:sp>
          <p:nvSpPr>
            <p:cNvPr id="17" name="Rectangle 16"/>
            <p:cNvSpPr/>
            <p:nvPr/>
          </p:nvSpPr>
          <p:spPr bwMode="auto">
            <a:xfrm>
              <a:off x="2133600" y="2438400"/>
              <a:ext cx="1066800" cy="990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133600" y="2895600"/>
              <a:ext cx="1066800" cy="533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/>
            </a:bodyPr>
            <a:lstStyle/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method2</a:t>
              </a:r>
            </a:p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method3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133600" y="2438400"/>
              <a:ext cx="10668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92500" lnSpcReduction="20000"/>
            </a:bodyPr>
            <a:lstStyle/>
            <a:p>
              <a:pPr algn="ctr" eaLnBrk="1" hangingPunct="1">
                <a:defRPr/>
              </a:pPr>
              <a:r>
                <a:rPr lang="en-US" dirty="0">
                  <a:latin typeface="Arial" pitchFamily="-65" charset="0"/>
                </a:rPr>
                <a:t>Sleet</a:t>
              </a:r>
            </a:p>
          </p:txBody>
        </p:sp>
      </p:grpSp>
      <p:cxnSp>
        <p:nvCxnSpPr>
          <p:cNvPr id="79880" name="Elbow Connector 28"/>
          <p:cNvCxnSpPr>
            <a:cxnSpLocks noChangeShapeType="1"/>
          </p:cNvCxnSpPr>
          <p:nvPr/>
        </p:nvCxnSpPr>
        <p:spPr bwMode="auto">
          <a:xfrm rot="16200000" flipV="1">
            <a:off x="7086600" y="2667000"/>
            <a:ext cx="457200" cy="1371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1" name="Elbow Connector 32"/>
          <p:cNvCxnSpPr>
            <a:cxnSpLocks noChangeShapeType="1"/>
          </p:cNvCxnSpPr>
          <p:nvPr/>
        </p:nvCxnSpPr>
        <p:spPr bwMode="auto">
          <a:xfrm rot="5400000" flipH="1" flipV="1">
            <a:off x="5676900" y="2628900"/>
            <a:ext cx="4572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Straight Arrow Connector 42"/>
          <p:cNvCxnSpPr>
            <a:cxnSpLocks noChangeShapeType="1"/>
          </p:cNvCxnSpPr>
          <p:nvPr/>
        </p:nvCxnSpPr>
        <p:spPr bwMode="auto">
          <a:xfrm rot="5400000" flipH="1" flipV="1">
            <a:off x="7772401" y="4800600"/>
            <a:ext cx="457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3" name="TextBox 25"/>
          <p:cNvSpPr txBox="1">
            <a:spLocks noChangeArrowheads="1"/>
          </p:cNvSpPr>
          <p:nvPr/>
        </p:nvSpPr>
        <p:spPr bwMode="auto">
          <a:xfrm>
            <a:off x="8001000" y="320040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Tahoma" panose="020B0604030504040204" pitchFamily="34" charset="0"/>
              </a:rPr>
              <a:t>object</a:t>
            </a:r>
          </a:p>
        </p:txBody>
      </p:sp>
      <p:sp>
        <p:nvSpPr>
          <p:cNvPr id="79884" name="TextBox 26"/>
          <p:cNvSpPr txBox="1">
            <a:spLocks noChangeArrowheads="1"/>
          </p:cNvSpPr>
          <p:nvPr/>
        </p:nvSpPr>
        <p:spPr bwMode="auto">
          <a:xfrm>
            <a:off x="6019800" y="175260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Tahoma" panose="020B0604030504040204" pitchFamily="34" charset="0"/>
              </a:rPr>
              <a:t>variable</a:t>
            </a: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A43F60DC-CCE3-456B-AEF7-386D9B07FE5E}" type="datetime1">
              <a:rPr lang="en-US" smtClean="0"/>
              <a:t>9/11/2020</a:t>
            </a:fld>
            <a:endParaRPr lang="en-US"/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Snow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var2 = new </a:t>
            </a:r>
            <a:r>
              <a:rPr lang="en-US" altLang="en-US" sz="20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var2.method1();</a:t>
            </a: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Output:</a:t>
            </a:r>
          </a:p>
          <a:p>
            <a:pPr eaLnBrk="1" hangingPunct="1">
              <a:buFontTx/>
              <a:buNone/>
            </a:pPr>
            <a:endParaRPr lang="en-US" altLang="en-US" smtClean="0">
              <a:cs typeface="Tahoma" panose="020B0604030504040204" pitchFamily="34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cs typeface="Courier New" panose="02070309020205020404" pitchFamily="49" charset="0"/>
              </a:rPr>
              <a:t>	None!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cs typeface="Courier New" panose="02070309020205020404" pitchFamily="49" charset="0"/>
              </a:rPr>
              <a:t>	There is an error,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cs typeface="Courier New" panose="02070309020205020404" pitchFamily="49" charset="0"/>
              </a:rPr>
              <a:t>	because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Snow</a:t>
            </a:r>
            <a:r>
              <a:rPr lang="en-US" altLang="en-US" sz="2000" smtClean="0">
                <a:cs typeface="Courier New" panose="02070309020205020404" pitchFamily="49" charset="0"/>
              </a:rPr>
              <a:t> does not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cs typeface="Courier New" panose="02070309020205020404" pitchFamily="49" charset="0"/>
              </a:rPr>
              <a:t>	have a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method1</a:t>
            </a:r>
            <a:r>
              <a:rPr lang="en-US" altLang="en-US" sz="2000" smtClean="0">
                <a:cs typeface="Courier New" panose="02070309020205020404" pitchFamily="49" charset="0"/>
              </a:rPr>
              <a:t>.</a:t>
            </a:r>
            <a:endParaRPr lang="en-US" altLang="en-US" smtClean="0"/>
          </a:p>
        </p:txBody>
      </p:sp>
      <p:grpSp>
        <p:nvGrpSpPr>
          <p:cNvPr id="2" name="Group 20"/>
          <p:cNvGrpSpPr/>
          <p:nvPr/>
        </p:nvGrpSpPr>
        <p:grpSpPr>
          <a:xfrm>
            <a:off x="6096000" y="2133600"/>
            <a:ext cx="1066800" cy="990600"/>
            <a:chOff x="3810000" y="2438400"/>
            <a:chExt cx="1066800" cy="990600"/>
          </a:xfrm>
          <a:solidFill>
            <a:srgbClr val="E1F2F3"/>
          </a:solidFill>
        </p:grpSpPr>
        <p:sp>
          <p:nvSpPr>
            <p:cNvPr id="5" name="Rectangle 4"/>
            <p:cNvSpPr/>
            <p:nvPr/>
          </p:nvSpPr>
          <p:spPr bwMode="auto">
            <a:xfrm>
              <a:off x="3810000" y="2438400"/>
              <a:ext cx="1066800" cy="990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810000" y="2438400"/>
              <a:ext cx="10668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92500" lnSpcReduction="20000"/>
            </a:bodyPr>
            <a:lstStyle/>
            <a:p>
              <a:pPr algn="ctr" eaLnBrk="1" hangingPunct="1">
                <a:defRPr/>
              </a:pPr>
              <a:r>
                <a:rPr lang="en-US" dirty="0">
                  <a:latin typeface="Arial" pitchFamily="-65" charset="0"/>
                </a:rPr>
                <a:t>Snow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810000" y="2895600"/>
              <a:ext cx="1066800" cy="533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/>
            </a:bodyPr>
            <a:lstStyle/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method2</a:t>
              </a:r>
            </a:p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method3</a:t>
              </a: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4648200" y="3581400"/>
            <a:ext cx="1066800" cy="1219200"/>
            <a:chOff x="6477000" y="2743200"/>
            <a:chExt cx="1066800" cy="1219200"/>
          </a:xfrm>
          <a:solidFill>
            <a:srgbClr val="E1F2F3"/>
          </a:solidFill>
        </p:grpSpPr>
        <p:sp>
          <p:nvSpPr>
            <p:cNvPr id="18" name="Rectangle 17"/>
            <p:cNvSpPr/>
            <p:nvPr/>
          </p:nvSpPr>
          <p:spPr bwMode="auto">
            <a:xfrm>
              <a:off x="6477000" y="2743200"/>
              <a:ext cx="1066800" cy="1219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477000" y="3200400"/>
              <a:ext cx="1066800" cy="762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/>
            </a:bodyPr>
            <a:lstStyle/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method1</a:t>
              </a:r>
            </a:p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method2</a:t>
              </a:r>
            </a:p>
            <a:p>
              <a:pPr eaLnBrk="1" hangingPunct="1">
                <a:defRPr/>
              </a:pPr>
              <a:r>
                <a:rPr lang="en-US" sz="1400" i="1" dirty="0">
                  <a:latin typeface="Arial" pitchFamily="-65" charset="0"/>
                </a:rPr>
                <a:t>(method3)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477000" y="2743200"/>
              <a:ext cx="10668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92500" lnSpcReduction="20000"/>
            </a:bodyPr>
            <a:lstStyle/>
            <a:p>
              <a:pPr algn="ctr" eaLnBrk="1" hangingPunct="1">
                <a:defRPr/>
              </a:pPr>
              <a:r>
                <a:rPr lang="en-US" dirty="0">
                  <a:latin typeface="Arial" pitchFamily="-65" charset="0"/>
                </a:rPr>
                <a:t>Rain</a:t>
              </a:r>
            </a:p>
          </p:txBody>
        </p:sp>
      </p:grpSp>
      <p:grpSp>
        <p:nvGrpSpPr>
          <p:cNvPr id="4" name="Group 22"/>
          <p:cNvGrpSpPr/>
          <p:nvPr/>
        </p:nvGrpSpPr>
        <p:grpSpPr>
          <a:xfrm>
            <a:off x="7467600" y="5029200"/>
            <a:ext cx="1066800" cy="1219200"/>
            <a:chOff x="7162800" y="4191000"/>
            <a:chExt cx="1066800" cy="1219200"/>
          </a:xfrm>
          <a:solidFill>
            <a:srgbClr val="E1F2F3"/>
          </a:solidFill>
        </p:grpSpPr>
        <p:sp>
          <p:nvSpPr>
            <p:cNvPr id="19" name="Rectangle 18"/>
            <p:cNvSpPr/>
            <p:nvPr/>
          </p:nvSpPr>
          <p:spPr bwMode="auto">
            <a:xfrm>
              <a:off x="7162800" y="4191000"/>
              <a:ext cx="1066800" cy="1219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162800" y="4648200"/>
              <a:ext cx="1066800" cy="762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/>
            </a:bodyPr>
            <a:lstStyle/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method1</a:t>
              </a:r>
            </a:p>
            <a:p>
              <a:pPr eaLnBrk="1" hangingPunct="1">
                <a:defRPr/>
              </a:pPr>
              <a:r>
                <a:rPr lang="en-US" sz="1400" i="1" dirty="0">
                  <a:latin typeface="Arial" pitchFamily="-65" charset="0"/>
                </a:rPr>
                <a:t>(method2)</a:t>
              </a:r>
            </a:p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method3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162800" y="4191000"/>
              <a:ext cx="10668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92500" lnSpcReduction="20000"/>
            </a:bodyPr>
            <a:lstStyle/>
            <a:p>
              <a:pPr algn="ctr" eaLnBrk="1" hangingPunct="1">
                <a:defRPr/>
              </a:pPr>
              <a:r>
                <a:rPr lang="en-US" dirty="0">
                  <a:latin typeface="Arial" pitchFamily="-65" charset="0"/>
                </a:rPr>
                <a:t>Fog</a:t>
              </a:r>
            </a:p>
          </p:txBody>
        </p:sp>
      </p:grpSp>
      <p:grpSp>
        <p:nvGrpSpPr>
          <p:cNvPr id="11" name="Group 19"/>
          <p:cNvGrpSpPr/>
          <p:nvPr/>
        </p:nvGrpSpPr>
        <p:grpSpPr>
          <a:xfrm>
            <a:off x="7467600" y="3581400"/>
            <a:ext cx="1066800" cy="990600"/>
            <a:chOff x="2133600" y="2438400"/>
            <a:chExt cx="1066800" cy="990600"/>
          </a:xfrm>
          <a:solidFill>
            <a:srgbClr val="E1F2F3"/>
          </a:solidFill>
        </p:grpSpPr>
        <p:sp>
          <p:nvSpPr>
            <p:cNvPr id="17" name="Rectangle 16"/>
            <p:cNvSpPr/>
            <p:nvPr/>
          </p:nvSpPr>
          <p:spPr bwMode="auto">
            <a:xfrm>
              <a:off x="2133600" y="2438400"/>
              <a:ext cx="1066800" cy="990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133600" y="2895600"/>
              <a:ext cx="1066800" cy="533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/>
            </a:bodyPr>
            <a:lstStyle/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method2</a:t>
              </a:r>
            </a:p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method3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133600" y="2438400"/>
              <a:ext cx="10668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92500" lnSpcReduction="20000"/>
            </a:bodyPr>
            <a:lstStyle/>
            <a:p>
              <a:pPr algn="ctr" eaLnBrk="1" hangingPunct="1">
                <a:defRPr/>
              </a:pPr>
              <a:r>
                <a:rPr lang="en-US" dirty="0">
                  <a:latin typeface="Arial" pitchFamily="-65" charset="0"/>
                </a:rPr>
                <a:t>Sleet</a:t>
              </a:r>
            </a:p>
          </p:txBody>
        </p:sp>
      </p:grpSp>
      <p:cxnSp>
        <p:nvCxnSpPr>
          <p:cNvPr id="80904" name="Elbow Connector 28"/>
          <p:cNvCxnSpPr>
            <a:cxnSpLocks noChangeShapeType="1"/>
          </p:cNvCxnSpPr>
          <p:nvPr/>
        </p:nvCxnSpPr>
        <p:spPr bwMode="auto">
          <a:xfrm rot="16200000" flipV="1">
            <a:off x="7086600" y="2667000"/>
            <a:ext cx="457200" cy="1371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5" name="Elbow Connector 32"/>
          <p:cNvCxnSpPr>
            <a:cxnSpLocks noChangeShapeType="1"/>
          </p:cNvCxnSpPr>
          <p:nvPr/>
        </p:nvCxnSpPr>
        <p:spPr bwMode="auto">
          <a:xfrm rot="5400000" flipH="1" flipV="1">
            <a:off x="5676900" y="2628900"/>
            <a:ext cx="4572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6" name="Straight Arrow Connector 42"/>
          <p:cNvCxnSpPr>
            <a:cxnSpLocks noChangeShapeType="1"/>
          </p:cNvCxnSpPr>
          <p:nvPr/>
        </p:nvCxnSpPr>
        <p:spPr bwMode="auto">
          <a:xfrm rot="5400000" flipH="1" flipV="1">
            <a:off x="7772401" y="4800600"/>
            <a:ext cx="457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07" name="TextBox 23"/>
          <p:cNvSpPr txBox="1">
            <a:spLocks noChangeArrowheads="1"/>
          </p:cNvSpPr>
          <p:nvPr/>
        </p:nvSpPr>
        <p:spPr bwMode="auto">
          <a:xfrm>
            <a:off x="6019800" y="175260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Tahoma" panose="020B0604030504040204" pitchFamily="34" charset="0"/>
              </a:rPr>
              <a:t>variable</a:t>
            </a:r>
          </a:p>
        </p:txBody>
      </p:sp>
      <p:sp>
        <p:nvSpPr>
          <p:cNvPr id="80908" name="TextBox 24"/>
          <p:cNvSpPr txBox="1">
            <a:spLocks noChangeArrowheads="1"/>
          </p:cNvSpPr>
          <p:nvPr/>
        </p:nvSpPr>
        <p:spPr bwMode="auto">
          <a:xfrm>
            <a:off x="4191000" y="320040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Tahoma" panose="020B0604030504040204" pitchFamily="34" charset="0"/>
              </a:rPr>
              <a:t>object</a:t>
            </a: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2D88A0E4-E3E3-4DB6-9952-42F5BE7EBE8B}" type="datetime1">
              <a:rPr lang="en-US" smtClean="0"/>
              <a:t>9/11/2020</a:t>
            </a:fld>
            <a:endParaRPr lang="en-US"/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Snow var3 = new </a:t>
            </a:r>
            <a:r>
              <a:rPr lang="en-US" altLang="en-US" sz="20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((</a:t>
            </a:r>
            <a:r>
              <a:rPr lang="en-US" altLang="en-US" sz="20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Sleet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) var3).method2();</a:t>
            </a: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Output:</a:t>
            </a:r>
          </a:p>
          <a:p>
            <a:pPr eaLnBrk="1" hangingPunct="1"/>
            <a:endParaRPr lang="en-US" alt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cs typeface="Courier New" panose="02070309020205020404" pitchFamily="49" charset="0"/>
              </a:rPr>
              <a:t>	None!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cs typeface="Courier New" panose="02070309020205020404" pitchFamily="49" charset="0"/>
              </a:rPr>
              <a:t>	There is an error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cs typeface="Courier New" panose="02070309020205020404" pitchFamily="49" charset="0"/>
              </a:rPr>
              <a:t>	because a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lang="en-US" altLang="en-US" sz="2000" smtClean="0">
                <a:cs typeface="Courier New" panose="02070309020205020404" pitchFamily="49" charset="0"/>
              </a:rPr>
              <a:t> is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cs typeface="Courier New" panose="02070309020205020404" pitchFamily="49" charset="0"/>
              </a:rPr>
              <a:t>	not a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Sleet</a:t>
            </a:r>
            <a:r>
              <a:rPr lang="en-US" altLang="en-US" sz="2000" smtClean="0">
                <a:cs typeface="Courier New" panose="02070309020205020404" pitchFamily="49" charset="0"/>
              </a:rPr>
              <a:t>.</a:t>
            </a:r>
            <a:endParaRPr lang="en-US" altLang="en-US" smtClean="0"/>
          </a:p>
        </p:txBody>
      </p:sp>
      <p:grpSp>
        <p:nvGrpSpPr>
          <p:cNvPr id="2" name="Group 20"/>
          <p:cNvGrpSpPr/>
          <p:nvPr/>
        </p:nvGrpSpPr>
        <p:grpSpPr>
          <a:xfrm>
            <a:off x="6096000" y="2133600"/>
            <a:ext cx="1066800" cy="990600"/>
            <a:chOff x="3810000" y="2438400"/>
            <a:chExt cx="1066800" cy="990600"/>
          </a:xfrm>
          <a:solidFill>
            <a:srgbClr val="E1F2F3"/>
          </a:solidFill>
        </p:grpSpPr>
        <p:sp>
          <p:nvSpPr>
            <p:cNvPr id="5" name="Rectangle 4"/>
            <p:cNvSpPr/>
            <p:nvPr/>
          </p:nvSpPr>
          <p:spPr bwMode="auto">
            <a:xfrm>
              <a:off x="3810000" y="2438400"/>
              <a:ext cx="1066800" cy="990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810000" y="2438400"/>
              <a:ext cx="10668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92500" lnSpcReduction="20000"/>
            </a:bodyPr>
            <a:lstStyle/>
            <a:p>
              <a:pPr algn="ctr" eaLnBrk="1" hangingPunct="1">
                <a:defRPr/>
              </a:pPr>
              <a:r>
                <a:rPr lang="en-US" dirty="0">
                  <a:latin typeface="Arial" pitchFamily="-65" charset="0"/>
                </a:rPr>
                <a:t>Snow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810000" y="2895600"/>
              <a:ext cx="1066800" cy="533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/>
            </a:bodyPr>
            <a:lstStyle/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method2</a:t>
              </a:r>
            </a:p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method3</a:t>
              </a: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4648200" y="3581400"/>
            <a:ext cx="1066800" cy="1219200"/>
            <a:chOff x="6477000" y="2743200"/>
            <a:chExt cx="1066800" cy="1219200"/>
          </a:xfrm>
          <a:solidFill>
            <a:srgbClr val="E1F2F3"/>
          </a:solidFill>
        </p:grpSpPr>
        <p:sp>
          <p:nvSpPr>
            <p:cNvPr id="18" name="Rectangle 17"/>
            <p:cNvSpPr/>
            <p:nvPr/>
          </p:nvSpPr>
          <p:spPr bwMode="auto">
            <a:xfrm>
              <a:off x="6477000" y="2743200"/>
              <a:ext cx="1066800" cy="1219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477000" y="3200400"/>
              <a:ext cx="1066800" cy="762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/>
            </a:bodyPr>
            <a:lstStyle/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method1</a:t>
              </a:r>
            </a:p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method2</a:t>
              </a:r>
            </a:p>
            <a:p>
              <a:pPr eaLnBrk="1" hangingPunct="1">
                <a:defRPr/>
              </a:pPr>
              <a:r>
                <a:rPr lang="en-US" sz="1400" i="1" dirty="0">
                  <a:latin typeface="Arial" pitchFamily="-65" charset="0"/>
                </a:rPr>
                <a:t>(method3)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477000" y="2743200"/>
              <a:ext cx="10668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92500" lnSpcReduction="20000"/>
            </a:bodyPr>
            <a:lstStyle/>
            <a:p>
              <a:pPr algn="ctr" eaLnBrk="1" hangingPunct="1">
                <a:defRPr/>
              </a:pPr>
              <a:r>
                <a:rPr lang="en-US" dirty="0">
                  <a:latin typeface="Arial" pitchFamily="-65" charset="0"/>
                </a:rPr>
                <a:t>Rain</a:t>
              </a:r>
            </a:p>
          </p:txBody>
        </p:sp>
      </p:grpSp>
      <p:grpSp>
        <p:nvGrpSpPr>
          <p:cNvPr id="4" name="Group 22"/>
          <p:cNvGrpSpPr/>
          <p:nvPr/>
        </p:nvGrpSpPr>
        <p:grpSpPr>
          <a:xfrm>
            <a:off x="7467600" y="5029200"/>
            <a:ext cx="1066800" cy="1219200"/>
            <a:chOff x="7162800" y="4191000"/>
            <a:chExt cx="1066800" cy="1219200"/>
          </a:xfrm>
          <a:solidFill>
            <a:srgbClr val="E1F2F3"/>
          </a:solidFill>
        </p:grpSpPr>
        <p:sp>
          <p:nvSpPr>
            <p:cNvPr id="19" name="Rectangle 18"/>
            <p:cNvSpPr/>
            <p:nvPr/>
          </p:nvSpPr>
          <p:spPr bwMode="auto">
            <a:xfrm>
              <a:off x="7162800" y="4191000"/>
              <a:ext cx="1066800" cy="1219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162800" y="4648200"/>
              <a:ext cx="1066800" cy="762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/>
            </a:bodyPr>
            <a:lstStyle/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method1</a:t>
              </a:r>
            </a:p>
            <a:p>
              <a:pPr eaLnBrk="1" hangingPunct="1">
                <a:defRPr/>
              </a:pPr>
              <a:r>
                <a:rPr lang="en-US" sz="1400" i="1" dirty="0">
                  <a:latin typeface="Arial" pitchFamily="-65" charset="0"/>
                </a:rPr>
                <a:t>(method2)</a:t>
              </a:r>
            </a:p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method3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162800" y="4191000"/>
              <a:ext cx="10668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92500" lnSpcReduction="20000"/>
            </a:bodyPr>
            <a:lstStyle/>
            <a:p>
              <a:pPr algn="ctr" eaLnBrk="1" hangingPunct="1">
                <a:defRPr/>
              </a:pPr>
              <a:r>
                <a:rPr lang="en-US" dirty="0">
                  <a:latin typeface="Arial" pitchFamily="-65" charset="0"/>
                </a:rPr>
                <a:t>Fog</a:t>
              </a:r>
            </a:p>
          </p:txBody>
        </p:sp>
      </p:grpSp>
      <p:grpSp>
        <p:nvGrpSpPr>
          <p:cNvPr id="11" name="Group 19"/>
          <p:cNvGrpSpPr/>
          <p:nvPr/>
        </p:nvGrpSpPr>
        <p:grpSpPr>
          <a:xfrm>
            <a:off x="7467600" y="3581400"/>
            <a:ext cx="1066800" cy="990600"/>
            <a:chOff x="2133600" y="2438400"/>
            <a:chExt cx="1066800" cy="990600"/>
          </a:xfrm>
          <a:solidFill>
            <a:srgbClr val="E1F2F3"/>
          </a:solidFill>
        </p:grpSpPr>
        <p:sp>
          <p:nvSpPr>
            <p:cNvPr id="17" name="Rectangle 16"/>
            <p:cNvSpPr/>
            <p:nvPr/>
          </p:nvSpPr>
          <p:spPr bwMode="auto">
            <a:xfrm>
              <a:off x="2133600" y="2438400"/>
              <a:ext cx="1066800" cy="990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latin typeface="Arial" pitchFamily="-65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133600" y="2895600"/>
              <a:ext cx="1066800" cy="533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/>
            </a:bodyPr>
            <a:lstStyle/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method2</a:t>
              </a:r>
            </a:p>
            <a:p>
              <a:pPr eaLnBrk="1" hangingPunct="1">
                <a:defRPr/>
              </a:pPr>
              <a:r>
                <a:rPr lang="en-US" sz="1400" dirty="0">
                  <a:latin typeface="Arial" pitchFamily="-65" charset="0"/>
                </a:rPr>
                <a:t>method3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133600" y="2438400"/>
              <a:ext cx="10668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92500" lnSpcReduction="20000"/>
            </a:bodyPr>
            <a:lstStyle/>
            <a:p>
              <a:pPr algn="ctr" eaLnBrk="1" hangingPunct="1">
                <a:defRPr/>
              </a:pPr>
              <a:r>
                <a:rPr lang="en-US" dirty="0">
                  <a:latin typeface="Arial" pitchFamily="-65" charset="0"/>
                </a:rPr>
                <a:t>Sleet</a:t>
              </a:r>
            </a:p>
          </p:txBody>
        </p:sp>
      </p:grpSp>
      <p:cxnSp>
        <p:nvCxnSpPr>
          <p:cNvPr id="81928" name="Elbow Connector 28"/>
          <p:cNvCxnSpPr>
            <a:cxnSpLocks noChangeShapeType="1"/>
          </p:cNvCxnSpPr>
          <p:nvPr/>
        </p:nvCxnSpPr>
        <p:spPr bwMode="auto">
          <a:xfrm rot="16200000" flipV="1">
            <a:off x="7086600" y="2667000"/>
            <a:ext cx="457200" cy="1371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29" name="Elbow Connector 32"/>
          <p:cNvCxnSpPr>
            <a:cxnSpLocks noChangeShapeType="1"/>
          </p:cNvCxnSpPr>
          <p:nvPr/>
        </p:nvCxnSpPr>
        <p:spPr bwMode="auto">
          <a:xfrm rot="5400000" flipH="1" flipV="1">
            <a:off x="5676900" y="2628900"/>
            <a:ext cx="4572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0" name="Straight Arrow Connector 42"/>
          <p:cNvCxnSpPr>
            <a:cxnSpLocks noChangeShapeType="1"/>
          </p:cNvCxnSpPr>
          <p:nvPr/>
        </p:nvCxnSpPr>
        <p:spPr bwMode="auto">
          <a:xfrm rot="5400000" flipH="1" flipV="1">
            <a:off x="7772401" y="4800600"/>
            <a:ext cx="457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31" name="TextBox 25"/>
          <p:cNvSpPr txBox="1">
            <a:spLocks noChangeArrowheads="1"/>
          </p:cNvSpPr>
          <p:nvPr/>
        </p:nvSpPr>
        <p:spPr bwMode="auto">
          <a:xfrm>
            <a:off x="4191000" y="320040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Tahoma" panose="020B0604030504040204" pitchFamily="34" charset="0"/>
              </a:rPr>
              <a:t>object</a:t>
            </a:r>
          </a:p>
        </p:txBody>
      </p:sp>
      <p:sp>
        <p:nvSpPr>
          <p:cNvPr id="81932" name="TextBox 26"/>
          <p:cNvSpPr txBox="1">
            <a:spLocks noChangeArrowheads="1"/>
          </p:cNvSpPr>
          <p:nvPr/>
        </p:nvSpPr>
        <p:spPr bwMode="auto">
          <a:xfrm>
            <a:off x="8001000" y="320040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Tahoma" panose="020B0604030504040204" pitchFamily="34" charset="0"/>
              </a:rPr>
              <a:t>variable</a:t>
            </a: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742AA980-3D25-4E20-A76C-7AD95444E2C3}" type="datetime1">
              <a:rPr lang="en-US" smtClean="0"/>
              <a:t>9/11/2020</a:t>
            </a:fld>
            <a:endParaRPr lang="en-US"/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7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9.5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684E69-387F-499C-A24A-1167A43060D5}" type="datetime1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Relatedness of types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342900" indent="-342900" algn="ctr" eaLnBrk="1" hangingPunct="1">
              <a:buFontTx/>
              <a:buNone/>
              <a:tabLst>
                <a:tab pos="2170113" algn="l"/>
              </a:tabLst>
            </a:pPr>
            <a:r>
              <a:rPr lang="en-US" altLang="en-US" smtClean="0"/>
              <a:t>Write a set of </a:t>
            </a:r>
            <a:r>
              <a:rPr lang="en-US" altLang="en-US" smtClean="0">
                <a:latin typeface="Courier New" panose="02070309020205020404" pitchFamily="49" charset="0"/>
              </a:rPr>
              <a:t>Circle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Rectangle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</a:rPr>
              <a:t>Triangle</a:t>
            </a:r>
            <a:r>
              <a:rPr lang="en-US" altLang="en-US" smtClean="0"/>
              <a:t> classes.</a:t>
            </a:r>
          </a:p>
          <a:p>
            <a:pPr marL="742950" lvl="1" indent="-285750" eaLnBrk="1" hangingPunct="1">
              <a:tabLst>
                <a:tab pos="2170113" algn="l"/>
              </a:tabLst>
            </a:pPr>
            <a:endParaRPr lang="en-US" altLang="en-US" smtClean="0"/>
          </a:p>
          <a:p>
            <a:pPr marL="742950" lvl="1" indent="-285750" eaLnBrk="1" hangingPunct="1">
              <a:tabLst>
                <a:tab pos="2170113" algn="l"/>
              </a:tabLst>
            </a:pPr>
            <a:endParaRPr lang="en-US" altLang="en-US" smtClean="0"/>
          </a:p>
          <a:p>
            <a:pPr marL="342900" indent="-342900" eaLnBrk="1" hangingPunct="1">
              <a:tabLst>
                <a:tab pos="2170113" algn="l"/>
              </a:tabLst>
            </a:pPr>
            <a:r>
              <a:rPr lang="en-US" altLang="en-US" smtClean="0"/>
              <a:t>Certain operations that are common to all shapes.</a:t>
            </a:r>
          </a:p>
          <a:p>
            <a:pPr marL="742950" lvl="1" indent="-285750" eaLnBrk="1" hangingPunct="1">
              <a:buFontTx/>
              <a:buNone/>
              <a:tabLst>
                <a:tab pos="2170113" algn="l"/>
              </a:tabLst>
            </a:pPr>
            <a:r>
              <a:rPr lang="en-US" altLang="en-US" smtClean="0"/>
              <a:t>	perimeter	- distance around the outside of the shape</a:t>
            </a:r>
          </a:p>
          <a:p>
            <a:pPr marL="742950" lvl="1" indent="-285750" eaLnBrk="1" hangingPunct="1">
              <a:buFontTx/>
              <a:buNone/>
              <a:tabLst>
                <a:tab pos="2170113" algn="l"/>
              </a:tabLst>
            </a:pPr>
            <a:r>
              <a:rPr lang="en-US" altLang="en-US" smtClean="0"/>
              <a:t>	area	- amount of 2D space occupied by the shape</a:t>
            </a:r>
          </a:p>
          <a:p>
            <a:pPr marL="342900" indent="-342900" eaLnBrk="1" hangingPunct="1">
              <a:tabLst>
                <a:tab pos="2170113" algn="l"/>
              </a:tabLst>
            </a:pPr>
            <a:endParaRPr lang="en-US" altLang="en-US" smtClean="0"/>
          </a:p>
          <a:p>
            <a:pPr marL="342900" indent="-342900" eaLnBrk="1" hangingPunct="1">
              <a:tabLst>
                <a:tab pos="2170113" algn="l"/>
              </a:tabLst>
            </a:pPr>
            <a:r>
              <a:rPr lang="en-US" altLang="en-US" smtClean="0"/>
              <a:t>Every shape has them but computes them differently.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21C7967B-944C-4074-BB0A-613D4E1614B8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08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Shape area, perimeter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Rectangle (as defined by width </a:t>
            </a:r>
            <a:r>
              <a:rPr lang="en-US" altLang="en-US" i="1" smtClean="0"/>
              <a:t>w</a:t>
            </a:r>
            <a:r>
              <a:rPr lang="en-US" altLang="en-US" smtClean="0"/>
              <a:t> and height </a:t>
            </a:r>
            <a:r>
              <a:rPr lang="en-US" altLang="en-US" i="1" smtClean="0"/>
              <a:t>h</a:t>
            </a:r>
            <a:r>
              <a:rPr lang="en-US" altLang="en-US" smtClean="0"/>
              <a:t>):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area		= </a:t>
            </a:r>
            <a:r>
              <a:rPr lang="en-US" altLang="en-US" i="1" smtClean="0"/>
              <a:t>w h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perimeter	= 2</a:t>
            </a:r>
            <a:r>
              <a:rPr lang="en-US" altLang="en-US" i="1" smtClean="0"/>
              <a:t>w</a:t>
            </a:r>
            <a:r>
              <a:rPr lang="en-US" altLang="en-US" smtClean="0"/>
              <a:t> + 2</a:t>
            </a:r>
            <a:r>
              <a:rPr lang="en-US" altLang="en-US" i="1" smtClean="0"/>
              <a:t>h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Circle (as defined by radius </a:t>
            </a:r>
            <a:r>
              <a:rPr lang="en-US" altLang="en-US" i="1" smtClean="0"/>
              <a:t>r</a:t>
            </a:r>
            <a:r>
              <a:rPr lang="en-US" altLang="en-US" smtClean="0"/>
              <a:t>):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area		= 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baseline="30000" smtClean="0"/>
              <a:t>2</a:t>
            </a: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	perimeter	= 2 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endParaRPr lang="en-US" altLang="en-US" i="1" baseline="-25000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Triangle (as defined by side lengths </a:t>
            </a:r>
            <a:r>
              <a:rPr lang="en-US" altLang="en-US" i="1" smtClean="0"/>
              <a:t>a</a:t>
            </a:r>
            <a:r>
              <a:rPr lang="en-US" altLang="en-US" smtClean="0"/>
              <a:t>, </a:t>
            </a:r>
            <a:r>
              <a:rPr lang="en-US" altLang="en-US" i="1" smtClean="0"/>
              <a:t>b</a:t>
            </a:r>
            <a:r>
              <a:rPr lang="en-US" altLang="en-US" smtClean="0"/>
              <a:t>, and </a:t>
            </a:r>
            <a:r>
              <a:rPr lang="en-US" altLang="en-US" i="1" smtClean="0"/>
              <a:t>c</a:t>
            </a:r>
            <a:r>
              <a:rPr lang="en-US" altLang="en-US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area		= √(</a:t>
            </a:r>
            <a:r>
              <a:rPr lang="en-US" altLang="en-US" i="1" smtClean="0"/>
              <a:t>s</a:t>
            </a:r>
            <a:r>
              <a:rPr lang="en-US" altLang="en-US" smtClean="0"/>
              <a:t> (</a:t>
            </a:r>
            <a:r>
              <a:rPr lang="en-US" altLang="en-US" i="1" smtClean="0"/>
              <a:t>s</a:t>
            </a:r>
            <a:r>
              <a:rPr lang="en-US" altLang="en-US" smtClean="0"/>
              <a:t> - </a:t>
            </a:r>
            <a:r>
              <a:rPr lang="en-US" altLang="en-US" i="1" smtClean="0"/>
              <a:t>a</a:t>
            </a:r>
            <a:r>
              <a:rPr lang="en-US" altLang="en-US" smtClean="0"/>
              <a:t>) (</a:t>
            </a:r>
            <a:r>
              <a:rPr lang="en-US" altLang="en-US" i="1" smtClean="0"/>
              <a:t>s</a:t>
            </a:r>
            <a:r>
              <a:rPr lang="en-US" altLang="en-US" smtClean="0"/>
              <a:t> - </a:t>
            </a:r>
            <a:r>
              <a:rPr lang="en-US" altLang="en-US" i="1" smtClean="0"/>
              <a:t>b</a:t>
            </a:r>
            <a:r>
              <a:rPr lang="en-US" altLang="en-US" smtClean="0"/>
              <a:t>) (</a:t>
            </a:r>
            <a:r>
              <a:rPr lang="en-US" altLang="en-US" i="1" smtClean="0"/>
              <a:t>s</a:t>
            </a:r>
            <a:r>
              <a:rPr lang="en-US" altLang="en-US" smtClean="0"/>
              <a:t> - </a:t>
            </a:r>
            <a:r>
              <a:rPr lang="en-US" altLang="en-US" i="1" smtClean="0"/>
              <a:t>c</a:t>
            </a:r>
            <a:r>
              <a:rPr lang="en-US" altLang="en-US" smtClean="0"/>
              <a:t>))</a:t>
            </a:r>
            <a:endParaRPr lang="en-US" altLang="en-US" i="1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				   where </a:t>
            </a:r>
            <a:r>
              <a:rPr lang="en-US" altLang="en-US" i="1" smtClean="0"/>
              <a:t>s</a:t>
            </a:r>
            <a:r>
              <a:rPr lang="en-US" altLang="en-US" smtClean="0"/>
              <a:t> = ½ (</a:t>
            </a:r>
            <a:r>
              <a:rPr lang="en-US" altLang="en-US" i="1" smtClean="0"/>
              <a:t>a</a:t>
            </a:r>
            <a:r>
              <a:rPr lang="en-US" altLang="en-US" smtClean="0"/>
              <a:t> + </a:t>
            </a:r>
            <a:r>
              <a:rPr lang="en-US" altLang="en-US" i="1" smtClean="0"/>
              <a:t>b</a:t>
            </a:r>
            <a:r>
              <a:rPr lang="en-US" altLang="en-US" smtClean="0"/>
              <a:t> + </a:t>
            </a:r>
            <a:r>
              <a:rPr lang="en-US" altLang="en-US" i="1" smtClean="0"/>
              <a:t>c</a:t>
            </a:r>
            <a:r>
              <a:rPr lang="en-US" altLang="en-US" smtClean="0"/>
              <a:t>)</a:t>
            </a:r>
            <a:r>
              <a:rPr lang="en-US" altLang="en-US" i="1" smtClean="0"/>
              <a:t> </a:t>
            </a: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	perimeter	= </a:t>
            </a:r>
            <a:r>
              <a:rPr lang="en-US" altLang="en-US" i="1" smtClean="0"/>
              <a:t>a</a:t>
            </a:r>
            <a:r>
              <a:rPr lang="en-US" altLang="en-US" smtClean="0"/>
              <a:t> + </a:t>
            </a:r>
            <a:r>
              <a:rPr lang="en-US" altLang="en-US" i="1" smtClean="0"/>
              <a:t>b</a:t>
            </a:r>
            <a:r>
              <a:rPr lang="en-US" altLang="en-US" smtClean="0"/>
              <a:t> + </a:t>
            </a:r>
            <a:r>
              <a:rPr lang="en-US" altLang="en-US" i="1" smtClean="0"/>
              <a:t>c 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239000" y="1981200"/>
            <a:ext cx="1524000" cy="990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7620000" y="3352800"/>
            <a:ext cx="1143000" cy="1143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86022" name="Group 6"/>
          <p:cNvGrpSpPr>
            <a:grpSpLocks/>
          </p:cNvGrpSpPr>
          <p:nvPr/>
        </p:nvGrpSpPr>
        <p:grpSpPr bwMode="auto">
          <a:xfrm>
            <a:off x="6477000" y="5105400"/>
            <a:ext cx="2209800" cy="1219200"/>
            <a:chOff x="4128" y="3072"/>
            <a:chExt cx="1392" cy="768"/>
          </a:xfrm>
        </p:grpSpPr>
        <p:sp>
          <p:nvSpPr>
            <p:cNvPr id="86023" name="Line 7"/>
            <p:cNvSpPr>
              <a:spLocks noChangeShapeType="1"/>
            </p:cNvSpPr>
            <p:nvPr/>
          </p:nvSpPr>
          <p:spPr bwMode="auto">
            <a:xfrm flipH="1">
              <a:off x="4128" y="3072"/>
              <a:ext cx="768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024" name="Line 8"/>
            <p:cNvSpPr>
              <a:spLocks noChangeShapeType="1"/>
            </p:cNvSpPr>
            <p:nvPr/>
          </p:nvSpPr>
          <p:spPr bwMode="auto">
            <a:xfrm flipV="1">
              <a:off x="4128" y="3408"/>
              <a:ext cx="13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025" name="Line 9"/>
            <p:cNvSpPr>
              <a:spLocks noChangeShapeType="1"/>
            </p:cNvSpPr>
            <p:nvPr/>
          </p:nvSpPr>
          <p:spPr bwMode="auto">
            <a:xfrm flipH="1" flipV="1">
              <a:off x="4896" y="3072"/>
              <a:ext cx="624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98C27FA2-F55C-4278-BD3F-6333823BA2F3}" type="datetime1">
              <a:rPr lang="en-US" smtClean="0"/>
              <a:t>9/11/2020</a:t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47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Common behavior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 shape classes with methods </a:t>
            </a:r>
            <a:r>
              <a:rPr lang="en-US" altLang="en-US" smtClean="0">
                <a:latin typeface="Courier New" panose="02070309020205020404" pitchFamily="49" charset="0"/>
              </a:rPr>
              <a:t>perimeter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area</a:t>
            </a:r>
            <a:r>
              <a:rPr lang="en-US" altLang="en-US" smtClean="0"/>
              <a:t>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We'd like to be able to write client code that treats different kinds of shape objects in the same way, such as:</a:t>
            </a:r>
          </a:p>
          <a:p>
            <a:pPr lvl="1" eaLnBrk="1" hangingPunct="1"/>
            <a:r>
              <a:rPr lang="en-US" altLang="en-US" smtClean="0"/>
              <a:t>Write a method that prints any shape's area and perimeter.</a:t>
            </a:r>
          </a:p>
          <a:p>
            <a:pPr lvl="1" eaLnBrk="1" hangingPunct="1"/>
            <a:r>
              <a:rPr lang="en-US" altLang="en-US" smtClean="0"/>
              <a:t>Create an array of shapes that could hold a mixture of the various shape objects.</a:t>
            </a:r>
          </a:p>
          <a:p>
            <a:pPr lvl="1" eaLnBrk="1" hangingPunct="1"/>
            <a:r>
              <a:rPr lang="en-US" altLang="en-US" smtClean="0"/>
              <a:t>Write a method that could return a rectangle, a circle, a triangle, or any other shape we've written.</a:t>
            </a:r>
          </a:p>
          <a:p>
            <a:pPr lvl="1" eaLnBrk="1" hangingPunct="1"/>
            <a:r>
              <a:rPr lang="en-US" altLang="en-US" smtClean="0"/>
              <a:t>Make a </a:t>
            </a:r>
            <a:r>
              <a:rPr lang="en-US" altLang="en-US" smtClean="0">
                <a:latin typeface="Courier New" panose="02070309020205020404" pitchFamily="49" charset="0"/>
              </a:rPr>
              <a:t>DrawingPanel</a:t>
            </a:r>
            <a:r>
              <a:rPr lang="en-US" altLang="en-US" smtClean="0"/>
              <a:t> display many shapes on screen.</a:t>
            </a: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314E0A57-664B-48DD-9860-233D3B60D20F}" type="datetime1">
              <a:rPr lang="en-US" smtClean="0"/>
              <a:t>9/11/2020</a:t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98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Interfaces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interface</a:t>
            </a:r>
            <a:r>
              <a:rPr lang="en-US" altLang="en-US" dirty="0" smtClean="0"/>
              <a:t>: A list of methods that a class can implement.</a:t>
            </a:r>
          </a:p>
          <a:p>
            <a:pPr lvl="1" eaLnBrk="1" hangingPunct="1"/>
            <a:endParaRPr lang="en-US" altLang="en-US" sz="900" dirty="0" smtClean="0"/>
          </a:p>
          <a:p>
            <a:pPr lvl="1" eaLnBrk="1" hangingPunct="1"/>
            <a:r>
              <a:rPr lang="en-US" altLang="en-US" dirty="0" smtClean="0"/>
              <a:t>Inheritance gives you an is-a relationship and code-sharing.</a:t>
            </a:r>
          </a:p>
          <a:p>
            <a:pPr lvl="2" eaLnBrk="1" hangingPunct="1"/>
            <a:r>
              <a:rPr lang="en-US" altLang="en-US" dirty="0" smtClean="0"/>
              <a:t>A </a:t>
            </a:r>
            <a:r>
              <a:rPr lang="en-US" altLang="en-US" dirty="0" smtClean="0">
                <a:latin typeface="Courier New" panose="02070309020205020404" pitchFamily="49" charset="0"/>
              </a:rPr>
              <a:t>Lawyer</a:t>
            </a:r>
            <a:r>
              <a:rPr lang="en-US" altLang="en-US" dirty="0" smtClean="0"/>
              <a:t> object can be treated as an </a:t>
            </a:r>
            <a:r>
              <a:rPr lang="en-US" altLang="en-US" dirty="0" smtClean="0">
                <a:latin typeface="Courier New" panose="02070309020205020404" pitchFamily="49" charset="0"/>
              </a:rPr>
              <a:t>Employee</a:t>
            </a:r>
            <a:r>
              <a:rPr lang="en-US" altLang="en-US" dirty="0" smtClean="0"/>
              <a:t>, and</a:t>
            </a:r>
            <a:br>
              <a:rPr lang="en-US" altLang="en-US" dirty="0" smtClean="0"/>
            </a:br>
            <a:r>
              <a:rPr lang="en-US" altLang="en-US" dirty="0" smtClean="0">
                <a:latin typeface="Courier New" panose="02070309020205020404" pitchFamily="49" charset="0"/>
              </a:rPr>
              <a:t>Lawyer</a:t>
            </a:r>
            <a:r>
              <a:rPr lang="en-US" altLang="en-US" dirty="0" smtClean="0"/>
              <a:t> inherits </a:t>
            </a:r>
            <a:r>
              <a:rPr lang="en-US" altLang="en-US" dirty="0" smtClean="0">
                <a:latin typeface="Courier New" panose="02070309020205020404" pitchFamily="49" charset="0"/>
              </a:rPr>
              <a:t>Employee</a:t>
            </a:r>
            <a:r>
              <a:rPr lang="en-US" altLang="en-US" dirty="0" smtClean="0"/>
              <a:t>'s code.</a:t>
            </a:r>
          </a:p>
          <a:p>
            <a:pPr marL="593725" lvl="2" indent="0" eaLnBrk="1" hangingPunct="1">
              <a:buNone/>
            </a:pPr>
            <a:endParaRPr lang="en-US" altLang="en-US" sz="1200" dirty="0" smtClean="0"/>
          </a:p>
          <a:p>
            <a:pPr lvl="1" eaLnBrk="1" hangingPunct="1"/>
            <a:r>
              <a:rPr lang="en-US" altLang="en-US" dirty="0" smtClean="0"/>
              <a:t>Interfaces give you an is-a relationship </a:t>
            </a:r>
            <a:r>
              <a:rPr lang="en-US" altLang="en-US" i="1" dirty="0" smtClean="0"/>
              <a:t>without </a:t>
            </a:r>
            <a:r>
              <a:rPr lang="en-US" altLang="en-US" dirty="0" smtClean="0"/>
              <a:t>code sharing.</a:t>
            </a:r>
          </a:p>
          <a:p>
            <a:pPr lvl="2" eaLnBrk="1" hangingPunct="1"/>
            <a:r>
              <a:rPr lang="en-US" altLang="en-US" dirty="0" smtClean="0"/>
              <a:t>A </a:t>
            </a:r>
            <a:r>
              <a:rPr lang="en-US" altLang="en-US" dirty="0" smtClean="0">
                <a:latin typeface="Courier New" panose="02070309020205020404" pitchFamily="49" charset="0"/>
              </a:rPr>
              <a:t>Rectangle</a:t>
            </a:r>
            <a:r>
              <a:rPr lang="en-US" altLang="en-US" dirty="0" smtClean="0"/>
              <a:t> object can be treated as a </a:t>
            </a:r>
            <a:r>
              <a:rPr lang="en-US" altLang="en-US" dirty="0" smtClean="0">
                <a:latin typeface="Courier New" panose="02070309020205020404" pitchFamily="49" charset="0"/>
              </a:rPr>
              <a:t>Shape</a:t>
            </a:r>
            <a:r>
              <a:rPr lang="en-US" altLang="en-US" dirty="0" smtClean="0"/>
              <a:t>.</a:t>
            </a:r>
          </a:p>
          <a:p>
            <a:pPr marL="593725" lvl="2" indent="0" eaLnBrk="1" hangingPunct="1">
              <a:buNone/>
            </a:pPr>
            <a:endParaRPr lang="en-US" altLang="en-US" sz="1200" dirty="0" smtClean="0"/>
          </a:p>
          <a:p>
            <a:pPr lvl="1" eaLnBrk="1" hangingPunct="1"/>
            <a:r>
              <a:rPr lang="en-US" altLang="en-US" dirty="0" smtClean="0"/>
              <a:t>Analogous to the idea of roles or certifications:</a:t>
            </a:r>
            <a:endParaRPr lang="en-US" altLang="en-US" sz="900" dirty="0" smtClean="0"/>
          </a:p>
          <a:p>
            <a:pPr lvl="2" eaLnBrk="1" hangingPunct="1"/>
            <a:r>
              <a:rPr lang="en-US" altLang="en-US" dirty="0" smtClean="0"/>
              <a:t>"I'm certified as a CPA accountant.  That means I know how</a:t>
            </a:r>
            <a:br>
              <a:rPr lang="en-US" altLang="en-US" dirty="0" smtClean="0"/>
            </a:br>
            <a:r>
              <a:rPr lang="en-US" altLang="en-US" dirty="0" smtClean="0"/>
              <a:t>to compute taxes, perform audits, and do consulting."</a:t>
            </a:r>
            <a:endParaRPr lang="en-US" altLang="en-US" sz="900" dirty="0" smtClean="0"/>
          </a:p>
          <a:p>
            <a:pPr lvl="2" eaLnBrk="1" hangingPunct="1"/>
            <a:r>
              <a:rPr lang="en-US" altLang="en-US" dirty="0" smtClean="0"/>
              <a:t>"I'm certified as a Shape.  That means I know how</a:t>
            </a:r>
            <a:br>
              <a:rPr lang="en-US" altLang="en-US" dirty="0" smtClean="0"/>
            </a:br>
            <a:r>
              <a:rPr lang="en-US" altLang="en-US" dirty="0" smtClean="0"/>
              <a:t>to compute my area and perimeter."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5108575" y="6416675"/>
            <a:ext cx="1520825" cy="365125"/>
          </a:xfrm>
        </p:spPr>
        <p:txBody>
          <a:bodyPr/>
          <a:lstStyle/>
          <a:p>
            <a:pPr>
              <a:defRPr/>
            </a:pPr>
            <a:fld id="{7E9156B0-F506-45A5-B0E7-D97342C12FC3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733800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25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210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BDBED1B8F8E4AB13A238DC6199017" ma:contentTypeVersion="0" ma:contentTypeDescription="Create a new document." ma:contentTypeScope="" ma:versionID="827bff42d50a346486ff95e9fb5149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6CB1E0-FB0F-4A48-AD5C-BC06CD4D21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69E7D4-A3DA-4AB3-B5C9-285EB5563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0B6B6B1-8326-4FF7-853C-D2B2FC281ED9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CS210</Template>
  <TotalTime>18879</TotalTime>
  <Words>6571</Words>
  <Application>Microsoft Office PowerPoint</Application>
  <PresentationFormat>On-screen Show (4:3)</PresentationFormat>
  <Paragraphs>2077</Paragraphs>
  <Slides>108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22" baseType="lpstr">
      <vt:lpstr>바탕</vt:lpstr>
      <vt:lpstr>맑은 고딕</vt:lpstr>
      <vt:lpstr>ＭＳ Ｐゴシック</vt:lpstr>
      <vt:lpstr>Arial</vt:lpstr>
      <vt:lpstr>Calibri</vt:lpstr>
      <vt:lpstr>Courier New</vt:lpstr>
      <vt:lpstr>Georgia</vt:lpstr>
      <vt:lpstr>Symbol</vt:lpstr>
      <vt:lpstr>Tahoma</vt:lpstr>
      <vt:lpstr>Times New Roman</vt:lpstr>
      <vt:lpstr>Verdana</vt:lpstr>
      <vt:lpstr>Wingdings</vt:lpstr>
      <vt:lpstr>Wingdings 2</vt:lpstr>
      <vt:lpstr>CS210</vt:lpstr>
      <vt:lpstr>Building Java Programs A Back to Basics Approach</vt:lpstr>
      <vt:lpstr>Topics will be covered</vt:lpstr>
      <vt:lpstr>Inheritance Basics</vt:lpstr>
      <vt:lpstr>The software crisis</vt:lpstr>
      <vt:lpstr>Inheritance Real World Simple Example</vt:lpstr>
      <vt:lpstr>Inheritance Real World Simple Example</vt:lpstr>
      <vt:lpstr>Inheritance Real World Simple Example</vt:lpstr>
      <vt:lpstr>Inheritance Real World Simple Example</vt:lpstr>
      <vt:lpstr>Inheritance Real World Simple Example</vt:lpstr>
      <vt:lpstr>Inheritance Real World Simple Example</vt:lpstr>
      <vt:lpstr>Law firm employee analogy </vt:lpstr>
      <vt:lpstr>Separating behavior</vt:lpstr>
      <vt:lpstr>Is-a relationships, hierarchies</vt:lpstr>
      <vt:lpstr>Employee regulations</vt:lpstr>
      <vt:lpstr>An Employee class</vt:lpstr>
      <vt:lpstr>Redundant Secretary class</vt:lpstr>
      <vt:lpstr>Desire for code-sharing</vt:lpstr>
      <vt:lpstr>Extending a Class</vt:lpstr>
      <vt:lpstr>Inheritance</vt:lpstr>
      <vt:lpstr>Inheritance syntax</vt:lpstr>
      <vt:lpstr>Improved Secretary code</vt:lpstr>
      <vt:lpstr>Implementing Lawyer</vt:lpstr>
      <vt:lpstr>Overriding Methods</vt:lpstr>
      <vt:lpstr>Overriding methods</vt:lpstr>
      <vt:lpstr>Lawyer class</vt:lpstr>
      <vt:lpstr>Marketer class</vt:lpstr>
      <vt:lpstr>Levels of inheritance</vt:lpstr>
      <vt:lpstr>LegalSecretary class</vt:lpstr>
      <vt:lpstr>Calling overridden methods</vt:lpstr>
      <vt:lpstr>Interacting with the Superclass</vt:lpstr>
      <vt:lpstr>Changes to common behavior</vt:lpstr>
      <vt:lpstr>Modifying the superclass</vt:lpstr>
      <vt:lpstr>An unsatisfactory solution</vt:lpstr>
      <vt:lpstr>Calling overridden methods</vt:lpstr>
      <vt:lpstr>Improved subclasses</vt:lpstr>
      <vt:lpstr>Inheritance and Constructors</vt:lpstr>
      <vt:lpstr>Inheritance and constructors</vt:lpstr>
      <vt:lpstr>Modified Employee class</vt:lpstr>
      <vt:lpstr>Problem with constructors</vt:lpstr>
      <vt:lpstr>The detailed explanation</vt:lpstr>
      <vt:lpstr>Calling superclass constructor</vt:lpstr>
      <vt:lpstr>Modified Marketer class</vt:lpstr>
      <vt:lpstr>Modified Secretary class</vt:lpstr>
      <vt:lpstr>Inheritance and Fields</vt:lpstr>
      <vt:lpstr>Inheritance and fields</vt:lpstr>
      <vt:lpstr>Improved Employee code</vt:lpstr>
      <vt:lpstr>Revisiting Secretary</vt:lpstr>
      <vt:lpstr>Improved Employee code</vt:lpstr>
      <vt:lpstr>Improved Secretary code</vt:lpstr>
      <vt:lpstr>The object class</vt:lpstr>
      <vt:lpstr>Class Object</vt:lpstr>
      <vt:lpstr>Object variables</vt:lpstr>
      <vt:lpstr>Recall: comparing objects</vt:lpstr>
      <vt:lpstr>The equals method</vt:lpstr>
      <vt:lpstr>Flawed equals method</vt:lpstr>
      <vt:lpstr>Flaws in our method</vt:lpstr>
      <vt:lpstr>equals and Object</vt:lpstr>
      <vt:lpstr>Another flawed version</vt:lpstr>
      <vt:lpstr>Type-casting objects</vt:lpstr>
      <vt:lpstr>Casting objects diagram</vt:lpstr>
      <vt:lpstr>Comparing different types</vt:lpstr>
      <vt:lpstr>The instanceof keyword</vt:lpstr>
      <vt:lpstr>Final equals method</vt:lpstr>
      <vt:lpstr>Polymorphism</vt:lpstr>
      <vt:lpstr>Polymorphism</vt:lpstr>
      <vt:lpstr>Coding with polymorphism</vt:lpstr>
      <vt:lpstr>Polymorphism and parameters</vt:lpstr>
      <vt:lpstr>Polymorphism and arrays</vt:lpstr>
      <vt:lpstr>Polymorphism problems</vt:lpstr>
      <vt:lpstr>A polymorphism problem</vt:lpstr>
      <vt:lpstr>A polymorphism problem 2</vt:lpstr>
      <vt:lpstr>Diagramming the classes</vt:lpstr>
      <vt:lpstr>Finding output with tables</vt:lpstr>
      <vt:lpstr>Polymorphism answer</vt:lpstr>
      <vt:lpstr>Another problem</vt:lpstr>
      <vt:lpstr>Another problem 2</vt:lpstr>
      <vt:lpstr>Class diagram</vt:lpstr>
      <vt:lpstr>Polymorphism at work</vt:lpstr>
      <vt:lpstr>The tables</vt:lpstr>
      <vt:lpstr>The answer</vt:lpstr>
      <vt:lpstr>Exercise</vt:lpstr>
      <vt:lpstr>Step-by-Step Workout </vt:lpstr>
      <vt:lpstr>Step-by-Step Workout</vt:lpstr>
      <vt:lpstr>The End </vt:lpstr>
      <vt:lpstr>Casting references</vt:lpstr>
      <vt:lpstr>More about casting</vt:lpstr>
      <vt:lpstr>Another exercise</vt:lpstr>
      <vt:lpstr>Exercise</vt:lpstr>
      <vt:lpstr>Exercise</vt:lpstr>
      <vt:lpstr>Technique 1: diagram</vt:lpstr>
      <vt:lpstr>Technique 2: table</vt:lpstr>
      <vt:lpstr>Example 1</vt:lpstr>
      <vt:lpstr>Example 2</vt:lpstr>
      <vt:lpstr>Example 3</vt:lpstr>
      <vt:lpstr>Interfaces</vt:lpstr>
      <vt:lpstr>Relatedness of types</vt:lpstr>
      <vt:lpstr>Shape area, perimeter</vt:lpstr>
      <vt:lpstr>Common behavior</vt:lpstr>
      <vt:lpstr>Interfaces</vt:lpstr>
      <vt:lpstr>Declaring an interface</vt:lpstr>
      <vt:lpstr>Shape interface</vt:lpstr>
      <vt:lpstr>Implementing an interface</vt:lpstr>
      <vt:lpstr>Interface requirements</vt:lpstr>
      <vt:lpstr>Complete Circle class</vt:lpstr>
      <vt:lpstr>Complete Rectangle class</vt:lpstr>
      <vt:lpstr>Complete Triangle class</vt:lpstr>
      <vt:lpstr>Interfaces + polymorphism</vt:lpstr>
      <vt:lpstr>Interface diagram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Winnie Li</cp:lastModifiedBy>
  <cp:revision>228</cp:revision>
  <dcterms:created xsi:type="dcterms:W3CDTF">2008-06-28T20:57:21Z</dcterms:created>
  <dcterms:modified xsi:type="dcterms:W3CDTF">2020-09-12T07:36:09Z</dcterms:modified>
</cp:coreProperties>
</file>