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92" r:id="rId5"/>
    <p:sldId id="317" r:id="rId6"/>
    <p:sldId id="320" r:id="rId7"/>
    <p:sldId id="318" r:id="rId8"/>
    <p:sldId id="322" r:id="rId9"/>
    <p:sldId id="323" r:id="rId10"/>
    <p:sldId id="324" r:id="rId11"/>
    <p:sldId id="325" r:id="rId12"/>
    <p:sldId id="326" r:id="rId13"/>
    <p:sldId id="319"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B1CDC-2904-417C-B4A6-893D8FBF5E57}" v="22" dt="2022-01-18T22:16:05.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07" autoAdjust="0"/>
  </p:normalViewPr>
  <p:slideViewPr>
    <p:cSldViewPr snapToGrid="0" showGuides="1">
      <p:cViewPr varScale="1">
        <p:scale>
          <a:sx n="94" d="100"/>
          <a:sy n="94" d="100"/>
        </p:scale>
        <p:origin x="580" y="68"/>
      </p:cViewPr>
      <p:guideLst>
        <p:guide orient="horz" pos="2328"/>
        <p:guide pos="3864"/>
        <p:guide pos="7512"/>
        <p:guide pos="144"/>
        <p:guide orient="horz" pos="624"/>
        <p:guide orient="horz" pos="4056"/>
      </p:guideLst>
    </p:cSldViewPr>
  </p:slideViewPr>
  <p:notesTextViewPr>
    <p:cViewPr>
      <p:scale>
        <a:sx n="3" d="2"/>
        <a:sy n="3" d="2"/>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2/6/2022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A004F4-F240-48F9-8AE1-486585C7F00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is displayed when you click on the Technologies tab.</a:t>
            </a:r>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683141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is displayed when you click on the Experience tab. To </a:t>
            </a:r>
            <a:r>
              <a:rPr lang="en-US"/>
              <a:t>be developed.</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63377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banner is always displayed at the top of every page.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90969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is displayed when you click on the Services tab</a:t>
            </a:r>
          </a:p>
          <a:p>
            <a:r>
              <a:rPr lang="en-US" dirty="0"/>
              <a:t>Display icon for each of the services categories </a:t>
            </a:r>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529920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banner is always displayed at the top of every page.</a:t>
            </a:r>
          </a:p>
          <a:p>
            <a:r>
              <a:rPr lang="en-US" dirty="0"/>
              <a:t>This is the page that is displayed when you click on the Analytics tab within the Services page.</a:t>
            </a:r>
          </a:p>
          <a:p>
            <a:r>
              <a:rPr lang="en-US" dirty="0"/>
              <a:t>Display icons for each of the categories</a:t>
            </a:r>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40874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Learn More within Analytics tab</a:t>
            </a:r>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7368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78875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02103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83534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is displayed when you click on the Partner tab.</a:t>
            </a:r>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10460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2/6/2022</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9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2/6/2022</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7836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2/6/2022</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78977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2/6/2022</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029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2/6/2022</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47187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2/6/2022</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89718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2/6/2022</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355342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2/6/2022</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67692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2/6/2022</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50702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2/6/2022</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445000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
              <a:ea typeface="+mn-ea"/>
              <a:cs typeface="+mn-cs"/>
            </a:endParaRPr>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101598"/>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
              <a:ea typeface="+mn-ea"/>
              <a:cs typeface="+mn-cs"/>
            </a:endParaRPr>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2476" y="1657408"/>
            <a:ext cx="9144000" cy="2128049"/>
          </a:xfrm>
        </p:spPr>
        <p:txBody>
          <a:bodyPr>
            <a:normAutofit/>
          </a:bodyPr>
          <a:lstStyle/>
          <a:p>
            <a:pPr>
              <a:lnSpc>
                <a:spcPct val="125000"/>
              </a:lnSpc>
            </a:pPr>
            <a:r>
              <a:rPr lang="en-US" sz="5000" dirty="0">
                <a:solidFill>
                  <a:schemeClr val="bg1"/>
                </a:solidFill>
                <a:latin typeface="Gill Sans MT" panose="020B0502020104020203" pitchFamily="34" charset="0"/>
              </a:rPr>
              <a:t>KASH TECH, LLC</a:t>
            </a:r>
            <a:br>
              <a:rPr lang="en-US" sz="5000" dirty="0">
                <a:solidFill>
                  <a:schemeClr val="bg1"/>
                </a:solidFill>
                <a:latin typeface="Gill Sans MT" panose="020B0502020104020203" pitchFamily="34" charset="0"/>
              </a:rPr>
            </a:br>
            <a:r>
              <a:rPr lang="en-US" sz="2000" dirty="0">
                <a:latin typeface="Gill Sans MT" panose="020B0502020104020203" pitchFamily="34" charset="0"/>
              </a:rPr>
              <a:t>for all your IT needs</a:t>
            </a:r>
            <a:endParaRPr lang="en-US" sz="2000" dirty="0">
              <a:solidFill>
                <a:schemeClr val="bg1"/>
              </a:solidFill>
              <a:latin typeface="Gill Sans MT" panose="020B0502020104020203" pitchFamily="34" charset="0"/>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40349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
              <a:ea typeface="+mn-ea"/>
              <a:cs typeface="+mn-cs"/>
            </a:endParaRPr>
          </a:p>
        </p:txBody>
      </p:sp>
      <p:pic>
        <p:nvPicPr>
          <p:cNvPr id="8" name="Picture 7" descr="A picture containing drawing&#10;&#10;Description automatically generated">
            <a:extLst>
              <a:ext uri="{FF2B5EF4-FFF2-40B4-BE49-F238E27FC236}">
                <a16:creationId xmlns:a16="http://schemas.microsoft.com/office/drawing/2014/main" id="{E0D3700D-12E4-4122-8154-FAFAE5C78F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9421" y="4401472"/>
            <a:ext cx="2214958" cy="1123932"/>
          </a:xfrm>
          <a:prstGeom prst="rect">
            <a:avLst/>
          </a:prstGeom>
        </p:spPr>
      </p:pic>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C19B7-A238-473C-B34E-7D16CEDB3E33}"/>
              </a:ext>
            </a:extLst>
          </p:cNvPr>
          <p:cNvSpPr>
            <a:spLocks noGrp="1"/>
          </p:cNvSpPr>
          <p:nvPr>
            <p:ph idx="1"/>
          </p:nvPr>
        </p:nvSpPr>
        <p:spPr>
          <a:xfrm>
            <a:off x="838200" y="2141537"/>
            <a:ext cx="10515600" cy="4351338"/>
          </a:xfrm>
        </p:spPr>
        <p:txBody>
          <a:bodyPr>
            <a:normAutofit/>
          </a:bodyPr>
          <a:lstStyle/>
          <a:p>
            <a:pPr marL="0" indent="0" algn="l">
              <a:buNone/>
            </a:pPr>
            <a:r>
              <a:rPr lang="en-US" sz="2400" dirty="0"/>
              <a:t>Technologies Experience </a:t>
            </a:r>
            <a:endParaRPr lang="en-US" sz="2400" b="0" i="0" dirty="0">
              <a:solidFill>
                <a:srgbClr val="1C85C8"/>
              </a:solidFill>
              <a:effectLst/>
            </a:endParaRPr>
          </a:p>
          <a:p>
            <a:pPr marL="0" indent="0" algn="l">
              <a:buNone/>
            </a:pPr>
            <a:r>
              <a:rPr lang="en-US" sz="1200" b="0" i="0" dirty="0">
                <a:solidFill>
                  <a:schemeClr val="tx1"/>
                </a:solidFill>
                <a:effectLst/>
                <a:latin typeface="Arial" panose="020B0604020202020204" pitchFamily="34" charset="0"/>
                <a:cs typeface="Arial" panose="020B0604020202020204" pitchFamily="34" charset="0"/>
              </a:rPr>
              <a:t>KT has experienced technical resources that are trained and certified in multiple technologies to support your software development needs. </a:t>
            </a:r>
          </a:p>
          <a:p>
            <a:pPr marL="0" indent="0" algn="l">
              <a:buNone/>
            </a:pPr>
            <a:r>
              <a:rPr lang="en-US" sz="1200" dirty="0">
                <a:solidFill>
                  <a:schemeClr val="tx1"/>
                </a:solidFill>
                <a:latin typeface="Arial" panose="020B0604020202020204" pitchFamily="34" charset="0"/>
                <a:cs typeface="Arial" panose="020B0604020202020204" pitchFamily="34" charset="0"/>
              </a:rPr>
              <a:t>More text….</a:t>
            </a:r>
          </a:p>
          <a:p>
            <a:pPr marL="0" indent="0" algn="l">
              <a:buNone/>
            </a:pPr>
            <a:endParaRPr lang="en-US" sz="1200" b="0" i="0" dirty="0">
              <a:solidFill>
                <a:schemeClr val="tx1"/>
              </a:solidFill>
              <a:effectLst/>
              <a:latin typeface="Arial" panose="020B0604020202020204" pitchFamily="34" charset="0"/>
              <a:cs typeface="Arial" panose="020B0604020202020204" pitchFamily="34" charset="0"/>
            </a:endParaRPr>
          </a:p>
          <a:p>
            <a:pPr marL="0" indent="0" algn="l">
              <a:buNone/>
            </a:pPr>
            <a:r>
              <a:rPr lang="en-US" b="0" i="0" dirty="0">
                <a:solidFill>
                  <a:srgbClr val="1C85C8"/>
                </a:solidFill>
                <a:effectLst/>
                <a:latin typeface="Montserrat" panose="00000500000000000000" pitchFamily="2" charset="0"/>
              </a:rPr>
              <a:t>Technologies &amp; Tools</a:t>
            </a:r>
            <a:endParaRPr lang="en-US" b="0" i="0" dirty="0">
              <a:solidFill>
                <a:srgbClr val="333333"/>
              </a:solidFill>
              <a:effectLst/>
              <a:latin typeface="Montserrat" panose="00000500000000000000" pitchFamily="2" charset="0"/>
            </a:endParaRPr>
          </a:p>
          <a:p>
            <a:pPr algn="l"/>
            <a:r>
              <a:rPr lang="en-US" b="0" i="0" dirty="0">
                <a:solidFill>
                  <a:srgbClr val="454545"/>
                </a:solidFill>
                <a:effectLst/>
                <a:latin typeface="Arial" panose="020B0604020202020204" pitchFamily="34" charset="0"/>
                <a:cs typeface="Arial" panose="020B0604020202020204" pitchFamily="34" charset="0"/>
              </a:rPr>
              <a:t>Languages &amp; Frameworks		SQL C++ H</a:t>
            </a:r>
            <a:r>
              <a:rPr lang="en-US" b="0" i="0" dirty="0">
                <a:solidFill>
                  <a:srgbClr val="686868"/>
                </a:solidFill>
                <a:effectLst/>
                <a:latin typeface="Arial" panose="020B0604020202020204" pitchFamily="34" charset="0"/>
                <a:cs typeface="Arial" panose="020B0604020202020204" pitchFamily="34" charset="0"/>
              </a:rPr>
              <a:t>adoop  Hive  Pig  Python  Scala  Spark COBOL</a:t>
            </a:r>
          </a:p>
          <a:p>
            <a:pPr algn="l"/>
            <a:r>
              <a:rPr lang="en-US" b="0" i="0" dirty="0">
                <a:solidFill>
                  <a:srgbClr val="454545"/>
                </a:solidFill>
                <a:effectLst/>
                <a:latin typeface="Arial" panose="020B0604020202020204" pitchFamily="34" charset="0"/>
                <a:cs typeface="Arial" panose="020B0604020202020204" pitchFamily="34" charset="0"/>
              </a:rPr>
              <a:t>Cloud Platforms			</a:t>
            </a:r>
            <a:r>
              <a:rPr lang="en-US" b="0" i="0" dirty="0">
                <a:solidFill>
                  <a:srgbClr val="686868"/>
                </a:solidFill>
                <a:effectLst/>
                <a:latin typeface="Arial" panose="020B0604020202020204" pitchFamily="34" charset="0"/>
                <a:cs typeface="Arial" panose="020B0604020202020204" pitchFamily="34" charset="0"/>
              </a:rPr>
              <a:t>AWS  Google Cloud  Microsoft Azure</a:t>
            </a:r>
          </a:p>
          <a:p>
            <a:pPr algn="l"/>
            <a:r>
              <a:rPr lang="en-US" b="0" i="0" dirty="0">
                <a:solidFill>
                  <a:srgbClr val="454545"/>
                </a:solidFill>
                <a:effectLst/>
                <a:latin typeface="Arial" panose="020B0604020202020204" pitchFamily="34" charset="0"/>
                <a:cs typeface="Arial" panose="020B0604020202020204" pitchFamily="34" charset="0"/>
              </a:rPr>
              <a:t>Databases			Oracle  Microsoft  </a:t>
            </a:r>
            <a:r>
              <a:rPr lang="en-US" b="0" i="0" dirty="0">
                <a:solidFill>
                  <a:srgbClr val="686868"/>
                </a:solidFill>
                <a:effectLst/>
                <a:latin typeface="Arial" panose="020B0604020202020204" pitchFamily="34" charset="0"/>
                <a:cs typeface="Arial" panose="020B0604020202020204" pitchFamily="34" charset="0"/>
              </a:rPr>
              <a:t>MongoDB  Hadoop </a:t>
            </a:r>
            <a:r>
              <a:rPr lang="en-US" b="0" i="0" dirty="0" err="1">
                <a:solidFill>
                  <a:srgbClr val="686868"/>
                </a:solidFill>
                <a:effectLst/>
                <a:latin typeface="Arial" panose="020B0604020202020204" pitchFamily="34" charset="0"/>
                <a:cs typeface="Arial" panose="020B0604020202020204" pitchFamily="34" charset="0"/>
              </a:rPr>
              <a:t>etc</a:t>
            </a:r>
            <a:r>
              <a:rPr lang="en-US" b="0" i="0" dirty="0">
                <a:solidFill>
                  <a:srgbClr val="686868"/>
                </a:solidFill>
                <a:effectLst/>
                <a:latin typeface="Arial" panose="020B0604020202020204" pitchFamily="34" charset="0"/>
                <a:cs typeface="Arial" panose="020B0604020202020204" pitchFamily="34" charset="0"/>
              </a:rPr>
              <a:t>…</a:t>
            </a:r>
          </a:p>
          <a:p>
            <a:pPr algn="l"/>
            <a:r>
              <a:rPr lang="en-US" dirty="0">
                <a:solidFill>
                  <a:srgbClr val="454545"/>
                </a:solidFill>
                <a:latin typeface="Arial" panose="020B0604020202020204" pitchFamily="34" charset="0"/>
                <a:cs typeface="Arial" panose="020B0604020202020204" pitchFamily="34" charset="0"/>
              </a:rPr>
              <a:t>BI</a:t>
            </a:r>
            <a:r>
              <a:rPr lang="en-US" b="0" i="0" dirty="0">
                <a:solidFill>
                  <a:srgbClr val="454545"/>
                </a:solidFill>
                <a:effectLst/>
                <a:latin typeface="Arial" panose="020B0604020202020204" pitchFamily="34" charset="0"/>
                <a:cs typeface="Arial" panose="020B0604020202020204" pitchFamily="34" charset="0"/>
              </a:rPr>
              <a:t> Technologies			Power BI  Tableau  Looker Qlik  WebFOCUS  Spotfire MicroStrategy</a:t>
            </a:r>
            <a:endParaRPr lang="en-US" b="0" i="0" dirty="0">
              <a:solidFill>
                <a:srgbClr val="333333"/>
              </a:solidFill>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 Management </a:t>
            </a:r>
            <a:r>
              <a:rPr lang="en-US" dirty="0"/>
              <a:t>		Informatica, Snowflake, TIBCO OMNI, Denodo Replicate  Data Migrator</a:t>
            </a:r>
          </a:p>
          <a:p>
            <a:r>
              <a:rPr lang="en-US" dirty="0"/>
              <a:t>Technology Platforms		Mainframe, Windows, Linux, Mac OS, Mobile?  </a:t>
            </a:r>
          </a:p>
          <a:p>
            <a:r>
              <a:rPr lang="en-US" dirty="0"/>
              <a:t>Other Technologies		DevOps? Mobile?  </a:t>
            </a:r>
          </a:p>
        </p:txBody>
      </p:sp>
      <p:sp>
        <p:nvSpPr>
          <p:cNvPr id="4" name="Slide Number Placeholder 3">
            <a:extLst>
              <a:ext uri="{FF2B5EF4-FFF2-40B4-BE49-F238E27FC236}">
                <a16:creationId xmlns:a16="http://schemas.microsoft.com/office/drawing/2014/main" id="{A1A1EF1E-9D3D-49E1-8A8C-03CD8EE434FE}"/>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5" name="Title 4">
            <a:extLst>
              <a:ext uri="{FF2B5EF4-FFF2-40B4-BE49-F238E27FC236}">
                <a16:creationId xmlns:a16="http://schemas.microsoft.com/office/drawing/2014/main" id="{24B6014F-2BB6-497D-AD3B-AC4717343CF8}"/>
              </a:ext>
            </a:extLst>
          </p:cNvPr>
          <p:cNvSpPr>
            <a:spLocks noGrp="1"/>
          </p:cNvSpPr>
          <p:nvPr>
            <p:ph type="title"/>
          </p:nvPr>
        </p:nvSpPr>
        <p:spPr>
          <a:xfrm>
            <a:off x="838200" y="365125"/>
            <a:ext cx="10515600" cy="1325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KASH Tech</a:t>
            </a:r>
            <a:r>
              <a:rPr lang="en-US" dirty="0">
                <a:solidFill>
                  <a:schemeClr val="tx1"/>
                </a:solidFill>
              </a:rPr>
              <a:t>			</a:t>
            </a:r>
            <a:r>
              <a:rPr lang="en-US" sz="1000" dirty="0">
                <a:solidFill>
                  <a:schemeClr val="tx1"/>
                </a:solidFill>
              </a:rPr>
              <a:t>Services v   Technologies v   Experience v   Partners v   Resources v   About Us v		</a:t>
            </a:r>
            <a:endParaRPr lang="en-US" dirty="0">
              <a:solidFill>
                <a:schemeClr val="tx1"/>
              </a:solidFill>
            </a:endParaRPr>
          </a:p>
        </p:txBody>
      </p:sp>
    </p:spTree>
    <p:extLst>
      <p:ext uri="{BB962C8B-B14F-4D97-AF65-F5344CB8AC3E}">
        <p14:creationId xmlns:p14="http://schemas.microsoft.com/office/powerpoint/2010/main" val="202575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C19B7-A238-473C-B34E-7D16CEDB3E33}"/>
              </a:ext>
            </a:extLst>
          </p:cNvPr>
          <p:cNvSpPr>
            <a:spLocks noGrp="1"/>
          </p:cNvSpPr>
          <p:nvPr>
            <p:ph idx="1"/>
          </p:nvPr>
        </p:nvSpPr>
        <p:spPr>
          <a:xfrm>
            <a:off x="838200" y="2141537"/>
            <a:ext cx="10515600" cy="4351338"/>
          </a:xfrm>
        </p:spPr>
        <p:txBody>
          <a:bodyPr>
            <a:normAutofit/>
          </a:bodyPr>
          <a:lstStyle/>
          <a:p>
            <a:pPr marL="0" indent="0" algn="l">
              <a:buNone/>
            </a:pPr>
            <a:r>
              <a:rPr lang="en-US" sz="2400" dirty="0"/>
              <a:t>Experience </a:t>
            </a:r>
            <a:endParaRPr lang="en-US" sz="2400" b="0" i="0" dirty="0">
              <a:solidFill>
                <a:srgbClr val="1C85C8"/>
              </a:solidFill>
              <a:effectLst/>
            </a:endParaRPr>
          </a:p>
          <a:p>
            <a:pPr marL="0" indent="0">
              <a:buNone/>
            </a:pPr>
            <a:r>
              <a:rPr lang="en-US" sz="2000" dirty="0">
                <a:solidFill>
                  <a:srgbClr val="1C85C8"/>
                </a:solidFill>
              </a:rPr>
              <a:t>Customer Success Stories</a:t>
            </a:r>
            <a:endParaRPr lang="en-US" sz="2000" b="0" i="0" dirty="0">
              <a:solidFill>
                <a:srgbClr val="333333"/>
              </a:solidFill>
              <a:effectLst/>
            </a:endParaRPr>
          </a:p>
          <a:p>
            <a:pPr marL="0" indent="0" algn="l">
              <a:buNone/>
            </a:pPr>
            <a:r>
              <a:rPr lang="en-US" sz="1200" dirty="0">
                <a:solidFill>
                  <a:schemeClr val="tx1"/>
                </a:solidFill>
                <a:latin typeface="Arial" panose="020B0604020202020204" pitchFamily="34" charset="0"/>
                <a:cs typeface="Arial" panose="020B0604020202020204" pitchFamily="34" charset="0"/>
              </a:rPr>
              <a:t>We are successful only when our customers succeed. Using our services, we have helped our customers use their data for a competitive advantage – to make better decisions, improve operational efficiency, grow new revenues and enhance customer satisfaction. </a:t>
            </a:r>
          </a:p>
          <a:p>
            <a:pPr marL="0" indent="0" algn="l">
              <a:buNone/>
            </a:pPr>
            <a:r>
              <a:rPr lang="en-US" sz="1200" dirty="0">
                <a:solidFill>
                  <a:schemeClr val="tx1"/>
                </a:solidFill>
                <a:latin typeface="Arial" panose="020B0604020202020204" pitchFamily="34" charset="0"/>
                <a:cs typeface="Arial" panose="020B0604020202020204" pitchFamily="34" charset="0"/>
              </a:rPr>
              <a:t>	</a:t>
            </a:r>
            <a:r>
              <a:rPr lang="en-US" dirty="0">
                <a:solidFill>
                  <a:schemeClr val="accent4">
                    <a:lumMod val="75000"/>
                  </a:schemeClr>
                </a:solidFill>
                <a:latin typeface="Arial" panose="020B0604020202020204" pitchFamily="34" charset="0"/>
                <a:cs typeface="Arial" panose="020B0604020202020204" pitchFamily="34" charset="0"/>
              </a:rPr>
              <a:t>Allied Systems</a:t>
            </a:r>
          </a:p>
          <a:p>
            <a:pPr marL="0" indent="0" algn="l">
              <a:buNone/>
            </a:pPr>
            <a:r>
              <a:rPr lang="en-US" dirty="0">
                <a:solidFill>
                  <a:schemeClr val="accent4">
                    <a:lumMod val="75000"/>
                  </a:schemeClr>
                </a:solidFill>
                <a:latin typeface="Arial" panose="020B0604020202020204" pitchFamily="34" charset="0"/>
                <a:cs typeface="Arial" panose="020B0604020202020204" pitchFamily="34" charset="0"/>
              </a:rPr>
              <a:t>	IPG</a:t>
            </a:r>
          </a:p>
          <a:p>
            <a:pPr marL="457200" lvl="1" indent="0">
              <a:buNone/>
            </a:pPr>
            <a:r>
              <a:rPr lang="en-US" dirty="0">
                <a:solidFill>
                  <a:schemeClr val="accent4">
                    <a:lumMod val="75000"/>
                  </a:schemeClr>
                </a:solidFill>
                <a:latin typeface="Arial" panose="020B0604020202020204" pitchFamily="34" charset="0"/>
                <a:cs typeface="Arial" panose="020B0604020202020204" pitchFamily="34" charset="0"/>
              </a:rPr>
              <a:t>	Sunset Transportation</a:t>
            </a:r>
          </a:p>
          <a:p>
            <a:pPr marL="457200" lvl="1" indent="0">
              <a:buNone/>
            </a:pPr>
            <a:r>
              <a:rPr lang="en-US" dirty="0">
                <a:solidFill>
                  <a:schemeClr val="accent4">
                    <a:lumMod val="75000"/>
                  </a:schemeClr>
                </a:solidFill>
                <a:latin typeface="Arial" panose="020B0604020202020204" pitchFamily="34" charset="0"/>
                <a:cs typeface="Arial" panose="020B0604020202020204" pitchFamily="34" charset="0"/>
              </a:rPr>
              <a:t>	E&amp;I Cooperative Services</a:t>
            </a:r>
          </a:p>
          <a:p>
            <a:pPr marL="0" indent="0" algn="l">
              <a:buNone/>
            </a:pPr>
            <a:endParaRPr lang="en-US" sz="12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2000" dirty="0">
                <a:solidFill>
                  <a:srgbClr val="1C85C8"/>
                </a:solidFill>
              </a:rPr>
              <a:t>Health Care Services</a:t>
            </a:r>
          </a:p>
          <a:p>
            <a:pPr marL="0" indent="0" algn="l">
              <a:buNone/>
            </a:pPr>
            <a:r>
              <a:rPr lang="en-US" sz="2400" dirty="0">
                <a:solidFill>
                  <a:srgbClr val="1C85C8"/>
                </a:solidFill>
              </a:rPr>
              <a:t>	</a:t>
            </a:r>
            <a:r>
              <a:rPr lang="en-US" b="0" i="0" dirty="0">
                <a:solidFill>
                  <a:srgbClr val="1C85C8"/>
                </a:solidFill>
                <a:effectLst/>
              </a:rPr>
              <a:t>The </a:t>
            </a:r>
            <a:r>
              <a:rPr lang="en-US" dirty="0">
                <a:solidFill>
                  <a:srgbClr val="1C85C8"/>
                </a:solidFill>
              </a:rPr>
              <a:t>H</a:t>
            </a:r>
            <a:r>
              <a:rPr lang="en-US" b="0" i="0" dirty="0">
                <a:solidFill>
                  <a:srgbClr val="1C85C8"/>
                </a:solidFill>
                <a:effectLst/>
              </a:rPr>
              <a:t>ealth Collaborative</a:t>
            </a:r>
          </a:p>
          <a:p>
            <a:pPr marL="0" indent="0" algn="l">
              <a:buNone/>
            </a:pPr>
            <a:r>
              <a:rPr lang="en-US" dirty="0">
                <a:solidFill>
                  <a:srgbClr val="1C85C8"/>
                </a:solidFill>
              </a:rPr>
              <a:t>	Conifer Health </a:t>
            </a:r>
            <a:endParaRPr lang="en-US" b="0" i="0" dirty="0">
              <a:solidFill>
                <a:srgbClr val="333333"/>
              </a:solidFill>
              <a:effectLst/>
            </a:endParaRPr>
          </a:p>
        </p:txBody>
      </p:sp>
      <p:sp>
        <p:nvSpPr>
          <p:cNvPr id="4" name="Slide Number Placeholder 3">
            <a:extLst>
              <a:ext uri="{FF2B5EF4-FFF2-40B4-BE49-F238E27FC236}">
                <a16:creationId xmlns:a16="http://schemas.microsoft.com/office/drawing/2014/main" id="{A1A1EF1E-9D3D-49E1-8A8C-03CD8EE434FE}"/>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5" name="Title 4">
            <a:extLst>
              <a:ext uri="{FF2B5EF4-FFF2-40B4-BE49-F238E27FC236}">
                <a16:creationId xmlns:a16="http://schemas.microsoft.com/office/drawing/2014/main" id="{24B6014F-2BB6-497D-AD3B-AC4717343CF8}"/>
              </a:ext>
            </a:extLst>
          </p:cNvPr>
          <p:cNvSpPr>
            <a:spLocks noGrp="1"/>
          </p:cNvSpPr>
          <p:nvPr>
            <p:ph type="title"/>
          </p:nvPr>
        </p:nvSpPr>
        <p:spPr>
          <a:xfrm>
            <a:off x="838200" y="365125"/>
            <a:ext cx="10515600" cy="1325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KASH Tech</a:t>
            </a:r>
            <a:r>
              <a:rPr lang="en-US" dirty="0">
                <a:solidFill>
                  <a:schemeClr val="tx1"/>
                </a:solidFill>
              </a:rPr>
              <a:t>			</a:t>
            </a:r>
            <a:r>
              <a:rPr lang="en-US" sz="1000" dirty="0">
                <a:solidFill>
                  <a:schemeClr val="tx1"/>
                </a:solidFill>
              </a:rPr>
              <a:t>Services v   Technologies v   Experience v   Partners v   Resources v   About Us v		</a:t>
            </a:r>
            <a:endParaRPr lang="en-US" dirty="0">
              <a:solidFill>
                <a:schemeClr val="tx1"/>
              </a:solidFill>
            </a:endParaRPr>
          </a:p>
        </p:txBody>
      </p:sp>
    </p:spTree>
    <p:extLst>
      <p:ext uri="{BB962C8B-B14F-4D97-AF65-F5344CB8AC3E}">
        <p14:creationId xmlns:p14="http://schemas.microsoft.com/office/powerpoint/2010/main" val="295482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2ED1-2338-4D7F-9488-33C9C8837C4F}"/>
              </a:ext>
            </a:extLst>
          </p:cNvPr>
          <p:cNvSpPr>
            <a:spLocks noGrp="1"/>
          </p:cNvSpPr>
          <p:nvPr>
            <p:ph type="title"/>
          </p:nvPr>
        </p:nvSpPr>
        <p:spPr>
          <a:xfrm>
            <a:off x="713295" y="317973"/>
            <a:ext cx="10515600" cy="1325563"/>
          </a:xfrm>
        </p:spPr>
        <p:txBody>
          <a:bodyPr/>
          <a:lstStyle/>
          <a:p>
            <a:r>
              <a:rPr lang="en-US" dirty="0"/>
              <a:t>Launch Page – Who We Are </a:t>
            </a:r>
          </a:p>
        </p:txBody>
      </p:sp>
      <p:sp>
        <p:nvSpPr>
          <p:cNvPr id="3" name="Content Placeholder 2">
            <a:extLst>
              <a:ext uri="{FF2B5EF4-FFF2-40B4-BE49-F238E27FC236}">
                <a16:creationId xmlns:a16="http://schemas.microsoft.com/office/drawing/2014/main" id="{8F88DE12-48C2-4CB4-9ACC-3BB2BE46B69C}"/>
              </a:ext>
            </a:extLst>
          </p:cNvPr>
          <p:cNvSpPr>
            <a:spLocks noGrp="1"/>
          </p:cNvSpPr>
          <p:nvPr>
            <p:ph idx="1"/>
          </p:nvPr>
        </p:nvSpPr>
        <p:spPr>
          <a:xfrm>
            <a:off x="838200" y="1835209"/>
            <a:ext cx="10515600" cy="4704818"/>
          </a:xfrm>
        </p:spPr>
        <p:txBody>
          <a:bodyPr/>
          <a:lstStyle/>
          <a:p>
            <a:pPr marL="0" indent="0">
              <a:buNone/>
            </a:pPr>
            <a:r>
              <a:rPr lang="en-US" dirty="0"/>
              <a:t>		</a:t>
            </a:r>
          </a:p>
        </p:txBody>
      </p:sp>
      <p:sp>
        <p:nvSpPr>
          <p:cNvPr id="4" name="Slide Number Placeholder 3">
            <a:extLst>
              <a:ext uri="{FF2B5EF4-FFF2-40B4-BE49-F238E27FC236}">
                <a16:creationId xmlns:a16="http://schemas.microsoft.com/office/drawing/2014/main" id="{07AE88B6-584A-43D4-B2C6-7FE7B1F555AA}"/>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6" name="Rectangle 5">
            <a:extLst>
              <a:ext uri="{FF2B5EF4-FFF2-40B4-BE49-F238E27FC236}">
                <a16:creationId xmlns:a16="http://schemas.microsoft.com/office/drawing/2014/main" id="{46BF4325-38FF-40AB-B610-06C37968CB00}"/>
              </a:ext>
            </a:extLst>
          </p:cNvPr>
          <p:cNvSpPr/>
          <p:nvPr/>
        </p:nvSpPr>
        <p:spPr>
          <a:xfrm>
            <a:off x="7903308" y="6143665"/>
            <a:ext cx="1611984" cy="3959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Contact Us</a:t>
            </a:r>
          </a:p>
        </p:txBody>
      </p:sp>
      <p:sp>
        <p:nvSpPr>
          <p:cNvPr id="8" name="TextBox 7">
            <a:extLst>
              <a:ext uri="{FF2B5EF4-FFF2-40B4-BE49-F238E27FC236}">
                <a16:creationId xmlns:a16="http://schemas.microsoft.com/office/drawing/2014/main" id="{83B40D8F-3DDA-4E51-870F-824D54B418A0}"/>
              </a:ext>
            </a:extLst>
          </p:cNvPr>
          <p:cNvSpPr txBox="1"/>
          <p:nvPr/>
        </p:nvSpPr>
        <p:spPr>
          <a:xfrm>
            <a:off x="723156" y="1397674"/>
            <a:ext cx="4638773" cy="6370975"/>
          </a:xfrm>
          <a:prstGeom prst="rect">
            <a:avLst/>
          </a:prstGeom>
          <a:noFill/>
        </p:spPr>
        <p:txBody>
          <a:bodyPr wrap="square" rtlCol="0">
            <a:spAutoFit/>
          </a:bodyPr>
          <a:lstStyle/>
          <a:p>
            <a:endParaRPr lang="en-US" dirty="0"/>
          </a:p>
          <a:p>
            <a:r>
              <a:rPr lang="en-US" sz="2400" dirty="0"/>
              <a:t>Data and Analytics Services.</a:t>
            </a:r>
          </a:p>
          <a:p>
            <a:endParaRPr lang="en-US" sz="1200" dirty="0"/>
          </a:p>
          <a:p>
            <a:r>
              <a:rPr lang="en-US" sz="1200" dirty="0"/>
              <a:t>KASH Tech is a Data and Analytics services company. We help our clients harness their data to gain a strategic advantage over their competition by optimizing their business performance, make better decisions and deliver better products and services.</a:t>
            </a:r>
          </a:p>
          <a:p>
            <a:endParaRPr lang="en-US" sz="1200" dirty="0"/>
          </a:p>
          <a:p>
            <a:r>
              <a:rPr lang="en-US" sz="1200" dirty="0"/>
              <a:t>Our services target three critical aspects of their Information Technology ecosystem: </a:t>
            </a:r>
            <a:r>
              <a:rPr lang="en-US" sz="1200" b="1" dirty="0"/>
              <a:t>People, Process and Technology. </a:t>
            </a:r>
            <a:r>
              <a:rPr lang="en-US" sz="1200" dirty="0"/>
              <a:t>We blend our business and technical skills and proven methodologies to create the best data analytics applications for our clients.</a:t>
            </a:r>
          </a:p>
          <a:p>
            <a:endParaRPr lang="en-US" sz="1200" dirty="0"/>
          </a:p>
          <a:p>
            <a:endParaRPr lang="en-US" sz="1200" dirty="0"/>
          </a:p>
          <a:p>
            <a:r>
              <a:rPr lang="en-US" sz="2400" dirty="0"/>
              <a:t>Our Core Competencies.</a:t>
            </a:r>
          </a:p>
          <a:p>
            <a:endParaRPr lang="en-US" dirty="0"/>
          </a:p>
          <a:p>
            <a:r>
              <a:rPr lang="en-US" sz="1200" dirty="0"/>
              <a:t>KASH Tech has over 30 years of combined practical experience in Advanced Analytics and Data Management. We are a full lifecycle services company with people who are fully committed to the success of our customers. We approach every project with the goal to exceed our customers expectations.</a:t>
            </a:r>
          </a:p>
          <a:p>
            <a:endParaRPr lang="en-US" sz="2400" dirty="0"/>
          </a:p>
          <a:p>
            <a:endParaRPr lang="en-US" sz="2400" dirty="0"/>
          </a:p>
          <a:p>
            <a:endParaRPr lang="en-US" sz="2400" dirty="0"/>
          </a:p>
          <a:p>
            <a:endParaRPr lang="en-US" sz="2400" dirty="0"/>
          </a:p>
          <a:p>
            <a:endParaRPr lang="en-US" sz="1200" dirty="0"/>
          </a:p>
        </p:txBody>
      </p:sp>
      <p:sp>
        <p:nvSpPr>
          <p:cNvPr id="9" name="TextBox 8">
            <a:extLst>
              <a:ext uri="{FF2B5EF4-FFF2-40B4-BE49-F238E27FC236}">
                <a16:creationId xmlns:a16="http://schemas.microsoft.com/office/drawing/2014/main" id="{7BCC8558-257C-42F3-B399-ABF22891F29B}"/>
              </a:ext>
            </a:extLst>
          </p:cNvPr>
          <p:cNvSpPr txBox="1"/>
          <p:nvPr/>
        </p:nvSpPr>
        <p:spPr>
          <a:xfrm>
            <a:off x="7570342" y="4583161"/>
            <a:ext cx="3337144" cy="369332"/>
          </a:xfrm>
          <a:prstGeom prst="rect">
            <a:avLst/>
          </a:prstGeom>
          <a:noFill/>
        </p:spPr>
        <p:txBody>
          <a:bodyPr wrap="square" rtlCol="0">
            <a:spAutoFit/>
          </a:bodyPr>
          <a:lstStyle/>
          <a:p>
            <a:r>
              <a:rPr lang="en-US" dirty="0"/>
              <a:t>Insert Graphic</a:t>
            </a:r>
          </a:p>
        </p:txBody>
      </p:sp>
      <p:sp>
        <p:nvSpPr>
          <p:cNvPr id="11" name="TextBox 10">
            <a:extLst>
              <a:ext uri="{FF2B5EF4-FFF2-40B4-BE49-F238E27FC236}">
                <a16:creationId xmlns:a16="http://schemas.microsoft.com/office/drawing/2014/main" id="{DE2A85B4-ECEF-4DF1-BFE4-A7A40C9C49DD}"/>
              </a:ext>
            </a:extLst>
          </p:cNvPr>
          <p:cNvSpPr txBox="1"/>
          <p:nvPr/>
        </p:nvSpPr>
        <p:spPr>
          <a:xfrm>
            <a:off x="6922851" y="1685805"/>
            <a:ext cx="4306044" cy="2492990"/>
          </a:xfrm>
          <a:prstGeom prst="rect">
            <a:avLst/>
          </a:prstGeom>
          <a:noFill/>
        </p:spPr>
        <p:txBody>
          <a:bodyPr wrap="square" rtlCol="0">
            <a:spAutoFit/>
          </a:bodyPr>
          <a:lstStyle/>
          <a:p>
            <a:r>
              <a:rPr lang="en-US" sz="2400" dirty="0"/>
              <a:t>Our Core Values</a:t>
            </a:r>
            <a:r>
              <a:rPr lang="en-US" dirty="0"/>
              <a:t>.</a:t>
            </a:r>
          </a:p>
          <a:p>
            <a:endParaRPr lang="en-US" dirty="0"/>
          </a:p>
          <a:p>
            <a:r>
              <a:rPr lang="en-US" sz="1200" dirty="0"/>
              <a:t>To deliver 100% customer satisfaction. This is our passion and unwavering commitment to our clients. </a:t>
            </a:r>
          </a:p>
          <a:p>
            <a:endParaRPr lang="en-US" sz="1200" dirty="0"/>
          </a:p>
          <a:p>
            <a:r>
              <a:rPr lang="en-US" sz="1200" dirty="0"/>
              <a:t>To treat everyone we work with, both employees and customers, with honesty and respect.</a:t>
            </a:r>
          </a:p>
          <a:p>
            <a:endParaRPr lang="en-US" sz="1200" dirty="0"/>
          </a:p>
          <a:p>
            <a:r>
              <a:rPr lang="en-US" sz="1200" dirty="0"/>
              <a:t>To be obsessed with the quality of the work we deliver to our customers in everything we do. </a:t>
            </a:r>
          </a:p>
          <a:p>
            <a:endParaRPr lang="en-US" dirty="0"/>
          </a:p>
        </p:txBody>
      </p:sp>
    </p:spTree>
    <p:extLst>
      <p:ext uri="{BB962C8B-B14F-4D97-AF65-F5344CB8AC3E}">
        <p14:creationId xmlns:p14="http://schemas.microsoft.com/office/powerpoint/2010/main" val="397887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B1C54C-A036-40E0-A89D-3BF754E7CAD4}"/>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5" name="Title 4">
            <a:extLst>
              <a:ext uri="{FF2B5EF4-FFF2-40B4-BE49-F238E27FC236}">
                <a16:creationId xmlns:a16="http://schemas.microsoft.com/office/drawing/2014/main" id="{7196E2E4-9FAB-4C87-9AC2-E0842F2C0EC5}"/>
              </a:ext>
            </a:extLst>
          </p:cNvPr>
          <p:cNvSpPr>
            <a:spLocks noGrp="1"/>
          </p:cNvSpPr>
          <p:nvPr>
            <p:ph type="title"/>
          </p:nvPr>
        </p:nvSpPr>
        <p:spPr>
          <a:xfrm>
            <a:off x="838200" y="365125"/>
            <a:ext cx="10515600" cy="1325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KASH Tech</a:t>
            </a:r>
            <a:r>
              <a:rPr lang="en-US" dirty="0">
                <a:solidFill>
                  <a:schemeClr val="tx1"/>
                </a:solidFill>
              </a:rPr>
              <a:t>			</a:t>
            </a:r>
            <a:r>
              <a:rPr lang="en-US" sz="1000" dirty="0">
                <a:solidFill>
                  <a:schemeClr val="tx1"/>
                </a:solidFill>
              </a:rPr>
              <a:t>Services v   Technologies v     Experience v    Partners v   Resources v   About Us v		</a:t>
            </a:r>
            <a:endParaRPr lang="en-US" dirty="0">
              <a:solidFill>
                <a:schemeClr val="tx1"/>
              </a:solidFill>
            </a:endParaRPr>
          </a:p>
        </p:txBody>
      </p:sp>
      <p:sp>
        <p:nvSpPr>
          <p:cNvPr id="7" name="TextBox 6">
            <a:extLst>
              <a:ext uri="{FF2B5EF4-FFF2-40B4-BE49-F238E27FC236}">
                <a16:creationId xmlns:a16="http://schemas.microsoft.com/office/drawing/2014/main" id="{25A009B6-3006-42A5-A215-4CC2767C128B}"/>
              </a:ext>
            </a:extLst>
          </p:cNvPr>
          <p:cNvSpPr txBox="1"/>
          <p:nvPr/>
        </p:nvSpPr>
        <p:spPr>
          <a:xfrm>
            <a:off x="6422570" y="1978858"/>
            <a:ext cx="4931230" cy="2308324"/>
          </a:xfrm>
          <a:prstGeom prst="rect">
            <a:avLst/>
          </a:prstGeom>
          <a:noFill/>
          <a:ln>
            <a:solidFill>
              <a:schemeClr val="bg1"/>
            </a:solidFill>
          </a:ln>
        </p:spPr>
        <p:txBody>
          <a:bodyPr wrap="square" rtlCol="0">
            <a:spAutoFit/>
          </a:bodyPr>
          <a:lstStyle/>
          <a:p>
            <a:r>
              <a:rPr lang="en-US" dirty="0">
                <a:solidFill>
                  <a:schemeClr val="accent6"/>
                </a:solidFill>
              </a:rPr>
              <a:t>Data Services</a:t>
            </a:r>
            <a:r>
              <a:rPr lang="en-US" dirty="0"/>
              <a:t>:			</a:t>
            </a:r>
            <a:r>
              <a:rPr lang="en-US" sz="1200" b="1" u="sng" dirty="0">
                <a:solidFill>
                  <a:schemeClr val="accent3">
                    <a:lumMod val="75000"/>
                    <a:lumOff val="25000"/>
                  </a:schemeClr>
                </a:solidFill>
              </a:rPr>
              <a:t>Learn More</a:t>
            </a:r>
          </a:p>
          <a:p>
            <a:pPr marL="285750" indent="-285750">
              <a:buFont typeface="Arial" panose="020B0604020202020204" pitchFamily="34" charset="0"/>
              <a:buChar char="•"/>
            </a:pPr>
            <a:r>
              <a:rPr lang="en-US" dirty="0"/>
              <a:t>Data Integration</a:t>
            </a:r>
          </a:p>
          <a:p>
            <a:pPr marL="285750" indent="-285750">
              <a:buFont typeface="Arial" panose="020B0604020202020204" pitchFamily="34" charset="0"/>
              <a:buChar char="•"/>
            </a:pPr>
            <a:r>
              <a:rPr lang="en-US" dirty="0"/>
              <a:t>Enterprise Data Architecture Design</a:t>
            </a:r>
          </a:p>
          <a:p>
            <a:pPr marL="285750" indent="-285750">
              <a:buFont typeface="Arial" panose="020B0604020202020204" pitchFamily="34" charset="0"/>
              <a:buChar char="•"/>
            </a:pPr>
            <a:r>
              <a:rPr lang="en-US" dirty="0"/>
              <a:t>Data Modeling</a:t>
            </a:r>
          </a:p>
          <a:p>
            <a:pPr marL="285750" indent="-285750">
              <a:buFont typeface="Arial" panose="020B0604020202020204" pitchFamily="34" charset="0"/>
              <a:buChar char="•"/>
            </a:pPr>
            <a:r>
              <a:rPr lang="en-US" dirty="0"/>
              <a:t>Data Virtualization</a:t>
            </a:r>
          </a:p>
          <a:p>
            <a:pPr marL="285750" indent="-285750">
              <a:buFont typeface="Arial" panose="020B0604020202020204" pitchFamily="34" charset="0"/>
              <a:buChar char="•"/>
            </a:pPr>
            <a:r>
              <a:rPr lang="en-US" dirty="0"/>
              <a:t>Legacy Migration</a:t>
            </a:r>
          </a:p>
          <a:p>
            <a:pPr marL="285750" indent="-285750">
              <a:buFont typeface="Arial" panose="020B0604020202020204" pitchFamily="34" charset="0"/>
              <a:buChar char="•"/>
            </a:pPr>
            <a:r>
              <a:rPr lang="en-US" dirty="0"/>
              <a:t>Data Mart/Data Warehouse</a:t>
            </a:r>
          </a:p>
          <a:p>
            <a:endParaRPr lang="en-US" dirty="0"/>
          </a:p>
        </p:txBody>
      </p:sp>
      <p:sp>
        <p:nvSpPr>
          <p:cNvPr id="8" name="TextBox 7">
            <a:extLst>
              <a:ext uri="{FF2B5EF4-FFF2-40B4-BE49-F238E27FC236}">
                <a16:creationId xmlns:a16="http://schemas.microsoft.com/office/drawing/2014/main" id="{9BD4F9F1-FDC5-4EDD-BB70-3DEA8D06F37A}"/>
              </a:ext>
            </a:extLst>
          </p:cNvPr>
          <p:cNvSpPr txBox="1"/>
          <p:nvPr/>
        </p:nvSpPr>
        <p:spPr>
          <a:xfrm>
            <a:off x="1132114" y="2188027"/>
            <a:ext cx="4833257" cy="2645229"/>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5F869F11-70ED-427B-B742-F300F47F8135}"/>
              </a:ext>
            </a:extLst>
          </p:cNvPr>
          <p:cNvSpPr txBox="1"/>
          <p:nvPr/>
        </p:nvSpPr>
        <p:spPr>
          <a:xfrm>
            <a:off x="1132113" y="1963424"/>
            <a:ext cx="4833257" cy="2308324"/>
          </a:xfrm>
          <a:prstGeom prst="rect">
            <a:avLst/>
          </a:prstGeom>
          <a:noFill/>
          <a:ln>
            <a:solidFill>
              <a:schemeClr val="bg1"/>
            </a:solidFill>
          </a:ln>
        </p:spPr>
        <p:txBody>
          <a:bodyPr wrap="square" rtlCol="0">
            <a:spAutoFit/>
          </a:bodyPr>
          <a:lstStyle/>
          <a:p>
            <a:r>
              <a:rPr lang="en-US" dirty="0">
                <a:solidFill>
                  <a:schemeClr val="accent6"/>
                </a:solidFill>
              </a:rPr>
              <a:t>Analytics Services:		</a:t>
            </a:r>
            <a:r>
              <a:rPr lang="en-US" sz="1200" b="1" u="sng" dirty="0">
                <a:solidFill>
                  <a:schemeClr val="accent3">
                    <a:lumMod val="75000"/>
                    <a:lumOff val="25000"/>
                  </a:schemeClr>
                </a:solidFill>
              </a:rPr>
              <a:t>Learn More</a:t>
            </a:r>
          </a:p>
          <a:p>
            <a:pPr marL="285750" indent="-285750">
              <a:buFont typeface="Arial" panose="020B0604020202020204" pitchFamily="34" charset="0"/>
              <a:buChar char="•"/>
            </a:pPr>
            <a:r>
              <a:rPr lang="en-US" dirty="0"/>
              <a:t>Analytics and BI implementations</a:t>
            </a:r>
          </a:p>
          <a:p>
            <a:pPr marL="285750" indent="-285750">
              <a:buFont typeface="Arial" panose="020B0604020202020204" pitchFamily="34" charset="0"/>
              <a:buChar char="•"/>
            </a:pPr>
            <a:r>
              <a:rPr lang="en-US" dirty="0"/>
              <a:t>Self-Service Reporting</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Portal and Dashboards</a:t>
            </a:r>
          </a:p>
          <a:p>
            <a:pPr marL="285750" indent="-285750">
              <a:buFont typeface="Arial" panose="020B0604020202020204" pitchFamily="34" charset="0"/>
              <a:buChar char="•"/>
            </a:pPr>
            <a:r>
              <a:rPr lang="en-US" dirty="0"/>
              <a:t>Embedded Analytics</a:t>
            </a:r>
          </a:p>
          <a:p>
            <a:pPr marL="285750" indent="-285750">
              <a:buFont typeface="Arial" panose="020B0604020202020204" pitchFamily="34" charset="0"/>
              <a:buChar char="•"/>
            </a:pPr>
            <a:r>
              <a:rPr lang="en-US" dirty="0"/>
              <a:t>Predictive Analytics</a:t>
            </a:r>
          </a:p>
          <a:p>
            <a:pPr marL="285750" indent="-285750">
              <a:buFont typeface="Arial" panose="020B0604020202020204" pitchFamily="34" charset="0"/>
              <a:buChar char="•"/>
            </a:pPr>
            <a:r>
              <a:rPr lang="en-US" dirty="0"/>
              <a:t>Data Science</a:t>
            </a:r>
          </a:p>
        </p:txBody>
      </p:sp>
      <p:sp>
        <p:nvSpPr>
          <p:cNvPr id="12" name="TextBox 11">
            <a:extLst>
              <a:ext uri="{FF2B5EF4-FFF2-40B4-BE49-F238E27FC236}">
                <a16:creationId xmlns:a16="http://schemas.microsoft.com/office/drawing/2014/main" id="{B06359DE-CD71-454C-AA81-5AD2BE9BE62D}"/>
              </a:ext>
            </a:extLst>
          </p:cNvPr>
          <p:cNvSpPr txBox="1"/>
          <p:nvPr/>
        </p:nvSpPr>
        <p:spPr>
          <a:xfrm>
            <a:off x="1071501" y="4544484"/>
            <a:ext cx="4833257" cy="1477328"/>
          </a:xfrm>
          <a:prstGeom prst="rect">
            <a:avLst/>
          </a:prstGeom>
          <a:noFill/>
          <a:ln>
            <a:solidFill>
              <a:schemeClr val="bg1"/>
            </a:solidFill>
          </a:ln>
        </p:spPr>
        <p:txBody>
          <a:bodyPr wrap="square" rtlCol="0">
            <a:spAutoFit/>
          </a:bodyPr>
          <a:lstStyle/>
          <a:p>
            <a:r>
              <a:rPr lang="en-US" dirty="0">
                <a:solidFill>
                  <a:schemeClr val="accent6"/>
                </a:solidFill>
              </a:rPr>
              <a:t>Cloud Migrations Services:		</a:t>
            </a:r>
            <a:r>
              <a:rPr lang="en-US" sz="1200" b="1" u="sng" dirty="0">
                <a:solidFill>
                  <a:schemeClr val="accent3">
                    <a:lumMod val="75000"/>
                    <a:lumOff val="25000"/>
                  </a:schemeClr>
                </a:solidFill>
              </a:rPr>
              <a:t>Learn More</a:t>
            </a:r>
          </a:p>
          <a:p>
            <a:pPr marL="285750" indent="-285750">
              <a:buFont typeface="Arial" panose="020B0604020202020204" pitchFamily="34" charset="0"/>
              <a:buChar char="•"/>
            </a:pPr>
            <a:r>
              <a:rPr lang="en-US" dirty="0"/>
              <a:t>BI platform and application migration</a:t>
            </a:r>
          </a:p>
          <a:p>
            <a:pPr marL="285750" indent="-285750">
              <a:buFont typeface="Arial" panose="020B0604020202020204" pitchFamily="34" charset="0"/>
              <a:buChar char="•"/>
            </a:pPr>
            <a:r>
              <a:rPr lang="en-US" dirty="0"/>
              <a:t>Data migration</a:t>
            </a:r>
          </a:p>
          <a:p>
            <a:pPr marL="285750" indent="-285750">
              <a:buFont typeface="Arial" panose="020B0604020202020204" pitchFamily="34" charset="0"/>
              <a:buChar char="•"/>
            </a:pPr>
            <a:r>
              <a:rPr lang="en-US" dirty="0"/>
              <a:t>Hybrid migration – on prem and cloud</a:t>
            </a:r>
          </a:p>
          <a:p>
            <a:endParaRPr lang="en-US" dirty="0"/>
          </a:p>
        </p:txBody>
      </p:sp>
      <p:sp>
        <p:nvSpPr>
          <p:cNvPr id="13" name="TextBox 12">
            <a:extLst>
              <a:ext uri="{FF2B5EF4-FFF2-40B4-BE49-F238E27FC236}">
                <a16:creationId xmlns:a16="http://schemas.microsoft.com/office/drawing/2014/main" id="{E12E6EC7-AA8D-488B-9D7E-A093BA21BBA5}"/>
              </a:ext>
            </a:extLst>
          </p:cNvPr>
          <p:cNvSpPr txBox="1"/>
          <p:nvPr/>
        </p:nvSpPr>
        <p:spPr>
          <a:xfrm>
            <a:off x="6422570" y="4511785"/>
            <a:ext cx="4931230" cy="2308324"/>
          </a:xfrm>
          <a:prstGeom prst="rect">
            <a:avLst/>
          </a:prstGeom>
          <a:noFill/>
          <a:ln>
            <a:solidFill>
              <a:schemeClr val="bg1"/>
            </a:solidFill>
          </a:ln>
        </p:spPr>
        <p:txBody>
          <a:bodyPr wrap="square" rtlCol="0">
            <a:spAutoFit/>
          </a:bodyPr>
          <a:lstStyle/>
          <a:p>
            <a:r>
              <a:rPr lang="en-US" dirty="0">
                <a:solidFill>
                  <a:schemeClr val="accent6"/>
                </a:solidFill>
              </a:rPr>
              <a:t>Application Development Services:	</a:t>
            </a:r>
            <a:r>
              <a:rPr lang="en-US" sz="1200" b="1" u="sng" dirty="0">
                <a:solidFill>
                  <a:schemeClr val="accent3">
                    <a:lumMod val="75000"/>
                    <a:lumOff val="25000"/>
                  </a:schemeClr>
                </a:solidFill>
              </a:rPr>
              <a:t>Learn More</a:t>
            </a:r>
          </a:p>
          <a:p>
            <a:pPr marL="285750" indent="-285750">
              <a:buFont typeface="Arial" panose="020B0604020202020204" pitchFamily="34" charset="0"/>
              <a:buChar char="•"/>
            </a:pPr>
            <a:r>
              <a:rPr lang="en-US" dirty="0"/>
              <a:t>Legacy Migration</a:t>
            </a:r>
          </a:p>
          <a:p>
            <a:pPr marL="285750" indent="-285750">
              <a:buFont typeface="Arial" panose="020B0604020202020204" pitchFamily="34" charset="0"/>
              <a:buChar char="•"/>
            </a:pPr>
            <a:r>
              <a:rPr lang="en-US" dirty="0"/>
              <a:t>Staff Augmentation</a:t>
            </a:r>
          </a:p>
          <a:p>
            <a:pPr marL="285750" indent="-285750">
              <a:buFont typeface="Arial" panose="020B0604020202020204" pitchFamily="34" charset="0"/>
              <a:buChar char="•"/>
            </a:pPr>
            <a:r>
              <a:rPr lang="en-US" dirty="0"/>
              <a:t>Mobile Development</a:t>
            </a:r>
          </a:p>
          <a:p>
            <a:pPr marL="285750" indent="-285750">
              <a:buFont typeface="Arial" panose="020B0604020202020204" pitchFamily="34" charset="0"/>
              <a:buChar char="•"/>
            </a:pPr>
            <a:r>
              <a:rPr lang="en-US" dirty="0"/>
              <a:t>On &amp; Offshore Development</a:t>
            </a:r>
          </a:p>
          <a:p>
            <a:endParaRPr lang="en-US" dirty="0"/>
          </a:p>
          <a:p>
            <a:endParaRPr lang="en-US" dirty="0"/>
          </a:p>
          <a:p>
            <a:endParaRPr lang="en-US" dirty="0"/>
          </a:p>
        </p:txBody>
      </p:sp>
    </p:spTree>
    <p:extLst>
      <p:ext uri="{BB962C8B-B14F-4D97-AF65-F5344CB8AC3E}">
        <p14:creationId xmlns:p14="http://schemas.microsoft.com/office/powerpoint/2010/main" val="267523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8DE12-48C2-4CB4-9ACC-3BB2BE46B69C}"/>
              </a:ext>
            </a:extLst>
          </p:cNvPr>
          <p:cNvSpPr>
            <a:spLocks noGrp="1"/>
          </p:cNvSpPr>
          <p:nvPr>
            <p:ph idx="1"/>
          </p:nvPr>
        </p:nvSpPr>
        <p:spPr>
          <a:xfrm>
            <a:off x="838200" y="1835209"/>
            <a:ext cx="10515600" cy="4704818"/>
          </a:xfrm>
        </p:spPr>
        <p:txBody>
          <a:bodyPr/>
          <a:lstStyle/>
          <a:p>
            <a:pPr marL="0" indent="0">
              <a:buNone/>
            </a:pPr>
            <a:r>
              <a:rPr lang="en-US" dirty="0"/>
              <a:t>		</a:t>
            </a:r>
          </a:p>
        </p:txBody>
      </p:sp>
      <p:sp>
        <p:nvSpPr>
          <p:cNvPr id="4" name="Slide Number Placeholder 3">
            <a:extLst>
              <a:ext uri="{FF2B5EF4-FFF2-40B4-BE49-F238E27FC236}">
                <a16:creationId xmlns:a16="http://schemas.microsoft.com/office/drawing/2014/main" id="{07AE88B6-584A-43D4-B2C6-7FE7B1F555AA}"/>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5" name="Rectangle 4">
            <a:extLst>
              <a:ext uri="{FF2B5EF4-FFF2-40B4-BE49-F238E27FC236}">
                <a16:creationId xmlns:a16="http://schemas.microsoft.com/office/drawing/2014/main" id="{BB8A417F-78B7-4994-90E5-2DE960E6D55D}"/>
              </a:ext>
            </a:extLst>
          </p:cNvPr>
          <p:cNvSpPr/>
          <p:nvPr/>
        </p:nvSpPr>
        <p:spPr>
          <a:xfrm>
            <a:off x="838200" y="165526"/>
            <a:ext cx="10265790" cy="980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KASH Tech</a:t>
            </a:r>
            <a:r>
              <a:rPr lang="en-US" dirty="0">
                <a:solidFill>
                  <a:schemeClr val="tx1"/>
                </a:solidFill>
              </a:rPr>
              <a:t>				</a:t>
            </a:r>
            <a:r>
              <a:rPr lang="en-US" sz="1000" dirty="0">
                <a:solidFill>
                  <a:schemeClr val="tx1"/>
                </a:solidFill>
              </a:rPr>
              <a:t>Services v	Technologies v	Experience v	Resources v	About Us v		</a:t>
            </a:r>
            <a:endParaRPr lang="en-US" dirty="0">
              <a:solidFill>
                <a:schemeClr val="tx1"/>
              </a:solidFill>
            </a:endParaRPr>
          </a:p>
        </p:txBody>
      </p:sp>
      <p:sp>
        <p:nvSpPr>
          <p:cNvPr id="7" name="Rectangle 6">
            <a:extLst>
              <a:ext uri="{FF2B5EF4-FFF2-40B4-BE49-F238E27FC236}">
                <a16:creationId xmlns:a16="http://schemas.microsoft.com/office/drawing/2014/main" id="{41CC2DDD-CEC0-4307-A3F2-032D4894A1E0}"/>
              </a:ext>
            </a:extLst>
          </p:cNvPr>
          <p:cNvSpPr/>
          <p:nvPr/>
        </p:nvSpPr>
        <p:spPr>
          <a:xfrm>
            <a:off x="608112" y="1452249"/>
            <a:ext cx="10745688" cy="4603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10" name="TextBox 9">
            <a:extLst>
              <a:ext uri="{FF2B5EF4-FFF2-40B4-BE49-F238E27FC236}">
                <a16:creationId xmlns:a16="http://schemas.microsoft.com/office/drawing/2014/main" id="{B664040C-3E9D-4DC1-BCF2-5F967121A79E}"/>
              </a:ext>
            </a:extLst>
          </p:cNvPr>
          <p:cNvSpPr txBox="1"/>
          <p:nvPr/>
        </p:nvSpPr>
        <p:spPr>
          <a:xfrm>
            <a:off x="3205114" y="1334449"/>
            <a:ext cx="4147794" cy="1546577"/>
          </a:xfrm>
          <a:prstGeom prst="rect">
            <a:avLst/>
          </a:prstGeom>
          <a:noFill/>
        </p:spPr>
        <p:txBody>
          <a:bodyPr wrap="square" rtlCol="0">
            <a:spAutoFit/>
          </a:bodyPr>
          <a:lstStyle/>
          <a:p>
            <a:pPr algn="ctr"/>
            <a:r>
              <a:rPr lang="en-US" dirty="0"/>
              <a:t>Analytics Consulting Services</a:t>
            </a:r>
          </a:p>
          <a:p>
            <a:pPr algn="ctr"/>
            <a:r>
              <a:rPr lang="en-US" sz="1100" dirty="0"/>
              <a:t>We are focused on delivering “best of fit’ data-driven analytics solutions to deliver the most important business insights.</a:t>
            </a:r>
          </a:p>
          <a:p>
            <a:pPr algn="ctr"/>
            <a:endParaRPr lang="en-US" sz="1100" dirty="0"/>
          </a:p>
          <a:p>
            <a:pPr algn="ctr"/>
            <a:r>
              <a:rPr lang="en-US" sz="1100" dirty="0"/>
              <a:t>Our Core Expertise is in Advanced Analytics and Data Management Strategy and Execution</a:t>
            </a:r>
          </a:p>
          <a:p>
            <a:pPr algn="ctr"/>
            <a:endParaRPr lang="en-US" sz="1050" dirty="0"/>
          </a:p>
          <a:p>
            <a:pPr algn="ctr"/>
            <a:endParaRPr lang="en-US" sz="1100" dirty="0"/>
          </a:p>
        </p:txBody>
      </p:sp>
      <p:sp>
        <p:nvSpPr>
          <p:cNvPr id="13" name="TextBox 12">
            <a:extLst>
              <a:ext uri="{FF2B5EF4-FFF2-40B4-BE49-F238E27FC236}">
                <a16:creationId xmlns:a16="http://schemas.microsoft.com/office/drawing/2014/main" id="{B97E10E4-CEE3-4F7B-8A7E-BAFE489A620F}"/>
              </a:ext>
            </a:extLst>
          </p:cNvPr>
          <p:cNvSpPr txBox="1"/>
          <p:nvPr/>
        </p:nvSpPr>
        <p:spPr>
          <a:xfrm>
            <a:off x="1230984" y="2723597"/>
            <a:ext cx="3016577" cy="1831271"/>
          </a:xfrm>
          <a:prstGeom prst="rect">
            <a:avLst/>
          </a:prstGeom>
          <a:noFill/>
        </p:spPr>
        <p:txBody>
          <a:bodyPr wrap="square" rtlCol="0">
            <a:spAutoFit/>
          </a:bodyPr>
          <a:lstStyle/>
          <a:p>
            <a:r>
              <a:rPr lang="en-US" sz="1400"/>
              <a:t>Strategy &amp; Assessment</a:t>
            </a:r>
          </a:p>
          <a:p>
            <a:r>
              <a:rPr lang="en-US" sz="1000"/>
              <a:t>An assessment of your data and analytics is the starting point to developing a successful analytics strategy. It is a plan that identifies the people, processes, and technology your organization needs to accomplish your data and analytics goals.</a:t>
            </a:r>
          </a:p>
          <a:p>
            <a:endParaRPr lang="en-US" sz="1100" dirty="0"/>
          </a:p>
          <a:p>
            <a:r>
              <a:rPr lang="en-US" sz="1000" u="sng" dirty="0">
                <a:solidFill>
                  <a:schemeClr val="accent3">
                    <a:lumMod val="75000"/>
                    <a:lumOff val="25000"/>
                  </a:schemeClr>
                </a:solidFill>
              </a:rPr>
              <a:t>Learn More</a:t>
            </a:r>
          </a:p>
          <a:p>
            <a:endParaRPr lang="en-US" dirty="0"/>
          </a:p>
        </p:txBody>
      </p:sp>
      <p:sp>
        <p:nvSpPr>
          <p:cNvPr id="16" name="TextBox 15">
            <a:extLst>
              <a:ext uri="{FF2B5EF4-FFF2-40B4-BE49-F238E27FC236}">
                <a16:creationId xmlns:a16="http://schemas.microsoft.com/office/drawing/2014/main" id="{5DFF9FA8-D995-4BCF-9A94-1D1590B84C81}"/>
              </a:ext>
            </a:extLst>
          </p:cNvPr>
          <p:cNvSpPr txBox="1"/>
          <p:nvPr/>
        </p:nvSpPr>
        <p:spPr>
          <a:xfrm>
            <a:off x="1230984" y="4558641"/>
            <a:ext cx="3016577" cy="1985159"/>
          </a:xfrm>
          <a:prstGeom prst="rect">
            <a:avLst/>
          </a:prstGeom>
          <a:noFill/>
        </p:spPr>
        <p:txBody>
          <a:bodyPr wrap="square" rtlCol="0">
            <a:spAutoFit/>
          </a:bodyPr>
          <a:lstStyle/>
          <a:p>
            <a:r>
              <a:rPr lang="en-US" sz="1400" dirty="0"/>
              <a:t>Design &amp; Coaching</a:t>
            </a:r>
          </a:p>
          <a:p>
            <a:r>
              <a:rPr lang="en-US" sz="1000" dirty="0"/>
              <a:t>Save time and reduce risk by ensuring that the analytics you develop will meet your customers expectations and business needs at every step of your development. We’ll help you develop an actionable plan to get the most out of your people, process and technology to support your business goals.</a:t>
            </a:r>
          </a:p>
          <a:p>
            <a:endParaRPr lang="en-US" sz="1100" dirty="0"/>
          </a:p>
          <a:p>
            <a:r>
              <a:rPr lang="en-US" sz="1000" u="sng" dirty="0">
                <a:solidFill>
                  <a:schemeClr val="accent3">
                    <a:lumMod val="75000"/>
                    <a:lumOff val="25000"/>
                  </a:schemeClr>
                </a:solidFill>
              </a:rPr>
              <a:t>Learn More</a:t>
            </a:r>
          </a:p>
          <a:p>
            <a:endParaRPr lang="en-US" dirty="0"/>
          </a:p>
        </p:txBody>
      </p:sp>
      <p:sp>
        <p:nvSpPr>
          <p:cNvPr id="17" name="TextBox 16">
            <a:extLst>
              <a:ext uri="{FF2B5EF4-FFF2-40B4-BE49-F238E27FC236}">
                <a16:creationId xmlns:a16="http://schemas.microsoft.com/office/drawing/2014/main" id="{0850CECE-AFF4-4A5B-82DF-C4E4A78FFFDE}"/>
              </a:ext>
            </a:extLst>
          </p:cNvPr>
          <p:cNvSpPr txBox="1"/>
          <p:nvPr/>
        </p:nvSpPr>
        <p:spPr>
          <a:xfrm>
            <a:off x="7004903" y="2723597"/>
            <a:ext cx="3016577" cy="1523494"/>
          </a:xfrm>
          <a:prstGeom prst="rect">
            <a:avLst/>
          </a:prstGeom>
          <a:noFill/>
        </p:spPr>
        <p:txBody>
          <a:bodyPr wrap="square" rtlCol="0">
            <a:spAutoFit/>
          </a:bodyPr>
          <a:lstStyle/>
          <a:p>
            <a:r>
              <a:rPr lang="en-US" sz="1400" dirty="0"/>
              <a:t>Application Development</a:t>
            </a:r>
          </a:p>
          <a:p>
            <a:r>
              <a:rPr lang="en-US" sz="1000" dirty="0"/>
              <a:t>Our data analytics experts can help you grow your BI capabilities. We focus on developing solutions that will streamline business processes, reduce costs and improve your customer experience.</a:t>
            </a:r>
          </a:p>
          <a:p>
            <a:endParaRPr lang="en-US" sz="1100" dirty="0"/>
          </a:p>
          <a:p>
            <a:r>
              <a:rPr lang="en-US" sz="1000" u="sng" dirty="0">
                <a:solidFill>
                  <a:schemeClr val="accent3">
                    <a:lumMod val="75000"/>
                    <a:lumOff val="25000"/>
                  </a:schemeClr>
                </a:solidFill>
              </a:rPr>
              <a:t>Learn More</a:t>
            </a:r>
          </a:p>
          <a:p>
            <a:endParaRPr lang="en-US" dirty="0"/>
          </a:p>
        </p:txBody>
      </p:sp>
      <p:sp>
        <p:nvSpPr>
          <p:cNvPr id="18" name="TextBox 17">
            <a:extLst>
              <a:ext uri="{FF2B5EF4-FFF2-40B4-BE49-F238E27FC236}">
                <a16:creationId xmlns:a16="http://schemas.microsoft.com/office/drawing/2014/main" id="{41AD7BE7-4E8B-4990-A865-0689AB2AF109}"/>
              </a:ext>
            </a:extLst>
          </p:cNvPr>
          <p:cNvSpPr txBox="1"/>
          <p:nvPr/>
        </p:nvSpPr>
        <p:spPr>
          <a:xfrm>
            <a:off x="7004902" y="4553427"/>
            <a:ext cx="3016577" cy="2139047"/>
          </a:xfrm>
          <a:prstGeom prst="rect">
            <a:avLst/>
          </a:prstGeom>
          <a:noFill/>
        </p:spPr>
        <p:txBody>
          <a:bodyPr wrap="square" rtlCol="0">
            <a:spAutoFit/>
          </a:bodyPr>
          <a:lstStyle/>
          <a:p>
            <a:r>
              <a:rPr lang="en-US" sz="1400" dirty="0"/>
              <a:t>Sustainment</a:t>
            </a:r>
          </a:p>
          <a:p>
            <a:r>
              <a:rPr lang="en-US" sz="1000" dirty="0"/>
              <a:t>Our project-based model focuses on creating and delivering sustainable solutions specific to your needs and resources within a well-defined scope and time frame at an affordable price. Our services combines the bets-of-breed onshore and offshore development teams that can be deployed in short notice to help your team finish on time and on budget. </a:t>
            </a:r>
          </a:p>
          <a:p>
            <a:endParaRPr lang="en-US" sz="1100" dirty="0"/>
          </a:p>
          <a:p>
            <a:r>
              <a:rPr lang="en-US" sz="1000" u="sng" dirty="0">
                <a:solidFill>
                  <a:schemeClr val="accent3">
                    <a:lumMod val="75000"/>
                    <a:lumOff val="25000"/>
                  </a:schemeClr>
                </a:solidFill>
              </a:rPr>
              <a:t>Learn More</a:t>
            </a:r>
          </a:p>
          <a:p>
            <a:endParaRPr lang="en-US" dirty="0"/>
          </a:p>
        </p:txBody>
      </p:sp>
    </p:spTree>
    <p:extLst>
      <p:ext uri="{BB962C8B-B14F-4D97-AF65-F5344CB8AC3E}">
        <p14:creationId xmlns:p14="http://schemas.microsoft.com/office/powerpoint/2010/main" val="246978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E85ABA-FBC5-44AF-ADF2-229C15B64E34}"/>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5</a:t>
            </a:fld>
            <a:endParaRPr lang="en-US"/>
          </a:p>
        </p:txBody>
      </p:sp>
      <p:sp>
        <p:nvSpPr>
          <p:cNvPr id="5" name="Title 4">
            <a:extLst>
              <a:ext uri="{FF2B5EF4-FFF2-40B4-BE49-F238E27FC236}">
                <a16:creationId xmlns:a16="http://schemas.microsoft.com/office/drawing/2014/main" id="{A0FDFC07-C0DB-481A-9149-85598D3D77C7}"/>
              </a:ext>
            </a:extLst>
          </p:cNvPr>
          <p:cNvSpPr>
            <a:spLocks noGrp="1"/>
          </p:cNvSpPr>
          <p:nvPr>
            <p:ph type="title"/>
          </p:nvPr>
        </p:nvSpPr>
        <p:spPr>
          <a:xfrm>
            <a:off x="838200" y="365125"/>
            <a:ext cx="10515600" cy="1325563"/>
          </a:xfr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a:solidFill>
                  <a:schemeClr val="accent2"/>
                </a:solidFill>
              </a:rPr>
              <a:t>KASH Tech			</a:t>
            </a:r>
            <a:r>
              <a:rPr lang="en-US" sz="1200" dirty="0">
                <a:solidFill>
                  <a:schemeClr val="accent2"/>
                </a:solidFill>
              </a:rPr>
              <a:t>Services v   Technologies v   Experience v   Resources v   About Us v</a:t>
            </a:r>
            <a:r>
              <a:rPr lang="en-US" dirty="0">
                <a:solidFill>
                  <a:schemeClr val="accent2"/>
                </a:solidFill>
              </a:rPr>
              <a:t>		</a:t>
            </a:r>
          </a:p>
        </p:txBody>
      </p:sp>
      <p:sp>
        <p:nvSpPr>
          <p:cNvPr id="3" name="Content Placeholder 2">
            <a:extLst>
              <a:ext uri="{FF2B5EF4-FFF2-40B4-BE49-F238E27FC236}">
                <a16:creationId xmlns:a16="http://schemas.microsoft.com/office/drawing/2014/main" id="{87A79D63-44E8-455E-B59D-71FAB60D0AFC}"/>
              </a:ext>
            </a:extLst>
          </p:cNvPr>
          <p:cNvSpPr>
            <a:spLocks noGrp="1"/>
          </p:cNvSpPr>
          <p:nvPr>
            <p:ph sz="half" idx="1"/>
          </p:nvPr>
        </p:nvSpPr>
        <p:spPr>
          <a:xfrm>
            <a:off x="838200" y="1825625"/>
            <a:ext cx="5181600" cy="4351338"/>
          </a:xfrm>
        </p:spPr>
        <p:txBody>
          <a:bodyPr>
            <a:normAutofit/>
          </a:bodyPr>
          <a:lstStyle/>
          <a:p>
            <a:pPr marL="0" indent="0">
              <a:buNone/>
            </a:pPr>
            <a:r>
              <a:rPr lang="en-US" dirty="0"/>
              <a:t>Strategy and Assessment Services.</a:t>
            </a:r>
          </a:p>
          <a:p>
            <a:pPr marL="0" indent="0">
              <a:buNone/>
            </a:pPr>
            <a:r>
              <a:rPr lang="en-US" b="0" i="0" u="none" strike="noStrike" dirty="0">
                <a:effectLst/>
              </a:rPr>
              <a:t>This service is a composite set of assessments to review your current data analytics' system and applications.   The number of assessments you choose will determine the length of the engagement.</a:t>
            </a:r>
            <a:r>
              <a:rPr lang="en-US" dirty="0"/>
              <a:t> </a:t>
            </a:r>
          </a:p>
          <a:p>
            <a:pPr marL="0" indent="0">
              <a:buNone/>
            </a:pPr>
            <a:endParaRPr lang="en-US" dirty="0"/>
          </a:p>
        </p:txBody>
      </p:sp>
      <p:graphicFrame>
        <p:nvGraphicFramePr>
          <p:cNvPr id="6" name="Table 5">
            <a:extLst>
              <a:ext uri="{FF2B5EF4-FFF2-40B4-BE49-F238E27FC236}">
                <a16:creationId xmlns:a16="http://schemas.microsoft.com/office/drawing/2014/main" id="{4D4927D5-2497-4E13-B469-F3528749E09E}"/>
              </a:ext>
            </a:extLst>
          </p:cNvPr>
          <p:cNvGraphicFramePr>
            <a:graphicFrameLocks noGrp="1"/>
          </p:cNvGraphicFramePr>
          <p:nvPr>
            <p:extLst>
              <p:ext uri="{D42A27DB-BD31-4B8C-83A1-F6EECF244321}">
                <p14:modId xmlns:p14="http://schemas.microsoft.com/office/powerpoint/2010/main" val="1307598288"/>
              </p:ext>
            </p:extLst>
          </p:nvPr>
        </p:nvGraphicFramePr>
        <p:xfrm>
          <a:off x="6172200" y="1825625"/>
          <a:ext cx="5181600" cy="5088049"/>
        </p:xfrm>
        <a:graphic>
          <a:graphicData uri="http://schemas.openxmlformats.org/drawingml/2006/table">
            <a:tbl>
              <a:tblPr>
                <a:solidFill>
                  <a:schemeClr val="bg1">
                    <a:lumMod val="95000"/>
                  </a:schemeClr>
                </a:solidFill>
                <a:tableStyleId>{5C22544A-7EE6-4342-B048-85BDC9FD1C3A}</a:tableStyleId>
              </a:tblPr>
              <a:tblGrid>
                <a:gridCol w="5181600">
                  <a:extLst>
                    <a:ext uri="{9D8B030D-6E8A-4147-A177-3AD203B41FA5}">
                      <a16:colId xmlns:a16="http://schemas.microsoft.com/office/drawing/2014/main" val="1505602596"/>
                    </a:ext>
                  </a:extLst>
                </a:gridCol>
              </a:tblGrid>
              <a:tr h="782523">
                <a:tc>
                  <a:txBody>
                    <a:bodyPr/>
                    <a:lstStyle/>
                    <a:p>
                      <a:pPr algn="l" fontAlgn="b"/>
                      <a:r>
                        <a:rPr lang="en-US" sz="1000" u="none" strike="noStrike" cap="none" spc="0" dirty="0">
                          <a:solidFill>
                            <a:schemeClr val="tx1"/>
                          </a:solidFill>
                          <a:effectLst/>
                        </a:rPr>
                        <a:t>Environment Assessment </a:t>
                      </a:r>
                      <a:br>
                        <a:rPr lang="en-US" sz="1000" u="none" strike="noStrike" cap="none" spc="0" dirty="0">
                          <a:solidFill>
                            <a:schemeClr val="tx1"/>
                          </a:solidFill>
                          <a:effectLst/>
                        </a:rPr>
                      </a:br>
                      <a:r>
                        <a:rPr lang="en-US" sz="1000" u="none" strike="noStrike" cap="none" spc="0" dirty="0">
                          <a:solidFill>
                            <a:schemeClr val="tx1"/>
                          </a:solidFill>
                          <a:effectLst/>
                        </a:rPr>
                        <a:t>We work with you to understand how the system is sized, installed, and configured and identify what it takes to achieve and sustain the system availability required.  We will request a set of configuration files and will assess them for optimal performance. </a:t>
                      </a:r>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4762482"/>
                  </a:ext>
                </a:extLst>
              </a:tr>
              <a:tr h="782523">
                <a:tc>
                  <a:txBody>
                    <a:bodyPr/>
                    <a:lstStyle/>
                    <a:p>
                      <a:pPr algn="l" fontAlgn="b"/>
                      <a:r>
                        <a:rPr lang="en-US" sz="1000" u="none" strike="noStrike" cap="none" spc="0">
                          <a:solidFill>
                            <a:schemeClr val="tx1"/>
                          </a:solidFill>
                          <a:effectLst/>
                        </a:rPr>
                        <a:t>Performance Assessment</a:t>
                      </a:r>
                      <a:br>
                        <a:rPr lang="en-US" sz="1000" u="none" strike="noStrike" cap="none" spc="0">
                          <a:solidFill>
                            <a:schemeClr val="tx1"/>
                          </a:solidFill>
                          <a:effectLst/>
                        </a:rPr>
                      </a:br>
                      <a:r>
                        <a:rPr lang="en-US" sz="1000" u="none" strike="noStrike" cap="none" spc="0">
                          <a:solidFill>
                            <a:schemeClr val="tx1"/>
                          </a:solidFill>
                          <a:effectLst/>
                        </a:rPr>
                        <a:t>Performance issues can be found throughout the entire system.  The major areas we will examine are the database, reporting server, client, and network/browser.  We will examine the system behavior and timings using a select set of reports to execute.</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90219499"/>
                  </a:ext>
                </a:extLst>
              </a:tr>
              <a:tr h="627568">
                <a:tc>
                  <a:txBody>
                    <a:bodyPr/>
                    <a:lstStyle/>
                    <a:p>
                      <a:pPr algn="l" fontAlgn="b"/>
                      <a:r>
                        <a:rPr lang="en-US" sz="1000" u="none" strike="noStrike" cap="none" spc="0">
                          <a:solidFill>
                            <a:schemeClr val="tx1"/>
                          </a:solidFill>
                          <a:effectLst/>
                        </a:rPr>
                        <a:t>Data Assessment</a:t>
                      </a:r>
                      <a:br>
                        <a:rPr lang="en-US" sz="1000" u="none" strike="noStrike" cap="none" spc="0">
                          <a:solidFill>
                            <a:schemeClr val="tx1"/>
                          </a:solidFill>
                          <a:effectLst/>
                        </a:rPr>
                      </a:br>
                      <a:r>
                        <a:rPr lang="en-US" sz="1000" u="none" strike="noStrike" cap="none" spc="0">
                          <a:solidFill>
                            <a:schemeClr val="tx1"/>
                          </a:solidFill>
                          <a:effectLst/>
                        </a:rPr>
                        <a:t>We will examine your current reporting data repositories and structure for efficient setup for reporting needs.</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885150158"/>
                  </a:ext>
                </a:extLst>
              </a:tr>
              <a:tr h="782523">
                <a:tc>
                  <a:txBody>
                    <a:bodyPr/>
                    <a:lstStyle/>
                    <a:p>
                      <a:pPr algn="l" fontAlgn="b"/>
                      <a:r>
                        <a:rPr lang="en-US" sz="1000" u="none" strike="noStrike" cap="none" spc="0">
                          <a:solidFill>
                            <a:schemeClr val="tx1"/>
                          </a:solidFill>
                          <a:effectLst/>
                        </a:rPr>
                        <a:t>Security Assessment</a:t>
                      </a:r>
                      <a:br>
                        <a:rPr lang="en-US" sz="1000" u="none" strike="noStrike" cap="none" spc="0">
                          <a:solidFill>
                            <a:schemeClr val="tx1"/>
                          </a:solidFill>
                          <a:effectLst/>
                        </a:rPr>
                      </a:br>
                      <a:r>
                        <a:rPr lang="en-US" sz="1000" u="none" strike="noStrike" cap="none" spc="0">
                          <a:solidFill>
                            <a:schemeClr val="tx1"/>
                          </a:solidFill>
                          <a:effectLst/>
                        </a:rPr>
                        <a:t>We will strive to understand your needs in the forms of data-level, authorization-level, access-level, and application-level security.  Then we will review your system and code and assess how it was implemented.</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27436067"/>
                  </a:ext>
                </a:extLst>
              </a:tr>
              <a:tr h="937478">
                <a:tc>
                  <a:txBody>
                    <a:bodyPr/>
                    <a:lstStyle/>
                    <a:p>
                      <a:pPr algn="l" fontAlgn="b"/>
                      <a:r>
                        <a:rPr lang="en-US" sz="1000" u="none" strike="noStrike" cap="none" spc="0" dirty="0">
                          <a:solidFill>
                            <a:schemeClr val="tx1"/>
                          </a:solidFill>
                          <a:effectLst/>
                        </a:rPr>
                        <a:t>Application Assessment</a:t>
                      </a:r>
                      <a:br>
                        <a:rPr lang="en-US" sz="1000" u="none" strike="noStrike" cap="none" spc="0" dirty="0">
                          <a:solidFill>
                            <a:schemeClr val="tx1"/>
                          </a:solidFill>
                          <a:effectLst/>
                        </a:rPr>
                      </a:br>
                      <a:r>
                        <a:rPr lang="en-US" sz="1000" u="none" strike="noStrike" cap="none" spc="0" dirty="0">
                          <a:solidFill>
                            <a:schemeClr val="tx1"/>
                          </a:solidFill>
                          <a:effectLst/>
                        </a:rPr>
                        <a:t>Whether individual reports, dashboards, or full applications, we will understand the issues you are having and review the above items for better efficiency, performance, and/or modernization.  We will bring to light new ways to develop reports/dashboards/apps and new capabilities to display information</a:t>
                      </a:r>
                    </a:p>
                    <a:p>
                      <a:pPr algn="l" fontAlgn="b"/>
                      <a:endParaRPr lang="en-US" sz="1000" u="none" strike="noStrike" cap="none" spc="0" dirty="0">
                        <a:solidFill>
                          <a:schemeClr val="tx1"/>
                        </a:solidFill>
                        <a:effectLst/>
                      </a:endParaRPr>
                    </a:p>
                    <a:p>
                      <a:pPr algn="l" fontAlgn="b"/>
                      <a:r>
                        <a:rPr lang="en-US" sz="1000" u="none" strike="noStrike" cap="none" spc="0" dirty="0">
                          <a:solidFill>
                            <a:schemeClr val="tx1"/>
                          </a:solidFill>
                          <a:effectLst/>
                        </a:rPr>
                        <a:t>Strategy and Modernization Assessment.</a:t>
                      </a:r>
                    </a:p>
                    <a:p>
                      <a:pPr algn="l" fontAlgn="b"/>
                      <a:r>
                        <a:rPr lang="en-US" sz="1000" u="none" strike="noStrike" cap="none" spc="0" dirty="0">
                          <a:solidFill>
                            <a:schemeClr val="tx1"/>
                          </a:solidFill>
                          <a:effectLst/>
                        </a:rPr>
                        <a:t>We will review your current report, dashboard , and application delivery processes and current staffing. Includes a review of your short and long-term analytics needs and product direction for information delivery and assess how your current BI platform/tool can address those needs.  </a:t>
                      </a:r>
                    </a:p>
                    <a:p>
                      <a:pPr algn="l" fontAlgn="b"/>
                      <a:endParaRPr lang="en-US" sz="1000" b="0" i="0" u="none" strike="noStrike" cap="none" spc="0" dirty="0">
                        <a:solidFill>
                          <a:schemeClr val="tx1"/>
                        </a:solidFill>
                        <a:effectLst/>
                        <a:latin typeface="Calibri" panose="020F0502020204030204" pitchFamily="34" charset="0"/>
                      </a:endParaRPr>
                    </a:p>
                    <a:p>
                      <a:pPr algn="l" fontAlgn="b"/>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95188297"/>
                  </a:ext>
                </a:extLst>
              </a:tr>
            </a:tbl>
          </a:graphicData>
        </a:graphic>
      </p:graphicFrame>
      <p:sp>
        <p:nvSpPr>
          <p:cNvPr id="2" name="TextBox 1">
            <a:extLst>
              <a:ext uri="{FF2B5EF4-FFF2-40B4-BE49-F238E27FC236}">
                <a16:creationId xmlns:a16="http://schemas.microsoft.com/office/drawing/2014/main" id="{7416F89F-98A3-4EC2-AF49-D2B499755066}"/>
              </a:ext>
            </a:extLst>
          </p:cNvPr>
          <p:cNvSpPr txBox="1"/>
          <p:nvPr/>
        </p:nvSpPr>
        <p:spPr>
          <a:xfrm>
            <a:off x="1017142" y="5630238"/>
            <a:ext cx="2835667" cy="276999"/>
          </a:xfrm>
          <a:prstGeom prst="rect">
            <a:avLst/>
          </a:prstGeom>
          <a:noFill/>
          <a:ln>
            <a:solidFill>
              <a:schemeClr val="tx1"/>
            </a:solidFill>
          </a:ln>
        </p:spPr>
        <p:txBody>
          <a:bodyPr wrap="square" rtlCol="0">
            <a:spAutoFit/>
          </a:bodyPr>
          <a:lstStyle/>
          <a:p>
            <a:r>
              <a:rPr lang="en-US" sz="1200" dirty="0"/>
              <a:t>Schedule an Assessment Strategy call</a:t>
            </a:r>
          </a:p>
        </p:txBody>
      </p:sp>
    </p:spTree>
    <p:extLst>
      <p:ext uri="{BB962C8B-B14F-4D97-AF65-F5344CB8AC3E}">
        <p14:creationId xmlns:p14="http://schemas.microsoft.com/office/powerpoint/2010/main" val="152774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E85ABA-FBC5-44AF-ADF2-229C15B64E34}"/>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6</a:t>
            </a:fld>
            <a:endParaRPr lang="en-US"/>
          </a:p>
        </p:txBody>
      </p:sp>
      <p:sp>
        <p:nvSpPr>
          <p:cNvPr id="5" name="Title 4">
            <a:extLst>
              <a:ext uri="{FF2B5EF4-FFF2-40B4-BE49-F238E27FC236}">
                <a16:creationId xmlns:a16="http://schemas.microsoft.com/office/drawing/2014/main" id="{A0FDFC07-C0DB-481A-9149-85598D3D77C7}"/>
              </a:ext>
            </a:extLst>
          </p:cNvPr>
          <p:cNvSpPr>
            <a:spLocks noGrp="1"/>
          </p:cNvSpPr>
          <p:nvPr>
            <p:ph type="title"/>
          </p:nvPr>
        </p:nvSpPr>
        <p:spPr>
          <a:xfrm>
            <a:off x="838200" y="365125"/>
            <a:ext cx="10515600" cy="1325563"/>
          </a:xfr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a:solidFill>
                  <a:schemeClr val="accent2"/>
                </a:solidFill>
              </a:rPr>
              <a:t>KASH Tech			</a:t>
            </a:r>
            <a:r>
              <a:rPr lang="en-US" sz="1200" dirty="0">
                <a:solidFill>
                  <a:schemeClr val="accent2"/>
                </a:solidFill>
              </a:rPr>
              <a:t>Services v   Technologies v   Experience v   Resources v   About Us v</a:t>
            </a:r>
            <a:r>
              <a:rPr lang="en-US" dirty="0">
                <a:solidFill>
                  <a:schemeClr val="accent2"/>
                </a:solidFill>
              </a:rPr>
              <a:t>		</a:t>
            </a:r>
          </a:p>
        </p:txBody>
      </p:sp>
      <p:sp>
        <p:nvSpPr>
          <p:cNvPr id="3" name="Content Placeholder 2">
            <a:extLst>
              <a:ext uri="{FF2B5EF4-FFF2-40B4-BE49-F238E27FC236}">
                <a16:creationId xmlns:a16="http://schemas.microsoft.com/office/drawing/2014/main" id="{87A79D63-44E8-455E-B59D-71FAB60D0AFC}"/>
              </a:ext>
            </a:extLst>
          </p:cNvPr>
          <p:cNvSpPr>
            <a:spLocks noGrp="1"/>
          </p:cNvSpPr>
          <p:nvPr>
            <p:ph sz="half" idx="1"/>
          </p:nvPr>
        </p:nvSpPr>
        <p:spPr>
          <a:xfrm>
            <a:off x="838200" y="1825625"/>
            <a:ext cx="5181600" cy="4351338"/>
          </a:xfrm>
        </p:spPr>
        <p:txBody>
          <a:bodyPr>
            <a:normAutofit/>
          </a:bodyPr>
          <a:lstStyle/>
          <a:p>
            <a:pPr marL="0" indent="0">
              <a:buNone/>
            </a:pPr>
            <a:r>
              <a:rPr lang="en-US" dirty="0"/>
              <a:t>Design and Coaching Services.</a:t>
            </a:r>
          </a:p>
          <a:p>
            <a:pPr marL="0" indent="0">
              <a:buNone/>
            </a:pPr>
            <a:r>
              <a:rPr lang="en-US" b="0" i="0" u="none" strike="noStrike" dirty="0">
                <a:effectLst/>
              </a:rPr>
              <a:t>This service is …</a:t>
            </a:r>
            <a:r>
              <a:rPr lang="en-US" dirty="0"/>
              <a:t> </a:t>
            </a:r>
          </a:p>
          <a:p>
            <a:pPr marL="0" indent="0">
              <a:buNone/>
            </a:pPr>
            <a:endParaRPr lang="en-US" dirty="0"/>
          </a:p>
        </p:txBody>
      </p:sp>
      <p:graphicFrame>
        <p:nvGraphicFramePr>
          <p:cNvPr id="6" name="Table 5">
            <a:extLst>
              <a:ext uri="{FF2B5EF4-FFF2-40B4-BE49-F238E27FC236}">
                <a16:creationId xmlns:a16="http://schemas.microsoft.com/office/drawing/2014/main" id="{4D4927D5-2497-4E13-B469-F3528749E09E}"/>
              </a:ext>
            </a:extLst>
          </p:cNvPr>
          <p:cNvGraphicFramePr>
            <a:graphicFrameLocks noGrp="1"/>
          </p:cNvGraphicFramePr>
          <p:nvPr>
            <p:extLst>
              <p:ext uri="{D42A27DB-BD31-4B8C-83A1-F6EECF244321}">
                <p14:modId xmlns:p14="http://schemas.microsoft.com/office/powerpoint/2010/main" val="3592438888"/>
              </p:ext>
            </p:extLst>
          </p:nvPr>
        </p:nvGraphicFramePr>
        <p:xfrm>
          <a:off x="6172200" y="2044987"/>
          <a:ext cx="5181600" cy="5090604"/>
        </p:xfrm>
        <a:graphic>
          <a:graphicData uri="http://schemas.openxmlformats.org/drawingml/2006/table">
            <a:tbl>
              <a:tblPr>
                <a:solidFill>
                  <a:schemeClr val="bg1">
                    <a:lumMod val="95000"/>
                  </a:schemeClr>
                </a:solidFill>
                <a:tableStyleId>{5C22544A-7EE6-4342-B048-85BDC9FD1C3A}</a:tableStyleId>
              </a:tblPr>
              <a:tblGrid>
                <a:gridCol w="5181600">
                  <a:extLst>
                    <a:ext uri="{9D8B030D-6E8A-4147-A177-3AD203B41FA5}">
                      <a16:colId xmlns:a16="http://schemas.microsoft.com/office/drawing/2014/main" val="1505602596"/>
                    </a:ext>
                  </a:extLst>
                </a:gridCol>
              </a:tblGrid>
              <a:tr h="782523">
                <a:tc>
                  <a:txBody>
                    <a:bodyPr/>
                    <a:lstStyle/>
                    <a:p>
                      <a:pPr algn="l" fontAlgn="b"/>
                      <a:r>
                        <a:rPr lang="en-US" sz="1000" u="none" strike="noStrike" cap="none" spc="0" dirty="0">
                          <a:solidFill>
                            <a:schemeClr val="tx1"/>
                          </a:solidFill>
                          <a:effectLst/>
                        </a:rPr>
                        <a:t>Data Analytics Project Life Cycle..</a:t>
                      </a:r>
                    </a:p>
                    <a:p>
                      <a:pPr algn="l" fontAlgn="b"/>
                      <a:r>
                        <a:rPr lang="en-US" sz="1000" u="none" strike="noStrike" cap="none" spc="0">
                          <a:solidFill>
                            <a:schemeClr val="tx1"/>
                          </a:solidFill>
                          <a:effectLst/>
                        </a:rPr>
                        <a:t>Phases</a:t>
                      </a:r>
                      <a:r>
                        <a:rPr lang="en-US" sz="1000" u="none" strike="noStrike" cap="none" spc="0" dirty="0">
                          <a:solidFill>
                            <a:schemeClr val="tx1"/>
                          </a:solidFill>
                          <a:effectLst/>
                        </a:rPr>
                        <a:t>:</a:t>
                      </a:r>
                    </a:p>
                    <a:p>
                      <a:pPr algn="l" fontAlgn="b"/>
                      <a:r>
                        <a:rPr lang="en-US" sz="1000" u="none" strike="noStrike" cap="none" spc="0" dirty="0">
                          <a:solidFill>
                            <a:schemeClr val="tx1"/>
                          </a:solidFill>
                          <a:effectLst/>
                        </a:rPr>
                        <a:t>Understand the problem: What questions are you trying to answer? Priorities? Why are the questions important? Who is the end users? Expected results? UX expectations?</a:t>
                      </a:r>
                    </a:p>
                    <a:p>
                      <a:pPr algn="l" fontAlgn="b"/>
                      <a:r>
                        <a:rPr lang="en-US" sz="1000" u="none" strike="noStrike" cap="none" spc="0" dirty="0">
                          <a:solidFill>
                            <a:schemeClr val="tx1"/>
                          </a:solidFill>
                          <a:effectLst/>
                        </a:rPr>
                        <a:t>Data Analysis.. Where and how? Level of granularity? </a:t>
                      </a:r>
                    </a:p>
                    <a:p>
                      <a:pPr algn="l" fontAlgn="b"/>
                      <a:r>
                        <a:rPr lang="en-US" sz="1000" u="none" strike="noStrike" cap="none" spc="0" dirty="0">
                          <a:solidFill>
                            <a:schemeClr val="tx1"/>
                          </a:solidFill>
                          <a:effectLst/>
                        </a:rPr>
                        <a:t>Solution analysis.: </a:t>
                      </a:r>
                    </a:p>
                    <a:p>
                      <a:pPr algn="l" fontAlgn="b"/>
                      <a:r>
                        <a:rPr lang="en-US" sz="1000" u="none" strike="noStrike" cap="none" spc="0" dirty="0">
                          <a:solidFill>
                            <a:schemeClr val="tx1"/>
                          </a:solidFill>
                          <a:effectLst/>
                        </a:rPr>
                        <a:t>Present results.</a:t>
                      </a:r>
                    </a:p>
                    <a:p>
                      <a:pPr algn="l" fontAlgn="b"/>
                      <a:r>
                        <a:rPr lang="en-US" sz="1000" u="none" strike="noStrike" cap="none" spc="0" dirty="0">
                          <a:solidFill>
                            <a:schemeClr val="tx1"/>
                          </a:solidFill>
                          <a:effectLst/>
                        </a:rPr>
                        <a:t>Define the plan.</a:t>
                      </a:r>
                    </a:p>
                    <a:p>
                      <a:pPr algn="l" fontAlgn="b"/>
                      <a:br>
                        <a:rPr lang="en-US" sz="1000" u="none" strike="noStrike" cap="none" spc="0" dirty="0">
                          <a:solidFill>
                            <a:schemeClr val="tx1"/>
                          </a:solidFill>
                          <a:effectLst/>
                        </a:rPr>
                      </a:br>
                      <a:r>
                        <a:rPr lang="en-US" sz="1000" u="none" strike="noStrike" cap="none" spc="0" dirty="0">
                          <a:solidFill>
                            <a:schemeClr val="tx1"/>
                          </a:solidFill>
                          <a:effectLst/>
                        </a:rPr>
                        <a:t>We work with you to understand how the system is sized, installed, and configured and identify what it takes to achieve and sustain the system availability required.  We will request a set of configuration files and will assess them for optimal performance. </a:t>
                      </a:r>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4762482"/>
                  </a:ext>
                </a:extLst>
              </a:tr>
              <a:tr h="782523">
                <a:tc>
                  <a:txBody>
                    <a:bodyPr/>
                    <a:lstStyle/>
                    <a:p>
                      <a:pPr algn="l" fontAlgn="b"/>
                      <a:r>
                        <a:rPr lang="en-US" sz="1000" u="none" strike="noStrike" cap="none" spc="0" dirty="0">
                          <a:solidFill>
                            <a:schemeClr val="tx1"/>
                          </a:solidFill>
                          <a:effectLst/>
                        </a:rPr>
                        <a:t>Performance Assessment</a:t>
                      </a:r>
                      <a:br>
                        <a:rPr lang="en-US" sz="1000" u="none" strike="noStrike" cap="none" spc="0" dirty="0">
                          <a:solidFill>
                            <a:schemeClr val="tx1"/>
                          </a:solidFill>
                          <a:effectLst/>
                        </a:rPr>
                      </a:br>
                      <a:r>
                        <a:rPr lang="en-US" sz="1000" u="none" strike="noStrike" cap="none" spc="0" dirty="0">
                          <a:solidFill>
                            <a:schemeClr val="tx1"/>
                          </a:solidFill>
                          <a:effectLst/>
                        </a:rPr>
                        <a:t>Performance issues can be found throughout the entire system.  The major areas we will examine are the database, reporting server, client, and network/browser.  We will examine the system behavior and timings using a select set of reports to execute.</a:t>
                      </a:r>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90219499"/>
                  </a:ext>
                </a:extLst>
              </a:tr>
              <a:tr h="627568">
                <a:tc>
                  <a:txBody>
                    <a:bodyPr/>
                    <a:lstStyle/>
                    <a:p>
                      <a:pPr algn="l" fontAlgn="b"/>
                      <a:r>
                        <a:rPr lang="en-US" sz="1000" u="none" strike="noStrike" cap="none" spc="0">
                          <a:solidFill>
                            <a:schemeClr val="tx1"/>
                          </a:solidFill>
                          <a:effectLst/>
                        </a:rPr>
                        <a:t>Data Assessment</a:t>
                      </a:r>
                      <a:br>
                        <a:rPr lang="en-US" sz="1000" u="none" strike="noStrike" cap="none" spc="0">
                          <a:solidFill>
                            <a:schemeClr val="tx1"/>
                          </a:solidFill>
                          <a:effectLst/>
                        </a:rPr>
                      </a:br>
                      <a:r>
                        <a:rPr lang="en-US" sz="1000" u="none" strike="noStrike" cap="none" spc="0">
                          <a:solidFill>
                            <a:schemeClr val="tx1"/>
                          </a:solidFill>
                          <a:effectLst/>
                        </a:rPr>
                        <a:t>We will examine your current reporting data repositories and structure for efficient setup for reporting needs.</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885150158"/>
                  </a:ext>
                </a:extLst>
              </a:tr>
              <a:tr h="782523">
                <a:tc>
                  <a:txBody>
                    <a:bodyPr/>
                    <a:lstStyle/>
                    <a:p>
                      <a:pPr algn="l" fontAlgn="b"/>
                      <a:r>
                        <a:rPr lang="en-US" sz="1000" u="none" strike="noStrike" cap="none" spc="0">
                          <a:solidFill>
                            <a:schemeClr val="tx1"/>
                          </a:solidFill>
                          <a:effectLst/>
                        </a:rPr>
                        <a:t>Security Assessment</a:t>
                      </a:r>
                      <a:br>
                        <a:rPr lang="en-US" sz="1000" u="none" strike="noStrike" cap="none" spc="0">
                          <a:solidFill>
                            <a:schemeClr val="tx1"/>
                          </a:solidFill>
                          <a:effectLst/>
                        </a:rPr>
                      </a:br>
                      <a:r>
                        <a:rPr lang="en-US" sz="1000" u="none" strike="noStrike" cap="none" spc="0">
                          <a:solidFill>
                            <a:schemeClr val="tx1"/>
                          </a:solidFill>
                          <a:effectLst/>
                        </a:rPr>
                        <a:t>We will strive to understand your needs in the forms of data-level, authorization-level, access-level, and application-level security.  Then we will review your system and code and assess how it was implemented.</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27436067"/>
                  </a:ext>
                </a:extLst>
              </a:tr>
              <a:tr h="937478">
                <a:tc>
                  <a:txBody>
                    <a:bodyPr/>
                    <a:lstStyle/>
                    <a:p>
                      <a:pPr algn="l" fontAlgn="b"/>
                      <a:r>
                        <a:rPr lang="en-US" sz="1000" u="none" strike="noStrike" cap="none" spc="0" dirty="0">
                          <a:solidFill>
                            <a:schemeClr val="tx1"/>
                          </a:solidFill>
                          <a:effectLst/>
                        </a:rPr>
                        <a:t>Application Assessment</a:t>
                      </a:r>
                      <a:br>
                        <a:rPr lang="en-US" sz="1000" u="none" strike="noStrike" cap="none" spc="0" dirty="0">
                          <a:solidFill>
                            <a:schemeClr val="tx1"/>
                          </a:solidFill>
                          <a:effectLst/>
                        </a:rPr>
                      </a:br>
                      <a:r>
                        <a:rPr lang="en-US" sz="1000" u="none" strike="noStrike" cap="none" spc="0" dirty="0">
                          <a:solidFill>
                            <a:schemeClr val="tx1"/>
                          </a:solidFill>
                          <a:effectLst/>
                        </a:rPr>
                        <a:t>Whether individual reports, dashboards, or full applications, we will understand the issues you are having and review the above items for better efficiency, performance, and/or modernization.  We will bring to light new ways to develop reports/dashboards/apps and new capabilities to display information</a:t>
                      </a:r>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95188297"/>
                  </a:ext>
                </a:extLst>
              </a:tr>
            </a:tbl>
          </a:graphicData>
        </a:graphic>
      </p:graphicFrame>
    </p:spTree>
    <p:extLst>
      <p:ext uri="{BB962C8B-B14F-4D97-AF65-F5344CB8AC3E}">
        <p14:creationId xmlns:p14="http://schemas.microsoft.com/office/powerpoint/2010/main" val="184083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E85ABA-FBC5-44AF-ADF2-229C15B64E34}"/>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7</a:t>
            </a:fld>
            <a:endParaRPr lang="en-US"/>
          </a:p>
        </p:txBody>
      </p:sp>
      <p:sp>
        <p:nvSpPr>
          <p:cNvPr id="5" name="Title 4">
            <a:extLst>
              <a:ext uri="{FF2B5EF4-FFF2-40B4-BE49-F238E27FC236}">
                <a16:creationId xmlns:a16="http://schemas.microsoft.com/office/drawing/2014/main" id="{A0FDFC07-C0DB-481A-9149-85598D3D77C7}"/>
              </a:ext>
            </a:extLst>
          </p:cNvPr>
          <p:cNvSpPr>
            <a:spLocks noGrp="1"/>
          </p:cNvSpPr>
          <p:nvPr>
            <p:ph type="title"/>
          </p:nvPr>
        </p:nvSpPr>
        <p:spPr>
          <a:xfrm>
            <a:off x="838200" y="365125"/>
            <a:ext cx="10515600" cy="1325563"/>
          </a:xfr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a:solidFill>
                  <a:schemeClr val="accent2"/>
                </a:solidFill>
              </a:rPr>
              <a:t>KASH Tech			</a:t>
            </a:r>
            <a:r>
              <a:rPr lang="en-US" sz="1200" dirty="0">
                <a:solidFill>
                  <a:schemeClr val="accent2"/>
                </a:solidFill>
              </a:rPr>
              <a:t>Services v   Technologies v   Experience v   Resources v   About Us v</a:t>
            </a:r>
            <a:r>
              <a:rPr lang="en-US" dirty="0">
                <a:solidFill>
                  <a:schemeClr val="accent2"/>
                </a:solidFill>
              </a:rPr>
              <a:t>		</a:t>
            </a:r>
          </a:p>
        </p:txBody>
      </p:sp>
      <p:sp>
        <p:nvSpPr>
          <p:cNvPr id="3" name="Content Placeholder 2">
            <a:extLst>
              <a:ext uri="{FF2B5EF4-FFF2-40B4-BE49-F238E27FC236}">
                <a16:creationId xmlns:a16="http://schemas.microsoft.com/office/drawing/2014/main" id="{87A79D63-44E8-455E-B59D-71FAB60D0AFC}"/>
              </a:ext>
            </a:extLst>
          </p:cNvPr>
          <p:cNvSpPr>
            <a:spLocks noGrp="1"/>
          </p:cNvSpPr>
          <p:nvPr>
            <p:ph sz="half" idx="1"/>
          </p:nvPr>
        </p:nvSpPr>
        <p:spPr>
          <a:xfrm>
            <a:off x="838200" y="1825625"/>
            <a:ext cx="5181600" cy="4351338"/>
          </a:xfrm>
        </p:spPr>
        <p:txBody>
          <a:bodyPr>
            <a:normAutofit/>
          </a:bodyPr>
          <a:lstStyle/>
          <a:p>
            <a:pPr marL="0" indent="0">
              <a:buNone/>
            </a:pPr>
            <a:r>
              <a:rPr lang="en-US" dirty="0"/>
              <a:t>Application Development Services.</a:t>
            </a:r>
          </a:p>
          <a:p>
            <a:pPr marL="0" indent="0">
              <a:buNone/>
            </a:pPr>
            <a:r>
              <a:rPr lang="en-US" b="0" i="0" u="none" strike="noStrike" dirty="0">
                <a:effectLst/>
              </a:rPr>
              <a:t>This service is …</a:t>
            </a:r>
            <a:r>
              <a:rPr lang="en-US" dirty="0"/>
              <a:t> </a:t>
            </a:r>
          </a:p>
          <a:p>
            <a:pPr marL="0" indent="0">
              <a:buNone/>
            </a:pPr>
            <a:endParaRPr lang="en-US" dirty="0"/>
          </a:p>
        </p:txBody>
      </p:sp>
      <p:graphicFrame>
        <p:nvGraphicFramePr>
          <p:cNvPr id="6" name="Table 5">
            <a:extLst>
              <a:ext uri="{FF2B5EF4-FFF2-40B4-BE49-F238E27FC236}">
                <a16:creationId xmlns:a16="http://schemas.microsoft.com/office/drawing/2014/main" id="{4D4927D5-2497-4E13-B469-F3528749E09E}"/>
              </a:ext>
            </a:extLst>
          </p:cNvPr>
          <p:cNvGraphicFramePr>
            <a:graphicFrameLocks noGrp="1"/>
          </p:cNvGraphicFramePr>
          <p:nvPr>
            <p:extLst>
              <p:ext uri="{D42A27DB-BD31-4B8C-83A1-F6EECF244321}">
                <p14:modId xmlns:p14="http://schemas.microsoft.com/office/powerpoint/2010/main" val="1528296375"/>
              </p:ext>
            </p:extLst>
          </p:nvPr>
        </p:nvGraphicFramePr>
        <p:xfrm>
          <a:off x="6172200" y="2044987"/>
          <a:ext cx="5181600" cy="3912615"/>
        </p:xfrm>
        <a:graphic>
          <a:graphicData uri="http://schemas.openxmlformats.org/drawingml/2006/table">
            <a:tbl>
              <a:tblPr>
                <a:solidFill>
                  <a:schemeClr val="bg1">
                    <a:lumMod val="95000"/>
                  </a:schemeClr>
                </a:solidFill>
                <a:tableStyleId>{5C22544A-7EE6-4342-B048-85BDC9FD1C3A}</a:tableStyleId>
              </a:tblPr>
              <a:tblGrid>
                <a:gridCol w="5181600">
                  <a:extLst>
                    <a:ext uri="{9D8B030D-6E8A-4147-A177-3AD203B41FA5}">
                      <a16:colId xmlns:a16="http://schemas.microsoft.com/office/drawing/2014/main" val="1505602596"/>
                    </a:ext>
                  </a:extLst>
                </a:gridCol>
              </a:tblGrid>
              <a:tr h="782523">
                <a:tc>
                  <a:txBody>
                    <a:bodyPr/>
                    <a:lstStyle/>
                    <a:p>
                      <a:pPr algn="l" fontAlgn="b"/>
                      <a:r>
                        <a:rPr lang="en-US" sz="1000" u="none" strike="noStrike" cap="none" spc="0" dirty="0">
                          <a:solidFill>
                            <a:schemeClr val="tx1"/>
                          </a:solidFill>
                          <a:effectLst/>
                        </a:rPr>
                        <a:t>Execution. </a:t>
                      </a:r>
                      <a:br>
                        <a:rPr lang="en-US" sz="1000" u="none" strike="noStrike" cap="none" spc="0" dirty="0">
                          <a:solidFill>
                            <a:schemeClr val="tx1"/>
                          </a:solidFill>
                          <a:effectLst/>
                        </a:rPr>
                      </a:br>
                      <a:r>
                        <a:rPr lang="en-US" sz="1000" u="none" strike="noStrike" cap="none" spc="0" dirty="0">
                          <a:solidFill>
                            <a:schemeClr val="tx1"/>
                          </a:solidFill>
                          <a:effectLst/>
                        </a:rPr>
                        <a:t>We work with you to understand how the system is sized, installed, and configured and identify what it takes to achieve and sustain the system availability required.  We will request a set of configuration files and will assess them for optimal performance. </a:t>
                      </a:r>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4762482"/>
                  </a:ext>
                </a:extLst>
              </a:tr>
              <a:tr h="782523">
                <a:tc>
                  <a:txBody>
                    <a:bodyPr/>
                    <a:lstStyle/>
                    <a:p>
                      <a:pPr algn="l" fontAlgn="b"/>
                      <a:r>
                        <a:rPr lang="en-US" sz="1000" u="none" strike="noStrike" cap="none" spc="0">
                          <a:solidFill>
                            <a:schemeClr val="tx1"/>
                          </a:solidFill>
                          <a:effectLst/>
                        </a:rPr>
                        <a:t>Performance Assessment</a:t>
                      </a:r>
                      <a:br>
                        <a:rPr lang="en-US" sz="1000" u="none" strike="noStrike" cap="none" spc="0">
                          <a:solidFill>
                            <a:schemeClr val="tx1"/>
                          </a:solidFill>
                          <a:effectLst/>
                        </a:rPr>
                      </a:br>
                      <a:r>
                        <a:rPr lang="en-US" sz="1000" u="none" strike="noStrike" cap="none" spc="0">
                          <a:solidFill>
                            <a:schemeClr val="tx1"/>
                          </a:solidFill>
                          <a:effectLst/>
                        </a:rPr>
                        <a:t>Performance issues can be found throughout the entire system.  The major areas we will examine are the database, reporting server, client, and network/browser.  We will examine the system behavior and timings using a select set of reports to execute.</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90219499"/>
                  </a:ext>
                </a:extLst>
              </a:tr>
              <a:tr h="627568">
                <a:tc>
                  <a:txBody>
                    <a:bodyPr/>
                    <a:lstStyle/>
                    <a:p>
                      <a:pPr algn="l" fontAlgn="b"/>
                      <a:r>
                        <a:rPr lang="en-US" sz="1000" u="none" strike="noStrike" cap="none" spc="0">
                          <a:solidFill>
                            <a:schemeClr val="tx1"/>
                          </a:solidFill>
                          <a:effectLst/>
                        </a:rPr>
                        <a:t>Data Assessment</a:t>
                      </a:r>
                      <a:br>
                        <a:rPr lang="en-US" sz="1000" u="none" strike="noStrike" cap="none" spc="0">
                          <a:solidFill>
                            <a:schemeClr val="tx1"/>
                          </a:solidFill>
                          <a:effectLst/>
                        </a:rPr>
                      </a:br>
                      <a:r>
                        <a:rPr lang="en-US" sz="1000" u="none" strike="noStrike" cap="none" spc="0">
                          <a:solidFill>
                            <a:schemeClr val="tx1"/>
                          </a:solidFill>
                          <a:effectLst/>
                        </a:rPr>
                        <a:t>We will examine your current reporting data repositories and structure for efficient setup for reporting needs.</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885150158"/>
                  </a:ext>
                </a:extLst>
              </a:tr>
              <a:tr h="782523">
                <a:tc>
                  <a:txBody>
                    <a:bodyPr/>
                    <a:lstStyle/>
                    <a:p>
                      <a:pPr algn="l" fontAlgn="b"/>
                      <a:r>
                        <a:rPr lang="en-US" sz="1000" u="none" strike="noStrike" cap="none" spc="0">
                          <a:solidFill>
                            <a:schemeClr val="tx1"/>
                          </a:solidFill>
                          <a:effectLst/>
                        </a:rPr>
                        <a:t>Security Assessment</a:t>
                      </a:r>
                      <a:br>
                        <a:rPr lang="en-US" sz="1000" u="none" strike="noStrike" cap="none" spc="0">
                          <a:solidFill>
                            <a:schemeClr val="tx1"/>
                          </a:solidFill>
                          <a:effectLst/>
                        </a:rPr>
                      </a:br>
                      <a:r>
                        <a:rPr lang="en-US" sz="1000" u="none" strike="noStrike" cap="none" spc="0">
                          <a:solidFill>
                            <a:schemeClr val="tx1"/>
                          </a:solidFill>
                          <a:effectLst/>
                        </a:rPr>
                        <a:t>We will strive to understand your needs in the forms of data-level, authorization-level, access-level, and application-level security.  Then we will review your system and code and assess how it was implemented.</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27436067"/>
                  </a:ext>
                </a:extLst>
              </a:tr>
              <a:tr h="937478">
                <a:tc>
                  <a:txBody>
                    <a:bodyPr/>
                    <a:lstStyle/>
                    <a:p>
                      <a:pPr algn="l" fontAlgn="b"/>
                      <a:r>
                        <a:rPr lang="en-US" sz="1000" u="none" strike="noStrike" cap="none" spc="0" dirty="0">
                          <a:solidFill>
                            <a:schemeClr val="tx1"/>
                          </a:solidFill>
                          <a:effectLst/>
                        </a:rPr>
                        <a:t>Application Assessment</a:t>
                      </a:r>
                      <a:br>
                        <a:rPr lang="en-US" sz="1000" u="none" strike="noStrike" cap="none" spc="0" dirty="0">
                          <a:solidFill>
                            <a:schemeClr val="tx1"/>
                          </a:solidFill>
                          <a:effectLst/>
                        </a:rPr>
                      </a:br>
                      <a:r>
                        <a:rPr lang="en-US" sz="1000" u="none" strike="noStrike" cap="none" spc="0" dirty="0">
                          <a:solidFill>
                            <a:schemeClr val="tx1"/>
                          </a:solidFill>
                          <a:effectLst/>
                        </a:rPr>
                        <a:t>Whether individual reports, dashboards, or full applications, we will understand the issues you are having and review the above items for better efficiency, performance, and/or modernization.  We will bring to light new ways to develop reports/dashboards/apps and new capabilities to display information</a:t>
                      </a:r>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95188297"/>
                  </a:ext>
                </a:extLst>
              </a:tr>
            </a:tbl>
          </a:graphicData>
        </a:graphic>
      </p:graphicFrame>
    </p:spTree>
    <p:extLst>
      <p:ext uri="{BB962C8B-B14F-4D97-AF65-F5344CB8AC3E}">
        <p14:creationId xmlns:p14="http://schemas.microsoft.com/office/powerpoint/2010/main" val="337343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E85ABA-FBC5-44AF-ADF2-229C15B64E34}"/>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8</a:t>
            </a:fld>
            <a:endParaRPr lang="en-US"/>
          </a:p>
        </p:txBody>
      </p:sp>
      <p:sp>
        <p:nvSpPr>
          <p:cNvPr id="5" name="Title 4">
            <a:extLst>
              <a:ext uri="{FF2B5EF4-FFF2-40B4-BE49-F238E27FC236}">
                <a16:creationId xmlns:a16="http://schemas.microsoft.com/office/drawing/2014/main" id="{A0FDFC07-C0DB-481A-9149-85598D3D77C7}"/>
              </a:ext>
            </a:extLst>
          </p:cNvPr>
          <p:cNvSpPr>
            <a:spLocks noGrp="1"/>
          </p:cNvSpPr>
          <p:nvPr>
            <p:ph type="title"/>
          </p:nvPr>
        </p:nvSpPr>
        <p:spPr>
          <a:xfrm>
            <a:off x="838200" y="365125"/>
            <a:ext cx="10515600" cy="1325563"/>
          </a:xfr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a:solidFill>
                  <a:schemeClr val="accent2"/>
                </a:solidFill>
              </a:rPr>
              <a:t>KASH Tech			</a:t>
            </a:r>
            <a:r>
              <a:rPr lang="en-US" sz="1200" dirty="0">
                <a:solidFill>
                  <a:schemeClr val="accent2"/>
                </a:solidFill>
              </a:rPr>
              <a:t>Services v   Technologies v   Experience v   Resources v   About Us v</a:t>
            </a:r>
            <a:r>
              <a:rPr lang="en-US" dirty="0">
                <a:solidFill>
                  <a:schemeClr val="accent2"/>
                </a:solidFill>
              </a:rPr>
              <a:t>		</a:t>
            </a:r>
          </a:p>
        </p:txBody>
      </p:sp>
      <p:sp>
        <p:nvSpPr>
          <p:cNvPr id="3" name="Content Placeholder 2">
            <a:extLst>
              <a:ext uri="{FF2B5EF4-FFF2-40B4-BE49-F238E27FC236}">
                <a16:creationId xmlns:a16="http://schemas.microsoft.com/office/drawing/2014/main" id="{87A79D63-44E8-455E-B59D-71FAB60D0AFC}"/>
              </a:ext>
            </a:extLst>
          </p:cNvPr>
          <p:cNvSpPr>
            <a:spLocks noGrp="1"/>
          </p:cNvSpPr>
          <p:nvPr>
            <p:ph sz="half" idx="1"/>
          </p:nvPr>
        </p:nvSpPr>
        <p:spPr>
          <a:xfrm>
            <a:off x="838200" y="1825625"/>
            <a:ext cx="5181600" cy="4351338"/>
          </a:xfrm>
        </p:spPr>
        <p:txBody>
          <a:bodyPr>
            <a:normAutofit/>
          </a:bodyPr>
          <a:lstStyle/>
          <a:p>
            <a:pPr marL="0" indent="0">
              <a:buNone/>
            </a:pPr>
            <a:r>
              <a:rPr lang="en-US" dirty="0"/>
              <a:t>Sustainment Services.</a:t>
            </a:r>
          </a:p>
          <a:p>
            <a:pPr marL="0" indent="0">
              <a:buNone/>
            </a:pPr>
            <a:r>
              <a:rPr lang="en-US" b="0" i="0" u="none" strike="noStrike" dirty="0">
                <a:effectLst/>
              </a:rPr>
              <a:t>This service is …</a:t>
            </a:r>
            <a:r>
              <a:rPr lang="en-US" dirty="0"/>
              <a:t> </a:t>
            </a:r>
          </a:p>
          <a:p>
            <a:pPr marL="0" indent="0">
              <a:buNone/>
            </a:pPr>
            <a:endParaRPr lang="en-US" dirty="0"/>
          </a:p>
        </p:txBody>
      </p:sp>
      <p:graphicFrame>
        <p:nvGraphicFramePr>
          <p:cNvPr id="6" name="Table 5">
            <a:extLst>
              <a:ext uri="{FF2B5EF4-FFF2-40B4-BE49-F238E27FC236}">
                <a16:creationId xmlns:a16="http://schemas.microsoft.com/office/drawing/2014/main" id="{4D4927D5-2497-4E13-B469-F3528749E09E}"/>
              </a:ext>
            </a:extLst>
          </p:cNvPr>
          <p:cNvGraphicFramePr>
            <a:graphicFrameLocks noGrp="1"/>
          </p:cNvGraphicFramePr>
          <p:nvPr>
            <p:extLst>
              <p:ext uri="{D42A27DB-BD31-4B8C-83A1-F6EECF244321}">
                <p14:modId xmlns:p14="http://schemas.microsoft.com/office/powerpoint/2010/main" val="1291485533"/>
              </p:ext>
            </p:extLst>
          </p:nvPr>
        </p:nvGraphicFramePr>
        <p:xfrm>
          <a:off x="6172200" y="2044987"/>
          <a:ext cx="5181600" cy="4023804"/>
        </p:xfrm>
        <a:graphic>
          <a:graphicData uri="http://schemas.openxmlformats.org/drawingml/2006/table">
            <a:tbl>
              <a:tblPr>
                <a:solidFill>
                  <a:schemeClr val="bg1">
                    <a:lumMod val="95000"/>
                  </a:schemeClr>
                </a:solidFill>
                <a:tableStyleId>{5C22544A-7EE6-4342-B048-85BDC9FD1C3A}</a:tableStyleId>
              </a:tblPr>
              <a:tblGrid>
                <a:gridCol w="5181600">
                  <a:extLst>
                    <a:ext uri="{9D8B030D-6E8A-4147-A177-3AD203B41FA5}">
                      <a16:colId xmlns:a16="http://schemas.microsoft.com/office/drawing/2014/main" val="1505602596"/>
                    </a:ext>
                  </a:extLst>
                </a:gridCol>
              </a:tblGrid>
              <a:tr h="782523">
                <a:tc>
                  <a:txBody>
                    <a:bodyPr/>
                    <a:lstStyle/>
                    <a:p>
                      <a:pPr algn="l" fontAlgn="b"/>
                      <a:r>
                        <a:rPr lang="en-US" sz="1000" u="none" strike="noStrike" cap="none" spc="0" dirty="0">
                          <a:solidFill>
                            <a:schemeClr val="tx1"/>
                          </a:solidFill>
                          <a:effectLst/>
                        </a:rPr>
                        <a:t>Data literacy enablement…build skills, training and education. </a:t>
                      </a:r>
                    </a:p>
                    <a:p>
                      <a:pPr algn="l" fontAlgn="b"/>
                      <a:br>
                        <a:rPr lang="en-US" sz="1000" u="none" strike="noStrike" cap="none" spc="0" dirty="0">
                          <a:solidFill>
                            <a:schemeClr val="tx1"/>
                          </a:solidFill>
                          <a:effectLst/>
                        </a:rPr>
                      </a:br>
                      <a:r>
                        <a:rPr lang="en-US" sz="1000" u="none" strike="noStrike" cap="none" spc="0" dirty="0">
                          <a:solidFill>
                            <a:schemeClr val="tx1"/>
                          </a:solidFill>
                          <a:effectLst/>
                        </a:rPr>
                        <a:t>We work with you to understand how the system is sized, installed, and configured and identify what it takes to achieve and sustain the system availability required.  We will request a set of configuration files and will assess them for optimal performance. </a:t>
                      </a:r>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4762482"/>
                  </a:ext>
                </a:extLst>
              </a:tr>
              <a:tr h="782523">
                <a:tc>
                  <a:txBody>
                    <a:bodyPr/>
                    <a:lstStyle/>
                    <a:p>
                      <a:pPr algn="l" fontAlgn="b"/>
                      <a:r>
                        <a:rPr lang="en-US" sz="1000" u="none" strike="noStrike" cap="none" spc="0">
                          <a:solidFill>
                            <a:schemeClr val="tx1"/>
                          </a:solidFill>
                          <a:effectLst/>
                        </a:rPr>
                        <a:t>Performance Assessment</a:t>
                      </a:r>
                      <a:br>
                        <a:rPr lang="en-US" sz="1000" u="none" strike="noStrike" cap="none" spc="0">
                          <a:solidFill>
                            <a:schemeClr val="tx1"/>
                          </a:solidFill>
                          <a:effectLst/>
                        </a:rPr>
                      </a:br>
                      <a:r>
                        <a:rPr lang="en-US" sz="1000" u="none" strike="noStrike" cap="none" spc="0">
                          <a:solidFill>
                            <a:schemeClr val="tx1"/>
                          </a:solidFill>
                          <a:effectLst/>
                        </a:rPr>
                        <a:t>Performance issues can be found throughout the entire system.  The major areas we will examine are the database, reporting server, client, and network/browser.  We will examine the system behavior and timings using a select set of reports to execute.</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90219499"/>
                  </a:ext>
                </a:extLst>
              </a:tr>
              <a:tr h="627568">
                <a:tc>
                  <a:txBody>
                    <a:bodyPr/>
                    <a:lstStyle/>
                    <a:p>
                      <a:pPr algn="l" fontAlgn="b"/>
                      <a:r>
                        <a:rPr lang="en-US" sz="1000" u="none" strike="noStrike" cap="none" spc="0">
                          <a:solidFill>
                            <a:schemeClr val="tx1"/>
                          </a:solidFill>
                          <a:effectLst/>
                        </a:rPr>
                        <a:t>Data Assessment</a:t>
                      </a:r>
                      <a:br>
                        <a:rPr lang="en-US" sz="1000" u="none" strike="noStrike" cap="none" spc="0">
                          <a:solidFill>
                            <a:schemeClr val="tx1"/>
                          </a:solidFill>
                          <a:effectLst/>
                        </a:rPr>
                      </a:br>
                      <a:r>
                        <a:rPr lang="en-US" sz="1000" u="none" strike="noStrike" cap="none" spc="0">
                          <a:solidFill>
                            <a:schemeClr val="tx1"/>
                          </a:solidFill>
                          <a:effectLst/>
                        </a:rPr>
                        <a:t>We will examine your current reporting data repositories and structure for efficient setup for reporting needs.</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885150158"/>
                  </a:ext>
                </a:extLst>
              </a:tr>
              <a:tr h="782523">
                <a:tc>
                  <a:txBody>
                    <a:bodyPr/>
                    <a:lstStyle/>
                    <a:p>
                      <a:pPr algn="l" fontAlgn="b"/>
                      <a:r>
                        <a:rPr lang="en-US" sz="1000" u="none" strike="noStrike" cap="none" spc="0">
                          <a:solidFill>
                            <a:schemeClr val="tx1"/>
                          </a:solidFill>
                          <a:effectLst/>
                        </a:rPr>
                        <a:t>Security Assessment</a:t>
                      </a:r>
                      <a:br>
                        <a:rPr lang="en-US" sz="1000" u="none" strike="noStrike" cap="none" spc="0">
                          <a:solidFill>
                            <a:schemeClr val="tx1"/>
                          </a:solidFill>
                          <a:effectLst/>
                        </a:rPr>
                      </a:br>
                      <a:r>
                        <a:rPr lang="en-US" sz="1000" u="none" strike="noStrike" cap="none" spc="0">
                          <a:solidFill>
                            <a:schemeClr val="tx1"/>
                          </a:solidFill>
                          <a:effectLst/>
                        </a:rPr>
                        <a:t>We will strive to understand your needs in the forms of data-level, authorization-level, access-level, and application-level security.  Then we will review your system and code and assess how it was implemented.</a:t>
                      </a:r>
                      <a:endParaRPr lang="en-US" sz="1000" b="0" i="0" u="none" strike="noStrike" cap="none" spc="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27436067"/>
                  </a:ext>
                </a:extLst>
              </a:tr>
              <a:tr h="937478">
                <a:tc>
                  <a:txBody>
                    <a:bodyPr/>
                    <a:lstStyle/>
                    <a:p>
                      <a:pPr algn="l" fontAlgn="b"/>
                      <a:r>
                        <a:rPr lang="en-US" sz="1000" u="none" strike="noStrike" cap="none" spc="0" dirty="0">
                          <a:solidFill>
                            <a:schemeClr val="tx1"/>
                          </a:solidFill>
                          <a:effectLst/>
                        </a:rPr>
                        <a:t>Application Assessment</a:t>
                      </a:r>
                      <a:br>
                        <a:rPr lang="en-US" sz="1000" u="none" strike="noStrike" cap="none" spc="0" dirty="0">
                          <a:solidFill>
                            <a:schemeClr val="tx1"/>
                          </a:solidFill>
                          <a:effectLst/>
                        </a:rPr>
                      </a:br>
                      <a:r>
                        <a:rPr lang="en-US" sz="1000" u="none" strike="noStrike" cap="none" spc="0" dirty="0">
                          <a:solidFill>
                            <a:schemeClr val="tx1"/>
                          </a:solidFill>
                          <a:effectLst/>
                        </a:rPr>
                        <a:t>Whether individual reports, dashboards, or full applications, we will understand the issues you are having and review the above items for better efficiency, performance, and/or modernization.  We will bring to light new ways to develop reports/dashboards/apps and new capabilities to display information</a:t>
                      </a:r>
                      <a:endParaRPr lang="en-US" sz="1000" b="0" i="0" u="none" strike="noStrike" cap="none" spc="0" dirty="0">
                        <a:solidFill>
                          <a:schemeClr val="tx1"/>
                        </a:solidFill>
                        <a:effectLst/>
                        <a:latin typeface="Calibri" panose="020F0502020204030204" pitchFamily="34" charset="0"/>
                      </a:endParaRPr>
                    </a:p>
                  </a:txBody>
                  <a:tcPr marL="54234" marR="6456" marT="15496" marB="116216"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95188297"/>
                  </a:ext>
                </a:extLst>
              </a:tr>
            </a:tbl>
          </a:graphicData>
        </a:graphic>
      </p:graphicFrame>
    </p:spTree>
    <p:extLst>
      <p:ext uri="{BB962C8B-B14F-4D97-AF65-F5344CB8AC3E}">
        <p14:creationId xmlns:p14="http://schemas.microsoft.com/office/powerpoint/2010/main" val="183576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C19B7-A238-473C-B34E-7D16CEDB3E33}"/>
              </a:ext>
            </a:extLst>
          </p:cNvPr>
          <p:cNvSpPr>
            <a:spLocks noGrp="1"/>
          </p:cNvSpPr>
          <p:nvPr>
            <p:ph idx="1"/>
          </p:nvPr>
        </p:nvSpPr>
        <p:spPr>
          <a:xfrm>
            <a:off x="838200" y="1913845"/>
            <a:ext cx="10515600" cy="4351338"/>
          </a:xfrm>
        </p:spPr>
        <p:txBody>
          <a:bodyPr>
            <a:normAutofit/>
          </a:bodyPr>
          <a:lstStyle/>
          <a:p>
            <a:pPr marL="0" indent="0" algn="l">
              <a:buNone/>
            </a:pPr>
            <a:r>
              <a:rPr lang="en-US" sz="2400" b="0" i="0" dirty="0">
                <a:solidFill>
                  <a:srgbClr val="1C85C8"/>
                </a:solidFill>
                <a:effectLst/>
              </a:rPr>
              <a:t>The KASH Tech Partner Progra</a:t>
            </a:r>
            <a:r>
              <a:rPr lang="en-US" sz="2400" dirty="0">
                <a:solidFill>
                  <a:srgbClr val="1C85C8"/>
                </a:solidFill>
              </a:rPr>
              <a:t>m</a:t>
            </a:r>
            <a:endParaRPr lang="en-US" sz="2400" b="0" i="0" dirty="0">
              <a:solidFill>
                <a:srgbClr val="1C85C8"/>
              </a:solidFill>
              <a:effectLst/>
            </a:endParaRPr>
          </a:p>
          <a:p>
            <a:pPr marL="0" indent="0" algn="l">
              <a:buNone/>
            </a:pPr>
            <a:r>
              <a:rPr lang="en-US" sz="1400" b="1" i="0" dirty="0">
                <a:solidFill>
                  <a:srgbClr val="1C85C8"/>
                </a:solidFill>
                <a:effectLst/>
              </a:rPr>
              <a:t>Through the KASH Tech Partner Program we can deliver powerful Data Analytics solutions </a:t>
            </a:r>
            <a:r>
              <a:rPr lang="en-US" sz="1400" b="1" dirty="0">
                <a:solidFill>
                  <a:srgbClr val="1C85C8"/>
                </a:solidFill>
              </a:rPr>
              <a:t>from</a:t>
            </a:r>
            <a:r>
              <a:rPr lang="en-US" sz="1400" b="1" i="0" dirty="0">
                <a:solidFill>
                  <a:srgbClr val="1C85C8"/>
                </a:solidFill>
                <a:effectLst/>
              </a:rPr>
              <a:t> simple to the most complex information delivery challenges and achieve the highest degree of customer success. </a:t>
            </a:r>
          </a:p>
        </p:txBody>
      </p:sp>
      <p:sp>
        <p:nvSpPr>
          <p:cNvPr id="4" name="Slide Number Placeholder 3">
            <a:extLst>
              <a:ext uri="{FF2B5EF4-FFF2-40B4-BE49-F238E27FC236}">
                <a16:creationId xmlns:a16="http://schemas.microsoft.com/office/drawing/2014/main" id="{A1A1EF1E-9D3D-49E1-8A8C-03CD8EE434FE}"/>
              </a:ext>
            </a:extLst>
          </p:cNvPr>
          <p:cNvSpPr>
            <a:spLocks noGrp="1"/>
          </p:cNvSpPr>
          <p:nvPr>
            <p:ph type="sldNum" sz="quarter" idx="12"/>
          </p:nvPr>
        </p:nvSpPr>
        <p:spPr/>
        <p:txBody>
          <a:bodyPr/>
          <a:lstStyle/>
          <a:p>
            <a:fld id="{82EE24B5-652C-4DB5-B7C3-B5BBEC1280B1}" type="slidenum">
              <a:rPr lang="en-US" smtClean="0"/>
              <a:t>9</a:t>
            </a:fld>
            <a:endParaRPr lang="en-US" dirty="0"/>
          </a:p>
        </p:txBody>
      </p:sp>
      <p:sp>
        <p:nvSpPr>
          <p:cNvPr id="5" name="Title 4">
            <a:extLst>
              <a:ext uri="{FF2B5EF4-FFF2-40B4-BE49-F238E27FC236}">
                <a16:creationId xmlns:a16="http://schemas.microsoft.com/office/drawing/2014/main" id="{24B6014F-2BB6-497D-AD3B-AC4717343CF8}"/>
              </a:ext>
            </a:extLst>
          </p:cNvPr>
          <p:cNvSpPr>
            <a:spLocks noGrp="1"/>
          </p:cNvSpPr>
          <p:nvPr>
            <p:ph type="title"/>
          </p:nvPr>
        </p:nvSpPr>
        <p:spPr>
          <a:xfrm>
            <a:off x="838200" y="365125"/>
            <a:ext cx="10515600" cy="1325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KASH Tech</a:t>
            </a:r>
            <a:r>
              <a:rPr lang="en-US" dirty="0">
                <a:solidFill>
                  <a:schemeClr val="tx1"/>
                </a:solidFill>
              </a:rPr>
              <a:t>			</a:t>
            </a:r>
            <a:r>
              <a:rPr lang="en-US" sz="1000" dirty="0">
                <a:solidFill>
                  <a:schemeClr val="tx1"/>
                </a:solidFill>
              </a:rPr>
              <a:t>Services v   Technologies v   Experience v   Partners v   Resources v   About Us v		</a:t>
            </a:r>
            <a:endParaRPr lang="en-US" dirty="0">
              <a:solidFill>
                <a:schemeClr val="tx1"/>
              </a:solidFill>
            </a:endParaRPr>
          </a:p>
        </p:txBody>
      </p:sp>
      <p:sp>
        <p:nvSpPr>
          <p:cNvPr id="6" name="TextBox 5">
            <a:extLst>
              <a:ext uri="{FF2B5EF4-FFF2-40B4-BE49-F238E27FC236}">
                <a16:creationId xmlns:a16="http://schemas.microsoft.com/office/drawing/2014/main" id="{B52424DD-3CB5-4DB8-82A4-DA9A662CF1FD}"/>
              </a:ext>
            </a:extLst>
          </p:cNvPr>
          <p:cNvSpPr txBox="1"/>
          <p:nvPr/>
        </p:nvSpPr>
        <p:spPr>
          <a:xfrm>
            <a:off x="5083629" y="2862943"/>
            <a:ext cx="2971800" cy="1741714"/>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21AC1CC6-7316-4324-9A2A-F8B18328A989}"/>
              </a:ext>
            </a:extLst>
          </p:cNvPr>
          <p:cNvSpPr txBox="1"/>
          <p:nvPr/>
        </p:nvSpPr>
        <p:spPr>
          <a:xfrm>
            <a:off x="925286" y="2710543"/>
            <a:ext cx="2971800" cy="1741714"/>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DE99D3E5-F89F-4833-BAB5-789D078B5051}"/>
              </a:ext>
            </a:extLst>
          </p:cNvPr>
          <p:cNvSpPr txBox="1"/>
          <p:nvPr/>
        </p:nvSpPr>
        <p:spPr>
          <a:xfrm>
            <a:off x="859973" y="3311995"/>
            <a:ext cx="2971800" cy="1292662"/>
          </a:xfrm>
          <a:prstGeom prst="rect">
            <a:avLst/>
          </a:prstGeom>
          <a:noFill/>
        </p:spPr>
        <p:txBody>
          <a:bodyPr wrap="square" rtlCol="0">
            <a:spAutoFit/>
          </a:bodyPr>
          <a:lstStyle/>
          <a:p>
            <a:r>
              <a:rPr lang="en-US" dirty="0"/>
              <a:t>[logo] TIBCO</a:t>
            </a:r>
          </a:p>
          <a:p>
            <a:r>
              <a:rPr lang="en-US" sz="1200" dirty="0"/>
              <a:t>TIBCO’s Connected Intelligence platform connects any application and data source, unifies data for greater access, trust, and control, and predicts outcomes in real time and at scale.</a:t>
            </a:r>
          </a:p>
        </p:txBody>
      </p:sp>
      <p:sp>
        <p:nvSpPr>
          <p:cNvPr id="9" name="TextBox 8">
            <a:extLst>
              <a:ext uri="{FF2B5EF4-FFF2-40B4-BE49-F238E27FC236}">
                <a16:creationId xmlns:a16="http://schemas.microsoft.com/office/drawing/2014/main" id="{CC97873E-22FA-4C1B-8E94-4CEF5447C334}"/>
              </a:ext>
            </a:extLst>
          </p:cNvPr>
          <p:cNvSpPr txBox="1"/>
          <p:nvPr/>
        </p:nvSpPr>
        <p:spPr>
          <a:xfrm>
            <a:off x="4136572" y="3311995"/>
            <a:ext cx="3331028" cy="1292662"/>
          </a:xfrm>
          <a:prstGeom prst="rect">
            <a:avLst/>
          </a:prstGeom>
          <a:noFill/>
        </p:spPr>
        <p:txBody>
          <a:bodyPr wrap="square" rtlCol="0">
            <a:spAutoFit/>
          </a:bodyPr>
          <a:lstStyle/>
          <a:p>
            <a:r>
              <a:rPr lang="en-US" dirty="0"/>
              <a:t>[logo] Microsoft Power BI</a:t>
            </a:r>
          </a:p>
          <a:p>
            <a:r>
              <a:rPr lang="en-US" sz="1200" dirty="0"/>
              <a:t>Microsoft Power BI is consistently ranked a Leader by industry analysts for Analytics and BI platforms. It offers a wide variety of features and flexibility to satisfy all your business users needs.</a:t>
            </a:r>
          </a:p>
        </p:txBody>
      </p:sp>
      <p:sp>
        <p:nvSpPr>
          <p:cNvPr id="10" name="TextBox 9">
            <a:extLst>
              <a:ext uri="{FF2B5EF4-FFF2-40B4-BE49-F238E27FC236}">
                <a16:creationId xmlns:a16="http://schemas.microsoft.com/office/drawing/2014/main" id="{EE787CE3-8E0D-4EB2-94AF-F0760C3F3A00}"/>
              </a:ext>
            </a:extLst>
          </p:cNvPr>
          <p:cNvSpPr txBox="1"/>
          <p:nvPr/>
        </p:nvSpPr>
        <p:spPr>
          <a:xfrm>
            <a:off x="925286" y="4827814"/>
            <a:ext cx="2547257" cy="1661993"/>
          </a:xfrm>
          <a:prstGeom prst="rect">
            <a:avLst/>
          </a:prstGeom>
          <a:noFill/>
        </p:spPr>
        <p:txBody>
          <a:bodyPr wrap="square" rtlCol="0">
            <a:spAutoFit/>
          </a:bodyPr>
          <a:lstStyle/>
          <a:p>
            <a:r>
              <a:rPr lang="en-US" dirty="0"/>
              <a:t>[logo] Denodo</a:t>
            </a:r>
          </a:p>
          <a:p>
            <a:r>
              <a:rPr lang="en-US" sz="1200" dirty="0"/>
              <a:t>Denodo is the leader in data virtualization providing agile, high performance data integration and abstraction across platforms, data structures and real time data services at half the cost of traditional approaches. </a:t>
            </a:r>
          </a:p>
        </p:txBody>
      </p:sp>
      <p:sp>
        <p:nvSpPr>
          <p:cNvPr id="11" name="TextBox 10">
            <a:extLst>
              <a:ext uri="{FF2B5EF4-FFF2-40B4-BE49-F238E27FC236}">
                <a16:creationId xmlns:a16="http://schemas.microsoft.com/office/drawing/2014/main" id="{E130841A-CDBD-4827-9F40-D23140073DC5}"/>
              </a:ext>
            </a:extLst>
          </p:cNvPr>
          <p:cNvSpPr txBox="1"/>
          <p:nvPr/>
        </p:nvSpPr>
        <p:spPr>
          <a:xfrm>
            <a:off x="4136572" y="4775243"/>
            <a:ext cx="3124200" cy="1938992"/>
          </a:xfrm>
          <a:prstGeom prst="rect">
            <a:avLst/>
          </a:prstGeom>
          <a:noFill/>
        </p:spPr>
        <p:txBody>
          <a:bodyPr wrap="square" rtlCol="0">
            <a:spAutoFit/>
          </a:bodyPr>
          <a:lstStyle/>
          <a:p>
            <a:r>
              <a:rPr lang="en-US" dirty="0"/>
              <a:t>[logo] Tableau</a:t>
            </a:r>
          </a:p>
          <a:p>
            <a:r>
              <a:rPr lang="en-US" sz="1200" dirty="0"/>
              <a:t>Tableau is one of the most widely used data visualization platforms. In the 2020 they released more than 200 new capabilities. Our consultants will make sure that you get the most out of all the features and capabilities you need to gain better insights into your performance.</a:t>
            </a:r>
          </a:p>
          <a:p>
            <a:endParaRPr lang="en-US" dirty="0"/>
          </a:p>
        </p:txBody>
      </p:sp>
      <p:sp>
        <p:nvSpPr>
          <p:cNvPr id="13" name="TextBox 12">
            <a:extLst>
              <a:ext uri="{FF2B5EF4-FFF2-40B4-BE49-F238E27FC236}">
                <a16:creationId xmlns:a16="http://schemas.microsoft.com/office/drawing/2014/main" id="{6EC503A9-8E55-47CE-BFC7-22B4C9700400}"/>
              </a:ext>
            </a:extLst>
          </p:cNvPr>
          <p:cNvSpPr txBox="1"/>
          <p:nvPr/>
        </p:nvSpPr>
        <p:spPr>
          <a:xfrm>
            <a:off x="8055429" y="3299185"/>
            <a:ext cx="2645228" cy="1477328"/>
          </a:xfrm>
          <a:prstGeom prst="rect">
            <a:avLst/>
          </a:prstGeom>
          <a:noFill/>
        </p:spPr>
        <p:txBody>
          <a:bodyPr wrap="square" rtlCol="0">
            <a:spAutoFit/>
          </a:bodyPr>
          <a:lstStyle/>
          <a:p>
            <a:r>
              <a:rPr lang="en-US" dirty="0"/>
              <a:t>[logo] Pyramid Analytics</a:t>
            </a:r>
          </a:p>
          <a:p>
            <a:r>
              <a:rPr lang="en-US" sz="1200" dirty="0"/>
              <a:t>Pyramid’s AI-driven Decision Intelligence Platform delivers a collaborative environment that manages the complexity created by data silos and a proliferation of self-service analytics tools. </a:t>
            </a:r>
          </a:p>
        </p:txBody>
      </p:sp>
      <p:sp>
        <p:nvSpPr>
          <p:cNvPr id="16" name="TextBox 15">
            <a:extLst>
              <a:ext uri="{FF2B5EF4-FFF2-40B4-BE49-F238E27FC236}">
                <a16:creationId xmlns:a16="http://schemas.microsoft.com/office/drawing/2014/main" id="{3F5C880C-07A8-49C2-8028-58D0E7CB562C}"/>
              </a:ext>
            </a:extLst>
          </p:cNvPr>
          <p:cNvSpPr txBox="1"/>
          <p:nvPr/>
        </p:nvSpPr>
        <p:spPr>
          <a:xfrm>
            <a:off x="8153401" y="4889820"/>
            <a:ext cx="2013531" cy="1477328"/>
          </a:xfrm>
          <a:prstGeom prst="rect">
            <a:avLst/>
          </a:prstGeom>
          <a:noFill/>
        </p:spPr>
        <p:txBody>
          <a:bodyPr wrap="square" rtlCol="0">
            <a:spAutoFit/>
          </a:bodyPr>
          <a:lstStyle/>
          <a:p>
            <a:r>
              <a:rPr lang="en-US" dirty="0"/>
              <a:t>[logo] Snowflake</a:t>
            </a:r>
          </a:p>
          <a:p>
            <a:r>
              <a:rPr lang="en-US" sz="1200" dirty="0"/>
              <a:t>We are a Snowflake Partner that can help you plan, develop and deploy a data warehouse in the cloud, delivering a unified data experience.</a:t>
            </a:r>
            <a:r>
              <a:rPr lang="en-US" sz="1200" b="0" i="0" dirty="0">
                <a:solidFill>
                  <a:srgbClr val="FFFFFF"/>
                </a:solidFill>
                <a:effectLst/>
                <a:latin typeface="acumin-pro"/>
              </a:rPr>
              <a:t>. </a:t>
            </a:r>
            <a:endParaRPr lang="en-US" sz="1200" dirty="0"/>
          </a:p>
        </p:txBody>
      </p:sp>
    </p:spTree>
    <p:extLst>
      <p:ext uri="{BB962C8B-B14F-4D97-AF65-F5344CB8AC3E}">
        <p14:creationId xmlns:p14="http://schemas.microsoft.com/office/powerpoint/2010/main" val="2763381322"/>
      </p:ext>
    </p:extLst>
  </p:cSld>
  <p:clrMapOvr>
    <a:masterClrMapping/>
  </p:clrMapOvr>
</p:sld>
</file>

<file path=ppt/theme/theme1.xml><?xml version="1.0" encoding="utf-8"?>
<a:theme xmlns:a="http://schemas.openxmlformats.org/drawingml/2006/main" name="1_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2954</TotalTime>
  <Words>2352</Words>
  <Application>Microsoft Office PowerPoint</Application>
  <PresentationFormat>Widescreen</PresentationFormat>
  <Paragraphs>189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acumin-pro</vt:lpstr>
      <vt:lpstr>Arial</vt:lpstr>
      <vt:lpstr>Arial </vt:lpstr>
      <vt:lpstr>Calibri</vt:lpstr>
      <vt:lpstr>Gill Sans MT</vt:lpstr>
      <vt:lpstr>Montserrat</vt:lpstr>
      <vt:lpstr>1_Office Theme</vt:lpstr>
      <vt:lpstr>KASH TECH, LLC for all your IT needs</vt:lpstr>
      <vt:lpstr>Launch Page – Who We Are </vt:lpstr>
      <vt:lpstr>KASH Tech   Services v   Technologies v     Experience v    Partners v   Resources v   About Us v  </vt:lpstr>
      <vt:lpstr>PowerPoint Presentation</vt:lpstr>
      <vt:lpstr>KASH Tech   Services v   Technologies v   Experience v   Resources v   About Us v  </vt:lpstr>
      <vt:lpstr>KASH Tech   Services v   Technologies v   Experience v   Resources v   About Us v  </vt:lpstr>
      <vt:lpstr>KASH Tech   Services v   Technologies v   Experience v   Resources v   About Us v  </vt:lpstr>
      <vt:lpstr>KASH Tech   Services v   Technologies v   Experience v   Resources v   About Us v  </vt:lpstr>
      <vt:lpstr>KASH Tech   Services v   Technologies v   Experience v   Partners v   Resources v   About Us v  </vt:lpstr>
      <vt:lpstr>KASH Tech   Services v   Technologies v   Experience v   Partners v   Resources v   About Us v  </vt:lpstr>
      <vt:lpstr>KASH Tech   Services v   Technologies v   Experience v   Partners v   Resources v   About Us 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KASHTECH &amp; Tibco+IBI Partner Presentation</dc:title>
  <dc:creator>Kamesh Gopalan</dc:creator>
  <cp:lastModifiedBy>Kamesh Gopalan</cp:lastModifiedBy>
  <cp:revision>35</cp:revision>
  <dcterms:created xsi:type="dcterms:W3CDTF">2021-04-02T01:20:07Z</dcterms:created>
  <dcterms:modified xsi:type="dcterms:W3CDTF">2022-02-07T15:32:44Z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