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31891-E26D-4F4C-94AF-3DE3679FFE31}" type="datetimeFigureOut">
              <a:rPr lang="en-GB" smtClean="0"/>
              <a:t>17/04/2017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8540-CCBC-48C6-AE01-F5E25FAA7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253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31891-E26D-4F4C-94AF-3DE3679FFE31}" type="datetimeFigureOut">
              <a:rPr lang="en-GB" smtClean="0"/>
              <a:t>17/04/2017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8540-CCBC-48C6-AE01-F5E25FAA7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16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31891-E26D-4F4C-94AF-3DE3679FFE31}" type="datetimeFigureOut">
              <a:rPr lang="en-GB" smtClean="0"/>
              <a:t>17/04/2017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8540-CCBC-48C6-AE01-F5E25FAA7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126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31891-E26D-4F4C-94AF-3DE3679FFE31}" type="datetimeFigureOut">
              <a:rPr lang="en-GB" smtClean="0"/>
              <a:t>17/04/2017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8540-CCBC-48C6-AE01-F5E25FAA7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86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31891-E26D-4F4C-94AF-3DE3679FFE31}" type="datetimeFigureOut">
              <a:rPr lang="en-GB" smtClean="0"/>
              <a:t>17/04/2017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8540-CCBC-48C6-AE01-F5E25FAA7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156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31891-E26D-4F4C-94AF-3DE3679FFE31}" type="datetimeFigureOut">
              <a:rPr lang="en-GB" smtClean="0"/>
              <a:t>17/04/2017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8540-CCBC-48C6-AE01-F5E25FAA7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00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31891-E26D-4F4C-94AF-3DE3679FFE31}" type="datetimeFigureOut">
              <a:rPr lang="en-GB" smtClean="0"/>
              <a:t>17/04/2017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8540-CCBC-48C6-AE01-F5E25FAA7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09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31891-E26D-4F4C-94AF-3DE3679FFE31}" type="datetimeFigureOut">
              <a:rPr lang="en-GB" smtClean="0"/>
              <a:t>17/04/2017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8540-CCBC-48C6-AE01-F5E25FAA7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31891-E26D-4F4C-94AF-3DE3679FFE31}" type="datetimeFigureOut">
              <a:rPr lang="en-GB" smtClean="0"/>
              <a:t>17/04/2017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8540-CCBC-48C6-AE01-F5E25FAA7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835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31891-E26D-4F4C-94AF-3DE3679FFE31}" type="datetimeFigureOut">
              <a:rPr lang="en-GB" smtClean="0"/>
              <a:t>17/04/2017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8540-CCBC-48C6-AE01-F5E25FAA7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616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31891-E26D-4F4C-94AF-3DE3679FFE31}" type="datetimeFigureOut">
              <a:rPr lang="en-GB" smtClean="0"/>
              <a:t>17/04/2017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8540-CCBC-48C6-AE01-F5E25FAA7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163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31891-E26D-4F4C-94AF-3DE3679FFE31}" type="datetimeFigureOut">
              <a:rPr lang="en-GB" smtClean="0"/>
              <a:t>17/04/2017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D8540-CCBC-48C6-AE01-F5E25FAA7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780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What makes the perfect yarn?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Mining data from Ravelry.com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By Alex Hall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83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3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Yarn and what is </a:t>
            </a:r>
            <a:r>
              <a:rPr lang="en-GB" dirty="0" err="1" smtClean="0"/>
              <a:t>Ravelry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Not to be confused with Apache YARN!</a:t>
            </a:r>
          </a:p>
          <a:p>
            <a:r>
              <a:rPr lang="en-GB" dirty="0" smtClean="0"/>
              <a:t>According to Wikipedia it is a ‘long continuous length of interlocked </a:t>
            </a:r>
            <a:r>
              <a:rPr lang="en-GB" dirty="0" err="1" smtClean="0"/>
              <a:t>fibers</a:t>
            </a:r>
            <a:r>
              <a:rPr lang="en-GB" dirty="0" smtClean="0"/>
              <a:t>’.</a:t>
            </a:r>
          </a:p>
          <a:p>
            <a:r>
              <a:rPr lang="en-GB" dirty="0" smtClean="0"/>
              <a:t>To most, it is known colloquially as a ‘ball of wool’.</a:t>
            </a:r>
          </a:p>
          <a:p>
            <a:endParaRPr lang="en-GB" dirty="0"/>
          </a:p>
          <a:p>
            <a:r>
              <a:rPr lang="en-GB" dirty="0" err="1" smtClean="0"/>
              <a:t>Ravelry</a:t>
            </a:r>
            <a:r>
              <a:rPr lang="en-GB" dirty="0" smtClean="0"/>
              <a:t> is often described as ‘the </a:t>
            </a:r>
            <a:r>
              <a:rPr lang="en-GB" dirty="0" err="1" smtClean="0"/>
              <a:t>facebook</a:t>
            </a:r>
            <a:r>
              <a:rPr lang="en-GB" dirty="0" smtClean="0"/>
              <a:t> of knitting’.</a:t>
            </a:r>
          </a:p>
          <a:p>
            <a:r>
              <a:rPr lang="en-GB" dirty="0" smtClean="0"/>
              <a:t>Amongst many other things, contains a database of yarns, along with user ratings – these are notoriously difficult to predict.</a:t>
            </a:r>
          </a:p>
          <a:p>
            <a:r>
              <a:rPr lang="en-GB" dirty="0" smtClean="0"/>
              <a:t>The database was accessed via an API key, to compose a </a:t>
            </a:r>
            <a:r>
              <a:rPr lang="en-GB" dirty="0" err="1" smtClean="0"/>
              <a:t>dataframe</a:t>
            </a:r>
            <a:r>
              <a:rPr lang="en-GB" dirty="0" smtClean="0"/>
              <a:t> of all yarns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583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3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500" dirty="0" smtClean="0"/>
              <a:t>Processing the raw data and reducing dimensionality</a:t>
            </a:r>
            <a:endParaRPr lang="en-GB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 smtClean="0"/>
              <a:t>The dataset required significant processing to remove list type objects and make all attributes numeric.</a:t>
            </a:r>
          </a:p>
          <a:p>
            <a:r>
              <a:rPr lang="en-GB" dirty="0" err="1" smtClean="0"/>
              <a:t>Fiber</a:t>
            </a:r>
            <a:r>
              <a:rPr lang="en-GB" dirty="0" smtClean="0"/>
              <a:t> type data was particularly difficult to process. The embedded lists were converted into individual attributes representing the % of each </a:t>
            </a:r>
            <a:r>
              <a:rPr lang="en-GB" dirty="0" err="1" smtClean="0"/>
              <a:t>fiber</a:t>
            </a:r>
            <a:r>
              <a:rPr lang="en-GB" dirty="0" smtClean="0"/>
              <a:t> type in each yarn instance.</a:t>
            </a:r>
          </a:p>
          <a:p>
            <a:r>
              <a:rPr lang="en-GB" dirty="0" smtClean="0"/>
              <a:t>3 new attributes were also created from the </a:t>
            </a:r>
            <a:r>
              <a:rPr lang="en-GB" dirty="0" err="1" smtClean="0"/>
              <a:t>fiber_type</a:t>
            </a:r>
            <a:r>
              <a:rPr lang="en-GB" dirty="0" smtClean="0"/>
              <a:t> data.</a:t>
            </a:r>
          </a:p>
          <a:p>
            <a:r>
              <a:rPr lang="en-GB" dirty="0" smtClean="0"/>
              <a:t>The </a:t>
            </a:r>
            <a:r>
              <a:rPr lang="en-GB" dirty="0" err="1" smtClean="0"/>
              <a:t>rating_average</a:t>
            </a:r>
            <a:r>
              <a:rPr lang="en-GB" dirty="0" smtClean="0"/>
              <a:t> attribute is the dependant variable. </a:t>
            </a:r>
            <a:r>
              <a:rPr lang="en-GB" dirty="0" err="1" smtClean="0"/>
              <a:t>Ie</a:t>
            </a:r>
            <a:r>
              <a:rPr lang="en-GB" dirty="0" smtClean="0"/>
              <a:t> a </a:t>
            </a:r>
            <a:r>
              <a:rPr lang="en-GB" b="1" dirty="0" smtClean="0"/>
              <a:t>regression</a:t>
            </a:r>
            <a:r>
              <a:rPr lang="en-GB" dirty="0" smtClean="0"/>
              <a:t> problem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141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3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Dimensionality reduction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694715" cy="4351338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With all attributes in numeric form, many could be deleted:</a:t>
            </a:r>
          </a:p>
          <a:p>
            <a:pPr lvl="1"/>
            <a:r>
              <a:rPr lang="en-GB" dirty="0" smtClean="0"/>
              <a:t>It was decided not to analyse text-type attributes in this study.</a:t>
            </a:r>
          </a:p>
          <a:p>
            <a:pPr lvl="1"/>
            <a:r>
              <a:rPr lang="en-GB" dirty="0" smtClean="0"/>
              <a:t>Many attributes were trivially-dependant and so could be removed.</a:t>
            </a:r>
          </a:p>
          <a:p>
            <a:pPr lvl="1"/>
            <a:endParaRPr lang="en-GB" dirty="0"/>
          </a:p>
          <a:p>
            <a:pPr marL="174625" lvl="1" indent="-174625"/>
            <a:r>
              <a:rPr lang="en-GB" sz="2800" dirty="0" smtClean="0"/>
              <a:t>Principle component analysis was then carried out to identify any remaining redundant variables.</a:t>
            </a:r>
          </a:p>
          <a:p>
            <a:pPr marL="631825" lvl="2" indent="-174625"/>
            <a:r>
              <a:rPr lang="en-GB" sz="2400" dirty="0" smtClean="0"/>
              <a:t>Since none were identified, all remaining variables were carried forward – giving 44 in total.</a:t>
            </a:r>
          </a:p>
          <a:p>
            <a:pPr marL="631825" lvl="2" indent="-174625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2913" y="2444821"/>
            <a:ext cx="4327823" cy="276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69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3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exploration with a SOM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1690688"/>
            <a:ext cx="4572000" cy="457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600" y="1690688"/>
            <a:ext cx="4572000" cy="457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700" y="1690688"/>
            <a:ext cx="4572000" cy="457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700" y="1690688"/>
            <a:ext cx="4572000" cy="457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700" y="1690688"/>
            <a:ext cx="4572000" cy="4572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600" y="1690688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8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3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410371" cy="4351338"/>
          </a:xfrm>
        </p:spPr>
        <p:txBody>
          <a:bodyPr/>
          <a:lstStyle/>
          <a:p>
            <a:r>
              <a:rPr lang="en-GB" dirty="0" smtClean="0"/>
              <a:t>3 methods were used:</a:t>
            </a:r>
          </a:p>
          <a:p>
            <a:pPr lvl="1"/>
            <a:r>
              <a:rPr lang="en-GB" dirty="0" smtClean="0"/>
              <a:t>Support Vector Machine, with ‘cost’ and ‘gamma’ parameters tuned.</a:t>
            </a:r>
          </a:p>
          <a:p>
            <a:pPr lvl="1"/>
            <a:r>
              <a:rPr lang="en-GB" dirty="0" smtClean="0"/>
              <a:t>Random Forest with ‘</a:t>
            </a:r>
            <a:r>
              <a:rPr lang="en-GB" dirty="0" err="1" smtClean="0"/>
              <a:t>mtry</a:t>
            </a:r>
            <a:r>
              <a:rPr lang="en-GB" dirty="0" smtClean="0"/>
              <a:t>’ and ‘</a:t>
            </a:r>
            <a:r>
              <a:rPr lang="en-GB" dirty="0" err="1" smtClean="0"/>
              <a:t>nodesize</a:t>
            </a:r>
            <a:r>
              <a:rPr lang="en-GB" dirty="0" smtClean="0"/>
              <a:t>’ parameters tuned.</a:t>
            </a:r>
          </a:p>
          <a:p>
            <a:pPr lvl="1"/>
            <a:r>
              <a:rPr lang="en-GB" dirty="0" smtClean="0"/>
              <a:t>Deep Neural Network with random search on depth, number of nodes and several parameters.</a:t>
            </a:r>
          </a:p>
          <a:p>
            <a:pPr marL="457200" lvl="1" indent="0">
              <a:buNone/>
            </a:pPr>
            <a:endParaRPr lang="en-GB" dirty="0" smtClean="0"/>
          </a:p>
          <a:p>
            <a:pPr marL="342900" lvl="1" indent="-342900"/>
            <a:r>
              <a:rPr lang="en-GB" sz="2800" dirty="0" smtClean="0"/>
              <a:t>The Random Forest method outperformed all others, even prior to parameter tuning.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037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3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grpSp>
        <p:nvGrpSpPr>
          <p:cNvPr id="10" name="Group 9"/>
          <p:cNvGrpSpPr/>
          <p:nvPr/>
        </p:nvGrpSpPr>
        <p:grpSpPr>
          <a:xfrm>
            <a:off x="2017428" y="1398621"/>
            <a:ext cx="8157143" cy="5208336"/>
            <a:chOff x="2264115" y="1460978"/>
            <a:chExt cx="8157143" cy="520833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4115" y="1460978"/>
              <a:ext cx="8157143" cy="5208336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326743" y="5065486"/>
              <a:ext cx="1471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RMSE = 0.584</a:t>
              </a:r>
              <a:endParaRPr lang="en-GB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073119" y="1438231"/>
            <a:ext cx="8101452" cy="5168726"/>
            <a:chOff x="362189" y="1595638"/>
            <a:chExt cx="8101452" cy="516872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189" y="1595638"/>
              <a:ext cx="8101452" cy="5168726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3582061" y="4696154"/>
              <a:ext cx="1471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RMSE = 0.584</a:t>
              </a:r>
              <a:endParaRPr lang="en-GB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130028" y="1398621"/>
            <a:ext cx="8044543" cy="5132419"/>
            <a:chOff x="3309257" y="293700"/>
            <a:chExt cx="8044543" cy="513241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9257" y="293700"/>
              <a:ext cx="8044543" cy="5132419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6545943" y="3889829"/>
              <a:ext cx="1471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RMSE = 0.551</a:t>
              </a:r>
              <a:endParaRPr lang="en-GB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0497456" y="5884709"/>
            <a:ext cx="150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Benchmark RMSE = 0.675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275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3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Parallelisation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410371" cy="4351338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With 44 attributes and over 100,000 instances, a single SVM required 4 hours to run on a single core of an AMD A8.</a:t>
            </a:r>
          </a:p>
          <a:p>
            <a:pPr lvl="1"/>
            <a:r>
              <a:rPr lang="en-GB" dirty="0" smtClean="0"/>
              <a:t>In order to tune parameters and perform cross validation, at least 80 experiments were required, giving a predicted runtime of 4*80 = 320 hours.</a:t>
            </a:r>
          </a:p>
          <a:p>
            <a:pPr marL="261938" lvl="1" indent="-261938">
              <a:tabLst>
                <a:tab pos="449263" algn="l"/>
              </a:tabLst>
            </a:pPr>
            <a:r>
              <a:rPr lang="en-GB" sz="2800" dirty="0" smtClean="0"/>
              <a:t>The ‘</a:t>
            </a:r>
            <a:r>
              <a:rPr lang="en-GB" sz="2800" dirty="0" err="1" smtClean="0"/>
              <a:t>DoParallel</a:t>
            </a:r>
            <a:r>
              <a:rPr lang="en-GB" sz="2800" dirty="0" smtClean="0"/>
              <a:t>’ library was used to parallelise the code</a:t>
            </a:r>
            <a:r>
              <a:rPr lang="en-GB" dirty="0" smtClean="0"/>
              <a:t>. </a:t>
            </a:r>
            <a:r>
              <a:rPr lang="en-GB" sz="2800" dirty="0" smtClean="0"/>
              <a:t>However, this was still not sufficient.</a:t>
            </a:r>
          </a:p>
          <a:p>
            <a:pPr marL="261938" lvl="1" indent="-261938">
              <a:tabLst>
                <a:tab pos="449263" algn="l"/>
              </a:tabLst>
            </a:pPr>
            <a:r>
              <a:rPr lang="en-GB" sz="2800" dirty="0" smtClean="0"/>
              <a:t>Amazon EC2 was used for all experiments, with the c4.8x instance used (36-core Intel Xeon processor).</a:t>
            </a:r>
          </a:p>
          <a:p>
            <a:pPr marL="719138" lvl="2" indent="-261938">
              <a:tabLst>
                <a:tab pos="449263" algn="l"/>
              </a:tabLst>
            </a:pPr>
            <a:r>
              <a:rPr lang="en-GB" sz="2400" dirty="0" smtClean="0"/>
              <a:t>Spot pricing was applied, with an average cost of $0.40/hr.</a:t>
            </a:r>
          </a:p>
          <a:p>
            <a:pPr marL="719138" lvl="2" indent="-261938">
              <a:tabLst>
                <a:tab pos="449263" algn="l"/>
              </a:tabLst>
            </a:pPr>
            <a:r>
              <a:rPr lang="en-GB" sz="2400" dirty="0" smtClean="0"/>
              <a:t>The random Forest experiment required 3hrs and the SVM required 4hrs.</a:t>
            </a:r>
          </a:p>
          <a:p>
            <a:pPr marL="719138" lvl="2" indent="-261938">
              <a:tabLst>
                <a:tab pos="449263" algn="l"/>
              </a:tabLst>
            </a:pPr>
            <a:r>
              <a:rPr lang="en-GB" sz="2400" dirty="0" smtClean="0"/>
              <a:t>Neural networks did not require parallelised code since they are inherently parallelised by their respective packages.</a:t>
            </a:r>
          </a:p>
          <a:p>
            <a:pPr marL="261938" lvl="1" indent="-261938">
              <a:tabLst>
                <a:tab pos="449263" algn="l"/>
              </a:tabLst>
            </a:pPr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887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4845</TotalTime>
  <Words>466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What makes the perfect yarn?</vt:lpstr>
      <vt:lpstr>What is Yarn and what is Ravelry?</vt:lpstr>
      <vt:lpstr>Processing the raw data and reducing dimensionality</vt:lpstr>
      <vt:lpstr>Dimensionality reduction</vt:lpstr>
      <vt:lpstr>Data exploration with a SOM</vt:lpstr>
      <vt:lpstr>Analysis</vt:lpstr>
      <vt:lpstr>Results</vt:lpstr>
      <vt:lpstr>Parallelisation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makes the perfect yarn?</dc:title>
  <dc:creator>Alex</dc:creator>
  <cp:lastModifiedBy>Alex</cp:lastModifiedBy>
  <cp:revision>14</cp:revision>
  <dcterms:created xsi:type="dcterms:W3CDTF">2017-04-17T11:20:11Z</dcterms:created>
  <dcterms:modified xsi:type="dcterms:W3CDTF">2017-04-20T20:06:06Z</dcterms:modified>
</cp:coreProperties>
</file>