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62" r:id="rId4"/>
    <p:sldId id="259" r:id="rId5"/>
    <p:sldId id="354" r:id="rId6"/>
    <p:sldId id="319" r:id="rId7"/>
    <p:sldId id="357" r:id="rId8"/>
    <p:sldId id="358" r:id="rId9"/>
    <p:sldId id="359" r:id="rId10"/>
    <p:sldId id="360" r:id="rId11"/>
    <p:sldId id="361" r:id="rId12"/>
    <p:sldId id="362" r:id="rId13"/>
    <p:sldId id="355" r:id="rId14"/>
    <p:sldId id="356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6" r:id="rId26"/>
    <p:sldId id="373" r:id="rId27"/>
    <p:sldId id="375" r:id="rId28"/>
    <p:sldId id="377" r:id="rId29"/>
    <p:sldId id="379" r:id="rId30"/>
    <p:sldId id="374" r:id="rId31"/>
    <p:sldId id="378" r:id="rId32"/>
    <p:sldId id="380" r:id="rId33"/>
    <p:sldId id="381" r:id="rId34"/>
    <p:sldId id="382" r:id="rId35"/>
    <p:sldId id="383" r:id="rId36"/>
    <p:sldId id="385" r:id="rId37"/>
    <p:sldId id="384" r:id="rId38"/>
    <p:sldId id="31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0"/>
    <p:restoredTop sz="94604"/>
  </p:normalViewPr>
  <p:slideViewPr>
    <p:cSldViewPr snapToGrid="0">
      <p:cViewPr>
        <p:scale>
          <a:sx n="120" d="100"/>
          <a:sy n="120" d="100"/>
        </p:scale>
        <p:origin x="14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618763-0C2E-1C81-C8A2-24A54A589D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110B1-06C2-BB92-1829-A8360578B1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B62E4-81D4-9A41-AB7E-C39D07CD029F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A6CF-B769-932F-06A5-3B29D1DEFB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C8A9F-D744-6AA1-7CCD-C95711D05D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E6A06-BD73-4745-9E68-C8DC9BBC0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92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3F019-5387-D34E-927E-1A4E089DB483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0BD88-AA28-3044-934C-05DEC3B39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73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3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90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51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83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43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9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65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8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3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75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41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10/14/22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9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9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C++ - Wikipedia">
            <a:extLst>
              <a:ext uri="{FF2B5EF4-FFF2-40B4-BE49-F238E27FC236}">
                <a16:creationId xmlns:a16="http://schemas.microsoft.com/office/drawing/2014/main" id="{22664FD1-6594-B8BF-5077-930D6899C2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1732" y="457200"/>
            <a:ext cx="1360839" cy="152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01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1BE3B6D-A211-9049-B21C-10EA45B17FA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3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0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5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7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7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10/14/22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0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1BE3B6D-A211-9049-B21C-10EA45B17FA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5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.d.hill@liverpool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pp-programming/online-compiler/?ref=1a2efafc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6261-4BE9-1ED9-D3EE-83FE674B0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9EE68-BA7C-89B0-E3B6-635F88E4E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519705"/>
            <a:ext cx="7891272" cy="1681398"/>
          </a:xfrm>
        </p:spPr>
        <p:txBody>
          <a:bodyPr>
            <a:normAutofit/>
          </a:bodyPr>
          <a:lstStyle/>
          <a:p>
            <a:r>
              <a:rPr lang="en-US" dirty="0"/>
              <a:t>Dr. Alex Hill</a:t>
            </a:r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a.d.hill@liverpool.ac.uk</a:t>
            </a:r>
            <a:r>
              <a:rPr lang="en-US" dirty="0"/>
              <a:t> </a:t>
            </a:r>
          </a:p>
          <a:p>
            <a:r>
              <a:rPr lang="en-US" dirty="0"/>
              <a:t>October 2022</a:t>
            </a:r>
          </a:p>
        </p:txBody>
      </p:sp>
    </p:spTree>
    <p:extLst>
      <p:ext uri="{BB962C8B-B14F-4D97-AF65-F5344CB8AC3E}">
        <p14:creationId xmlns:p14="http://schemas.microsoft.com/office/powerpoint/2010/main" val="1078957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A2BB85-6B78-E2EA-ACB1-0698125A7F6E}"/>
              </a:ext>
            </a:extLst>
          </p:cNvPr>
          <p:cNvSpPr txBox="1"/>
          <p:nvPr/>
        </p:nvSpPr>
        <p:spPr>
          <a:xfrm>
            <a:off x="505760" y="128096"/>
            <a:ext cx="6097836" cy="6601807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9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Program calculates sin(2x) for an array of x values from 0 to pi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Importing required packages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9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Function Prototypes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9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Declaring Variables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nStep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\n\</a:t>
            </a:r>
            <a:r>
              <a:rPr lang="en-GB" sz="900" b="0" dirty="0" err="1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9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(2x) Calculator!!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-GB" sz="900" b="0" dirty="0" err="1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9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Please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input the number of steps: "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nStep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pi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atan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step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pi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nStep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nStep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sin_array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nStep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9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Filling and printing x array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-GB" sz="900" b="0" dirty="0" err="1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9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x_array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: "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nStep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step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step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Looping over array to calculate sin(2x) and printing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\n\</a:t>
            </a:r>
            <a:r>
              <a:rPr lang="en-GB" sz="900" b="0" dirty="0" err="1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9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(2x) array "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nStep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sin_array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sin_array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\n\n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x);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9631E-AAE9-162D-654B-C9E8076702B2}"/>
              </a:ext>
            </a:extLst>
          </p:cNvPr>
          <p:cNvSpPr txBox="1"/>
          <p:nvPr/>
        </p:nvSpPr>
        <p:spPr>
          <a:xfrm>
            <a:off x="7139319" y="2518635"/>
            <a:ext cx="4738255" cy="3693319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Sin(2x) Calculator!!</a:t>
            </a:r>
          </a:p>
          <a:p>
            <a:r>
              <a:rPr lang="en-US" dirty="0"/>
              <a:t>Please input the number of steps: 10</a:t>
            </a:r>
          </a:p>
          <a:p>
            <a:endParaRPr lang="en-US" dirty="0"/>
          </a:p>
          <a:p>
            <a:r>
              <a:rPr lang="en-US" dirty="0" err="1"/>
              <a:t>x_array</a:t>
            </a:r>
            <a:r>
              <a:rPr lang="en-US" dirty="0"/>
              <a:t>: 0 0.314159 0.628319 0.942478 1.25664 1.5708 1.88496 2.19911 2.51327 2.82743 3.14159</a:t>
            </a:r>
          </a:p>
          <a:p>
            <a:endParaRPr lang="en-US" dirty="0"/>
          </a:p>
          <a:p>
            <a:r>
              <a:rPr lang="en-US" dirty="0"/>
              <a:t>sin(2x) array 0 0.587785 0.951057 0.951057 0.587785 1.22465e-16 -0.587785 -0.951057 -0.951057 -0.587785 -2.44929e-16</a:t>
            </a:r>
          </a:p>
        </p:txBody>
      </p:sp>
    </p:spTree>
    <p:extLst>
      <p:ext uri="{BB962C8B-B14F-4D97-AF65-F5344CB8AC3E}">
        <p14:creationId xmlns:p14="http://schemas.microsoft.com/office/powerpoint/2010/main" val="1835866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A2BB85-6B78-E2EA-ACB1-0698125A7F6E}"/>
              </a:ext>
            </a:extLst>
          </p:cNvPr>
          <p:cNvSpPr txBox="1"/>
          <p:nvPr/>
        </p:nvSpPr>
        <p:spPr>
          <a:xfrm>
            <a:off x="304801" y="228123"/>
            <a:ext cx="6097836" cy="6401753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0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0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//From trigonometric equivalences: sin2x = 2*</a:t>
            </a:r>
            <a:r>
              <a:rPr lang="en-GB" sz="10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sinx</a:t>
            </a:r>
            <a:r>
              <a:rPr lang="en-GB" sz="10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0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cosx</a:t>
            </a:r>
            <a:endParaRPr lang="en-GB" sz="1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0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(x)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0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cos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(x);</a:t>
            </a:r>
          </a:p>
          <a:p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0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//Create evenly spaced array of doubles containing 20 elements within 0 and pi</a:t>
            </a:r>
            <a:endParaRPr lang="en-GB" sz="1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size_array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input_array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size_array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]{};</a:t>
            </a:r>
          </a:p>
          <a:p>
            <a:b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//Assign elements to input array</a:t>
            </a:r>
            <a:endParaRPr lang="en-GB" sz="1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step{M_PI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(size_array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)};</a:t>
            </a:r>
          </a:p>
          <a:p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it{</a:t>
            </a:r>
            <a:r>
              <a:rPr lang="en-GB" sz="1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 it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it){</a:t>
            </a:r>
          </a:p>
          <a:p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input_array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[it] 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step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it;</a:t>
            </a:r>
          </a:p>
          <a:p>
            <a:r>
              <a:rPr lang="en-GB" sz="10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//Check that elements are actually equally spaced between 0 and pi</a:t>
            </a:r>
            <a:endParaRPr lang="en-GB" sz="1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"Input Array element "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it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": "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input_array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[it]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"============================================"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//Create output array</a:t>
            </a:r>
            <a:endParaRPr lang="en-GB" sz="1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output_array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size_array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]{};</a:t>
            </a:r>
          </a:p>
          <a:p>
            <a:r>
              <a:rPr lang="en-GB" sz="10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//Assign elements to output array</a:t>
            </a:r>
            <a:endParaRPr lang="en-GB" sz="1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it{</a:t>
            </a:r>
            <a:r>
              <a:rPr lang="en-GB" sz="1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 it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it){</a:t>
            </a:r>
          </a:p>
          <a:p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output_array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[it] 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input_array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[it]);</a:t>
            </a:r>
          </a:p>
          <a:p>
            <a:r>
              <a:rPr lang="en-GB" sz="10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//View results</a:t>
            </a:r>
            <a:endParaRPr lang="en-GB" sz="1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"Output Array element "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it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": "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output_array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[it]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9631E-AAE9-162D-654B-C9E8076702B2}"/>
              </a:ext>
            </a:extLst>
          </p:cNvPr>
          <p:cNvSpPr txBox="1"/>
          <p:nvPr/>
        </p:nvSpPr>
        <p:spPr>
          <a:xfrm>
            <a:off x="6677306" y="228123"/>
            <a:ext cx="5209893" cy="6555641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/>
              <a:t>$ ./run</a:t>
            </a:r>
          </a:p>
          <a:p>
            <a:r>
              <a:rPr lang="en-US" sz="1000" dirty="0"/>
              <a:t>Input Array element 0: 0</a:t>
            </a:r>
          </a:p>
          <a:p>
            <a:r>
              <a:rPr lang="en-US" sz="1000" dirty="0"/>
              <a:t>Input Array element 1: 0.165347</a:t>
            </a:r>
          </a:p>
          <a:p>
            <a:r>
              <a:rPr lang="en-US" sz="1000" dirty="0"/>
              <a:t>Input Array element 2: 0.330694</a:t>
            </a:r>
          </a:p>
          <a:p>
            <a:r>
              <a:rPr lang="en-US" sz="1000" dirty="0"/>
              <a:t>Input Array element 3: 0.496041</a:t>
            </a:r>
          </a:p>
          <a:p>
            <a:r>
              <a:rPr lang="en-US" sz="1000" dirty="0"/>
              <a:t>Input Array element 4: 0.661388</a:t>
            </a:r>
          </a:p>
          <a:p>
            <a:r>
              <a:rPr lang="en-US" sz="1000" dirty="0"/>
              <a:t>Input Array element 5: 0.826735</a:t>
            </a:r>
          </a:p>
          <a:p>
            <a:r>
              <a:rPr lang="en-US" sz="1000" dirty="0"/>
              <a:t>Input Array element 6: 0.992082</a:t>
            </a:r>
          </a:p>
          <a:p>
            <a:r>
              <a:rPr lang="en-US" sz="1000" dirty="0"/>
              <a:t>Input Array element 7: 1.15743</a:t>
            </a:r>
          </a:p>
          <a:p>
            <a:r>
              <a:rPr lang="en-US" sz="1000" dirty="0"/>
              <a:t>Input Array element 8: 1.32278</a:t>
            </a:r>
          </a:p>
          <a:p>
            <a:r>
              <a:rPr lang="en-US" sz="1000" dirty="0"/>
              <a:t>Input Array element 9: 1.48812</a:t>
            </a:r>
          </a:p>
          <a:p>
            <a:r>
              <a:rPr lang="en-US" sz="1000" dirty="0"/>
              <a:t>Input Array element 10: 1.65347</a:t>
            </a:r>
          </a:p>
          <a:p>
            <a:r>
              <a:rPr lang="en-US" sz="1000" dirty="0"/>
              <a:t>Input Array element 11: 1.81882</a:t>
            </a:r>
          </a:p>
          <a:p>
            <a:r>
              <a:rPr lang="en-US" sz="1000" dirty="0"/>
              <a:t>Input Array element 12: 1.98416</a:t>
            </a:r>
          </a:p>
          <a:p>
            <a:r>
              <a:rPr lang="en-US" sz="1000" dirty="0"/>
              <a:t>Input Array element 13: 2.14951</a:t>
            </a:r>
          </a:p>
          <a:p>
            <a:r>
              <a:rPr lang="en-US" sz="1000" dirty="0"/>
              <a:t>Input Array element 14: 2.31486</a:t>
            </a:r>
          </a:p>
          <a:p>
            <a:r>
              <a:rPr lang="en-US" sz="1000" dirty="0"/>
              <a:t>Input Array element 15: 2.4802</a:t>
            </a:r>
          </a:p>
          <a:p>
            <a:r>
              <a:rPr lang="en-US" sz="1000" dirty="0"/>
              <a:t>Input Array element 16: 2.64555</a:t>
            </a:r>
          </a:p>
          <a:p>
            <a:r>
              <a:rPr lang="en-US" sz="1000" dirty="0"/>
              <a:t>Input Array element 17: 2.8109</a:t>
            </a:r>
          </a:p>
          <a:p>
            <a:r>
              <a:rPr lang="en-US" sz="1000" dirty="0"/>
              <a:t>Input Array element 18: 2.97625</a:t>
            </a:r>
          </a:p>
          <a:p>
            <a:r>
              <a:rPr lang="en-US" sz="1000" dirty="0"/>
              <a:t>Input Array element 19: 3.14159</a:t>
            </a:r>
          </a:p>
          <a:p>
            <a:r>
              <a:rPr lang="en-US" sz="1000" dirty="0"/>
              <a:t>============================================</a:t>
            </a:r>
          </a:p>
          <a:p>
            <a:r>
              <a:rPr lang="en-US" sz="1000" dirty="0"/>
              <a:t>Output Array element 0: 0</a:t>
            </a:r>
          </a:p>
          <a:p>
            <a:r>
              <a:rPr lang="en-US" sz="1000" dirty="0"/>
              <a:t>Output Array element 1: 0.324699</a:t>
            </a:r>
          </a:p>
          <a:p>
            <a:r>
              <a:rPr lang="en-US" sz="1000" dirty="0"/>
              <a:t>Output Array element 2: 0.614213</a:t>
            </a:r>
          </a:p>
          <a:p>
            <a:r>
              <a:rPr lang="en-US" sz="1000" dirty="0"/>
              <a:t>Output Array element 3: 0.837166</a:t>
            </a:r>
          </a:p>
          <a:p>
            <a:r>
              <a:rPr lang="en-US" sz="1000" dirty="0"/>
              <a:t>Output Array element 4: 0.9694</a:t>
            </a:r>
          </a:p>
          <a:p>
            <a:r>
              <a:rPr lang="en-US" sz="1000" dirty="0"/>
              <a:t>Output Array element 5: 0.996584</a:t>
            </a:r>
          </a:p>
          <a:p>
            <a:r>
              <a:rPr lang="en-US" sz="1000" dirty="0"/>
              <a:t>Output Array element 6: 0.915773</a:t>
            </a:r>
          </a:p>
          <a:p>
            <a:r>
              <a:rPr lang="en-US" sz="1000" dirty="0"/>
              <a:t>Output Array element 7: 0.735724</a:t>
            </a:r>
          </a:p>
          <a:p>
            <a:r>
              <a:rPr lang="en-US" sz="1000" dirty="0"/>
              <a:t>Output Array element 8: 0.475947</a:t>
            </a:r>
          </a:p>
          <a:p>
            <a:r>
              <a:rPr lang="en-US" sz="1000" dirty="0"/>
              <a:t>Output Array element 9: 0.164595</a:t>
            </a:r>
          </a:p>
          <a:p>
            <a:r>
              <a:rPr lang="en-US" sz="1000" dirty="0"/>
              <a:t>Output Array element 10: -0.164595</a:t>
            </a:r>
          </a:p>
          <a:p>
            <a:r>
              <a:rPr lang="en-US" sz="1000" dirty="0"/>
              <a:t>Output Array element 11: -0.475947</a:t>
            </a:r>
          </a:p>
          <a:p>
            <a:r>
              <a:rPr lang="en-US" sz="1000" dirty="0"/>
              <a:t>Output Array element 12: -0.735724</a:t>
            </a:r>
          </a:p>
          <a:p>
            <a:r>
              <a:rPr lang="en-US" sz="1000" dirty="0"/>
              <a:t>Output Array element 13: -0.915773</a:t>
            </a:r>
          </a:p>
          <a:p>
            <a:r>
              <a:rPr lang="en-US" sz="1000" dirty="0"/>
              <a:t>Output Array element 14: -0.996584</a:t>
            </a:r>
          </a:p>
          <a:p>
            <a:r>
              <a:rPr lang="en-US" sz="1000" dirty="0"/>
              <a:t>Output Array element 15: -0.9694</a:t>
            </a:r>
          </a:p>
          <a:p>
            <a:r>
              <a:rPr lang="en-US" sz="1000" dirty="0"/>
              <a:t>Output Array element 16: -0.837166</a:t>
            </a:r>
          </a:p>
          <a:p>
            <a:r>
              <a:rPr lang="en-US" sz="1000" dirty="0"/>
              <a:t>Output Array element 17: -0.614213</a:t>
            </a:r>
          </a:p>
          <a:p>
            <a:r>
              <a:rPr lang="en-US" sz="1000" dirty="0"/>
              <a:t>Output Array element 18: -0.324699</a:t>
            </a:r>
          </a:p>
          <a:p>
            <a:r>
              <a:rPr lang="en-US" sz="1000" dirty="0"/>
              <a:t>Output Array element 19: -2.44929e-16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2C8BB-6E36-8A7A-070F-CF73A3D27DE8}"/>
              </a:ext>
            </a:extLst>
          </p:cNvPr>
          <p:cNvSpPr/>
          <p:nvPr/>
        </p:nvSpPr>
        <p:spPr>
          <a:xfrm>
            <a:off x="2685448" y="2824568"/>
            <a:ext cx="134754" cy="207390"/>
          </a:xfrm>
          <a:prstGeom prst="rect">
            <a:avLst/>
          </a:prstGeom>
          <a:solidFill>
            <a:srgbClr val="FFFF00">
              <a:alpha val="373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C4014D-48B5-8699-CA00-5DC5143C66FA}"/>
              </a:ext>
            </a:extLst>
          </p:cNvPr>
          <p:cNvSpPr/>
          <p:nvPr/>
        </p:nvSpPr>
        <p:spPr>
          <a:xfrm>
            <a:off x="2731970" y="4805768"/>
            <a:ext cx="134754" cy="207390"/>
          </a:xfrm>
          <a:prstGeom prst="rect">
            <a:avLst/>
          </a:prstGeom>
          <a:solidFill>
            <a:srgbClr val="FFFF00">
              <a:alpha val="373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4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A2BB85-6B78-E2EA-ACB1-0698125A7F6E}"/>
              </a:ext>
            </a:extLst>
          </p:cNvPr>
          <p:cNvSpPr txBox="1"/>
          <p:nvPr/>
        </p:nvSpPr>
        <p:spPr>
          <a:xfrm>
            <a:off x="525010" y="759038"/>
            <a:ext cx="6097836" cy="5339923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theta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(k, M_PI);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v2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{};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v1.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v1.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v2.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(v1.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 );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"Theta = "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v1.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sin(2theta) = "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v2.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theta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2.0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theta);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9631E-AAE9-162D-654B-C9E8076702B2}"/>
              </a:ext>
            </a:extLst>
          </p:cNvPr>
          <p:cNvSpPr txBox="1"/>
          <p:nvPr/>
        </p:nvSpPr>
        <p:spPr>
          <a:xfrm>
            <a:off x="7004565" y="2551836"/>
            <a:ext cx="4738255" cy="1754326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Theta = 0, sin(2theta) = 0</a:t>
            </a:r>
          </a:p>
          <a:p>
            <a:r>
              <a:rPr lang="en-US" dirty="0"/>
              <a:t>Theta = 0.785398, sin(2theta) = 1</a:t>
            </a:r>
          </a:p>
          <a:p>
            <a:r>
              <a:rPr lang="en-US" dirty="0"/>
              <a:t>Theta = 1.5708, sin(2theta) = 1.22465e-16</a:t>
            </a:r>
          </a:p>
          <a:p>
            <a:r>
              <a:rPr lang="en-US" dirty="0"/>
              <a:t>Theta = 2.35619, sin(2theta) = -1</a:t>
            </a:r>
          </a:p>
          <a:p>
            <a:r>
              <a:rPr lang="en-US" dirty="0"/>
              <a:t>Theta = 3.14159, sin(2theta) = -2.44929e-16</a:t>
            </a:r>
          </a:p>
        </p:txBody>
      </p:sp>
    </p:spTree>
    <p:extLst>
      <p:ext uri="{BB962C8B-B14F-4D97-AF65-F5344CB8AC3E}">
        <p14:creationId xmlns:p14="http://schemas.microsoft.com/office/powerpoint/2010/main" val="71398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24EB-5BE8-02AB-9F0A-885B095A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Hang 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19251-1C3F-1821-61F2-73742127F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Why is sin(2pi) not exactly 0?</a:t>
            </a:r>
          </a:p>
          <a:p>
            <a:endParaRPr lang="en-US" sz="2400" dirty="0"/>
          </a:p>
          <a:p>
            <a:r>
              <a:rPr lang="en-US" sz="2400" dirty="0"/>
              <a:t>M_PI = 3.141592653589793, not exactly pi!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719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D53C0A-CB4A-CEC0-EEBE-4AC6D8A7F485}"/>
              </a:ext>
            </a:extLst>
          </p:cNvPr>
          <p:cNvSpPr txBox="1"/>
          <p:nvPr/>
        </p:nvSpPr>
        <p:spPr>
          <a:xfrm>
            <a:off x="209617" y="1607647"/>
            <a:ext cx="3739030" cy="5078313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0.25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0.75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: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AFCBA8-A85F-A17B-08D4-8A1833FA0FCD}"/>
              </a:ext>
            </a:extLst>
          </p:cNvPr>
          <p:cNvCxnSpPr>
            <a:cxnSpLocks/>
          </p:cNvCxnSpPr>
          <p:nvPr/>
        </p:nvCxnSpPr>
        <p:spPr>
          <a:xfrm flipH="1">
            <a:off x="3246582" y="2867891"/>
            <a:ext cx="1562296" cy="686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073D0F-15DF-887F-3027-9041B0934A5F}"/>
              </a:ext>
            </a:extLst>
          </p:cNvPr>
          <p:cNvSpPr txBox="1"/>
          <p:nvPr/>
        </p:nvSpPr>
        <p:spPr>
          <a:xfrm>
            <a:off x="6827445" y="2498559"/>
            <a:ext cx="4391891" cy="369332"/>
          </a:xfrm>
          <a:prstGeom prst="rect">
            <a:avLst/>
          </a:prstGeom>
          <a:solidFill>
            <a:schemeClr val="bg1">
              <a:alpha val="71640"/>
            </a:schemeClr>
          </a:solidFill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B4DE5F-34A2-7D0C-AC17-0AD3272541C2}"/>
              </a:ext>
            </a:extLst>
          </p:cNvPr>
          <p:cNvSpPr txBox="1"/>
          <p:nvPr/>
        </p:nvSpPr>
        <p:spPr>
          <a:xfrm>
            <a:off x="4808878" y="2498559"/>
            <a:ext cx="4738255" cy="2308324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800" b="0" dirty="0" err="1">
                <a:effectLst/>
                <a:latin typeface="Menlo" panose="020B0609030804020204" pitchFamily="49" charset="0"/>
              </a:rPr>
              <a:t>len</a:t>
            </a:r>
            <a:r>
              <a:rPr lang="en-GB" sz="1800" b="0" dirty="0"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 err="1">
                <a:effectLst/>
                <a:latin typeface="Menlo" panose="020B0609030804020204" pitchFamily="49" charset="0"/>
              </a:rPr>
              <a:t>sizeof</a:t>
            </a:r>
            <a:r>
              <a:rPr lang="en-GB" sz="1800" b="0" dirty="0">
                <a:effectLst/>
                <a:latin typeface="Menlo" panose="020B0609030804020204" pitchFamily="49" charset="0"/>
              </a:rPr>
              <a:t>(</a:t>
            </a:r>
            <a:r>
              <a:rPr lang="en-GB" sz="1800" b="0" dirty="0" err="1">
                <a:effectLst/>
                <a:latin typeface="Menlo" panose="020B0609030804020204" pitchFamily="49" charset="0"/>
              </a:rPr>
              <a:t>arr</a:t>
            </a:r>
            <a:r>
              <a:rPr lang="en-GB" sz="1800" b="0" dirty="0">
                <a:effectLst/>
                <a:latin typeface="Menlo" panose="020B0609030804020204" pitchFamily="49" charset="0"/>
              </a:rPr>
              <a:t>)/</a:t>
            </a:r>
            <a:r>
              <a:rPr lang="en-GB" sz="1800" b="0" dirty="0" err="1">
                <a:effectLst/>
                <a:latin typeface="Menlo" panose="020B0609030804020204" pitchFamily="49" charset="0"/>
              </a:rPr>
              <a:t>sizeof</a:t>
            </a:r>
            <a:r>
              <a:rPr lang="en-GB" sz="1800" b="0" dirty="0">
                <a:effectLst/>
                <a:latin typeface="Menlo" panose="020B0609030804020204" pitchFamily="49" charset="0"/>
              </a:rPr>
              <a:t>(*</a:t>
            </a:r>
            <a:r>
              <a:rPr lang="en-GB" sz="1800" b="0" dirty="0" err="1">
                <a:effectLst/>
                <a:latin typeface="Menlo" panose="020B0609030804020204" pitchFamily="49" charset="0"/>
              </a:rPr>
              <a:t>arr</a:t>
            </a:r>
            <a:r>
              <a:rPr lang="en-GB" sz="1800" b="0" dirty="0">
                <a:effectLst/>
                <a:latin typeface="Menlo" panose="020B0609030804020204" pitchFamily="49" charset="0"/>
              </a:rPr>
              <a:t>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Gives length of array (</a:t>
            </a:r>
            <a:r>
              <a:rPr lang="en-US" dirty="0" err="1"/>
              <a:t>n_bytes_array</a:t>
            </a:r>
            <a:r>
              <a:rPr lang="en-US" dirty="0"/>
              <a:t>/</a:t>
            </a:r>
            <a:r>
              <a:rPr lang="en-US" dirty="0" err="1"/>
              <a:t>n_bytes_element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doesn’t work for vectors!</a:t>
            </a:r>
          </a:p>
        </p:txBody>
      </p:sp>
    </p:spTree>
    <p:extLst>
      <p:ext uri="{BB962C8B-B14F-4D97-AF65-F5344CB8AC3E}">
        <p14:creationId xmlns:p14="http://schemas.microsoft.com/office/powerpoint/2010/main" val="1176760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24EB-5BE8-02AB-9F0A-885B095A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19251-1C3F-1821-61F2-73742127F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vectors if possible to stop bound issues</a:t>
            </a:r>
          </a:p>
          <a:p>
            <a:endParaRPr lang="en-US" sz="2400" dirty="0"/>
          </a:p>
          <a:p>
            <a:r>
              <a:rPr lang="en-US" sz="2400" dirty="0"/>
              <a:t>Mind your </a:t>
            </a:r>
            <a:r>
              <a:rPr lang="en-US" sz="2400" dirty="0" err="1"/>
              <a:t>ints</a:t>
            </a:r>
            <a:r>
              <a:rPr lang="en-US" sz="2400" dirty="0"/>
              <a:t> and doubles!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77CE8-37CB-01AB-DCDE-8FA2E79ECE1B}"/>
              </a:ext>
            </a:extLst>
          </p:cNvPr>
          <p:cNvSpPr txBox="1"/>
          <p:nvPr/>
        </p:nvSpPr>
        <p:spPr>
          <a:xfrm>
            <a:off x="1326148" y="1530645"/>
            <a:ext cx="3739030" cy="5078313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0.25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0.75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: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4B8E31-9C0A-B35D-A5CC-F7DFF228C142}"/>
              </a:ext>
            </a:extLst>
          </p:cNvPr>
          <p:cNvCxnSpPr>
            <a:cxnSpLocks/>
          </p:cNvCxnSpPr>
          <p:nvPr/>
        </p:nvCxnSpPr>
        <p:spPr>
          <a:xfrm flipH="1">
            <a:off x="4363113" y="2790889"/>
            <a:ext cx="1562296" cy="686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F398852-894A-12B2-5C2B-0116E9DDEADE}"/>
              </a:ext>
            </a:extLst>
          </p:cNvPr>
          <p:cNvSpPr txBox="1"/>
          <p:nvPr/>
        </p:nvSpPr>
        <p:spPr>
          <a:xfrm>
            <a:off x="5925409" y="2421557"/>
            <a:ext cx="4738255" cy="2308324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800" b="0" dirty="0" err="1">
                <a:effectLst/>
                <a:latin typeface="Menlo" panose="020B0609030804020204" pitchFamily="49" charset="0"/>
              </a:rPr>
              <a:t>len</a:t>
            </a:r>
            <a:r>
              <a:rPr lang="en-GB" sz="1800" b="0" dirty="0"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 err="1">
                <a:effectLst/>
                <a:latin typeface="Menlo" panose="020B0609030804020204" pitchFamily="49" charset="0"/>
              </a:rPr>
              <a:t>sizeof</a:t>
            </a:r>
            <a:r>
              <a:rPr lang="en-GB" sz="1800" b="0" dirty="0">
                <a:effectLst/>
                <a:latin typeface="Menlo" panose="020B0609030804020204" pitchFamily="49" charset="0"/>
              </a:rPr>
              <a:t>(</a:t>
            </a:r>
            <a:r>
              <a:rPr lang="en-GB" sz="1800" b="0" dirty="0" err="1">
                <a:effectLst/>
                <a:latin typeface="Menlo" panose="020B0609030804020204" pitchFamily="49" charset="0"/>
              </a:rPr>
              <a:t>arr</a:t>
            </a:r>
            <a:r>
              <a:rPr lang="en-GB" sz="1800" b="0" dirty="0">
                <a:effectLst/>
                <a:latin typeface="Menlo" panose="020B0609030804020204" pitchFamily="49" charset="0"/>
              </a:rPr>
              <a:t>)/</a:t>
            </a:r>
            <a:r>
              <a:rPr lang="en-GB" sz="1800" b="0" dirty="0" err="1">
                <a:effectLst/>
                <a:latin typeface="Menlo" panose="020B0609030804020204" pitchFamily="49" charset="0"/>
              </a:rPr>
              <a:t>sizeof</a:t>
            </a:r>
            <a:r>
              <a:rPr lang="en-GB" sz="1800" b="0" dirty="0">
                <a:effectLst/>
                <a:latin typeface="Menlo" panose="020B0609030804020204" pitchFamily="49" charset="0"/>
              </a:rPr>
              <a:t>(*</a:t>
            </a:r>
            <a:r>
              <a:rPr lang="en-GB" sz="1800" b="0" dirty="0" err="1">
                <a:effectLst/>
                <a:latin typeface="Menlo" panose="020B0609030804020204" pitchFamily="49" charset="0"/>
              </a:rPr>
              <a:t>arr</a:t>
            </a:r>
            <a:r>
              <a:rPr lang="en-GB" sz="1800" b="0" dirty="0">
                <a:effectLst/>
                <a:latin typeface="Menlo" panose="020B0609030804020204" pitchFamily="49" charset="0"/>
              </a:rPr>
              <a:t>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Gives length of array (</a:t>
            </a:r>
            <a:r>
              <a:rPr lang="en-US" dirty="0" err="1"/>
              <a:t>n_bytes_array</a:t>
            </a:r>
            <a:r>
              <a:rPr lang="en-US" dirty="0"/>
              <a:t>/</a:t>
            </a:r>
            <a:r>
              <a:rPr lang="en-US" dirty="0" err="1"/>
              <a:t>n_bytes_element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doesn’t work for vectors!</a:t>
            </a:r>
          </a:p>
        </p:txBody>
      </p:sp>
    </p:spTree>
    <p:extLst>
      <p:ext uri="{BB962C8B-B14F-4D97-AF65-F5344CB8AC3E}">
        <p14:creationId xmlns:p14="http://schemas.microsoft.com/office/powerpoint/2010/main" val="117166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4B3B3-AEFF-E63F-DD13-221235758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61099"/>
            <a:ext cx="10058400" cy="4050792"/>
          </a:xfrm>
        </p:spPr>
        <p:txBody>
          <a:bodyPr/>
          <a:lstStyle/>
          <a:p>
            <a:r>
              <a:rPr lang="en-US" dirty="0"/>
              <a:t>References, memory addresses and pointers</a:t>
            </a:r>
          </a:p>
          <a:p>
            <a:endParaRPr lang="en-US" dirty="0"/>
          </a:p>
          <a:p>
            <a:r>
              <a:rPr lang="en-US" dirty="0"/>
              <a:t>Returning multiple values from functions</a:t>
            </a:r>
          </a:p>
          <a:p>
            <a:endParaRPr lang="en-US" dirty="0"/>
          </a:p>
          <a:p>
            <a:r>
              <a:rPr lang="en-US" dirty="0"/>
              <a:t>Passing arrays into functions</a:t>
            </a:r>
          </a:p>
          <a:p>
            <a:endParaRPr lang="en-US" dirty="0"/>
          </a:p>
          <a:p>
            <a:r>
              <a:rPr lang="en-US" dirty="0"/>
              <a:t>Passing vectors into 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DC93A1-6D10-898B-0158-707C5273CF29}"/>
              </a:ext>
            </a:extLst>
          </p:cNvPr>
          <p:cNvSpPr txBox="1">
            <a:spLocks/>
          </p:cNvSpPr>
          <p:nvPr/>
        </p:nvSpPr>
        <p:spPr>
          <a:xfrm>
            <a:off x="416459" y="446109"/>
            <a:ext cx="11389260" cy="1609344"/>
          </a:xfrm>
          <a:prstGeom prst="rect">
            <a:avLst/>
          </a:prstGeom>
          <a:solidFill>
            <a:schemeClr val="bg1"/>
          </a:solidFill>
          <a:ln w="7302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116980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E9AA-2D9D-F454-F004-3680FDAA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1A082-A4AF-45B1-4B6F-A2ED98865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a ‘reference variable’ to an existing variable using the ampersand, </a:t>
            </a:r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</a:p>
          <a:p>
            <a:endParaRPr lang="en-US" dirty="0"/>
          </a:p>
          <a:p>
            <a:r>
              <a:rPr lang="en-US" dirty="0"/>
              <a:t>This is effectively an alias to an already existing variable</a:t>
            </a:r>
            <a:endParaRPr lang="en-GB" dirty="0">
              <a:solidFill>
                <a:srgbClr val="F92672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76E43-5F9B-24FB-EAA1-62EAD4D659F9}"/>
              </a:ext>
            </a:extLst>
          </p:cNvPr>
          <p:cNvSpPr txBox="1"/>
          <p:nvPr/>
        </p:nvSpPr>
        <p:spPr>
          <a:xfrm>
            <a:off x="1063752" y="3429000"/>
            <a:ext cx="4846160" cy="3046988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height variable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ref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height;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first reference to height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ref1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height;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second reference to height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height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"height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"ref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ref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"ref1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ref1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DB4F2-96CB-5281-9144-50EFAA19D447}"/>
              </a:ext>
            </a:extLst>
          </p:cNvPr>
          <p:cNvSpPr txBox="1"/>
          <p:nvPr/>
        </p:nvSpPr>
        <p:spPr>
          <a:xfrm>
            <a:off x="7225655" y="4287924"/>
            <a:ext cx="1768701" cy="1200329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800" b="0" dirty="0">
                <a:effectLst/>
                <a:latin typeface="Menlo" panose="020B0609030804020204" pitchFamily="49" charset="0"/>
              </a:rPr>
              <a:t>$ ./run</a:t>
            </a:r>
          </a:p>
          <a:p>
            <a:r>
              <a:rPr lang="en-GB" sz="1800" b="0" dirty="0">
                <a:effectLst/>
                <a:latin typeface="Menlo" panose="020B0609030804020204" pitchFamily="49" charset="0"/>
              </a:rPr>
              <a:t>height = 9</a:t>
            </a:r>
          </a:p>
          <a:p>
            <a:r>
              <a:rPr lang="en-GB" sz="1800" b="0" dirty="0">
                <a:effectLst/>
                <a:latin typeface="Menlo" panose="020B0609030804020204" pitchFamily="49" charset="0"/>
              </a:rPr>
              <a:t>ref = 9</a:t>
            </a:r>
          </a:p>
          <a:p>
            <a:r>
              <a:rPr lang="en-GB" sz="1800" b="0" dirty="0">
                <a:effectLst/>
                <a:latin typeface="Menlo" panose="020B0609030804020204" pitchFamily="49" charset="0"/>
              </a:rPr>
              <a:t>ref1 =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5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E9AA-2D9D-F454-F004-3680FDAA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1A082-A4AF-45B1-4B6F-A2ED98865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ampersand (</a:t>
            </a:r>
            <a:r>
              <a:rPr lang="en-GB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US" dirty="0"/>
              <a:t>) can be used to get the memory address of a variable</a:t>
            </a:r>
            <a:endParaRPr lang="en-GB" sz="2000" b="0" dirty="0">
              <a:solidFill>
                <a:srgbClr val="F92672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  <a:p>
            <a:r>
              <a:rPr lang="en-US" dirty="0"/>
              <a:t>This is usually in the form of a hexadecimal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DB4F2-96CB-5281-9144-50EFAA19D447}"/>
              </a:ext>
            </a:extLst>
          </p:cNvPr>
          <p:cNvSpPr txBox="1"/>
          <p:nvPr/>
        </p:nvSpPr>
        <p:spPr>
          <a:xfrm>
            <a:off x="5894883" y="4474343"/>
            <a:ext cx="4738255" cy="923330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$ ./run</a:t>
            </a:r>
          </a:p>
          <a:p>
            <a:r>
              <a:rPr lang="en-GB" dirty="0">
                <a:latin typeface="Menlo" panose="020B0609030804020204" pitchFamily="49" charset="0"/>
              </a:rPr>
              <a:t>height = 10</a:t>
            </a:r>
          </a:p>
          <a:p>
            <a:r>
              <a:rPr lang="en-GB" dirty="0">
                <a:latin typeface="Menlo" panose="020B0609030804020204" pitchFamily="49" charset="0"/>
              </a:rPr>
              <a:t>height address = 0x16bd133d8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C8A80-91A4-B475-E7AB-FA01B84F32E7}"/>
              </a:ext>
            </a:extLst>
          </p:cNvPr>
          <p:cNvSpPr txBox="1"/>
          <p:nvPr/>
        </p:nvSpPr>
        <p:spPr>
          <a:xfrm>
            <a:off x="209350" y="3704902"/>
            <a:ext cx="5190423" cy="2462213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height variable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"height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"height address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height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677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E9AA-2D9D-F454-F004-3680FDAA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address</a:t>
            </a:r>
          </a:p>
        </p:txBody>
      </p:sp>
      <p:pic>
        <p:nvPicPr>
          <p:cNvPr id="1030" name="Picture 6" descr="To the brain, reading computer code is not the same as reading language |  MIT News | Massachusetts Institute of Technology">
            <a:extLst>
              <a:ext uri="{FF2B5EF4-FFF2-40B4-BE49-F238E27FC236}">
                <a16:creationId xmlns:a16="http://schemas.microsoft.com/office/drawing/2014/main" id="{FB62B8E1-27B5-FFA6-197B-82682CD45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03800"/>
            <a:ext cx="4001909" cy="267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1A082-A4AF-45B1-4B6F-A2ED98865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168396"/>
            <a:ext cx="10058400" cy="4050792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n-GB" sz="2800" dirty="0"/>
              <a:t>Why do we care?</a:t>
            </a:r>
            <a:endParaRPr lang="en-GB" sz="2800" b="0" dirty="0">
              <a:solidFill>
                <a:srgbClr val="F92672"/>
              </a:solidFill>
              <a:effectLst/>
              <a:latin typeface="Menlo" panose="020B0609030804020204" pitchFamily="49" charset="0"/>
            </a:endParaRPr>
          </a:p>
          <a:p>
            <a:endParaRPr lang="en-US" sz="2800" dirty="0"/>
          </a:p>
          <a:p>
            <a:r>
              <a:rPr lang="en-US" sz="2800" dirty="0"/>
              <a:t>C++ allows us to manipulate the computer’s memory, which can make code writing and performance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126511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0796-DBCC-F804-E3F3-46561B5F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REcap</a:t>
            </a:r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7E1CAA6-FAB2-76EC-2A17-24766C561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139" y="2093976"/>
            <a:ext cx="7051721" cy="377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56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9D21-01AB-E361-1ED6-50C88CE9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0C8B4-F0E9-4165-869C-1AC622007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create a variable that saves the memory address of another variable, known as a pointer</a:t>
            </a:r>
          </a:p>
          <a:p>
            <a:endParaRPr lang="en-US" dirty="0"/>
          </a:p>
          <a:p>
            <a:r>
              <a:rPr lang="en-US" dirty="0"/>
              <a:t>These require the use of an asterisk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FB5071-A83A-484D-CB2D-1B207CDD73B0}"/>
              </a:ext>
            </a:extLst>
          </p:cNvPr>
          <p:cNvSpPr txBox="1"/>
          <p:nvPr/>
        </p:nvSpPr>
        <p:spPr>
          <a:xfrm>
            <a:off x="1063752" y="3672455"/>
            <a:ext cx="5363677" cy="3108543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#include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&lt;iostream&gt;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using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namespace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u="sng" dirty="0">
                <a:solidFill>
                  <a:srgbClr val="A6E22E"/>
                </a:solidFill>
                <a:latin typeface="Menlo" panose="020B0609030804020204" pitchFamily="49" charset="0"/>
              </a:rPr>
              <a:t>std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6E22E"/>
                </a:solidFill>
                <a:latin typeface="Menlo" panose="020B0609030804020204" pitchFamily="49" charset="0"/>
              </a:rPr>
              <a:t>main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height;</a:t>
            </a:r>
            <a:r>
              <a:rPr lang="en-GB" sz="1400" dirty="0">
                <a:solidFill>
                  <a:srgbClr val="88846F"/>
                </a:solidFill>
                <a:latin typeface="Menlo" panose="020B0609030804020204" pitchFamily="49" charset="0"/>
              </a:rPr>
              <a:t> // height variable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10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*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pointer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height; 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"height address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"pointer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pointer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"height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return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0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789379-B589-BF0C-B2FE-3D5C161AB4CA}"/>
              </a:ext>
            </a:extLst>
          </p:cNvPr>
          <p:cNvSpPr txBox="1"/>
          <p:nvPr/>
        </p:nvSpPr>
        <p:spPr>
          <a:xfrm>
            <a:off x="7357875" y="4295273"/>
            <a:ext cx="3392905" cy="1200329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height address = 0x16dd6f3d8</a:t>
            </a:r>
          </a:p>
          <a:p>
            <a:r>
              <a:rPr lang="en-US" dirty="0"/>
              <a:t>pointer = 0x16dd6f3d8</a:t>
            </a:r>
          </a:p>
          <a:p>
            <a:r>
              <a:rPr lang="en-US" dirty="0"/>
              <a:t>height = 10</a:t>
            </a:r>
          </a:p>
        </p:txBody>
      </p:sp>
    </p:spTree>
    <p:extLst>
      <p:ext uri="{BB962C8B-B14F-4D97-AF65-F5344CB8AC3E}">
        <p14:creationId xmlns:p14="http://schemas.microsoft.com/office/powerpoint/2010/main" val="268670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9D21-01AB-E361-1ED6-50C88CE9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789379-B589-BF0C-B2FE-3D5C161AB4CA}"/>
              </a:ext>
            </a:extLst>
          </p:cNvPr>
          <p:cNvSpPr txBox="1"/>
          <p:nvPr/>
        </p:nvSpPr>
        <p:spPr>
          <a:xfrm>
            <a:off x="7132323" y="4159625"/>
            <a:ext cx="4968078" cy="1200329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height = 10, height address = 0x16d27f3d8</a:t>
            </a:r>
          </a:p>
          <a:p>
            <a:endParaRPr lang="en-US" dirty="0"/>
          </a:p>
          <a:p>
            <a:r>
              <a:rPr lang="en-US" dirty="0"/>
              <a:t>name = Alex, name address = 0x16d27f3b8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7E58B-8518-91A7-F88D-E445FC9C3FF4}"/>
              </a:ext>
            </a:extLst>
          </p:cNvPr>
          <p:cNvSpPr txBox="1"/>
          <p:nvPr/>
        </p:nvSpPr>
        <p:spPr>
          <a:xfrm>
            <a:off x="91599" y="2882353"/>
            <a:ext cx="6867466" cy="3754874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height variable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height;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string name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"Alex"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name_ptr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name;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"height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height address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"name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name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name address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name_ptr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93168A0-BF52-592A-F45B-FFA30F8D9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360" y="2134229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Make sure the data type matches the pointer!</a:t>
            </a:r>
          </a:p>
        </p:txBody>
      </p:sp>
    </p:spTree>
    <p:extLst>
      <p:ext uri="{BB962C8B-B14F-4D97-AF65-F5344CB8AC3E}">
        <p14:creationId xmlns:p14="http://schemas.microsoft.com/office/powerpoint/2010/main" val="2624068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9D21-01AB-E361-1ED6-50C88CE9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0C8B4-F0E9-4165-869C-1AC622007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get the value of the variable that the pointer is pointing at using </a:t>
            </a:r>
            <a:r>
              <a:rPr lang="en-GB" dirty="0">
                <a:solidFill>
                  <a:srgbClr val="F92672"/>
                </a:solidFill>
                <a:latin typeface="Menlo" panose="020B0609030804020204" pitchFamily="49" charset="0"/>
              </a:rPr>
              <a:t>*</a:t>
            </a:r>
            <a:r>
              <a:rPr lang="en-US" dirty="0"/>
              <a:t> again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789379-B589-BF0C-B2FE-3D5C161AB4CA}"/>
              </a:ext>
            </a:extLst>
          </p:cNvPr>
          <p:cNvSpPr txBox="1"/>
          <p:nvPr/>
        </p:nvSpPr>
        <p:spPr>
          <a:xfrm>
            <a:off x="7839138" y="4000354"/>
            <a:ext cx="3392905" cy="1200329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variable = 10</a:t>
            </a:r>
          </a:p>
          <a:p>
            <a:r>
              <a:rPr lang="en-US" dirty="0"/>
              <a:t>address = 0x16dd0f3d8</a:t>
            </a:r>
          </a:p>
          <a:p>
            <a:r>
              <a:rPr lang="en-US" dirty="0"/>
              <a:t>address value =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3EA950-85D6-FE50-9E5D-525484C63715}"/>
              </a:ext>
            </a:extLst>
          </p:cNvPr>
          <p:cNvSpPr txBox="1"/>
          <p:nvPr/>
        </p:nvSpPr>
        <p:spPr>
          <a:xfrm>
            <a:off x="684600" y="3153969"/>
            <a:ext cx="6097604" cy="2893100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F92672"/>
                </a:solidFill>
                <a:latin typeface="Menlo" panose="020B0609030804020204" pitchFamily="49" charset="0"/>
              </a:defRPr>
            </a:lvl1pPr>
          </a:lstStyle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height variable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height;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"variable =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=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value =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pointer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014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798A-3165-3A6F-ABD4-EF331AEE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variables with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4AD1-45C9-9D67-EC21-B29E02C09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BD128-64DB-F1FB-5A31-5A233A6F9F35}"/>
              </a:ext>
            </a:extLst>
          </p:cNvPr>
          <p:cNvSpPr txBox="1"/>
          <p:nvPr/>
        </p:nvSpPr>
        <p:spPr>
          <a:xfrm>
            <a:off x="7995225" y="3363008"/>
            <a:ext cx="3689845" cy="2031325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variable = 10</a:t>
            </a:r>
          </a:p>
          <a:p>
            <a:r>
              <a:rPr lang="en-US" dirty="0"/>
              <a:t>address = 0x16d8433d8</a:t>
            </a:r>
          </a:p>
          <a:p>
            <a:r>
              <a:rPr lang="en-US" dirty="0"/>
              <a:t>address value = 10</a:t>
            </a:r>
          </a:p>
          <a:p>
            <a:r>
              <a:rPr lang="en-US" dirty="0"/>
              <a:t>variable = 12</a:t>
            </a:r>
          </a:p>
          <a:p>
            <a:r>
              <a:rPr lang="en-US" dirty="0"/>
              <a:t>address = 0x16d8433d8</a:t>
            </a:r>
          </a:p>
          <a:p>
            <a:r>
              <a:rPr lang="en-US" dirty="0"/>
              <a:t>address value = 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8216D-720C-BB07-2A68-C9CF2480528E}"/>
              </a:ext>
            </a:extLst>
          </p:cNvPr>
          <p:cNvSpPr txBox="1"/>
          <p:nvPr/>
        </p:nvSpPr>
        <p:spPr>
          <a:xfrm>
            <a:off x="363353" y="2285791"/>
            <a:ext cx="6097604" cy="4185761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0">
                <a:solidFill>
                  <a:srgbClr val="F92672"/>
                </a:solidFill>
                <a:effectLst/>
                <a:latin typeface="Menlo" panose="020B0609030804020204" pitchFamily="49" charset="0"/>
              </a:defRPr>
            </a:lvl1pPr>
          </a:lstStyle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height variable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height;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"variable =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=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value =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pointer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pointer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"variable =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=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value =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pointer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dirty="0">
                <a:solidFill>
                  <a:srgbClr val="F8F8F2"/>
                </a:solidFill>
              </a:rPr>
              <a:t>}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9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7D86-F772-36E6-3606-13A48EA9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073" y="684517"/>
            <a:ext cx="10058400" cy="1609344"/>
          </a:xfrm>
        </p:spPr>
        <p:txBody>
          <a:bodyPr/>
          <a:lstStyle/>
          <a:p>
            <a:r>
              <a:rPr lang="en-US" dirty="0"/>
              <a:t>Challenge five: a few minutes with</a:t>
            </a:r>
            <a:br>
              <a:rPr lang="en-US" dirty="0"/>
            </a:br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1EBA8-0965-38A0-0F6C-74CC1E65B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AE3E41-818E-90FD-8940-827127FCBA03}"/>
              </a:ext>
            </a:extLst>
          </p:cNvPr>
          <p:cNvSpPr txBox="1">
            <a:spLocks/>
          </p:cNvSpPr>
          <p:nvPr/>
        </p:nvSpPr>
        <p:spPr>
          <a:xfrm>
            <a:off x="1212623" y="2466313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Initialise</a:t>
            </a:r>
            <a:r>
              <a:rPr lang="en-US" sz="2400" dirty="0"/>
              <a:t> five variables of type: int, float, double, char, and string</a:t>
            </a:r>
          </a:p>
          <a:p>
            <a:endParaRPr lang="en-US" sz="2400" dirty="0"/>
          </a:p>
          <a:p>
            <a:r>
              <a:rPr lang="en-US" sz="2400" dirty="0"/>
              <a:t>Create pointer variables of these variables</a:t>
            </a:r>
          </a:p>
          <a:p>
            <a:endParaRPr lang="en-US" sz="2400" dirty="0"/>
          </a:p>
          <a:p>
            <a:r>
              <a:rPr lang="en-US" sz="2400" dirty="0"/>
              <a:t>Use the pointers to modify the values of the initial variables</a:t>
            </a:r>
          </a:p>
          <a:p>
            <a:endParaRPr lang="en-US" sz="2400" dirty="0"/>
          </a:p>
          <a:p>
            <a:r>
              <a:rPr lang="en-US" sz="2400" dirty="0"/>
              <a:t>Print the values of the variables and their addresses</a:t>
            </a:r>
          </a:p>
          <a:p>
            <a:pPr marL="0" indent="0"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241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4B3B3-AEFF-E63F-DD13-221235758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DC93A1-6D10-898B-0158-707C5273CF29}"/>
              </a:ext>
            </a:extLst>
          </p:cNvPr>
          <p:cNvSpPr txBox="1">
            <a:spLocks/>
          </p:cNvSpPr>
          <p:nvPr/>
        </p:nvSpPr>
        <p:spPr>
          <a:xfrm>
            <a:off x="401370" y="2624328"/>
            <a:ext cx="11389260" cy="1609344"/>
          </a:xfrm>
          <a:prstGeom prst="rect">
            <a:avLst/>
          </a:prstGeom>
          <a:solidFill>
            <a:schemeClr val="bg1"/>
          </a:solidFill>
          <a:ln w="7302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Aside: Multiple values from functions</a:t>
            </a:r>
          </a:p>
        </p:txBody>
      </p:sp>
    </p:spTree>
    <p:extLst>
      <p:ext uri="{BB962C8B-B14F-4D97-AF65-F5344CB8AC3E}">
        <p14:creationId xmlns:p14="http://schemas.microsoft.com/office/powerpoint/2010/main" val="3455890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798A-3165-3A6F-ABD4-EF331AEE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23" y="138123"/>
            <a:ext cx="10058400" cy="1609344"/>
          </a:xfrm>
        </p:spPr>
        <p:txBody>
          <a:bodyPr/>
          <a:lstStyle/>
          <a:p>
            <a:r>
              <a:rPr lang="en-US" dirty="0"/>
              <a:t>Passing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4AD1-45C9-9D67-EC21-B29E02C09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8216D-720C-BB07-2A68-C9CF2480528E}"/>
              </a:ext>
            </a:extLst>
          </p:cNvPr>
          <p:cNvSpPr txBox="1"/>
          <p:nvPr/>
        </p:nvSpPr>
        <p:spPr>
          <a:xfrm>
            <a:off x="0" y="1225689"/>
            <a:ext cx="10058400" cy="5632311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0">
                <a:solidFill>
                  <a:srgbClr val="F92672"/>
                </a:solidFill>
                <a:effectLst/>
                <a:latin typeface="Menlo" panose="020B0609030804020204" pitchFamily="49" charset="0"/>
              </a:defRPr>
            </a:lvl1pPr>
          </a:lstStyle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&lt;tuple&gt;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tuple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make_tuple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(x, y);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dirty="0">
                <a:solidFill>
                  <a:srgbClr val="F8F8F2"/>
                </a:solidFill>
              </a:rPr>
            </a:br>
            <a:r>
              <a:rPr lang="en-GB" sz="1200" dirty="0" err="1">
                <a:solidFill>
                  <a:srgbClr val="F8F8F2"/>
                </a:solidFill>
              </a:rPr>
              <a:t>cout</a:t>
            </a:r>
            <a:r>
              <a:rPr lang="en-GB" sz="1200" dirty="0">
                <a:solidFill>
                  <a:srgbClr val="F8F8F2"/>
                </a:solidFill>
              </a:rPr>
              <a:t> </a:t>
            </a:r>
            <a:r>
              <a:rPr lang="en-GB" sz="1200" dirty="0"/>
              <a:t>&lt;&lt;</a:t>
            </a:r>
            <a:r>
              <a:rPr lang="en-GB" sz="1200" dirty="0">
                <a:solidFill>
                  <a:srgbClr val="F8F8F2"/>
                </a:solidFill>
              </a:rPr>
              <a:t> </a:t>
            </a:r>
            <a:r>
              <a:rPr lang="en-GB" sz="1200" dirty="0">
                <a:solidFill>
                  <a:srgbClr val="E6DB74"/>
                </a:solidFill>
              </a:rPr>
              <a:t>"Before swap: "</a:t>
            </a:r>
            <a:r>
              <a:rPr lang="en-GB" sz="1200" dirty="0">
                <a:solidFill>
                  <a:srgbClr val="F8F8F2"/>
                </a:solidFill>
              </a:rPr>
              <a:t> </a:t>
            </a:r>
            <a:r>
              <a:rPr lang="en-GB" sz="1200" dirty="0"/>
              <a:t>&lt;&lt;</a:t>
            </a:r>
            <a:r>
              <a:rPr lang="en-GB" sz="1200" dirty="0">
                <a:solidFill>
                  <a:srgbClr val="F8F8F2"/>
                </a:solidFill>
              </a:rPr>
              <a:t> </a:t>
            </a:r>
            <a:r>
              <a:rPr lang="en-GB" sz="1200" dirty="0">
                <a:solidFill>
                  <a:srgbClr val="E6DB74"/>
                </a:solidFill>
              </a:rPr>
              <a:t>"</a:t>
            </a:r>
            <a:r>
              <a:rPr lang="en-GB" sz="1200" dirty="0">
                <a:solidFill>
                  <a:srgbClr val="AE81FF"/>
                </a:solidFill>
              </a:rPr>
              <a:t>\n</a:t>
            </a:r>
            <a:r>
              <a:rPr lang="en-GB" sz="1200" dirty="0">
                <a:solidFill>
                  <a:srgbClr val="E6DB74"/>
                </a:solidFill>
              </a:rPr>
              <a:t>"</a:t>
            </a:r>
            <a:r>
              <a:rPr lang="en-GB" sz="1200" dirty="0">
                <a:solidFill>
                  <a:srgbClr val="F8F8F2"/>
                </a:solidFill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Call the function, which will change the values of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and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second_number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tie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"After swap: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50CD50-1EAA-CD15-5950-ABAE98DCDC7D}"/>
              </a:ext>
            </a:extLst>
          </p:cNvPr>
          <p:cNvSpPr txBox="1"/>
          <p:nvPr/>
        </p:nvSpPr>
        <p:spPr>
          <a:xfrm>
            <a:off x="7067049" y="3011893"/>
            <a:ext cx="2719889" cy="1477328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$ ./run</a:t>
            </a:r>
          </a:p>
          <a:p>
            <a:r>
              <a:rPr lang="en-US" dirty="0"/>
              <a:t>Before swap:</a:t>
            </a:r>
          </a:p>
          <a:p>
            <a:r>
              <a:rPr lang="en-US" dirty="0"/>
              <a:t>10 20</a:t>
            </a:r>
          </a:p>
          <a:p>
            <a:r>
              <a:rPr lang="en-US" dirty="0"/>
              <a:t>After swap:</a:t>
            </a:r>
          </a:p>
          <a:p>
            <a:r>
              <a:rPr lang="en-US" dirty="0"/>
              <a:t>20 10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C38A2C-35C3-1747-442D-AC58DC316984}"/>
              </a:ext>
            </a:extLst>
          </p:cNvPr>
          <p:cNvCxnSpPr>
            <a:cxnSpLocks/>
          </p:cNvCxnSpPr>
          <p:nvPr/>
        </p:nvCxnSpPr>
        <p:spPr>
          <a:xfrm flipH="1">
            <a:off x="1911529" y="2517686"/>
            <a:ext cx="1756246" cy="343153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043F7E0-81E8-5E7B-CACC-5F019E1538C2}"/>
              </a:ext>
            </a:extLst>
          </p:cNvPr>
          <p:cNvSpPr txBox="1"/>
          <p:nvPr/>
        </p:nvSpPr>
        <p:spPr>
          <a:xfrm>
            <a:off x="3667775" y="2386881"/>
            <a:ext cx="2861012" cy="26161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GB" sz="1100" dirty="0" err="1">
                <a:solidFill>
                  <a:srgbClr val="00B0F0"/>
                </a:solidFill>
                <a:latin typeface="Menlo" panose="020B0609030804020204" pitchFamily="49" charset="0"/>
              </a:rPr>
              <a:t>swap_my_nums</a:t>
            </a:r>
            <a:r>
              <a:rPr lang="en-GB" sz="1100" dirty="0">
                <a:solidFill>
                  <a:srgbClr val="00B0F0"/>
                </a:solidFill>
                <a:latin typeface="Menlo" panose="020B0609030804020204" pitchFamily="49" charset="0"/>
              </a:rPr>
              <a:t> returns two values</a:t>
            </a:r>
            <a:endParaRPr lang="en-US" sz="11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7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798A-3165-3A6F-ABD4-EF331AEE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23" y="138123"/>
            <a:ext cx="10058400" cy="1609344"/>
          </a:xfrm>
        </p:spPr>
        <p:txBody>
          <a:bodyPr/>
          <a:lstStyle/>
          <a:p>
            <a:r>
              <a:rPr lang="en-US" dirty="0"/>
              <a:t>Passing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4AD1-45C9-9D67-EC21-B29E02C09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E0611-1E93-8A5E-6AB0-CC44714A5691}"/>
              </a:ext>
            </a:extLst>
          </p:cNvPr>
          <p:cNvSpPr txBox="1"/>
          <p:nvPr/>
        </p:nvSpPr>
        <p:spPr>
          <a:xfrm>
            <a:off x="0" y="2149019"/>
            <a:ext cx="7186613" cy="4708981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"Before swap: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Call the function, which will change the values of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and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second_number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"After swap: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1BC05C-639E-EF2B-69E4-4421BB3D8ECC}"/>
              </a:ext>
            </a:extLst>
          </p:cNvPr>
          <p:cNvSpPr txBox="1"/>
          <p:nvPr/>
        </p:nvSpPr>
        <p:spPr>
          <a:xfrm>
            <a:off x="8436770" y="3533299"/>
            <a:ext cx="1821656" cy="1477328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$ ./run</a:t>
            </a:r>
          </a:p>
          <a:p>
            <a:r>
              <a:rPr lang="en-US" dirty="0"/>
              <a:t>Before swap:</a:t>
            </a:r>
          </a:p>
          <a:p>
            <a:r>
              <a:rPr lang="en-US" dirty="0"/>
              <a:t>10 20</a:t>
            </a:r>
          </a:p>
          <a:p>
            <a:r>
              <a:rPr lang="en-US" dirty="0"/>
              <a:t>After swap:</a:t>
            </a:r>
          </a:p>
          <a:p>
            <a:r>
              <a:rPr lang="en-US" dirty="0"/>
              <a:t>20 10</a:t>
            </a:r>
          </a:p>
        </p:txBody>
      </p:sp>
    </p:spTree>
    <p:extLst>
      <p:ext uri="{BB962C8B-B14F-4D97-AF65-F5344CB8AC3E}">
        <p14:creationId xmlns:p14="http://schemas.microsoft.com/office/powerpoint/2010/main" val="2929365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798A-3165-3A6F-ABD4-EF331AEE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23" y="138123"/>
            <a:ext cx="10058400" cy="1609344"/>
          </a:xfrm>
        </p:spPr>
        <p:txBody>
          <a:bodyPr/>
          <a:lstStyle/>
          <a:p>
            <a:r>
              <a:rPr lang="en-US" dirty="0"/>
              <a:t>Passing by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4AD1-45C9-9D67-EC21-B29E02C09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E0611-1E93-8A5E-6AB0-CC44714A5691}"/>
              </a:ext>
            </a:extLst>
          </p:cNvPr>
          <p:cNvSpPr txBox="1"/>
          <p:nvPr/>
        </p:nvSpPr>
        <p:spPr>
          <a:xfrm>
            <a:off x="0" y="1595021"/>
            <a:ext cx="8072438" cy="5262979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x_n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y_n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x_n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y_n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first_number_new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second_number_new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"Before swap: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Call the function, which will change the values of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and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second_number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first_number_new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second_number_new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"After swap: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first_number_new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second_number_new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1BC05C-639E-EF2B-69E4-4421BB3D8ECC}"/>
              </a:ext>
            </a:extLst>
          </p:cNvPr>
          <p:cNvSpPr txBox="1"/>
          <p:nvPr/>
        </p:nvSpPr>
        <p:spPr>
          <a:xfrm>
            <a:off x="9296967" y="2933224"/>
            <a:ext cx="1821656" cy="1477328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$ ./run</a:t>
            </a:r>
          </a:p>
          <a:p>
            <a:r>
              <a:rPr lang="en-US" dirty="0"/>
              <a:t>Before swap:</a:t>
            </a:r>
          </a:p>
          <a:p>
            <a:r>
              <a:rPr lang="en-US" dirty="0"/>
              <a:t>10 20</a:t>
            </a:r>
          </a:p>
          <a:p>
            <a:r>
              <a:rPr lang="en-US" dirty="0"/>
              <a:t>After swap:</a:t>
            </a:r>
          </a:p>
          <a:p>
            <a:r>
              <a:rPr lang="en-US" dirty="0"/>
              <a:t>20 10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42629A4-7FAC-44B2-A62B-D8D59A3CB6C6}"/>
              </a:ext>
            </a:extLst>
          </p:cNvPr>
          <p:cNvCxnSpPr>
            <a:cxnSpLocks/>
          </p:cNvCxnSpPr>
          <p:nvPr/>
        </p:nvCxnSpPr>
        <p:spPr>
          <a:xfrm flipH="1">
            <a:off x="3455180" y="1853388"/>
            <a:ext cx="1756246" cy="343153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DC34FAC-4A96-8A8C-21B2-E10FA9A047E9}"/>
              </a:ext>
            </a:extLst>
          </p:cNvPr>
          <p:cNvSpPr txBox="1"/>
          <p:nvPr/>
        </p:nvSpPr>
        <p:spPr>
          <a:xfrm>
            <a:off x="5211426" y="1722583"/>
            <a:ext cx="2861012" cy="430887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B0F0"/>
                </a:solidFill>
                <a:latin typeface="Menlo" panose="020B0609030804020204" pitchFamily="49" charset="0"/>
              </a:rPr>
              <a:t>Tells the compiler to expect a </a:t>
            </a:r>
            <a:br>
              <a:rPr lang="en-GB" sz="1100" dirty="0">
                <a:solidFill>
                  <a:srgbClr val="00B0F0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00B0F0"/>
                </a:solidFill>
                <a:latin typeface="Menlo" panose="020B0609030804020204" pitchFamily="49" charset="0"/>
              </a:rPr>
              <a:t>pointer to an int variable</a:t>
            </a:r>
            <a:endParaRPr lang="en-US" sz="1100" dirty="0">
              <a:solidFill>
                <a:srgbClr val="00B0F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6117E9-F59D-329F-A13A-216E6EC27519}"/>
              </a:ext>
            </a:extLst>
          </p:cNvPr>
          <p:cNvCxnSpPr>
            <a:cxnSpLocks/>
          </p:cNvCxnSpPr>
          <p:nvPr/>
        </p:nvCxnSpPr>
        <p:spPr>
          <a:xfrm flipH="1">
            <a:off x="268428" y="2595366"/>
            <a:ext cx="1756246" cy="343153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44F87F-6A4A-C951-532C-C227153ADA3C}"/>
              </a:ext>
            </a:extLst>
          </p:cNvPr>
          <p:cNvSpPr txBox="1"/>
          <p:nvPr/>
        </p:nvSpPr>
        <p:spPr>
          <a:xfrm>
            <a:off x="2024674" y="2464561"/>
            <a:ext cx="2861012" cy="430887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B0F0"/>
                </a:solidFill>
                <a:latin typeface="Menlo" panose="020B0609030804020204" pitchFamily="49" charset="0"/>
              </a:rPr>
              <a:t>Grabs the value at the address the pointer points to</a:t>
            </a:r>
            <a:endParaRPr lang="en-US" sz="11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39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FC66-CE70-E1AA-1571-3A5BFB2C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arrays into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C3C02-99FF-7D29-4EDE-16AD305CCF41}"/>
              </a:ext>
            </a:extLst>
          </p:cNvPr>
          <p:cNvSpPr txBox="1"/>
          <p:nvPr/>
        </p:nvSpPr>
        <p:spPr>
          <a:xfrm>
            <a:off x="7850762" y="2800068"/>
            <a:ext cx="3277486" cy="2585323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all good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12</a:t>
            </a:r>
          </a:p>
          <a:p>
            <a:r>
              <a:rPr lang="en-US" dirty="0"/>
              <a:t>14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CB614F-4FB3-1219-A007-809D637F9909}"/>
              </a:ext>
            </a:extLst>
          </p:cNvPr>
          <p:cNvSpPr txBox="1"/>
          <p:nvPr/>
        </p:nvSpPr>
        <p:spPr>
          <a:xfrm>
            <a:off x="358849" y="1836456"/>
            <a:ext cx="6097772" cy="4832092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 b="0">
                <a:solidFill>
                  <a:srgbClr val="88846F"/>
                </a:solidFill>
                <a:effectLst/>
                <a:latin typeface="Menlo" panose="020B0609030804020204" pitchFamily="49" charset="0"/>
              </a:defRPr>
            </a:lvl1pPr>
          </a:lstStyle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Now for something more complicated...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b[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a[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b="0" dirty="0">
              <a:solidFill>
                <a:srgbClr val="88846F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arr1[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n1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(arr1)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(arr1[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assert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(n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n1);</a:t>
            </a:r>
          </a:p>
          <a:p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"all good"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n, arr1);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arr1[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370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3504-5494-28D7-0728-26BDD162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18BC5-1C53-3CD4-47C0-18986926B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alex-hill94.github.io/#WS3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https://www.programiz.com/cpp-programming/online-compiler/?ref=1a2efafc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www.geeksforgeeks.org</a:t>
            </a:r>
            <a:r>
              <a:rPr lang="en-US" dirty="0"/>
              <a:t>/how-arrays-are-passed-to-functions-in-cc/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01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FC66-CE70-E1AA-1571-3A5BFB2C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arrays into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D0434-8427-1612-F4FA-9407AC04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98124"/>
            <a:ext cx="10058400" cy="4050792"/>
          </a:xfrm>
        </p:spPr>
        <p:txBody>
          <a:bodyPr/>
          <a:lstStyle/>
          <a:p>
            <a:r>
              <a:rPr lang="en-US" dirty="0"/>
              <a:t>When arrays are passed into functions, they are treated as pointers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2E3431-93A9-19AC-922B-0220DF4B7DF7}"/>
              </a:ext>
            </a:extLst>
          </p:cNvPr>
          <p:cNvSpPr txBox="1"/>
          <p:nvPr/>
        </p:nvSpPr>
        <p:spPr>
          <a:xfrm>
            <a:off x="775291" y="2641729"/>
            <a:ext cx="5595384" cy="4154984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CPP Program to demonstrate passing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an array to a function is always treated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as a pointer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Note that </a:t>
            </a:r>
            <a:r>
              <a:rPr lang="en-GB" sz="11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[] for fun is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just a pointer even if square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brackets are used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-GB" sz="1100" b="0" dirty="0" err="1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11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Array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size inside fun() is "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1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Driver Code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1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"Array size inside main() is "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</a:t>
            </a:r>
          </a:p>
          <a:p>
            <a:r>
              <a:rPr lang="en-GB" sz="11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C3C02-99FF-7D29-4EDE-16AD305CCF41}"/>
              </a:ext>
            </a:extLst>
          </p:cNvPr>
          <p:cNvSpPr txBox="1"/>
          <p:nvPr/>
        </p:nvSpPr>
        <p:spPr>
          <a:xfrm>
            <a:off x="6969642" y="3172759"/>
            <a:ext cx="3277486" cy="1200329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 err="1"/>
              <a:t>arr</a:t>
            </a:r>
            <a:r>
              <a:rPr lang="en-US" dirty="0"/>
              <a:t> = 0x16d3373b0</a:t>
            </a:r>
          </a:p>
          <a:p>
            <a:r>
              <a:rPr lang="en-US" dirty="0"/>
              <a:t>Array size inside main() is 8</a:t>
            </a:r>
          </a:p>
          <a:p>
            <a:r>
              <a:rPr lang="en-US" dirty="0"/>
              <a:t>Array size inside fun() is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7AB38D8-1615-0AF1-FB9A-09DAB022A8C4}"/>
              </a:ext>
            </a:extLst>
          </p:cNvPr>
          <p:cNvSpPr txBox="1">
            <a:spLocks/>
          </p:cNvSpPr>
          <p:nvPr/>
        </p:nvSpPr>
        <p:spPr>
          <a:xfrm>
            <a:off x="6886743" y="4515293"/>
            <a:ext cx="4872866" cy="1433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These shouldn’t disagree ideally </a:t>
            </a:r>
          </a:p>
          <a:p>
            <a:r>
              <a:rPr lang="en-US" dirty="0"/>
              <a:t>We need to pass the length of the array in as an argument so that we can loop over it</a:t>
            </a:r>
          </a:p>
        </p:txBody>
      </p:sp>
    </p:spTree>
    <p:extLst>
      <p:ext uri="{BB962C8B-B14F-4D97-AF65-F5344CB8AC3E}">
        <p14:creationId xmlns:p14="http://schemas.microsoft.com/office/powerpoint/2010/main" val="138264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FC66-CE70-E1AA-1571-3A5BFB2C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arrays into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C3C02-99FF-7D29-4EDE-16AD305CCF41}"/>
              </a:ext>
            </a:extLst>
          </p:cNvPr>
          <p:cNvSpPr txBox="1"/>
          <p:nvPr/>
        </p:nvSpPr>
        <p:spPr>
          <a:xfrm>
            <a:off x="7850762" y="2800068"/>
            <a:ext cx="3277486" cy="2862322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Array size inside main() is 8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CB614F-4FB3-1219-A007-809D637F9909}"/>
              </a:ext>
            </a:extLst>
          </p:cNvPr>
          <p:cNvSpPr txBox="1"/>
          <p:nvPr/>
        </p:nvSpPr>
        <p:spPr>
          <a:xfrm>
            <a:off x="412012" y="1864846"/>
            <a:ext cx="6097772" cy="5001369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 b="0">
                <a:solidFill>
                  <a:srgbClr val="88846F"/>
                </a:solidFill>
                <a:effectLst/>
                <a:latin typeface="Menlo" panose="020B0609030804020204" pitchFamily="49" charset="0"/>
              </a:defRPr>
            </a:lvl1pPr>
          </a:lstStyle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CPP Program to demonstrate passing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an array to a function is always treated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as a pointer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Note that </a:t>
            </a:r>
            <a:r>
              <a:rPr lang="en-GB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[] for fun is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just a pointer even if square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brackets are used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++a[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b="0" dirty="0">
              <a:solidFill>
                <a:srgbClr val="88846F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"Array size inside main() is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</a:t>
            </a:r>
          </a:p>
          <a:p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n);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943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7D86-F772-36E6-3606-13A48EA9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1EBA8-0965-38A0-0F6C-74CC1E65B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Create an array called </a:t>
            </a:r>
            <a:r>
              <a:rPr lang="en-US" sz="2800" b="1" dirty="0"/>
              <a:t>x</a:t>
            </a:r>
            <a:r>
              <a:rPr lang="en-US" sz="2800" dirty="0"/>
              <a:t>, with values -5 to 5 in main()</a:t>
            </a:r>
          </a:p>
          <a:p>
            <a:endParaRPr lang="en-US" sz="2800" dirty="0"/>
          </a:p>
          <a:p>
            <a:r>
              <a:rPr lang="en-US" sz="2800" dirty="0"/>
              <a:t>Pass the array to a function called </a:t>
            </a:r>
            <a:r>
              <a:rPr lang="en-US" sz="2800" b="1" dirty="0"/>
              <a:t>quad</a:t>
            </a:r>
            <a:r>
              <a:rPr lang="en-US" sz="2800" dirty="0"/>
              <a:t>, which computes the square of all the values in the array, and save the values to another array called </a:t>
            </a:r>
            <a:r>
              <a:rPr lang="en-US" sz="2800" b="1" dirty="0"/>
              <a:t>y</a:t>
            </a:r>
          </a:p>
          <a:p>
            <a:endParaRPr lang="en-US" sz="2800" dirty="0"/>
          </a:p>
          <a:p>
            <a:r>
              <a:rPr lang="en-US" sz="2800" dirty="0"/>
              <a:t>Loop over all </a:t>
            </a:r>
            <a:r>
              <a:rPr lang="en-US" sz="2800" b="1" dirty="0"/>
              <a:t>x</a:t>
            </a:r>
            <a:r>
              <a:rPr lang="en-US" sz="2800" dirty="0"/>
              <a:t> and </a:t>
            </a:r>
            <a:r>
              <a:rPr lang="en-US" sz="2800" b="1" dirty="0"/>
              <a:t>y</a:t>
            </a:r>
            <a:r>
              <a:rPr lang="en-US" sz="2800" dirty="0"/>
              <a:t> and check that things have worked right</a:t>
            </a:r>
          </a:p>
          <a:p>
            <a:endParaRPr lang="en-US" sz="2800" dirty="0"/>
          </a:p>
          <a:p>
            <a:r>
              <a:rPr lang="en-US" sz="2800" dirty="0"/>
              <a:t>Use pointers to </a:t>
            </a:r>
            <a:r>
              <a:rPr lang="en-US" sz="2800" dirty="0" err="1"/>
              <a:t>minimise</a:t>
            </a:r>
            <a:r>
              <a:rPr lang="en-US" sz="2800" dirty="0"/>
              <a:t> the length of your script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0776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A6C4-0008-BEAE-EDF7-FBEBB1D6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B40-52D1-8D11-C5E4-745934FE5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8111D-B521-3150-5A9A-2CA6BDA5F10D}"/>
              </a:ext>
            </a:extLst>
          </p:cNvPr>
          <p:cNvSpPr txBox="1"/>
          <p:nvPr/>
        </p:nvSpPr>
        <p:spPr>
          <a:xfrm>
            <a:off x="1617035" y="1884646"/>
            <a:ext cx="4872370" cy="4893647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quad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b[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200" b="0" dirty="0">
              <a:solidFill>
                <a:srgbClr val="88846F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x[]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(x[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y[n];</a:t>
            </a:r>
          </a:p>
          <a:p>
            <a:endParaRPr lang="en-GB" sz="1200" b="0" i="1" dirty="0">
              <a:solidFill>
                <a:srgbClr val="66D9EF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quad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(x, n, y);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n1;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"^2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86FE7F-A0B2-CFF6-2E0A-3DB81B0EEC5B}"/>
              </a:ext>
            </a:extLst>
          </p:cNvPr>
          <p:cNvSpPr txBox="1"/>
          <p:nvPr/>
        </p:nvSpPr>
        <p:spPr>
          <a:xfrm>
            <a:off x="8430236" y="2675405"/>
            <a:ext cx="1287922" cy="3416320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-5^2 = 25</a:t>
            </a:r>
          </a:p>
          <a:p>
            <a:r>
              <a:rPr lang="en-US" dirty="0"/>
              <a:t>-4^2 = 16</a:t>
            </a:r>
          </a:p>
          <a:p>
            <a:r>
              <a:rPr lang="en-US" dirty="0"/>
              <a:t>-3^2 = 9</a:t>
            </a:r>
          </a:p>
          <a:p>
            <a:r>
              <a:rPr lang="en-US" dirty="0"/>
              <a:t>-2^2 = 4</a:t>
            </a:r>
          </a:p>
          <a:p>
            <a:r>
              <a:rPr lang="en-US" dirty="0"/>
              <a:t>-1^2 = 1</a:t>
            </a:r>
          </a:p>
          <a:p>
            <a:r>
              <a:rPr lang="en-US" dirty="0"/>
              <a:t>0^2 = 0</a:t>
            </a:r>
          </a:p>
          <a:p>
            <a:r>
              <a:rPr lang="en-US" dirty="0"/>
              <a:t>1^2 = 1</a:t>
            </a:r>
          </a:p>
          <a:p>
            <a:r>
              <a:rPr lang="en-US" dirty="0"/>
              <a:t>2^2 = 4</a:t>
            </a:r>
          </a:p>
          <a:p>
            <a:r>
              <a:rPr lang="en-US" dirty="0"/>
              <a:t>3^2 = 9</a:t>
            </a:r>
          </a:p>
          <a:p>
            <a:r>
              <a:rPr lang="en-US" dirty="0"/>
              <a:t>4^2 = 16</a:t>
            </a:r>
          </a:p>
          <a:p>
            <a:r>
              <a:rPr lang="en-US" dirty="0"/>
              <a:t>5^2 = 25</a:t>
            </a:r>
          </a:p>
        </p:txBody>
      </p:sp>
    </p:spTree>
    <p:extLst>
      <p:ext uri="{BB962C8B-B14F-4D97-AF65-F5344CB8AC3E}">
        <p14:creationId xmlns:p14="http://schemas.microsoft.com/office/powerpoint/2010/main" val="20753283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53731-9002-3181-E162-5D7E656C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vectors into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58401-2CB9-743F-3E46-EB26D2D05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836" y="2689187"/>
            <a:ext cx="4806412" cy="3684181"/>
          </a:xfrm>
        </p:spPr>
        <p:txBody>
          <a:bodyPr/>
          <a:lstStyle/>
          <a:p>
            <a:r>
              <a:rPr lang="en-US" dirty="0"/>
              <a:t>You </a:t>
            </a:r>
            <a:r>
              <a:rPr lang="en-US" u="sng" dirty="0"/>
              <a:t>can</a:t>
            </a:r>
            <a:r>
              <a:rPr lang="en-US" dirty="0"/>
              <a:t> pass a full vector into a function, but a full copy is made, which may take a lot of time to work with</a:t>
            </a:r>
          </a:p>
          <a:p>
            <a:endParaRPr lang="en-US" dirty="0"/>
          </a:p>
          <a:p>
            <a:r>
              <a:rPr lang="en-US" dirty="0"/>
              <a:t>As the function works with the copy of </a:t>
            </a:r>
            <a:r>
              <a:rPr lang="en-US" dirty="0" err="1"/>
              <a:t>vect</a:t>
            </a:r>
            <a:r>
              <a:rPr lang="en-US" dirty="0"/>
              <a:t>, no change is made to </a:t>
            </a:r>
            <a:r>
              <a:rPr lang="en-GB" i="1" dirty="0" err="1">
                <a:solidFill>
                  <a:srgbClr val="FD971F"/>
                </a:solidFill>
                <a:latin typeface="Menlo" panose="020B0609030804020204" pitchFamily="49" charset="0"/>
              </a:rPr>
              <a:t>vect</a:t>
            </a:r>
            <a:r>
              <a:rPr lang="en-US" dirty="0"/>
              <a:t> in </a:t>
            </a:r>
            <a:r>
              <a:rPr lang="en-GB" dirty="0">
                <a:solidFill>
                  <a:srgbClr val="A6E22E"/>
                </a:solidFill>
                <a:latin typeface="Menlo" panose="020B0609030804020204" pitchFamily="49" charset="0"/>
              </a:rPr>
              <a:t>main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DC3B9-88F7-D8C0-A5CF-CDAC40DE7C36}"/>
              </a:ext>
            </a:extLst>
          </p:cNvPr>
          <p:cNvSpPr txBox="1"/>
          <p:nvPr/>
        </p:nvSpPr>
        <p:spPr>
          <a:xfrm>
            <a:off x="426189" y="1922927"/>
            <a:ext cx="5669811" cy="4524315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C++ program to demonstrate that when vectors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are passed to functions without &amp;, a copy is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created.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The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here is a copy of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in main()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2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 }</a:t>
            </a:r>
          </a:p>
          <a:p>
            <a:endParaRPr lang="en-GB" sz="12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remains unchanged after function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call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”\n"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8F95B-A9FD-873F-EE87-4E481DEB6545}"/>
              </a:ext>
            </a:extLst>
          </p:cNvPr>
          <p:cNvSpPr txBox="1"/>
          <p:nvPr/>
        </p:nvSpPr>
        <p:spPr>
          <a:xfrm>
            <a:off x="4782931" y="4436566"/>
            <a:ext cx="980854" cy="923330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4721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53731-9002-3181-E162-5D7E656C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vectors into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58401-2CB9-743F-3E46-EB26D2D05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836" y="2342993"/>
            <a:ext cx="4806412" cy="3684181"/>
          </a:xfrm>
        </p:spPr>
        <p:txBody>
          <a:bodyPr/>
          <a:lstStyle/>
          <a:p>
            <a:r>
              <a:rPr lang="en-US" dirty="0"/>
              <a:t>Making </a:t>
            </a:r>
            <a:r>
              <a:rPr lang="en-GB" i="1" dirty="0" err="1">
                <a:solidFill>
                  <a:srgbClr val="FD971F"/>
                </a:solidFill>
                <a:latin typeface="Menlo" panose="020B0609030804020204" pitchFamily="49" charset="0"/>
              </a:rPr>
              <a:t>vect</a:t>
            </a:r>
            <a:r>
              <a:rPr lang="en-US" dirty="0"/>
              <a:t> a reference stops a copy being made</a:t>
            </a:r>
          </a:p>
          <a:p>
            <a:endParaRPr lang="en-US" dirty="0"/>
          </a:p>
          <a:p>
            <a:r>
              <a:rPr lang="en-US" dirty="0"/>
              <a:t>Changes made in </a:t>
            </a:r>
            <a:r>
              <a:rPr lang="en-GB" dirty="0" err="1">
                <a:solidFill>
                  <a:srgbClr val="A6E22E"/>
                </a:solidFill>
                <a:latin typeface="Menlo" panose="020B0609030804020204" pitchFamily="49" charset="0"/>
              </a:rPr>
              <a:t>func</a:t>
            </a:r>
            <a:r>
              <a:rPr lang="en-US" dirty="0"/>
              <a:t>() now changes the original </a:t>
            </a:r>
            <a:r>
              <a:rPr lang="en-GB" i="1" dirty="0" err="1">
                <a:solidFill>
                  <a:srgbClr val="FD971F"/>
                </a:solidFill>
                <a:latin typeface="Menlo" panose="020B0609030804020204" pitchFamily="49" charset="0"/>
              </a:rPr>
              <a:t>vect</a:t>
            </a:r>
            <a:r>
              <a:rPr lang="en-US" dirty="0"/>
              <a:t> in memory</a:t>
            </a:r>
          </a:p>
          <a:p>
            <a:endParaRPr lang="en-US" dirty="0"/>
          </a:p>
          <a:p>
            <a:r>
              <a:rPr lang="en-US" dirty="0"/>
              <a:t>If we add </a:t>
            </a:r>
            <a:r>
              <a:rPr lang="en-GB" dirty="0" err="1">
                <a:solidFill>
                  <a:srgbClr val="F92672"/>
                </a:solidFill>
                <a:latin typeface="Menlo" panose="020B0609030804020204" pitchFamily="49" charset="0"/>
              </a:rPr>
              <a:t>const</a:t>
            </a:r>
            <a:r>
              <a:rPr lang="en-US" dirty="0"/>
              <a:t> in front of </a:t>
            </a:r>
            <a:r>
              <a:rPr lang="en-GB" u="sng" dirty="0">
                <a:solidFill>
                  <a:srgbClr val="A6E22E"/>
                </a:solidFill>
                <a:latin typeface="Menlo" panose="020B0609030804020204" pitchFamily="49" charset="0"/>
              </a:rPr>
              <a:t>vector</a:t>
            </a:r>
            <a:r>
              <a:rPr lang="en-US" dirty="0"/>
              <a:t>, </a:t>
            </a:r>
            <a:r>
              <a:rPr lang="en-GB" i="1" dirty="0" err="1">
                <a:solidFill>
                  <a:srgbClr val="FD971F"/>
                </a:solidFill>
                <a:latin typeface="Menlo" panose="020B0609030804020204" pitchFamily="49" charset="0"/>
              </a:rPr>
              <a:t>vect</a:t>
            </a:r>
            <a:r>
              <a:rPr lang="en-US" dirty="0"/>
              <a:t> can no longer be changed by </a:t>
            </a:r>
            <a:r>
              <a:rPr lang="en-US" dirty="0" err="1"/>
              <a:t>func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DC3B9-88F7-D8C0-A5CF-CDAC40DE7C36}"/>
              </a:ext>
            </a:extLst>
          </p:cNvPr>
          <p:cNvSpPr txBox="1"/>
          <p:nvPr/>
        </p:nvSpPr>
        <p:spPr>
          <a:xfrm>
            <a:off x="426189" y="1922927"/>
            <a:ext cx="5669811" cy="4524315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C++ program to demonstrate that when vectors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are passed to functions without &amp;, a copy is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created.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The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here is a copy of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in main()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 }</a:t>
            </a:r>
          </a:p>
          <a:p>
            <a:endParaRPr lang="en-GB" sz="12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remains unchanged after function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call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”\n"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8F95B-A9FD-873F-EE87-4E481DEB6545}"/>
              </a:ext>
            </a:extLst>
          </p:cNvPr>
          <p:cNvSpPr txBox="1"/>
          <p:nvPr/>
        </p:nvSpPr>
        <p:spPr>
          <a:xfrm>
            <a:off x="4782931" y="4436566"/>
            <a:ext cx="980854" cy="1200329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8290C4-DED0-C30E-B726-0966FA4CFA3C}"/>
              </a:ext>
            </a:extLst>
          </p:cNvPr>
          <p:cNvCxnSpPr>
            <a:cxnSpLocks/>
          </p:cNvCxnSpPr>
          <p:nvPr/>
        </p:nvCxnSpPr>
        <p:spPr>
          <a:xfrm flipH="1">
            <a:off x="2551814" y="2615609"/>
            <a:ext cx="3976577" cy="680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F9E2AB-F113-118E-959B-B7F82C56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60B8BB-F471-83CD-6E31-716191B25689}"/>
              </a:ext>
            </a:extLst>
          </p:cNvPr>
          <p:cNvSpPr txBox="1">
            <a:spLocks/>
          </p:cNvSpPr>
          <p:nvPr/>
        </p:nvSpPr>
        <p:spPr>
          <a:xfrm>
            <a:off x="401370" y="2624328"/>
            <a:ext cx="11389260" cy="1609344"/>
          </a:xfrm>
          <a:prstGeom prst="rect">
            <a:avLst/>
          </a:prstGeom>
          <a:solidFill>
            <a:schemeClr val="bg1"/>
          </a:solidFill>
          <a:ln w="7302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Challenge four revisited</a:t>
            </a:r>
          </a:p>
        </p:txBody>
      </p:sp>
    </p:spTree>
    <p:extLst>
      <p:ext uri="{BB962C8B-B14F-4D97-AF65-F5344CB8AC3E}">
        <p14:creationId xmlns:p14="http://schemas.microsoft.com/office/powerpoint/2010/main" val="25524621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EA3530-8DDB-8C04-1470-8D17FBFBDC54}"/>
              </a:ext>
            </a:extLst>
          </p:cNvPr>
          <p:cNvSpPr txBox="1"/>
          <p:nvPr/>
        </p:nvSpPr>
        <p:spPr>
          <a:xfrm>
            <a:off x="2017528" y="0"/>
            <a:ext cx="8338584" cy="6924973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output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input.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output.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input.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"Provide 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n_vals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thetas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thetas.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(thetas,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thetas){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"Theta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"sin(2theta)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69359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C965-8D46-88AE-47DE-1C641E8D0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494" y="2624328"/>
            <a:ext cx="2257012" cy="1609344"/>
          </a:xfrm>
        </p:spPr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31364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0796-DBCC-F804-E3F3-46561B5F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of workshop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17839-D26D-E977-1C66-769BC7540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Passing vectors into functions (pointers)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Plotting data (really this time)</a:t>
            </a:r>
          </a:p>
          <a:p>
            <a:endParaRPr lang="en-US" sz="2400" dirty="0"/>
          </a:p>
          <a:p>
            <a:r>
              <a:rPr lang="en-US" sz="2400" dirty="0"/>
              <a:t>Introduction to Monte Carlo methods</a:t>
            </a:r>
          </a:p>
        </p:txBody>
      </p:sp>
    </p:spTree>
    <p:extLst>
      <p:ext uri="{BB962C8B-B14F-4D97-AF65-F5344CB8AC3E}">
        <p14:creationId xmlns:p14="http://schemas.microsoft.com/office/powerpoint/2010/main" val="140418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7D86-F772-36E6-3606-13A48EA9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four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1EBA8-0965-38A0-0F6C-74CC1E65BC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Create an evenly-space array between 0 and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/>
                  <a:t> (you’ll need to import &lt;</a:t>
                </a:r>
                <a:r>
                  <a:rPr lang="en-US" sz="2800" dirty="0" err="1"/>
                  <a:t>cmath</a:t>
                </a:r>
                <a:r>
                  <a:rPr lang="en-US" sz="2800" dirty="0"/>
                  <a:t>&gt;)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Create a function called sin_2x which returns sin(2x)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Loop over your array and pass the elements to sin_2x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Save the results to a new array of the same length</a:t>
                </a:r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1EBA8-0965-38A0-0F6C-74CC1E65BC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7" t="-3750" r="-1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92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1E21-3C4D-321B-31C1-F205F57B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Four answers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2BB85-6B78-E2EA-ACB1-0698125A7F6E}"/>
              </a:ext>
            </a:extLst>
          </p:cNvPr>
          <p:cNvSpPr txBox="1"/>
          <p:nvPr/>
        </p:nvSpPr>
        <p:spPr>
          <a:xfrm>
            <a:off x="717515" y="1674760"/>
            <a:ext cx="6097836" cy="4662815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0.25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0.75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1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: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9631E-AAE9-162D-654B-C9E8076702B2}"/>
              </a:ext>
            </a:extLst>
          </p:cNvPr>
          <p:cNvSpPr txBox="1"/>
          <p:nvPr/>
        </p:nvSpPr>
        <p:spPr>
          <a:xfrm>
            <a:off x="7021944" y="3171281"/>
            <a:ext cx="4738255" cy="1754326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0.479426</a:t>
            </a:r>
          </a:p>
          <a:p>
            <a:r>
              <a:rPr lang="en-US" dirty="0"/>
              <a:t>0.841471</a:t>
            </a:r>
          </a:p>
          <a:p>
            <a:r>
              <a:rPr lang="en-US" dirty="0"/>
              <a:t>0.997495</a:t>
            </a:r>
          </a:p>
          <a:p>
            <a:r>
              <a:rPr lang="en-US" dirty="0"/>
              <a:t>0.909297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138986-D88E-B9F8-9512-E0955866D872}"/>
              </a:ext>
            </a:extLst>
          </p:cNvPr>
          <p:cNvCxnSpPr>
            <a:cxnSpLocks/>
          </p:cNvCxnSpPr>
          <p:nvPr/>
        </p:nvCxnSpPr>
        <p:spPr>
          <a:xfrm flipH="1">
            <a:off x="2505437" y="3438625"/>
            <a:ext cx="1562296" cy="686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99CE4E5-793B-81EE-0594-9CB8317869A7}"/>
              </a:ext>
            </a:extLst>
          </p:cNvPr>
          <p:cNvSpPr txBox="1"/>
          <p:nvPr/>
        </p:nvSpPr>
        <p:spPr>
          <a:xfrm>
            <a:off x="4174136" y="3171281"/>
            <a:ext cx="975380" cy="369332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* M_PI</a:t>
            </a:r>
          </a:p>
        </p:txBody>
      </p:sp>
    </p:spTree>
    <p:extLst>
      <p:ext uri="{BB962C8B-B14F-4D97-AF65-F5344CB8AC3E}">
        <p14:creationId xmlns:p14="http://schemas.microsoft.com/office/powerpoint/2010/main" val="246195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1E21-3C4D-321B-31C1-F205F57B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Four answers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2BB85-6B78-E2EA-ACB1-0698125A7F6E}"/>
              </a:ext>
            </a:extLst>
          </p:cNvPr>
          <p:cNvSpPr txBox="1"/>
          <p:nvPr/>
        </p:nvSpPr>
        <p:spPr>
          <a:xfrm>
            <a:off x="659763" y="2223400"/>
            <a:ext cx="6097836" cy="3647152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angle[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0.628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1.256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1.884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2.512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3.14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results[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results[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(angle[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results[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 '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9631E-AAE9-162D-654B-C9E8076702B2}"/>
              </a:ext>
            </a:extLst>
          </p:cNvPr>
          <p:cNvSpPr txBox="1"/>
          <p:nvPr/>
        </p:nvSpPr>
        <p:spPr>
          <a:xfrm>
            <a:off x="6946814" y="3298281"/>
            <a:ext cx="4738255" cy="923330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0 0.950859 0.588816 -0.586238 -0.951841 -0.0031853 -0.781322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E705FC-DA64-2361-B9E6-78AA9E54896A}"/>
              </a:ext>
            </a:extLst>
          </p:cNvPr>
          <p:cNvSpPr/>
          <p:nvPr/>
        </p:nvSpPr>
        <p:spPr>
          <a:xfrm>
            <a:off x="8123722" y="3921848"/>
            <a:ext cx="1097280" cy="231006"/>
          </a:xfrm>
          <a:prstGeom prst="rect">
            <a:avLst/>
          </a:prstGeom>
          <a:solidFill>
            <a:srgbClr val="FFFF00">
              <a:alpha val="373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745E15-B6C7-6F11-0B89-D9AA9ED7FD3C}"/>
              </a:ext>
            </a:extLst>
          </p:cNvPr>
          <p:cNvCxnSpPr>
            <a:cxnSpLocks/>
          </p:cNvCxnSpPr>
          <p:nvPr/>
        </p:nvCxnSpPr>
        <p:spPr>
          <a:xfrm flipH="1" flipV="1">
            <a:off x="2156059" y="4581625"/>
            <a:ext cx="2136808" cy="493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89F43C3-3E95-5D7D-E164-86FCE1665E57}"/>
              </a:ext>
            </a:extLst>
          </p:cNvPr>
          <p:cNvSpPr txBox="1"/>
          <p:nvPr/>
        </p:nvSpPr>
        <p:spPr>
          <a:xfrm>
            <a:off x="4407963" y="4890428"/>
            <a:ext cx="2791734" cy="369332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0,1,2,3,4,5,6 = length 7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CF4C13-62D4-AE81-3EC9-C0203788F0EF}"/>
              </a:ext>
            </a:extLst>
          </p:cNvPr>
          <p:cNvCxnSpPr>
            <a:cxnSpLocks/>
          </p:cNvCxnSpPr>
          <p:nvPr/>
        </p:nvCxnSpPr>
        <p:spPr>
          <a:xfrm flipH="1">
            <a:off x="4803006" y="2455358"/>
            <a:ext cx="1954593" cy="973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9D2F99-C6EC-2F1F-2F9A-5DD80C98F8A3}"/>
              </a:ext>
            </a:extLst>
          </p:cNvPr>
          <p:cNvSpPr txBox="1"/>
          <p:nvPr/>
        </p:nvSpPr>
        <p:spPr>
          <a:xfrm>
            <a:off x="6910939" y="2262280"/>
            <a:ext cx="2791734" cy="646331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Only two </a:t>
            </a:r>
            <a:r>
              <a:rPr lang="en-US" dirty="0" err="1"/>
              <a:t>d.p.</a:t>
            </a:r>
            <a:r>
              <a:rPr lang="en-US" dirty="0"/>
              <a:t>, enough precision?</a:t>
            </a:r>
          </a:p>
        </p:txBody>
      </p:sp>
    </p:spTree>
    <p:extLst>
      <p:ext uri="{BB962C8B-B14F-4D97-AF65-F5344CB8AC3E}">
        <p14:creationId xmlns:p14="http://schemas.microsoft.com/office/powerpoint/2010/main" val="358388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1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1E21-3C4D-321B-31C1-F205F57B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Four answers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2BB85-6B78-E2EA-ACB1-0698125A7F6E}"/>
              </a:ext>
            </a:extLst>
          </p:cNvPr>
          <p:cNvSpPr txBox="1"/>
          <p:nvPr/>
        </p:nvSpPr>
        <p:spPr>
          <a:xfrm>
            <a:off x="717515" y="1674760"/>
            <a:ext cx="6097836" cy="4939814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9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_USE_MATH_DEFINES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"j array: "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pi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range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getArrayLength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(j)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9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//number of elements/length of array/vector: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//vector&lt;double&gt;</a:t>
            </a:r>
            <a:r>
              <a:rPr lang="en-GB" sz="9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my_array</a:t>
            </a:r>
            <a:r>
              <a:rPr lang="en-GB" sz="9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;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range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j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(pi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range);</a:t>
            </a: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"original array "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j);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"new array"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9631E-AAE9-162D-654B-C9E8076702B2}"/>
              </a:ext>
            </a:extLst>
          </p:cNvPr>
          <p:cNvSpPr txBox="1"/>
          <p:nvPr/>
        </p:nvSpPr>
        <p:spPr>
          <a:xfrm>
            <a:off x="7004055" y="1982536"/>
            <a:ext cx="4738255" cy="4324261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$ ./run</a:t>
            </a:r>
          </a:p>
          <a:p>
            <a:r>
              <a:rPr lang="en-US" sz="1100" dirty="0"/>
              <a:t>Theta = 0$ ./run</a:t>
            </a:r>
          </a:p>
          <a:p>
            <a:r>
              <a:rPr lang="en-US" sz="1100" dirty="0"/>
              <a:t>j array:</a:t>
            </a:r>
          </a:p>
          <a:p>
            <a:r>
              <a:rPr lang="en-US" sz="1100" dirty="0"/>
              <a:t>original array 0</a:t>
            </a:r>
          </a:p>
          <a:p>
            <a:r>
              <a:rPr lang="en-US" sz="1100" dirty="0"/>
              <a:t>original array 0.314159</a:t>
            </a:r>
          </a:p>
          <a:p>
            <a:r>
              <a:rPr lang="en-US" sz="1100" dirty="0"/>
              <a:t>original array 0.628319</a:t>
            </a:r>
          </a:p>
          <a:p>
            <a:r>
              <a:rPr lang="en-US" sz="1100" dirty="0"/>
              <a:t>original array 0.942478</a:t>
            </a:r>
          </a:p>
          <a:p>
            <a:r>
              <a:rPr lang="en-US" sz="1100" dirty="0"/>
              <a:t>original array 1.25664</a:t>
            </a:r>
          </a:p>
          <a:p>
            <a:r>
              <a:rPr lang="en-US" sz="1100" dirty="0"/>
              <a:t>original array 1.5708</a:t>
            </a:r>
          </a:p>
          <a:p>
            <a:r>
              <a:rPr lang="en-US" sz="1100" dirty="0"/>
              <a:t>original array 1.88496</a:t>
            </a:r>
          </a:p>
          <a:p>
            <a:r>
              <a:rPr lang="en-US" sz="1100" dirty="0"/>
              <a:t>original array 2.19911</a:t>
            </a:r>
          </a:p>
          <a:p>
            <a:r>
              <a:rPr lang="en-US" sz="1100" dirty="0"/>
              <a:t>original array 2.51327</a:t>
            </a:r>
          </a:p>
          <a:p>
            <a:r>
              <a:rPr lang="en-US" sz="1100" dirty="0"/>
              <a:t>original array 2.82743</a:t>
            </a:r>
          </a:p>
          <a:p>
            <a:r>
              <a:rPr lang="en-US" sz="1100" dirty="0"/>
              <a:t>original array 3.14159</a:t>
            </a:r>
          </a:p>
          <a:p>
            <a:r>
              <a:rPr lang="en-US" sz="1100" dirty="0"/>
              <a:t>new array0</a:t>
            </a:r>
          </a:p>
          <a:p>
            <a:r>
              <a:rPr lang="en-US" sz="1100" dirty="0"/>
              <a:t>new array0.587785</a:t>
            </a:r>
          </a:p>
          <a:p>
            <a:r>
              <a:rPr lang="en-US" sz="1100" dirty="0"/>
              <a:t>new array0.951057</a:t>
            </a:r>
          </a:p>
          <a:p>
            <a:r>
              <a:rPr lang="en-US" sz="1100" dirty="0"/>
              <a:t>new array0.951056</a:t>
            </a:r>
          </a:p>
          <a:p>
            <a:r>
              <a:rPr lang="en-US" sz="1100" dirty="0"/>
              <a:t>new array0.587785</a:t>
            </a:r>
          </a:p>
          <a:p>
            <a:r>
              <a:rPr lang="en-US" sz="1100" dirty="0"/>
              <a:t>new array-8.74228e-08</a:t>
            </a:r>
          </a:p>
          <a:p>
            <a:r>
              <a:rPr lang="en-US" sz="1100" dirty="0"/>
              <a:t>new array-0.587785</a:t>
            </a:r>
          </a:p>
          <a:p>
            <a:r>
              <a:rPr lang="en-US" sz="1100" dirty="0"/>
              <a:t>new array-0.951056</a:t>
            </a:r>
          </a:p>
          <a:p>
            <a:r>
              <a:rPr lang="en-US" sz="1100" dirty="0"/>
              <a:t>new array-0.951056</a:t>
            </a:r>
          </a:p>
          <a:p>
            <a:r>
              <a:rPr lang="en-US" sz="1100" dirty="0"/>
              <a:t>new array-0.587785</a:t>
            </a:r>
          </a:p>
          <a:p>
            <a:r>
              <a:rPr lang="en-US" sz="1100" dirty="0"/>
              <a:t>new array1.74846e-07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385CB2-8F10-A492-5ECD-3881C55FA5E0}"/>
              </a:ext>
            </a:extLst>
          </p:cNvPr>
          <p:cNvCxnSpPr>
            <a:cxnSpLocks/>
          </p:cNvCxnSpPr>
          <p:nvPr/>
        </p:nvCxnSpPr>
        <p:spPr>
          <a:xfrm flipH="1">
            <a:off x="1915684" y="2797273"/>
            <a:ext cx="1954593" cy="973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E18F6E-092E-2EAA-612F-87EE9F8CB11A}"/>
              </a:ext>
            </a:extLst>
          </p:cNvPr>
          <p:cNvSpPr txBox="1"/>
          <p:nvPr/>
        </p:nvSpPr>
        <p:spPr>
          <a:xfrm>
            <a:off x="3304266" y="1982536"/>
            <a:ext cx="2791734" cy="646331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Results in 10 elements being junk in this array</a:t>
            </a:r>
          </a:p>
        </p:txBody>
      </p:sp>
    </p:spTree>
    <p:extLst>
      <p:ext uri="{BB962C8B-B14F-4D97-AF65-F5344CB8AC3E}">
        <p14:creationId xmlns:p14="http://schemas.microsoft.com/office/powerpoint/2010/main" val="93258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1E21-3C4D-321B-31C1-F205F57B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Four answers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2BB85-6B78-E2EA-ACB1-0698125A7F6E}"/>
              </a:ext>
            </a:extLst>
          </p:cNvPr>
          <p:cNvSpPr txBox="1"/>
          <p:nvPr/>
        </p:nvSpPr>
        <p:spPr>
          <a:xfrm>
            <a:off x="717515" y="1674760"/>
            <a:ext cx="6097836" cy="4801314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9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val1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v1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{}; 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a; 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array1[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(M_PI_4), (M_PI_2), (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(M_PI_4)), (M_PI)};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(j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GB" sz="9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array1[j];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(a)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v1.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(a); 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i:v1)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 '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val1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val1));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9631E-AAE9-162D-654B-C9E8076702B2}"/>
              </a:ext>
            </a:extLst>
          </p:cNvPr>
          <p:cNvSpPr txBox="1"/>
          <p:nvPr/>
        </p:nvSpPr>
        <p:spPr>
          <a:xfrm>
            <a:off x="7148944" y="3298281"/>
            <a:ext cx="4738255" cy="2031325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1.22465e-16</a:t>
            </a:r>
          </a:p>
          <a:p>
            <a:r>
              <a:rPr lang="en-US" dirty="0"/>
              <a:t>-1</a:t>
            </a:r>
          </a:p>
          <a:p>
            <a:r>
              <a:rPr lang="en-US" dirty="0"/>
              <a:t>-2.44929e-16</a:t>
            </a:r>
          </a:p>
          <a:p>
            <a:r>
              <a:rPr lang="en-US" dirty="0"/>
              <a:t>0 0 1 2 3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C895A0-954A-E663-3A9D-EAC70B8406F6}"/>
              </a:ext>
            </a:extLst>
          </p:cNvPr>
          <p:cNvCxnSpPr>
            <a:cxnSpLocks/>
          </p:cNvCxnSpPr>
          <p:nvPr/>
        </p:nvCxnSpPr>
        <p:spPr>
          <a:xfrm flipH="1">
            <a:off x="1376669" y="4019682"/>
            <a:ext cx="1954593" cy="973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3579708-FF43-514D-3163-F8DD32A63786}"/>
              </a:ext>
            </a:extLst>
          </p:cNvPr>
          <p:cNvSpPr txBox="1"/>
          <p:nvPr/>
        </p:nvSpPr>
        <p:spPr>
          <a:xfrm>
            <a:off x="2765251" y="3204945"/>
            <a:ext cx="2791734" cy="369332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 returns 0, 0, 1, 2, 3</a:t>
            </a:r>
          </a:p>
        </p:txBody>
      </p:sp>
    </p:spTree>
    <p:extLst>
      <p:ext uri="{BB962C8B-B14F-4D97-AF65-F5344CB8AC3E}">
        <p14:creationId xmlns:p14="http://schemas.microsoft.com/office/powerpoint/2010/main" val="164859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{165B9C90-CAE9-7A45-AD45-8C27D9674C29}tf10001070_mac</Template>
  <TotalTime>8986</TotalTime>
  <Words>5200</Words>
  <Application>Microsoft Macintosh PowerPoint</Application>
  <PresentationFormat>Widescreen</PresentationFormat>
  <Paragraphs>846</Paragraphs>
  <Slides>38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Cambria Math</vt:lpstr>
      <vt:lpstr>Menlo</vt:lpstr>
      <vt:lpstr>Rockwell</vt:lpstr>
      <vt:lpstr>Rockwell Condensed</vt:lpstr>
      <vt:lpstr>Rockwell Extra Bold</vt:lpstr>
      <vt:lpstr>Wingdings</vt:lpstr>
      <vt:lpstr>Wood Type</vt:lpstr>
      <vt:lpstr>Introduction to C++</vt:lpstr>
      <vt:lpstr>REcap</vt:lpstr>
      <vt:lpstr>Resources</vt:lpstr>
      <vt:lpstr>AIM of workshop three</vt:lpstr>
      <vt:lpstr>Challenge four RECAP</vt:lpstr>
      <vt:lpstr>Challenge Four answers</vt:lpstr>
      <vt:lpstr>Challenge Four answers</vt:lpstr>
      <vt:lpstr>Challenge Four answers</vt:lpstr>
      <vt:lpstr>Challenge Four answers</vt:lpstr>
      <vt:lpstr>PowerPoint Presentation</vt:lpstr>
      <vt:lpstr>PowerPoint Presentation</vt:lpstr>
      <vt:lpstr>PowerPoint Presentation</vt:lpstr>
      <vt:lpstr>Hang on…</vt:lpstr>
      <vt:lpstr>PowerPoint Presentation</vt:lpstr>
      <vt:lpstr>Takeaways</vt:lpstr>
      <vt:lpstr>PowerPoint Presentation</vt:lpstr>
      <vt:lpstr>references</vt:lpstr>
      <vt:lpstr>Memory address</vt:lpstr>
      <vt:lpstr>Memory address</vt:lpstr>
      <vt:lpstr>pointers</vt:lpstr>
      <vt:lpstr>pointers</vt:lpstr>
      <vt:lpstr>Dereferencing</vt:lpstr>
      <vt:lpstr>Modifying variables with pointers</vt:lpstr>
      <vt:lpstr>Challenge five: a few minutes with pointers</vt:lpstr>
      <vt:lpstr>PowerPoint Presentation</vt:lpstr>
      <vt:lpstr>Passing by value</vt:lpstr>
      <vt:lpstr>Passing by reference</vt:lpstr>
      <vt:lpstr>Passing by pointers</vt:lpstr>
      <vt:lpstr>Passing arrays into functions</vt:lpstr>
      <vt:lpstr>Passing arrays into functions</vt:lpstr>
      <vt:lpstr>Passing arrays into functions</vt:lpstr>
      <vt:lpstr>Challenge five</vt:lpstr>
      <vt:lpstr>Challenge five</vt:lpstr>
      <vt:lpstr>Passing vectors into functions</vt:lpstr>
      <vt:lpstr>Passing vectors into functions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</dc:title>
  <dc:creator>Hill, Alexander</dc:creator>
  <cp:lastModifiedBy>Hill, Alexander</cp:lastModifiedBy>
  <cp:revision>181</cp:revision>
  <dcterms:created xsi:type="dcterms:W3CDTF">2022-10-03T13:54:34Z</dcterms:created>
  <dcterms:modified xsi:type="dcterms:W3CDTF">2022-10-18T01:19:52Z</dcterms:modified>
</cp:coreProperties>
</file>