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4"/>
  </p:notesMasterIdLst>
  <p:handoutMasterIdLst>
    <p:handoutMasterId r:id="rId55"/>
  </p:handoutMasterIdLst>
  <p:sldIdLst>
    <p:sldId id="256" r:id="rId2"/>
    <p:sldId id="285" r:id="rId3"/>
    <p:sldId id="286" r:id="rId4"/>
    <p:sldId id="287" r:id="rId5"/>
    <p:sldId id="288" r:id="rId6"/>
    <p:sldId id="289" r:id="rId7"/>
    <p:sldId id="290" r:id="rId8"/>
    <p:sldId id="291" r:id="rId9"/>
    <p:sldId id="292" r:id="rId10"/>
    <p:sldId id="293" r:id="rId11"/>
    <p:sldId id="294" r:id="rId12"/>
    <p:sldId id="295" r:id="rId13"/>
    <p:sldId id="296" r:id="rId14"/>
    <p:sldId id="298" r:id="rId15"/>
    <p:sldId id="299" r:id="rId16"/>
    <p:sldId id="297" r:id="rId17"/>
    <p:sldId id="300" r:id="rId18"/>
    <p:sldId id="301" r:id="rId19"/>
    <p:sldId id="302" r:id="rId20"/>
    <p:sldId id="303" r:id="rId21"/>
    <p:sldId id="332" r:id="rId22"/>
    <p:sldId id="304" r:id="rId23"/>
    <p:sldId id="305" r:id="rId24"/>
    <p:sldId id="306" r:id="rId25"/>
    <p:sldId id="307" r:id="rId26"/>
    <p:sldId id="313" r:id="rId27"/>
    <p:sldId id="308" r:id="rId28"/>
    <p:sldId id="333" r:id="rId29"/>
    <p:sldId id="334" r:id="rId30"/>
    <p:sldId id="309" r:id="rId31"/>
    <p:sldId id="335" r:id="rId32"/>
    <p:sldId id="310" r:id="rId33"/>
    <p:sldId id="311" r:id="rId34"/>
    <p:sldId id="312" r:id="rId35"/>
    <p:sldId id="319" r:id="rId36"/>
    <p:sldId id="314" r:id="rId37"/>
    <p:sldId id="320" r:id="rId38"/>
    <p:sldId id="315" r:id="rId39"/>
    <p:sldId id="316" r:id="rId40"/>
    <p:sldId id="317" r:id="rId41"/>
    <p:sldId id="318" r:id="rId42"/>
    <p:sldId id="321" r:id="rId43"/>
    <p:sldId id="323" r:id="rId44"/>
    <p:sldId id="322" r:id="rId45"/>
    <p:sldId id="328" r:id="rId46"/>
    <p:sldId id="324" r:id="rId47"/>
    <p:sldId id="325" r:id="rId48"/>
    <p:sldId id="326" r:id="rId49"/>
    <p:sldId id="327" r:id="rId50"/>
    <p:sldId id="329" r:id="rId51"/>
    <p:sldId id="330" r:id="rId52"/>
    <p:sldId id="33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5DC"/>
    <a:srgbClr val="1B1B1B"/>
    <a:srgbClr val="FDF80F"/>
    <a:srgbClr val="3399FF"/>
    <a:srgbClr val="F2B800"/>
    <a:srgbClr val="D2A000"/>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116EC-B3DE-A246-975B-9944F35D860A}" v="2043" dt="2023-10-02T13:31:29.6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0" autoAdjust="0"/>
    <p:restoredTop sz="80285"/>
  </p:normalViewPr>
  <p:slideViewPr>
    <p:cSldViewPr snapToGrid="0">
      <p:cViewPr>
        <p:scale>
          <a:sx n="92" d="100"/>
          <a:sy n="92" d="100"/>
        </p:scale>
        <p:origin x="2400" y="72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11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883442-EB36-05F1-BF19-38DE1F63DD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1F731CB-CA89-E530-8243-DFF40A7CCC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F72102-9CB6-5F42-A929-BAE6D191A529}" type="datetimeFigureOut">
              <a:rPr lang="en-GB" smtClean="0"/>
              <a:t>13/10/2023</a:t>
            </a:fld>
            <a:endParaRPr lang="en-GB"/>
          </a:p>
        </p:txBody>
      </p:sp>
      <p:sp>
        <p:nvSpPr>
          <p:cNvPr id="4" name="Footer Placeholder 3">
            <a:extLst>
              <a:ext uri="{FF2B5EF4-FFF2-40B4-BE49-F238E27FC236}">
                <a16:creationId xmlns:a16="http://schemas.microsoft.com/office/drawing/2014/main" id="{A8849595-BDCF-4900-A2E8-3DC3CAE3ED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22ADC36-3F13-2366-865A-A5122B562C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2515E-D8F3-7144-8C7A-99E4B55E29C8}" type="slidenum">
              <a:rPr lang="en-GB" smtClean="0"/>
              <a:t>‹#›</a:t>
            </a:fld>
            <a:endParaRPr lang="en-GB"/>
          </a:p>
        </p:txBody>
      </p:sp>
    </p:spTree>
    <p:extLst>
      <p:ext uri="{BB962C8B-B14F-4D97-AF65-F5344CB8AC3E}">
        <p14:creationId xmlns:p14="http://schemas.microsoft.com/office/powerpoint/2010/main" val="418124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A9C1C-F395-4B67-87B6-9C90C25D84AC}"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CB38-E6DD-4DF7-AF5B-3188040186D7}" type="slidenum">
              <a:rPr lang="en-GB" smtClean="0"/>
              <a:t>‹#›</a:t>
            </a:fld>
            <a:endParaRPr lang="en-GB"/>
          </a:p>
        </p:txBody>
      </p:sp>
    </p:spTree>
    <p:extLst>
      <p:ext uri="{BB962C8B-B14F-4D97-AF65-F5344CB8AC3E}">
        <p14:creationId xmlns:p14="http://schemas.microsoft.com/office/powerpoint/2010/main" val="315033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882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Bytes vs bits</a:t>
            </a:r>
          </a:p>
        </p:txBody>
      </p:sp>
      <p:sp>
        <p:nvSpPr>
          <p:cNvPr id="4" name="Slide Number Placeholder 3"/>
          <p:cNvSpPr>
            <a:spLocks noGrp="1"/>
          </p:cNvSpPr>
          <p:nvPr>
            <p:ph type="sldNum" sz="quarter" idx="5"/>
          </p:nvPr>
        </p:nvSpPr>
        <p:spPr/>
        <p:txBody>
          <a:bodyPr/>
          <a:lstStyle/>
          <a:p>
            <a:fld id="{BC3DCB38-E6DD-4DF7-AF5B-3188040186D7}" type="slidenum">
              <a:rPr lang="en-GB" smtClean="0"/>
              <a:t>23</a:t>
            </a:fld>
            <a:endParaRPr lang="en-GB"/>
          </a:p>
        </p:txBody>
      </p:sp>
    </p:spTree>
    <p:extLst>
      <p:ext uri="{BB962C8B-B14F-4D97-AF65-F5344CB8AC3E}">
        <p14:creationId xmlns:p14="http://schemas.microsoft.com/office/powerpoint/2010/main" val="2729076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24</a:t>
            </a:fld>
            <a:endParaRPr lang="en-GB"/>
          </a:p>
        </p:txBody>
      </p:sp>
    </p:spTree>
    <p:extLst>
      <p:ext uri="{BB962C8B-B14F-4D97-AF65-F5344CB8AC3E}">
        <p14:creationId xmlns:p14="http://schemas.microsoft.com/office/powerpoint/2010/main" val="1764932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Functions are not run immediately, they are saved for later use</a:t>
            </a:r>
          </a:p>
        </p:txBody>
      </p:sp>
      <p:sp>
        <p:nvSpPr>
          <p:cNvPr id="4" name="Slide Number Placeholder 3"/>
          <p:cNvSpPr>
            <a:spLocks noGrp="1"/>
          </p:cNvSpPr>
          <p:nvPr>
            <p:ph type="sldNum" sz="quarter" idx="5"/>
          </p:nvPr>
        </p:nvSpPr>
        <p:spPr/>
        <p:txBody>
          <a:bodyPr/>
          <a:lstStyle/>
          <a:p>
            <a:fld id="{BC3DCB38-E6DD-4DF7-AF5B-3188040186D7}" type="slidenum">
              <a:rPr lang="en-GB" smtClean="0"/>
              <a:t>28</a:t>
            </a:fld>
            <a:endParaRPr lang="en-GB"/>
          </a:p>
        </p:txBody>
      </p:sp>
    </p:spTree>
    <p:extLst>
      <p:ext uri="{BB962C8B-B14F-4D97-AF65-F5344CB8AC3E}">
        <p14:creationId xmlns:p14="http://schemas.microsoft.com/office/powerpoint/2010/main" val="136426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functions are split into two parts, the definition and the declaration</a:t>
            </a:r>
          </a:p>
        </p:txBody>
      </p:sp>
      <p:sp>
        <p:nvSpPr>
          <p:cNvPr id="4" name="Slide Number Placeholder 3"/>
          <p:cNvSpPr>
            <a:spLocks noGrp="1"/>
          </p:cNvSpPr>
          <p:nvPr>
            <p:ph type="sldNum" sz="quarter" idx="5"/>
          </p:nvPr>
        </p:nvSpPr>
        <p:spPr/>
        <p:txBody>
          <a:bodyPr/>
          <a:lstStyle/>
          <a:p>
            <a:fld id="{BC3DCB38-E6DD-4DF7-AF5B-3188040186D7}" type="slidenum">
              <a:rPr lang="en-GB" smtClean="0"/>
              <a:t>29</a:t>
            </a:fld>
            <a:endParaRPr lang="en-GB"/>
          </a:p>
        </p:txBody>
      </p:sp>
    </p:spTree>
    <p:extLst>
      <p:ext uri="{BB962C8B-B14F-4D97-AF65-F5344CB8AC3E}">
        <p14:creationId xmlns:p14="http://schemas.microsoft.com/office/powerpoint/2010/main" val="43861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30</a:t>
            </a:fld>
            <a:endParaRPr lang="en-GB"/>
          </a:p>
        </p:txBody>
      </p:sp>
    </p:spTree>
    <p:extLst>
      <p:ext uri="{BB962C8B-B14F-4D97-AF65-F5344CB8AC3E}">
        <p14:creationId xmlns:p14="http://schemas.microsoft.com/office/powerpoint/2010/main" val="3769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good practice</a:t>
            </a:r>
          </a:p>
        </p:txBody>
      </p:sp>
      <p:sp>
        <p:nvSpPr>
          <p:cNvPr id="4" name="Slide Number Placeholder 3"/>
          <p:cNvSpPr>
            <a:spLocks noGrp="1"/>
          </p:cNvSpPr>
          <p:nvPr>
            <p:ph type="sldNum" sz="quarter" idx="5"/>
          </p:nvPr>
        </p:nvSpPr>
        <p:spPr/>
        <p:txBody>
          <a:bodyPr/>
          <a:lstStyle/>
          <a:p>
            <a:fld id="{BC3DCB38-E6DD-4DF7-AF5B-3188040186D7}" type="slidenum">
              <a:rPr lang="en-GB" smtClean="0"/>
              <a:t>31</a:t>
            </a:fld>
            <a:endParaRPr lang="en-GB"/>
          </a:p>
        </p:txBody>
      </p:sp>
    </p:spTree>
    <p:extLst>
      <p:ext uri="{BB962C8B-B14F-4D97-AF65-F5344CB8AC3E}">
        <p14:creationId xmlns:p14="http://schemas.microsoft.com/office/powerpoint/2010/main" val="352360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different aspects of this code</a:t>
            </a:r>
          </a:p>
        </p:txBody>
      </p:sp>
      <p:sp>
        <p:nvSpPr>
          <p:cNvPr id="4" name="Slide Number Placeholder 3"/>
          <p:cNvSpPr>
            <a:spLocks noGrp="1"/>
          </p:cNvSpPr>
          <p:nvPr>
            <p:ph type="sldNum" sz="quarter" idx="5"/>
          </p:nvPr>
        </p:nvSpPr>
        <p:spPr/>
        <p:txBody>
          <a:bodyPr/>
          <a:lstStyle/>
          <a:p>
            <a:fld id="{BC3DCB38-E6DD-4DF7-AF5B-3188040186D7}" type="slidenum">
              <a:rPr lang="en-GB" smtClean="0"/>
              <a:t>2</a:t>
            </a:fld>
            <a:endParaRPr lang="en-GB"/>
          </a:p>
        </p:txBody>
      </p:sp>
    </p:spTree>
    <p:extLst>
      <p:ext uri="{BB962C8B-B14F-4D97-AF65-F5344CB8AC3E}">
        <p14:creationId xmlns:p14="http://schemas.microsoft.com/office/powerpoint/2010/main" val="64759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Highlight that the executable is called ‘run’</a:t>
            </a:r>
          </a:p>
        </p:txBody>
      </p:sp>
      <p:sp>
        <p:nvSpPr>
          <p:cNvPr id="4" name="Slide Number Placeholder 3"/>
          <p:cNvSpPr>
            <a:spLocks noGrp="1"/>
          </p:cNvSpPr>
          <p:nvPr>
            <p:ph type="sldNum" sz="quarter" idx="5"/>
          </p:nvPr>
        </p:nvSpPr>
        <p:spPr/>
        <p:txBody>
          <a:bodyPr/>
          <a:lstStyle/>
          <a:p>
            <a:fld id="{BC3DCB38-E6DD-4DF7-AF5B-3188040186D7}" type="slidenum">
              <a:rPr lang="en-GB" smtClean="0"/>
              <a:t>5</a:t>
            </a:fld>
            <a:endParaRPr lang="en-GB"/>
          </a:p>
        </p:txBody>
      </p:sp>
    </p:spTree>
    <p:extLst>
      <p:ext uri="{BB962C8B-B14F-4D97-AF65-F5344CB8AC3E}">
        <p14:creationId xmlns:p14="http://schemas.microsoft.com/office/powerpoint/2010/main" val="180701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7</a:t>
            </a:fld>
            <a:endParaRPr lang="en-GB"/>
          </a:p>
        </p:txBody>
      </p:sp>
    </p:spTree>
    <p:extLst>
      <p:ext uri="{BB962C8B-B14F-4D97-AF65-F5344CB8AC3E}">
        <p14:creationId xmlns:p14="http://schemas.microsoft.com/office/powerpoint/2010/main" val="126117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Reference that there are more data types than are shown here</a:t>
            </a:r>
          </a:p>
        </p:txBody>
      </p:sp>
      <p:sp>
        <p:nvSpPr>
          <p:cNvPr id="4" name="Slide Number Placeholder 3"/>
          <p:cNvSpPr>
            <a:spLocks noGrp="1"/>
          </p:cNvSpPr>
          <p:nvPr>
            <p:ph type="sldNum" sz="quarter" idx="5"/>
          </p:nvPr>
        </p:nvSpPr>
        <p:spPr/>
        <p:txBody>
          <a:bodyPr/>
          <a:lstStyle/>
          <a:p>
            <a:fld id="{BC3DCB38-E6DD-4DF7-AF5B-3188040186D7}" type="slidenum">
              <a:rPr lang="en-GB" smtClean="0"/>
              <a:t>9</a:t>
            </a:fld>
            <a:endParaRPr lang="en-GB"/>
          </a:p>
        </p:txBody>
      </p:sp>
    </p:spTree>
    <p:extLst>
      <p:ext uri="{BB962C8B-B14F-4D97-AF65-F5344CB8AC3E}">
        <p14:creationId xmlns:p14="http://schemas.microsoft.com/office/powerpoint/2010/main" val="416992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 we need the F after? Otherwise the compiler will read the value as a double and do a type conversion, which may lead to data loss</a:t>
            </a:r>
          </a:p>
        </p:txBody>
      </p:sp>
      <p:sp>
        <p:nvSpPr>
          <p:cNvPr id="4" name="Slide Number Placeholder 3"/>
          <p:cNvSpPr>
            <a:spLocks noGrp="1"/>
          </p:cNvSpPr>
          <p:nvPr>
            <p:ph type="sldNum" sz="quarter" idx="5"/>
          </p:nvPr>
        </p:nvSpPr>
        <p:spPr/>
        <p:txBody>
          <a:bodyPr/>
          <a:lstStyle/>
          <a:p>
            <a:fld id="{BC3DCB38-E6DD-4DF7-AF5B-3188040186D7}" type="slidenum">
              <a:rPr lang="en-GB" smtClean="0"/>
              <a:t>10</a:t>
            </a:fld>
            <a:endParaRPr lang="en-GB"/>
          </a:p>
        </p:txBody>
      </p:sp>
    </p:spTree>
    <p:extLst>
      <p:ext uri="{BB962C8B-B14F-4D97-AF65-F5344CB8AC3E}">
        <p14:creationId xmlns:p14="http://schemas.microsoft.com/office/powerpoint/2010/main" val="1707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Rounding errors</a:t>
            </a:r>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19</a:t>
            </a:fld>
            <a:endParaRPr lang="en-GB"/>
          </a:p>
        </p:txBody>
      </p:sp>
    </p:spTree>
    <p:extLst>
      <p:ext uri="{BB962C8B-B14F-4D97-AF65-F5344CB8AC3E}">
        <p14:creationId xmlns:p14="http://schemas.microsoft.com/office/powerpoint/2010/main" val="232712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does it become negative?</a:t>
            </a:r>
          </a:p>
        </p:txBody>
      </p:sp>
      <p:sp>
        <p:nvSpPr>
          <p:cNvPr id="4" name="Slide Number Placeholder 3"/>
          <p:cNvSpPr>
            <a:spLocks noGrp="1"/>
          </p:cNvSpPr>
          <p:nvPr>
            <p:ph type="sldNum" sz="quarter" idx="5"/>
          </p:nvPr>
        </p:nvSpPr>
        <p:spPr/>
        <p:txBody>
          <a:bodyPr/>
          <a:lstStyle/>
          <a:p>
            <a:fld id="{BC3DCB38-E6DD-4DF7-AF5B-3188040186D7}" type="slidenum">
              <a:rPr lang="en-GB" smtClean="0"/>
              <a:t>20</a:t>
            </a:fld>
            <a:endParaRPr lang="en-GB"/>
          </a:p>
        </p:txBody>
      </p:sp>
    </p:spTree>
    <p:extLst>
      <p:ext uri="{BB962C8B-B14F-4D97-AF65-F5344CB8AC3E}">
        <p14:creationId xmlns:p14="http://schemas.microsoft.com/office/powerpoint/2010/main" val="116775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3DCB38-E6DD-4DF7-AF5B-3188040186D7}" type="slidenum">
              <a:rPr lang="en-GB" smtClean="0"/>
              <a:t>21</a:t>
            </a:fld>
            <a:endParaRPr lang="en-GB"/>
          </a:p>
        </p:txBody>
      </p:sp>
    </p:spTree>
    <p:extLst>
      <p:ext uri="{BB962C8B-B14F-4D97-AF65-F5344CB8AC3E}">
        <p14:creationId xmlns:p14="http://schemas.microsoft.com/office/powerpoint/2010/main" val="306510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92002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bg>
      <p:bgPr>
        <a:gradFill>
          <a:gsLst>
            <a:gs pos="0">
              <a:schemeClr val="accent1">
                <a:lumMod val="5000"/>
                <a:lumOff val="95000"/>
              </a:schemeClr>
            </a:gs>
            <a:gs pos="100000">
              <a:schemeClr val="tx1">
                <a:lumMod val="8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0B83-B3E6-40B7-B53C-8926FC19FC15}"/>
              </a:ext>
            </a:extLst>
          </p:cNvPr>
          <p:cNvSpPr>
            <a:spLocks noGrp="1"/>
          </p:cNvSpPr>
          <p:nvPr>
            <p:ph type="title"/>
          </p:nvPr>
        </p:nvSpPr>
        <p:spPr>
          <a:xfrm>
            <a:off x="913795" y="230458"/>
            <a:ext cx="10353762" cy="1257300"/>
          </a:xfrm>
        </p:spPr>
        <p:txBody>
          <a:bodyPr/>
          <a:lstStyle>
            <a:lvl1pPr>
              <a:defRPr b="0" i="0">
                <a:solidFill>
                  <a:srgbClr val="002060"/>
                </a:solidFill>
                <a:effectLst/>
                <a:latin typeface="Helvetica Light" panose="020B040302020202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A1D8D2-7B22-417A-A4B2-3F4E782CC205}"/>
              </a:ext>
            </a:extLst>
          </p:cNvPr>
          <p:cNvSpPr>
            <a:spLocks noGrp="1"/>
          </p:cNvSpPr>
          <p:nvPr>
            <p:ph idx="1"/>
          </p:nvPr>
        </p:nvSpPr>
        <p:spPr>
          <a:effectLst/>
        </p:spPr>
        <p:txBody>
          <a:bodyPr>
            <a:normAutofit/>
          </a:bodyPr>
          <a:lstStyle>
            <a:lvl1pPr marL="342900" indent="-306000">
              <a:buFont typeface="Courier New" panose="02070309020205020404" pitchFamily="49" charset="0"/>
              <a:buChar char="o"/>
              <a:defRPr sz="2800" b="0" i="0">
                <a:solidFill>
                  <a:srgbClr val="002060"/>
                </a:solidFill>
                <a:effectLst/>
                <a:latin typeface="Helvetica Light" panose="020B0403020202020204" pitchFamily="34" charset="0"/>
              </a:defRPr>
            </a:lvl1pPr>
            <a:lvl2pPr marL="720000" indent="-270000">
              <a:buFont typeface="Courier New" panose="02070309020205020404" pitchFamily="49" charset="0"/>
              <a:buChar char="o"/>
              <a:defRPr sz="2400" b="0" i="0">
                <a:solidFill>
                  <a:srgbClr val="002060"/>
                </a:solidFill>
                <a:effectLst/>
                <a:latin typeface="Helvetica Light" panose="020B0403020202020204" pitchFamily="34" charset="0"/>
              </a:defRPr>
            </a:lvl2pPr>
            <a:lvl3pPr marL="1026000" indent="-216000">
              <a:buFont typeface="Courier New" panose="02070309020205020404" pitchFamily="49" charset="0"/>
              <a:buChar char="o"/>
              <a:defRPr sz="2000" b="0" i="0">
                <a:solidFill>
                  <a:srgbClr val="002060"/>
                </a:solidFill>
                <a:effectLst/>
                <a:latin typeface="Helvetica Light" panose="020B0403020202020204" pitchFamily="34" charset="0"/>
              </a:defRPr>
            </a:lvl3pPr>
            <a:lvl4pPr marL="1386000" indent="-216000">
              <a:buFont typeface="Courier New" panose="02070309020205020404" pitchFamily="49" charset="0"/>
              <a:buChar char="o"/>
              <a:defRPr sz="1800" b="0" i="0">
                <a:solidFill>
                  <a:srgbClr val="002060"/>
                </a:solidFill>
                <a:effectLst/>
                <a:latin typeface="Helvetica Light" panose="020B0403020202020204" pitchFamily="34" charset="0"/>
              </a:defRPr>
            </a:lvl4pPr>
            <a:lvl5pPr marL="1674000" indent="-216000">
              <a:buFont typeface="Courier New" panose="02070309020205020404" pitchFamily="49" charset="0"/>
              <a:buChar char="o"/>
              <a:defRPr sz="1800" b="0" i="0">
                <a:solidFill>
                  <a:srgbClr val="002060"/>
                </a:solidFill>
                <a:effectLst/>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72CBD2-ADDF-481A-BA1D-143C4845F50B}"/>
              </a:ext>
            </a:extLst>
          </p:cNvPr>
          <p:cNvSpPr>
            <a:spLocks noGrp="1"/>
          </p:cNvSpPr>
          <p:nvPr>
            <p:ph type="dt" sz="half" idx="10"/>
          </p:nvPr>
        </p:nvSpPr>
        <p:spPr/>
        <p:txBody>
          <a:bodyPr/>
          <a:lstStyle/>
          <a:p>
            <a:fld id="{DD642727-B865-412F-A343-E466E6796DD0}" type="datetimeFigureOut">
              <a:rPr lang="en-GB" smtClean="0"/>
              <a:t>13/10/2023</a:t>
            </a:fld>
            <a:endParaRPr lang="en-GB"/>
          </a:p>
        </p:txBody>
      </p:sp>
      <p:sp>
        <p:nvSpPr>
          <p:cNvPr id="5" name="Footer Placeholder 4">
            <a:extLst>
              <a:ext uri="{FF2B5EF4-FFF2-40B4-BE49-F238E27FC236}">
                <a16:creationId xmlns:a16="http://schemas.microsoft.com/office/drawing/2014/main" id="{1581D857-F39F-4396-A1AB-265AC563E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DEC4B3-6D88-4F5A-9AFA-0D6776F1B592}"/>
              </a:ext>
            </a:extLst>
          </p:cNvPr>
          <p:cNvSpPr>
            <a:spLocks noGrp="1"/>
          </p:cNvSpPr>
          <p:nvPr>
            <p:ph type="sldNum" sz="quarter" idx="12"/>
          </p:nvPr>
        </p:nvSpPr>
        <p:spPr/>
        <p:txBody>
          <a:bodyPr/>
          <a:lstStyle/>
          <a:p>
            <a:r>
              <a:rPr lang="en-GB" dirty="0"/>
              <a:t>1</a:t>
            </a:r>
          </a:p>
        </p:txBody>
      </p:sp>
      <p:pic>
        <p:nvPicPr>
          <p:cNvPr id="7" name="Picture 6">
            <a:extLst>
              <a:ext uri="{FF2B5EF4-FFF2-40B4-BE49-F238E27FC236}">
                <a16:creationId xmlns:a16="http://schemas.microsoft.com/office/drawing/2014/main" id="{8A4C32D9-67D1-5C11-D4A0-C23C2BB56225}"/>
              </a:ext>
            </a:extLst>
          </p:cNvPr>
          <p:cNvPicPr>
            <a:picLocks noChangeAspect="1"/>
          </p:cNvPicPr>
          <p:nvPr userDrawn="1"/>
        </p:nvPicPr>
        <p:blipFill>
          <a:blip r:embed="rId2"/>
          <a:stretch>
            <a:fillRect/>
          </a:stretch>
        </p:blipFill>
        <p:spPr>
          <a:xfrm>
            <a:off x="10087897" y="6493480"/>
            <a:ext cx="1518118" cy="357033"/>
          </a:xfrm>
          <a:prstGeom prst="rect">
            <a:avLst/>
          </a:prstGeom>
        </p:spPr>
      </p:pic>
      <p:pic>
        <p:nvPicPr>
          <p:cNvPr id="8" name="Picture 7">
            <a:extLst>
              <a:ext uri="{FF2B5EF4-FFF2-40B4-BE49-F238E27FC236}">
                <a16:creationId xmlns:a16="http://schemas.microsoft.com/office/drawing/2014/main" id="{D8BDA009-6084-6D33-8085-9B6642E40349}"/>
              </a:ext>
            </a:extLst>
          </p:cNvPr>
          <p:cNvPicPr>
            <a:picLocks noChangeAspect="1"/>
          </p:cNvPicPr>
          <p:nvPr userDrawn="1"/>
        </p:nvPicPr>
        <p:blipFill rotWithShape="1">
          <a:blip r:embed="rId3"/>
          <a:srcRect t="49677"/>
          <a:stretch/>
        </p:blipFill>
        <p:spPr>
          <a:xfrm>
            <a:off x="-14748" y="6514883"/>
            <a:ext cx="9419694" cy="365126"/>
          </a:xfrm>
          <a:prstGeom prst="rect">
            <a:avLst/>
          </a:prstGeom>
        </p:spPr>
      </p:pic>
      <p:pic>
        <p:nvPicPr>
          <p:cNvPr id="9" name="Picture 2" descr="C++ - Wikipedia">
            <a:extLst>
              <a:ext uri="{FF2B5EF4-FFF2-40B4-BE49-F238E27FC236}">
                <a16:creationId xmlns:a16="http://schemas.microsoft.com/office/drawing/2014/main" id="{5C7C1C18-7C63-7AB7-5200-9C26EC29667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72911" y="249184"/>
            <a:ext cx="796681" cy="895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352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10/13/23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62965097"/>
      </p:ext>
    </p:extLst>
  </p:cSld>
  <p:clrMap bg1="dk1" tx1="lt1" bg2="dk2" tx2="lt2" accent1="accent1" accent2="accent2" accent3="accent3" accent4="accent4" accent5="accent5" accent6="accent6" hlink="hlink" folHlink="folHlink"/>
  <p:sldLayoutIdLst>
    <p:sldLayoutId id="2147483676" r:id="rId1"/>
    <p:sldLayoutId id="2147483680" r:id="rId2"/>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hyperlink" Target="https://learn.microsoft.com/en-us/cpp/c-language/cpp-integer-limits?view=msvc-17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rogramiz.com/cpp-programming/operato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w3schools.com/cpp/cpp_variables.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programiz.com/cpp-programming/vec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tx1">
                <a:lumMod val="85000"/>
              </a:schemeClr>
            </a:gs>
          </a:gsLst>
          <a:lin ang="5400000" scaled="1"/>
        </a:gradFill>
        <a:effectLst/>
      </p:bgPr>
    </p:bg>
    <p:spTree>
      <p:nvGrpSpPr>
        <p:cNvPr id="1" name="Shape 26"/>
        <p:cNvGrpSpPr/>
        <p:nvPr/>
      </p:nvGrpSpPr>
      <p:grpSpPr>
        <a:xfrm>
          <a:off x="0" y="0"/>
          <a:ext cx="0" cy="0"/>
          <a:chOff x="0" y="0"/>
          <a:chExt cx="0" cy="0"/>
        </a:xfrm>
      </p:grpSpPr>
      <p:sp>
        <p:nvSpPr>
          <p:cNvPr id="41" name="TextBox 40">
            <a:extLst>
              <a:ext uri="{FF2B5EF4-FFF2-40B4-BE49-F238E27FC236}">
                <a16:creationId xmlns:a16="http://schemas.microsoft.com/office/drawing/2014/main" id="{36EF0569-2D9C-DFF7-E898-97FC9047C75E}"/>
              </a:ext>
            </a:extLst>
          </p:cNvPr>
          <p:cNvSpPr txBox="1"/>
          <p:nvPr/>
        </p:nvSpPr>
        <p:spPr>
          <a:xfrm>
            <a:off x="1222468" y="2242086"/>
            <a:ext cx="9747062" cy="1323439"/>
          </a:xfrm>
          <a:prstGeom prst="rect">
            <a:avLst/>
          </a:prstGeom>
          <a:noFill/>
        </p:spPr>
        <p:txBody>
          <a:bodyPr wrap="square">
            <a:spAutoFit/>
          </a:bodyPr>
          <a:lstStyle/>
          <a:p>
            <a:pPr algn="ctr"/>
            <a:r>
              <a:rPr lang="en-US" sz="4000" dirty="0">
                <a:solidFill>
                  <a:srgbClr val="002060"/>
                </a:solidFill>
                <a:latin typeface="Helvetica Light"/>
              </a:rPr>
              <a:t>Introduction to C++:</a:t>
            </a:r>
          </a:p>
          <a:p>
            <a:pPr algn="ctr"/>
            <a:r>
              <a:rPr lang="en-US" sz="4000" dirty="0">
                <a:solidFill>
                  <a:srgbClr val="002060"/>
                </a:solidFill>
                <a:latin typeface="Helvetica Light"/>
              </a:rPr>
              <a:t>Workshop Two</a:t>
            </a:r>
            <a:endParaRPr lang="en-US" sz="3600" dirty="0">
              <a:solidFill>
                <a:srgbClr val="002060"/>
              </a:solidFill>
              <a:latin typeface="Helvetica Light"/>
            </a:endParaRPr>
          </a:p>
        </p:txBody>
      </p:sp>
      <p:sp>
        <p:nvSpPr>
          <p:cNvPr id="2" name="Subtitle 2">
            <a:extLst>
              <a:ext uri="{FF2B5EF4-FFF2-40B4-BE49-F238E27FC236}">
                <a16:creationId xmlns:a16="http://schemas.microsoft.com/office/drawing/2014/main" id="{C9D162FC-0D09-D741-AC7F-6A62359CC2F3}"/>
              </a:ext>
            </a:extLst>
          </p:cNvPr>
          <p:cNvSpPr txBox="1">
            <a:spLocks/>
          </p:cNvSpPr>
          <p:nvPr/>
        </p:nvSpPr>
        <p:spPr>
          <a:xfrm>
            <a:off x="2052844" y="3908029"/>
            <a:ext cx="8086311"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002060"/>
                </a:solidFill>
                <a:latin typeface="Helvetica Light" panose="020B0403020202020204" pitchFamily="34" charset="0"/>
              </a:rPr>
              <a:t>Dr. Alexander Hill</a:t>
            </a:r>
          </a:p>
          <a:p>
            <a:pPr marL="0" indent="0" algn="ctr">
              <a:buNone/>
            </a:pPr>
            <a:r>
              <a:rPr lang="en-US" sz="2000" dirty="0" err="1">
                <a:solidFill>
                  <a:srgbClr val="002060"/>
                </a:solidFill>
                <a:latin typeface="Helvetica Light" panose="020B0403020202020204" pitchFamily="34" charset="0"/>
              </a:rPr>
              <a:t>a.d.hill@liverpool.ac.uk</a:t>
            </a:r>
            <a:endParaRPr lang="en-US" sz="2000" dirty="0">
              <a:solidFill>
                <a:srgbClr val="002060"/>
              </a:solidFill>
              <a:latin typeface="Helvetica Light" panose="020B0403020202020204" pitchFamily="34" charset="0"/>
            </a:endParaRPr>
          </a:p>
          <a:p>
            <a:pPr algn="ctr"/>
            <a:endParaRPr lang="en-US" dirty="0">
              <a:solidFill>
                <a:srgbClr val="002060"/>
              </a:solidFill>
              <a:latin typeface="Helvetica Light" panose="020B0403020202020204" pitchFamily="34" charset="0"/>
            </a:endParaRPr>
          </a:p>
        </p:txBody>
      </p:sp>
      <p:sp>
        <p:nvSpPr>
          <p:cNvPr id="4" name="TextBox 3">
            <a:extLst>
              <a:ext uri="{FF2B5EF4-FFF2-40B4-BE49-F238E27FC236}">
                <a16:creationId xmlns:a16="http://schemas.microsoft.com/office/drawing/2014/main" id="{FAAE268C-A640-593E-D159-C233F92FE23D}"/>
              </a:ext>
            </a:extLst>
          </p:cNvPr>
          <p:cNvSpPr txBox="1"/>
          <p:nvPr/>
        </p:nvSpPr>
        <p:spPr>
          <a:xfrm>
            <a:off x="10159331" y="114273"/>
            <a:ext cx="2058704" cy="369332"/>
          </a:xfrm>
          <a:prstGeom prst="rect">
            <a:avLst/>
          </a:prstGeom>
          <a:noFill/>
        </p:spPr>
        <p:txBody>
          <a:bodyPr wrap="square">
            <a:spAutoFit/>
          </a:bodyPr>
          <a:lstStyle/>
          <a:p>
            <a:r>
              <a:rPr lang="en-US" sz="1800" dirty="0">
                <a:solidFill>
                  <a:srgbClr val="002060"/>
                </a:solidFill>
                <a:latin typeface="Helvetica Light" panose="020B0403020202020204" pitchFamily="34" charset="0"/>
              </a:rPr>
              <a:t>October 2023</a:t>
            </a:r>
            <a:endParaRPr lang="en-GB" dirty="0"/>
          </a:p>
        </p:txBody>
      </p:sp>
    </p:spTree>
    <p:extLst>
      <p:ext uri="{BB962C8B-B14F-4D97-AF65-F5344CB8AC3E}">
        <p14:creationId xmlns:p14="http://schemas.microsoft.com/office/powerpoint/2010/main" val="2793213847"/>
      </p:ext>
    </p:extLst>
  </p:cSld>
  <p:clrMapOvr>
    <a:masterClrMapping/>
  </p:clrMapOvr>
  <mc:AlternateContent xmlns:mc="http://schemas.openxmlformats.org/markup-compatibility/2006" xmlns:p14="http://schemas.microsoft.com/office/powerpoint/2010/main">
    <mc:Choice Requires="p14">
      <p:transition spd="slow" p14:dur="2000" advTm="5749"/>
    </mc:Choice>
    <mc:Fallback xmlns="">
      <p:transition spd="slow" advTm="574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8201-C4F3-F60B-664B-6FB098C2FA66}"/>
              </a:ext>
            </a:extLst>
          </p:cNvPr>
          <p:cNvSpPr>
            <a:spLocks noGrp="1"/>
          </p:cNvSpPr>
          <p:nvPr>
            <p:ph type="title"/>
          </p:nvPr>
        </p:nvSpPr>
        <p:spPr/>
        <p:txBody>
          <a:bodyPr/>
          <a:lstStyle/>
          <a:p>
            <a:r>
              <a:rPr lang="en-GB" dirty="0"/>
              <a:t>Doubles and Floats</a:t>
            </a:r>
          </a:p>
        </p:txBody>
      </p:sp>
      <p:graphicFrame>
        <p:nvGraphicFramePr>
          <p:cNvPr id="4" name="Table 6">
            <a:extLst>
              <a:ext uri="{FF2B5EF4-FFF2-40B4-BE49-F238E27FC236}">
                <a16:creationId xmlns:a16="http://schemas.microsoft.com/office/drawing/2014/main" id="{C6CC95AA-BE19-389F-024A-09FBFAE46761}"/>
              </a:ext>
            </a:extLst>
          </p:cNvPr>
          <p:cNvGraphicFramePr>
            <a:graphicFrameLocks noGrp="1"/>
          </p:cNvGraphicFramePr>
          <p:nvPr>
            <p:ph idx="1"/>
            <p:extLst>
              <p:ext uri="{D42A27DB-BD31-4B8C-83A1-F6EECF244321}">
                <p14:modId xmlns:p14="http://schemas.microsoft.com/office/powerpoint/2010/main" val="2519266133"/>
              </p:ext>
            </p:extLst>
          </p:nvPr>
        </p:nvGraphicFramePr>
        <p:xfrm>
          <a:off x="768611" y="1919687"/>
          <a:ext cx="10644130" cy="3383280"/>
        </p:xfrm>
        <a:graphic>
          <a:graphicData uri="http://schemas.openxmlformats.org/drawingml/2006/table">
            <a:tbl>
              <a:tblPr firstRow="1" bandRow="1">
                <a:tableStyleId>{073A0DAA-6AF3-43AB-8588-CEC1D06C72B9}</a:tableStyleId>
              </a:tblPr>
              <a:tblGrid>
                <a:gridCol w="5213359">
                  <a:extLst>
                    <a:ext uri="{9D8B030D-6E8A-4147-A177-3AD203B41FA5}">
                      <a16:colId xmlns:a16="http://schemas.microsoft.com/office/drawing/2014/main" val="2738433169"/>
                    </a:ext>
                  </a:extLst>
                </a:gridCol>
                <a:gridCol w="5430771">
                  <a:extLst>
                    <a:ext uri="{9D8B030D-6E8A-4147-A177-3AD203B41FA5}">
                      <a16:colId xmlns:a16="http://schemas.microsoft.com/office/drawing/2014/main" val="1658760828"/>
                    </a:ext>
                  </a:extLst>
                </a:gridCol>
              </a:tblGrid>
              <a:tr h="445264">
                <a:tc>
                  <a:txBody>
                    <a:bodyPr/>
                    <a:lstStyle/>
                    <a:p>
                      <a:pPr algn="ctr"/>
                      <a:r>
                        <a:rPr lang="en-US" sz="2400" dirty="0"/>
                        <a:t>Floats</a:t>
                      </a:r>
                    </a:p>
                  </a:txBody>
                  <a:tcPr/>
                </a:tc>
                <a:tc>
                  <a:txBody>
                    <a:bodyPr/>
                    <a:lstStyle/>
                    <a:p>
                      <a:pPr algn="ctr"/>
                      <a:r>
                        <a:rPr lang="en-US" sz="2400" dirty="0"/>
                        <a:t>Doubles</a:t>
                      </a:r>
                    </a:p>
                  </a:txBody>
                  <a:tcPr/>
                </a:tc>
                <a:extLst>
                  <a:ext uri="{0D108BD9-81ED-4DB2-BD59-A6C34878D82A}">
                    <a16:rowId xmlns:a16="http://schemas.microsoft.com/office/drawing/2014/main" val="3320124006"/>
                  </a:ext>
                </a:extLst>
              </a:tr>
              <a:tr h="7685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Size: 4 bytes</a:t>
                      </a:r>
                      <a:endParaRPr lang="en-GB" sz="2400" b="0" dirty="0">
                        <a:solidFill>
                          <a:srgbClr val="F8F8F2"/>
                        </a:solidFill>
                        <a:effectLst/>
                      </a:endParaRPr>
                    </a:p>
                    <a:p>
                      <a:pPr algn="ctr"/>
                      <a:endParaRPr lang="en-US" sz="2400" dirty="0">
                        <a:solidFill>
                          <a:srgbClr val="FFFF00"/>
                        </a:solidFill>
                      </a:endParaRPr>
                    </a:p>
                  </a:txBody>
                  <a:tcPr/>
                </a:tc>
                <a:tc>
                  <a:txBody>
                    <a:bodyPr/>
                    <a:lstStyle/>
                    <a:p>
                      <a:pPr algn="ctr"/>
                      <a:r>
                        <a:rPr lang="en-GB" sz="2400" dirty="0"/>
                        <a:t>Size: 8 bytes</a:t>
                      </a:r>
                      <a:endParaRPr lang="en-US" sz="2400" dirty="0"/>
                    </a:p>
                  </a:txBody>
                  <a:tcPr/>
                </a:tc>
                <a:extLst>
                  <a:ext uri="{0D108BD9-81ED-4DB2-BD59-A6C34878D82A}">
                    <a16:rowId xmlns:a16="http://schemas.microsoft.com/office/drawing/2014/main" val="3309956583"/>
                  </a:ext>
                </a:extLst>
              </a:tr>
              <a:tr h="7685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7 decimal places</a:t>
                      </a:r>
                      <a:endParaRPr lang="en-GB" sz="2400" b="0" dirty="0">
                        <a:solidFill>
                          <a:srgbClr val="F8F8F2"/>
                        </a:solidFill>
                        <a:effectLst/>
                      </a:endParaRPr>
                    </a:p>
                    <a:p>
                      <a:pPr algn="ctr"/>
                      <a:endParaRPr lang="en-US" sz="2400" dirty="0">
                        <a:solidFill>
                          <a:srgbClr val="FFFF00"/>
                        </a:solidFill>
                      </a:endParaRPr>
                    </a:p>
                  </a:txBody>
                  <a:tcPr/>
                </a:tc>
                <a:tc>
                  <a:txBody>
                    <a:bodyPr/>
                    <a:lstStyle/>
                    <a:p>
                      <a:pPr algn="ctr"/>
                      <a:r>
                        <a:rPr lang="en-GB" sz="2400" dirty="0"/>
                        <a:t>15 decimal places</a:t>
                      </a:r>
                      <a:endParaRPr lang="en-US" sz="2400" dirty="0"/>
                    </a:p>
                  </a:txBody>
                  <a:tcPr/>
                </a:tc>
                <a:extLst>
                  <a:ext uri="{0D108BD9-81ED-4DB2-BD59-A6C34878D82A}">
                    <a16:rowId xmlns:a16="http://schemas.microsoft.com/office/drawing/2014/main" val="4077034094"/>
                  </a:ext>
                </a:extLst>
              </a:tr>
              <a:tr h="4452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dirty="0">
                          <a:solidFill>
                            <a:srgbClr val="AE81FF"/>
                          </a:solidFill>
                          <a:effectLst/>
                        </a:rPr>
                        <a:t>17.0F</a:t>
                      </a:r>
                      <a:endParaRPr lang="en-US" sz="2400" dirty="0">
                        <a:solidFill>
                          <a:srgbClr val="FFFF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0" dirty="0">
                          <a:solidFill>
                            <a:srgbClr val="AE81FF"/>
                          </a:solidFill>
                          <a:effectLst/>
                        </a:rPr>
                        <a:t>17.0</a:t>
                      </a:r>
                      <a:endParaRPr lang="en-GB" sz="2400" b="0" dirty="0">
                        <a:solidFill>
                          <a:schemeClr val="tx1"/>
                        </a:solidFill>
                        <a:effectLst/>
                        <a:latin typeface="Menlo" panose="020B0609030804020204" pitchFamily="49" charset="0"/>
                      </a:endParaRPr>
                    </a:p>
                  </a:txBody>
                  <a:tcPr/>
                </a:tc>
                <a:extLst>
                  <a:ext uri="{0D108BD9-81ED-4DB2-BD59-A6C34878D82A}">
                    <a16:rowId xmlns:a16="http://schemas.microsoft.com/office/drawing/2014/main" val="2452842718"/>
                  </a:ext>
                </a:extLst>
              </a:tr>
              <a:tr h="445264">
                <a:tc>
                  <a:txBody>
                    <a:bodyPr/>
                    <a:lstStyle/>
                    <a:p>
                      <a:pPr algn="ctr"/>
                      <a:r>
                        <a:rPr lang="en-US" sz="2400" dirty="0">
                          <a:solidFill>
                            <a:srgbClr val="002060"/>
                          </a:solidFill>
                        </a:rPr>
                        <a:t>Used occasionally to speed up processes</a:t>
                      </a:r>
                    </a:p>
                  </a:txBody>
                  <a:tcPr/>
                </a:tc>
                <a:tc>
                  <a:txBody>
                    <a:bodyPr/>
                    <a:lstStyle/>
                    <a:p>
                      <a:pPr algn="ctr"/>
                      <a:r>
                        <a:rPr lang="en-US" sz="2400" dirty="0"/>
                        <a:t>Used most of the time</a:t>
                      </a:r>
                    </a:p>
                  </a:txBody>
                  <a:tcPr/>
                </a:tc>
                <a:extLst>
                  <a:ext uri="{0D108BD9-81ED-4DB2-BD59-A6C34878D82A}">
                    <a16:rowId xmlns:a16="http://schemas.microsoft.com/office/drawing/2014/main" val="3911858606"/>
                  </a:ext>
                </a:extLst>
              </a:tr>
            </a:tbl>
          </a:graphicData>
        </a:graphic>
      </p:graphicFrame>
    </p:spTree>
    <p:extLst>
      <p:ext uri="{BB962C8B-B14F-4D97-AF65-F5344CB8AC3E}">
        <p14:creationId xmlns:p14="http://schemas.microsoft.com/office/powerpoint/2010/main" val="328064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7F16-9F97-2FEE-41D4-A76D5729D95B}"/>
              </a:ext>
            </a:extLst>
          </p:cNvPr>
          <p:cNvSpPr>
            <a:spLocks noGrp="1"/>
          </p:cNvSpPr>
          <p:nvPr>
            <p:ph type="title"/>
          </p:nvPr>
        </p:nvSpPr>
        <p:spPr/>
        <p:txBody>
          <a:bodyPr/>
          <a:lstStyle/>
          <a:p>
            <a:r>
              <a:rPr lang="en-GB" dirty="0"/>
              <a:t>Compiling Data Types</a:t>
            </a:r>
          </a:p>
        </p:txBody>
      </p:sp>
      <p:sp>
        <p:nvSpPr>
          <p:cNvPr id="3" name="Content Placeholder 2">
            <a:extLst>
              <a:ext uri="{FF2B5EF4-FFF2-40B4-BE49-F238E27FC236}">
                <a16:creationId xmlns:a16="http://schemas.microsoft.com/office/drawing/2014/main" id="{2F0C1F62-9754-CBCE-27E3-B65A6595D4A5}"/>
              </a:ext>
            </a:extLst>
          </p:cNvPr>
          <p:cNvSpPr>
            <a:spLocks noGrp="1"/>
          </p:cNvSpPr>
          <p:nvPr>
            <p:ph idx="1"/>
          </p:nvPr>
        </p:nvSpPr>
        <p:spPr>
          <a:xfrm>
            <a:off x="913795" y="1690370"/>
            <a:ext cx="10353762" cy="3714749"/>
          </a:xfrm>
          <a:effectLst/>
        </p:spPr>
        <p:txBody>
          <a:bodyPr/>
          <a:lstStyle/>
          <a:p>
            <a:r>
              <a:rPr lang="en-GB" dirty="0"/>
              <a:t>The compiler will try to convert the value inputted to the chosen data type</a:t>
            </a:r>
          </a:p>
          <a:p>
            <a:r>
              <a:rPr lang="en-GB" dirty="0"/>
              <a:t>If there’s an apparent discrepancy, warnings can arise</a:t>
            </a:r>
          </a:p>
        </p:txBody>
      </p:sp>
      <p:sp>
        <p:nvSpPr>
          <p:cNvPr id="4" name="TextBox 3">
            <a:extLst>
              <a:ext uri="{FF2B5EF4-FFF2-40B4-BE49-F238E27FC236}">
                <a16:creationId xmlns:a16="http://schemas.microsoft.com/office/drawing/2014/main" id="{CF4E80C8-9439-8D62-C51D-DAD39946F48D}"/>
              </a:ext>
            </a:extLst>
          </p:cNvPr>
          <p:cNvSpPr txBox="1"/>
          <p:nvPr/>
        </p:nvSpPr>
        <p:spPr>
          <a:xfrm>
            <a:off x="179240" y="3613666"/>
            <a:ext cx="2843511" cy="2308324"/>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1.5</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endParaRPr lang="en-GB" sz="1600" b="0" dirty="0">
              <a:solidFill>
                <a:srgbClr val="F8F8F2"/>
              </a:solidFill>
              <a:effectLst/>
              <a:latin typeface="Menlo" panose="020B0609030804020204" pitchFamily="49" charset="0"/>
            </a:endParaRPr>
          </a:p>
        </p:txBody>
      </p:sp>
      <p:sp>
        <p:nvSpPr>
          <p:cNvPr id="5" name="TextBox 4">
            <a:extLst>
              <a:ext uri="{FF2B5EF4-FFF2-40B4-BE49-F238E27FC236}">
                <a16:creationId xmlns:a16="http://schemas.microsoft.com/office/drawing/2014/main" id="{B3B857CF-FDA7-C334-EDD9-97A5268FE2B6}"/>
              </a:ext>
            </a:extLst>
          </p:cNvPr>
          <p:cNvSpPr txBox="1"/>
          <p:nvPr/>
        </p:nvSpPr>
        <p:spPr>
          <a:xfrm>
            <a:off x="3601388" y="3429000"/>
            <a:ext cx="8391052" cy="2677656"/>
          </a:xfrm>
          <a:prstGeom prst="rect">
            <a:avLst/>
          </a:prstGeom>
          <a:solidFill>
            <a:srgbClr val="E9E5DC"/>
          </a:solidFill>
          <a:ln w="25400">
            <a:solidFill>
              <a:srgbClr val="FF0000"/>
            </a:solidFill>
          </a:ln>
        </p:spPr>
        <p:txBody>
          <a:bodyPr wrap="square">
            <a:spAutoFit/>
          </a:bodyPr>
          <a:lstStyle/>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b="1" dirty="0">
                <a:solidFill>
                  <a:srgbClr val="000000"/>
                </a:solidFill>
                <a:effectLst/>
                <a:latin typeface="Menlo" panose="020B0609030804020204" pitchFamily="49" charset="0"/>
              </a:rPr>
              <a:t>test.cpp:5:10: </a:t>
            </a:r>
            <a:r>
              <a:rPr lang="en-GB" sz="1400" b="1" dirty="0">
                <a:solidFill>
                  <a:srgbClr val="DB27DA"/>
                </a:solidFill>
                <a:effectLst/>
                <a:latin typeface="Menlo" panose="020B0609030804020204" pitchFamily="49" charset="0"/>
              </a:rPr>
              <a:t>warning: </a:t>
            </a:r>
            <a:r>
              <a:rPr lang="en-GB" sz="1400" b="1" dirty="0">
                <a:solidFill>
                  <a:srgbClr val="000000"/>
                </a:solidFill>
                <a:effectLst/>
                <a:latin typeface="Menlo" panose="020B0609030804020204" pitchFamily="49" charset="0"/>
              </a:rPr>
              <a:t>implicit conversion from 'double' to 'int' changes value from 1.5 to 1 [-</a:t>
            </a:r>
            <a:r>
              <a:rPr lang="en-GB" sz="1400" b="1" dirty="0" err="1">
                <a:solidFill>
                  <a:srgbClr val="000000"/>
                </a:solidFill>
                <a:effectLst/>
                <a:latin typeface="Menlo" panose="020B0609030804020204" pitchFamily="49" charset="0"/>
              </a:rPr>
              <a:t>Wliteral</a:t>
            </a:r>
            <a:r>
              <a:rPr lang="en-GB" sz="1400" b="1" dirty="0">
                <a:solidFill>
                  <a:srgbClr val="000000"/>
                </a:solidFill>
                <a:effectLst/>
                <a:latin typeface="Menlo" panose="020B0609030804020204" pitchFamily="49" charset="0"/>
              </a:rPr>
              <a:t>-conversion]</a:t>
            </a:r>
            <a:endParaRPr lang="en-GB" sz="1400" dirty="0">
              <a:solidFill>
                <a:srgbClr val="000000"/>
              </a:solidFill>
              <a:effectLst/>
              <a:latin typeface="Menlo" panose="020B0609030804020204" pitchFamily="49" charset="0"/>
            </a:endParaRPr>
          </a:p>
          <a:p>
            <a:r>
              <a:rPr lang="en-GB" sz="1400" dirty="0">
                <a:solidFill>
                  <a:srgbClr val="000000"/>
                </a:solidFill>
                <a:effectLst/>
                <a:latin typeface="Menlo" panose="020B0609030804020204" pitchFamily="49" charset="0"/>
              </a:rPr>
              <a:t>        int a = 1.5;</a:t>
            </a:r>
          </a:p>
          <a:p>
            <a:r>
              <a:rPr lang="en-GB" sz="1400" b="1" dirty="0">
                <a:solidFill>
                  <a:srgbClr val="39C026"/>
                </a:solidFill>
                <a:effectLst/>
                <a:latin typeface="Menlo" panose="020B0609030804020204" pitchFamily="49" charset="0"/>
              </a:rPr>
              <a:t>            ~   ^~~</a:t>
            </a:r>
            <a:endParaRPr lang="en-GB" sz="1400" dirty="0">
              <a:solidFill>
                <a:srgbClr val="39C026"/>
              </a:solidFill>
              <a:effectLst/>
              <a:latin typeface="Menlo" panose="020B0609030804020204" pitchFamily="49" charset="0"/>
            </a:endParaRPr>
          </a:p>
          <a:p>
            <a:r>
              <a:rPr lang="en-GB" sz="1400" dirty="0">
                <a:solidFill>
                  <a:srgbClr val="000000"/>
                </a:solidFill>
                <a:effectLst/>
                <a:latin typeface="Menlo" panose="020B0609030804020204" pitchFamily="49" charset="0"/>
              </a:rPr>
              <a:t>1 warning generated.</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1</a:t>
            </a:r>
          </a:p>
        </p:txBody>
      </p:sp>
    </p:spTree>
    <p:extLst>
      <p:ext uri="{BB962C8B-B14F-4D97-AF65-F5344CB8AC3E}">
        <p14:creationId xmlns:p14="http://schemas.microsoft.com/office/powerpoint/2010/main" val="16469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A6D7-34BF-447F-9005-1F4B02E033AF}"/>
              </a:ext>
            </a:extLst>
          </p:cNvPr>
          <p:cNvSpPr>
            <a:spLocks noGrp="1"/>
          </p:cNvSpPr>
          <p:nvPr>
            <p:ph type="title"/>
          </p:nvPr>
        </p:nvSpPr>
        <p:spPr/>
        <p:txBody>
          <a:bodyPr/>
          <a:lstStyle/>
          <a:p>
            <a:r>
              <a:rPr lang="en-GB" dirty="0"/>
              <a:t>Compiling Data Types</a:t>
            </a:r>
          </a:p>
        </p:txBody>
      </p:sp>
      <p:sp>
        <p:nvSpPr>
          <p:cNvPr id="3" name="Content Placeholder 2">
            <a:extLst>
              <a:ext uri="{FF2B5EF4-FFF2-40B4-BE49-F238E27FC236}">
                <a16:creationId xmlns:a16="http://schemas.microsoft.com/office/drawing/2014/main" id="{9AC747A9-5872-EB9E-80F1-492E9589405D}"/>
              </a:ext>
            </a:extLst>
          </p:cNvPr>
          <p:cNvSpPr>
            <a:spLocks noGrp="1"/>
          </p:cNvSpPr>
          <p:nvPr>
            <p:ph idx="1"/>
          </p:nvPr>
        </p:nvSpPr>
        <p:spPr>
          <a:xfrm>
            <a:off x="913795" y="1822450"/>
            <a:ext cx="10353762" cy="3714749"/>
          </a:xfrm>
        </p:spPr>
        <p:txBody>
          <a:bodyPr/>
          <a:lstStyle/>
          <a:p>
            <a:r>
              <a:rPr lang="en-GB" dirty="0"/>
              <a:t>Sometimes there will be no warnings, or unintended consequences – so be careful!</a:t>
            </a:r>
          </a:p>
        </p:txBody>
      </p:sp>
      <p:sp>
        <p:nvSpPr>
          <p:cNvPr id="4" name="TextBox 3">
            <a:extLst>
              <a:ext uri="{FF2B5EF4-FFF2-40B4-BE49-F238E27FC236}">
                <a16:creationId xmlns:a16="http://schemas.microsoft.com/office/drawing/2014/main" id="{52312BDE-3A7A-8CA0-B6C2-6D00B6B4E19F}"/>
              </a:ext>
            </a:extLst>
          </p:cNvPr>
          <p:cNvSpPr txBox="1"/>
          <p:nvPr/>
        </p:nvSpPr>
        <p:spPr>
          <a:xfrm>
            <a:off x="237987" y="3119472"/>
            <a:ext cx="4212093" cy="2862322"/>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char</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B760D178-F59C-63BE-FB2A-8340D16CC87A}"/>
              </a:ext>
            </a:extLst>
          </p:cNvPr>
          <p:cNvSpPr txBox="1"/>
          <p:nvPr/>
        </p:nvSpPr>
        <p:spPr>
          <a:xfrm>
            <a:off x="5049519" y="3550358"/>
            <a:ext cx="6893025" cy="2308324"/>
          </a:xfrm>
          <a:prstGeom prst="rect">
            <a:avLst/>
          </a:prstGeom>
          <a:solidFill>
            <a:srgbClr val="E9E5DC"/>
          </a:solidFill>
          <a:ln w="31750">
            <a:solidFill>
              <a:srgbClr val="FF0000"/>
            </a:solidFill>
          </a:ln>
        </p:spPr>
        <p:txBody>
          <a:bodyPr wrap="square">
            <a:spAutoFit/>
          </a:bodyPr>
          <a:lstStyle/>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br>
              <a:rPr lang="en-GB" sz="1600" dirty="0">
                <a:solidFill>
                  <a:srgbClr val="000000"/>
                </a:solidFill>
                <a:effectLst/>
                <a:latin typeface="Menlo" panose="020B0609030804020204" pitchFamily="49" charset="0"/>
              </a:rPr>
            </a:br>
            <a:endParaRPr lang="en-GB" sz="1600" dirty="0">
              <a:solidFill>
                <a:srgbClr val="000000"/>
              </a:solidFill>
              <a:effectLst/>
              <a:latin typeface="Menlo" panose="020B0609030804020204" pitchFamily="49" charset="0"/>
            </a:endParaRPr>
          </a:p>
          <a:p>
            <a:r>
              <a:rPr lang="en-GB" sz="16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9469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D42F-6C1B-5AFF-586B-F1F7CA1342AE}"/>
              </a:ext>
            </a:extLst>
          </p:cNvPr>
          <p:cNvSpPr>
            <a:spLocks noGrp="1"/>
          </p:cNvSpPr>
          <p:nvPr>
            <p:ph type="title"/>
          </p:nvPr>
        </p:nvSpPr>
        <p:spPr/>
        <p:txBody>
          <a:bodyPr/>
          <a:lstStyle/>
          <a:p>
            <a:r>
              <a:rPr lang="en-GB" dirty="0"/>
              <a:t>Type Conversion</a:t>
            </a:r>
          </a:p>
        </p:txBody>
      </p:sp>
      <p:sp>
        <p:nvSpPr>
          <p:cNvPr id="3" name="Content Placeholder 2">
            <a:extLst>
              <a:ext uri="{FF2B5EF4-FFF2-40B4-BE49-F238E27FC236}">
                <a16:creationId xmlns:a16="http://schemas.microsoft.com/office/drawing/2014/main" id="{A884BF60-85CE-5C64-9591-AD3E71C5064D}"/>
              </a:ext>
            </a:extLst>
          </p:cNvPr>
          <p:cNvSpPr>
            <a:spLocks noGrp="1"/>
          </p:cNvSpPr>
          <p:nvPr>
            <p:ph idx="1"/>
          </p:nvPr>
        </p:nvSpPr>
        <p:spPr>
          <a:xfrm>
            <a:off x="913795" y="1487758"/>
            <a:ext cx="10353762" cy="3714749"/>
          </a:xfrm>
        </p:spPr>
        <p:txBody>
          <a:bodyPr/>
          <a:lstStyle/>
          <a:p>
            <a:r>
              <a:rPr lang="en-GB" dirty="0"/>
              <a:t>Variables can have their data type changed </a:t>
            </a:r>
            <a:r>
              <a:rPr lang="en-GB" b="1" u="sng" dirty="0"/>
              <a:t>implicitly</a:t>
            </a:r>
            <a:r>
              <a:rPr lang="en-GB" dirty="0"/>
              <a:t> or </a:t>
            </a:r>
            <a:r>
              <a:rPr lang="en-GB" b="1" u="sng" dirty="0"/>
              <a:t>explicitly</a:t>
            </a:r>
          </a:p>
          <a:p>
            <a:r>
              <a:rPr lang="en-GB" dirty="0"/>
              <a:t>An example of </a:t>
            </a:r>
            <a:r>
              <a:rPr lang="en-GB" b="1" u="sng" dirty="0"/>
              <a:t>implicit</a:t>
            </a:r>
            <a:r>
              <a:rPr lang="en-GB" dirty="0"/>
              <a:t> conversion: here the double value is automatically converted to in</a:t>
            </a:r>
          </a:p>
        </p:txBody>
      </p:sp>
      <p:sp>
        <p:nvSpPr>
          <p:cNvPr id="4" name="TextBox 3">
            <a:extLst>
              <a:ext uri="{FF2B5EF4-FFF2-40B4-BE49-F238E27FC236}">
                <a16:creationId xmlns:a16="http://schemas.microsoft.com/office/drawing/2014/main" id="{A018FDD2-F702-C8C9-C0E0-A9201194811F}"/>
              </a:ext>
            </a:extLst>
          </p:cNvPr>
          <p:cNvSpPr txBox="1"/>
          <p:nvPr/>
        </p:nvSpPr>
        <p:spPr>
          <a:xfrm>
            <a:off x="1143705" y="3429000"/>
            <a:ext cx="5950390" cy="3416320"/>
          </a:xfrm>
          <a:prstGeom prst="rect">
            <a:avLst/>
          </a:prstGeom>
          <a:solidFill>
            <a:schemeClr val="bg1"/>
          </a:solidFill>
          <a:ln w="31750">
            <a:solidFill>
              <a:srgbClr val="FF0000"/>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88846F"/>
                </a:solidFill>
                <a:effectLst/>
                <a:latin typeface="Menlo" panose="020B0609030804020204" pitchFamily="49" charset="0"/>
              </a:rPr>
              <a:t>// assigning a double value to </a:t>
            </a:r>
            <a:r>
              <a:rPr lang="en-GB" sz="1200" b="0" dirty="0" err="1">
                <a:solidFill>
                  <a:srgbClr val="88846F"/>
                </a:solidFill>
                <a:effectLst/>
                <a:latin typeface="Menlo" panose="020B0609030804020204" pitchFamily="49" charset="0"/>
              </a:rPr>
              <a:t>num_double</a:t>
            </a:r>
            <a:endParaRPr lang="en-GB" sz="1200" b="0" dirty="0">
              <a:solidFill>
                <a:srgbClr val="F8F8F2"/>
              </a:solidFill>
              <a:effectLst/>
              <a:latin typeface="Menlo" panose="020B0609030804020204" pitchFamily="49" charset="0"/>
            </a:endParaRPr>
          </a:p>
          <a:p>
            <a:r>
              <a:rPr lang="en-GB" sz="1200" b="0" i="1" dirty="0">
                <a:solidFill>
                  <a:srgbClr val="66D9EF"/>
                </a:solidFill>
                <a:effectLst/>
                <a:latin typeface="Menlo" panose="020B0609030804020204" pitchFamily="49" charset="0"/>
              </a:rPr>
              <a:t>double</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9.1</a:t>
            </a:r>
            <a:r>
              <a:rPr lang="en-GB" sz="1200" b="0" dirty="0">
                <a:solidFill>
                  <a:srgbClr val="F8F8F2"/>
                </a:solidFill>
                <a:effectLst/>
                <a:latin typeface="Menlo" panose="020B0609030804020204" pitchFamily="49" charset="0"/>
              </a:rPr>
              <a:t>;</a:t>
            </a:r>
          </a:p>
          <a:p>
            <a:r>
              <a:rPr lang="en-GB" sz="1200" b="0" dirty="0">
                <a:solidFill>
                  <a:srgbClr val="88846F"/>
                </a:solidFill>
                <a:effectLst/>
                <a:latin typeface="Menlo" panose="020B0609030804020204" pitchFamily="49" charset="0"/>
              </a:rPr>
              <a:t>// </a:t>
            </a:r>
            <a:r>
              <a:rPr lang="en-GB" sz="1200" b="0" dirty="0" err="1">
                <a:solidFill>
                  <a:srgbClr val="88846F"/>
                </a:solidFill>
                <a:effectLst/>
                <a:latin typeface="Menlo" panose="020B0609030804020204" pitchFamily="49" charset="0"/>
              </a:rPr>
              <a:t>declaroing</a:t>
            </a:r>
            <a:r>
              <a:rPr lang="en-GB" sz="1200" b="0" dirty="0">
                <a:solidFill>
                  <a:srgbClr val="88846F"/>
                </a:solidFill>
                <a:effectLst/>
                <a:latin typeface="Menlo" panose="020B0609030804020204" pitchFamily="49" charset="0"/>
              </a:rPr>
              <a:t> an int variable </a:t>
            </a:r>
            <a:endParaRPr lang="en-GB" sz="1200" b="0" dirty="0">
              <a:solidFill>
                <a:srgbClr val="F8F8F2"/>
              </a:solidFill>
              <a:effectLst/>
              <a:latin typeface="Menlo" panose="020B0609030804020204" pitchFamily="49" charset="0"/>
            </a:endParaRPr>
          </a:p>
          <a:p>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a:t>
            </a:r>
          </a:p>
          <a:p>
            <a:r>
              <a:rPr lang="en-GB" sz="1200" b="0" dirty="0">
                <a:solidFill>
                  <a:srgbClr val="88846F"/>
                </a:solidFill>
                <a:effectLst/>
                <a:latin typeface="Menlo" panose="020B0609030804020204" pitchFamily="49" charset="0"/>
              </a:rPr>
              <a:t>// implicit conversion</a:t>
            </a:r>
            <a:endParaRPr lang="en-GB" sz="1200" b="0" dirty="0">
              <a:solidFill>
                <a:srgbClr val="F8F8F2"/>
              </a:solidFill>
              <a:effectLst/>
              <a:latin typeface="Menlo" panose="020B0609030804020204" pitchFamily="49" charset="0"/>
            </a:endParaRPr>
          </a:p>
          <a:p>
            <a:r>
              <a:rPr lang="en-GB" sz="1200" b="0" dirty="0">
                <a:solidFill>
                  <a:srgbClr val="88846F"/>
                </a:solidFill>
                <a:effectLst/>
                <a:latin typeface="Menlo" panose="020B0609030804020204" pitchFamily="49" charset="0"/>
              </a:rPr>
              <a:t>// assigning double value to a int variable</a:t>
            </a:r>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p>
          <a:p>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num_double</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num_int</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67E01A73-D3E4-2704-EFE4-FEAE5128187D}"/>
              </a:ext>
            </a:extLst>
          </p:cNvPr>
          <p:cNvSpPr txBox="1"/>
          <p:nvPr/>
        </p:nvSpPr>
        <p:spPr>
          <a:xfrm>
            <a:off x="8168993" y="4446912"/>
            <a:ext cx="3426383" cy="923330"/>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err="1">
                <a:solidFill>
                  <a:srgbClr val="000000"/>
                </a:solidFill>
                <a:effectLst/>
                <a:latin typeface="Menlo" panose="020B0609030804020204" pitchFamily="49" charset="0"/>
              </a:rPr>
              <a:t>num_double</a:t>
            </a:r>
            <a:r>
              <a:rPr lang="en-GB" dirty="0">
                <a:solidFill>
                  <a:srgbClr val="000000"/>
                </a:solidFill>
                <a:effectLst/>
                <a:latin typeface="Menlo" panose="020B0609030804020204" pitchFamily="49" charset="0"/>
              </a:rPr>
              <a:t> = 9.1</a:t>
            </a:r>
          </a:p>
          <a:p>
            <a:r>
              <a:rPr lang="en-GB" dirty="0" err="1">
                <a:solidFill>
                  <a:srgbClr val="000000"/>
                </a:solidFill>
                <a:effectLst/>
                <a:latin typeface="Menlo" panose="020B0609030804020204" pitchFamily="49" charset="0"/>
              </a:rPr>
              <a:t>num_int</a:t>
            </a:r>
            <a:r>
              <a:rPr lang="en-GB" dirty="0">
                <a:solidFill>
                  <a:srgbClr val="000000"/>
                </a:solidFill>
                <a:effectLst/>
                <a:latin typeface="Menlo" panose="020B0609030804020204" pitchFamily="49" charset="0"/>
              </a:rPr>
              <a:t> = 9</a:t>
            </a:r>
          </a:p>
        </p:txBody>
      </p:sp>
    </p:spTree>
    <p:extLst>
      <p:ext uri="{BB962C8B-B14F-4D97-AF65-F5344CB8AC3E}">
        <p14:creationId xmlns:p14="http://schemas.microsoft.com/office/powerpoint/2010/main" val="12720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D42F-6C1B-5AFF-586B-F1F7CA1342AE}"/>
              </a:ext>
            </a:extLst>
          </p:cNvPr>
          <p:cNvSpPr>
            <a:spLocks noGrp="1"/>
          </p:cNvSpPr>
          <p:nvPr>
            <p:ph type="title"/>
          </p:nvPr>
        </p:nvSpPr>
        <p:spPr/>
        <p:txBody>
          <a:bodyPr/>
          <a:lstStyle/>
          <a:p>
            <a:r>
              <a:rPr lang="en-GB" dirty="0"/>
              <a:t>Type Conversion</a:t>
            </a:r>
          </a:p>
        </p:txBody>
      </p:sp>
      <p:sp>
        <p:nvSpPr>
          <p:cNvPr id="3" name="Content Placeholder 2">
            <a:extLst>
              <a:ext uri="{FF2B5EF4-FFF2-40B4-BE49-F238E27FC236}">
                <a16:creationId xmlns:a16="http://schemas.microsoft.com/office/drawing/2014/main" id="{A884BF60-85CE-5C64-9591-AD3E71C5064D}"/>
              </a:ext>
            </a:extLst>
          </p:cNvPr>
          <p:cNvSpPr>
            <a:spLocks noGrp="1"/>
          </p:cNvSpPr>
          <p:nvPr>
            <p:ph idx="1"/>
          </p:nvPr>
        </p:nvSpPr>
        <p:spPr>
          <a:xfrm>
            <a:off x="913795" y="1487758"/>
            <a:ext cx="10353762" cy="3714749"/>
          </a:xfrm>
        </p:spPr>
        <p:txBody>
          <a:bodyPr/>
          <a:lstStyle/>
          <a:p>
            <a:r>
              <a:rPr lang="en-GB" dirty="0"/>
              <a:t>Variables can have their data type changed </a:t>
            </a:r>
            <a:r>
              <a:rPr lang="en-GB" b="1" u="sng" dirty="0"/>
              <a:t>implicitly</a:t>
            </a:r>
            <a:r>
              <a:rPr lang="en-GB" dirty="0"/>
              <a:t> or </a:t>
            </a:r>
            <a:r>
              <a:rPr lang="en-GB" b="1" u="sng" dirty="0"/>
              <a:t>explicitly</a:t>
            </a:r>
          </a:p>
          <a:p>
            <a:r>
              <a:rPr lang="en-GB" dirty="0"/>
              <a:t>An example of </a:t>
            </a:r>
            <a:r>
              <a:rPr lang="en-GB" b="1" u="sng" dirty="0"/>
              <a:t>explicit</a:t>
            </a:r>
            <a:r>
              <a:rPr lang="en-GB" dirty="0"/>
              <a:t> conversion: here the double value is automatically converted to in</a:t>
            </a:r>
          </a:p>
        </p:txBody>
      </p:sp>
      <p:sp>
        <p:nvSpPr>
          <p:cNvPr id="5" name="TextBox 4">
            <a:extLst>
              <a:ext uri="{FF2B5EF4-FFF2-40B4-BE49-F238E27FC236}">
                <a16:creationId xmlns:a16="http://schemas.microsoft.com/office/drawing/2014/main" id="{67E01A73-D3E4-2704-EFE4-FEAE5128187D}"/>
              </a:ext>
            </a:extLst>
          </p:cNvPr>
          <p:cNvSpPr txBox="1"/>
          <p:nvPr/>
        </p:nvSpPr>
        <p:spPr>
          <a:xfrm>
            <a:off x="8168993" y="4446912"/>
            <a:ext cx="3426383" cy="923330"/>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err="1">
                <a:solidFill>
                  <a:srgbClr val="000000"/>
                </a:solidFill>
                <a:effectLst/>
                <a:latin typeface="Menlo" panose="020B0609030804020204" pitchFamily="49" charset="0"/>
              </a:rPr>
              <a:t>num_double</a:t>
            </a:r>
            <a:r>
              <a:rPr lang="en-GB" dirty="0">
                <a:solidFill>
                  <a:srgbClr val="000000"/>
                </a:solidFill>
                <a:effectLst/>
                <a:latin typeface="Menlo" panose="020B0609030804020204" pitchFamily="49" charset="0"/>
              </a:rPr>
              <a:t> = 9.1</a:t>
            </a:r>
          </a:p>
          <a:p>
            <a:r>
              <a:rPr lang="en-GB" dirty="0" err="1">
                <a:solidFill>
                  <a:srgbClr val="000000"/>
                </a:solidFill>
                <a:effectLst/>
                <a:latin typeface="Menlo" panose="020B0609030804020204" pitchFamily="49" charset="0"/>
              </a:rPr>
              <a:t>num_int</a:t>
            </a:r>
            <a:r>
              <a:rPr lang="en-GB" dirty="0">
                <a:solidFill>
                  <a:srgbClr val="000000"/>
                </a:solidFill>
                <a:effectLst/>
                <a:latin typeface="Menlo" panose="020B0609030804020204" pitchFamily="49" charset="0"/>
              </a:rPr>
              <a:t> = 9</a:t>
            </a:r>
          </a:p>
        </p:txBody>
      </p:sp>
      <p:sp>
        <p:nvSpPr>
          <p:cNvPr id="6" name="TextBox 5">
            <a:extLst>
              <a:ext uri="{FF2B5EF4-FFF2-40B4-BE49-F238E27FC236}">
                <a16:creationId xmlns:a16="http://schemas.microsoft.com/office/drawing/2014/main" id="{A075AD49-38F6-16A6-D666-1E4BB5CC8BE4}"/>
              </a:ext>
            </a:extLst>
          </p:cNvPr>
          <p:cNvSpPr txBox="1"/>
          <p:nvPr/>
        </p:nvSpPr>
        <p:spPr>
          <a:xfrm>
            <a:off x="1307372" y="3508762"/>
            <a:ext cx="5950390" cy="3231654"/>
          </a:xfrm>
          <a:prstGeom prst="rect">
            <a:avLst/>
          </a:prstGeom>
          <a:solidFill>
            <a:schemeClr val="bg1"/>
          </a:solidFill>
          <a:ln w="31750">
            <a:solidFill>
              <a:srgbClr val="FF0000"/>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double</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9.1</a:t>
            </a:r>
            <a:r>
              <a:rPr lang="en-GB" sz="1200" b="0" dirty="0">
                <a:solidFill>
                  <a:srgbClr val="F8F8F2"/>
                </a:solidFill>
                <a:effectLst/>
                <a:latin typeface="Menlo" panose="020B0609030804020204" pitchFamily="49" charset="0"/>
              </a:rPr>
              <a:t>;</a:t>
            </a:r>
          </a:p>
          <a:p>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88846F"/>
                </a:solidFill>
                <a:effectLst/>
                <a:latin typeface="Menlo" panose="020B0609030804020204" pitchFamily="49" charset="0"/>
              </a:rPr>
              <a:t>// explicit conversion</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num_double</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num_double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a:t>
            </a:r>
            <a:r>
              <a:rPr lang="en-GB" sz="1200" b="0" dirty="0" err="1">
                <a:solidFill>
                  <a:srgbClr val="E6DB74"/>
                </a:solidFill>
                <a:effectLst/>
                <a:latin typeface="Menlo" panose="020B0609030804020204" pitchFamily="49" charset="0"/>
              </a:rPr>
              <a:t>num_int</a:t>
            </a:r>
            <a:r>
              <a:rPr lang="en-GB" sz="1200" b="0" dirty="0">
                <a:solidFill>
                  <a:srgbClr val="E6DB74"/>
                </a:solidFill>
                <a:effectLst/>
                <a:latin typeface="Menlo" panose="020B0609030804020204" pitchFamily="49" charset="0"/>
              </a:rPr>
              <a:t> = "</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num_int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19449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D42F-6C1B-5AFF-586B-F1F7CA1342AE}"/>
              </a:ext>
            </a:extLst>
          </p:cNvPr>
          <p:cNvSpPr>
            <a:spLocks noGrp="1"/>
          </p:cNvSpPr>
          <p:nvPr>
            <p:ph type="title"/>
          </p:nvPr>
        </p:nvSpPr>
        <p:spPr/>
        <p:txBody>
          <a:bodyPr/>
          <a:lstStyle/>
          <a:p>
            <a:r>
              <a:rPr lang="en-GB" dirty="0"/>
              <a:t>Type Conversion</a:t>
            </a:r>
          </a:p>
        </p:txBody>
      </p:sp>
      <p:sp>
        <p:nvSpPr>
          <p:cNvPr id="3" name="Content Placeholder 2">
            <a:extLst>
              <a:ext uri="{FF2B5EF4-FFF2-40B4-BE49-F238E27FC236}">
                <a16:creationId xmlns:a16="http://schemas.microsoft.com/office/drawing/2014/main" id="{A884BF60-85CE-5C64-9591-AD3E71C5064D}"/>
              </a:ext>
            </a:extLst>
          </p:cNvPr>
          <p:cNvSpPr>
            <a:spLocks noGrp="1"/>
          </p:cNvSpPr>
          <p:nvPr>
            <p:ph idx="1"/>
          </p:nvPr>
        </p:nvSpPr>
        <p:spPr>
          <a:xfrm>
            <a:off x="913795" y="1487758"/>
            <a:ext cx="10353762" cy="3714749"/>
          </a:xfrm>
        </p:spPr>
        <p:txBody>
          <a:bodyPr/>
          <a:lstStyle/>
          <a:p>
            <a:r>
              <a:rPr lang="en-GB" dirty="0"/>
              <a:t>Note that what we’re doing here is converting a value, not the data type in memory</a:t>
            </a:r>
            <a:endParaRPr lang="en-GB" b="1" u="sng" dirty="0"/>
          </a:p>
        </p:txBody>
      </p:sp>
      <p:sp>
        <p:nvSpPr>
          <p:cNvPr id="5" name="TextBox 4">
            <a:extLst>
              <a:ext uri="{FF2B5EF4-FFF2-40B4-BE49-F238E27FC236}">
                <a16:creationId xmlns:a16="http://schemas.microsoft.com/office/drawing/2014/main" id="{67E01A73-D3E4-2704-EFE4-FEAE5128187D}"/>
              </a:ext>
            </a:extLst>
          </p:cNvPr>
          <p:cNvSpPr txBox="1"/>
          <p:nvPr/>
        </p:nvSpPr>
        <p:spPr>
          <a:xfrm>
            <a:off x="8137960" y="3596124"/>
            <a:ext cx="3426383" cy="2031325"/>
          </a:xfrm>
          <a:prstGeom prst="rect">
            <a:avLst/>
          </a:prstGeom>
          <a:solidFill>
            <a:srgbClr val="E9E5DC"/>
          </a:solidFill>
          <a:ln w="31750">
            <a:solidFill>
              <a:srgbClr val="FF0000"/>
            </a:solidFill>
          </a:ln>
        </p:spPr>
        <p:txBody>
          <a:bodyPr wrap="square">
            <a:spAutoFit/>
          </a:bodyPr>
          <a:lstStyle/>
          <a:p>
            <a:r>
              <a:rPr lang="en-GB" b="1" dirty="0">
                <a:solidFill>
                  <a:srgbClr val="929292"/>
                </a:solidFill>
                <a:latin typeface="Menlo" panose="020B0609030804020204" pitchFamily="49" charset="0"/>
              </a:rPr>
              <a:t>$ </a:t>
            </a:r>
            <a:r>
              <a:rPr lang="en-GB" dirty="0">
                <a:solidFill>
                  <a:srgbClr val="000000"/>
                </a:solidFill>
                <a:latin typeface="Menlo" panose="020B0609030804020204" pitchFamily="49" charset="0"/>
              </a:rPr>
              <a:t>./run</a:t>
            </a:r>
          </a:p>
          <a:p>
            <a:r>
              <a:rPr lang="en-GB" dirty="0" err="1">
                <a:solidFill>
                  <a:srgbClr val="000000"/>
                </a:solidFill>
                <a:latin typeface="Menlo" panose="020B0609030804020204" pitchFamily="49" charset="0"/>
              </a:rPr>
              <a:t>num_double</a:t>
            </a:r>
            <a:r>
              <a:rPr lang="en-GB" dirty="0">
                <a:solidFill>
                  <a:srgbClr val="000000"/>
                </a:solidFill>
                <a:latin typeface="Menlo" panose="020B0609030804020204" pitchFamily="49" charset="0"/>
              </a:rPr>
              <a:t> = 9.1</a:t>
            </a:r>
          </a:p>
          <a:p>
            <a:r>
              <a:rPr lang="en-GB" dirty="0">
                <a:solidFill>
                  <a:srgbClr val="000000"/>
                </a:solidFill>
                <a:latin typeface="Menlo" panose="020B0609030804020204" pitchFamily="49" charset="0"/>
              </a:rPr>
              <a:t>d</a:t>
            </a:r>
          </a:p>
          <a:p>
            <a:r>
              <a:rPr lang="en-GB" dirty="0" err="1">
                <a:solidFill>
                  <a:srgbClr val="000000"/>
                </a:solidFill>
                <a:latin typeface="Menlo" panose="020B0609030804020204" pitchFamily="49" charset="0"/>
              </a:rPr>
              <a:t>num_int</a:t>
            </a:r>
            <a:r>
              <a:rPr lang="en-GB" dirty="0">
                <a:solidFill>
                  <a:srgbClr val="000000"/>
                </a:solidFill>
                <a:latin typeface="Menlo" panose="020B0609030804020204" pitchFamily="49" charset="0"/>
              </a:rPr>
              <a:t> = 9</a:t>
            </a:r>
          </a:p>
          <a:p>
            <a:r>
              <a:rPr lang="en-GB" dirty="0">
                <a:solidFill>
                  <a:srgbClr val="000000"/>
                </a:solidFill>
                <a:latin typeface="Menlo" panose="020B0609030804020204" pitchFamily="49" charset="0"/>
              </a:rPr>
              <a:t>d</a:t>
            </a:r>
          </a:p>
          <a:p>
            <a:r>
              <a:rPr lang="en-GB" dirty="0">
                <a:solidFill>
                  <a:srgbClr val="000000"/>
                </a:solidFill>
                <a:latin typeface="Menlo" panose="020B0609030804020204" pitchFamily="49" charset="0"/>
              </a:rPr>
              <a:t>num_int1 = 9</a:t>
            </a:r>
          </a:p>
          <a:p>
            <a:r>
              <a:rPr lang="en-GB" dirty="0" err="1">
                <a:solidFill>
                  <a:srgbClr val="000000"/>
                </a:solidFill>
                <a:latin typeface="Menlo" panose="020B0609030804020204" pitchFamily="49" charset="0"/>
              </a:rPr>
              <a:t>i</a:t>
            </a:r>
            <a:endParaRPr lang="en-GB" dirty="0">
              <a:solidFill>
                <a:srgbClr val="000000"/>
              </a:solidFill>
              <a:latin typeface="Menlo" panose="020B0609030804020204" pitchFamily="49" charset="0"/>
            </a:endParaRPr>
          </a:p>
        </p:txBody>
      </p:sp>
      <p:sp>
        <p:nvSpPr>
          <p:cNvPr id="6" name="TextBox 5">
            <a:extLst>
              <a:ext uri="{FF2B5EF4-FFF2-40B4-BE49-F238E27FC236}">
                <a16:creationId xmlns:a16="http://schemas.microsoft.com/office/drawing/2014/main" id="{A075AD49-38F6-16A6-D666-1E4BB5CC8BE4}"/>
              </a:ext>
            </a:extLst>
          </p:cNvPr>
          <p:cNvSpPr txBox="1"/>
          <p:nvPr/>
        </p:nvSpPr>
        <p:spPr>
          <a:xfrm>
            <a:off x="1297212" y="2441962"/>
            <a:ext cx="5950390" cy="4339650"/>
          </a:xfrm>
          <a:prstGeom prst="rect">
            <a:avLst/>
          </a:prstGeom>
          <a:solidFill>
            <a:schemeClr val="bg1"/>
          </a:solidFill>
          <a:ln w="31750">
            <a:solidFill>
              <a:srgbClr val="FF0000"/>
            </a:solidFill>
          </a:ln>
        </p:spPr>
        <p:txBody>
          <a:bodyPr wrap="square">
            <a:spAutoFit/>
          </a:bodyPr>
          <a:lstStyle/>
          <a:p>
            <a:r>
              <a:rPr lang="en-GB" sz="1200" dirty="0">
                <a:solidFill>
                  <a:srgbClr val="F92672"/>
                </a:solidFill>
                <a:latin typeface="Menlo" panose="020B0609030804020204" pitchFamily="49" charset="0"/>
              </a:rPr>
              <a:t>#include</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&lt;iostream&gt;</a:t>
            </a:r>
            <a:endParaRPr lang="en-GB" sz="1200" dirty="0">
              <a:solidFill>
                <a:srgbClr val="F8F8F2"/>
              </a:solidFill>
              <a:latin typeface="Menlo" panose="020B0609030804020204" pitchFamily="49" charset="0"/>
            </a:endParaRPr>
          </a:p>
          <a:p>
            <a:r>
              <a:rPr lang="en-GB" sz="1200" dirty="0">
                <a:solidFill>
                  <a:srgbClr val="F92672"/>
                </a:solidFill>
                <a:latin typeface="Menlo" panose="020B0609030804020204" pitchFamily="49" charset="0"/>
              </a:rPr>
              <a:t>using</a:t>
            </a:r>
            <a:r>
              <a:rPr lang="en-GB" sz="1200" dirty="0">
                <a:solidFill>
                  <a:srgbClr val="F8F8F2"/>
                </a:solidFill>
                <a:latin typeface="Menlo" panose="020B0609030804020204" pitchFamily="49" charset="0"/>
              </a:rPr>
              <a:t> </a:t>
            </a:r>
            <a:r>
              <a:rPr lang="en-GB" sz="1200" i="1" dirty="0">
                <a:solidFill>
                  <a:srgbClr val="66D9EF"/>
                </a:solidFill>
                <a:latin typeface="Menlo" panose="020B0609030804020204" pitchFamily="49" charset="0"/>
              </a:rPr>
              <a:t>namespace</a:t>
            </a:r>
            <a:r>
              <a:rPr lang="en-GB" sz="1200" dirty="0">
                <a:solidFill>
                  <a:srgbClr val="F8F8F2"/>
                </a:solidFill>
                <a:latin typeface="Menlo" panose="020B0609030804020204" pitchFamily="49" charset="0"/>
              </a:rPr>
              <a:t> </a:t>
            </a:r>
            <a:r>
              <a:rPr lang="en-GB" sz="1200" u="sng" dirty="0">
                <a:solidFill>
                  <a:srgbClr val="A6E22E"/>
                </a:solidFill>
                <a:latin typeface="Menlo" panose="020B0609030804020204" pitchFamily="49" charset="0"/>
              </a:rPr>
              <a:t>std</a:t>
            </a:r>
            <a:r>
              <a:rPr lang="en-GB" sz="1200" dirty="0">
                <a:solidFill>
                  <a:srgbClr val="F8F8F2"/>
                </a:solidFill>
                <a:latin typeface="Menlo" panose="020B0609030804020204" pitchFamily="49" charset="0"/>
              </a:rPr>
              <a:t>;</a:t>
            </a:r>
          </a:p>
          <a:p>
            <a:br>
              <a:rPr lang="en-GB" sz="1200" dirty="0">
                <a:solidFill>
                  <a:srgbClr val="F8F8F2"/>
                </a:solidFill>
                <a:latin typeface="Menlo" panose="020B0609030804020204" pitchFamily="49" charset="0"/>
              </a:rPr>
            </a:br>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 </a:t>
            </a:r>
            <a:r>
              <a:rPr lang="en-GB" sz="1200" dirty="0">
                <a:solidFill>
                  <a:srgbClr val="A6E22E"/>
                </a:solidFill>
                <a:latin typeface="Menlo" panose="020B0609030804020204" pitchFamily="49" charset="0"/>
              </a:rPr>
              <a:t>main</a:t>
            </a:r>
            <a:r>
              <a:rPr lang="en-GB" sz="1200" dirty="0">
                <a:solidFill>
                  <a:srgbClr val="F8F8F2"/>
                </a:solidFill>
                <a:latin typeface="Menlo" panose="020B0609030804020204" pitchFamily="49" charset="0"/>
              </a:rPr>
              <a:t>() {</a:t>
            </a:r>
          </a:p>
          <a:p>
            <a:br>
              <a:rPr lang="en-GB" sz="1200" dirty="0">
                <a:solidFill>
                  <a:srgbClr val="F8F8F2"/>
                </a:solidFill>
                <a:latin typeface="Menlo" panose="020B0609030804020204" pitchFamily="49" charset="0"/>
              </a:rPr>
            </a:br>
            <a:r>
              <a:rPr lang="en-GB" sz="1200" i="1" dirty="0">
                <a:solidFill>
                  <a:srgbClr val="66D9EF"/>
                </a:solidFill>
                <a:latin typeface="Menlo" panose="020B0609030804020204" pitchFamily="49" charset="0"/>
              </a:rPr>
              <a:t>double</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a:t>
            </a:r>
            <a:r>
              <a:rPr lang="en-GB" sz="1200" dirty="0">
                <a:solidFill>
                  <a:srgbClr val="F8F8F2"/>
                </a:solidFill>
                <a:latin typeface="Menlo" panose="020B0609030804020204" pitchFamily="49" charset="0"/>
              </a:rPr>
              <a:t> </a:t>
            </a:r>
            <a:r>
              <a:rPr lang="en-GB" sz="1200" dirty="0">
                <a:solidFill>
                  <a:srgbClr val="AE81FF"/>
                </a:solidFill>
                <a:latin typeface="Menlo" panose="020B0609030804020204" pitchFamily="49" charset="0"/>
              </a:rPr>
              <a:t>9.1</a:t>
            </a:r>
            <a:r>
              <a:rPr lang="en-GB" sz="1200" dirty="0">
                <a:solidFill>
                  <a:srgbClr val="F8F8F2"/>
                </a:solidFill>
                <a:latin typeface="Menlo" panose="020B0609030804020204" pitchFamily="49" charset="0"/>
              </a:rPr>
              <a:t>;</a:t>
            </a:r>
          </a:p>
          <a:p>
            <a:r>
              <a:rPr lang="en-GB" sz="1200" i="1" dirty="0">
                <a:solidFill>
                  <a:srgbClr val="66D9EF"/>
                </a:solidFill>
                <a:latin typeface="Menlo" panose="020B0609030804020204" pitchFamily="49" charset="0"/>
              </a:rPr>
              <a:t>double</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a:t>
            </a:r>
          </a:p>
          <a:p>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 num_int1;</a:t>
            </a:r>
          </a:p>
          <a:p>
            <a:br>
              <a:rPr lang="en-GB" sz="1200" dirty="0">
                <a:solidFill>
                  <a:srgbClr val="F8F8F2"/>
                </a:solidFill>
                <a:latin typeface="Menlo" panose="020B0609030804020204" pitchFamily="49" charset="0"/>
              </a:rPr>
            </a:br>
            <a:r>
              <a:rPr lang="en-GB" sz="1200" dirty="0">
                <a:solidFill>
                  <a:srgbClr val="88846F"/>
                </a:solidFill>
                <a:latin typeface="Menlo" panose="020B0609030804020204" pitchFamily="49" charset="0"/>
              </a:rPr>
              <a:t>// explicit conversion</a:t>
            </a:r>
            <a:endParaRPr lang="en-GB" sz="1200" dirty="0">
              <a:solidFill>
                <a:srgbClr val="F8F8F2"/>
              </a:solidFill>
              <a:latin typeface="Menlo" panose="020B0609030804020204" pitchFamily="49" charset="0"/>
            </a:endParaRPr>
          </a:p>
          <a:p>
            <a:br>
              <a:rPr lang="en-GB" sz="1200" dirty="0">
                <a:solidFill>
                  <a:srgbClr val="F8F8F2"/>
                </a:solidFill>
                <a:latin typeface="Menlo" panose="020B0609030804020204" pitchFamily="49" charset="0"/>
              </a:rPr>
            </a:b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a:t>
            </a:r>
            <a:r>
              <a:rPr lang="en-GB" sz="1200" dirty="0">
                <a:solidFill>
                  <a:srgbClr val="F8F8F2"/>
                </a:solidFill>
                <a:latin typeface="Menlo" panose="020B0609030804020204" pitchFamily="49" charset="0"/>
              </a:rPr>
              <a:t> </a:t>
            </a:r>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a:t>
            </a:r>
          </a:p>
          <a:p>
            <a:r>
              <a:rPr lang="en-GB" sz="1200" dirty="0">
                <a:solidFill>
                  <a:srgbClr val="F8F8F2"/>
                </a:solidFill>
                <a:latin typeface="Menlo" panose="020B0609030804020204" pitchFamily="49" charset="0"/>
              </a:rPr>
              <a:t>num_int1 </a:t>
            </a:r>
            <a:r>
              <a:rPr lang="en-GB" sz="1200" dirty="0">
                <a:solidFill>
                  <a:srgbClr val="F92672"/>
                </a:solidFill>
                <a:latin typeface="Menlo" panose="020B0609030804020204" pitchFamily="49" charset="0"/>
              </a:rPr>
              <a:t>=</a:t>
            </a:r>
            <a:r>
              <a:rPr lang="en-GB" sz="1200" dirty="0">
                <a:solidFill>
                  <a:srgbClr val="F8F8F2"/>
                </a:solidFill>
                <a:latin typeface="Menlo" panose="020B0609030804020204" pitchFamily="49" charset="0"/>
              </a:rPr>
              <a:t> </a:t>
            </a:r>
            <a:r>
              <a:rPr lang="en-GB" sz="1200" i="1" dirty="0">
                <a:solidFill>
                  <a:srgbClr val="66D9EF"/>
                </a:solidFill>
                <a:latin typeface="Menlo" panose="020B0609030804020204" pitchFamily="49" charset="0"/>
              </a:rPr>
              <a:t>int</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a:t>
            </a:r>
          </a:p>
          <a:p>
            <a:br>
              <a:rPr lang="en-GB" sz="1200" dirty="0">
                <a:solidFill>
                  <a:srgbClr val="F8F8F2"/>
                </a:solidFill>
                <a:latin typeface="Menlo" panose="020B0609030804020204" pitchFamily="49" charset="0"/>
              </a:rPr>
            </a:br>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a:t>
            </a:r>
            <a:r>
              <a:rPr lang="en-GB" sz="1200" dirty="0" err="1">
                <a:solidFill>
                  <a:srgbClr val="E6DB74"/>
                </a:solidFill>
                <a:latin typeface="Menlo" panose="020B0609030804020204" pitchFamily="49" charset="0"/>
              </a:rPr>
              <a:t>num_double</a:t>
            </a:r>
            <a:r>
              <a:rPr lang="en-GB" sz="1200" dirty="0">
                <a:solidFill>
                  <a:srgbClr val="E6DB74"/>
                </a:solidFill>
                <a:latin typeface="Menlo" panose="020B0609030804020204" pitchFamily="49" charset="0"/>
              </a:rPr>
              <a:t> = "</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92672"/>
                </a:solidFill>
                <a:latin typeface="Menlo" panose="020B0609030804020204" pitchFamily="49" charset="0"/>
              </a:rPr>
              <a:t>typeid</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num_double</a:t>
            </a:r>
            <a:r>
              <a:rPr lang="en-GB" sz="1200" dirty="0">
                <a:solidFill>
                  <a:srgbClr val="F8F8F2"/>
                </a:solidFill>
                <a:latin typeface="Menlo" panose="020B0609030804020204" pitchFamily="49" charset="0"/>
              </a:rPr>
              <a:t>).</a:t>
            </a:r>
            <a:r>
              <a:rPr lang="en-GB" sz="1200" dirty="0">
                <a:solidFill>
                  <a:srgbClr val="A6E22E"/>
                </a:solidFill>
                <a:latin typeface="Menlo" panose="020B0609030804020204" pitchFamily="49" charset="0"/>
              </a:rPr>
              <a:t>name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a:t>
            </a:r>
            <a:r>
              <a:rPr lang="en-GB" sz="1200" dirty="0" err="1">
                <a:solidFill>
                  <a:srgbClr val="E6DB74"/>
                </a:solidFill>
                <a:latin typeface="Menlo" panose="020B0609030804020204" pitchFamily="49" charset="0"/>
              </a:rPr>
              <a:t>num_int</a:t>
            </a:r>
            <a:r>
              <a:rPr lang="en-GB" sz="1200" dirty="0">
                <a:solidFill>
                  <a:srgbClr val="E6DB74"/>
                </a:solidFill>
                <a:latin typeface="Menlo" panose="020B0609030804020204" pitchFamily="49" charset="0"/>
              </a:rPr>
              <a:t> = "</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92672"/>
                </a:solidFill>
                <a:latin typeface="Menlo" panose="020B0609030804020204" pitchFamily="49" charset="0"/>
              </a:rPr>
              <a:t>typeid</a:t>
            </a:r>
            <a:r>
              <a:rPr lang="en-GB" sz="1200" dirty="0">
                <a:solidFill>
                  <a:srgbClr val="F8F8F2"/>
                </a:solidFill>
                <a:latin typeface="Menlo" panose="020B0609030804020204" pitchFamily="49" charset="0"/>
              </a:rPr>
              <a:t>(</a:t>
            </a:r>
            <a:r>
              <a:rPr lang="en-GB" sz="1200" dirty="0" err="1">
                <a:solidFill>
                  <a:srgbClr val="F8F8F2"/>
                </a:solidFill>
                <a:latin typeface="Menlo" panose="020B0609030804020204" pitchFamily="49" charset="0"/>
              </a:rPr>
              <a:t>num_int</a:t>
            </a:r>
            <a:r>
              <a:rPr lang="en-GB" sz="1200" dirty="0">
                <a:solidFill>
                  <a:srgbClr val="F8F8F2"/>
                </a:solidFill>
                <a:latin typeface="Menlo" panose="020B0609030804020204" pitchFamily="49" charset="0"/>
              </a:rPr>
              <a:t>).</a:t>
            </a:r>
            <a:r>
              <a:rPr lang="en-GB" sz="1200" dirty="0">
                <a:solidFill>
                  <a:srgbClr val="A6E22E"/>
                </a:solidFill>
                <a:latin typeface="Menlo" panose="020B0609030804020204" pitchFamily="49" charset="0"/>
              </a:rPr>
              <a:t>name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a:solidFill>
                  <a:srgbClr val="E6DB74"/>
                </a:solidFill>
                <a:latin typeface="Menlo" panose="020B0609030804020204" pitchFamily="49" charset="0"/>
              </a:rPr>
              <a:t>"num_int1 = "</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num_int1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r>
              <a:rPr lang="en-GB" sz="1200" dirty="0" err="1">
                <a:solidFill>
                  <a:srgbClr val="F8F8F2"/>
                </a:solidFill>
                <a:latin typeface="Menlo" panose="020B0609030804020204" pitchFamily="49" charset="0"/>
              </a:rPr>
              <a:t>cout</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92672"/>
                </a:solidFill>
                <a:latin typeface="Menlo" panose="020B0609030804020204" pitchFamily="49" charset="0"/>
              </a:rPr>
              <a:t>typeid</a:t>
            </a:r>
            <a:r>
              <a:rPr lang="en-GB" sz="1200" dirty="0">
                <a:solidFill>
                  <a:srgbClr val="F8F8F2"/>
                </a:solidFill>
                <a:latin typeface="Menlo" panose="020B0609030804020204" pitchFamily="49" charset="0"/>
              </a:rPr>
              <a:t>(num_int1).</a:t>
            </a:r>
            <a:r>
              <a:rPr lang="en-GB" sz="1200" dirty="0">
                <a:solidFill>
                  <a:srgbClr val="A6E22E"/>
                </a:solidFill>
                <a:latin typeface="Menlo" panose="020B0609030804020204" pitchFamily="49" charset="0"/>
              </a:rPr>
              <a:t>name</a:t>
            </a:r>
            <a:r>
              <a:rPr lang="en-GB" sz="1200" dirty="0">
                <a:solidFill>
                  <a:srgbClr val="F8F8F2"/>
                </a:solidFill>
                <a:latin typeface="Menlo" panose="020B0609030804020204" pitchFamily="49" charset="0"/>
              </a:rPr>
              <a:t>() </a:t>
            </a:r>
            <a:r>
              <a:rPr lang="en-GB" sz="1200" dirty="0">
                <a:solidFill>
                  <a:srgbClr val="F92672"/>
                </a:solidFill>
                <a:latin typeface="Menlo" panose="020B0609030804020204" pitchFamily="49" charset="0"/>
              </a:rPr>
              <a:t>&lt;&lt;</a:t>
            </a:r>
            <a:r>
              <a:rPr lang="en-GB" sz="1200" dirty="0">
                <a:solidFill>
                  <a:srgbClr val="F8F8F2"/>
                </a:solidFill>
                <a:latin typeface="Menlo" panose="020B0609030804020204" pitchFamily="49" charset="0"/>
              </a:rPr>
              <a:t> </a:t>
            </a:r>
            <a:r>
              <a:rPr lang="en-GB" sz="1200" dirty="0" err="1">
                <a:solidFill>
                  <a:srgbClr val="F8F8F2"/>
                </a:solidFill>
                <a:latin typeface="Menlo" panose="020B0609030804020204" pitchFamily="49" charset="0"/>
              </a:rPr>
              <a:t>endl</a:t>
            </a:r>
            <a:r>
              <a:rPr lang="en-GB" sz="1200" dirty="0">
                <a:solidFill>
                  <a:srgbClr val="F8F8F2"/>
                </a:solidFill>
                <a:latin typeface="Menlo" panose="020B0609030804020204" pitchFamily="49" charset="0"/>
              </a:rPr>
              <a:t>;</a:t>
            </a:r>
          </a:p>
          <a:p>
            <a:br>
              <a:rPr lang="en-GB" sz="1200" dirty="0">
                <a:solidFill>
                  <a:srgbClr val="F8F8F2"/>
                </a:solidFill>
                <a:latin typeface="Menlo" panose="020B0609030804020204" pitchFamily="49" charset="0"/>
              </a:rPr>
            </a:br>
            <a:r>
              <a:rPr lang="en-GB" sz="1200" dirty="0">
                <a:solidFill>
                  <a:srgbClr val="F92672"/>
                </a:solidFill>
                <a:latin typeface="Menlo" panose="020B0609030804020204" pitchFamily="49" charset="0"/>
              </a:rPr>
              <a:t>return</a:t>
            </a:r>
            <a:r>
              <a:rPr lang="en-GB" sz="1200" dirty="0">
                <a:solidFill>
                  <a:srgbClr val="F8F8F2"/>
                </a:solidFill>
                <a:latin typeface="Menlo" panose="020B0609030804020204" pitchFamily="49" charset="0"/>
              </a:rPr>
              <a:t> </a:t>
            </a:r>
            <a:r>
              <a:rPr lang="en-GB" sz="1200" dirty="0">
                <a:solidFill>
                  <a:srgbClr val="AE81FF"/>
                </a:solidFill>
                <a:latin typeface="Menlo" panose="020B0609030804020204" pitchFamily="49" charset="0"/>
              </a:rPr>
              <a:t>0</a:t>
            </a:r>
            <a:r>
              <a:rPr lang="en-GB" sz="1200" dirty="0">
                <a:solidFill>
                  <a:srgbClr val="F8F8F2"/>
                </a:solidFill>
                <a:latin typeface="Menlo" panose="020B0609030804020204" pitchFamily="49" charset="0"/>
              </a:rPr>
              <a:t>;</a:t>
            </a:r>
          </a:p>
          <a:p>
            <a:r>
              <a:rPr lang="en-GB" sz="1200" dirty="0">
                <a:solidFill>
                  <a:srgbClr val="F8F8F2"/>
                </a:solidFill>
                <a:latin typeface="Menlo" panose="020B0609030804020204" pitchFamily="49" charset="0"/>
              </a:rPr>
              <a:t>}</a:t>
            </a:r>
          </a:p>
        </p:txBody>
      </p:sp>
    </p:spTree>
    <p:extLst>
      <p:ext uri="{BB962C8B-B14F-4D97-AF65-F5344CB8AC3E}">
        <p14:creationId xmlns:p14="http://schemas.microsoft.com/office/powerpoint/2010/main" val="44269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ata loss in C++ if a larger type of data is converted to a smaller type.">
            <a:extLst>
              <a:ext uri="{FF2B5EF4-FFF2-40B4-BE49-F238E27FC236}">
                <a16:creationId xmlns:a16="http://schemas.microsoft.com/office/drawing/2014/main" id="{FD8421E5-1AE2-F756-8C01-8500BAF9B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2" y="0"/>
            <a:ext cx="37623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937FBE-5DAE-53C3-006B-A84473FF9ECF}"/>
              </a:ext>
            </a:extLst>
          </p:cNvPr>
          <p:cNvSpPr txBox="1"/>
          <p:nvPr/>
        </p:nvSpPr>
        <p:spPr>
          <a:xfrm>
            <a:off x="8300720" y="4264167"/>
            <a:ext cx="3525853" cy="738664"/>
          </a:xfrm>
          <a:prstGeom prst="rect">
            <a:avLst/>
          </a:prstGeom>
          <a:noFill/>
        </p:spPr>
        <p:txBody>
          <a:bodyPr wrap="square">
            <a:spAutoFit/>
          </a:bodyPr>
          <a:lstStyle/>
          <a:p>
            <a:r>
              <a:rPr lang="en-US" sz="1400" dirty="0">
                <a:solidFill>
                  <a:srgbClr val="002060"/>
                </a:solidFill>
              </a:rPr>
              <a:t>Credit:</a:t>
            </a:r>
          </a:p>
          <a:p>
            <a:r>
              <a:rPr lang="en-US" sz="1400" dirty="0" err="1">
                <a:solidFill>
                  <a:srgbClr val="002060"/>
                </a:solidFill>
              </a:rPr>
              <a:t>www.programiz.com</a:t>
            </a:r>
            <a:r>
              <a:rPr lang="en-US" sz="1400" dirty="0">
                <a:solidFill>
                  <a:srgbClr val="002060"/>
                </a:solidFill>
              </a:rPr>
              <a:t>/</a:t>
            </a:r>
            <a:r>
              <a:rPr lang="en-US" sz="1400" dirty="0" err="1">
                <a:solidFill>
                  <a:srgbClr val="002060"/>
                </a:solidFill>
              </a:rPr>
              <a:t>cpp</a:t>
            </a:r>
            <a:r>
              <a:rPr lang="en-US" sz="1400" dirty="0">
                <a:solidFill>
                  <a:srgbClr val="002060"/>
                </a:solidFill>
              </a:rPr>
              <a:t>-programming/type-conversion</a:t>
            </a:r>
          </a:p>
        </p:txBody>
      </p:sp>
    </p:spTree>
    <p:extLst>
      <p:ext uri="{BB962C8B-B14F-4D97-AF65-F5344CB8AC3E}">
        <p14:creationId xmlns:p14="http://schemas.microsoft.com/office/powerpoint/2010/main" val="169882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A61C-5E57-45E0-7678-5CB047528587}"/>
              </a:ext>
            </a:extLst>
          </p:cNvPr>
          <p:cNvSpPr>
            <a:spLocks noGrp="1"/>
          </p:cNvSpPr>
          <p:nvPr>
            <p:ph type="title"/>
          </p:nvPr>
        </p:nvSpPr>
        <p:spPr/>
        <p:txBody>
          <a:bodyPr/>
          <a:lstStyle/>
          <a:p>
            <a:r>
              <a:rPr lang="en-GB" dirty="0"/>
              <a:t>Precision: Double</a:t>
            </a:r>
          </a:p>
        </p:txBody>
      </p:sp>
      <p:sp>
        <p:nvSpPr>
          <p:cNvPr id="3" name="Content Placeholder 2">
            <a:extLst>
              <a:ext uri="{FF2B5EF4-FFF2-40B4-BE49-F238E27FC236}">
                <a16:creationId xmlns:a16="http://schemas.microsoft.com/office/drawing/2014/main" id="{418570D9-8A22-775D-8B22-A7CCA135B4A5}"/>
              </a:ext>
            </a:extLst>
          </p:cNvPr>
          <p:cNvSpPr>
            <a:spLocks noGrp="1"/>
          </p:cNvSpPr>
          <p:nvPr>
            <p:ph idx="1"/>
          </p:nvPr>
        </p:nvSpPr>
        <p:spPr>
          <a:xfrm>
            <a:off x="913795" y="2076450"/>
            <a:ext cx="10353762" cy="778509"/>
          </a:xfrm>
        </p:spPr>
        <p:txBody>
          <a:bodyPr>
            <a:normAutofit/>
          </a:bodyPr>
          <a:lstStyle/>
          <a:p>
            <a:r>
              <a:rPr lang="en-GB" dirty="0"/>
              <a:t>There is an inbuilt precision for </a:t>
            </a:r>
            <a:r>
              <a:rPr lang="en-GB" sz="2800" b="0" dirty="0" err="1">
                <a:solidFill>
                  <a:srgbClr val="F8F8F2"/>
                </a:solidFill>
                <a:effectLst/>
                <a:highlight>
                  <a:srgbClr val="1B1B1B"/>
                </a:highlight>
                <a:latin typeface="Menlo" panose="020B0609030804020204" pitchFamily="49" charset="0"/>
              </a:rPr>
              <a:t>cout</a:t>
            </a:r>
            <a:endParaRPr lang="en-GB" dirty="0">
              <a:highlight>
                <a:srgbClr val="1B1B1B"/>
              </a:highlight>
            </a:endParaRPr>
          </a:p>
        </p:txBody>
      </p:sp>
      <p:sp>
        <p:nvSpPr>
          <p:cNvPr id="4" name="TextBox 3">
            <a:extLst>
              <a:ext uri="{FF2B5EF4-FFF2-40B4-BE49-F238E27FC236}">
                <a16:creationId xmlns:a16="http://schemas.microsoft.com/office/drawing/2014/main" id="{B245C92D-68F7-FDE7-5833-498ABC69AA5B}"/>
              </a:ext>
            </a:extLst>
          </p:cNvPr>
          <p:cNvSpPr txBox="1"/>
          <p:nvPr/>
        </p:nvSpPr>
        <p:spPr>
          <a:xfrm>
            <a:off x="706141" y="3429000"/>
            <a:ext cx="3990549" cy="2554545"/>
          </a:xfrm>
          <a:prstGeom prst="rect">
            <a:avLst/>
          </a:prstGeom>
          <a:solidFill>
            <a:schemeClr val="bg1"/>
          </a:solidFill>
          <a:ln w="31750">
            <a:solidFill>
              <a:srgbClr val="FF0000"/>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double</a:t>
            </a:r>
            <a:r>
              <a:rPr lang="en-GB" sz="2000" b="0" dirty="0">
                <a:solidFill>
                  <a:srgbClr val="F8F8F2"/>
                </a:solidFill>
                <a:effectLst/>
                <a:latin typeface="Menlo" panose="020B0609030804020204" pitchFamily="49" charset="0"/>
              </a:rPr>
              <a:t> a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1.123456789</a:t>
            </a:r>
            <a:r>
              <a:rPr lang="en-GB" sz="2000" b="0" dirty="0">
                <a:solidFill>
                  <a:srgbClr val="F8F8F2"/>
                </a:solidFill>
                <a:effectLst/>
                <a:latin typeface="Menlo" panose="020B0609030804020204" pitchFamily="49" charset="0"/>
              </a:rPr>
              <a:t>;</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endl</a:t>
            </a:r>
            <a:r>
              <a:rPr lang="en-GB" sz="2000" b="0" dirty="0">
                <a:solidFill>
                  <a:srgbClr val="F8F8F2"/>
                </a:solidFill>
                <a:effectLst/>
                <a:latin typeface="Menlo" panose="020B0609030804020204" pitchFamily="49" charset="0"/>
              </a:rPr>
              <a:t>;</a:t>
            </a: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489C070A-97BF-B011-3234-1ABF4F32E6AE}"/>
              </a:ext>
            </a:extLst>
          </p:cNvPr>
          <p:cNvSpPr txBox="1"/>
          <p:nvPr/>
        </p:nvSpPr>
        <p:spPr>
          <a:xfrm>
            <a:off x="5141677" y="4214524"/>
            <a:ext cx="6461215" cy="646331"/>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1.12346</a:t>
            </a:r>
          </a:p>
        </p:txBody>
      </p:sp>
    </p:spTree>
    <p:extLst>
      <p:ext uri="{BB962C8B-B14F-4D97-AF65-F5344CB8AC3E}">
        <p14:creationId xmlns:p14="http://schemas.microsoft.com/office/powerpoint/2010/main" val="100848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BDAE-3651-B8C8-81D8-7B70EA5E5F53}"/>
              </a:ext>
            </a:extLst>
          </p:cNvPr>
          <p:cNvSpPr>
            <a:spLocks noGrp="1"/>
          </p:cNvSpPr>
          <p:nvPr>
            <p:ph type="title"/>
          </p:nvPr>
        </p:nvSpPr>
        <p:spPr/>
        <p:txBody>
          <a:bodyPr/>
          <a:lstStyle/>
          <a:p>
            <a:r>
              <a:rPr lang="en-GB" dirty="0"/>
              <a:t>Precision: Double</a:t>
            </a:r>
          </a:p>
        </p:txBody>
      </p:sp>
      <p:sp>
        <p:nvSpPr>
          <p:cNvPr id="3" name="Content Placeholder 2">
            <a:extLst>
              <a:ext uri="{FF2B5EF4-FFF2-40B4-BE49-F238E27FC236}">
                <a16:creationId xmlns:a16="http://schemas.microsoft.com/office/drawing/2014/main" id="{9D245D4C-F736-FEB8-024F-7A3530095087}"/>
              </a:ext>
            </a:extLst>
          </p:cNvPr>
          <p:cNvSpPr>
            <a:spLocks noGrp="1"/>
          </p:cNvSpPr>
          <p:nvPr>
            <p:ph idx="1"/>
          </p:nvPr>
        </p:nvSpPr>
        <p:spPr/>
        <p:txBody>
          <a:bodyPr/>
          <a:lstStyle/>
          <a:p>
            <a:r>
              <a:rPr lang="en-US" dirty="0"/>
              <a:t>You can set the precision of </a:t>
            </a:r>
            <a:r>
              <a:rPr lang="en-GB" sz="2800" b="0" dirty="0" err="1">
                <a:solidFill>
                  <a:srgbClr val="F8F8F2"/>
                </a:solidFill>
                <a:effectLst/>
                <a:highlight>
                  <a:srgbClr val="000000"/>
                </a:highlight>
                <a:latin typeface="Menlo" panose="020B0609030804020204" pitchFamily="49" charset="0"/>
              </a:rPr>
              <a:t>cout</a:t>
            </a:r>
            <a:r>
              <a:rPr lang="en-US" dirty="0"/>
              <a:t> that you need using the </a:t>
            </a:r>
            <a:r>
              <a:rPr lang="en-GB" b="0" dirty="0" err="1">
                <a:solidFill>
                  <a:srgbClr val="A6E22E"/>
                </a:solidFill>
                <a:effectLst/>
                <a:highlight>
                  <a:srgbClr val="1B1B1B"/>
                </a:highlight>
                <a:latin typeface="Menlo" panose="020B0609030804020204" pitchFamily="49" charset="0"/>
              </a:rPr>
              <a:t>setprecision</a:t>
            </a:r>
            <a:r>
              <a:rPr lang="en-GB" b="0" dirty="0">
                <a:solidFill>
                  <a:srgbClr val="A6E22E"/>
                </a:solidFill>
                <a:effectLst/>
                <a:latin typeface="Menlo" panose="020B0609030804020204" pitchFamily="49" charset="0"/>
              </a:rPr>
              <a:t> </a:t>
            </a:r>
            <a:r>
              <a:rPr lang="en-US" dirty="0"/>
              <a:t>function</a:t>
            </a:r>
          </a:p>
          <a:p>
            <a:endParaRPr lang="en-GB" dirty="0"/>
          </a:p>
        </p:txBody>
      </p:sp>
      <p:sp>
        <p:nvSpPr>
          <p:cNvPr id="4" name="TextBox 3">
            <a:extLst>
              <a:ext uri="{FF2B5EF4-FFF2-40B4-BE49-F238E27FC236}">
                <a16:creationId xmlns:a16="http://schemas.microsoft.com/office/drawing/2014/main" id="{B314B755-4CDF-123C-F63F-E9DD154C5EF0}"/>
              </a:ext>
            </a:extLst>
          </p:cNvPr>
          <p:cNvSpPr txBox="1"/>
          <p:nvPr/>
        </p:nvSpPr>
        <p:spPr>
          <a:xfrm>
            <a:off x="633714" y="3528573"/>
            <a:ext cx="3986482" cy="2862322"/>
          </a:xfrm>
          <a:prstGeom prst="rect">
            <a:avLst/>
          </a:prstGeom>
          <a:solidFill>
            <a:schemeClr val="bg1"/>
          </a:solidFill>
          <a:ln w="25400">
            <a:solidFill>
              <a:schemeClr val="accent1"/>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iomanip</a:t>
            </a:r>
            <a:r>
              <a:rPr lang="en-GB" b="0" dirty="0">
                <a:solidFill>
                  <a:srgbClr val="E6DB74"/>
                </a:solidFill>
                <a:effectLst/>
                <a:latin typeface="Menlo" panose="020B0609030804020204" pitchFamily="49" charset="0"/>
              </a:rPr>
              <a:t>&gt;</a:t>
            </a: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1.123456789</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setprecision</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72CDE25B-45A1-1141-473D-194DC0039E65}"/>
              </a:ext>
            </a:extLst>
          </p:cNvPr>
          <p:cNvSpPr txBox="1"/>
          <p:nvPr/>
        </p:nvSpPr>
        <p:spPr>
          <a:xfrm>
            <a:off x="4825468" y="4021015"/>
            <a:ext cx="6097508" cy="646331"/>
          </a:xfrm>
          <a:prstGeom prst="rect">
            <a:avLst/>
          </a:prstGeom>
          <a:solidFill>
            <a:srgbClr val="E9E5DC"/>
          </a:solidFill>
          <a:ln w="25400">
            <a:solidFill>
              <a:schemeClr val="accent1"/>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1.123456789</a:t>
            </a:r>
          </a:p>
        </p:txBody>
      </p:sp>
    </p:spTree>
    <p:extLst>
      <p:ext uri="{BB962C8B-B14F-4D97-AF65-F5344CB8AC3E}">
        <p14:creationId xmlns:p14="http://schemas.microsoft.com/office/powerpoint/2010/main" val="2012945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A24C-3B2D-6C52-56EB-1A0716A97CFB}"/>
              </a:ext>
            </a:extLst>
          </p:cNvPr>
          <p:cNvSpPr>
            <a:spLocks noGrp="1"/>
          </p:cNvSpPr>
          <p:nvPr>
            <p:ph type="title"/>
          </p:nvPr>
        </p:nvSpPr>
        <p:spPr/>
        <p:txBody>
          <a:bodyPr/>
          <a:lstStyle/>
          <a:p>
            <a:r>
              <a:rPr lang="en-GB" dirty="0"/>
              <a:t>Precision: Double</a:t>
            </a:r>
          </a:p>
        </p:txBody>
      </p:sp>
      <p:sp>
        <p:nvSpPr>
          <p:cNvPr id="3" name="Content Placeholder 2">
            <a:extLst>
              <a:ext uri="{FF2B5EF4-FFF2-40B4-BE49-F238E27FC236}">
                <a16:creationId xmlns:a16="http://schemas.microsoft.com/office/drawing/2014/main" id="{DEDC3305-F569-5614-DCA1-2D54537E3C2F}"/>
              </a:ext>
            </a:extLst>
          </p:cNvPr>
          <p:cNvSpPr>
            <a:spLocks noGrp="1"/>
          </p:cNvSpPr>
          <p:nvPr>
            <p:ph idx="1"/>
          </p:nvPr>
        </p:nvSpPr>
        <p:spPr/>
        <p:txBody>
          <a:bodyPr/>
          <a:lstStyle/>
          <a:p>
            <a:r>
              <a:rPr lang="en-GB" dirty="0"/>
              <a:t>Note that if you set the precision beyond the capacity of the data type, you get (deterministic) junk after a certain point</a:t>
            </a:r>
          </a:p>
        </p:txBody>
      </p:sp>
      <p:sp>
        <p:nvSpPr>
          <p:cNvPr id="4" name="TextBox 3">
            <a:extLst>
              <a:ext uri="{FF2B5EF4-FFF2-40B4-BE49-F238E27FC236}">
                <a16:creationId xmlns:a16="http://schemas.microsoft.com/office/drawing/2014/main" id="{BDD21122-9070-5423-5BBB-AE1566C6D823}"/>
              </a:ext>
            </a:extLst>
          </p:cNvPr>
          <p:cNvSpPr txBox="1"/>
          <p:nvPr/>
        </p:nvSpPr>
        <p:spPr>
          <a:xfrm>
            <a:off x="765794" y="3069765"/>
            <a:ext cx="4035268" cy="3139321"/>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iomanip</a:t>
            </a:r>
            <a:r>
              <a:rPr lang="en-GB" b="0" dirty="0">
                <a:solidFill>
                  <a:srgbClr val="E6DB74"/>
                </a:solidFill>
                <a:effectLst/>
                <a:latin typeface="Menlo" panose="020B0609030804020204" pitchFamily="49" charset="0"/>
              </a:rPr>
              <a:t>&gt;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1.1234567891234567891234</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setprecision</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20</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285DCE06-64F7-C8F3-183D-24FB346D6A2E}"/>
              </a:ext>
            </a:extLst>
          </p:cNvPr>
          <p:cNvSpPr txBox="1"/>
          <p:nvPr/>
        </p:nvSpPr>
        <p:spPr>
          <a:xfrm>
            <a:off x="5262348" y="4173415"/>
            <a:ext cx="6097508" cy="646331"/>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1.123456789123456</a:t>
            </a:r>
            <a:r>
              <a:rPr lang="en-GB" u="sng" dirty="0">
                <a:solidFill>
                  <a:srgbClr val="000000"/>
                </a:solidFill>
                <a:effectLst/>
                <a:latin typeface="Menlo" panose="020B0609030804020204" pitchFamily="49" charset="0"/>
              </a:rPr>
              <a:t>8116</a:t>
            </a:r>
          </a:p>
        </p:txBody>
      </p:sp>
    </p:spTree>
    <p:extLst>
      <p:ext uri="{BB962C8B-B14F-4D97-AF65-F5344CB8AC3E}">
        <p14:creationId xmlns:p14="http://schemas.microsoft.com/office/powerpoint/2010/main" val="2726020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E294-F354-348A-7CEF-827FAF0E09B3}"/>
              </a:ext>
            </a:extLst>
          </p:cNvPr>
          <p:cNvSpPr>
            <a:spLocks noGrp="1"/>
          </p:cNvSpPr>
          <p:nvPr>
            <p:ph type="title"/>
          </p:nvPr>
        </p:nvSpPr>
        <p:spPr/>
        <p:txBody>
          <a:bodyPr/>
          <a:lstStyle/>
          <a:p>
            <a:r>
              <a:rPr lang="en-GB" dirty="0"/>
              <a:t>Recap</a:t>
            </a:r>
          </a:p>
        </p:txBody>
      </p:sp>
      <p:sp>
        <p:nvSpPr>
          <p:cNvPr id="5" name="TextBox 4">
            <a:extLst>
              <a:ext uri="{FF2B5EF4-FFF2-40B4-BE49-F238E27FC236}">
                <a16:creationId xmlns:a16="http://schemas.microsoft.com/office/drawing/2014/main" id="{C3FD9999-61AA-1EC3-B97C-DB90646DE986}"/>
              </a:ext>
            </a:extLst>
          </p:cNvPr>
          <p:cNvSpPr txBox="1"/>
          <p:nvPr/>
        </p:nvSpPr>
        <p:spPr>
          <a:xfrm>
            <a:off x="2754386" y="1487758"/>
            <a:ext cx="6672580" cy="4401205"/>
          </a:xfrm>
          <a:prstGeom prst="rect">
            <a:avLst/>
          </a:prstGeom>
          <a:solidFill>
            <a:schemeClr val="bg1"/>
          </a:solidFill>
          <a:ln w="31750">
            <a:solidFill>
              <a:srgbClr val="FF0000"/>
            </a:solidFill>
          </a:ln>
        </p:spPr>
        <p:txBody>
          <a:bodyPr wrap="square">
            <a:spAutoFit/>
          </a:bodyPr>
          <a:lstStyle/>
          <a:p>
            <a:r>
              <a:rPr lang="en-GB" sz="1400" b="0" dirty="0">
                <a:solidFill>
                  <a:srgbClr val="C586C0"/>
                </a:solidFill>
                <a:effectLst/>
                <a:latin typeface="Menlo" panose="020B0609030804020204" pitchFamily="49" charset="0"/>
              </a:rPr>
              <a:t>#include</a:t>
            </a:r>
            <a:r>
              <a:rPr lang="en-GB" sz="1400" b="0" dirty="0">
                <a:solidFill>
                  <a:srgbClr val="569CD6"/>
                </a:solidFill>
                <a:effectLst/>
                <a:latin typeface="Menlo" panose="020B0609030804020204" pitchFamily="49" charset="0"/>
              </a:rPr>
              <a:t> </a:t>
            </a:r>
            <a:r>
              <a:rPr lang="en-GB" sz="1400" b="0" dirty="0">
                <a:solidFill>
                  <a:srgbClr val="CE9178"/>
                </a:solidFill>
                <a:effectLst/>
                <a:latin typeface="Menlo" panose="020B0609030804020204" pitchFamily="49" charset="0"/>
              </a:rPr>
              <a:t>&lt;iostream&gt;</a:t>
            </a:r>
            <a:endParaRPr lang="en-GB" sz="1400" b="0" dirty="0">
              <a:solidFill>
                <a:srgbClr val="CCCCCC"/>
              </a:solidFill>
              <a:effectLst/>
              <a:latin typeface="Menlo" panose="020B0609030804020204" pitchFamily="49" charset="0"/>
            </a:endParaRPr>
          </a:p>
          <a:p>
            <a:r>
              <a:rPr lang="en-GB" sz="1400" b="0" dirty="0">
                <a:solidFill>
                  <a:srgbClr val="C586C0"/>
                </a:solidFill>
                <a:effectLst/>
                <a:latin typeface="Menlo" panose="020B0609030804020204" pitchFamily="49" charset="0"/>
              </a:rPr>
              <a:t>using</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namespace</a:t>
            </a:r>
            <a:r>
              <a:rPr lang="en-GB" sz="1400" b="0" dirty="0">
                <a:solidFill>
                  <a:srgbClr val="CCCCCC"/>
                </a:solidFill>
                <a:effectLst/>
                <a:latin typeface="Menlo" panose="020B0609030804020204" pitchFamily="49" charset="0"/>
              </a:rPr>
              <a:t> </a:t>
            </a:r>
            <a:r>
              <a:rPr lang="en-GB" sz="1400" b="0" dirty="0">
                <a:solidFill>
                  <a:srgbClr val="4EC9B0"/>
                </a:solidFill>
                <a:effectLst/>
                <a:latin typeface="Menlo" panose="020B0609030804020204" pitchFamily="49" charset="0"/>
              </a:rPr>
              <a:t>std</a:t>
            </a:r>
            <a:r>
              <a:rPr lang="en-GB" sz="1400" b="0" dirty="0">
                <a:solidFill>
                  <a:srgbClr val="CCCCCC"/>
                </a:solidFill>
                <a:effectLst/>
                <a:latin typeface="Menlo" panose="020B0609030804020204" pitchFamily="49" charset="0"/>
              </a:rPr>
              <a:t>;</a:t>
            </a:r>
          </a:p>
          <a:p>
            <a:br>
              <a:rPr lang="en-GB" sz="1400" b="0" dirty="0">
                <a:solidFill>
                  <a:srgbClr val="CCCCCC"/>
                </a:solidFill>
                <a:effectLst/>
                <a:latin typeface="Menlo" panose="020B0609030804020204" pitchFamily="49" charset="0"/>
              </a:rPr>
            </a:b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DCDCAA"/>
                </a:solidFill>
                <a:effectLst/>
                <a:latin typeface="Menlo" panose="020B0609030804020204" pitchFamily="49" charset="0"/>
              </a:rPr>
              <a:t>main</a:t>
            </a:r>
            <a:r>
              <a:rPr lang="en-GB" sz="1400" b="0" dirty="0">
                <a:solidFill>
                  <a:srgbClr val="CCCCCC"/>
                </a:solidFill>
                <a:effectLst/>
                <a:latin typeface="Menlo" panose="020B0609030804020204" pitchFamily="49" charset="0"/>
              </a:rPr>
              <a:t>() {</a:t>
            </a:r>
            <a:br>
              <a:rPr lang="en-GB" sz="1400" b="0" dirty="0">
                <a:solidFill>
                  <a:srgbClr val="CCCCCC"/>
                </a:solidFill>
                <a:effectLst/>
                <a:latin typeface="Menlo" panose="020B0609030804020204" pitchFamily="49" charset="0"/>
              </a:rPr>
            </a:b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 sum;</a:t>
            </a:r>
          </a:p>
          <a:p>
            <a:endParaRPr lang="en-GB" sz="1400" b="0" dirty="0">
              <a:solidFill>
                <a:srgbClr val="CCCCCC"/>
              </a:solidFill>
              <a:effectLst/>
              <a:latin typeface="Menlo" panose="020B0609030804020204" pitchFamily="49" charset="0"/>
            </a:endParaRPr>
          </a:p>
          <a:p>
            <a:r>
              <a:rPr lang="en-GB" sz="1400" b="0" dirty="0" err="1">
                <a:solidFill>
                  <a:srgbClr val="CCCCCC"/>
                </a:solidFill>
                <a:effectLst/>
                <a:latin typeface="Menlo" panose="020B0609030804020204" pitchFamily="49" charset="0"/>
              </a:rPr>
              <a:t>cout</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"Enter two integers: "</a:t>
            </a:r>
            <a:r>
              <a:rPr lang="en-GB" sz="1400" b="0" dirty="0">
                <a:solidFill>
                  <a:srgbClr val="CCCCCC"/>
                </a:solidFill>
                <a:effectLst/>
                <a:latin typeface="Menlo" panose="020B0609030804020204" pitchFamily="49" charset="0"/>
              </a:rPr>
              <a:t>;</a:t>
            </a:r>
          </a:p>
          <a:p>
            <a:r>
              <a:rPr lang="en-GB" sz="1400" b="0" dirty="0" err="1">
                <a:solidFill>
                  <a:srgbClr val="CCCCCC"/>
                </a:solidFill>
                <a:effectLst/>
                <a:latin typeface="Menlo" panose="020B0609030804020204" pitchFamily="49" charset="0"/>
              </a:rPr>
              <a:t>cin</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&gt;&gt;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&gt;&gt;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a:t>
            </a:r>
          </a:p>
          <a:p>
            <a:br>
              <a:rPr lang="en-GB" sz="1400" b="0" dirty="0">
                <a:solidFill>
                  <a:srgbClr val="CCCCCC"/>
                </a:solidFill>
                <a:effectLst/>
                <a:latin typeface="Menlo" panose="020B0609030804020204" pitchFamily="49" charset="0"/>
              </a:rPr>
            </a:br>
            <a:r>
              <a:rPr lang="en-GB" sz="1400" b="0" dirty="0">
                <a:solidFill>
                  <a:srgbClr val="6A9955"/>
                </a:solidFill>
                <a:effectLst/>
                <a:latin typeface="Menlo" panose="020B0609030804020204" pitchFamily="49" charset="0"/>
              </a:rPr>
              <a:t>// sum of two numbers in stored in variable </a:t>
            </a:r>
            <a:r>
              <a:rPr lang="en-GB" sz="1400" b="0" dirty="0" err="1">
                <a:solidFill>
                  <a:srgbClr val="6A9955"/>
                </a:solidFill>
                <a:effectLst/>
                <a:latin typeface="Menlo" panose="020B0609030804020204" pitchFamily="49" charset="0"/>
              </a:rPr>
              <a:t>sumOfTwoNumbers</a:t>
            </a:r>
            <a:endParaRPr lang="en-GB" sz="1400" b="0" dirty="0">
              <a:solidFill>
                <a:srgbClr val="CCCCCC"/>
              </a:solidFill>
              <a:effectLst/>
              <a:latin typeface="Menlo" panose="020B0609030804020204" pitchFamily="49" charset="0"/>
            </a:endParaRPr>
          </a:p>
          <a:p>
            <a:r>
              <a:rPr lang="en-GB" sz="1400" b="0" dirty="0">
                <a:solidFill>
                  <a:srgbClr val="CCCCCC"/>
                </a:solidFill>
                <a:effectLst/>
                <a:latin typeface="Menlo" panose="020B0609030804020204" pitchFamily="49" charset="0"/>
              </a:rPr>
              <a:t>sum </a:t>
            </a:r>
            <a:r>
              <a:rPr lang="en-GB" sz="1400" b="0" dirty="0">
                <a:solidFill>
                  <a:srgbClr val="D4D4D4"/>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a:t>
            </a:r>
          </a:p>
          <a:p>
            <a:endParaRPr lang="en-GB" sz="1400" b="0" dirty="0">
              <a:solidFill>
                <a:srgbClr val="CCCCCC"/>
              </a:solidFill>
              <a:effectLst/>
              <a:latin typeface="Menlo" panose="020B0609030804020204" pitchFamily="49" charset="0"/>
            </a:endParaRPr>
          </a:p>
          <a:p>
            <a:r>
              <a:rPr lang="en-GB" sz="1400" b="0" dirty="0">
                <a:solidFill>
                  <a:srgbClr val="6A9955"/>
                </a:solidFill>
                <a:effectLst/>
                <a:latin typeface="Menlo" panose="020B0609030804020204" pitchFamily="49" charset="0"/>
              </a:rPr>
              <a:t>// prints sum </a:t>
            </a:r>
            <a:endParaRPr lang="en-GB" sz="1400" b="0" dirty="0">
              <a:solidFill>
                <a:srgbClr val="CCCCCC"/>
              </a:solidFill>
              <a:effectLst/>
              <a:latin typeface="Menlo" panose="020B0609030804020204" pitchFamily="49" charset="0"/>
            </a:endParaRPr>
          </a:p>
          <a:p>
            <a:r>
              <a:rPr lang="en-GB" sz="1400" b="0" dirty="0" err="1">
                <a:solidFill>
                  <a:srgbClr val="CCCCCC"/>
                </a:solidFill>
                <a:effectLst/>
                <a:latin typeface="Menlo" panose="020B0609030804020204" pitchFamily="49" charset="0"/>
              </a:rPr>
              <a:t>cout</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first_number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 + "</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err="1">
                <a:solidFill>
                  <a:srgbClr val="CCCCCC"/>
                </a:solidFill>
                <a:effectLst/>
                <a:latin typeface="Menlo" panose="020B0609030804020204" pitchFamily="49" charset="0"/>
              </a:rPr>
              <a:t>second_number</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 = "</a:t>
            </a:r>
            <a:r>
              <a:rPr lang="en-GB" sz="1400" b="0" dirty="0">
                <a:solidFill>
                  <a:srgbClr val="CCCCCC"/>
                </a:solidFill>
                <a:effectLst/>
                <a:latin typeface="Menlo" panose="020B0609030804020204" pitchFamily="49" charset="0"/>
              </a:rPr>
              <a:t>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sum </a:t>
            </a:r>
            <a:r>
              <a:rPr lang="en-GB" sz="1400" b="0" dirty="0">
                <a:solidFill>
                  <a:srgbClr val="D4D4D4"/>
                </a:solidFill>
                <a:effectLst/>
                <a:latin typeface="Menlo" panose="020B0609030804020204" pitchFamily="49" charset="0"/>
              </a:rPr>
              <a:t>&lt;&lt;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a:solidFill>
                  <a:srgbClr val="D7BA7D"/>
                </a:solidFill>
                <a:effectLst/>
                <a:latin typeface="Menlo" panose="020B0609030804020204" pitchFamily="49" charset="0"/>
              </a:rPr>
              <a:t>\n</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endParaRPr lang="en-GB" sz="1400" b="0" dirty="0">
              <a:solidFill>
                <a:srgbClr val="CCCCCC"/>
              </a:solidFill>
              <a:effectLst/>
              <a:latin typeface="Menlo" panose="020B0609030804020204" pitchFamily="49" charset="0"/>
            </a:endParaRPr>
          </a:p>
          <a:p>
            <a:r>
              <a:rPr lang="en-GB" sz="1400" b="0" dirty="0">
                <a:solidFill>
                  <a:srgbClr val="C586C0"/>
                </a:solidFill>
                <a:effectLst/>
                <a:latin typeface="Menlo" panose="020B0609030804020204" pitchFamily="49" charset="0"/>
              </a:rPr>
              <a:t>return</a:t>
            </a:r>
            <a:r>
              <a:rPr lang="en-GB" sz="1400" b="0" dirty="0">
                <a:solidFill>
                  <a:srgbClr val="CCCCCC"/>
                </a:solidFill>
                <a:effectLst/>
                <a:latin typeface="Menlo" panose="020B0609030804020204" pitchFamily="49" charset="0"/>
              </a:rPr>
              <a:t> </a:t>
            </a:r>
            <a:r>
              <a:rPr lang="en-GB" sz="1400" b="0" dirty="0">
                <a:solidFill>
                  <a:srgbClr val="B5CEA8"/>
                </a:solidFill>
                <a:effectLst/>
                <a:latin typeface="Menlo" panose="020B0609030804020204" pitchFamily="49" charset="0"/>
              </a:rPr>
              <a:t>0</a:t>
            </a:r>
            <a:r>
              <a:rPr lang="en-GB" sz="1400" b="0" dirty="0">
                <a:solidFill>
                  <a:srgbClr val="CCCCCC"/>
                </a:solidFill>
                <a:effectLst/>
                <a:latin typeface="Menlo" panose="020B0609030804020204" pitchFamily="49" charset="0"/>
              </a:rPr>
              <a:t>;</a:t>
            </a:r>
            <a:br>
              <a:rPr lang="en-GB" sz="1400" b="0" dirty="0">
                <a:solidFill>
                  <a:srgbClr val="CCCCCC"/>
                </a:solidFill>
                <a:effectLst/>
                <a:latin typeface="Menlo" panose="020B0609030804020204" pitchFamily="49" charset="0"/>
              </a:rPr>
            </a:br>
            <a:r>
              <a:rPr lang="en-GB" sz="1400" b="0" dirty="0">
                <a:solidFill>
                  <a:srgbClr val="CCCCCC"/>
                </a:solidFill>
                <a:effectLst/>
                <a:latin typeface="Menlo" panose="020B0609030804020204" pitchFamily="49" charset="0"/>
              </a:rPr>
              <a:t>}</a:t>
            </a:r>
          </a:p>
          <a:p>
            <a:br>
              <a:rPr lang="en-GB" sz="1400" b="0" dirty="0">
                <a:solidFill>
                  <a:srgbClr val="CCCCCC"/>
                </a:solidFill>
                <a:effectLst/>
                <a:latin typeface="Menlo" panose="020B0609030804020204" pitchFamily="49" charset="0"/>
              </a:rPr>
            </a:br>
            <a:endParaRPr lang="en-GB" sz="14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3197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B9C7-2720-0390-0752-B205C83AA277}"/>
              </a:ext>
            </a:extLst>
          </p:cNvPr>
          <p:cNvSpPr>
            <a:spLocks noGrp="1"/>
          </p:cNvSpPr>
          <p:nvPr>
            <p:ph type="title"/>
          </p:nvPr>
        </p:nvSpPr>
        <p:spPr/>
        <p:txBody>
          <a:bodyPr/>
          <a:lstStyle/>
          <a:p>
            <a:r>
              <a:rPr lang="en-GB" dirty="0"/>
              <a:t>Limits</a:t>
            </a:r>
          </a:p>
        </p:txBody>
      </p:sp>
      <p:sp>
        <p:nvSpPr>
          <p:cNvPr id="3" name="Content Placeholder 2">
            <a:extLst>
              <a:ext uri="{FF2B5EF4-FFF2-40B4-BE49-F238E27FC236}">
                <a16:creationId xmlns:a16="http://schemas.microsoft.com/office/drawing/2014/main" id="{46DD18FC-C616-06F5-34CA-C6C8A8D71D22}"/>
              </a:ext>
            </a:extLst>
          </p:cNvPr>
          <p:cNvSpPr>
            <a:spLocks noGrp="1"/>
          </p:cNvSpPr>
          <p:nvPr>
            <p:ph idx="1"/>
          </p:nvPr>
        </p:nvSpPr>
        <p:spPr>
          <a:xfrm>
            <a:off x="913795" y="1526472"/>
            <a:ext cx="10353762" cy="1682750"/>
          </a:xfrm>
        </p:spPr>
        <p:txBody>
          <a:bodyPr>
            <a:normAutofit/>
          </a:bodyPr>
          <a:lstStyle/>
          <a:p>
            <a:r>
              <a:rPr lang="en-GB" dirty="0"/>
              <a:t>The data types have a max and min value depending on the number of bits they use in memory</a:t>
            </a:r>
          </a:p>
          <a:p>
            <a:r>
              <a:rPr lang="en-GB" dirty="0"/>
              <a:t>For </a:t>
            </a:r>
            <a:r>
              <a:rPr lang="en-GB" sz="2800" b="0" i="1" dirty="0">
                <a:solidFill>
                  <a:srgbClr val="66D9EF"/>
                </a:solidFill>
                <a:effectLst/>
                <a:latin typeface="Menlo" panose="020B0609030804020204" pitchFamily="49" charset="0"/>
              </a:rPr>
              <a:t>int</a:t>
            </a:r>
            <a:r>
              <a:rPr lang="en-US" dirty="0"/>
              <a:t>, this is </a:t>
            </a:r>
            <a:r>
              <a:rPr lang="en-GB" b="0" dirty="0">
                <a:solidFill>
                  <a:srgbClr val="AE81FF"/>
                </a:solidFill>
                <a:effectLst/>
                <a:latin typeface="Menlo" panose="020B0609030804020204" pitchFamily="49" charset="0"/>
              </a:rPr>
              <a:t>2147483647</a:t>
            </a:r>
            <a:endParaRPr lang="en-GB" dirty="0"/>
          </a:p>
        </p:txBody>
      </p:sp>
      <p:sp>
        <p:nvSpPr>
          <p:cNvPr id="4" name="TextBox 3">
            <a:extLst>
              <a:ext uri="{FF2B5EF4-FFF2-40B4-BE49-F238E27FC236}">
                <a16:creationId xmlns:a16="http://schemas.microsoft.com/office/drawing/2014/main" id="{7C80ED51-CE3C-5890-332E-DFE006701BA3}"/>
              </a:ext>
            </a:extLst>
          </p:cNvPr>
          <p:cNvSpPr txBox="1"/>
          <p:nvPr/>
        </p:nvSpPr>
        <p:spPr>
          <a:xfrm>
            <a:off x="860600" y="3564792"/>
            <a:ext cx="3433526" cy="2062103"/>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2147483647</a:t>
            </a:r>
            <a:r>
              <a:rPr lang="en-GB" sz="1600" b="0" dirty="0">
                <a:solidFill>
                  <a:srgbClr val="F8F8F2"/>
                </a:solidFill>
                <a:effectLst/>
                <a:latin typeface="Menlo" panose="020B0609030804020204" pitchFamily="49" charset="0"/>
              </a:rPr>
              <a:t>;</a:t>
            </a:r>
          </a:p>
          <a:p>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b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2147483648</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b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5357A3A8-90FC-3667-2D43-7466979538C4}"/>
              </a:ext>
            </a:extLst>
          </p:cNvPr>
          <p:cNvSpPr txBox="1"/>
          <p:nvPr/>
        </p:nvSpPr>
        <p:spPr>
          <a:xfrm>
            <a:off x="5170049" y="3247936"/>
            <a:ext cx="6097508" cy="3293209"/>
          </a:xfrm>
          <a:prstGeom prst="rect">
            <a:avLst/>
          </a:prstGeom>
          <a:solidFill>
            <a:srgbClr val="E9E5DC"/>
          </a:solidFill>
          <a:ln w="31750">
            <a:solidFill>
              <a:srgbClr val="FF0000"/>
            </a:solidFill>
          </a:ln>
        </p:spPr>
        <p:txBody>
          <a:bodyPr wrap="square">
            <a:spAutoFit/>
          </a:bodyPr>
          <a:lstStyle/>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b="1" dirty="0">
                <a:solidFill>
                  <a:srgbClr val="000000"/>
                </a:solidFill>
                <a:effectLst/>
                <a:latin typeface="Menlo" panose="020B0609030804020204" pitchFamily="49" charset="0"/>
              </a:rPr>
              <a:t>test.cpp:5:13: </a:t>
            </a:r>
            <a:r>
              <a:rPr lang="en-GB" sz="1600" b="1" dirty="0">
                <a:solidFill>
                  <a:srgbClr val="DB27DA"/>
                </a:solidFill>
                <a:effectLst/>
                <a:latin typeface="Menlo" panose="020B0609030804020204" pitchFamily="49" charset="0"/>
              </a:rPr>
              <a:t>warning: </a:t>
            </a:r>
            <a:r>
              <a:rPr lang="en-GB" sz="1600" b="1" dirty="0">
                <a:solidFill>
                  <a:srgbClr val="000000"/>
                </a:solidFill>
                <a:effectLst/>
                <a:latin typeface="Menlo" panose="020B0609030804020204" pitchFamily="49" charset="0"/>
              </a:rPr>
              <a:t>implicit conversion from 'long' to 'int' changes value from 2147483648 to -2147483648 [-</a:t>
            </a:r>
            <a:r>
              <a:rPr lang="en-GB" sz="1600" b="1" dirty="0" err="1">
                <a:solidFill>
                  <a:srgbClr val="000000"/>
                </a:solidFill>
                <a:effectLst/>
                <a:latin typeface="Menlo" panose="020B0609030804020204" pitchFamily="49" charset="0"/>
              </a:rPr>
              <a:t>Wconstant</a:t>
            </a:r>
            <a:r>
              <a:rPr lang="en-GB" sz="1600" b="1" dirty="0">
                <a:solidFill>
                  <a:srgbClr val="000000"/>
                </a:solidFill>
                <a:effectLst/>
                <a:latin typeface="Menlo" panose="020B0609030804020204" pitchFamily="49" charset="0"/>
              </a:rPr>
              <a:t>-conversion]</a:t>
            </a:r>
            <a:endParaRPr lang="en-GB" sz="1600" dirty="0">
              <a:solidFill>
                <a:srgbClr val="000000"/>
              </a:solidFill>
              <a:effectLst/>
              <a:latin typeface="Menlo" panose="020B0609030804020204" pitchFamily="49" charset="0"/>
            </a:endParaRPr>
          </a:p>
          <a:p>
            <a:r>
              <a:rPr lang="en-GB" sz="1600" dirty="0">
                <a:solidFill>
                  <a:srgbClr val="000000"/>
                </a:solidFill>
                <a:effectLst/>
                <a:latin typeface="Menlo" panose="020B0609030804020204" pitchFamily="49" charset="0"/>
              </a:rPr>
              <a:t>    int b = 2147483648;</a:t>
            </a:r>
          </a:p>
          <a:p>
            <a:r>
              <a:rPr lang="en-GB" sz="1600" b="1" dirty="0">
                <a:solidFill>
                  <a:srgbClr val="39C026"/>
                </a:solidFill>
                <a:effectLst/>
                <a:latin typeface="Menlo" panose="020B0609030804020204" pitchFamily="49" charset="0"/>
              </a:rPr>
              <a:t>        ~   ^~~~~~~~~~</a:t>
            </a:r>
            <a:endParaRPr lang="en-GB" sz="1600" dirty="0">
              <a:solidFill>
                <a:srgbClr val="39C026"/>
              </a:solidFill>
              <a:effectLst/>
              <a:latin typeface="Menlo" panose="020B0609030804020204" pitchFamily="49" charset="0"/>
            </a:endParaRPr>
          </a:p>
          <a:p>
            <a:r>
              <a:rPr lang="en-GB" sz="1600" dirty="0">
                <a:solidFill>
                  <a:srgbClr val="000000"/>
                </a:solidFill>
                <a:effectLst/>
                <a:latin typeface="Menlo" panose="020B0609030804020204" pitchFamily="49" charset="0"/>
              </a:rPr>
              <a:t>1 warning generated.</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2147483647</a:t>
            </a:r>
          </a:p>
          <a:p>
            <a:r>
              <a:rPr lang="en-GB" sz="1600" dirty="0">
                <a:solidFill>
                  <a:srgbClr val="000000"/>
                </a:solidFill>
                <a:effectLst/>
                <a:latin typeface="Menlo" panose="020B0609030804020204" pitchFamily="49" charset="0"/>
              </a:rPr>
              <a:t>-2147483648</a:t>
            </a:r>
          </a:p>
        </p:txBody>
      </p:sp>
    </p:spTree>
    <p:extLst>
      <p:ext uri="{BB962C8B-B14F-4D97-AF65-F5344CB8AC3E}">
        <p14:creationId xmlns:p14="http://schemas.microsoft.com/office/powerpoint/2010/main" val="24910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8C8D-73DB-7836-04C7-CE93E05B5B17}"/>
              </a:ext>
            </a:extLst>
          </p:cNvPr>
          <p:cNvSpPr>
            <a:spLocks noGrp="1"/>
          </p:cNvSpPr>
          <p:nvPr>
            <p:ph type="title"/>
          </p:nvPr>
        </p:nvSpPr>
        <p:spPr/>
        <p:txBody>
          <a:bodyPr/>
          <a:lstStyle/>
          <a:p>
            <a:r>
              <a:rPr lang="en-GB" dirty="0"/>
              <a:t>Limits</a:t>
            </a:r>
          </a:p>
        </p:txBody>
      </p:sp>
      <p:sp>
        <p:nvSpPr>
          <p:cNvPr id="5" name="TextBox 4">
            <a:extLst>
              <a:ext uri="{FF2B5EF4-FFF2-40B4-BE49-F238E27FC236}">
                <a16:creationId xmlns:a16="http://schemas.microsoft.com/office/drawing/2014/main" id="{CEB8EAE8-FF65-4263-024C-67EE5FB3FC6B}"/>
              </a:ext>
            </a:extLst>
          </p:cNvPr>
          <p:cNvSpPr txBox="1"/>
          <p:nvPr/>
        </p:nvSpPr>
        <p:spPr>
          <a:xfrm>
            <a:off x="3142249" y="2049195"/>
            <a:ext cx="6161014" cy="523220"/>
          </a:xfrm>
          <a:prstGeom prst="rect">
            <a:avLst/>
          </a:prstGeom>
          <a:noFill/>
        </p:spPr>
        <p:txBody>
          <a:bodyPr wrap="square">
            <a:spAutoFit/>
          </a:bodyPr>
          <a:lstStyle/>
          <a:p>
            <a:r>
              <a:rPr lang="en-GB" sz="2800" dirty="0">
                <a:highlight>
                  <a:srgbClr val="000000"/>
                </a:highlight>
              </a:rPr>
              <a:t>For </a:t>
            </a:r>
            <a:r>
              <a:rPr lang="en-GB" sz="2800" b="0" i="1" dirty="0">
                <a:solidFill>
                  <a:srgbClr val="66D9EF"/>
                </a:solidFill>
                <a:effectLst/>
                <a:highlight>
                  <a:srgbClr val="000000"/>
                </a:highlight>
                <a:latin typeface="Menlo" panose="020B0609030804020204" pitchFamily="49" charset="0"/>
              </a:rPr>
              <a:t>int</a:t>
            </a:r>
            <a:r>
              <a:rPr lang="en-US" sz="2800" dirty="0">
                <a:highlight>
                  <a:srgbClr val="000000"/>
                </a:highlight>
              </a:rPr>
              <a:t> (32 bits) this is </a:t>
            </a:r>
            <a:r>
              <a:rPr lang="en-GB" sz="2800" b="0" dirty="0">
                <a:solidFill>
                  <a:srgbClr val="AE81FF"/>
                </a:solidFill>
                <a:effectLst/>
                <a:highlight>
                  <a:srgbClr val="000000"/>
                </a:highlight>
                <a:latin typeface="Menlo" panose="020B0609030804020204" pitchFamily="49" charset="0"/>
              </a:rPr>
              <a:t>2147483647</a:t>
            </a:r>
          </a:p>
        </p:txBody>
      </p:sp>
      <p:sp>
        <p:nvSpPr>
          <p:cNvPr id="7" name="TextBox 6">
            <a:extLst>
              <a:ext uri="{FF2B5EF4-FFF2-40B4-BE49-F238E27FC236}">
                <a16:creationId xmlns:a16="http://schemas.microsoft.com/office/drawing/2014/main" id="{26377E6A-3267-2082-2A4D-EAE394545AC0}"/>
              </a:ext>
            </a:extLst>
          </p:cNvPr>
          <p:cNvSpPr txBox="1"/>
          <p:nvPr/>
        </p:nvSpPr>
        <p:spPr>
          <a:xfrm>
            <a:off x="2600716" y="3296920"/>
            <a:ext cx="7244080" cy="584775"/>
          </a:xfrm>
          <a:prstGeom prst="rect">
            <a:avLst/>
          </a:prstGeom>
          <a:noFill/>
        </p:spPr>
        <p:txBody>
          <a:bodyPr wrap="square">
            <a:spAutoFit/>
          </a:bodyPr>
          <a:lstStyle/>
          <a:p>
            <a:r>
              <a:rPr lang="en-GB" sz="3200" dirty="0">
                <a:highlight>
                  <a:srgbClr val="000000"/>
                </a:highlight>
              </a:rPr>
              <a:t>01111111111111111111111111111111</a:t>
            </a:r>
          </a:p>
        </p:txBody>
      </p:sp>
      <p:cxnSp>
        <p:nvCxnSpPr>
          <p:cNvPr id="9" name="Straight Arrow Connector 8">
            <a:extLst>
              <a:ext uri="{FF2B5EF4-FFF2-40B4-BE49-F238E27FC236}">
                <a16:creationId xmlns:a16="http://schemas.microsoft.com/office/drawing/2014/main" id="{73CE8D88-C929-2FAC-B121-FDF10D86C6C3}"/>
              </a:ext>
            </a:extLst>
          </p:cNvPr>
          <p:cNvCxnSpPr>
            <a:cxnSpLocks/>
          </p:cNvCxnSpPr>
          <p:nvPr/>
        </p:nvCxnSpPr>
        <p:spPr>
          <a:xfrm flipV="1">
            <a:off x="2001520" y="3881695"/>
            <a:ext cx="711200" cy="125926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B2D05F-56CF-1BD9-264B-AFD02BAD0CE4}"/>
              </a:ext>
            </a:extLst>
          </p:cNvPr>
          <p:cNvCxnSpPr>
            <a:cxnSpLocks/>
          </p:cNvCxnSpPr>
          <p:nvPr/>
        </p:nvCxnSpPr>
        <p:spPr>
          <a:xfrm flipV="1">
            <a:off x="2936728" y="3881695"/>
            <a:ext cx="0" cy="125926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DD6CEF-4C77-D0F3-20E0-4606AB238651}"/>
              </a:ext>
            </a:extLst>
          </p:cNvPr>
          <p:cNvCxnSpPr>
            <a:cxnSpLocks/>
          </p:cNvCxnSpPr>
          <p:nvPr/>
        </p:nvCxnSpPr>
        <p:spPr>
          <a:xfrm flipH="1" flipV="1">
            <a:off x="3224507" y="3850045"/>
            <a:ext cx="615973" cy="129091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E6E1D3-2200-AEF1-C2C1-04ECC12D13ED}"/>
              </a:ext>
            </a:extLst>
          </p:cNvPr>
          <p:cNvSpPr txBox="1"/>
          <p:nvPr/>
        </p:nvSpPr>
        <p:spPr>
          <a:xfrm>
            <a:off x="1128542" y="5140960"/>
            <a:ext cx="1297940" cy="646331"/>
          </a:xfrm>
          <a:prstGeom prst="rect">
            <a:avLst/>
          </a:prstGeom>
          <a:noFill/>
        </p:spPr>
        <p:txBody>
          <a:bodyPr wrap="square">
            <a:spAutoFit/>
          </a:bodyPr>
          <a:lstStyle/>
          <a:p>
            <a:pPr algn="ctr"/>
            <a:r>
              <a:rPr lang="en-GB" sz="1800" dirty="0">
                <a:solidFill>
                  <a:srgbClr val="002060"/>
                </a:solidFill>
              </a:rPr>
              <a:t>Sign bit</a:t>
            </a:r>
            <a:br>
              <a:rPr lang="en-GB" sz="1800" dirty="0">
                <a:solidFill>
                  <a:srgbClr val="002060"/>
                </a:solidFill>
              </a:rPr>
            </a:br>
            <a:r>
              <a:rPr lang="en-GB" sz="1800" dirty="0">
                <a:solidFill>
                  <a:srgbClr val="002060"/>
                </a:solidFill>
              </a:rPr>
              <a:t>(0 = +</a:t>
            </a:r>
            <a:r>
              <a:rPr lang="en-GB" sz="1800" dirty="0" err="1">
                <a:solidFill>
                  <a:srgbClr val="002060"/>
                </a:solidFill>
              </a:rPr>
              <a:t>ve</a:t>
            </a:r>
            <a:r>
              <a:rPr lang="en-GB" sz="1800" dirty="0">
                <a:solidFill>
                  <a:srgbClr val="002060"/>
                </a:solidFill>
              </a:rPr>
              <a:t>)</a:t>
            </a:r>
            <a:endParaRPr lang="en-GB" dirty="0">
              <a:solidFill>
                <a:srgbClr val="002060"/>
              </a:solidFil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E9E0861-0FAE-F5BC-6E49-94C2ECE4DD1F}"/>
                  </a:ext>
                </a:extLst>
              </p:cNvPr>
              <p:cNvSpPr txBox="1"/>
              <p:nvPr/>
            </p:nvSpPr>
            <p:spPr>
              <a:xfrm>
                <a:off x="2357120" y="5159325"/>
                <a:ext cx="1297940" cy="923330"/>
              </a:xfrm>
              <a:prstGeom prst="rect">
                <a:avLst/>
              </a:prstGeom>
              <a:noFill/>
            </p:spPr>
            <p:txBody>
              <a:bodyPr wrap="square">
                <a:spAutoFit/>
              </a:bodyPr>
              <a:lstStyle/>
              <a:p>
                <a:pPr algn="ctr"/>
                <a:r>
                  <a:rPr lang="en-GB" sz="1800" dirty="0">
                    <a:solidFill>
                      <a:srgbClr val="002060"/>
                    </a:solidFill>
                  </a:rPr>
                  <a:t>Magnitude bit</a:t>
                </a:r>
                <a:br>
                  <a:rPr lang="en-GB" sz="1800" dirty="0">
                    <a:solidFill>
                      <a:srgbClr val="002060"/>
                    </a:solidFill>
                  </a:rPr>
                </a:br>
                <a:r>
                  <a:rPr lang="en-GB" sz="1800" dirty="0">
                    <a:solidFill>
                      <a:srgbClr val="002060"/>
                    </a:solidFill>
                  </a:rPr>
                  <a:t>(</a:t>
                </a:r>
                <a14:m>
                  <m:oMath xmlns:m="http://schemas.openxmlformats.org/officeDocument/2006/math">
                    <m:sSup>
                      <m:sSupPr>
                        <m:ctrlPr>
                          <a:rPr lang="en-GB" sz="1800" i="1" smtClean="0">
                            <a:solidFill>
                              <a:srgbClr val="002060"/>
                            </a:solidFill>
                            <a:latin typeface="Cambria Math" panose="02040503050406030204" pitchFamily="18" charset="0"/>
                          </a:rPr>
                        </m:ctrlPr>
                      </m:sSupPr>
                      <m:e>
                        <m:r>
                          <a:rPr lang="en-GB" sz="1800" b="0" i="1" smtClean="0">
                            <a:solidFill>
                              <a:srgbClr val="002060"/>
                            </a:solidFill>
                            <a:latin typeface="Cambria Math" panose="02040503050406030204" pitchFamily="18" charset="0"/>
                          </a:rPr>
                          <m:t>2</m:t>
                        </m:r>
                      </m:e>
                      <m:sup>
                        <m:r>
                          <a:rPr lang="en-GB" sz="1800" b="0" i="1" smtClean="0">
                            <a:solidFill>
                              <a:srgbClr val="002060"/>
                            </a:solidFill>
                            <a:latin typeface="Cambria Math" panose="02040503050406030204" pitchFamily="18" charset="0"/>
                          </a:rPr>
                          <m:t>0</m:t>
                        </m:r>
                      </m:sup>
                    </m:sSup>
                    <m:r>
                      <a:rPr lang="en-GB" sz="1800" i="1" smtClean="0">
                        <a:solidFill>
                          <a:srgbClr val="002060"/>
                        </a:solidFill>
                        <a:latin typeface="Cambria Math" panose="02040503050406030204" pitchFamily="18" charset="0"/>
                        <a:ea typeface="Cambria Math" panose="02040503050406030204" pitchFamily="18" charset="0"/>
                      </a:rPr>
                      <m:t>×</m:t>
                    </m:r>
                    <m:r>
                      <a:rPr lang="en-GB" sz="1800" b="0" i="1" smtClean="0">
                        <a:solidFill>
                          <a:srgbClr val="002060"/>
                        </a:solidFill>
                        <a:latin typeface="Cambria Math" panose="02040503050406030204" pitchFamily="18" charset="0"/>
                        <a:ea typeface="Cambria Math" panose="02040503050406030204" pitchFamily="18" charset="0"/>
                      </a:rPr>
                      <m:t>1</m:t>
                    </m:r>
                  </m:oMath>
                </a14:m>
                <a:r>
                  <a:rPr lang="en-GB" sz="1800" dirty="0">
                    <a:solidFill>
                      <a:srgbClr val="002060"/>
                    </a:solidFill>
                  </a:rPr>
                  <a:t>)</a:t>
                </a:r>
                <a:endParaRPr lang="en-GB" dirty="0">
                  <a:solidFill>
                    <a:srgbClr val="002060"/>
                  </a:solidFill>
                </a:endParaRPr>
              </a:p>
            </p:txBody>
          </p:sp>
        </mc:Choice>
        <mc:Fallback>
          <p:sp>
            <p:nvSpPr>
              <p:cNvPr id="19" name="TextBox 18">
                <a:extLst>
                  <a:ext uri="{FF2B5EF4-FFF2-40B4-BE49-F238E27FC236}">
                    <a16:creationId xmlns:a16="http://schemas.microsoft.com/office/drawing/2014/main" id="{BE9E0861-0FAE-F5BC-6E49-94C2ECE4DD1F}"/>
                  </a:ext>
                </a:extLst>
              </p:cNvPr>
              <p:cNvSpPr txBox="1">
                <a:spLocks noRot="1" noChangeAspect="1" noMove="1" noResize="1" noEditPoints="1" noAdjustHandles="1" noChangeArrowheads="1" noChangeShapeType="1" noTextEdit="1"/>
              </p:cNvSpPr>
              <p:nvPr/>
            </p:nvSpPr>
            <p:spPr>
              <a:xfrm>
                <a:off x="2357120" y="5159325"/>
                <a:ext cx="1297940" cy="923330"/>
              </a:xfrm>
              <a:prstGeom prst="rect">
                <a:avLst/>
              </a:prstGeom>
              <a:blipFill>
                <a:blip r:embed="rId3"/>
                <a:stretch>
                  <a:fillRect l="-1942" t="-2703" r="-6796" b="-945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C7B3112-793E-AA5B-F331-461DA2637335}"/>
                  </a:ext>
                </a:extLst>
              </p:cNvPr>
              <p:cNvSpPr txBox="1"/>
              <p:nvPr/>
            </p:nvSpPr>
            <p:spPr>
              <a:xfrm>
                <a:off x="3423138" y="5159325"/>
                <a:ext cx="1297940" cy="369332"/>
              </a:xfrm>
              <a:prstGeom prst="rect">
                <a:avLst/>
              </a:prstGeom>
              <a:noFill/>
            </p:spPr>
            <p:txBody>
              <a:bodyPr wrap="square">
                <a:spAutoFit/>
              </a:bodyPr>
              <a:lstStyle/>
              <a:p>
                <a:pPr algn="ctr"/>
                <a:r>
                  <a:rPr lang="en-GB" sz="1800" dirty="0">
                    <a:solidFill>
                      <a:srgbClr val="002060"/>
                    </a:solidFill>
                  </a:rPr>
                  <a:t>(</a:t>
                </a:r>
                <a14:m>
                  <m:oMath xmlns:m="http://schemas.openxmlformats.org/officeDocument/2006/math">
                    <m:sSup>
                      <m:sSupPr>
                        <m:ctrlPr>
                          <a:rPr lang="en-GB" sz="1800" i="1" smtClean="0">
                            <a:solidFill>
                              <a:srgbClr val="002060"/>
                            </a:solidFill>
                            <a:latin typeface="Cambria Math" panose="02040503050406030204" pitchFamily="18" charset="0"/>
                          </a:rPr>
                        </m:ctrlPr>
                      </m:sSupPr>
                      <m:e>
                        <m:r>
                          <a:rPr lang="en-GB" sz="1800" b="0" i="1" smtClean="0">
                            <a:solidFill>
                              <a:srgbClr val="002060"/>
                            </a:solidFill>
                            <a:latin typeface="Cambria Math" panose="02040503050406030204" pitchFamily="18" charset="0"/>
                          </a:rPr>
                          <m:t>2</m:t>
                        </m:r>
                      </m:e>
                      <m:sup>
                        <m:r>
                          <a:rPr lang="en-GB" sz="1800" b="0" i="1" smtClean="0">
                            <a:solidFill>
                              <a:srgbClr val="002060"/>
                            </a:solidFill>
                            <a:latin typeface="Cambria Math" panose="02040503050406030204" pitchFamily="18" charset="0"/>
                          </a:rPr>
                          <m:t>1</m:t>
                        </m:r>
                      </m:sup>
                    </m:sSup>
                    <m:r>
                      <a:rPr lang="en-GB" sz="1800" i="1" smtClean="0">
                        <a:solidFill>
                          <a:srgbClr val="002060"/>
                        </a:solidFill>
                        <a:latin typeface="Cambria Math" panose="02040503050406030204" pitchFamily="18" charset="0"/>
                        <a:ea typeface="Cambria Math" panose="02040503050406030204" pitchFamily="18" charset="0"/>
                      </a:rPr>
                      <m:t>×</m:t>
                    </m:r>
                    <m:r>
                      <a:rPr lang="en-GB" sz="1800" b="0" i="1" smtClean="0">
                        <a:solidFill>
                          <a:srgbClr val="002060"/>
                        </a:solidFill>
                        <a:latin typeface="Cambria Math" panose="02040503050406030204" pitchFamily="18" charset="0"/>
                        <a:ea typeface="Cambria Math" panose="02040503050406030204" pitchFamily="18" charset="0"/>
                      </a:rPr>
                      <m:t>1</m:t>
                    </m:r>
                  </m:oMath>
                </a14:m>
                <a:r>
                  <a:rPr lang="en-GB" sz="1800" dirty="0">
                    <a:solidFill>
                      <a:srgbClr val="002060"/>
                    </a:solidFill>
                  </a:rPr>
                  <a:t>)</a:t>
                </a:r>
                <a:endParaRPr lang="en-GB" dirty="0">
                  <a:solidFill>
                    <a:srgbClr val="002060"/>
                  </a:solidFill>
                </a:endParaRPr>
              </a:p>
            </p:txBody>
          </p:sp>
        </mc:Choice>
        <mc:Fallback>
          <p:sp>
            <p:nvSpPr>
              <p:cNvPr id="21" name="TextBox 20">
                <a:extLst>
                  <a:ext uri="{FF2B5EF4-FFF2-40B4-BE49-F238E27FC236}">
                    <a16:creationId xmlns:a16="http://schemas.microsoft.com/office/drawing/2014/main" id="{DC7B3112-793E-AA5B-F331-461DA2637335}"/>
                  </a:ext>
                </a:extLst>
              </p:cNvPr>
              <p:cNvSpPr txBox="1">
                <a:spLocks noRot="1" noChangeAspect="1" noMove="1" noResize="1" noEditPoints="1" noAdjustHandles="1" noChangeArrowheads="1" noChangeShapeType="1" noTextEdit="1"/>
              </p:cNvSpPr>
              <p:nvPr/>
            </p:nvSpPr>
            <p:spPr>
              <a:xfrm>
                <a:off x="3423138" y="5159325"/>
                <a:ext cx="1297940" cy="369332"/>
              </a:xfrm>
              <a:prstGeom prst="rect">
                <a:avLst/>
              </a:prstGeom>
              <a:blipFill>
                <a:blip r:embed="rId4"/>
                <a:stretch>
                  <a:fillRect t="-6667" b="-23333"/>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42591CE8-A41A-6E3F-E826-9FEF12CEA258}"/>
              </a:ext>
            </a:extLst>
          </p:cNvPr>
          <p:cNvCxnSpPr>
            <a:cxnSpLocks/>
          </p:cNvCxnSpPr>
          <p:nvPr/>
        </p:nvCxnSpPr>
        <p:spPr>
          <a:xfrm flipH="1" flipV="1">
            <a:off x="9303263" y="3890685"/>
            <a:ext cx="198631" cy="130928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1B5800E-6324-9C0B-5099-25ED5AF88611}"/>
                  </a:ext>
                </a:extLst>
              </p:cNvPr>
              <p:cNvSpPr txBox="1"/>
              <p:nvPr/>
            </p:nvSpPr>
            <p:spPr>
              <a:xfrm>
                <a:off x="8852924" y="5251658"/>
                <a:ext cx="1297940" cy="369332"/>
              </a:xfrm>
              <a:prstGeom prst="rect">
                <a:avLst/>
              </a:prstGeom>
              <a:noFill/>
            </p:spPr>
            <p:txBody>
              <a:bodyPr wrap="square">
                <a:spAutoFit/>
              </a:bodyPr>
              <a:lstStyle/>
              <a:p>
                <a:pPr algn="ctr"/>
                <a:r>
                  <a:rPr lang="en-GB" sz="1800" dirty="0">
                    <a:solidFill>
                      <a:srgbClr val="002060"/>
                    </a:solidFill>
                  </a:rPr>
                  <a:t>(</a:t>
                </a:r>
                <a14:m>
                  <m:oMath xmlns:m="http://schemas.openxmlformats.org/officeDocument/2006/math">
                    <m:sSup>
                      <m:sSupPr>
                        <m:ctrlPr>
                          <a:rPr lang="en-GB" sz="1800" i="1" smtClean="0">
                            <a:solidFill>
                              <a:srgbClr val="002060"/>
                            </a:solidFill>
                            <a:latin typeface="Cambria Math" panose="02040503050406030204" pitchFamily="18" charset="0"/>
                          </a:rPr>
                        </m:ctrlPr>
                      </m:sSupPr>
                      <m:e>
                        <m:r>
                          <a:rPr lang="en-GB" sz="1800" b="0" i="1" smtClean="0">
                            <a:solidFill>
                              <a:srgbClr val="002060"/>
                            </a:solidFill>
                            <a:latin typeface="Cambria Math" panose="02040503050406030204" pitchFamily="18" charset="0"/>
                          </a:rPr>
                          <m:t>2</m:t>
                        </m:r>
                      </m:e>
                      <m:sup>
                        <m:r>
                          <a:rPr lang="en-GB" sz="1800" b="0" i="1" smtClean="0">
                            <a:solidFill>
                              <a:srgbClr val="002060"/>
                            </a:solidFill>
                            <a:latin typeface="Cambria Math" panose="02040503050406030204" pitchFamily="18" charset="0"/>
                          </a:rPr>
                          <m:t>30</m:t>
                        </m:r>
                      </m:sup>
                    </m:sSup>
                    <m:r>
                      <a:rPr lang="en-GB" sz="1800" i="1" smtClean="0">
                        <a:solidFill>
                          <a:srgbClr val="002060"/>
                        </a:solidFill>
                        <a:latin typeface="Cambria Math" panose="02040503050406030204" pitchFamily="18" charset="0"/>
                        <a:ea typeface="Cambria Math" panose="02040503050406030204" pitchFamily="18" charset="0"/>
                      </a:rPr>
                      <m:t>×</m:t>
                    </m:r>
                    <m:r>
                      <a:rPr lang="en-GB" sz="1800" b="0" i="1" smtClean="0">
                        <a:solidFill>
                          <a:srgbClr val="002060"/>
                        </a:solidFill>
                        <a:latin typeface="Cambria Math" panose="02040503050406030204" pitchFamily="18" charset="0"/>
                        <a:ea typeface="Cambria Math" panose="02040503050406030204" pitchFamily="18" charset="0"/>
                      </a:rPr>
                      <m:t>1</m:t>
                    </m:r>
                  </m:oMath>
                </a14:m>
                <a:r>
                  <a:rPr lang="en-GB" sz="1800" dirty="0">
                    <a:solidFill>
                      <a:srgbClr val="002060"/>
                    </a:solidFill>
                  </a:rPr>
                  <a:t>)</a:t>
                </a:r>
                <a:endParaRPr lang="en-GB" dirty="0">
                  <a:solidFill>
                    <a:srgbClr val="002060"/>
                  </a:solidFill>
                </a:endParaRPr>
              </a:p>
            </p:txBody>
          </p:sp>
        </mc:Choice>
        <mc:Fallback>
          <p:sp>
            <p:nvSpPr>
              <p:cNvPr id="23" name="TextBox 22">
                <a:extLst>
                  <a:ext uri="{FF2B5EF4-FFF2-40B4-BE49-F238E27FC236}">
                    <a16:creationId xmlns:a16="http://schemas.microsoft.com/office/drawing/2014/main" id="{11B5800E-6324-9C0B-5099-25ED5AF88611}"/>
                  </a:ext>
                </a:extLst>
              </p:cNvPr>
              <p:cNvSpPr txBox="1">
                <a:spLocks noRot="1" noChangeAspect="1" noMove="1" noResize="1" noEditPoints="1" noAdjustHandles="1" noChangeArrowheads="1" noChangeShapeType="1" noTextEdit="1"/>
              </p:cNvSpPr>
              <p:nvPr/>
            </p:nvSpPr>
            <p:spPr>
              <a:xfrm>
                <a:off x="8852924" y="5251658"/>
                <a:ext cx="1297940" cy="369332"/>
              </a:xfrm>
              <a:prstGeom prst="rect">
                <a:avLst/>
              </a:prstGeom>
              <a:blipFill>
                <a:blip r:embed="rId5"/>
                <a:stretch>
                  <a:fillRect t="-6667" b="-23333"/>
                </a:stretch>
              </a:blipFill>
            </p:spPr>
            <p:txBody>
              <a:bodyPr/>
              <a:lstStyle/>
              <a:p>
                <a:r>
                  <a:rPr lang="en-GB">
                    <a:noFill/>
                  </a:rPr>
                  <a:t> </a:t>
                </a:r>
              </a:p>
            </p:txBody>
          </p:sp>
        </mc:Fallback>
      </mc:AlternateContent>
    </p:spTree>
    <p:extLst>
      <p:ext uri="{BB962C8B-B14F-4D97-AF65-F5344CB8AC3E}">
        <p14:creationId xmlns:p14="http://schemas.microsoft.com/office/powerpoint/2010/main" val="483362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8F03-6D9C-0CC4-F2D3-EBCE8AF8F73C}"/>
              </a:ext>
            </a:extLst>
          </p:cNvPr>
          <p:cNvSpPr>
            <a:spLocks noGrp="1"/>
          </p:cNvSpPr>
          <p:nvPr>
            <p:ph type="title"/>
          </p:nvPr>
        </p:nvSpPr>
        <p:spPr/>
        <p:txBody>
          <a:bodyPr/>
          <a:lstStyle/>
          <a:p>
            <a:r>
              <a:rPr lang="en-GB" dirty="0"/>
              <a:t>Limits</a:t>
            </a:r>
          </a:p>
        </p:txBody>
      </p:sp>
      <p:sp>
        <p:nvSpPr>
          <p:cNvPr id="3" name="Content Placeholder 2">
            <a:extLst>
              <a:ext uri="{FF2B5EF4-FFF2-40B4-BE49-F238E27FC236}">
                <a16:creationId xmlns:a16="http://schemas.microsoft.com/office/drawing/2014/main" id="{86D7DEEE-5740-78D0-189F-7CB0A2C0A712}"/>
              </a:ext>
            </a:extLst>
          </p:cNvPr>
          <p:cNvSpPr>
            <a:spLocks noGrp="1"/>
          </p:cNvSpPr>
          <p:nvPr>
            <p:ph idx="1"/>
          </p:nvPr>
        </p:nvSpPr>
        <p:spPr>
          <a:xfrm>
            <a:off x="913795" y="1571625"/>
            <a:ext cx="10353762" cy="2045335"/>
          </a:xfrm>
        </p:spPr>
        <p:txBody>
          <a:bodyPr/>
          <a:lstStyle/>
          <a:p>
            <a:r>
              <a:rPr lang="en-GB" dirty="0"/>
              <a:t>If you need extra decimal places, you can use data types like </a:t>
            </a:r>
            <a:r>
              <a:rPr lang="en-GB" sz="2800" b="0" i="1" dirty="0">
                <a:solidFill>
                  <a:srgbClr val="66D9EF"/>
                </a:solidFill>
                <a:effectLst/>
                <a:latin typeface="Menlo" panose="020B0609030804020204" pitchFamily="49" charset="0"/>
              </a:rPr>
              <a:t>long int</a:t>
            </a:r>
            <a:r>
              <a:rPr lang="en-US" dirty="0"/>
              <a:t>, which uses more bits</a:t>
            </a:r>
          </a:p>
          <a:p>
            <a:r>
              <a:rPr lang="en-US" dirty="0">
                <a:hlinkClick r:id="rId2"/>
              </a:rPr>
              <a:t>https://learn.microsoft.com/en-us/cpp/c-language/cpp-integer-limits?view=msvc-170</a:t>
            </a:r>
            <a:endParaRPr lang="en-US" dirty="0"/>
          </a:p>
          <a:p>
            <a:endParaRPr lang="en-GB" dirty="0"/>
          </a:p>
        </p:txBody>
      </p:sp>
      <p:sp>
        <p:nvSpPr>
          <p:cNvPr id="4" name="TextBox 3">
            <a:extLst>
              <a:ext uri="{FF2B5EF4-FFF2-40B4-BE49-F238E27FC236}">
                <a16:creationId xmlns:a16="http://schemas.microsoft.com/office/drawing/2014/main" id="{71BA893D-FF48-A587-1104-592B1612496B}"/>
              </a:ext>
            </a:extLst>
          </p:cNvPr>
          <p:cNvSpPr txBox="1"/>
          <p:nvPr/>
        </p:nvSpPr>
        <p:spPr>
          <a:xfrm>
            <a:off x="116550" y="3715077"/>
            <a:ext cx="4197927" cy="2308324"/>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2147483647</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long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2147483648</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89E74463-52B6-CE1C-E689-24E9EF7E623A}"/>
              </a:ext>
            </a:extLst>
          </p:cNvPr>
          <p:cNvSpPr txBox="1"/>
          <p:nvPr/>
        </p:nvSpPr>
        <p:spPr>
          <a:xfrm>
            <a:off x="4620462" y="3853577"/>
            <a:ext cx="7454988" cy="2031325"/>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g++ -o run </a:t>
            </a:r>
            <a:r>
              <a:rPr lang="en-GB" dirty="0" err="1">
                <a:solidFill>
                  <a:srgbClr val="000000"/>
                </a:solidFill>
                <a:effectLst/>
                <a:latin typeface="Menlo" panose="020B0609030804020204" pitchFamily="49" charset="0"/>
              </a:rPr>
              <a:t>test.cpp</a:t>
            </a:r>
            <a:r>
              <a:rPr lang="en-GB" dirty="0">
                <a:solidFill>
                  <a:srgbClr val="000000"/>
                </a:solidFill>
                <a:effectLst/>
                <a:latin typeface="Menlo" panose="020B0609030804020204" pitchFamily="49" charset="0"/>
              </a:rPr>
              <a:t> </a:t>
            </a:r>
          </a:p>
          <a:p>
            <a:r>
              <a:rPr lang="en-GB" dirty="0">
                <a:solidFill>
                  <a:srgbClr val="000000"/>
                </a:solidFill>
                <a:effectLst/>
                <a:latin typeface="Menlo" panose="020B0609030804020204" pitchFamily="49" charset="0"/>
              </a:rPr>
              <a:t>(base) </a:t>
            </a:r>
            <a:r>
              <a:rPr lang="en-GB" b="1" dirty="0" err="1">
                <a:solidFill>
                  <a:srgbClr val="DC3079"/>
                </a:solidFill>
                <a:effectLst/>
                <a:latin typeface="Menlo" panose="020B0609030804020204" pitchFamily="49" charset="0"/>
              </a:rPr>
              <a:t>alexhill</a:t>
            </a:r>
            <a:r>
              <a:rPr lang="en-GB" b="1" dirty="0">
                <a:solidFill>
                  <a:srgbClr val="DC3079"/>
                </a:solidFill>
                <a:effectLst/>
                <a:latin typeface="Menlo" panose="020B0609030804020204" pitchFamily="49" charset="0"/>
              </a:rPr>
              <a:t> </a:t>
            </a:r>
            <a:r>
              <a:rPr lang="en-GB" b="1" dirty="0">
                <a:solidFill>
                  <a:srgbClr val="929292"/>
                </a:solidFill>
                <a:effectLst/>
                <a:latin typeface="Menlo" panose="020B0609030804020204" pitchFamily="49" charset="0"/>
              </a:rPr>
              <a:t>at </a:t>
            </a:r>
            <a:r>
              <a:rPr lang="en-GB" b="1" dirty="0" err="1">
                <a:solidFill>
                  <a:srgbClr val="FC6C23"/>
                </a:solidFill>
                <a:effectLst/>
                <a:latin typeface="Menlo" panose="020B0609030804020204" pitchFamily="49" charset="0"/>
              </a:rPr>
              <a:t>Alexs</a:t>
            </a:r>
            <a:r>
              <a:rPr lang="en-GB" b="1" dirty="0">
                <a:solidFill>
                  <a:srgbClr val="FC6C23"/>
                </a:solidFill>
                <a:effectLst/>
                <a:latin typeface="Menlo" panose="020B0609030804020204" pitchFamily="49" charset="0"/>
              </a:rPr>
              <a:t>-Air </a:t>
            </a:r>
            <a:r>
              <a:rPr lang="en-GB" b="1" dirty="0">
                <a:solidFill>
                  <a:srgbClr val="929292"/>
                </a:solidFill>
                <a:effectLst/>
                <a:latin typeface="Menlo" panose="020B0609030804020204" pitchFamily="49" charset="0"/>
              </a:rPr>
              <a:t>in </a:t>
            </a:r>
            <a:r>
              <a:rPr lang="en-GB" b="1" dirty="0">
                <a:solidFill>
                  <a:srgbClr val="73A027"/>
                </a:solidFill>
                <a:effectLst/>
                <a:latin typeface="Menlo" panose="020B0609030804020204" pitchFamily="49" charset="0"/>
              </a:rPr>
              <a:t>~/Documents/UOL/Teaching/C++_Workshops/Workshops/WS2</a:t>
            </a:r>
            <a:endParaRPr lang="en-GB" dirty="0">
              <a:solidFill>
                <a:srgbClr val="73A027"/>
              </a:solidFill>
              <a:effectLst/>
              <a:latin typeface="Menlo" panose="020B0609030804020204" pitchFamily="49" charset="0"/>
            </a:endParaRPr>
          </a:p>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2147483647</a:t>
            </a:r>
          </a:p>
          <a:p>
            <a:r>
              <a:rPr lang="en-GB" dirty="0">
                <a:solidFill>
                  <a:srgbClr val="000000"/>
                </a:solidFill>
                <a:effectLst/>
                <a:latin typeface="Menlo" panose="020B0609030804020204" pitchFamily="49" charset="0"/>
              </a:rPr>
              <a:t>2147483648</a:t>
            </a:r>
          </a:p>
          <a:p>
            <a:endParaRPr lang="en-GB"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5234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8A2D-8168-5BFF-1D59-5A72A5646345}"/>
              </a:ext>
            </a:extLst>
          </p:cNvPr>
          <p:cNvSpPr>
            <a:spLocks noGrp="1"/>
          </p:cNvSpPr>
          <p:nvPr>
            <p:ph type="title"/>
          </p:nvPr>
        </p:nvSpPr>
        <p:spPr/>
        <p:txBody>
          <a:bodyPr/>
          <a:lstStyle/>
          <a:p>
            <a:r>
              <a:rPr lang="en-GB" dirty="0"/>
              <a:t>Limits</a:t>
            </a:r>
          </a:p>
        </p:txBody>
      </p:sp>
      <p:sp>
        <p:nvSpPr>
          <p:cNvPr id="3" name="Content Placeholder 2">
            <a:extLst>
              <a:ext uri="{FF2B5EF4-FFF2-40B4-BE49-F238E27FC236}">
                <a16:creationId xmlns:a16="http://schemas.microsoft.com/office/drawing/2014/main" id="{52CFC758-46BA-0D36-82A0-54FEDD9418A9}"/>
              </a:ext>
            </a:extLst>
          </p:cNvPr>
          <p:cNvSpPr>
            <a:spLocks noGrp="1"/>
          </p:cNvSpPr>
          <p:nvPr>
            <p:ph idx="1"/>
          </p:nvPr>
        </p:nvSpPr>
        <p:spPr/>
        <p:txBody>
          <a:bodyPr/>
          <a:lstStyle/>
          <a:p>
            <a:r>
              <a:rPr lang="en-GB" dirty="0"/>
              <a:t>You can check how many bytes (eight bits per byte) a data type uses with the </a:t>
            </a:r>
            <a:r>
              <a:rPr lang="en-GB" sz="2800" b="0" dirty="0" err="1">
                <a:solidFill>
                  <a:srgbClr val="F92672"/>
                </a:solidFill>
                <a:effectLst/>
                <a:latin typeface="Menlo" panose="020B0609030804020204" pitchFamily="49" charset="0"/>
              </a:rPr>
              <a:t>sizeof</a:t>
            </a:r>
            <a:r>
              <a:rPr lang="en-GB" sz="2800" b="0" dirty="0">
                <a:solidFill>
                  <a:srgbClr val="F92672"/>
                </a:solidFill>
                <a:effectLst/>
                <a:latin typeface="Menlo" panose="020B0609030804020204" pitchFamily="49" charset="0"/>
              </a:rPr>
              <a:t>()</a:t>
            </a:r>
            <a:r>
              <a:rPr lang="en-GB" dirty="0"/>
              <a:t> function</a:t>
            </a:r>
            <a:endParaRPr lang="en-US" dirty="0"/>
          </a:p>
          <a:p>
            <a:endParaRPr lang="en-GB" dirty="0"/>
          </a:p>
        </p:txBody>
      </p:sp>
      <p:sp>
        <p:nvSpPr>
          <p:cNvPr id="4" name="TextBox 3">
            <a:extLst>
              <a:ext uri="{FF2B5EF4-FFF2-40B4-BE49-F238E27FC236}">
                <a16:creationId xmlns:a16="http://schemas.microsoft.com/office/drawing/2014/main" id="{78748472-EAFF-A921-6C91-6C59633A701C}"/>
              </a:ext>
            </a:extLst>
          </p:cNvPr>
          <p:cNvSpPr txBox="1"/>
          <p:nvPr/>
        </p:nvSpPr>
        <p:spPr>
          <a:xfrm>
            <a:off x="1418548" y="3207436"/>
            <a:ext cx="6563517" cy="2862322"/>
          </a:xfrm>
          <a:prstGeom prst="rect">
            <a:avLst/>
          </a:prstGeom>
          <a:solidFill>
            <a:srgbClr val="1B1B1B"/>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"float:"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float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"double:"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double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"long 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92672"/>
                </a:solidFill>
                <a:effectLst/>
                <a:latin typeface="Menlo" panose="020B0609030804020204" pitchFamily="49" charset="0"/>
              </a:rPr>
              <a:t>sizeof</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long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8F1F0D37-9682-98E2-158D-3FE4F1A27FAE}"/>
              </a:ext>
            </a:extLst>
          </p:cNvPr>
          <p:cNvSpPr txBox="1"/>
          <p:nvPr/>
        </p:nvSpPr>
        <p:spPr>
          <a:xfrm>
            <a:off x="8638411" y="3793836"/>
            <a:ext cx="1603327" cy="1477328"/>
          </a:xfrm>
          <a:prstGeom prst="rect">
            <a:avLst/>
          </a:prstGeom>
          <a:solidFill>
            <a:srgbClr val="E9E5DC"/>
          </a:solidFill>
          <a:ln w="31750">
            <a:solidFill>
              <a:srgbClr val="FF0000"/>
            </a:solidFill>
          </a:ln>
        </p:spPr>
        <p:txBody>
          <a:bodyPr wrap="square">
            <a:spAutoFit/>
          </a:bodyPr>
          <a:lstStyle/>
          <a:p>
            <a:r>
              <a:rPr lang="en-GB" b="1" dirty="0">
                <a:solidFill>
                  <a:srgbClr val="929292"/>
                </a:solidFill>
                <a:effectLst/>
                <a:latin typeface="Menlo" panose="020B0609030804020204" pitchFamily="49" charset="0"/>
              </a:rPr>
              <a:t>$ </a:t>
            </a:r>
            <a:r>
              <a:rPr lang="en-GB" dirty="0">
                <a:solidFill>
                  <a:srgbClr val="000000"/>
                </a:solidFill>
                <a:effectLst/>
                <a:latin typeface="Menlo" panose="020B0609030804020204" pitchFamily="49" charset="0"/>
              </a:rPr>
              <a:t>./run</a:t>
            </a:r>
          </a:p>
          <a:p>
            <a:r>
              <a:rPr lang="en-GB" dirty="0">
                <a:solidFill>
                  <a:srgbClr val="000000"/>
                </a:solidFill>
                <a:effectLst/>
                <a:latin typeface="Menlo" panose="020B0609030804020204" pitchFamily="49" charset="0"/>
              </a:rPr>
              <a:t>int:4</a:t>
            </a:r>
          </a:p>
          <a:p>
            <a:r>
              <a:rPr lang="en-GB" dirty="0">
                <a:solidFill>
                  <a:srgbClr val="000000"/>
                </a:solidFill>
                <a:effectLst/>
                <a:latin typeface="Menlo" panose="020B0609030804020204" pitchFamily="49" charset="0"/>
              </a:rPr>
              <a:t>float:4</a:t>
            </a:r>
          </a:p>
          <a:p>
            <a:r>
              <a:rPr lang="en-GB" dirty="0">
                <a:solidFill>
                  <a:srgbClr val="000000"/>
                </a:solidFill>
                <a:effectLst/>
                <a:latin typeface="Menlo" panose="020B0609030804020204" pitchFamily="49" charset="0"/>
              </a:rPr>
              <a:t>double:8</a:t>
            </a:r>
          </a:p>
          <a:p>
            <a:r>
              <a:rPr lang="en-GB" dirty="0">
                <a:solidFill>
                  <a:srgbClr val="000000"/>
                </a:solidFill>
                <a:effectLst/>
                <a:latin typeface="Menlo" panose="020B0609030804020204" pitchFamily="49" charset="0"/>
              </a:rPr>
              <a:t>long int:8</a:t>
            </a:r>
          </a:p>
        </p:txBody>
      </p:sp>
    </p:spTree>
    <p:extLst>
      <p:ext uri="{BB962C8B-B14F-4D97-AF65-F5344CB8AC3E}">
        <p14:creationId xmlns:p14="http://schemas.microsoft.com/office/powerpoint/2010/main" val="2135923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C7A4-19A8-56B5-BF87-C4073A67EF93}"/>
              </a:ext>
            </a:extLst>
          </p:cNvPr>
          <p:cNvSpPr>
            <a:spLocks noGrp="1"/>
          </p:cNvSpPr>
          <p:nvPr>
            <p:ph type="title"/>
          </p:nvPr>
        </p:nvSpPr>
        <p:spPr/>
        <p:txBody>
          <a:bodyPr/>
          <a:lstStyle/>
          <a:p>
            <a:r>
              <a:rPr lang="en-GB" dirty="0"/>
              <a:t>Boolean</a:t>
            </a:r>
          </a:p>
        </p:txBody>
      </p:sp>
      <p:sp>
        <p:nvSpPr>
          <p:cNvPr id="4" name="TextBox 3">
            <a:extLst>
              <a:ext uri="{FF2B5EF4-FFF2-40B4-BE49-F238E27FC236}">
                <a16:creationId xmlns:a16="http://schemas.microsoft.com/office/drawing/2014/main" id="{6384C9DC-E6CD-C57C-E223-E8F9DA2EE25A}"/>
              </a:ext>
            </a:extLst>
          </p:cNvPr>
          <p:cNvSpPr txBox="1"/>
          <p:nvPr/>
        </p:nvSpPr>
        <p:spPr>
          <a:xfrm>
            <a:off x="7165668" y="1487758"/>
            <a:ext cx="4112537" cy="3416320"/>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bool</a:t>
            </a:r>
            <a:r>
              <a:rPr lang="en-GB" b="0" dirty="0">
                <a:solidFill>
                  <a:srgbClr val="F8F8F2"/>
                </a:solidFill>
                <a:effectLst/>
                <a:latin typeface="Menlo" panose="020B0609030804020204" pitchFamily="49" charset="0"/>
              </a:rPr>
              <a:t> b;</a:t>
            </a:r>
          </a:p>
          <a:p>
            <a:r>
              <a:rPr lang="en-GB" b="0" i="1" dirty="0">
                <a:solidFill>
                  <a:srgbClr val="66D9EF"/>
                </a:solidFill>
                <a:effectLst/>
                <a:latin typeface="Menlo" panose="020B0609030804020204" pitchFamily="49" charset="0"/>
              </a:rPr>
              <a:t>bool</a:t>
            </a:r>
            <a:r>
              <a:rPr lang="en-GB" b="0" dirty="0">
                <a:solidFill>
                  <a:srgbClr val="F8F8F2"/>
                </a:solidFill>
                <a:effectLst/>
                <a:latin typeface="Menlo" panose="020B0609030804020204" pitchFamily="49" charset="0"/>
              </a:rPr>
              <a:t> c;</a:t>
            </a:r>
          </a:p>
          <a:p>
            <a:r>
              <a:rPr lang="en-GB" b="0" dirty="0">
                <a:solidFill>
                  <a:srgbClr val="F8F8F2"/>
                </a:solidFill>
                <a:effectLst/>
                <a:latin typeface="Menlo" panose="020B0609030804020204" pitchFamily="49" charset="0"/>
              </a:rPr>
              <a:t>b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c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 </a:t>
            </a:r>
            <a:r>
              <a:rPr lang="en-GB" dirty="0">
                <a:solidFill>
                  <a:srgbClr val="F92672"/>
                </a:solidFill>
                <a:latin typeface="Menlo" panose="020B0609030804020204" pitchFamily="49" charset="0"/>
              </a:rPr>
              <a:t>=</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11</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b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c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312E59FF-DBDA-1EB5-29FE-466486C8FBE5}"/>
              </a:ext>
            </a:extLst>
          </p:cNvPr>
          <p:cNvSpPr txBox="1"/>
          <p:nvPr/>
        </p:nvSpPr>
        <p:spPr>
          <a:xfrm>
            <a:off x="8515027" y="5197470"/>
            <a:ext cx="1413818" cy="830997"/>
          </a:xfrm>
          <a:prstGeom prst="rect">
            <a:avLst/>
          </a:prstGeom>
          <a:solidFill>
            <a:srgbClr val="E9E5DC"/>
          </a:solidFill>
          <a:ln w="31750">
            <a:solidFill>
              <a:srgbClr val="FF0000"/>
            </a:solidFill>
          </a:ln>
        </p:spPr>
        <p:txBody>
          <a:bodyPr wrap="square">
            <a:spAutoFit/>
          </a:bodyPr>
          <a:lstStyle/>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1</a:t>
            </a:r>
          </a:p>
          <a:p>
            <a:r>
              <a:rPr lang="en-GB" sz="1600" dirty="0">
                <a:solidFill>
                  <a:srgbClr val="000000"/>
                </a:solidFill>
                <a:effectLst/>
                <a:latin typeface="Menlo" panose="020B0609030804020204" pitchFamily="49" charset="0"/>
              </a:rPr>
              <a:t>0</a:t>
            </a:r>
          </a:p>
        </p:txBody>
      </p:sp>
      <p:sp>
        <p:nvSpPr>
          <p:cNvPr id="6" name="TextBox 5">
            <a:extLst>
              <a:ext uri="{FF2B5EF4-FFF2-40B4-BE49-F238E27FC236}">
                <a16:creationId xmlns:a16="http://schemas.microsoft.com/office/drawing/2014/main" id="{70A4964A-2BE8-3991-EA1F-6927D896A5C6}"/>
              </a:ext>
            </a:extLst>
          </p:cNvPr>
          <p:cNvSpPr txBox="1"/>
          <p:nvPr/>
        </p:nvSpPr>
        <p:spPr>
          <a:xfrm>
            <a:off x="563599" y="1487758"/>
            <a:ext cx="5778835"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n>
                  <a:noFill/>
                </a:ln>
                <a:solidFill>
                  <a:srgbClr val="002060"/>
                </a:solidFill>
                <a:latin typeface="Helvetica Light" panose="020B0403020202020204" pitchFamily="34" charset="0"/>
              </a:rPr>
              <a:t>The Relational operators in C++ are the same as they are in Python (==, !=)</a:t>
            </a:r>
          </a:p>
          <a:p>
            <a:pPr marL="342900" indent="-342900">
              <a:buFont typeface="Arial" panose="020B0604020202020204" pitchFamily="34" charset="0"/>
              <a:buChar char="•"/>
            </a:pPr>
            <a:endParaRPr lang="en-US" sz="2400" dirty="0">
              <a:ln>
                <a:noFill/>
              </a:ln>
              <a:solidFill>
                <a:srgbClr val="002060"/>
              </a:solidFill>
              <a:latin typeface="Helvetica Light" panose="020B0403020202020204" pitchFamily="34" charset="0"/>
            </a:endParaRPr>
          </a:p>
          <a:p>
            <a:pPr marL="342900" indent="-342900">
              <a:buFont typeface="Arial" panose="020B0604020202020204" pitchFamily="34" charset="0"/>
              <a:buChar char="•"/>
            </a:pPr>
            <a:r>
              <a:rPr lang="en-US" sz="2400" dirty="0">
                <a:solidFill>
                  <a:srgbClr val="002060"/>
                </a:solidFill>
                <a:latin typeface="Helvetica Light" panose="020B0403020202020204" pitchFamily="34" charset="0"/>
              </a:rPr>
              <a:t>To </a:t>
            </a:r>
            <a:r>
              <a:rPr lang="en-US" sz="2400" dirty="0">
                <a:ln>
                  <a:noFill/>
                </a:ln>
                <a:solidFill>
                  <a:srgbClr val="002060"/>
                </a:solidFill>
                <a:latin typeface="Helvetica Light" panose="020B0403020202020204" pitchFamily="34" charset="0"/>
              </a:rPr>
              <a:t>check the value of a variable, you must first create a Boolean variable </a:t>
            </a:r>
          </a:p>
          <a:p>
            <a:pPr marL="342900" indent="-342900">
              <a:buFont typeface="Arial" panose="020B0604020202020204" pitchFamily="34" charset="0"/>
              <a:buChar char="•"/>
            </a:pPr>
            <a:endParaRPr lang="en-US" sz="2400" dirty="0">
              <a:ln>
                <a:noFill/>
              </a:ln>
              <a:solidFill>
                <a:srgbClr val="002060"/>
              </a:solidFill>
              <a:latin typeface="Helvetica Light" panose="020B0403020202020204" pitchFamily="34" charset="0"/>
            </a:endParaRPr>
          </a:p>
          <a:p>
            <a:pPr marL="342900" indent="-342900">
              <a:buFont typeface="Arial" panose="020B0604020202020204" pitchFamily="34" charset="0"/>
              <a:buChar char="•"/>
            </a:pPr>
            <a:r>
              <a:rPr lang="en-US" sz="2400" dirty="0">
                <a:ln>
                  <a:noFill/>
                </a:ln>
                <a:solidFill>
                  <a:srgbClr val="002060"/>
                </a:solidFill>
                <a:latin typeface="Helvetica Light" panose="020B0403020202020204" pitchFamily="34" charset="0"/>
              </a:rPr>
              <a:t>1 = true, 0 = false</a:t>
            </a:r>
          </a:p>
          <a:p>
            <a:pPr marL="342900" indent="-342900">
              <a:buFont typeface="Arial" panose="020B0604020202020204" pitchFamily="34" charset="0"/>
              <a:buChar char="•"/>
            </a:pPr>
            <a:endParaRPr lang="en-US" sz="2400" dirty="0">
              <a:ln>
                <a:noFill/>
              </a:ln>
              <a:solidFill>
                <a:srgbClr val="002060"/>
              </a:solidFill>
              <a:latin typeface="Helvetica Light" panose="020B0403020202020204" pitchFamily="34" charset="0"/>
            </a:endParaRPr>
          </a:p>
          <a:p>
            <a:pPr marL="342900" indent="-342900">
              <a:buFont typeface="Arial" panose="020B0604020202020204" pitchFamily="34" charset="0"/>
              <a:buChar char="•"/>
            </a:pPr>
            <a:r>
              <a:rPr lang="en-US" sz="2400" dirty="0">
                <a:ln>
                  <a:noFill/>
                </a:ln>
                <a:solidFill>
                  <a:srgbClr val="002060"/>
                </a:solidFill>
                <a:latin typeface="Helvetica Light" panose="020B0403020202020204" pitchFamily="34" charset="0"/>
              </a:rPr>
              <a:t>You can force </a:t>
            </a:r>
            <a:r>
              <a:rPr lang="en-US" sz="2400" dirty="0" err="1">
                <a:ln>
                  <a:noFill/>
                </a:ln>
                <a:solidFill>
                  <a:srgbClr val="002060"/>
                </a:solidFill>
                <a:latin typeface="Helvetica Light" panose="020B0403020202020204" pitchFamily="34" charset="0"/>
              </a:rPr>
              <a:t>cout</a:t>
            </a:r>
            <a:r>
              <a:rPr lang="en-US" sz="2400" dirty="0">
                <a:ln>
                  <a:noFill/>
                </a:ln>
                <a:solidFill>
                  <a:srgbClr val="002060"/>
                </a:solidFill>
                <a:latin typeface="Helvetica Light" panose="020B0403020202020204" pitchFamily="34" charset="0"/>
              </a:rPr>
              <a:t> to return ‘true’ and ‘false’ using </a:t>
            </a:r>
            <a:r>
              <a:rPr lang="en-GB" sz="2400" b="0" dirty="0" err="1">
                <a:solidFill>
                  <a:srgbClr val="F8F8F2"/>
                </a:solidFill>
                <a:effectLst/>
                <a:highlight>
                  <a:srgbClr val="000000"/>
                </a:highlight>
                <a:latin typeface="Menlo" panose="020B0609030804020204" pitchFamily="49" charset="0"/>
              </a:rPr>
              <a:t>cout</a:t>
            </a:r>
            <a:r>
              <a:rPr lang="en-GB" sz="2400" b="0" dirty="0">
                <a:solidFill>
                  <a:srgbClr val="F8F8F2"/>
                </a:solidFill>
                <a:effectLst/>
                <a:highlight>
                  <a:srgbClr val="000000"/>
                </a:highlight>
                <a:latin typeface="Menlo" panose="020B0609030804020204" pitchFamily="49" charset="0"/>
              </a:rPr>
              <a:t> </a:t>
            </a:r>
            <a:r>
              <a:rPr lang="en-GB" sz="2400" b="0" dirty="0">
                <a:solidFill>
                  <a:srgbClr val="F92672"/>
                </a:solidFill>
                <a:effectLst/>
                <a:highlight>
                  <a:srgbClr val="000000"/>
                </a:highlight>
                <a:latin typeface="Menlo" panose="020B0609030804020204" pitchFamily="49" charset="0"/>
              </a:rPr>
              <a:t>&lt;&lt;</a:t>
            </a:r>
            <a:r>
              <a:rPr lang="en-GB" sz="2400" b="0" dirty="0">
                <a:solidFill>
                  <a:srgbClr val="F8F8F2"/>
                </a:solidFill>
                <a:effectLst/>
                <a:highlight>
                  <a:srgbClr val="000000"/>
                </a:highlight>
                <a:latin typeface="Menlo" panose="020B0609030804020204" pitchFamily="49" charset="0"/>
              </a:rPr>
              <a:t> </a:t>
            </a:r>
            <a:r>
              <a:rPr lang="en-GB" sz="2400" b="0" dirty="0" err="1">
                <a:solidFill>
                  <a:srgbClr val="F8F8F2"/>
                </a:solidFill>
                <a:effectLst/>
                <a:highlight>
                  <a:srgbClr val="000000"/>
                </a:highlight>
                <a:latin typeface="Menlo" panose="020B0609030804020204" pitchFamily="49" charset="0"/>
              </a:rPr>
              <a:t>boolalpha</a:t>
            </a:r>
            <a:endParaRPr lang="en-GB" sz="1600" dirty="0">
              <a:solidFill>
                <a:srgbClr val="002060"/>
              </a:solidFill>
              <a:effectLst/>
              <a:highlight>
                <a:srgbClr val="000000"/>
              </a:highlight>
              <a:latin typeface="Helvetica Light" panose="020B0403020202020204" pitchFamily="34" charset="0"/>
            </a:endParaRPr>
          </a:p>
          <a:p>
            <a:endParaRPr lang="en-GB" sz="2400" dirty="0"/>
          </a:p>
        </p:txBody>
      </p:sp>
    </p:spTree>
    <p:extLst>
      <p:ext uri="{BB962C8B-B14F-4D97-AF65-F5344CB8AC3E}">
        <p14:creationId xmlns:p14="http://schemas.microsoft.com/office/powerpoint/2010/main" val="278877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dissolv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19AC-4C1E-FB23-ACC3-C1A5C51E781B}"/>
              </a:ext>
            </a:extLst>
          </p:cNvPr>
          <p:cNvSpPr>
            <a:spLocks noGrp="1"/>
          </p:cNvSpPr>
          <p:nvPr>
            <p:ph type="title"/>
          </p:nvPr>
        </p:nvSpPr>
        <p:spPr/>
        <p:txBody>
          <a:bodyPr/>
          <a:lstStyle/>
          <a:p>
            <a:r>
              <a:rPr lang="en-GB" dirty="0"/>
              <a:t>Operators</a:t>
            </a:r>
          </a:p>
        </p:txBody>
      </p:sp>
      <p:sp>
        <p:nvSpPr>
          <p:cNvPr id="3" name="Content Placeholder 2">
            <a:extLst>
              <a:ext uri="{FF2B5EF4-FFF2-40B4-BE49-F238E27FC236}">
                <a16:creationId xmlns:a16="http://schemas.microsoft.com/office/drawing/2014/main" id="{3DD525BB-7469-0F7B-E897-161C2614C2E8}"/>
              </a:ext>
            </a:extLst>
          </p:cNvPr>
          <p:cNvSpPr>
            <a:spLocks noGrp="1"/>
          </p:cNvSpPr>
          <p:nvPr>
            <p:ph idx="1"/>
          </p:nvPr>
        </p:nvSpPr>
        <p:spPr>
          <a:effectLst/>
        </p:spPr>
        <p:txBody>
          <a:bodyPr>
            <a:normAutofit/>
          </a:bodyPr>
          <a:lstStyle/>
          <a:p>
            <a:r>
              <a:rPr lang="en-US" sz="2400" dirty="0">
                <a:ln>
                  <a:noFill/>
                </a:ln>
              </a:rPr>
              <a:t>The arithmetic operators in C++ are very close to those in Python (+, -, /, *, %)</a:t>
            </a:r>
          </a:p>
          <a:p>
            <a:endParaRPr lang="en-US" sz="2400" dirty="0">
              <a:ln>
                <a:noFill/>
              </a:ln>
            </a:endParaRPr>
          </a:p>
          <a:p>
            <a:r>
              <a:rPr lang="en-US" sz="2400" dirty="0">
                <a:ln>
                  <a:noFill/>
                </a:ln>
              </a:rPr>
              <a:t>Others (like logical operators {&amp;&amp;, ||, !}) are a bit different</a:t>
            </a:r>
          </a:p>
          <a:p>
            <a:endParaRPr lang="en-US" sz="2400" dirty="0">
              <a:ln>
                <a:noFill/>
              </a:ln>
            </a:endParaRPr>
          </a:p>
          <a:p>
            <a:r>
              <a:rPr lang="en-US" sz="2400" dirty="0">
                <a:ln>
                  <a:noFill/>
                </a:ln>
              </a:rPr>
              <a:t>See </a:t>
            </a:r>
            <a:r>
              <a:rPr lang="en-US" sz="2400" dirty="0">
                <a:ln>
                  <a:noFill/>
                </a:ln>
                <a:hlinkClick r:id="rId2">
                  <a:extLst>
                    <a:ext uri="{A12FA001-AC4F-418D-AE19-62706E023703}">
                      <ahyp:hlinkClr xmlns:ahyp="http://schemas.microsoft.com/office/drawing/2018/hyperlinkcolor" val="tx"/>
                    </a:ext>
                  </a:extLst>
                </a:hlinkClick>
              </a:rPr>
              <a:t>https://www.programiz.com/cpp-programming/operators</a:t>
            </a:r>
            <a:r>
              <a:rPr lang="en-US" sz="2400" dirty="0">
                <a:ln>
                  <a:noFill/>
                </a:ln>
              </a:rPr>
              <a:t> for a more complete list</a:t>
            </a:r>
          </a:p>
          <a:p>
            <a:endParaRPr lang="en-GB" dirty="0">
              <a:ln>
                <a:noFill/>
              </a:ln>
            </a:endParaRPr>
          </a:p>
        </p:txBody>
      </p:sp>
    </p:spTree>
    <p:extLst>
      <p:ext uri="{BB962C8B-B14F-4D97-AF65-F5344CB8AC3E}">
        <p14:creationId xmlns:p14="http://schemas.microsoft.com/office/powerpoint/2010/main" val="121874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FUNCTIONS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a:effectLst/>
        </p:spPr>
        <p:txBody>
          <a:bodyPr>
            <a:normAutofit/>
          </a:bodyPr>
          <a:lstStyle/>
          <a:p>
            <a:r>
              <a:rPr lang="en-GB" sz="2800" dirty="0"/>
              <a:t>Explore how functions are created in programmes</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4304714" y="230458"/>
            <a:ext cx="3587261"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18878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98D5-59F0-57EF-9698-EAF8ABF46D7F}"/>
              </a:ext>
            </a:extLst>
          </p:cNvPr>
          <p:cNvSpPr>
            <a:spLocks noGrp="1"/>
          </p:cNvSpPr>
          <p:nvPr>
            <p:ph type="title"/>
          </p:nvPr>
        </p:nvSpPr>
        <p:spPr/>
        <p:txBody>
          <a:bodyPr>
            <a:normAutofit/>
          </a:bodyPr>
          <a:lstStyle/>
          <a:p>
            <a:r>
              <a:rPr lang="en-GB" dirty="0"/>
              <a:t>Functions</a:t>
            </a:r>
          </a:p>
        </p:txBody>
      </p:sp>
      <p:sp>
        <p:nvSpPr>
          <p:cNvPr id="3" name="Content Placeholder 2">
            <a:extLst>
              <a:ext uri="{FF2B5EF4-FFF2-40B4-BE49-F238E27FC236}">
                <a16:creationId xmlns:a16="http://schemas.microsoft.com/office/drawing/2014/main" id="{B83A3FFA-BFD3-A22E-CC38-AF363A2B9F8C}"/>
              </a:ext>
            </a:extLst>
          </p:cNvPr>
          <p:cNvSpPr>
            <a:spLocks noGrp="1"/>
          </p:cNvSpPr>
          <p:nvPr>
            <p:ph idx="1"/>
          </p:nvPr>
        </p:nvSpPr>
        <p:spPr>
          <a:xfrm>
            <a:off x="913795" y="1782104"/>
            <a:ext cx="10353762" cy="3714749"/>
          </a:xfrm>
          <a:effectLst/>
        </p:spPr>
        <p:txBody>
          <a:bodyPr>
            <a:normAutofit fontScale="92500" lnSpcReduction="10000"/>
          </a:bodyPr>
          <a:lstStyle/>
          <a:p>
            <a:r>
              <a:rPr lang="en-GB" dirty="0"/>
              <a:t>Functions are the building blocks of C++ programmes</a:t>
            </a:r>
          </a:p>
          <a:p>
            <a:pPr lvl="1"/>
            <a:r>
              <a:rPr lang="en-GB" dirty="0"/>
              <a:t>A good practice is one function doing only one job</a:t>
            </a:r>
          </a:p>
          <a:p>
            <a:endParaRPr lang="en-GB" dirty="0"/>
          </a:p>
          <a:p>
            <a:r>
              <a:rPr lang="en-GB" dirty="0"/>
              <a:t>C++ does not allow nested functions*, however one function can call another</a:t>
            </a:r>
          </a:p>
          <a:p>
            <a:endParaRPr lang="en-GB" dirty="0"/>
          </a:p>
          <a:p>
            <a:r>
              <a:rPr lang="en-GB" dirty="0"/>
              <a:t>You can call your function anything except main(), which is reserved for the programme execution</a:t>
            </a:r>
          </a:p>
        </p:txBody>
      </p:sp>
      <p:sp>
        <p:nvSpPr>
          <p:cNvPr id="5" name="TextBox 4">
            <a:extLst>
              <a:ext uri="{FF2B5EF4-FFF2-40B4-BE49-F238E27FC236}">
                <a16:creationId xmlns:a16="http://schemas.microsoft.com/office/drawing/2014/main" id="{683610ED-2D9D-8279-FEE8-26C71D4EE90D}"/>
              </a:ext>
            </a:extLst>
          </p:cNvPr>
          <p:cNvSpPr txBox="1"/>
          <p:nvPr/>
        </p:nvSpPr>
        <p:spPr>
          <a:xfrm>
            <a:off x="5905500" y="5791199"/>
            <a:ext cx="6101080" cy="646331"/>
          </a:xfrm>
          <a:prstGeom prst="rect">
            <a:avLst/>
          </a:prstGeom>
          <a:noFill/>
        </p:spPr>
        <p:txBody>
          <a:bodyPr wrap="square">
            <a:spAutoFit/>
          </a:bodyPr>
          <a:lstStyle/>
          <a:p>
            <a:r>
              <a:rPr lang="en-GB" dirty="0">
                <a:solidFill>
                  <a:srgbClr val="002060"/>
                </a:solidFill>
              </a:rPr>
              <a:t>*https://</a:t>
            </a:r>
            <a:r>
              <a:rPr lang="en-GB" dirty="0" err="1">
                <a:solidFill>
                  <a:srgbClr val="002060"/>
                </a:solidFill>
              </a:rPr>
              <a:t>stackoverflow.com</a:t>
            </a:r>
            <a:r>
              <a:rPr lang="en-GB" dirty="0">
                <a:solidFill>
                  <a:srgbClr val="002060"/>
                </a:solidFill>
              </a:rPr>
              <a:t>/questions/4324763/can-we-have-functions-inside-functions-in-c</a:t>
            </a:r>
          </a:p>
        </p:txBody>
      </p:sp>
      <p:sp>
        <p:nvSpPr>
          <p:cNvPr id="6" name="TextBox 5">
            <a:extLst>
              <a:ext uri="{FF2B5EF4-FFF2-40B4-BE49-F238E27FC236}">
                <a16:creationId xmlns:a16="http://schemas.microsoft.com/office/drawing/2014/main" id="{9204A640-4DFF-5FD2-8BC2-D2DCB58CF772}"/>
              </a:ext>
            </a:extLst>
          </p:cNvPr>
          <p:cNvSpPr txBox="1"/>
          <p:nvPr/>
        </p:nvSpPr>
        <p:spPr>
          <a:xfrm>
            <a:off x="-2036618" y="1316182"/>
            <a:ext cx="184731"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4819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dissolv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B722-1074-DE26-D93C-E6CE9253D86F}"/>
              </a:ext>
            </a:extLst>
          </p:cNvPr>
          <p:cNvSpPr>
            <a:spLocks noGrp="1"/>
          </p:cNvSpPr>
          <p:nvPr>
            <p:ph type="title"/>
          </p:nvPr>
        </p:nvSpPr>
        <p:spPr/>
        <p:txBody>
          <a:bodyPr/>
          <a:lstStyle/>
          <a:p>
            <a:r>
              <a:rPr lang="en-GB" dirty="0"/>
              <a:t>Functions</a:t>
            </a:r>
          </a:p>
        </p:txBody>
      </p:sp>
      <p:sp>
        <p:nvSpPr>
          <p:cNvPr id="4" name="TextBox 3">
            <a:extLst>
              <a:ext uri="{FF2B5EF4-FFF2-40B4-BE49-F238E27FC236}">
                <a16:creationId xmlns:a16="http://schemas.microsoft.com/office/drawing/2014/main" id="{268F779A-D5EC-8B3B-80DA-A374F09B3622}"/>
              </a:ext>
            </a:extLst>
          </p:cNvPr>
          <p:cNvSpPr txBox="1"/>
          <p:nvPr/>
        </p:nvSpPr>
        <p:spPr>
          <a:xfrm>
            <a:off x="3041922" y="1946308"/>
            <a:ext cx="6097508" cy="3693319"/>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82ACC241-B2EF-8C3E-DA86-C640EE31EBFA}"/>
              </a:ext>
            </a:extLst>
          </p:cNvPr>
          <p:cNvCxnSpPr/>
          <p:nvPr/>
        </p:nvCxnSpPr>
        <p:spPr>
          <a:xfrm>
            <a:off x="2100404" y="2779414"/>
            <a:ext cx="946842" cy="190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A9D86F2-5DD8-2304-1A18-582018B4F437}"/>
              </a:ext>
            </a:extLst>
          </p:cNvPr>
          <p:cNvSpPr txBox="1"/>
          <p:nvPr/>
        </p:nvSpPr>
        <p:spPr>
          <a:xfrm>
            <a:off x="354723" y="1827477"/>
            <a:ext cx="1673254" cy="1477328"/>
          </a:xfrm>
          <a:prstGeom prst="rect">
            <a:avLst/>
          </a:prstGeom>
          <a:noFill/>
        </p:spPr>
        <p:txBody>
          <a:bodyPr wrap="square" rtlCol="0">
            <a:spAutoFit/>
          </a:bodyPr>
          <a:lstStyle/>
          <a:p>
            <a:pPr algn="ctr"/>
            <a:r>
              <a:rPr lang="en-GB" i="1" dirty="0">
                <a:solidFill>
                  <a:srgbClr val="66D9EF"/>
                </a:solidFill>
                <a:latin typeface="Menlo" panose="020B0609030804020204" pitchFamily="49" charset="0"/>
              </a:rPr>
              <a:t>v</a:t>
            </a:r>
            <a:r>
              <a:rPr lang="en-GB" b="0" i="1" dirty="0">
                <a:solidFill>
                  <a:srgbClr val="66D9EF"/>
                </a:solidFill>
                <a:effectLst/>
                <a:latin typeface="Menlo" panose="020B0609030804020204" pitchFamily="49" charset="0"/>
              </a:rPr>
              <a:t>oid </a:t>
            </a:r>
            <a:r>
              <a:rPr lang="en-US" dirty="0">
                <a:solidFill>
                  <a:srgbClr val="002060"/>
                </a:solidFill>
              </a:rPr>
              <a:t>is a null data type, used here as the function returns nothing</a:t>
            </a:r>
          </a:p>
        </p:txBody>
      </p:sp>
      <p:cxnSp>
        <p:nvCxnSpPr>
          <p:cNvPr id="7" name="Straight Arrow Connector 6">
            <a:extLst>
              <a:ext uri="{FF2B5EF4-FFF2-40B4-BE49-F238E27FC236}">
                <a16:creationId xmlns:a16="http://schemas.microsoft.com/office/drawing/2014/main" id="{CA4317FE-81B3-14A7-7FC7-5F7AA0B1838E}"/>
              </a:ext>
            </a:extLst>
          </p:cNvPr>
          <p:cNvCxnSpPr>
            <a:cxnSpLocks/>
          </p:cNvCxnSpPr>
          <p:nvPr/>
        </p:nvCxnSpPr>
        <p:spPr>
          <a:xfrm flipV="1">
            <a:off x="2095080" y="4596461"/>
            <a:ext cx="946842" cy="2132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4CE3E4-09DB-4BB4-818D-425AA169515E}"/>
              </a:ext>
            </a:extLst>
          </p:cNvPr>
          <p:cNvSpPr txBox="1"/>
          <p:nvPr/>
        </p:nvSpPr>
        <p:spPr>
          <a:xfrm>
            <a:off x="349399" y="3857797"/>
            <a:ext cx="1673254" cy="1200329"/>
          </a:xfrm>
          <a:prstGeom prst="rect">
            <a:avLst/>
          </a:prstGeom>
          <a:noFill/>
        </p:spPr>
        <p:txBody>
          <a:bodyPr wrap="square" rtlCol="0">
            <a:spAutoFit/>
          </a:bodyPr>
          <a:lstStyle/>
          <a:p>
            <a:pPr algn="ctr"/>
            <a:r>
              <a:rPr lang="en-GB" dirty="0" err="1">
                <a:solidFill>
                  <a:srgbClr val="A6E22E"/>
                </a:solidFill>
                <a:latin typeface="Menlo" panose="020B0609030804020204" pitchFamily="49" charset="0"/>
              </a:rPr>
              <a:t>myfunc</a:t>
            </a:r>
            <a:r>
              <a:rPr lang="en-GB" dirty="0">
                <a:solidFill>
                  <a:srgbClr val="F8F8F2"/>
                </a:solidFill>
                <a:latin typeface="Menlo" panose="020B0609030804020204" pitchFamily="49" charset="0"/>
              </a:rPr>
              <a:t>()</a:t>
            </a:r>
            <a:r>
              <a:rPr lang="en-GB" b="0" i="1" dirty="0">
                <a:solidFill>
                  <a:srgbClr val="66D9EF"/>
                </a:solidFill>
                <a:effectLst/>
                <a:latin typeface="Menlo" panose="020B0609030804020204" pitchFamily="49" charset="0"/>
              </a:rPr>
              <a:t> </a:t>
            </a:r>
            <a:r>
              <a:rPr lang="en-US" dirty="0">
                <a:solidFill>
                  <a:srgbClr val="002060"/>
                </a:solidFill>
              </a:rPr>
              <a:t>calls the function we’ve created</a:t>
            </a:r>
          </a:p>
        </p:txBody>
      </p:sp>
      <p:sp>
        <p:nvSpPr>
          <p:cNvPr id="11" name="TextBox 10">
            <a:extLst>
              <a:ext uri="{FF2B5EF4-FFF2-40B4-BE49-F238E27FC236}">
                <a16:creationId xmlns:a16="http://schemas.microsoft.com/office/drawing/2014/main" id="{C0AC9F38-6659-CAE8-5C2A-4417EF3A1DA1}"/>
              </a:ext>
            </a:extLst>
          </p:cNvPr>
          <p:cNvSpPr txBox="1"/>
          <p:nvPr/>
        </p:nvSpPr>
        <p:spPr>
          <a:xfrm>
            <a:off x="9408160" y="3534631"/>
            <a:ext cx="2892140" cy="646331"/>
          </a:xfrm>
          <a:prstGeom prst="rect">
            <a:avLst/>
          </a:prstGeom>
          <a:noFill/>
        </p:spPr>
        <p:txBody>
          <a:bodyPr wrap="square">
            <a:spAutoFit/>
          </a:bodyPr>
          <a:lstStyle/>
          <a:p>
            <a:r>
              <a:rPr lang="en-US" dirty="0">
                <a:solidFill>
                  <a:srgbClr val="002060"/>
                </a:solidFill>
              </a:rPr>
              <a:t>Code is executed through </a:t>
            </a:r>
          </a:p>
          <a:p>
            <a:r>
              <a:rPr lang="en-GB" b="0" dirty="0">
                <a:solidFill>
                  <a:srgbClr val="A6E22E"/>
                </a:solidFill>
                <a:effectLst/>
                <a:latin typeface="Menlo" panose="020B0609030804020204" pitchFamily="49" charset="0"/>
              </a:rPr>
              <a:t>main</a:t>
            </a:r>
            <a:endParaRPr lang="en-GB" dirty="0"/>
          </a:p>
        </p:txBody>
      </p:sp>
      <p:cxnSp>
        <p:nvCxnSpPr>
          <p:cNvPr id="12" name="Straight Arrow Connector 11">
            <a:extLst>
              <a:ext uri="{FF2B5EF4-FFF2-40B4-BE49-F238E27FC236}">
                <a16:creationId xmlns:a16="http://schemas.microsoft.com/office/drawing/2014/main" id="{7852DC7C-E085-C34D-6FE4-B6D3107B6DCC}"/>
              </a:ext>
            </a:extLst>
          </p:cNvPr>
          <p:cNvCxnSpPr>
            <a:cxnSpLocks/>
          </p:cNvCxnSpPr>
          <p:nvPr/>
        </p:nvCxnSpPr>
        <p:spPr>
          <a:xfrm flipH="1">
            <a:off x="4572000" y="3718560"/>
            <a:ext cx="4836160" cy="304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15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par>
                                <p:cTn id="25" presetID="9"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par>
                                <p:cTn id="28" presetID="9"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par>
                                <p:cTn id="31" presetID="9"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9086-F9D8-5EB6-2F1E-D8C77101967F}"/>
              </a:ext>
            </a:extLst>
          </p:cNvPr>
          <p:cNvSpPr>
            <a:spLocks noGrp="1"/>
          </p:cNvSpPr>
          <p:nvPr>
            <p:ph type="title"/>
          </p:nvPr>
        </p:nvSpPr>
        <p:spPr/>
        <p:txBody>
          <a:bodyPr/>
          <a:lstStyle/>
          <a:p>
            <a:r>
              <a:rPr lang="en-GB" dirty="0"/>
              <a:t>Functions</a:t>
            </a:r>
          </a:p>
        </p:txBody>
      </p:sp>
      <p:sp>
        <p:nvSpPr>
          <p:cNvPr id="4" name="TextBox 3">
            <a:extLst>
              <a:ext uri="{FF2B5EF4-FFF2-40B4-BE49-F238E27FC236}">
                <a16:creationId xmlns:a16="http://schemas.microsoft.com/office/drawing/2014/main" id="{7B5B0E8B-D8A0-D2BF-B6B3-8AFF045AA43D}"/>
              </a:ext>
            </a:extLst>
          </p:cNvPr>
          <p:cNvSpPr txBox="1"/>
          <p:nvPr/>
        </p:nvSpPr>
        <p:spPr>
          <a:xfrm>
            <a:off x="3041922" y="2967335"/>
            <a:ext cx="6097508" cy="923330"/>
          </a:xfrm>
          <a:prstGeom prst="rect">
            <a:avLst/>
          </a:prstGeom>
          <a:solidFill>
            <a:schemeClr val="bg1"/>
          </a:solidFill>
          <a:ln w="31750">
            <a:solidFill>
              <a:srgbClr val="FF0000"/>
            </a:solidFill>
          </a:ln>
        </p:spPr>
        <p:txBody>
          <a:bodyPr wrap="square">
            <a:spAutoFit/>
          </a:bodyPr>
          <a:lstStyle/>
          <a:p>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C1AD540E-E1E4-23DC-8572-193B2CD362D0}"/>
              </a:ext>
            </a:extLst>
          </p:cNvPr>
          <p:cNvCxnSpPr>
            <a:cxnSpLocks/>
          </p:cNvCxnSpPr>
          <p:nvPr/>
        </p:nvCxnSpPr>
        <p:spPr>
          <a:xfrm>
            <a:off x="2489200" y="3132108"/>
            <a:ext cx="4775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2198EF-15B8-B063-AB58-38CA6E770B84}"/>
              </a:ext>
            </a:extLst>
          </p:cNvPr>
          <p:cNvSpPr txBox="1"/>
          <p:nvPr/>
        </p:nvSpPr>
        <p:spPr>
          <a:xfrm>
            <a:off x="860813" y="2716609"/>
            <a:ext cx="1673254" cy="830997"/>
          </a:xfrm>
          <a:prstGeom prst="rect">
            <a:avLst/>
          </a:prstGeom>
          <a:noFill/>
        </p:spPr>
        <p:txBody>
          <a:bodyPr wrap="square" rtlCol="0">
            <a:spAutoFit/>
          </a:bodyPr>
          <a:lstStyle/>
          <a:p>
            <a:pPr algn="ctr"/>
            <a:r>
              <a:rPr lang="en-US" sz="2400" dirty="0">
                <a:solidFill>
                  <a:srgbClr val="002060"/>
                </a:solidFill>
              </a:rPr>
              <a:t>Function declaration</a:t>
            </a:r>
          </a:p>
        </p:txBody>
      </p:sp>
      <p:cxnSp>
        <p:nvCxnSpPr>
          <p:cNvPr id="10" name="Straight Arrow Connector 9">
            <a:extLst>
              <a:ext uri="{FF2B5EF4-FFF2-40B4-BE49-F238E27FC236}">
                <a16:creationId xmlns:a16="http://schemas.microsoft.com/office/drawing/2014/main" id="{729ADC2D-B848-4107-933B-8444D82AAAE4}"/>
              </a:ext>
            </a:extLst>
          </p:cNvPr>
          <p:cNvCxnSpPr>
            <a:cxnSpLocks/>
          </p:cNvCxnSpPr>
          <p:nvPr/>
        </p:nvCxnSpPr>
        <p:spPr>
          <a:xfrm flipH="1">
            <a:off x="8290560" y="3522653"/>
            <a:ext cx="16459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A376C7-14E5-63EF-4453-91474C669C58}"/>
              </a:ext>
            </a:extLst>
          </p:cNvPr>
          <p:cNvSpPr txBox="1"/>
          <p:nvPr/>
        </p:nvSpPr>
        <p:spPr>
          <a:xfrm>
            <a:off x="9835067" y="3174651"/>
            <a:ext cx="1720664" cy="830997"/>
          </a:xfrm>
          <a:prstGeom prst="rect">
            <a:avLst/>
          </a:prstGeom>
          <a:noFill/>
        </p:spPr>
        <p:txBody>
          <a:bodyPr wrap="square" rtlCol="0">
            <a:spAutoFit/>
          </a:bodyPr>
          <a:lstStyle/>
          <a:p>
            <a:pPr algn="ctr"/>
            <a:r>
              <a:rPr lang="en-US" sz="2400" dirty="0">
                <a:solidFill>
                  <a:srgbClr val="002060"/>
                </a:solidFill>
              </a:rPr>
              <a:t>Function definition</a:t>
            </a:r>
          </a:p>
        </p:txBody>
      </p:sp>
    </p:spTree>
    <p:extLst>
      <p:ext uri="{BB962C8B-B14F-4D97-AF65-F5344CB8AC3E}">
        <p14:creationId xmlns:p14="http://schemas.microsoft.com/office/powerpoint/2010/main" val="15749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EB33-74C2-894E-4C3F-3DB4084BC81C}"/>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2EB5D791-CB9C-40CF-50F6-AFABAE58F7FC}"/>
              </a:ext>
            </a:extLst>
          </p:cNvPr>
          <p:cNvSpPr>
            <a:spLocks noGrp="1"/>
          </p:cNvSpPr>
          <p:nvPr>
            <p:ph idx="1"/>
          </p:nvPr>
        </p:nvSpPr>
        <p:spPr>
          <a:xfrm>
            <a:off x="913795" y="2076450"/>
            <a:ext cx="5893405" cy="3714749"/>
          </a:xfrm>
        </p:spPr>
        <p:txBody>
          <a:bodyPr>
            <a:normAutofit/>
          </a:bodyPr>
          <a:lstStyle/>
          <a:p>
            <a:pPr>
              <a:buFont typeface="Courier New" panose="02070309020205020404" pitchFamily="49" charset="0"/>
              <a:buChar char="o"/>
            </a:pPr>
            <a:r>
              <a:rPr lang="en-GB" sz="2400" dirty="0"/>
              <a:t>alex-hill94.github.io/#WS2</a:t>
            </a:r>
          </a:p>
          <a:p>
            <a:pPr>
              <a:buFont typeface="Courier New" panose="02070309020205020404" pitchFamily="49" charset="0"/>
              <a:buChar char="o"/>
            </a:pPr>
            <a:endParaRPr lang="en-GB" sz="2400" dirty="0"/>
          </a:p>
          <a:p>
            <a:pPr>
              <a:buFont typeface="Courier New" panose="02070309020205020404" pitchFamily="49" charset="0"/>
              <a:buChar char="o"/>
            </a:pPr>
            <a:r>
              <a:rPr lang="en-GB" sz="2400" dirty="0"/>
              <a:t>Roughly Chapters 2-5</a:t>
            </a:r>
          </a:p>
          <a:p>
            <a:pPr>
              <a:buFont typeface="Courier New" panose="02070309020205020404" pitchFamily="49" charset="0"/>
              <a:buChar char="o"/>
            </a:pPr>
            <a:endParaRPr lang="en-GB" sz="2400" dirty="0"/>
          </a:p>
          <a:p>
            <a:pPr>
              <a:buFont typeface="Courier New" panose="02070309020205020404" pitchFamily="49" charset="0"/>
              <a:buChar char="o"/>
            </a:pPr>
            <a:r>
              <a:rPr lang="en-US" sz="2400" dirty="0">
                <a:hlinkClick r:id="rId2"/>
              </a:rPr>
              <a:t>https://www.w3schools.com/cpp/cpp_variables.asp</a:t>
            </a:r>
            <a:endParaRPr lang="en-US" sz="2400" dirty="0"/>
          </a:p>
          <a:p>
            <a:pPr>
              <a:buFont typeface="Courier New" panose="02070309020205020404" pitchFamily="49" charset="0"/>
              <a:buChar char="o"/>
            </a:pPr>
            <a:endParaRPr lang="en-GB" sz="2400" dirty="0"/>
          </a:p>
        </p:txBody>
      </p:sp>
      <p:pic>
        <p:nvPicPr>
          <p:cNvPr id="4" name="Picture 2" descr="C++ from the Ground Up, Third Edition: Amazon.co.uk: Schildt, Herbert:  9780072228977: Books">
            <a:extLst>
              <a:ext uri="{FF2B5EF4-FFF2-40B4-BE49-F238E27FC236}">
                <a16:creationId xmlns:a16="http://schemas.microsoft.com/office/drawing/2014/main" id="{9D743BD8-3819-D2E9-A04B-F12CA3FE5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893" y="2076450"/>
            <a:ext cx="2694136" cy="333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76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8E54-288A-C431-EEB5-2ADF587108D1}"/>
              </a:ext>
            </a:extLst>
          </p:cNvPr>
          <p:cNvSpPr>
            <a:spLocks noGrp="1"/>
          </p:cNvSpPr>
          <p:nvPr>
            <p:ph type="title"/>
          </p:nvPr>
        </p:nvSpPr>
        <p:spPr/>
        <p:txBody>
          <a:bodyPr/>
          <a:lstStyle/>
          <a:p>
            <a:r>
              <a:rPr lang="en-GB" dirty="0"/>
              <a:t>Functions: Declaration after </a:t>
            </a:r>
            <a:r>
              <a:rPr lang="en-GB" b="0" dirty="0">
                <a:solidFill>
                  <a:srgbClr val="A6E22E"/>
                </a:solidFill>
                <a:effectLst/>
                <a:latin typeface="Menlo" panose="020B0609030804020204" pitchFamily="49" charset="0"/>
              </a:rPr>
              <a:t>main</a:t>
            </a:r>
            <a:endParaRPr lang="en-GB" dirty="0"/>
          </a:p>
        </p:txBody>
      </p:sp>
      <p:sp>
        <p:nvSpPr>
          <p:cNvPr id="4" name="TextBox 3">
            <a:extLst>
              <a:ext uri="{FF2B5EF4-FFF2-40B4-BE49-F238E27FC236}">
                <a16:creationId xmlns:a16="http://schemas.microsoft.com/office/drawing/2014/main" id="{DD3072F1-DBEC-A82C-2F52-D1F33013D815}"/>
              </a:ext>
            </a:extLst>
          </p:cNvPr>
          <p:cNvSpPr txBox="1"/>
          <p:nvPr/>
        </p:nvSpPr>
        <p:spPr>
          <a:xfrm>
            <a:off x="669806" y="2027588"/>
            <a:ext cx="6097508" cy="3693319"/>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10" name="TextBox 9">
            <a:extLst>
              <a:ext uri="{FF2B5EF4-FFF2-40B4-BE49-F238E27FC236}">
                <a16:creationId xmlns:a16="http://schemas.microsoft.com/office/drawing/2014/main" id="{DA9FA859-95CC-B89C-E809-561559F4B768}"/>
              </a:ext>
            </a:extLst>
          </p:cNvPr>
          <p:cNvSpPr txBox="1"/>
          <p:nvPr/>
        </p:nvSpPr>
        <p:spPr>
          <a:xfrm>
            <a:off x="7308205" y="2769268"/>
            <a:ext cx="4213989" cy="2031325"/>
          </a:xfrm>
          <a:prstGeom prst="rect">
            <a:avLst/>
          </a:prstGeom>
          <a:solidFill>
            <a:srgbClr val="E9E5DC"/>
          </a:solidFill>
          <a:ln w="31750">
            <a:solidFill>
              <a:srgbClr val="FF0000"/>
            </a:solidFill>
          </a:ln>
        </p:spPr>
        <p:txBody>
          <a:bodyPr wrap="square">
            <a:spAutoFit/>
          </a:bodyPr>
          <a:lstStyle/>
          <a:p>
            <a:r>
              <a:rPr lang="en-GB" dirty="0">
                <a:solidFill>
                  <a:srgbClr val="002060"/>
                </a:solidFill>
                <a:effectLst/>
                <a:latin typeface="Menlo" panose="020B0609030804020204" pitchFamily="49" charset="0"/>
              </a:rPr>
              <a:t>$ g++ -o output </a:t>
            </a:r>
            <a:r>
              <a:rPr lang="en-GB" dirty="0" err="1">
                <a:solidFill>
                  <a:srgbClr val="002060"/>
                </a:solidFill>
                <a:effectLst/>
                <a:latin typeface="Menlo" panose="020B0609030804020204" pitchFamily="49" charset="0"/>
              </a:rPr>
              <a:t>test.cpp</a:t>
            </a:r>
            <a:endParaRPr lang="en-GB" dirty="0">
              <a:solidFill>
                <a:srgbClr val="002060"/>
              </a:solidFill>
              <a:effectLst/>
              <a:latin typeface="Menlo" panose="020B0609030804020204" pitchFamily="49" charset="0"/>
            </a:endParaRPr>
          </a:p>
          <a:p>
            <a:r>
              <a:rPr lang="en-GB" dirty="0">
                <a:solidFill>
                  <a:srgbClr val="002060"/>
                </a:solidFill>
                <a:effectLst/>
                <a:latin typeface="Menlo" panose="020B0609030804020204" pitchFamily="49" charset="0"/>
              </a:rPr>
              <a:t>test.cpp:6:1: error: use of undeclared identifier '</a:t>
            </a:r>
            <a:r>
              <a:rPr lang="en-GB" dirty="0" err="1">
                <a:solidFill>
                  <a:srgbClr val="002060"/>
                </a:solidFill>
                <a:effectLst/>
                <a:latin typeface="Menlo" panose="020B0609030804020204" pitchFamily="49" charset="0"/>
              </a:rPr>
              <a:t>myfunc</a:t>
            </a:r>
            <a:r>
              <a:rPr lang="en-GB" dirty="0">
                <a:solidFill>
                  <a:srgbClr val="002060"/>
                </a:solidFill>
                <a:effectLst/>
                <a:latin typeface="Menlo" panose="020B0609030804020204" pitchFamily="49" charset="0"/>
              </a:rPr>
              <a:t>'</a:t>
            </a:r>
          </a:p>
          <a:p>
            <a:r>
              <a:rPr lang="en-GB" dirty="0" err="1">
                <a:solidFill>
                  <a:srgbClr val="002060"/>
                </a:solidFill>
                <a:effectLst/>
                <a:latin typeface="Menlo" panose="020B0609030804020204" pitchFamily="49" charset="0"/>
              </a:rPr>
              <a:t>myfunc</a:t>
            </a:r>
            <a:r>
              <a:rPr lang="en-GB" dirty="0">
                <a:solidFill>
                  <a:srgbClr val="002060"/>
                </a:solidFill>
                <a:effectLst/>
                <a:latin typeface="Menlo" panose="020B0609030804020204" pitchFamily="49" charset="0"/>
              </a:rPr>
              <a:t>(); // Call </a:t>
            </a:r>
            <a:r>
              <a:rPr lang="en-GB" dirty="0" err="1">
                <a:solidFill>
                  <a:srgbClr val="002060"/>
                </a:solidFill>
                <a:effectLst/>
                <a:latin typeface="Menlo" panose="020B0609030804020204" pitchFamily="49" charset="0"/>
              </a:rPr>
              <a:t>myfunc</a:t>
            </a:r>
            <a:endParaRPr lang="en-GB" dirty="0">
              <a:solidFill>
                <a:srgbClr val="002060"/>
              </a:solidFill>
              <a:effectLst/>
              <a:latin typeface="Menlo" panose="020B0609030804020204" pitchFamily="49" charset="0"/>
            </a:endParaRPr>
          </a:p>
          <a:p>
            <a:r>
              <a:rPr lang="en-GB" dirty="0">
                <a:solidFill>
                  <a:srgbClr val="002060"/>
                </a:solidFill>
                <a:effectLst/>
                <a:latin typeface="Menlo" panose="020B0609030804020204" pitchFamily="49" charset="0"/>
              </a:rPr>
              <a:t>^</a:t>
            </a:r>
          </a:p>
          <a:p>
            <a:r>
              <a:rPr lang="en-GB" dirty="0">
                <a:solidFill>
                  <a:srgbClr val="002060"/>
                </a:solidFill>
                <a:effectLst/>
                <a:latin typeface="Menlo" panose="020B0609030804020204" pitchFamily="49" charset="0"/>
              </a:rPr>
              <a:t>1 error generated.</a:t>
            </a:r>
          </a:p>
        </p:txBody>
      </p:sp>
    </p:spTree>
    <p:extLst>
      <p:ext uri="{BB962C8B-B14F-4D97-AF65-F5344CB8AC3E}">
        <p14:creationId xmlns:p14="http://schemas.microsoft.com/office/powerpoint/2010/main" val="2797244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8E54-288A-C431-EEB5-2ADF587108D1}"/>
              </a:ext>
            </a:extLst>
          </p:cNvPr>
          <p:cNvSpPr>
            <a:spLocks noGrp="1"/>
          </p:cNvSpPr>
          <p:nvPr>
            <p:ph type="title"/>
          </p:nvPr>
        </p:nvSpPr>
        <p:spPr/>
        <p:txBody>
          <a:bodyPr>
            <a:normAutofit fontScale="90000"/>
          </a:bodyPr>
          <a:lstStyle/>
          <a:p>
            <a:r>
              <a:rPr lang="en-GB" dirty="0"/>
              <a:t>Functions: Splitting the Declaration and the Definition</a:t>
            </a:r>
          </a:p>
        </p:txBody>
      </p:sp>
      <p:sp>
        <p:nvSpPr>
          <p:cNvPr id="4" name="TextBox 3">
            <a:extLst>
              <a:ext uri="{FF2B5EF4-FFF2-40B4-BE49-F238E27FC236}">
                <a16:creationId xmlns:a16="http://schemas.microsoft.com/office/drawing/2014/main" id="{DD3072F1-DBEC-A82C-2F52-D1F33013D815}"/>
              </a:ext>
            </a:extLst>
          </p:cNvPr>
          <p:cNvSpPr txBox="1"/>
          <p:nvPr/>
        </p:nvSpPr>
        <p:spPr>
          <a:xfrm>
            <a:off x="3047246" y="1986948"/>
            <a:ext cx="6097508"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'Prototype'</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”What is love?"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”No more"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”Baby don’t hurt me"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7" name="Straight Arrow Connector 6">
            <a:extLst>
              <a:ext uri="{FF2B5EF4-FFF2-40B4-BE49-F238E27FC236}">
                <a16:creationId xmlns:a16="http://schemas.microsoft.com/office/drawing/2014/main" id="{4EBAE586-3956-C3DF-FBA4-0C9E23F76225}"/>
              </a:ext>
            </a:extLst>
          </p:cNvPr>
          <p:cNvCxnSpPr>
            <a:cxnSpLocks/>
          </p:cNvCxnSpPr>
          <p:nvPr/>
        </p:nvCxnSpPr>
        <p:spPr>
          <a:xfrm flipH="1">
            <a:off x="7172960" y="2702560"/>
            <a:ext cx="2306320" cy="2669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0BB8AA-14D5-E033-8907-3C5E9035C7CF}"/>
              </a:ext>
            </a:extLst>
          </p:cNvPr>
          <p:cNvSpPr txBox="1"/>
          <p:nvPr/>
        </p:nvSpPr>
        <p:spPr>
          <a:xfrm>
            <a:off x="9387840" y="1902251"/>
            <a:ext cx="2630159" cy="2585323"/>
          </a:xfrm>
          <a:prstGeom prst="rect">
            <a:avLst/>
          </a:prstGeom>
          <a:noFill/>
        </p:spPr>
        <p:txBody>
          <a:bodyPr wrap="square" rtlCol="0">
            <a:spAutoFit/>
          </a:bodyPr>
          <a:lstStyle/>
          <a:p>
            <a:pPr algn="ctr"/>
            <a:r>
              <a:rPr lang="en-GB" b="0" dirty="0">
                <a:solidFill>
                  <a:srgbClr val="88846F"/>
                </a:solidFill>
                <a:effectLst/>
                <a:latin typeface="Menlo" panose="020B0609030804020204" pitchFamily="49" charset="0"/>
              </a:rPr>
              <a:t>'Prototype’</a:t>
            </a:r>
            <a:r>
              <a:rPr lang="en-GB" b="0" i="1" dirty="0">
                <a:solidFill>
                  <a:srgbClr val="66D9EF"/>
                </a:solidFill>
                <a:effectLst/>
                <a:latin typeface="Menlo" panose="020B0609030804020204" pitchFamily="49" charset="0"/>
              </a:rPr>
              <a:t> </a:t>
            </a:r>
            <a:r>
              <a:rPr lang="en-US" dirty="0">
                <a:solidFill>
                  <a:srgbClr val="002060"/>
                </a:solidFill>
              </a:rPr>
              <a:t>here indicates that the function needs to be declared prior to its definition. The compiler needs to know what data type will be returned and what inputs it will take before it’s first called</a:t>
            </a:r>
          </a:p>
        </p:txBody>
      </p:sp>
    </p:spTree>
    <p:extLst>
      <p:ext uri="{BB962C8B-B14F-4D97-AF65-F5344CB8AC3E}">
        <p14:creationId xmlns:p14="http://schemas.microsoft.com/office/powerpoint/2010/main" val="6872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50C6-AB18-F82E-CEEA-160D4D81791F}"/>
              </a:ext>
            </a:extLst>
          </p:cNvPr>
          <p:cNvSpPr>
            <a:spLocks noGrp="1"/>
          </p:cNvSpPr>
          <p:nvPr>
            <p:ph type="title"/>
          </p:nvPr>
        </p:nvSpPr>
        <p:spPr/>
        <p:txBody>
          <a:bodyPr/>
          <a:lstStyle/>
          <a:p>
            <a:r>
              <a:rPr lang="en-GB" dirty="0"/>
              <a:t>Challenge One:</a:t>
            </a:r>
          </a:p>
        </p:txBody>
      </p:sp>
      <p:sp>
        <p:nvSpPr>
          <p:cNvPr id="4" name="TextBox 3">
            <a:extLst>
              <a:ext uri="{FF2B5EF4-FFF2-40B4-BE49-F238E27FC236}">
                <a16:creationId xmlns:a16="http://schemas.microsoft.com/office/drawing/2014/main" id="{F569BF0A-5A75-9AA3-800A-34096139308C}"/>
              </a:ext>
            </a:extLst>
          </p:cNvPr>
          <p:cNvSpPr txBox="1"/>
          <p:nvPr/>
        </p:nvSpPr>
        <p:spPr>
          <a:xfrm>
            <a:off x="6358569" y="1631347"/>
            <a:ext cx="5444002" cy="4801314"/>
          </a:xfrm>
          <a:prstGeom prst="rect">
            <a:avLst/>
          </a:prstGeom>
          <a:noFill/>
        </p:spPr>
        <p:txBody>
          <a:bodyPr wrap="square">
            <a:spAutoFit/>
          </a:bodyPr>
          <a:lstStyle/>
          <a:p>
            <a:r>
              <a:rPr lang="en-US" dirty="0">
                <a:solidFill>
                  <a:srgbClr val="002060"/>
                </a:solidFill>
                <a:latin typeface="Helvetica Light" panose="020B0403020202020204" pitchFamily="34" charset="0"/>
              </a:rPr>
              <a:t>I would like you to tell a knock-knock joke using multiple functions.</a:t>
            </a:r>
          </a:p>
          <a:p>
            <a:endParaRPr lang="en-US" dirty="0">
              <a:solidFill>
                <a:srgbClr val="002060"/>
              </a:solidFill>
              <a:latin typeface="Helvetica Light" panose="020B0403020202020204" pitchFamily="34" charset="0"/>
            </a:endParaRPr>
          </a:p>
          <a:p>
            <a:r>
              <a:rPr lang="en-US" dirty="0">
                <a:solidFill>
                  <a:srgbClr val="002060"/>
                </a:solidFill>
                <a:latin typeface="Helvetica Light" panose="020B0403020202020204" pitchFamily="34" charset="0"/>
              </a:rPr>
              <a:t>The main() function should prompt the user to write “Who’s there?” and “XXXXX who?” into the terminal, while the other functions  should tell the other parts of the joke</a:t>
            </a:r>
          </a:p>
          <a:p>
            <a:endParaRPr lang="en-US" dirty="0">
              <a:solidFill>
                <a:srgbClr val="002060"/>
              </a:solidFill>
              <a:latin typeface="Helvetica Light" panose="020B0403020202020204" pitchFamily="34" charset="0"/>
            </a:endParaRPr>
          </a:p>
          <a:p>
            <a:r>
              <a:rPr lang="en-US" dirty="0">
                <a:solidFill>
                  <a:srgbClr val="002060"/>
                </a:solidFill>
                <a:latin typeface="Helvetica Light" panose="020B0403020202020204" pitchFamily="34" charset="0"/>
              </a:rPr>
              <a:t>You’ll need to use ‘</a:t>
            </a:r>
            <a:r>
              <a:rPr lang="en-US" dirty="0" err="1">
                <a:solidFill>
                  <a:srgbClr val="002060"/>
                </a:solidFill>
                <a:latin typeface="Helvetica Light" panose="020B0403020202020204" pitchFamily="34" charset="0"/>
              </a:rPr>
              <a:t>cin</a:t>
            </a:r>
            <a:r>
              <a:rPr lang="en-US" dirty="0">
                <a:solidFill>
                  <a:srgbClr val="002060"/>
                </a:solidFill>
                <a:latin typeface="Helvetica Light" panose="020B0403020202020204" pitchFamily="34" charset="0"/>
              </a:rPr>
              <a:t>’ for this (note that entering two words separated by a space will be taken as two inputs)</a:t>
            </a:r>
          </a:p>
          <a:p>
            <a:endParaRPr lang="en-US" dirty="0">
              <a:solidFill>
                <a:srgbClr val="002060"/>
              </a:solidFill>
              <a:latin typeface="Helvetica Light" panose="020B0403020202020204" pitchFamily="34" charset="0"/>
            </a:endParaRPr>
          </a:p>
          <a:p>
            <a:r>
              <a:rPr lang="en-US" dirty="0">
                <a:solidFill>
                  <a:srgbClr val="002060"/>
                </a:solidFill>
                <a:latin typeface="Helvetica Light" panose="020B0403020202020204" pitchFamily="34" charset="0"/>
              </a:rPr>
              <a:t>Best/worst joke wins! Send your scripts to my email address or post on the slack channel</a:t>
            </a:r>
          </a:p>
          <a:p>
            <a:endParaRPr lang="en-US" dirty="0">
              <a:solidFill>
                <a:srgbClr val="002060"/>
              </a:solidFill>
              <a:latin typeface="Helvetica Light" panose="020B0403020202020204" pitchFamily="34" charset="0"/>
            </a:endParaRPr>
          </a:p>
          <a:p>
            <a:endParaRPr lang="en-US" dirty="0">
              <a:solidFill>
                <a:srgbClr val="002060"/>
              </a:solidFill>
              <a:latin typeface="Helvetica Light" panose="020B0403020202020204" pitchFamily="34" charset="0"/>
            </a:endParaRPr>
          </a:p>
          <a:p>
            <a:r>
              <a:rPr lang="en-US" dirty="0">
                <a:solidFill>
                  <a:srgbClr val="002060"/>
                </a:solidFill>
                <a:latin typeface="Helvetica Light" panose="020B0403020202020204" pitchFamily="34" charset="0"/>
              </a:rPr>
              <a:t>			  </a:t>
            </a:r>
            <a:r>
              <a:rPr lang="en-US" dirty="0" err="1">
                <a:solidFill>
                  <a:srgbClr val="002060"/>
                </a:solidFill>
                <a:latin typeface="Helvetica Light" panose="020B0403020202020204" pitchFamily="34" charset="0"/>
              </a:rPr>
              <a:t>a.d.hill@liverpool.ac.uk</a:t>
            </a:r>
            <a:endParaRPr lang="en-US" dirty="0">
              <a:solidFill>
                <a:srgbClr val="002060"/>
              </a:solidFill>
              <a:latin typeface="Helvetica Light" panose="020B0403020202020204" pitchFamily="34" charset="0"/>
            </a:endParaRPr>
          </a:p>
        </p:txBody>
      </p:sp>
      <p:sp>
        <p:nvSpPr>
          <p:cNvPr id="5" name="TextBox 4">
            <a:extLst>
              <a:ext uri="{FF2B5EF4-FFF2-40B4-BE49-F238E27FC236}">
                <a16:creationId xmlns:a16="http://schemas.microsoft.com/office/drawing/2014/main" id="{72FDE410-B382-2FBC-FB1C-6492260F6413}"/>
              </a:ext>
            </a:extLst>
          </p:cNvPr>
          <p:cNvSpPr txBox="1"/>
          <p:nvPr/>
        </p:nvSpPr>
        <p:spPr>
          <a:xfrm>
            <a:off x="106822" y="1722788"/>
            <a:ext cx="6097508"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'Prototype'</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"Inside main"</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r>
              <a:rPr lang="en-GB" b="0" dirty="0">
                <a:solidFill>
                  <a:srgbClr val="88846F"/>
                </a:solidFill>
                <a:effectLst/>
                <a:latin typeface="Menlo" panose="020B0609030804020204" pitchFamily="49" charset="0"/>
              </a:rPr>
              <a:t> // Call </a:t>
            </a:r>
            <a:r>
              <a:rPr lang="en-GB" b="0" dirty="0" err="1">
                <a:solidFill>
                  <a:srgbClr val="88846F"/>
                </a:solidFill>
                <a:effectLst/>
                <a:latin typeface="Menlo" panose="020B0609030804020204" pitchFamily="49" charset="0"/>
              </a:rPr>
              <a:t>myfunc</a:t>
            </a:r>
            <a:endParaRPr lang="en-GB" b="0" dirty="0">
              <a:solidFill>
                <a:srgbClr val="F8F8F2"/>
              </a:solidFill>
              <a:effectLst/>
              <a:latin typeface="Menlo" panose="020B0609030804020204" pitchFamily="49" charset="0"/>
            </a:endParaRP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"Back inside"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void</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myfunc</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"Inside </a:t>
            </a:r>
            <a:r>
              <a:rPr lang="en-GB" b="0" dirty="0" err="1">
                <a:solidFill>
                  <a:srgbClr val="E6DB74"/>
                </a:solidFill>
                <a:effectLst/>
                <a:latin typeface="Menlo" panose="020B0609030804020204" pitchFamily="49" charset="0"/>
              </a:rPr>
              <a:t>myfunc</a:t>
            </a:r>
            <a:r>
              <a:rPr lang="en-GB" b="0" dirty="0">
                <a:solidFill>
                  <a:srgbClr val="E6DB74"/>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3" name="Rounded Rectangle 2">
            <a:extLst>
              <a:ext uri="{FF2B5EF4-FFF2-40B4-BE49-F238E27FC236}">
                <a16:creationId xmlns:a16="http://schemas.microsoft.com/office/drawing/2014/main" id="{914557D9-F8F3-16B8-61E5-2CC50B55C40D}"/>
              </a:ext>
            </a:extLst>
          </p:cNvPr>
          <p:cNvSpPr/>
          <p:nvPr/>
        </p:nvSpPr>
        <p:spPr>
          <a:xfrm>
            <a:off x="3950149" y="288537"/>
            <a:ext cx="4281054"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223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dissolve">
                                      <p:cBhvr>
                                        <p:cTn id="2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71F256-F40B-9D96-3B10-762D56B937D6}"/>
              </a:ext>
            </a:extLst>
          </p:cNvPr>
          <p:cNvSpPr txBox="1"/>
          <p:nvPr/>
        </p:nvSpPr>
        <p:spPr>
          <a:xfrm>
            <a:off x="3738684" y="243512"/>
            <a:ext cx="4714631" cy="6370975"/>
          </a:xfrm>
          <a:prstGeom prst="rect">
            <a:avLst/>
          </a:prstGeom>
          <a:solidFill>
            <a:schemeClr val="bg1"/>
          </a:solidFill>
          <a:ln w="31750">
            <a:solidFill>
              <a:srgbClr val="FF0000"/>
            </a:solidFill>
          </a:ln>
        </p:spPr>
        <p:txBody>
          <a:bodyPr wrap="square">
            <a:spAutoFit/>
          </a:bodyPr>
          <a:lstStyle/>
          <a:p>
            <a:r>
              <a:rPr lang="en-GB" sz="1200" b="0" dirty="0">
                <a:solidFill>
                  <a:srgbClr val="F92672"/>
                </a:solidFill>
                <a:effectLst/>
                <a:latin typeface="Menlo" panose="020B0609030804020204" pitchFamily="49" charset="0"/>
              </a:rPr>
              <a:t>#include</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&lt;iostream&gt;</a:t>
            </a:r>
            <a:endParaRPr lang="en-GB" sz="1200" b="0" dirty="0">
              <a:solidFill>
                <a:srgbClr val="F8F8F2"/>
              </a:solidFill>
              <a:effectLst/>
              <a:latin typeface="Menlo" panose="020B0609030804020204" pitchFamily="49" charset="0"/>
            </a:endParaRPr>
          </a:p>
          <a:p>
            <a:r>
              <a:rPr lang="en-GB" sz="1200" b="0" dirty="0">
                <a:solidFill>
                  <a:srgbClr val="F92672"/>
                </a:solidFill>
                <a:effectLst/>
                <a:latin typeface="Menlo" panose="020B0609030804020204" pitchFamily="49" charset="0"/>
              </a:rPr>
              <a:t>using</a:t>
            </a:r>
            <a:r>
              <a:rPr lang="en-GB" sz="1200" b="0" dirty="0">
                <a:solidFill>
                  <a:srgbClr val="F8F8F2"/>
                </a:solidFill>
                <a:effectLst/>
                <a:latin typeface="Menlo" panose="020B0609030804020204" pitchFamily="49" charset="0"/>
              </a:rPr>
              <a:t> </a:t>
            </a:r>
            <a:r>
              <a:rPr lang="en-GB" sz="1200" b="0" i="1" dirty="0">
                <a:solidFill>
                  <a:srgbClr val="66D9EF"/>
                </a:solidFill>
                <a:effectLst/>
                <a:latin typeface="Menlo" panose="020B0609030804020204" pitchFamily="49" charset="0"/>
              </a:rPr>
              <a:t>namespace</a:t>
            </a:r>
            <a:r>
              <a:rPr lang="en-GB" sz="1200" b="0" dirty="0">
                <a:solidFill>
                  <a:srgbClr val="F8F8F2"/>
                </a:solidFill>
                <a:effectLst/>
                <a:latin typeface="Menlo" panose="020B0609030804020204" pitchFamily="49" charset="0"/>
              </a:rPr>
              <a:t> </a:t>
            </a:r>
            <a:r>
              <a:rPr lang="en-GB" sz="1200" b="0" u="sng" dirty="0">
                <a:solidFill>
                  <a:srgbClr val="A6E22E"/>
                </a:solidFill>
                <a:effectLst/>
                <a:latin typeface="Menlo" panose="020B0609030804020204" pitchFamily="49" charset="0"/>
              </a:rPr>
              <a:t>std</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'Prototype'</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int</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main</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F8F8F2"/>
                </a:solidFill>
                <a:effectLst/>
                <a:latin typeface="Menlo" panose="020B0609030804020204" pitchFamily="49" charset="0"/>
              </a:rPr>
              <a:t>string who, there;</a:t>
            </a:r>
          </a:p>
          <a:p>
            <a:r>
              <a:rPr lang="en-GB" sz="1200" b="0" dirty="0">
                <a:solidFill>
                  <a:srgbClr val="F8F8F2"/>
                </a:solidFill>
                <a:effectLst/>
                <a:latin typeface="Menlo" panose="020B0609030804020204" pitchFamily="49" charset="0"/>
              </a:rPr>
              <a:t>string </a:t>
            </a:r>
            <a:r>
              <a:rPr lang="en-GB" sz="1200" b="0" dirty="0" err="1">
                <a:solidFill>
                  <a:srgbClr val="F8F8F2"/>
                </a:solidFill>
                <a:effectLst/>
                <a:latin typeface="Menlo" panose="020B0609030804020204" pitchFamily="49" charset="0"/>
              </a:rPr>
              <a:t>blank_who</a:t>
            </a:r>
            <a:r>
              <a:rPr lang="en-GB" sz="1200" b="0" dirty="0">
                <a:solidFill>
                  <a:srgbClr val="F8F8F2"/>
                </a:solidFill>
                <a:effectLst/>
                <a:latin typeface="Menlo" panose="020B0609030804020204" pitchFamily="49" charset="0"/>
              </a:rPr>
              <a:t>; </a:t>
            </a:r>
          </a:p>
          <a:p>
            <a:br>
              <a:rPr lang="en-GB" sz="1200" b="0" dirty="0">
                <a:solidFill>
                  <a:srgbClr val="F8F8F2"/>
                </a:solidFill>
                <a:effectLst/>
                <a:latin typeface="Menlo" panose="020B0609030804020204" pitchFamily="49" charset="0"/>
              </a:rPr>
            </a:b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cin</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who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there;</a:t>
            </a:r>
          </a:p>
          <a:p>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Call </a:t>
            </a:r>
            <a:r>
              <a:rPr lang="en-GB" sz="1200" b="0" dirty="0" err="1">
                <a:solidFill>
                  <a:srgbClr val="88846F"/>
                </a:solidFill>
                <a:effectLst/>
                <a:latin typeface="Menlo" panose="020B0609030804020204" pitchFamily="49" charset="0"/>
              </a:rPr>
              <a:t>myfunc</a:t>
            </a:r>
            <a:endParaRPr lang="en-GB" sz="1200" b="0" dirty="0">
              <a:solidFill>
                <a:srgbClr val="F8F8F2"/>
              </a:solidFill>
              <a:effectLst/>
              <a:latin typeface="Menlo" panose="020B0609030804020204" pitchFamily="49" charset="0"/>
            </a:endParaRPr>
          </a:p>
          <a:p>
            <a:r>
              <a:rPr lang="en-GB" sz="1200" b="0" dirty="0" err="1">
                <a:solidFill>
                  <a:srgbClr val="F8F8F2"/>
                </a:solidFill>
                <a:effectLst/>
                <a:latin typeface="Menlo" panose="020B0609030804020204" pitchFamily="49" charset="0"/>
              </a:rPr>
              <a:t>cin</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&gt;&gt;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blank_who</a:t>
            </a:r>
            <a:r>
              <a:rPr lang="en-GB" sz="1200" b="0" dirty="0">
                <a:solidFill>
                  <a:srgbClr val="F8F8F2"/>
                </a:solidFill>
                <a:effectLst/>
                <a:latin typeface="Menlo" panose="020B0609030804020204" pitchFamily="49" charset="0"/>
              </a:rPr>
              <a:t>;</a:t>
            </a:r>
          </a:p>
          <a:p>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r>
              <a:rPr lang="en-GB" sz="1200" b="0" dirty="0">
                <a:solidFill>
                  <a:srgbClr val="88846F"/>
                </a:solidFill>
                <a:effectLst/>
                <a:latin typeface="Menlo" panose="020B0609030804020204" pitchFamily="49" charset="0"/>
              </a:rPr>
              <a:t> // Call </a:t>
            </a:r>
            <a:r>
              <a:rPr lang="en-GB" sz="1200" b="0" dirty="0" err="1">
                <a:solidFill>
                  <a:srgbClr val="88846F"/>
                </a:solidFill>
                <a:effectLst/>
                <a:latin typeface="Menlo" panose="020B0609030804020204" pitchFamily="49" charset="0"/>
              </a:rPr>
              <a:t>myfunc</a:t>
            </a:r>
            <a:endParaRPr lang="en-GB" sz="1200" b="0" dirty="0">
              <a:solidFill>
                <a:srgbClr val="F8F8F2"/>
              </a:solidFill>
              <a:effectLst/>
              <a:latin typeface="Menlo" panose="020B0609030804020204" pitchFamily="49" charset="0"/>
            </a:endParaRPr>
          </a:p>
          <a:p>
            <a:br>
              <a:rPr lang="en-GB" sz="1200" b="0" dirty="0">
                <a:solidFill>
                  <a:srgbClr val="F8F8F2"/>
                </a:solidFill>
                <a:effectLst/>
                <a:latin typeface="Menlo" panose="020B0609030804020204" pitchFamily="49" charset="0"/>
              </a:rPr>
            </a:br>
            <a:r>
              <a:rPr lang="en-GB" sz="1200" b="0" dirty="0">
                <a:solidFill>
                  <a:srgbClr val="F92672"/>
                </a:solidFill>
                <a:effectLst/>
                <a:latin typeface="Menlo" panose="020B0609030804020204" pitchFamily="49" charset="0"/>
              </a:rPr>
              <a:t>return</a:t>
            </a:r>
            <a:r>
              <a:rPr lang="en-GB" sz="1200" b="0" dirty="0">
                <a:solidFill>
                  <a:srgbClr val="F8F8F2"/>
                </a:solidFill>
                <a:effectLst/>
                <a:latin typeface="Menlo" panose="020B0609030804020204" pitchFamily="49" charset="0"/>
              </a:rPr>
              <a:t> </a:t>
            </a:r>
            <a:r>
              <a:rPr lang="en-GB" sz="1200" b="0" dirty="0">
                <a:solidFill>
                  <a:srgbClr val="AE81FF"/>
                </a:solidFill>
                <a:effectLst/>
                <a:latin typeface="Menlo" panose="020B0609030804020204" pitchFamily="49" charset="0"/>
              </a:rPr>
              <a:t>0</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knock</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"Knock knock"</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setup</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"Beets"</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a:p>
            <a:br>
              <a:rPr lang="en-GB" sz="1200" b="0" dirty="0">
                <a:solidFill>
                  <a:srgbClr val="F8F8F2"/>
                </a:solidFill>
                <a:effectLst/>
                <a:latin typeface="Menlo" panose="020B0609030804020204" pitchFamily="49" charset="0"/>
              </a:rPr>
            </a:br>
            <a:r>
              <a:rPr lang="en-GB" sz="1200" b="0" i="1" dirty="0">
                <a:solidFill>
                  <a:srgbClr val="66D9EF"/>
                </a:solidFill>
                <a:effectLst/>
                <a:latin typeface="Menlo" panose="020B0609030804020204" pitchFamily="49" charset="0"/>
              </a:rPr>
              <a:t>void</a:t>
            </a:r>
            <a:r>
              <a:rPr lang="en-GB" sz="1200" b="0" dirty="0">
                <a:solidFill>
                  <a:srgbClr val="F8F8F2"/>
                </a:solidFill>
                <a:effectLst/>
                <a:latin typeface="Menlo" panose="020B0609030804020204" pitchFamily="49" charset="0"/>
              </a:rPr>
              <a:t> </a:t>
            </a:r>
            <a:r>
              <a:rPr lang="en-GB" sz="1200" b="0" dirty="0">
                <a:solidFill>
                  <a:srgbClr val="A6E22E"/>
                </a:solidFill>
                <a:effectLst/>
                <a:latin typeface="Menlo" panose="020B0609030804020204" pitchFamily="49" charset="0"/>
              </a:rPr>
              <a:t>punchline</a:t>
            </a:r>
            <a:r>
              <a:rPr lang="en-GB" sz="1200" b="0" dirty="0">
                <a:solidFill>
                  <a:srgbClr val="F8F8F2"/>
                </a:solidFill>
                <a:effectLst/>
                <a:latin typeface="Menlo" panose="020B0609030804020204" pitchFamily="49" charset="0"/>
              </a:rPr>
              <a:t>(){</a:t>
            </a:r>
          </a:p>
          <a:p>
            <a:r>
              <a:rPr lang="en-GB" sz="1200" b="0" dirty="0" err="1">
                <a:solidFill>
                  <a:srgbClr val="F8F8F2"/>
                </a:solidFill>
                <a:effectLst/>
                <a:latin typeface="Menlo" panose="020B0609030804020204" pitchFamily="49" charset="0"/>
              </a:rPr>
              <a:t>cout</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a:solidFill>
                  <a:srgbClr val="E6DB74"/>
                </a:solidFill>
                <a:effectLst/>
                <a:latin typeface="Menlo" panose="020B0609030804020204" pitchFamily="49" charset="0"/>
              </a:rPr>
              <a:t>"Beets me!"</a:t>
            </a:r>
            <a:r>
              <a:rPr lang="en-GB" sz="1200" b="0" dirty="0">
                <a:solidFill>
                  <a:srgbClr val="F8F8F2"/>
                </a:solidFill>
                <a:effectLst/>
                <a:latin typeface="Menlo" panose="020B0609030804020204" pitchFamily="49" charset="0"/>
              </a:rPr>
              <a:t> </a:t>
            </a:r>
            <a:r>
              <a:rPr lang="en-GB" sz="1200" b="0" dirty="0">
                <a:solidFill>
                  <a:srgbClr val="F92672"/>
                </a:solidFill>
                <a:effectLst/>
                <a:latin typeface="Menlo" panose="020B0609030804020204" pitchFamily="49" charset="0"/>
              </a:rPr>
              <a:t>&lt;&lt;</a:t>
            </a:r>
            <a:r>
              <a:rPr lang="en-GB" sz="1200" b="0" dirty="0">
                <a:solidFill>
                  <a:srgbClr val="F8F8F2"/>
                </a:solidFill>
                <a:effectLst/>
                <a:latin typeface="Menlo" panose="020B0609030804020204" pitchFamily="49" charset="0"/>
              </a:rPr>
              <a:t> </a:t>
            </a:r>
            <a:r>
              <a:rPr lang="en-GB" sz="1200" b="0" dirty="0" err="1">
                <a:solidFill>
                  <a:srgbClr val="F8F8F2"/>
                </a:solidFill>
                <a:effectLst/>
                <a:latin typeface="Menlo" panose="020B0609030804020204" pitchFamily="49" charset="0"/>
              </a:rPr>
              <a:t>endl</a:t>
            </a:r>
            <a:r>
              <a:rPr lang="en-GB" sz="1200" b="0" dirty="0">
                <a:solidFill>
                  <a:srgbClr val="F8F8F2"/>
                </a:solidFill>
                <a:effectLst/>
                <a:latin typeface="Menlo" panose="020B0609030804020204" pitchFamily="49" charset="0"/>
              </a:rPr>
              <a:t>;</a:t>
            </a:r>
          </a:p>
          <a:p>
            <a:r>
              <a:rPr lang="en-GB" sz="12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247878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DF1F-D621-EE79-B153-78CB276BBFF8}"/>
              </a:ext>
            </a:extLst>
          </p:cNvPr>
          <p:cNvSpPr>
            <a:spLocks noGrp="1"/>
          </p:cNvSpPr>
          <p:nvPr>
            <p:ph type="title"/>
          </p:nvPr>
        </p:nvSpPr>
        <p:spPr/>
        <p:txBody>
          <a:bodyPr/>
          <a:lstStyle/>
          <a:p>
            <a:r>
              <a:rPr lang="en-GB" dirty="0"/>
              <a:t>Functions: Arguments</a:t>
            </a:r>
          </a:p>
        </p:txBody>
      </p:sp>
      <p:sp>
        <p:nvSpPr>
          <p:cNvPr id="4" name="TextBox 3">
            <a:extLst>
              <a:ext uri="{FF2B5EF4-FFF2-40B4-BE49-F238E27FC236}">
                <a16:creationId xmlns:a16="http://schemas.microsoft.com/office/drawing/2014/main" id="{95BE04B7-0D13-676A-4AF9-7B141EF15A40}"/>
              </a:ext>
            </a:extLst>
          </p:cNvPr>
          <p:cNvSpPr txBox="1"/>
          <p:nvPr/>
        </p:nvSpPr>
        <p:spPr>
          <a:xfrm>
            <a:off x="3047246" y="2199203"/>
            <a:ext cx="6097508"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endParaRPr lang="en-GB" dirty="0">
              <a:solidFill>
                <a:srgbClr val="88846F"/>
              </a:solidFill>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	int</a:t>
            </a:r>
            <a:r>
              <a:rPr lang="en-GB" b="0" dirty="0">
                <a:solidFill>
                  <a:srgbClr val="F8F8F2"/>
                </a:solidFill>
                <a:effectLst/>
                <a:latin typeface="Menlo" panose="020B0609030804020204" pitchFamily="49" charset="0"/>
              </a:rPr>
              <a:t> a;</a:t>
            </a:r>
          </a:p>
          <a:p>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1530C736-665C-E3F0-31DD-CA80FB3B23A3}"/>
              </a:ext>
            </a:extLst>
          </p:cNvPr>
          <p:cNvCxnSpPr/>
          <p:nvPr/>
        </p:nvCxnSpPr>
        <p:spPr>
          <a:xfrm>
            <a:off x="2100404" y="3053734"/>
            <a:ext cx="946842" cy="19012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6D9439F-020C-C113-976F-C67D8DD4975B}"/>
              </a:ext>
            </a:extLst>
          </p:cNvPr>
          <p:cNvSpPr txBox="1"/>
          <p:nvPr/>
        </p:nvSpPr>
        <p:spPr>
          <a:xfrm>
            <a:off x="354723" y="2101797"/>
            <a:ext cx="1673254" cy="2308324"/>
          </a:xfrm>
          <a:prstGeom prst="rect">
            <a:avLst/>
          </a:prstGeom>
          <a:noFill/>
        </p:spPr>
        <p:txBody>
          <a:bodyPr wrap="square" rtlCol="0">
            <a:spAutoFit/>
          </a:bodyPr>
          <a:lstStyle/>
          <a:p>
            <a:pPr algn="ctr"/>
            <a:r>
              <a:rPr lang="en-GB" sz="2400" i="1" dirty="0">
                <a:solidFill>
                  <a:srgbClr val="66D9EF"/>
                </a:solidFill>
                <a:latin typeface="Menlo" panose="020B0609030804020204" pitchFamily="49" charset="0"/>
              </a:rPr>
              <a:t>int</a:t>
            </a:r>
            <a:r>
              <a:rPr lang="en-GB" sz="2400" dirty="0">
                <a:solidFill>
                  <a:srgbClr val="002060"/>
                </a:solidFill>
                <a:latin typeface="Helvetica Light" panose="020B0403020202020204" pitchFamily="34" charset="0"/>
              </a:rPr>
              <a:t>: a</a:t>
            </a:r>
            <a:r>
              <a:rPr lang="en-US" sz="2400" dirty="0">
                <a:solidFill>
                  <a:srgbClr val="002060"/>
                </a:solidFill>
                <a:latin typeface="Helvetica Light" panose="020B0403020202020204" pitchFamily="34" charset="0"/>
              </a:rPr>
              <a:t>s my function</a:t>
            </a:r>
            <a:r>
              <a:rPr lang="en-US" dirty="0"/>
              <a:t> </a:t>
            </a:r>
            <a:r>
              <a:rPr lang="en-GB" sz="2400" dirty="0" err="1">
                <a:solidFill>
                  <a:srgbClr val="A6E22E"/>
                </a:solidFill>
                <a:latin typeface="Menlo" panose="020B0609030804020204" pitchFamily="49" charset="0"/>
              </a:rPr>
              <a:t>mul</a:t>
            </a:r>
            <a:r>
              <a:rPr lang="en-US" dirty="0"/>
              <a:t> </a:t>
            </a:r>
            <a:r>
              <a:rPr lang="en-US" sz="2400" dirty="0">
                <a:solidFill>
                  <a:srgbClr val="002060"/>
                </a:solidFill>
                <a:latin typeface="Helvetica Light" panose="020B0403020202020204" pitchFamily="34" charset="0"/>
              </a:rPr>
              <a:t>will return an integer </a:t>
            </a:r>
          </a:p>
        </p:txBody>
      </p:sp>
      <p:cxnSp>
        <p:nvCxnSpPr>
          <p:cNvPr id="7" name="Straight Arrow Connector 6">
            <a:extLst>
              <a:ext uri="{FF2B5EF4-FFF2-40B4-BE49-F238E27FC236}">
                <a16:creationId xmlns:a16="http://schemas.microsoft.com/office/drawing/2014/main" id="{13BCB908-92E4-76AA-FB71-80C16B28BF7B}"/>
              </a:ext>
            </a:extLst>
          </p:cNvPr>
          <p:cNvCxnSpPr>
            <a:cxnSpLocks/>
            <a:stCxn id="8" idx="1"/>
          </p:cNvCxnSpPr>
          <p:nvPr/>
        </p:nvCxnSpPr>
        <p:spPr>
          <a:xfrm flipH="1">
            <a:off x="5878307" y="2348775"/>
            <a:ext cx="3266447" cy="80002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CAC487D-69FA-0593-C4D6-C3B4266D174B}"/>
              </a:ext>
            </a:extLst>
          </p:cNvPr>
          <p:cNvSpPr txBox="1"/>
          <p:nvPr/>
        </p:nvSpPr>
        <p:spPr>
          <a:xfrm>
            <a:off x="9144754" y="1194613"/>
            <a:ext cx="1673254" cy="2308324"/>
          </a:xfrm>
          <a:prstGeom prst="rect">
            <a:avLst/>
          </a:prstGeom>
          <a:noFill/>
        </p:spPr>
        <p:txBody>
          <a:bodyPr wrap="square" rtlCol="0">
            <a:spAutoFit/>
          </a:bodyPr>
          <a:lstStyle/>
          <a:p>
            <a:pPr algn="ctr"/>
            <a:r>
              <a:rPr lang="en-GB" sz="2400" i="1" dirty="0">
                <a:solidFill>
                  <a:srgbClr val="66D9EF"/>
                </a:solidFill>
                <a:latin typeface="Menlo" panose="020B0609030804020204" pitchFamily="49" charset="0"/>
              </a:rPr>
              <a:t>int</a:t>
            </a:r>
            <a:r>
              <a:rPr lang="en-GB" sz="2400" dirty="0">
                <a:solidFill>
                  <a:srgbClr val="002060"/>
                </a:solidFill>
                <a:latin typeface="Helvetica Light" panose="020B0403020202020204" pitchFamily="34" charset="0"/>
              </a:rPr>
              <a:t>: </a:t>
            </a:r>
            <a:r>
              <a:rPr lang="en-US" sz="2400" dirty="0">
                <a:solidFill>
                  <a:srgbClr val="002060"/>
                </a:solidFill>
                <a:latin typeface="Helvetica Light" panose="020B0403020202020204" pitchFamily="34" charset="0"/>
              </a:rPr>
              <a:t>as my function, </a:t>
            </a:r>
            <a:r>
              <a:rPr lang="en-GB" sz="2400" dirty="0" err="1">
                <a:solidFill>
                  <a:srgbClr val="A6E22E"/>
                </a:solidFill>
                <a:latin typeface="Menlo" panose="020B0609030804020204" pitchFamily="49" charset="0"/>
              </a:rPr>
              <a:t>mul</a:t>
            </a:r>
            <a:r>
              <a:rPr lang="en-US" dirty="0"/>
              <a:t> </a:t>
            </a:r>
            <a:r>
              <a:rPr lang="en-US" sz="2400" dirty="0">
                <a:solidFill>
                  <a:srgbClr val="002060"/>
                </a:solidFill>
                <a:latin typeface="Helvetica Light" panose="020B0403020202020204" pitchFamily="34" charset="0"/>
              </a:rPr>
              <a:t>has integer arguments</a:t>
            </a:r>
          </a:p>
        </p:txBody>
      </p:sp>
    </p:spTree>
    <p:extLst>
      <p:ext uri="{BB962C8B-B14F-4D97-AF65-F5344CB8AC3E}">
        <p14:creationId xmlns:p14="http://schemas.microsoft.com/office/powerpoint/2010/main" val="106389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F3A5-AE4B-70BB-37AD-85D91036B0E4}"/>
              </a:ext>
            </a:extLst>
          </p:cNvPr>
          <p:cNvSpPr>
            <a:spLocks noGrp="1"/>
          </p:cNvSpPr>
          <p:nvPr>
            <p:ph type="title"/>
          </p:nvPr>
        </p:nvSpPr>
        <p:spPr/>
        <p:txBody>
          <a:bodyPr/>
          <a:lstStyle/>
          <a:p>
            <a:r>
              <a:rPr lang="en-GB" dirty="0"/>
              <a:t>Challenge Two:</a:t>
            </a:r>
          </a:p>
        </p:txBody>
      </p:sp>
      <p:sp>
        <p:nvSpPr>
          <p:cNvPr id="3" name="Content Placeholder 2">
            <a:extLst>
              <a:ext uri="{FF2B5EF4-FFF2-40B4-BE49-F238E27FC236}">
                <a16:creationId xmlns:a16="http://schemas.microsoft.com/office/drawing/2014/main" id="{A9419D17-EAB4-D4EE-B13A-3CA41877FC37}"/>
              </a:ext>
            </a:extLst>
          </p:cNvPr>
          <p:cNvSpPr>
            <a:spLocks noGrp="1"/>
          </p:cNvSpPr>
          <p:nvPr>
            <p:ph idx="1"/>
          </p:nvPr>
        </p:nvSpPr>
        <p:spPr>
          <a:xfrm>
            <a:off x="6624321" y="1515467"/>
            <a:ext cx="4643236" cy="4903470"/>
          </a:xfrm>
          <a:effectLst/>
        </p:spPr>
        <p:txBody>
          <a:bodyPr>
            <a:noAutofit/>
          </a:bodyPr>
          <a:lstStyle/>
          <a:p>
            <a:pPr marL="36900" indent="0">
              <a:buNone/>
            </a:pPr>
            <a:r>
              <a:rPr lang="en-US" sz="1600" dirty="0">
                <a:ln>
                  <a:noFill/>
                </a:ln>
              </a:rPr>
              <a:t>I would like you to compute the below equation using two functions called ‘add’ and ‘divide’</a:t>
            </a:r>
          </a:p>
          <a:p>
            <a:pPr marL="36900" indent="0">
              <a:buNone/>
            </a:pPr>
            <a:endParaRPr lang="en-US" sz="1600" dirty="0">
              <a:ln>
                <a:noFill/>
              </a:ln>
            </a:endParaRPr>
          </a:p>
          <a:p>
            <a:pPr marL="36900" indent="0">
              <a:buNone/>
            </a:pPr>
            <a:r>
              <a:rPr lang="en-US" sz="1600" dirty="0">
                <a:ln>
                  <a:noFill/>
                </a:ln>
              </a:rPr>
              <a:t>(12.12 + 7.01) / (6.352 + 23.4) </a:t>
            </a:r>
          </a:p>
          <a:p>
            <a:pPr marL="36900" indent="0">
              <a:buNone/>
            </a:pPr>
            <a:endParaRPr lang="en-US" sz="1600" dirty="0">
              <a:ln>
                <a:noFill/>
              </a:ln>
            </a:endParaRPr>
          </a:p>
          <a:p>
            <a:pPr marL="36900" indent="0">
              <a:buNone/>
            </a:pPr>
            <a:r>
              <a:rPr lang="en-US" sz="1600" dirty="0">
                <a:ln>
                  <a:noFill/>
                </a:ln>
              </a:rPr>
              <a:t>No arithmetic operators in main()!</a:t>
            </a:r>
          </a:p>
          <a:p>
            <a:pPr marL="36900" indent="0">
              <a:buNone/>
            </a:pPr>
            <a:endParaRPr lang="en-US" sz="1600" dirty="0">
              <a:ln>
                <a:noFill/>
              </a:ln>
            </a:endParaRPr>
          </a:p>
          <a:p>
            <a:pPr marL="36900" indent="0">
              <a:buNone/>
            </a:pPr>
            <a:r>
              <a:rPr lang="en-US" sz="1600" dirty="0">
                <a:ln>
                  <a:noFill/>
                </a:ln>
              </a:rPr>
              <a:t>If you can do this quickly, write a code that computes:</a:t>
            </a:r>
          </a:p>
          <a:p>
            <a:endParaRPr lang="en-US" sz="1600" dirty="0">
              <a:ln>
                <a:noFill/>
              </a:ln>
            </a:endParaRPr>
          </a:p>
          <a:p>
            <a:pPr marL="36900" indent="0">
              <a:buNone/>
            </a:pPr>
            <a:r>
              <a:rPr lang="en-US" sz="1600" dirty="0">
                <a:ln>
                  <a:noFill/>
                </a:ln>
              </a:rPr>
              <a:t>		y = mx^2 + c</a:t>
            </a:r>
          </a:p>
          <a:p>
            <a:pPr marL="36900" indent="0">
              <a:buNone/>
            </a:pPr>
            <a:endParaRPr lang="en-US" sz="1600" dirty="0">
              <a:ln>
                <a:noFill/>
              </a:ln>
            </a:endParaRPr>
          </a:p>
          <a:p>
            <a:pPr marL="36900" indent="0">
              <a:buNone/>
            </a:pPr>
            <a:r>
              <a:rPr lang="en-US" sz="1600" dirty="0">
                <a:ln>
                  <a:noFill/>
                </a:ln>
              </a:rPr>
              <a:t>For x specified in the terminal, and m and c defined in the script (</a:t>
            </a:r>
            <a:r>
              <a:rPr lang="en-GB" sz="1600" dirty="0">
                <a:ln>
                  <a:noFill/>
                </a:ln>
                <a:solidFill>
                  <a:srgbClr val="F92672"/>
                </a:solidFill>
                <a:highlight>
                  <a:srgbClr val="000000"/>
                </a:highlight>
                <a:latin typeface="Menlo" panose="020B0609030804020204" pitchFamily="49" charset="0"/>
              </a:rPr>
              <a:t>#include</a:t>
            </a:r>
            <a:r>
              <a:rPr lang="en-GB" sz="1600" dirty="0">
                <a:ln>
                  <a:noFill/>
                </a:ln>
                <a:solidFill>
                  <a:srgbClr val="F8F8F2"/>
                </a:solidFill>
                <a:highlight>
                  <a:srgbClr val="000000"/>
                </a:highlight>
                <a:latin typeface="Menlo" panose="020B0609030804020204" pitchFamily="49" charset="0"/>
              </a:rPr>
              <a:t> </a:t>
            </a:r>
            <a:r>
              <a:rPr lang="en-GB" sz="1600" dirty="0">
                <a:ln>
                  <a:noFill/>
                </a:ln>
                <a:solidFill>
                  <a:srgbClr val="E6DB74"/>
                </a:solidFill>
                <a:highlight>
                  <a:srgbClr val="000000"/>
                </a:highlight>
                <a:latin typeface="Menlo" panose="020B0609030804020204" pitchFamily="49" charset="0"/>
              </a:rPr>
              <a:t>&lt;</a:t>
            </a:r>
            <a:r>
              <a:rPr lang="en-GB" sz="1600" dirty="0" err="1">
                <a:ln>
                  <a:noFill/>
                </a:ln>
                <a:solidFill>
                  <a:srgbClr val="E6DB74"/>
                </a:solidFill>
                <a:highlight>
                  <a:srgbClr val="000000"/>
                </a:highlight>
                <a:latin typeface="Menlo" panose="020B0609030804020204" pitchFamily="49" charset="0"/>
              </a:rPr>
              <a:t>cmath</a:t>
            </a:r>
            <a:r>
              <a:rPr lang="en-GB" sz="1600" dirty="0">
                <a:ln>
                  <a:noFill/>
                </a:ln>
                <a:solidFill>
                  <a:srgbClr val="E6DB74"/>
                </a:solidFill>
                <a:highlight>
                  <a:srgbClr val="000000"/>
                </a:highlight>
                <a:latin typeface="Menlo" panose="020B0609030804020204" pitchFamily="49" charset="0"/>
              </a:rPr>
              <a:t>&gt;</a:t>
            </a:r>
            <a:r>
              <a:rPr lang="en-GB" sz="1600" dirty="0">
                <a:ln>
                  <a:noFill/>
                </a:ln>
                <a:solidFill>
                  <a:srgbClr val="F8F8F2"/>
                </a:solidFill>
                <a:highlight>
                  <a:srgbClr val="000000"/>
                </a:highlight>
                <a:latin typeface="Menlo" panose="020B0609030804020204" pitchFamily="49" charset="0"/>
              </a:rPr>
              <a:t> </a:t>
            </a:r>
            <a:r>
              <a:rPr lang="en-GB" sz="1600" dirty="0">
                <a:ln>
                  <a:noFill/>
                </a:ln>
                <a:solidFill>
                  <a:srgbClr val="88846F"/>
                </a:solidFill>
                <a:highlight>
                  <a:srgbClr val="000000"/>
                </a:highlight>
                <a:latin typeface="Menlo" panose="020B0609030804020204" pitchFamily="49" charset="0"/>
              </a:rPr>
              <a:t>// Need this for pow()</a:t>
            </a:r>
            <a:r>
              <a:rPr lang="en-US" sz="1600" dirty="0">
                <a:ln>
                  <a:noFill/>
                </a:ln>
              </a:rPr>
              <a:t>)</a:t>
            </a:r>
          </a:p>
          <a:p>
            <a:pPr marL="36900" indent="0">
              <a:buNone/>
            </a:pPr>
            <a:endParaRPr lang="en-GB" sz="1600" dirty="0">
              <a:ln>
                <a:noFill/>
              </a:ln>
            </a:endParaRPr>
          </a:p>
        </p:txBody>
      </p:sp>
      <p:sp>
        <p:nvSpPr>
          <p:cNvPr id="4" name="TextBox 3">
            <a:extLst>
              <a:ext uri="{FF2B5EF4-FFF2-40B4-BE49-F238E27FC236}">
                <a16:creationId xmlns:a16="http://schemas.microsoft.com/office/drawing/2014/main" id="{8369F424-DBF4-0C95-2005-9EE51534707F}"/>
              </a:ext>
            </a:extLst>
          </p:cNvPr>
          <p:cNvSpPr txBox="1"/>
          <p:nvPr/>
        </p:nvSpPr>
        <p:spPr>
          <a:xfrm>
            <a:off x="0" y="1671666"/>
            <a:ext cx="6097508" cy="4524315"/>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a:t>
            </a:r>
            <a:r>
              <a:rPr lang="en-GB" b="0" dirty="0" err="1">
                <a:solidFill>
                  <a:srgbClr val="E6DB74"/>
                </a:solidFill>
                <a:effectLst/>
                <a:latin typeface="Menlo" panose="020B0609030804020204" pitchFamily="49" charset="0"/>
              </a:rPr>
              <a:t>cmath</a:t>
            </a:r>
            <a:r>
              <a:rPr lang="en-GB" b="0" dirty="0">
                <a:solidFill>
                  <a:srgbClr val="E6DB74"/>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a:solidFill>
                  <a:srgbClr val="88846F"/>
                </a:solidFill>
                <a:effectLst/>
                <a:latin typeface="Menlo" panose="020B0609030804020204" pitchFamily="49" charset="0"/>
              </a:rPr>
              <a:t>// Need this for pow()</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endParaRPr lang="en-GB" dirty="0">
              <a:solidFill>
                <a:srgbClr val="88846F"/>
              </a:solidFill>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	int</a:t>
            </a:r>
            <a:r>
              <a:rPr lang="en-GB" b="0" dirty="0">
                <a:solidFill>
                  <a:srgbClr val="F8F8F2"/>
                </a:solidFill>
                <a:effectLst/>
                <a:latin typeface="Menlo" panose="020B0609030804020204" pitchFamily="49" charset="0"/>
              </a:rPr>
              <a:t> a;</a:t>
            </a:r>
          </a:p>
          <a:p>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A6E22E"/>
                </a:solidFill>
                <a:effectLst/>
                <a:latin typeface="Menlo" panose="020B0609030804020204" pitchFamily="49" charset="0"/>
              </a:rPr>
              <a:t>mul</a:t>
            </a:r>
            <a:r>
              <a:rPr lang="en-GB" b="0" dirty="0">
                <a:solidFill>
                  <a:srgbClr val="F8F8F2"/>
                </a:solidFill>
                <a:effectLst/>
                <a:latin typeface="Menlo" panose="020B0609030804020204" pitchFamily="49" charset="0"/>
              </a:rPr>
              <a:t>(</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i="1" dirty="0" err="1">
                <a:solidFill>
                  <a:srgbClr val="FD971F"/>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	return</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val_one</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val_two</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27C2DB97-06D9-ECDA-DE90-C7BAC602B5F4}"/>
              </a:ext>
            </a:extLst>
          </p:cNvPr>
          <p:cNvSpPr/>
          <p:nvPr/>
        </p:nvSpPr>
        <p:spPr>
          <a:xfrm>
            <a:off x="3950149" y="288537"/>
            <a:ext cx="4281054"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6966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dissolve">
                                      <p:cBhvr>
                                        <p:cTn id="20" dur="500"/>
                                        <p:tgtEl>
                                          <p:spTgt spid="3">
                                            <p:txEl>
                                              <p:pRg st="8" end="8"/>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dissolv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B40CFF-EAAC-38D6-F983-016E118821B6}"/>
              </a:ext>
            </a:extLst>
          </p:cNvPr>
          <p:cNvSpPr txBox="1"/>
          <p:nvPr/>
        </p:nvSpPr>
        <p:spPr>
          <a:xfrm>
            <a:off x="2417241" y="364542"/>
            <a:ext cx="7357518" cy="5693866"/>
          </a:xfrm>
          <a:prstGeom prst="rect">
            <a:avLst/>
          </a:prstGeom>
          <a:solidFill>
            <a:schemeClr val="bg1"/>
          </a:solidFill>
          <a:ln w="31750">
            <a:solidFill>
              <a:srgbClr val="FF0000"/>
            </a:solidFill>
          </a:ln>
        </p:spPr>
        <p:txBody>
          <a:bodyPr wrap="square">
            <a:spAutoFit/>
          </a:bodyPr>
          <a:lstStyle/>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&lt;iostream&gt;</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#include</a:t>
            </a:r>
            <a:r>
              <a:rPr lang="en-GB" sz="1400" b="0" dirty="0">
                <a:solidFill>
                  <a:srgbClr val="F8F8F2"/>
                </a:solidFill>
                <a:effectLst/>
                <a:latin typeface="Menlo" panose="020B0609030804020204" pitchFamily="49" charset="0"/>
              </a:rPr>
              <a:t> </a:t>
            </a:r>
            <a:r>
              <a:rPr lang="en-GB" sz="1400" b="0" dirty="0">
                <a:solidFill>
                  <a:srgbClr val="E6DB74"/>
                </a:solidFill>
                <a:effectLst/>
                <a:latin typeface="Menlo" panose="020B0609030804020204" pitchFamily="49" charset="0"/>
              </a:rPr>
              <a:t>&lt;</a:t>
            </a:r>
            <a:r>
              <a:rPr lang="en-GB" sz="1400" b="0" dirty="0" err="1">
                <a:solidFill>
                  <a:srgbClr val="E6DB74"/>
                </a:solidFill>
                <a:effectLst/>
                <a:latin typeface="Menlo" panose="020B0609030804020204" pitchFamily="49" charset="0"/>
              </a:rPr>
              <a:t>cmath</a:t>
            </a:r>
            <a:r>
              <a:rPr lang="en-GB" sz="1400" b="0" dirty="0">
                <a:solidFill>
                  <a:srgbClr val="E6DB74"/>
                </a:solidFill>
                <a:effectLst/>
                <a:latin typeface="Menlo" panose="020B0609030804020204" pitchFamily="49" charset="0"/>
              </a:rPr>
              <a:t>&gt;</a:t>
            </a:r>
            <a:r>
              <a:rPr lang="en-GB" sz="1400" b="0" dirty="0">
                <a:solidFill>
                  <a:srgbClr val="F8F8F2"/>
                </a:solidFill>
                <a:effectLst/>
                <a:latin typeface="Menlo" panose="020B0609030804020204" pitchFamily="49" charset="0"/>
              </a:rPr>
              <a:t> </a:t>
            </a:r>
            <a:r>
              <a:rPr lang="en-GB" sz="1400" b="0" dirty="0">
                <a:solidFill>
                  <a:srgbClr val="88846F"/>
                </a:solidFill>
                <a:effectLst/>
                <a:latin typeface="Menlo" panose="020B0609030804020204" pitchFamily="49" charset="0"/>
              </a:rPr>
              <a:t>// Need this for pow()</a:t>
            </a:r>
            <a:endParaRPr lang="en-GB" sz="1400" b="0" dirty="0">
              <a:solidFill>
                <a:srgbClr val="F8F8F2"/>
              </a:solidFill>
              <a:effectLst/>
              <a:latin typeface="Menlo" panose="020B0609030804020204" pitchFamily="49" charset="0"/>
            </a:endParaRPr>
          </a:p>
          <a:p>
            <a:r>
              <a:rPr lang="en-GB" sz="1400" b="0" dirty="0">
                <a:solidFill>
                  <a:srgbClr val="F92672"/>
                </a:solidFill>
                <a:effectLst/>
                <a:latin typeface="Menlo" panose="020B0609030804020204" pitchFamily="49" charset="0"/>
              </a:rPr>
              <a:t>using</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namespace</a:t>
            </a:r>
            <a:r>
              <a:rPr lang="en-GB" sz="1400" b="0" dirty="0">
                <a:solidFill>
                  <a:srgbClr val="F8F8F2"/>
                </a:solidFill>
                <a:effectLst/>
                <a:latin typeface="Menlo" panose="020B0609030804020204" pitchFamily="49" charset="0"/>
              </a:rPr>
              <a:t> </a:t>
            </a:r>
            <a:r>
              <a:rPr lang="en-GB" sz="1400" b="0" u="sng" dirty="0">
                <a:solidFill>
                  <a:srgbClr val="A6E22E"/>
                </a:solidFill>
                <a:effectLst/>
                <a:latin typeface="Menlo" panose="020B0609030804020204" pitchFamily="49" charset="0"/>
              </a:rPr>
              <a:t>std</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int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main</a:t>
            </a:r>
            <a:r>
              <a:rPr lang="en-GB" sz="1400" b="0" dirty="0">
                <a:solidFill>
                  <a:srgbClr val="F8F8F2"/>
                </a:solidFill>
                <a:effectLst/>
                <a:latin typeface="Menlo" panose="020B0609030804020204" pitchFamily="49" charset="0"/>
              </a:rPr>
              <a:t>() {</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12.12</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b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7.01</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c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6.352</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d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23.4</a:t>
            </a:r>
            <a:r>
              <a:rPr lang="en-GB" sz="1400" b="0" dirty="0">
                <a:solidFill>
                  <a:srgbClr val="F8F8F2"/>
                </a:solidFill>
                <a:effectLst/>
                <a:latin typeface="Menlo" panose="020B0609030804020204" pitchFamily="49" charset="0"/>
              </a:rPr>
              <a:t>;</a:t>
            </a:r>
          </a:p>
          <a:p>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 b) ,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(c, d) );</a:t>
            </a:r>
          </a:p>
          <a:p>
            <a:r>
              <a:rPr lang="en-GB" sz="1400" b="0" dirty="0" err="1">
                <a:solidFill>
                  <a:srgbClr val="F8F8F2"/>
                </a:solidFill>
                <a:effectLst/>
                <a:latin typeface="Menlo" panose="020B0609030804020204" pitchFamily="49" charset="0"/>
              </a:rPr>
              <a:t>cout</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ans</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&lt;&lt;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endl</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a:solidFill>
                  <a:srgbClr val="AE81FF"/>
                </a:solidFill>
                <a:effectLst/>
                <a:latin typeface="Menlo" panose="020B0609030804020204" pitchFamily="49" charset="0"/>
              </a:rPr>
              <a:t>0</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add</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dirty="0">
                <a:solidFill>
                  <a:srgbClr val="F92672"/>
                </a:solidFill>
                <a:effectLst/>
                <a:latin typeface="Menlo" panose="020B0609030804020204" pitchFamily="49" charset="0"/>
              </a:rPr>
              <a:t>+</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a:p>
            <a:br>
              <a:rPr lang="en-GB" sz="1400" b="0" dirty="0">
                <a:solidFill>
                  <a:srgbClr val="F8F8F2"/>
                </a:solidFill>
                <a:effectLst/>
                <a:latin typeface="Menlo" panose="020B0609030804020204" pitchFamily="49" charset="0"/>
              </a:rPr>
            </a:b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dirty="0">
                <a:solidFill>
                  <a:srgbClr val="A6E22E"/>
                </a:solidFill>
                <a:effectLst/>
                <a:latin typeface="Menlo" panose="020B0609030804020204" pitchFamily="49" charset="0"/>
              </a:rPr>
              <a:t>divide</a:t>
            </a:r>
            <a:r>
              <a:rPr lang="en-GB" sz="1400" b="0" dirty="0">
                <a:solidFill>
                  <a:srgbClr val="F8F8F2"/>
                </a:solidFill>
                <a:effectLst/>
                <a:latin typeface="Menlo" panose="020B0609030804020204" pitchFamily="49" charset="0"/>
              </a:rPr>
              <a:t>(</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val_one</a:t>
            </a:r>
            <a:r>
              <a:rPr lang="en-GB" sz="1400" b="0" dirty="0">
                <a:solidFill>
                  <a:srgbClr val="F8F8F2"/>
                </a:solidFill>
                <a:effectLst/>
                <a:latin typeface="Menlo" panose="020B0609030804020204" pitchFamily="49" charset="0"/>
              </a:rPr>
              <a:t>, </a:t>
            </a:r>
            <a:r>
              <a:rPr lang="en-GB" sz="1400" b="0" i="1" dirty="0">
                <a:solidFill>
                  <a:srgbClr val="66D9EF"/>
                </a:solidFill>
                <a:effectLst/>
                <a:latin typeface="Menlo" panose="020B0609030804020204" pitchFamily="49" charset="0"/>
              </a:rPr>
              <a:t>double</a:t>
            </a:r>
            <a:r>
              <a:rPr lang="en-GB" sz="1400" b="0" dirty="0">
                <a:solidFill>
                  <a:srgbClr val="F8F8F2"/>
                </a:solidFill>
                <a:effectLst/>
                <a:latin typeface="Menlo" panose="020B0609030804020204" pitchFamily="49" charset="0"/>
              </a:rPr>
              <a:t> </a:t>
            </a:r>
            <a:r>
              <a:rPr lang="en-GB" sz="1400" b="0" i="1" dirty="0" err="1">
                <a:solidFill>
                  <a:srgbClr val="FD971F"/>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92672"/>
                </a:solidFill>
                <a:effectLst/>
                <a:latin typeface="Menlo" panose="020B0609030804020204" pitchFamily="49" charset="0"/>
              </a:rPr>
              <a:t>return</a:t>
            </a:r>
            <a:r>
              <a:rPr lang="en-GB" sz="1400" b="0" dirty="0">
                <a:solidFill>
                  <a:srgbClr val="F8F8F2"/>
                </a:solidFill>
                <a:effectLst/>
                <a:latin typeface="Menlo" panose="020B0609030804020204" pitchFamily="49" charset="0"/>
              </a:rPr>
              <a:t> </a:t>
            </a:r>
            <a:r>
              <a:rPr lang="en-GB" sz="1400" b="0" dirty="0" err="1">
                <a:solidFill>
                  <a:srgbClr val="F8F8F2"/>
                </a:solidFill>
                <a:effectLst/>
                <a:latin typeface="Menlo" panose="020B0609030804020204" pitchFamily="49" charset="0"/>
              </a:rPr>
              <a:t>val_one</a:t>
            </a:r>
            <a:r>
              <a:rPr lang="en-GB" sz="1400" b="0" dirty="0">
                <a:solidFill>
                  <a:srgbClr val="F92672"/>
                </a:solidFill>
                <a:effectLst/>
                <a:latin typeface="Menlo" panose="020B0609030804020204" pitchFamily="49" charset="0"/>
              </a:rPr>
              <a:t>/</a:t>
            </a:r>
            <a:r>
              <a:rPr lang="en-GB" sz="1400" b="0" dirty="0" err="1">
                <a:solidFill>
                  <a:srgbClr val="F8F8F2"/>
                </a:solidFill>
                <a:effectLst/>
                <a:latin typeface="Menlo" panose="020B0609030804020204" pitchFamily="49" charset="0"/>
              </a:rPr>
              <a:t>val_two</a:t>
            </a:r>
            <a:r>
              <a:rPr lang="en-GB" sz="1400" b="0" dirty="0">
                <a:solidFill>
                  <a:srgbClr val="F8F8F2"/>
                </a:solidFill>
                <a:effectLst/>
                <a:latin typeface="Menlo" panose="020B0609030804020204" pitchFamily="49" charset="0"/>
              </a:rPr>
              <a:t>;</a:t>
            </a:r>
          </a:p>
          <a:p>
            <a:r>
              <a:rPr lang="en-GB" sz="14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104918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FOR LOOPS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p:txBody>
          <a:bodyPr>
            <a:normAutofit/>
          </a:bodyPr>
          <a:lstStyle/>
          <a:p>
            <a:r>
              <a:rPr lang="en-GB" sz="2800" dirty="0"/>
              <a:t>Explore the syntax of conditional and ranged for loops</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4304714" y="230458"/>
            <a:ext cx="3587261"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6582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F7B7-1163-C859-965F-D4A898306F7F}"/>
              </a:ext>
            </a:extLst>
          </p:cNvPr>
          <p:cNvSpPr>
            <a:spLocks noGrp="1"/>
          </p:cNvSpPr>
          <p:nvPr>
            <p:ph type="title"/>
          </p:nvPr>
        </p:nvSpPr>
        <p:spPr/>
        <p:txBody>
          <a:bodyPr/>
          <a:lstStyle/>
          <a:p>
            <a:r>
              <a:rPr lang="en-GB" dirty="0"/>
              <a:t>Conditional For Loops</a:t>
            </a:r>
          </a:p>
        </p:txBody>
      </p:sp>
      <p:sp>
        <p:nvSpPr>
          <p:cNvPr id="3" name="Content Placeholder 2">
            <a:extLst>
              <a:ext uri="{FF2B5EF4-FFF2-40B4-BE49-F238E27FC236}">
                <a16:creationId xmlns:a16="http://schemas.microsoft.com/office/drawing/2014/main" id="{E7AE1F4E-46CE-4DB0-B9CC-DF60ED9F53B0}"/>
              </a:ext>
            </a:extLst>
          </p:cNvPr>
          <p:cNvSpPr>
            <a:spLocks noGrp="1"/>
          </p:cNvSpPr>
          <p:nvPr>
            <p:ph idx="1"/>
          </p:nvPr>
        </p:nvSpPr>
        <p:spPr/>
        <p:txBody>
          <a:bodyPr/>
          <a:lstStyle/>
          <a:p>
            <a:r>
              <a:rPr lang="en-US" sz="2800" dirty="0"/>
              <a:t>Introducing for loops in C++</a:t>
            </a:r>
          </a:p>
          <a:p>
            <a:endParaRPr lang="en-GB" dirty="0"/>
          </a:p>
        </p:txBody>
      </p:sp>
      <p:sp>
        <p:nvSpPr>
          <p:cNvPr id="4" name="TextBox 3">
            <a:extLst>
              <a:ext uri="{FF2B5EF4-FFF2-40B4-BE49-F238E27FC236}">
                <a16:creationId xmlns:a16="http://schemas.microsoft.com/office/drawing/2014/main" id="{25E854AD-F121-075D-1AEF-157383A09FAA}"/>
              </a:ext>
            </a:extLst>
          </p:cNvPr>
          <p:cNvSpPr txBox="1"/>
          <p:nvPr/>
        </p:nvSpPr>
        <p:spPr>
          <a:xfrm>
            <a:off x="3850039" y="3013686"/>
            <a:ext cx="4491921" cy="2862322"/>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5" name="Rectangle 4">
            <a:extLst>
              <a:ext uri="{FF2B5EF4-FFF2-40B4-BE49-F238E27FC236}">
                <a16:creationId xmlns:a16="http://schemas.microsoft.com/office/drawing/2014/main" id="{42A6595C-7008-DC09-80B3-705C6CAE5C12}"/>
              </a:ext>
            </a:extLst>
          </p:cNvPr>
          <p:cNvSpPr/>
          <p:nvPr/>
        </p:nvSpPr>
        <p:spPr>
          <a:xfrm>
            <a:off x="4627418" y="4433455"/>
            <a:ext cx="1260764"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A521D7-CA66-63DE-9579-AD1E7D19871C}"/>
              </a:ext>
            </a:extLst>
          </p:cNvPr>
          <p:cNvSpPr/>
          <p:nvPr/>
        </p:nvSpPr>
        <p:spPr>
          <a:xfrm>
            <a:off x="6095999" y="4433455"/>
            <a:ext cx="872837"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3E2FD12-32D0-4A02-2756-3F7DB5EC0447}"/>
              </a:ext>
            </a:extLst>
          </p:cNvPr>
          <p:cNvSpPr/>
          <p:nvPr/>
        </p:nvSpPr>
        <p:spPr>
          <a:xfrm>
            <a:off x="7176654" y="4433455"/>
            <a:ext cx="526474"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9BA88C-E87D-AB23-2E8D-4E1BB719A9D2}"/>
              </a:ext>
            </a:extLst>
          </p:cNvPr>
          <p:cNvSpPr txBox="1"/>
          <p:nvPr/>
        </p:nvSpPr>
        <p:spPr>
          <a:xfrm>
            <a:off x="1063751" y="3962138"/>
            <a:ext cx="2189018" cy="369332"/>
          </a:xfrm>
          <a:prstGeom prst="rect">
            <a:avLst/>
          </a:prstGeom>
          <a:noFill/>
        </p:spPr>
        <p:txBody>
          <a:bodyPr wrap="square">
            <a:spAutoFit/>
          </a:bodyPr>
          <a:lstStyle/>
          <a:p>
            <a:r>
              <a:rPr lang="en-GB" b="0" dirty="0">
                <a:solidFill>
                  <a:srgbClr val="002060"/>
                </a:solidFill>
                <a:effectLst/>
                <a:latin typeface="Menlo" panose="020B0609030804020204" pitchFamily="49" charset="0"/>
              </a:rPr>
              <a:t>initialization</a:t>
            </a:r>
            <a:endParaRPr lang="en-US" dirty="0">
              <a:solidFill>
                <a:srgbClr val="002060"/>
              </a:solidFill>
            </a:endParaRPr>
          </a:p>
        </p:txBody>
      </p:sp>
      <p:cxnSp>
        <p:nvCxnSpPr>
          <p:cNvPr id="9" name="Straight Arrow Connector 8">
            <a:extLst>
              <a:ext uri="{FF2B5EF4-FFF2-40B4-BE49-F238E27FC236}">
                <a16:creationId xmlns:a16="http://schemas.microsoft.com/office/drawing/2014/main" id="{F85A29AB-5FEC-2DBD-5649-97041AD6E6C9}"/>
              </a:ext>
            </a:extLst>
          </p:cNvPr>
          <p:cNvCxnSpPr>
            <a:cxnSpLocks/>
          </p:cNvCxnSpPr>
          <p:nvPr/>
        </p:nvCxnSpPr>
        <p:spPr>
          <a:xfrm>
            <a:off x="3225650" y="4220051"/>
            <a:ext cx="1290932" cy="3519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F10EB7-5999-25FB-8EC1-23D0CBEC4FDE}"/>
              </a:ext>
            </a:extLst>
          </p:cNvPr>
          <p:cNvSpPr txBox="1"/>
          <p:nvPr/>
        </p:nvSpPr>
        <p:spPr>
          <a:xfrm>
            <a:off x="6345382" y="2343138"/>
            <a:ext cx="1510145" cy="369332"/>
          </a:xfrm>
          <a:prstGeom prst="rect">
            <a:avLst/>
          </a:prstGeom>
          <a:noFill/>
        </p:spPr>
        <p:txBody>
          <a:bodyPr wrap="square">
            <a:spAutoFit/>
          </a:bodyPr>
          <a:lstStyle/>
          <a:p>
            <a:r>
              <a:rPr lang="en-GB" b="0" dirty="0">
                <a:solidFill>
                  <a:srgbClr val="002060"/>
                </a:solidFill>
                <a:effectLst/>
                <a:latin typeface="Menlo" panose="020B0609030804020204" pitchFamily="49" charset="0"/>
              </a:rPr>
              <a:t>condition</a:t>
            </a:r>
            <a:endParaRPr lang="en-US" dirty="0">
              <a:solidFill>
                <a:srgbClr val="002060"/>
              </a:solidFill>
            </a:endParaRPr>
          </a:p>
        </p:txBody>
      </p:sp>
      <p:cxnSp>
        <p:nvCxnSpPr>
          <p:cNvPr id="11" name="Straight Arrow Connector 10">
            <a:extLst>
              <a:ext uri="{FF2B5EF4-FFF2-40B4-BE49-F238E27FC236}">
                <a16:creationId xmlns:a16="http://schemas.microsoft.com/office/drawing/2014/main" id="{7A5342CB-2810-23BD-4B02-6CAADB6B161F}"/>
              </a:ext>
            </a:extLst>
          </p:cNvPr>
          <p:cNvCxnSpPr>
            <a:cxnSpLocks/>
          </p:cNvCxnSpPr>
          <p:nvPr/>
        </p:nvCxnSpPr>
        <p:spPr>
          <a:xfrm flipH="1">
            <a:off x="6741465" y="2823996"/>
            <a:ext cx="555308" cy="142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2273D3-4508-24A0-88DC-09BC0EFCA8F5}"/>
              </a:ext>
            </a:extLst>
          </p:cNvPr>
          <p:cNvSpPr txBox="1"/>
          <p:nvPr/>
        </p:nvSpPr>
        <p:spPr>
          <a:xfrm>
            <a:off x="8193509" y="2494970"/>
            <a:ext cx="2423466" cy="369332"/>
          </a:xfrm>
          <a:prstGeom prst="rect">
            <a:avLst/>
          </a:prstGeom>
          <a:noFill/>
        </p:spPr>
        <p:txBody>
          <a:bodyPr wrap="square">
            <a:spAutoFit/>
          </a:bodyPr>
          <a:lstStyle/>
          <a:p>
            <a:r>
              <a:rPr lang="en-GB" b="0" dirty="0">
                <a:solidFill>
                  <a:srgbClr val="002060"/>
                </a:solidFill>
                <a:effectLst/>
                <a:latin typeface="Menlo" panose="020B0609030804020204" pitchFamily="49" charset="0"/>
              </a:rPr>
              <a:t>Update (</a:t>
            </a:r>
            <a:r>
              <a:rPr lang="en-US" dirty="0">
                <a:solidFill>
                  <a:srgbClr val="002060"/>
                </a:solidFill>
              </a:rPr>
              <a:t>optional</a:t>
            </a:r>
            <a:r>
              <a:rPr lang="en-GB" b="0" dirty="0">
                <a:solidFill>
                  <a:srgbClr val="002060"/>
                </a:solidFill>
                <a:effectLst/>
                <a:latin typeface="Menlo" panose="020B0609030804020204" pitchFamily="49" charset="0"/>
              </a:rPr>
              <a:t>)</a:t>
            </a:r>
            <a:endParaRPr lang="en-US" dirty="0">
              <a:solidFill>
                <a:srgbClr val="002060"/>
              </a:solidFill>
            </a:endParaRPr>
          </a:p>
        </p:txBody>
      </p:sp>
      <p:cxnSp>
        <p:nvCxnSpPr>
          <p:cNvPr id="13" name="Straight Arrow Connector 12">
            <a:extLst>
              <a:ext uri="{FF2B5EF4-FFF2-40B4-BE49-F238E27FC236}">
                <a16:creationId xmlns:a16="http://schemas.microsoft.com/office/drawing/2014/main" id="{50BE26FA-DA8D-38E9-8C22-32E4146E0ACB}"/>
              </a:ext>
            </a:extLst>
          </p:cNvPr>
          <p:cNvCxnSpPr>
            <a:cxnSpLocks/>
          </p:cNvCxnSpPr>
          <p:nvPr/>
        </p:nvCxnSpPr>
        <p:spPr>
          <a:xfrm flipH="1">
            <a:off x="7645890" y="2934200"/>
            <a:ext cx="866784" cy="14293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90D17D-4CFD-A9E3-090C-4A1190B519DD}"/>
              </a:ext>
            </a:extLst>
          </p:cNvPr>
          <p:cNvSpPr txBox="1"/>
          <p:nvPr/>
        </p:nvSpPr>
        <p:spPr>
          <a:xfrm>
            <a:off x="8918448" y="4514741"/>
            <a:ext cx="2320636" cy="646331"/>
          </a:xfrm>
          <a:prstGeom prst="rect">
            <a:avLst/>
          </a:prstGeom>
          <a:noFill/>
        </p:spPr>
        <p:txBody>
          <a:bodyPr wrap="square">
            <a:spAutoFit/>
          </a:bodyPr>
          <a:lstStyle/>
          <a:p>
            <a:r>
              <a:rPr lang="en-GB" dirty="0">
                <a:solidFill>
                  <a:srgbClr val="002060"/>
                </a:solidFill>
                <a:latin typeface="Menlo" panose="020B0609030804020204" pitchFamily="49" charset="0"/>
              </a:rPr>
              <a:t>Block of code within loop</a:t>
            </a:r>
            <a:endParaRPr lang="en-US" dirty="0">
              <a:solidFill>
                <a:srgbClr val="002060"/>
              </a:solidFill>
            </a:endParaRPr>
          </a:p>
        </p:txBody>
      </p:sp>
      <p:cxnSp>
        <p:nvCxnSpPr>
          <p:cNvPr id="15" name="Straight Arrow Connector 14">
            <a:extLst>
              <a:ext uri="{FF2B5EF4-FFF2-40B4-BE49-F238E27FC236}">
                <a16:creationId xmlns:a16="http://schemas.microsoft.com/office/drawing/2014/main" id="{34AE5992-9F26-3B34-F505-7432A9FA49ED}"/>
              </a:ext>
            </a:extLst>
          </p:cNvPr>
          <p:cNvCxnSpPr>
            <a:cxnSpLocks/>
          </p:cNvCxnSpPr>
          <p:nvPr/>
        </p:nvCxnSpPr>
        <p:spPr>
          <a:xfrm flipH="1">
            <a:off x="6382475" y="4743088"/>
            <a:ext cx="2423466" cy="1750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1514F66-5E88-1B01-BA20-EF641DB94FFB}"/>
              </a:ext>
            </a:extLst>
          </p:cNvPr>
          <p:cNvSpPr/>
          <p:nvPr/>
        </p:nvSpPr>
        <p:spPr>
          <a:xfrm>
            <a:off x="3871116" y="4710545"/>
            <a:ext cx="2423466" cy="27709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4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par>
                                <p:cTn id="41" presetID="9"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0" grpId="0"/>
      <p:bldP spid="12" grpId="0"/>
      <p:bldP spid="14"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9719-5C34-DFF8-533A-57B7AE7D7221}"/>
              </a:ext>
            </a:extLst>
          </p:cNvPr>
          <p:cNvSpPr>
            <a:spLocks noGrp="1"/>
          </p:cNvSpPr>
          <p:nvPr>
            <p:ph type="title"/>
          </p:nvPr>
        </p:nvSpPr>
        <p:spPr/>
        <p:txBody>
          <a:bodyPr/>
          <a:lstStyle/>
          <a:p>
            <a:r>
              <a:rPr lang="en-GB" dirty="0"/>
              <a:t>Challenge Three:</a:t>
            </a:r>
          </a:p>
        </p:txBody>
      </p:sp>
      <p:sp>
        <p:nvSpPr>
          <p:cNvPr id="5" name="TextBox 4">
            <a:extLst>
              <a:ext uri="{FF2B5EF4-FFF2-40B4-BE49-F238E27FC236}">
                <a16:creationId xmlns:a16="http://schemas.microsoft.com/office/drawing/2014/main" id="{CE27CDAB-88F6-A304-2A06-639B60E3AC7C}"/>
              </a:ext>
            </a:extLst>
          </p:cNvPr>
          <p:cNvSpPr txBox="1"/>
          <p:nvPr/>
        </p:nvSpPr>
        <p:spPr>
          <a:xfrm>
            <a:off x="495993" y="1571625"/>
            <a:ext cx="5600007" cy="5078313"/>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a:t>
            </a:r>
            <a:r>
              <a:rPr lang="en-GB" b="0" dirty="0">
                <a:solidFill>
                  <a:srgbClr val="F8F8F2"/>
                </a:solidFill>
                <a:effectLst/>
                <a:latin typeface="Menlo" panose="020B0609030804020204" pitchFamily="49" charset="0"/>
              </a:rPr>
              <a:t>, sum;</a:t>
            </a:r>
          </a:p>
          <a:p>
            <a:r>
              <a:rPr lang="en-GB" b="0" dirty="0">
                <a:solidFill>
                  <a:srgbClr val="F8F8F2"/>
                </a:solidFill>
                <a:effectLst/>
                <a:latin typeface="Menlo" panose="020B0609030804020204" pitchFamily="49" charset="0"/>
              </a:rPr>
              <a:t>sum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"Enter a positive integer: "</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cin</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&gt;&gt;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num</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p>
          <a:p>
            <a:r>
              <a:rPr lang="en-GB" b="0" dirty="0">
                <a:solidFill>
                  <a:srgbClr val="F8F8F2"/>
                </a:solidFill>
                <a:effectLst/>
                <a:latin typeface="Menlo" panose="020B0609030804020204" pitchFamily="49" charset="0"/>
              </a:rPr>
              <a:t>sum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"Sum = "</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sum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
        <p:nvSpPr>
          <p:cNvPr id="7" name="Content Placeholder 2">
            <a:extLst>
              <a:ext uri="{FF2B5EF4-FFF2-40B4-BE49-F238E27FC236}">
                <a16:creationId xmlns:a16="http://schemas.microsoft.com/office/drawing/2014/main" id="{E702BBEE-0FD1-2254-5F9A-2F0F06B54639}"/>
              </a:ext>
            </a:extLst>
          </p:cNvPr>
          <p:cNvSpPr>
            <a:spLocks noGrp="1"/>
          </p:cNvSpPr>
          <p:nvPr>
            <p:ph idx="1"/>
          </p:nvPr>
        </p:nvSpPr>
        <p:spPr>
          <a:xfrm>
            <a:off x="6614160" y="1973407"/>
            <a:ext cx="4653397" cy="3714749"/>
          </a:xfrm>
        </p:spPr>
        <p:txBody>
          <a:bodyPr>
            <a:normAutofit/>
          </a:bodyPr>
          <a:lstStyle/>
          <a:p>
            <a:r>
              <a:rPr lang="en-US" sz="2400" dirty="0"/>
              <a:t>This code computes the sum of numbers up to </a:t>
            </a:r>
            <a:r>
              <a:rPr lang="en-GB" sz="2400" b="0" dirty="0" err="1">
                <a:solidFill>
                  <a:srgbClr val="F8F8F2"/>
                </a:solidFill>
                <a:effectLst/>
                <a:highlight>
                  <a:srgbClr val="000000"/>
                </a:highlight>
                <a:latin typeface="Menlo" panose="020B0609030804020204" pitchFamily="49" charset="0"/>
              </a:rPr>
              <a:t>num</a:t>
            </a:r>
            <a:endParaRPr lang="en-GB" sz="2400" b="0" dirty="0">
              <a:effectLst/>
              <a:highlight>
                <a:srgbClr val="000000"/>
              </a:highlight>
              <a:latin typeface="Menlo" panose="020B0609030804020204" pitchFamily="49" charset="0"/>
            </a:endParaRPr>
          </a:p>
          <a:p>
            <a:endParaRPr lang="en-US" sz="2400" dirty="0"/>
          </a:p>
          <a:p>
            <a:r>
              <a:rPr lang="en-US" sz="2400" dirty="0"/>
              <a:t>Can you adapt this to compute the mean of numbers up to </a:t>
            </a:r>
            <a:r>
              <a:rPr lang="en-GB" sz="2400" b="0" dirty="0" err="1">
                <a:solidFill>
                  <a:srgbClr val="F8F8F2"/>
                </a:solidFill>
                <a:effectLst/>
                <a:highlight>
                  <a:srgbClr val="000000"/>
                </a:highlight>
                <a:latin typeface="Menlo" panose="020B0609030804020204" pitchFamily="49" charset="0"/>
              </a:rPr>
              <a:t>num</a:t>
            </a:r>
            <a:r>
              <a:rPr lang="en-US" sz="2400" dirty="0"/>
              <a:t>?</a:t>
            </a:r>
          </a:p>
          <a:p>
            <a:endParaRPr lang="en-GB" sz="2400" dirty="0"/>
          </a:p>
        </p:txBody>
      </p:sp>
      <p:sp>
        <p:nvSpPr>
          <p:cNvPr id="3" name="Rounded Rectangle 2">
            <a:extLst>
              <a:ext uri="{FF2B5EF4-FFF2-40B4-BE49-F238E27FC236}">
                <a16:creationId xmlns:a16="http://schemas.microsoft.com/office/drawing/2014/main" id="{DD16192F-947E-25E8-6891-934F62FFB630}"/>
              </a:ext>
            </a:extLst>
          </p:cNvPr>
          <p:cNvSpPr/>
          <p:nvPr/>
        </p:nvSpPr>
        <p:spPr>
          <a:xfrm>
            <a:off x="3950149" y="288537"/>
            <a:ext cx="4281054"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55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7728E-04A9-1B22-C675-614DFB5D3F62}"/>
              </a:ext>
            </a:extLst>
          </p:cNvPr>
          <p:cNvSpPr>
            <a:spLocks noGrp="1"/>
          </p:cNvSpPr>
          <p:nvPr>
            <p:ph type="title"/>
          </p:nvPr>
        </p:nvSpPr>
        <p:spPr/>
        <p:txBody>
          <a:bodyPr/>
          <a:lstStyle/>
          <a:p>
            <a:r>
              <a:rPr lang="en-GB" dirty="0"/>
              <a:t>Aim of Workshop Two</a:t>
            </a:r>
          </a:p>
        </p:txBody>
      </p:sp>
      <p:sp>
        <p:nvSpPr>
          <p:cNvPr id="3" name="Content Placeholder 2">
            <a:extLst>
              <a:ext uri="{FF2B5EF4-FFF2-40B4-BE49-F238E27FC236}">
                <a16:creationId xmlns:a16="http://schemas.microsoft.com/office/drawing/2014/main" id="{FF929A9B-343B-4053-5844-E50A048523AC}"/>
              </a:ext>
            </a:extLst>
          </p:cNvPr>
          <p:cNvSpPr>
            <a:spLocks noGrp="1"/>
          </p:cNvSpPr>
          <p:nvPr>
            <p:ph idx="1"/>
          </p:nvPr>
        </p:nvSpPr>
        <p:spPr/>
        <p:txBody>
          <a:bodyPr>
            <a:normAutofit fontScale="92500" lnSpcReduction="10000"/>
          </a:bodyPr>
          <a:lstStyle/>
          <a:p>
            <a:r>
              <a:rPr lang="en-GB" sz="2800" dirty="0"/>
              <a:t>Variables and data types</a:t>
            </a:r>
          </a:p>
          <a:p>
            <a:endParaRPr lang="en-GB" sz="2800" dirty="0"/>
          </a:p>
          <a:p>
            <a:r>
              <a:rPr lang="en-GB" sz="2800" dirty="0"/>
              <a:t>Functions</a:t>
            </a:r>
          </a:p>
          <a:p>
            <a:endParaRPr lang="en-GB" sz="2800" dirty="0"/>
          </a:p>
          <a:p>
            <a:r>
              <a:rPr lang="en-GB" sz="2800" dirty="0"/>
              <a:t>For-loops</a:t>
            </a:r>
          </a:p>
          <a:p>
            <a:endParaRPr lang="en-GB" sz="2800" dirty="0"/>
          </a:p>
          <a:p>
            <a:r>
              <a:rPr lang="en-GB" sz="2800" dirty="0"/>
              <a:t>Arrays and vectors</a:t>
            </a:r>
          </a:p>
        </p:txBody>
      </p:sp>
    </p:spTree>
    <p:extLst>
      <p:ext uri="{BB962C8B-B14F-4D97-AF65-F5344CB8AC3E}">
        <p14:creationId xmlns:p14="http://schemas.microsoft.com/office/powerpoint/2010/main" val="249069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35D462-C564-3254-66B1-8F9FA92C1E00}"/>
              </a:ext>
            </a:extLst>
          </p:cNvPr>
          <p:cNvSpPr txBox="1"/>
          <p:nvPr/>
        </p:nvSpPr>
        <p:spPr>
          <a:xfrm>
            <a:off x="277091" y="685800"/>
            <a:ext cx="6442364" cy="6001643"/>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i="1" dirty="0">
                <a:solidFill>
                  <a:srgbClr val="66D9EF"/>
                </a:solidFill>
                <a:effectLst/>
                <a:latin typeface="Menlo" panose="020B0609030804020204" pitchFamily="49" charset="0"/>
              </a:rPr>
              <a:t>double</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sum;</a:t>
            </a:r>
          </a:p>
          <a:p>
            <a:r>
              <a:rPr lang="en-GB" sz="1600" b="0" i="1" dirty="0">
                <a:solidFill>
                  <a:srgbClr val="66D9EF"/>
                </a:solidFill>
                <a:effectLst/>
                <a:latin typeface="Menlo" panose="020B0609030804020204" pitchFamily="49" charset="0"/>
              </a:rPr>
              <a:t>double</a:t>
            </a:r>
            <a:r>
              <a:rPr lang="en-GB" sz="1600" b="0" dirty="0">
                <a:solidFill>
                  <a:srgbClr val="F8F8F2"/>
                </a:solidFill>
                <a:effectLst/>
                <a:latin typeface="Menlo" panose="020B0609030804020204" pitchFamily="49" charset="0"/>
              </a:rPr>
              <a:t> mean;</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"Enter a positive integer: "</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cin</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&gt;&gt;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for</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1</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p>
          <a:p>
            <a:r>
              <a:rPr lang="en-GB" sz="1600" b="0" dirty="0">
                <a:solidFill>
                  <a:srgbClr val="F8F8F2"/>
                </a:solidFill>
                <a:effectLst/>
                <a:latin typeface="Menlo" panose="020B0609030804020204" pitchFamily="49" charset="0"/>
              </a:rPr>
              <a:t>sum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i</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"Sum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sum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a:t>
            </a:r>
            <a:r>
              <a:rPr lang="en-GB" sz="1600" b="0" dirty="0" err="1">
                <a:solidFill>
                  <a:srgbClr val="E6DB74"/>
                </a:solidFill>
                <a:effectLst/>
                <a:latin typeface="Menlo" panose="020B0609030804020204" pitchFamily="49" charset="0"/>
              </a:rPr>
              <a:t>Num</a:t>
            </a:r>
            <a:r>
              <a:rPr lang="en-GB" sz="1600" b="0" dirty="0">
                <a:solidFill>
                  <a:srgbClr val="E6DB74"/>
                </a:solidFill>
                <a:effectLst/>
                <a:latin typeface="Menlo" panose="020B0609030804020204" pitchFamily="49" charset="0"/>
              </a:rPr>
              <a:t>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mean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sum</a:t>
            </a:r>
            <a:r>
              <a:rPr lang="en-GB" sz="1600" b="0" dirty="0">
                <a:solidFill>
                  <a:srgbClr val="F92672"/>
                </a:solidFill>
                <a:effectLst/>
                <a:latin typeface="Menlo" panose="020B0609030804020204" pitchFamily="49" charset="0"/>
              </a:rPr>
              <a:t>/</a:t>
            </a:r>
            <a:r>
              <a:rPr lang="en-GB" sz="1600" b="0" dirty="0" err="1">
                <a:solidFill>
                  <a:srgbClr val="F8F8F2"/>
                </a:solidFill>
                <a:effectLst/>
                <a:latin typeface="Menlo" panose="020B0609030804020204" pitchFamily="49" charset="0"/>
              </a:rPr>
              <a:t>num</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"Mean = "</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mean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59DCC252-635F-2393-2F35-6350C86AE301}"/>
              </a:ext>
            </a:extLst>
          </p:cNvPr>
          <p:cNvCxnSpPr>
            <a:cxnSpLocks/>
          </p:cNvCxnSpPr>
          <p:nvPr/>
        </p:nvCxnSpPr>
        <p:spPr>
          <a:xfrm flipH="1">
            <a:off x="2438400" y="1428268"/>
            <a:ext cx="4987637" cy="40943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C274C7C-98FA-C5BE-30A0-A7A09D07AEBD}"/>
              </a:ext>
            </a:extLst>
          </p:cNvPr>
          <p:cNvCxnSpPr>
            <a:cxnSpLocks/>
          </p:cNvCxnSpPr>
          <p:nvPr/>
        </p:nvCxnSpPr>
        <p:spPr>
          <a:xfrm flipH="1">
            <a:off x="2202873" y="1428268"/>
            <a:ext cx="5223164" cy="407198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3EBC55-DF9A-3535-7C5A-9C930840B8DE}"/>
              </a:ext>
            </a:extLst>
          </p:cNvPr>
          <p:cNvSpPr txBox="1"/>
          <p:nvPr/>
        </p:nvSpPr>
        <p:spPr>
          <a:xfrm>
            <a:off x="7204781" y="2128329"/>
            <a:ext cx="4110920" cy="4154984"/>
          </a:xfrm>
          <a:prstGeom prst="rect">
            <a:avLst/>
          </a:prstGeom>
          <a:solidFill>
            <a:srgbClr val="E9E5DC"/>
          </a:solidFill>
          <a:ln w="31750">
            <a:solidFill>
              <a:srgbClr val="FF0000"/>
            </a:solidFill>
          </a:ln>
        </p:spPr>
        <p:txBody>
          <a:bodyPr wrap="square">
            <a:spAutoFit/>
          </a:bodyPr>
          <a:lstStyle/>
          <a:p>
            <a:r>
              <a:rPr lang="en-GB" sz="1200" dirty="0">
                <a:solidFill>
                  <a:srgbClr val="000000"/>
                </a:solidFill>
                <a:effectLst/>
                <a:latin typeface="Menlo" panose="020B0609030804020204" pitchFamily="49" charset="0"/>
              </a:rPr>
              <a:t>(base) </a:t>
            </a:r>
            <a:r>
              <a:rPr lang="en-GB" sz="1200" b="1" dirty="0" err="1">
                <a:solidFill>
                  <a:srgbClr val="DC3079"/>
                </a:solidFill>
                <a:effectLst/>
                <a:latin typeface="Menlo" panose="020B0609030804020204" pitchFamily="49" charset="0"/>
              </a:rPr>
              <a:t>alexhill</a:t>
            </a:r>
            <a:r>
              <a:rPr lang="en-GB" sz="1200" b="1" dirty="0">
                <a:solidFill>
                  <a:srgbClr val="DC3079"/>
                </a:solidFill>
                <a:effectLst/>
                <a:latin typeface="Menlo" panose="020B0609030804020204" pitchFamily="49" charset="0"/>
              </a:rPr>
              <a:t> </a:t>
            </a:r>
            <a:r>
              <a:rPr lang="en-GB" sz="1200" b="1" dirty="0">
                <a:solidFill>
                  <a:srgbClr val="929292"/>
                </a:solidFill>
                <a:effectLst/>
                <a:latin typeface="Menlo" panose="020B0609030804020204" pitchFamily="49" charset="0"/>
              </a:rPr>
              <a:t>at </a:t>
            </a:r>
            <a:r>
              <a:rPr lang="en-GB" sz="1200" b="1" dirty="0" err="1">
                <a:solidFill>
                  <a:srgbClr val="FC6C23"/>
                </a:solidFill>
                <a:effectLst/>
                <a:latin typeface="Menlo" panose="020B0609030804020204" pitchFamily="49" charset="0"/>
              </a:rPr>
              <a:t>Alexs</a:t>
            </a:r>
            <a:r>
              <a:rPr lang="en-GB" sz="1200" b="1" dirty="0">
                <a:solidFill>
                  <a:srgbClr val="FC6C23"/>
                </a:solidFill>
                <a:effectLst/>
                <a:latin typeface="Menlo" panose="020B0609030804020204" pitchFamily="49" charset="0"/>
              </a:rPr>
              <a:t>-Air </a:t>
            </a:r>
            <a:r>
              <a:rPr lang="en-GB" sz="1200" b="1" dirty="0">
                <a:solidFill>
                  <a:srgbClr val="929292"/>
                </a:solidFill>
                <a:effectLst/>
                <a:latin typeface="Menlo" panose="020B0609030804020204" pitchFamily="49" charset="0"/>
              </a:rPr>
              <a:t>in </a:t>
            </a:r>
            <a:r>
              <a:rPr lang="en-GB" sz="1200" b="1" dirty="0">
                <a:solidFill>
                  <a:srgbClr val="73A027"/>
                </a:solidFill>
                <a:effectLst/>
                <a:latin typeface="Menlo" panose="020B0609030804020204" pitchFamily="49" charset="0"/>
              </a:rPr>
              <a:t>~/Documents/UOL/Teaching/C++_Workshops/Workshops/WS2</a:t>
            </a:r>
            <a:endParaRPr lang="en-GB" sz="1200" dirty="0">
              <a:solidFill>
                <a:srgbClr val="73A027"/>
              </a:solidFill>
              <a:effectLst/>
              <a:latin typeface="Menlo" panose="020B0609030804020204" pitchFamily="49" charset="0"/>
            </a:endParaRPr>
          </a:p>
          <a:p>
            <a:r>
              <a:rPr lang="en-GB" sz="1200" b="1" dirty="0">
                <a:solidFill>
                  <a:srgbClr val="929292"/>
                </a:solidFill>
                <a:effectLst/>
                <a:latin typeface="Menlo" panose="020B0609030804020204" pitchFamily="49" charset="0"/>
              </a:rPr>
              <a:t>$ </a:t>
            </a:r>
            <a:r>
              <a:rPr lang="en-GB" sz="1200" dirty="0">
                <a:solidFill>
                  <a:srgbClr val="000000"/>
                </a:solidFill>
                <a:effectLst/>
                <a:latin typeface="Menlo" panose="020B0609030804020204" pitchFamily="49" charset="0"/>
              </a:rPr>
              <a:t>./run</a:t>
            </a:r>
          </a:p>
          <a:p>
            <a:r>
              <a:rPr lang="en-GB" sz="1200" dirty="0">
                <a:solidFill>
                  <a:srgbClr val="000000"/>
                </a:solidFill>
                <a:effectLst/>
                <a:latin typeface="Menlo" panose="020B0609030804020204" pitchFamily="49" charset="0"/>
              </a:rPr>
              <a:t>Enter a positive integer: 14</a:t>
            </a:r>
          </a:p>
          <a:p>
            <a:r>
              <a:rPr lang="en-GB" sz="1200" dirty="0">
                <a:solidFill>
                  <a:srgbClr val="000000"/>
                </a:solidFill>
                <a:effectLst/>
                <a:latin typeface="Menlo" panose="020B0609030804020204" pitchFamily="49" charset="0"/>
              </a:rPr>
              <a:t>1 1</a:t>
            </a:r>
          </a:p>
          <a:p>
            <a:r>
              <a:rPr lang="en-GB" sz="1200" dirty="0">
                <a:solidFill>
                  <a:srgbClr val="000000"/>
                </a:solidFill>
                <a:effectLst/>
                <a:latin typeface="Menlo" panose="020B0609030804020204" pitchFamily="49" charset="0"/>
              </a:rPr>
              <a:t>2 3</a:t>
            </a:r>
          </a:p>
          <a:p>
            <a:r>
              <a:rPr lang="en-GB" sz="1200" dirty="0">
                <a:solidFill>
                  <a:srgbClr val="000000"/>
                </a:solidFill>
                <a:effectLst/>
                <a:latin typeface="Menlo" panose="020B0609030804020204" pitchFamily="49" charset="0"/>
              </a:rPr>
              <a:t>3 6</a:t>
            </a:r>
          </a:p>
          <a:p>
            <a:r>
              <a:rPr lang="en-GB" sz="1200" dirty="0">
                <a:solidFill>
                  <a:srgbClr val="000000"/>
                </a:solidFill>
                <a:effectLst/>
                <a:latin typeface="Menlo" panose="020B0609030804020204" pitchFamily="49" charset="0"/>
              </a:rPr>
              <a:t>4 10</a:t>
            </a:r>
          </a:p>
          <a:p>
            <a:r>
              <a:rPr lang="en-GB" sz="1200" dirty="0">
                <a:solidFill>
                  <a:srgbClr val="000000"/>
                </a:solidFill>
                <a:effectLst/>
                <a:latin typeface="Menlo" panose="020B0609030804020204" pitchFamily="49" charset="0"/>
              </a:rPr>
              <a:t>5 15</a:t>
            </a:r>
          </a:p>
          <a:p>
            <a:r>
              <a:rPr lang="en-GB" sz="1200" dirty="0">
                <a:solidFill>
                  <a:srgbClr val="000000"/>
                </a:solidFill>
                <a:effectLst/>
                <a:latin typeface="Menlo" panose="020B0609030804020204" pitchFamily="49" charset="0"/>
              </a:rPr>
              <a:t>6 21</a:t>
            </a:r>
          </a:p>
          <a:p>
            <a:r>
              <a:rPr lang="en-GB" sz="1200" dirty="0">
                <a:solidFill>
                  <a:srgbClr val="000000"/>
                </a:solidFill>
                <a:effectLst/>
                <a:latin typeface="Menlo" panose="020B0609030804020204" pitchFamily="49" charset="0"/>
              </a:rPr>
              <a:t>7 28</a:t>
            </a:r>
          </a:p>
          <a:p>
            <a:r>
              <a:rPr lang="en-GB" sz="1200" dirty="0">
                <a:solidFill>
                  <a:srgbClr val="000000"/>
                </a:solidFill>
                <a:effectLst/>
                <a:latin typeface="Menlo" panose="020B0609030804020204" pitchFamily="49" charset="0"/>
              </a:rPr>
              <a:t>8 36</a:t>
            </a:r>
          </a:p>
          <a:p>
            <a:r>
              <a:rPr lang="en-GB" sz="1200" dirty="0">
                <a:solidFill>
                  <a:srgbClr val="000000"/>
                </a:solidFill>
                <a:effectLst/>
                <a:latin typeface="Menlo" panose="020B0609030804020204" pitchFamily="49" charset="0"/>
              </a:rPr>
              <a:t>9 45</a:t>
            </a:r>
          </a:p>
          <a:p>
            <a:r>
              <a:rPr lang="en-GB" sz="1200" dirty="0">
                <a:solidFill>
                  <a:srgbClr val="000000"/>
                </a:solidFill>
                <a:effectLst/>
                <a:latin typeface="Menlo" panose="020B0609030804020204" pitchFamily="49" charset="0"/>
              </a:rPr>
              <a:t>10 55</a:t>
            </a:r>
          </a:p>
          <a:p>
            <a:r>
              <a:rPr lang="en-GB" sz="1200" dirty="0">
                <a:solidFill>
                  <a:srgbClr val="000000"/>
                </a:solidFill>
                <a:effectLst/>
                <a:latin typeface="Menlo" panose="020B0609030804020204" pitchFamily="49" charset="0"/>
              </a:rPr>
              <a:t>11 66</a:t>
            </a:r>
          </a:p>
          <a:p>
            <a:r>
              <a:rPr lang="en-GB" sz="1200" dirty="0">
                <a:solidFill>
                  <a:srgbClr val="000000"/>
                </a:solidFill>
                <a:effectLst/>
                <a:latin typeface="Menlo" panose="020B0609030804020204" pitchFamily="49" charset="0"/>
              </a:rPr>
              <a:t>12 78</a:t>
            </a:r>
          </a:p>
          <a:p>
            <a:r>
              <a:rPr lang="en-GB" sz="1200" dirty="0">
                <a:solidFill>
                  <a:srgbClr val="000000"/>
                </a:solidFill>
                <a:effectLst/>
                <a:latin typeface="Menlo" panose="020B0609030804020204" pitchFamily="49" charset="0"/>
              </a:rPr>
              <a:t>13 91</a:t>
            </a:r>
          </a:p>
          <a:p>
            <a:r>
              <a:rPr lang="en-GB" sz="1200" dirty="0">
                <a:solidFill>
                  <a:srgbClr val="000000"/>
                </a:solidFill>
                <a:effectLst/>
                <a:latin typeface="Menlo" panose="020B0609030804020204" pitchFamily="49" charset="0"/>
              </a:rPr>
              <a:t>14 105</a:t>
            </a:r>
          </a:p>
          <a:p>
            <a:r>
              <a:rPr lang="en-GB" sz="1200" dirty="0">
                <a:solidFill>
                  <a:srgbClr val="000000"/>
                </a:solidFill>
                <a:effectLst/>
                <a:latin typeface="Menlo" panose="020B0609030804020204" pitchFamily="49" charset="0"/>
              </a:rPr>
              <a:t>Sum = 105</a:t>
            </a:r>
          </a:p>
          <a:p>
            <a:r>
              <a:rPr lang="en-GB" sz="1200" dirty="0" err="1">
                <a:solidFill>
                  <a:srgbClr val="000000"/>
                </a:solidFill>
                <a:effectLst/>
                <a:latin typeface="Menlo" panose="020B0609030804020204" pitchFamily="49" charset="0"/>
              </a:rPr>
              <a:t>Num</a:t>
            </a:r>
            <a:r>
              <a:rPr lang="en-GB" sz="1200" dirty="0">
                <a:solidFill>
                  <a:srgbClr val="000000"/>
                </a:solidFill>
                <a:effectLst/>
                <a:latin typeface="Menlo" panose="020B0609030804020204" pitchFamily="49" charset="0"/>
              </a:rPr>
              <a:t> = 14</a:t>
            </a:r>
          </a:p>
          <a:p>
            <a:r>
              <a:rPr lang="en-GB" sz="1200" dirty="0">
                <a:solidFill>
                  <a:srgbClr val="000000"/>
                </a:solidFill>
                <a:effectLst/>
                <a:latin typeface="Menlo" panose="020B0609030804020204" pitchFamily="49" charset="0"/>
              </a:rPr>
              <a:t>Mean = 7.5</a:t>
            </a:r>
          </a:p>
        </p:txBody>
      </p:sp>
      <p:sp>
        <p:nvSpPr>
          <p:cNvPr id="8" name="TextBox 7">
            <a:extLst>
              <a:ext uri="{FF2B5EF4-FFF2-40B4-BE49-F238E27FC236}">
                <a16:creationId xmlns:a16="http://schemas.microsoft.com/office/drawing/2014/main" id="{A3DE6980-0353-9E5D-73DB-962BC96D3A26}"/>
              </a:ext>
            </a:extLst>
          </p:cNvPr>
          <p:cNvSpPr txBox="1"/>
          <p:nvPr/>
        </p:nvSpPr>
        <p:spPr>
          <a:xfrm>
            <a:off x="7365077" y="1058043"/>
            <a:ext cx="4391891" cy="923330"/>
          </a:xfrm>
          <a:prstGeom prst="rect">
            <a:avLst/>
          </a:prstGeom>
          <a:noFill/>
        </p:spPr>
        <p:txBody>
          <a:bodyPr wrap="square">
            <a:spAutoFit/>
          </a:bodyPr>
          <a:lstStyle/>
          <a:p>
            <a:r>
              <a:rPr lang="en-US" sz="1800" dirty="0">
                <a:solidFill>
                  <a:srgbClr val="002060"/>
                </a:solidFill>
                <a:latin typeface="Helvetica Light" panose="020B0403020202020204" pitchFamily="34" charset="0"/>
              </a:rPr>
              <a:t>It is necessary to initialize </a:t>
            </a:r>
            <a:r>
              <a:rPr lang="en-GB" sz="1800" dirty="0" err="1">
                <a:solidFill>
                  <a:srgbClr val="002060"/>
                </a:solidFill>
                <a:effectLst/>
                <a:latin typeface="Helvetica Light" panose="020B0403020202020204" pitchFamily="34" charset="0"/>
              </a:rPr>
              <a:t>num</a:t>
            </a:r>
            <a:r>
              <a:rPr lang="en-US" sz="1800" dirty="0">
                <a:solidFill>
                  <a:srgbClr val="002060"/>
                </a:solidFill>
                <a:latin typeface="Helvetica Light" panose="020B0403020202020204" pitchFamily="34" charset="0"/>
              </a:rPr>
              <a:t> and </a:t>
            </a:r>
            <a:r>
              <a:rPr lang="en-GB" sz="1800" dirty="0">
                <a:solidFill>
                  <a:srgbClr val="002060"/>
                </a:solidFill>
                <a:effectLst/>
                <a:latin typeface="Helvetica Light" panose="020B0403020202020204" pitchFamily="34" charset="0"/>
              </a:rPr>
              <a:t>sum</a:t>
            </a:r>
            <a:r>
              <a:rPr lang="en-US" sz="1800" dirty="0">
                <a:solidFill>
                  <a:srgbClr val="002060"/>
                </a:solidFill>
                <a:latin typeface="Helvetica Light" panose="020B0403020202020204" pitchFamily="34" charset="0"/>
              </a:rPr>
              <a:t> as float objects to ensure this calculation is float/float </a:t>
            </a:r>
            <a:endParaRPr lang="en-US"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307700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0073-2DBD-5849-3FA1-9593FEAD6C4D}"/>
              </a:ext>
            </a:extLst>
          </p:cNvPr>
          <p:cNvSpPr>
            <a:spLocks noGrp="1"/>
          </p:cNvSpPr>
          <p:nvPr>
            <p:ph type="title"/>
          </p:nvPr>
        </p:nvSpPr>
        <p:spPr/>
        <p:txBody>
          <a:bodyPr/>
          <a:lstStyle/>
          <a:p>
            <a:r>
              <a:rPr lang="en-GB" dirty="0"/>
              <a:t>Ranged For Loop (New For C++11)</a:t>
            </a:r>
          </a:p>
        </p:txBody>
      </p:sp>
      <p:sp>
        <p:nvSpPr>
          <p:cNvPr id="4" name="TextBox 3">
            <a:extLst>
              <a:ext uri="{FF2B5EF4-FFF2-40B4-BE49-F238E27FC236}">
                <a16:creationId xmlns:a16="http://schemas.microsoft.com/office/drawing/2014/main" id="{527DF795-3779-5EC0-0E8D-F9ADA9C4C342}"/>
              </a:ext>
            </a:extLst>
          </p:cNvPr>
          <p:cNvSpPr txBox="1"/>
          <p:nvPr/>
        </p:nvSpPr>
        <p:spPr>
          <a:xfrm>
            <a:off x="2975194" y="1996762"/>
            <a:ext cx="7704652" cy="4062651"/>
          </a:xfrm>
          <a:prstGeom prst="rect">
            <a:avLst/>
          </a:prstGeom>
          <a:solidFill>
            <a:schemeClr val="bg1"/>
          </a:solidFill>
          <a:ln w="31750">
            <a:solidFill>
              <a:srgbClr val="FF0000"/>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for</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n :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n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 "</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DDAD5B74-9D87-F2BF-B560-D5694D6E498D}"/>
              </a:ext>
            </a:extLst>
          </p:cNvPr>
          <p:cNvCxnSpPr>
            <a:cxnSpLocks/>
          </p:cNvCxnSpPr>
          <p:nvPr/>
        </p:nvCxnSpPr>
        <p:spPr>
          <a:xfrm>
            <a:off x="1717964" y="2895600"/>
            <a:ext cx="1909156"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C05D75B-F705-0BC9-B4D8-5BCC39EA1A92}"/>
              </a:ext>
            </a:extLst>
          </p:cNvPr>
          <p:cNvSpPr txBox="1"/>
          <p:nvPr/>
        </p:nvSpPr>
        <p:spPr>
          <a:xfrm>
            <a:off x="608838" y="2444395"/>
            <a:ext cx="1634836" cy="369332"/>
          </a:xfrm>
          <a:prstGeom prst="rect">
            <a:avLst/>
          </a:prstGeom>
          <a:noFill/>
        </p:spPr>
        <p:txBody>
          <a:bodyPr wrap="square">
            <a:spAutoFit/>
          </a:bodyPr>
          <a:lstStyle/>
          <a:p>
            <a:r>
              <a:rPr lang="en-GB" sz="1800" dirty="0">
                <a:solidFill>
                  <a:srgbClr val="002060"/>
                </a:solidFill>
                <a:latin typeface="Helvetica Light" panose="020B0403020202020204" pitchFamily="34" charset="0"/>
              </a:rPr>
              <a:t>Array object</a:t>
            </a:r>
            <a:endParaRPr lang="en-US"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209315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A20847-FF42-AB97-AC44-564A45B29966}"/>
              </a:ext>
            </a:extLst>
          </p:cNvPr>
          <p:cNvSpPr txBox="1"/>
          <p:nvPr/>
        </p:nvSpPr>
        <p:spPr>
          <a:xfrm>
            <a:off x="323434" y="2088202"/>
            <a:ext cx="7704652" cy="4062651"/>
          </a:xfrm>
          <a:prstGeom prst="rect">
            <a:avLst/>
          </a:prstGeom>
          <a:solidFill>
            <a:schemeClr val="bg1"/>
          </a:solidFill>
          <a:ln w="31750">
            <a:solidFill>
              <a:srgbClr val="FF0000"/>
            </a:solidFill>
          </a:ln>
        </p:spPr>
        <p:txBody>
          <a:bodyPr wrap="square">
            <a:spAutoFit/>
          </a:bodyPr>
          <a:lstStyle/>
          <a:p>
            <a:r>
              <a:rPr lang="en-GB" sz="2000" b="0" dirty="0">
                <a:solidFill>
                  <a:srgbClr val="F92672"/>
                </a:solidFill>
                <a:effectLst/>
                <a:latin typeface="Menlo" panose="020B0609030804020204" pitchFamily="49" charset="0"/>
              </a:rPr>
              <a:t>#include</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&lt;iostream&gt;</a:t>
            </a:r>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using</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namespace</a:t>
            </a:r>
            <a:r>
              <a:rPr lang="en-GB" sz="2000" b="0" dirty="0">
                <a:solidFill>
                  <a:srgbClr val="F8F8F2"/>
                </a:solidFill>
                <a:effectLst/>
                <a:latin typeface="Menlo" panose="020B0609030804020204" pitchFamily="49" charset="0"/>
              </a:rPr>
              <a:t> </a:t>
            </a:r>
            <a:r>
              <a:rPr lang="en-GB" sz="2000" b="0" u="sng" dirty="0">
                <a:solidFill>
                  <a:srgbClr val="A6E22E"/>
                </a:solidFill>
                <a:effectLst/>
                <a:latin typeface="Menlo" panose="020B0609030804020204" pitchFamily="49" charset="0"/>
              </a:rPr>
              <a:t>std</a:t>
            </a:r>
            <a:r>
              <a:rPr lang="en-GB" sz="2000" b="0" dirty="0">
                <a:solidFill>
                  <a:srgbClr val="F8F8F2"/>
                </a:solidFill>
                <a:effectLst/>
                <a:latin typeface="Menlo" panose="020B0609030804020204" pitchFamily="49" charset="0"/>
              </a:rPr>
              <a:t>;</a:t>
            </a:r>
          </a:p>
          <a:p>
            <a:br>
              <a:rPr lang="en-GB" sz="2000" b="0" dirty="0">
                <a:solidFill>
                  <a:srgbClr val="F8F8F2"/>
                </a:solidFill>
                <a:effectLst/>
                <a:latin typeface="Menlo" panose="020B0609030804020204" pitchFamily="49" charset="0"/>
              </a:rPr>
            </a:b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a:solidFill>
                  <a:srgbClr val="A6E22E"/>
                </a:solidFill>
                <a:effectLst/>
                <a:latin typeface="Menlo" panose="020B0609030804020204" pitchFamily="49" charset="0"/>
              </a:rPr>
              <a:t>main</a:t>
            </a:r>
            <a:r>
              <a:rPr lang="en-GB" sz="2000" b="0" dirty="0">
                <a:solidFill>
                  <a:srgbClr val="F8F8F2"/>
                </a:solidFill>
                <a:effectLst/>
                <a:latin typeface="Menlo" panose="020B0609030804020204" pitchFamily="49" charset="0"/>
              </a:rPr>
              <a:t>() {</a:t>
            </a:r>
          </a:p>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for</a:t>
            </a:r>
            <a:r>
              <a:rPr lang="en-GB" sz="2000" b="0" dirty="0">
                <a:solidFill>
                  <a:srgbClr val="F8F8F2"/>
                </a:solidFill>
                <a:effectLst/>
                <a:latin typeface="Menlo" panose="020B0609030804020204" pitchFamily="49" charset="0"/>
              </a:rPr>
              <a:t> (</a:t>
            </a:r>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n :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 {</a:t>
            </a:r>
          </a:p>
          <a:p>
            <a:r>
              <a:rPr lang="en-GB" sz="2000" b="0" dirty="0" err="1">
                <a:solidFill>
                  <a:srgbClr val="F8F8F2"/>
                </a:solidFill>
                <a:effectLst/>
                <a:latin typeface="Menlo" panose="020B0609030804020204" pitchFamily="49" charset="0"/>
              </a:rPr>
              <a:t>cout</a:t>
            </a:r>
            <a:r>
              <a:rPr lang="en-GB" sz="2000" b="0" dirty="0">
                <a:solidFill>
                  <a:srgbClr val="F8F8F2"/>
                </a:solidFill>
                <a:effectLst/>
                <a:latin typeface="Menlo" panose="020B0609030804020204" pitchFamily="49" charset="0"/>
              </a:rPr>
              <a:t>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n </a:t>
            </a:r>
            <a:r>
              <a:rPr lang="en-GB" sz="2000" b="0" dirty="0">
                <a:solidFill>
                  <a:srgbClr val="F92672"/>
                </a:solidFill>
                <a:effectLst/>
                <a:latin typeface="Menlo" panose="020B0609030804020204" pitchFamily="49" charset="0"/>
              </a:rPr>
              <a:t>&lt;&lt;</a:t>
            </a:r>
            <a:r>
              <a:rPr lang="en-GB" sz="2000" b="0" dirty="0">
                <a:solidFill>
                  <a:srgbClr val="F8F8F2"/>
                </a:solidFill>
                <a:effectLst/>
                <a:latin typeface="Menlo" panose="020B0609030804020204" pitchFamily="49" charset="0"/>
              </a:rPr>
              <a:t> </a:t>
            </a:r>
            <a:r>
              <a:rPr lang="en-GB" sz="2000" b="0" dirty="0">
                <a:solidFill>
                  <a:srgbClr val="E6DB74"/>
                </a:solidFill>
                <a:effectLst/>
                <a:latin typeface="Menlo" panose="020B0609030804020204" pitchFamily="49" charset="0"/>
              </a:rPr>
              <a:t>" "</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a:p>
            <a:endParaRPr lang="en-GB" sz="2000" b="0" dirty="0">
              <a:solidFill>
                <a:srgbClr val="F8F8F2"/>
              </a:solidFill>
              <a:effectLst/>
              <a:latin typeface="Menlo" panose="020B0609030804020204" pitchFamily="49" charset="0"/>
            </a:endParaRPr>
          </a:p>
          <a:p>
            <a:r>
              <a:rPr lang="en-GB" sz="2000" b="0" dirty="0">
                <a:solidFill>
                  <a:srgbClr val="F92672"/>
                </a:solidFill>
                <a:effectLst/>
                <a:latin typeface="Menlo" panose="020B0609030804020204" pitchFamily="49" charset="0"/>
              </a:rPr>
              <a:t>return</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0</a:t>
            </a:r>
            <a:r>
              <a:rPr lang="en-GB" sz="2000" b="0" dirty="0">
                <a:solidFill>
                  <a:srgbClr val="F8F8F2"/>
                </a:solidFill>
                <a:effectLst/>
                <a:latin typeface="Menlo" panose="020B0609030804020204" pitchFamily="49" charset="0"/>
              </a:rPr>
              <a:t>;</a:t>
            </a:r>
          </a:p>
          <a:p>
            <a:r>
              <a:rPr lang="en-GB" sz="2000" b="0" dirty="0">
                <a:solidFill>
                  <a:srgbClr val="F8F8F2"/>
                </a:solidFill>
                <a:effectLst/>
                <a:latin typeface="Menlo" panose="020B0609030804020204" pitchFamily="49" charset="0"/>
              </a:rPr>
              <a:t>}</a:t>
            </a:r>
          </a:p>
        </p:txBody>
      </p:sp>
      <p:sp>
        <p:nvSpPr>
          <p:cNvPr id="7" name="Title 1">
            <a:extLst>
              <a:ext uri="{FF2B5EF4-FFF2-40B4-BE49-F238E27FC236}">
                <a16:creationId xmlns:a16="http://schemas.microsoft.com/office/drawing/2014/main" id="{ED69B497-8F39-47A9-F7C3-487EC79D4116}"/>
              </a:ext>
            </a:extLst>
          </p:cNvPr>
          <p:cNvSpPr>
            <a:spLocks noGrp="1"/>
          </p:cNvSpPr>
          <p:nvPr>
            <p:ph type="title"/>
          </p:nvPr>
        </p:nvSpPr>
        <p:spPr>
          <a:xfrm>
            <a:off x="913795" y="230458"/>
            <a:ext cx="10353762" cy="1257300"/>
          </a:xfrm>
        </p:spPr>
        <p:txBody>
          <a:bodyPr/>
          <a:lstStyle/>
          <a:p>
            <a:r>
              <a:rPr lang="en-GB" dirty="0"/>
              <a:t>Ranged For Loop</a:t>
            </a:r>
          </a:p>
        </p:txBody>
      </p:sp>
      <p:sp>
        <p:nvSpPr>
          <p:cNvPr id="8" name="TextBox 7">
            <a:extLst>
              <a:ext uri="{FF2B5EF4-FFF2-40B4-BE49-F238E27FC236}">
                <a16:creationId xmlns:a16="http://schemas.microsoft.com/office/drawing/2014/main" id="{95D2F69A-039D-54EF-9352-C8F74F1252FD}"/>
              </a:ext>
            </a:extLst>
          </p:cNvPr>
          <p:cNvSpPr txBox="1"/>
          <p:nvPr/>
        </p:nvSpPr>
        <p:spPr>
          <a:xfrm>
            <a:off x="7758545" y="3448307"/>
            <a:ext cx="4144033" cy="2031325"/>
          </a:xfrm>
          <a:prstGeom prst="rect">
            <a:avLst/>
          </a:prstGeom>
          <a:solidFill>
            <a:srgbClr val="E9E5DC"/>
          </a:solidFill>
          <a:ln w="31750">
            <a:solidFill>
              <a:srgbClr val="FF0000"/>
            </a:solidFill>
          </a:ln>
        </p:spPr>
        <p:txBody>
          <a:bodyPr wrap="square">
            <a:spAutoFit/>
          </a:bodyPr>
          <a:lstStyle/>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g++ -std=</a:t>
            </a:r>
            <a:r>
              <a:rPr lang="en-GB" sz="1400" dirty="0" err="1">
                <a:solidFill>
                  <a:srgbClr val="000000"/>
                </a:solidFill>
                <a:effectLst/>
                <a:latin typeface="Menlo" panose="020B0609030804020204" pitchFamily="49" charset="0"/>
              </a:rPr>
              <a:t>c++</a:t>
            </a:r>
            <a:r>
              <a:rPr lang="en-GB" sz="1400" dirty="0">
                <a:solidFill>
                  <a:srgbClr val="000000"/>
                </a:solidFill>
                <a:effectLst/>
                <a:latin typeface="Menlo" panose="020B0609030804020204" pitchFamily="49" charset="0"/>
              </a:rPr>
              <a:t>11 -o run </a:t>
            </a:r>
            <a:r>
              <a:rPr lang="en-GB" sz="1400" dirty="0" err="1">
                <a:solidFill>
                  <a:srgbClr val="000000"/>
                </a:solidFill>
                <a:effectLst/>
                <a:latin typeface="Menlo" panose="020B0609030804020204" pitchFamily="49" charset="0"/>
              </a:rPr>
              <a:t>test.cpp</a:t>
            </a:r>
            <a:r>
              <a:rPr lang="en-GB" sz="1400" dirty="0">
                <a:solidFill>
                  <a:srgbClr val="000000"/>
                </a:solidFill>
                <a:effectLst/>
                <a:latin typeface="Menlo" panose="020B0609030804020204" pitchFamily="49" charset="0"/>
              </a:rPr>
              <a:t> </a:t>
            </a:r>
          </a:p>
          <a:p>
            <a:r>
              <a:rPr lang="en-GB" sz="1400" dirty="0">
                <a:solidFill>
                  <a:srgbClr val="000000"/>
                </a:solidFill>
                <a:effectLst/>
                <a:latin typeface="Menlo" panose="020B0609030804020204" pitchFamily="49" charset="0"/>
              </a:rPr>
              <a:t>(base)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a:p>
            <a:r>
              <a:rPr lang="en-GB" sz="1400" b="1" dirty="0">
                <a:solidFill>
                  <a:srgbClr val="929292"/>
                </a:solidFill>
                <a:effectLst/>
                <a:latin typeface="Menlo" panose="020B0609030804020204" pitchFamily="49" charset="0"/>
              </a:rPr>
              <a:t>$ </a:t>
            </a:r>
            <a:r>
              <a:rPr lang="en-GB" sz="1400" dirty="0">
                <a:solidFill>
                  <a:srgbClr val="000000"/>
                </a:solidFill>
                <a:effectLst/>
                <a:latin typeface="Menlo" panose="020B0609030804020204" pitchFamily="49" charset="0"/>
              </a:rPr>
              <a:t>./run</a:t>
            </a:r>
          </a:p>
          <a:p>
            <a:r>
              <a:rPr lang="en-GB" sz="1400" dirty="0">
                <a:solidFill>
                  <a:srgbClr val="000000"/>
                </a:solidFill>
                <a:effectLst/>
                <a:latin typeface="Menlo" panose="020B0609030804020204" pitchFamily="49" charset="0"/>
              </a:rPr>
              <a:t>1 2 3 4 5 6 7 8 9 10 (base) </a:t>
            </a:r>
            <a:r>
              <a:rPr lang="en-GB" sz="1400" b="1" dirty="0" err="1">
                <a:solidFill>
                  <a:srgbClr val="DC3079"/>
                </a:solidFill>
                <a:effectLst/>
                <a:latin typeface="Menlo" panose="020B0609030804020204" pitchFamily="49" charset="0"/>
              </a:rPr>
              <a:t>alexhill</a:t>
            </a:r>
            <a:r>
              <a:rPr lang="en-GB" sz="1400" b="1" dirty="0">
                <a:solidFill>
                  <a:srgbClr val="DC3079"/>
                </a:solidFill>
                <a:effectLst/>
                <a:latin typeface="Menlo" panose="020B0609030804020204" pitchFamily="49" charset="0"/>
              </a:rPr>
              <a:t> </a:t>
            </a:r>
            <a:r>
              <a:rPr lang="en-GB" sz="1400" b="1" dirty="0">
                <a:solidFill>
                  <a:srgbClr val="929292"/>
                </a:solidFill>
                <a:effectLst/>
                <a:latin typeface="Menlo" panose="020B0609030804020204" pitchFamily="49" charset="0"/>
              </a:rPr>
              <a:t>at </a:t>
            </a:r>
            <a:r>
              <a:rPr lang="en-GB" sz="1400" b="1" dirty="0" err="1">
                <a:solidFill>
                  <a:srgbClr val="FC6C23"/>
                </a:solidFill>
                <a:effectLst/>
                <a:latin typeface="Menlo" panose="020B0609030804020204" pitchFamily="49" charset="0"/>
              </a:rPr>
              <a:t>Alexs</a:t>
            </a:r>
            <a:r>
              <a:rPr lang="en-GB" sz="1400" b="1" dirty="0">
                <a:solidFill>
                  <a:srgbClr val="FC6C23"/>
                </a:solidFill>
                <a:effectLst/>
                <a:latin typeface="Menlo" panose="020B0609030804020204" pitchFamily="49" charset="0"/>
              </a:rPr>
              <a:t>-Air </a:t>
            </a:r>
            <a:r>
              <a:rPr lang="en-GB" sz="1400" b="1" dirty="0">
                <a:solidFill>
                  <a:srgbClr val="929292"/>
                </a:solidFill>
                <a:effectLst/>
                <a:latin typeface="Menlo" panose="020B0609030804020204" pitchFamily="49" charset="0"/>
              </a:rPr>
              <a:t>in </a:t>
            </a:r>
            <a:r>
              <a:rPr lang="en-GB" sz="1400" b="1" dirty="0">
                <a:solidFill>
                  <a:srgbClr val="73A027"/>
                </a:solidFill>
                <a:effectLst/>
                <a:latin typeface="Menlo" panose="020B0609030804020204" pitchFamily="49" charset="0"/>
              </a:rPr>
              <a:t>~/Documents/UOL/Teaching/C++_Workshops/Workshops/WS2</a:t>
            </a:r>
            <a:endParaRPr lang="en-GB" sz="1400" dirty="0">
              <a:solidFill>
                <a:srgbClr val="73A027"/>
              </a:solidFill>
              <a:effectLst/>
              <a:latin typeface="Menlo" panose="020B0609030804020204" pitchFamily="49" charset="0"/>
            </a:endParaRPr>
          </a:p>
        </p:txBody>
      </p:sp>
      <p:cxnSp>
        <p:nvCxnSpPr>
          <p:cNvPr id="9" name="Straight Arrow Connector 8">
            <a:extLst>
              <a:ext uri="{FF2B5EF4-FFF2-40B4-BE49-F238E27FC236}">
                <a16:creationId xmlns:a16="http://schemas.microsoft.com/office/drawing/2014/main" id="{21BF91AA-A41E-5A38-4EBB-D753FEEE58FE}"/>
              </a:ext>
            </a:extLst>
          </p:cNvPr>
          <p:cNvCxnSpPr>
            <a:cxnSpLocks/>
          </p:cNvCxnSpPr>
          <p:nvPr/>
        </p:nvCxnSpPr>
        <p:spPr>
          <a:xfrm>
            <a:off x="8676640" y="1879600"/>
            <a:ext cx="411942" cy="1549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DDB6FE-464B-E666-C04F-31F6CD8A29CC}"/>
              </a:ext>
            </a:extLst>
          </p:cNvPr>
          <p:cNvSpPr txBox="1"/>
          <p:nvPr/>
        </p:nvSpPr>
        <p:spPr>
          <a:xfrm>
            <a:off x="6892636" y="1510268"/>
            <a:ext cx="4391891" cy="369332"/>
          </a:xfrm>
          <a:prstGeom prst="rect">
            <a:avLst/>
          </a:prstGeom>
          <a:noFill/>
        </p:spPr>
        <p:txBody>
          <a:bodyPr wrap="square">
            <a:spAutoFit/>
          </a:bodyPr>
          <a:lstStyle/>
          <a:p>
            <a:r>
              <a:rPr lang="en-GB" sz="1800" dirty="0">
                <a:solidFill>
                  <a:srgbClr val="002060"/>
                </a:solidFill>
                <a:latin typeface="Helvetica Light" panose="020B0403020202020204" pitchFamily="34" charset="0"/>
              </a:rPr>
              <a:t>Disable warnings with this argument </a:t>
            </a:r>
            <a:endParaRPr lang="en-US"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246458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ARRAYS AND VECTORS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p:txBody>
          <a:bodyPr>
            <a:normAutofit/>
          </a:bodyPr>
          <a:lstStyle/>
          <a:p>
            <a:r>
              <a:rPr lang="en-GB" sz="2800" dirty="0"/>
              <a:t>Explore the difference between arrays and vectors</a:t>
            </a:r>
          </a:p>
          <a:p>
            <a:endParaRPr lang="en-GB" dirty="0"/>
          </a:p>
          <a:p>
            <a:r>
              <a:rPr lang="en-GB" sz="2800" dirty="0"/>
              <a:t>Combine all we’ve learned today to create some more complex programmes</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3125338" y="230458"/>
            <a:ext cx="5950423"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5755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A87F-C4E6-6ECD-DDB7-C3A195DA3491}"/>
              </a:ext>
            </a:extLst>
          </p:cNvPr>
          <p:cNvSpPr>
            <a:spLocks noGrp="1"/>
          </p:cNvSpPr>
          <p:nvPr>
            <p:ph type="title"/>
          </p:nvPr>
        </p:nvSpPr>
        <p:spPr/>
        <p:txBody>
          <a:bodyPr/>
          <a:lstStyle/>
          <a:p>
            <a:r>
              <a:rPr lang="en-GB" dirty="0"/>
              <a:t>Arrays</a:t>
            </a:r>
          </a:p>
        </p:txBody>
      </p:sp>
      <p:sp>
        <p:nvSpPr>
          <p:cNvPr id="3" name="Content Placeholder 2">
            <a:extLst>
              <a:ext uri="{FF2B5EF4-FFF2-40B4-BE49-F238E27FC236}">
                <a16:creationId xmlns:a16="http://schemas.microsoft.com/office/drawing/2014/main" id="{12348A96-F137-673D-238C-7BBBA9787B29}"/>
              </a:ext>
            </a:extLst>
          </p:cNvPr>
          <p:cNvSpPr>
            <a:spLocks noGrp="1"/>
          </p:cNvSpPr>
          <p:nvPr>
            <p:ph idx="1"/>
          </p:nvPr>
        </p:nvSpPr>
        <p:spPr/>
        <p:txBody>
          <a:bodyPr/>
          <a:lstStyle/>
          <a:p>
            <a:r>
              <a:rPr lang="en-US" sz="2800" dirty="0"/>
              <a:t>A one-dimensional array is a list of related variables</a:t>
            </a:r>
          </a:p>
          <a:p>
            <a:endParaRPr lang="en-GB" dirty="0"/>
          </a:p>
        </p:txBody>
      </p:sp>
      <p:sp>
        <p:nvSpPr>
          <p:cNvPr id="4" name="TextBox 3">
            <a:extLst>
              <a:ext uri="{FF2B5EF4-FFF2-40B4-BE49-F238E27FC236}">
                <a16:creationId xmlns:a16="http://schemas.microsoft.com/office/drawing/2014/main" id="{AACFAAF0-0754-C3B8-18F9-C01A9FF7B7C4}"/>
              </a:ext>
            </a:extLst>
          </p:cNvPr>
          <p:cNvSpPr txBox="1"/>
          <p:nvPr/>
        </p:nvSpPr>
        <p:spPr>
          <a:xfrm>
            <a:off x="1924258" y="3449782"/>
            <a:ext cx="8343484" cy="400110"/>
          </a:xfrm>
          <a:prstGeom prst="rect">
            <a:avLst/>
          </a:prstGeom>
          <a:solidFill>
            <a:schemeClr val="bg1"/>
          </a:solidFill>
          <a:ln w="31750">
            <a:solidFill>
              <a:srgbClr val="FF0000"/>
            </a:solidFill>
          </a:ln>
        </p:spPr>
        <p:txBody>
          <a:bodyPr wrap="square">
            <a:spAutoFit/>
          </a:bodyPr>
          <a:lstStyle/>
          <a:p>
            <a:r>
              <a:rPr lang="en-GB" sz="2000" b="0" i="1" dirty="0">
                <a:solidFill>
                  <a:srgbClr val="66D9EF"/>
                </a:solidFill>
                <a:effectLst/>
                <a:latin typeface="Menlo" panose="020B0609030804020204" pitchFamily="49" charset="0"/>
              </a:rPr>
              <a:t>int</a:t>
            </a:r>
            <a:r>
              <a:rPr lang="en-GB" sz="2000" b="0" dirty="0">
                <a:solidFill>
                  <a:srgbClr val="F8F8F2"/>
                </a:solidFill>
                <a:effectLst/>
                <a:latin typeface="Menlo" panose="020B0609030804020204" pitchFamily="49" charset="0"/>
              </a:rPr>
              <a:t> </a:t>
            </a:r>
            <a:r>
              <a:rPr lang="en-GB" sz="2000" b="0" dirty="0" err="1">
                <a:solidFill>
                  <a:srgbClr val="F8F8F2"/>
                </a:solidFill>
                <a:effectLst/>
                <a:latin typeface="Menlo" panose="020B0609030804020204" pitchFamily="49" charset="0"/>
              </a:rPr>
              <a:t>num_array</a:t>
            </a:r>
            <a:r>
              <a:rPr lang="en-GB" sz="2000" b="0" dirty="0">
                <a:solidFill>
                  <a:srgbClr val="F8F8F2"/>
                </a:solidFill>
                <a:effectLst/>
                <a:latin typeface="Menlo" panose="020B0609030804020204" pitchFamily="49" charset="0"/>
              </a:rPr>
              <a:t>[10] </a:t>
            </a:r>
            <a:r>
              <a:rPr lang="en-GB" sz="2000" b="0" dirty="0">
                <a:solidFill>
                  <a:srgbClr val="F92672"/>
                </a:solidFill>
                <a:effectLst/>
                <a:latin typeface="Menlo" panose="020B0609030804020204" pitchFamily="49" charset="0"/>
              </a:rPr>
              <a:t>=</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2</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3</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4</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5</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6</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7</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8</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9</a:t>
            </a:r>
            <a:r>
              <a:rPr lang="en-GB" sz="2000" b="0" dirty="0">
                <a:solidFill>
                  <a:srgbClr val="F8F8F2"/>
                </a:solidFill>
                <a:effectLst/>
                <a:latin typeface="Menlo" panose="020B0609030804020204" pitchFamily="49" charset="0"/>
              </a:rPr>
              <a:t>, </a:t>
            </a:r>
            <a:r>
              <a:rPr lang="en-GB" sz="2000" b="0" dirty="0">
                <a:solidFill>
                  <a:srgbClr val="AE81FF"/>
                </a:solidFill>
                <a:effectLst/>
                <a:latin typeface="Menlo" panose="020B0609030804020204" pitchFamily="49" charset="0"/>
              </a:rPr>
              <a:t>10</a:t>
            </a:r>
            <a:r>
              <a:rPr lang="en-GB" sz="2000" b="0" dirty="0">
                <a:solidFill>
                  <a:srgbClr val="F8F8F2"/>
                </a:solidFill>
                <a:effectLst/>
                <a:latin typeface="Menlo" panose="020B0609030804020204" pitchFamily="49" charset="0"/>
              </a:rPr>
              <a:t>};</a:t>
            </a:r>
          </a:p>
        </p:txBody>
      </p:sp>
      <p:cxnSp>
        <p:nvCxnSpPr>
          <p:cNvPr id="5" name="Straight Arrow Connector 4">
            <a:extLst>
              <a:ext uri="{FF2B5EF4-FFF2-40B4-BE49-F238E27FC236}">
                <a16:creationId xmlns:a16="http://schemas.microsoft.com/office/drawing/2014/main" id="{F0D35DBF-5A8F-6FE8-4E56-4F992074F34E}"/>
              </a:ext>
            </a:extLst>
          </p:cNvPr>
          <p:cNvCxnSpPr>
            <a:cxnSpLocks/>
          </p:cNvCxnSpPr>
          <p:nvPr/>
        </p:nvCxnSpPr>
        <p:spPr>
          <a:xfrm flipV="1">
            <a:off x="1924258" y="391997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010FF6-A9FA-472E-B9D0-6F34212291DC}"/>
              </a:ext>
            </a:extLst>
          </p:cNvPr>
          <p:cNvSpPr txBox="1"/>
          <p:nvPr/>
        </p:nvSpPr>
        <p:spPr>
          <a:xfrm>
            <a:off x="1371600" y="4479713"/>
            <a:ext cx="928255"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Type</a:t>
            </a:r>
            <a:endParaRPr lang="en-US" sz="2400" dirty="0">
              <a:solidFill>
                <a:srgbClr val="002060"/>
              </a:solidFill>
              <a:latin typeface="Helvetica Light" panose="020B0403020202020204" pitchFamily="34" charset="0"/>
            </a:endParaRPr>
          </a:p>
        </p:txBody>
      </p:sp>
      <p:sp>
        <p:nvSpPr>
          <p:cNvPr id="7" name="Rectangle 6">
            <a:extLst>
              <a:ext uri="{FF2B5EF4-FFF2-40B4-BE49-F238E27FC236}">
                <a16:creationId xmlns:a16="http://schemas.microsoft.com/office/drawing/2014/main" id="{F8B9174B-061A-74F9-FE54-00AB4D8104F0}"/>
              </a:ext>
            </a:extLst>
          </p:cNvPr>
          <p:cNvSpPr/>
          <p:nvPr/>
        </p:nvSpPr>
        <p:spPr>
          <a:xfrm>
            <a:off x="1938113" y="3490597"/>
            <a:ext cx="666542"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4C38C9-B859-7DCE-0EC0-D12576905184}"/>
              </a:ext>
            </a:extLst>
          </p:cNvPr>
          <p:cNvSpPr txBox="1"/>
          <p:nvPr/>
        </p:nvSpPr>
        <p:spPr>
          <a:xfrm>
            <a:off x="2520005" y="4548017"/>
            <a:ext cx="1582464" cy="830997"/>
          </a:xfrm>
          <a:prstGeom prst="rect">
            <a:avLst/>
          </a:prstGeom>
          <a:noFill/>
        </p:spPr>
        <p:txBody>
          <a:bodyPr wrap="square">
            <a:spAutoFit/>
          </a:bodyPr>
          <a:lstStyle/>
          <a:p>
            <a:r>
              <a:rPr lang="en-GB" sz="2400" dirty="0">
                <a:solidFill>
                  <a:srgbClr val="002060"/>
                </a:solidFill>
                <a:latin typeface="Helvetica Light" panose="020B0403020202020204" pitchFamily="34" charset="0"/>
              </a:rPr>
              <a:t>Variable name</a:t>
            </a:r>
            <a:endParaRPr lang="en-US" sz="2400" dirty="0">
              <a:solidFill>
                <a:srgbClr val="002060"/>
              </a:solidFill>
              <a:latin typeface="Helvetica Light" panose="020B0403020202020204" pitchFamily="34" charset="0"/>
            </a:endParaRPr>
          </a:p>
        </p:txBody>
      </p:sp>
      <p:cxnSp>
        <p:nvCxnSpPr>
          <p:cNvPr id="9" name="Straight Arrow Connector 8">
            <a:extLst>
              <a:ext uri="{FF2B5EF4-FFF2-40B4-BE49-F238E27FC236}">
                <a16:creationId xmlns:a16="http://schemas.microsoft.com/office/drawing/2014/main" id="{F54CB6D7-B57D-FC6A-E5D3-8263FD04DAAA}"/>
              </a:ext>
            </a:extLst>
          </p:cNvPr>
          <p:cNvCxnSpPr>
            <a:cxnSpLocks/>
          </p:cNvCxnSpPr>
          <p:nvPr/>
        </p:nvCxnSpPr>
        <p:spPr>
          <a:xfrm flipV="1">
            <a:off x="3138888" y="391997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C169C69-83E8-5535-B0B0-9DC94737A811}"/>
              </a:ext>
            </a:extLst>
          </p:cNvPr>
          <p:cNvSpPr/>
          <p:nvPr/>
        </p:nvSpPr>
        <p:spPr>
          <a:xfrm>
            <a:off x="2618510" y="3490597"/>
            <a:ext cx="138545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F1D68DD-5AF6-EAEF-59F0-9747862B896B}"/>
              </a:ext>
            </a:extLst>
          </p:cNvPr>
          <p:cNvSpPr txBox="1"/>
          <p:nvPr/>
        </p:nvSpPr>
        <p:spPr>
          <a:xfrm>
            <a:off x="4168340" y="4553148"/>
            <a:ext cx="2232459" cy="1200329"/>
          </a:xfrm>
          <a:prstGeom prst="rect">
            <a:avLst/>
          </a:prstGeom>
          <a:noFill/>
        </p:spPr>
        <p:txBody>
          <a:bodyPr wrap="square">
            <a:spAutoFit/>
          </a:bodyPr>
          <a:lstStyle/>
          <a:p>
            <a:r>
              <a:rPr lang="en-GB" sz="2400" dirty="0">
                <a:solidFill>
                  <a:srgbClr val="002060"/>
                </a:solidFill>
                <a:latin typeface="Helvetica Light" panose="020B0403020202020204" pitchFamily="34" charset="0"/>
              </a:rPr>
              <a:t>Size (reserves this many </a:t>
            </a:r>
            <a:r>
              <a:rPr lang="en-GB" sz="2400" dirty="0" err="1">
                <a:solidFill>
                  <a:srgbClr val="002060"/>
                </a:solidFill>
                <a:latin typeface="Helvetica Light" panose="020B0403020202020204" pitchFamily="34" charset="0"/>
              </a:rPr>
              <a:t>ints</a:t>
            </a:r>
            <a:r>
              <a:rPr lang="en-GB" sz="2400" dirty="0">
                <a:solidFill>
                  <a:srgbClr val="002060"/>
                </a:solidFill>
                <a:latin typeface="Helvetica Light" panose="020B0403020202020204" pitchFamily="34" charset="0"/>
              </a:rPr>
              <a:t> in memory)</a:t>
            </a:r>
            <a:endParaRPr lang="en-US" sz="2400" dirty="0">
              <a:solidFill>
                <a:srgbClr val="002060"/>
              </a:solidFill>
              <a:latin typeface="Helvetica Light" panose="020B0403020202020204" pitchFamily="34" charset="0"/>
            </a:endParaRPr>
          </a:p>
        </p:txBody>
      </p:sp>
      <p:cxnSp>
        <p:nvCxnSpPr>
          <p:cNvPr id="12" name="Straight Arrow Connector 11">
            <a:extLst>
              <a:ext uri="{FF2B5EF4-FFF2-40B4-BE49-F238E27FC236}">
                <a16:creationId xmlns:a16="http://schemas.microsoft.com/office/drawing/2014/main" id="{C5C77183-8E08-B1F2-295D-80FC11EC675E}"/>
              </a:ext>
            </a:extLst>
          </p:cNvPr>
          <p:cNvCxnSpPr>
            <a:cxnSpLocks/>
          </p:cNvCxnSpPr>
          <p:nvPr/>
        </p:nvCxnSpPr>
        <p:spPr>
          <a:xfrm flipH="1" flipV="1">
            <a:off x="4361896" y="3876852"/>
            <a:ext cx="187107" cy="69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0757F1-4C9A-A0BB-6517-9D41AEBD1AC4}"/>
              </a:ext>
            </a:extLst>
          </p:cNvPr>
          <p:cNvSpPr/>
          <p:nvPr/>
        </p:nvSpPr>
        <p:spPr>
          <a:xfrm>
            <a:off x="4028625" y="3490597"/>
            <a:ext cx="666542"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ADA47C2-7E7E-13F8-BA59-961454CDDED3}"/>
              </a:ext>
            </a:extLst>
          </p:cNvPr>
          <p:cNvCxnSpPr>
            <a:cxnSpLocks/>
          </p:cNvCxnSpPr>
          <p:nvPr/>
        </p:nvCxnSpPr>
        <p:spPr>
          <a:xfrm flipH="1" flipV="1">
            <a:off x="7298538" y="3849892"/>
            <a:ext cx="187107" cy="6951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FE5EC88-1987-ACDC-895B-B791D94C11CA}"/>
              </a:ext>
            </a:extLst>
          </p:cNvPr>
          <p:cNvSpPr/>
          <p:nvPr/>
        </p:nvSpPr>
        <p:spPr>
          <a:xfrm>
            <a:off x="5049376" y="3490597"/>
            <a:ext cx="470422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2C87E5E-F22D-E40F-C753-8F9936ABE6B4}"/>
              </a:ext>
            </a:extLst>
          </p:cNvPr>
          <p:cNvSpPr txBox="1"/>
          <p:nvPr/>
        </p:nvSpPr>
        <p:spPr>
          <a:xfrm>
            <a:off x="7298538" y="4553148"/>
            <a:ext cx="5373163"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Values</a:t>
            </a:r>
            <a:endParaRPr lang="en-US" sz="2400" dirty="0">
              <a:solidFill>
                <a:srgbClr val="002060"/>
              </a:solidFill>
              <a:latin typeface="Helvetica Light" panose="020B0403020202020204" pitchFamily="34" charset="0"/>
            </a:endParaRPr>
          </a:p>
        </p:txBody>
      </p:sp>
    </p:spTree>
    <p:extLst>
      <p:ext uri="{BB962C8B-B14F-4D97-AF65-F5344CB8AC3E}">
        <p14:creationId xmlns:p14="http://schemas.microsoft.com/office/powerpoint/2010/main" val="310243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0" grpId="0" animBg="1"/>
      <p:bldP spid="11" grpId="0"/>
      <p:bldP spid="13" grpId="0" animBg="1"/>
      <p:bldP spid="15" grpId="0"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1067-6C3E-F150-7C6B-AEFA02FE35CC}"/>
              </a:ext>
            </a:extLst>
          </p:cNvPr>
          <p:cNvSpPr>
            <a:spLocks noGrp="1"/>
          </p:cNvSpPr>
          <p:nvPr>
            <p:ph type="title"/>
          </p:nvPr>
        </p:nvSpPr>
        <p:spPr/>
        <p:txBody>
          <a:bodyPr/>
          <a:lstStyle/>
          <a:p>
            <a:r>
              <a:rPr lang="en-GB" dirty="0"/>
              <a:t>Array Indexing</a:t>
            </a:r>
          </a:p>
        </p:txBody>
      </p:sp>
      <p:sp>
        <p:nvSpPr>
          <p:cNvPr id="3" name="Content Placeholder 2">
            <a:extLst>
              <a:ext uri="{FF2B5EF4-FFF2-40B4-BE49-F238E27FC236}">
                <a16:creationId xmlns:a16="http://schemas.microsoft.com/office/drawing/2014/main" id="{C865D1C1-6DE8-3504-59D3-39248FEE368B}"/>
              </a:ext>
            </a:extLst>
          </p:cNvPr>
          <p:cNvSpPr>
            <a:spLocks noGrp="1"/>
          </p:cNvSpPr>
          <p:nvPr>
            <p:ph idx="1"/>
          </p:nvPr>
        </p:nvSpPr>
        <p:spPr>
          <a:xfrm>
            <a:off x="6792685" y="1714500"/>
            <a:ext cx="4474871" cy="4555962"/>
          </a:xfrm>
        </p:spPr>
        <p:txBody>
          <a:bodyPr>
            <a:normAutofit/>
          </a:bodyPr>
          <a:lstStyle/>
          <a:p>
            <a:r>
              <a:rPr lang="en-US" sz="2800" dirty="0"/>
              <a:t>Arrays consist of contiguous memory locations, the lowest address is the first element etc.</a:t>
            </a:r>
          </a:p>
          <a:p>
            <a:endParaRPr lang="en-US" sz="2800" dirty="0"/>
          </a:p>
          <a:p>
            <a:r>
              <a:rPr lang="en-US" sz="2800" dirty="0"/>
              <a:t>Elements are indexed similarly to Python (e.g. </a:t>
            </a:r>
            <a:r>
              <a:rPr lang="en-GB" sz="2400" dirty="0" err="1">
                <a:latin typeface="Menlo" panose="020B0609030804020204" pitchFamily="49" charset="0"/>
              </a:rPr>
              <a:t>my_array</a:t>
            </a:r>
            <a:r>
              <a:rPr lang="en-US" sz="2800" dirty="0">
                <a:latin typeface="Menlo" panose="020B0609030804020204" pitchFamily="49" charset="0"/>
              </a:rPr>
              <a:t>[0]</a:t>
            </a:r>
            <a:r>
              <a:rPr lang="en-US" sz="2800" dirty="0"/>
              <a:t>)</a:t>
            </a:r>
          </a:p>
          <a:p>
            <a:endParaRPr lang="en-US" sz="2800" dirty="0"/>
          </a:p>
          <a:p>
            <a:endParaRPr lang="en-GB" dirty="0"/>
          </a:p>
        </p:txBody>
      </p:sp>
      <p:sp>
        <p:nvSpPr>
          <p:cNvPr id="4" name="TextBox 3">
            <a:extLst>
              <a:ext uri="{FF2B5EF4-FFF2-40B4-BE49-F238E27FC236}">
                <a16:creationId xmlns:a16="http://schemas.microsoft.com/office/drawing/2014/main" id="{B368E9AC-10C3-C67F-8A25-7D3F38E53195}"/>
              </a:ext>
            </a:extLst>
          </p:cNvPr>
          <p:cNvSpPr txBox="1"/>
          <p:nvPr/>
        </p:nvSpPr>
        <p:spPr>
          <a:xfrm>
            <a:off x="171866" y="1714500"/>
            <a:ext cx="6096000" cy="4247317"/>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j;</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 j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j</a:t>
            </a:r>
            <a:r>
              <a:rPr lang="en-GB" b="0" dirty="0" err="1">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j;</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dirty="0" err="1">
                <a:solidFill>
                  <a:srgbClr val="F8F8F2"/>
                </a:solidFill>
                <a:latin typeface="Menlo" panose="020B0609030804020204" pitchFamily="49" charset="0"/>
              </a:rPr>
              <a:t>my_array</a:t>
            </a:r>
            <a:r>
              <a:rPr lang="en-GB" b="0" dirty="0">
                <a:solidFill>
                  <a:srgbClr val="F8F8F2"/>
                </a:solidFill>
                <a:effectLst/>
                <a:latin typeface="Menlo" panose="020B0609030804020204" pitchFamily="49" charset="0"/>
              </a:rPr>
              <a:t>[j]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0548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46D6-C602-03F4-F13E-5EDB82FA1955}"/>
              </a:ext>
            </a:extLst>
          </p:cNvPr>
          <p:cNvSpPr>
            <a:spLocks noGrp="1"/>
          </p:cNvSpPr>
          <p:nvPr>
            <p:ph type="title"/>
          </p:nvPr>
        </p:nvSpPr>
        <p:spPr/>
        <p:txBody>
          <a:bodyPr/>
          <a:lstStyle/>
          <a:p>
            <a:r>
              <a:rPr lang="en-GB" dirty="0"/>
              <a:t>Array Indexing</a:t>
            </a:r>
          </a:p>
        </p:txBody>
      </p:sp>
      <p:sp>
        <p:nvSpPr>
          <p:cNvPr id="3" name="Content Placeholder 2">
            <a:extLst>
              <a:ext uri="{FF2B5EF4-FFF2-40B4-BE49-F238E27FC236}">
                <a16:creationId xmlns:a16="http://schemas.microsoft.com/office/drawing/2014/main" id="{67154A5B-83CE-9DAF-37EB-09ED064D94AE}"/>
              </a:ext>
            </a:extLst>
          </p:cNvPr>
          <p:cNvSpPr>
            <a:spLocks noGrp="1"/>
          </p:cNvSpPr>
          <p:nvPr>
            <p:ph idx="1"/>
          </p:nvPr>
        </p:nvSpPr>
        <p:spPr>
          <a:xfrm>
            <a:off x="6857999" y="2076450"/>
            <a:ext cx="4409557" cy="3714749"/>
          </a:xfrm>
        </p:spPr>
        <p:txBody>
          <a:bodyPr>
            <a:normAutofit fontScale="85000" lnSpcReduction="10000"/>
          </a:bodyPr>
          <a:lstStyle/>
          <a:p>
            <a:r>
              <a:rPr lang="en-US" sz="2800" dirty="0"/>
              <a:t>Warning, there are no boundary checks</a:t>
            </a:r>
          </a:p>
          <a:p>
            <a:endParaRPr lang="en-US" sz="2800" dirty="0"/>
          </a:p>
          <a:p>
            <a:r>
              <a:rPr lang="en-US" sz="2800" dirty="0"/>
              <a:t>Here the loop iterates 100 times, even though crash is only 10 elements long!</a:t>
            </a:r>
          </a:p>
          <a:p>
            <a:endParaRPr lang="en-US" sz="2800" dirty="0"/>
          </a:p>
          <a:p>
            <a:r>
              <a:rPr lang="en-US" sz="2800" dirty="0"/>
              <a:t>This will cause important information to be overwritten</a:t>
            </a:r>
          </a:p>
        </p:txBody>
      </p:sp>
      <p:sp>
        <p:nvSpPr>
          <p:cNvPr id="4" name="TextBox 3">
            <a:extLst>
              <a:ext uri="{FF2B5EF4-FFF2-40B4-BE49-F238E27FC236}">
                <a16:creationId xmlns:a16="http://schemas.microsoft.com/office/drawing/2014/main" id="{5A173FE0-AAD4-1054-E595-59C05BCCCC65}"/>
              </a:ext>
            </a:extLst>
          </p:cNvPr>
          <p:cNvSpPr txBox="1"/>
          <p:nvPr/>
        </p:nvSpPr>
        <p:spPr>
          <a:xfrm>
            <a:off x="190916" y="2023145"/>
            <a:ext cx="6096000" cy="3970318"/>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using</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namespace</a:t>
            </a:r>
            <a:r>
              <a:rPr lang="en-GB" b="0" dirty="0">
                <a:solidFill>
                  <a:srgbClr val="F8F8F2"/>
                </a:solidFill>
                <a:effectLst/>
                <a:latin typeface="Menlo" panose="020B0609030804020204" pitchFamily="49" charset="0"/>
              </a:rPr>
              <a:t> </a:t>
            </a:r>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crash[</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100</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crash[</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a:t>
            </a:r>
          </a:p>
          <a:p>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crash[</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endl</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3919387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660C-98F1-B7CF-4937-AF2FAC892255}"/>
              </a:ext>
            </a:extLst>
          </p:cNvPr>
          <p:cNvSpPr>
            <a:spLocks noGrp="1"/>
          </p:cNvSpPr>
          <p:nvPr>
            <p:ph type="title"/>
          </p:nvPr>
        </p:nvSpPr>
        <p:spPr/>
        <p:txBody>
          <a:bodyPr/>
          <a:lstStyle/>
          <a:p>
            <a:r>
              <a:rPr lang="en-GB" dirty="0"/>
              <a:t>Vectors</a:t>
            </a:r>
          </a:p>
        </p:txBody>
      </p:sp>
      <p:sp>
        <p:nvSpPr>
          <p:cNvPr id="3" name="Content Placeholder 2">
            <a:extLst>
              <a:ext uri="{FF2B5EF4-FFF2-40B4-BE49-F238E27FC236}">
                <a16:creationId xmlns:a16="http://schemas.microsoft.com/office/drawing/2014/main" id="{1004313F-2CF5-E002-9B70-DE18CC4C09B1}"/>
              </a:ext>
            </a:extLst>
          </p:cNvPr>
          <p:cNvSpPr>
            <a:spLocks noGrp="1"/>
          </p:cNvSpPr>
          <p:nvPr>
            <p:ph idx="1"/>
          </p:nvPr>
        </p:nvSpPr>
        <p:spPr>
          <a:xfrm>
            <a:off x="913795" y="2076451"/>
            <a:ext cx="8631987" cy="857250"/>
          </a:xfrm>
        </p:spPr>
        <p:txBody>
          <a:bodyPr/>
          <a:lstStyle/>
          <a:p>
            <a:r>
              <a:rPr lang="en-US" sz="2800" dirty="0"/>
              <a:t>Vectors are like arrays, but can grow dynamically</a:t>
            </a:r>
          </a:p>
          <a:p>
            <a:pPr marL="36900" indent="0">
              <a:buNone/>
            </a:pPr>
            <a:endParaRPr lang="en-GB" dirty="0"/>
          </a:p>
        </p:txBody>
      </p:sp>
      <p:sp>
        <p:nvSpPr>
          <p:cNvPr id="4" name="TextBox 3">
            <a:extLst>
              <a:ext uri="{FF2B5EF4-FFF2-40B4-BE49-F238E27FC236}">
                <a16:creationId xmlns:a16="http://schemas.microsoft.com/office/drawing/2014/main" id="{A045FD47-4258-4AA0-9D48-60DFF8BE9570}"/>
              </a:ext>
            </a:extLst>
          </p:cNvPr>
          <p:cNvSpPr txBox="1"/>
          <p:nvPr/>
        </p:nvSpPr>
        <p:spPr>
          <a:xfrm>
            <a:off x="3047999" y="3223474"/>
            <a:ext cx="6788727" cy="1477328"/>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&lt;vector&gt;</a:t>
            </a:r>
            <a:endParaRPr lang="en-GB" b="0" dirty="0">
              <a:solidFill>
                <a:srgbClr val="F8F8F2"/>
              </a:solidFill>
              <a:effectLst/>
              <a:latin typeface="Menlo" panose="020B0609030804020204" pitchFamily="49" charset="0"/>
            </a:endParaRPr>
          </a:p>
          <a:p>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my_vector</a:t>
            </a:r>
            <a:r>
              <a:rPr lang="en-GB" b="0" dirty="0">
                <a:solidFill>
                  <a:srgbClr val="F8F8F2"/>
                </a:solidFill>
                <a:effectLst/>
                <a:latin typeface="Menlo" panose="020B0609030804020204" pitchFamily="49" charset="0"/>
              </a:rPr>
              <a:t>; </a:t>
            </a:r>
            <a:r>
              <a:rPr lang="en-GB" b="0" dirty="0">
                <a:solidFill>
                  <a:schemeClr val="tx2"/>
                </a:solidFill>
                <a:effectLst/>
                <a:latin typeface="Menlo" panose="020B0609030804020204" pitchFamily="49" charset="0"/>
              </a:rPr>
              <a:t>// initialise vector</a:t>
            </a:r>
          </a:p>
        </p:txBody>
      </p:sp>
      <p:cxnSp>
        <p:nvCxnSpPr>
          <p:cNvPr id="5" name="Straight Arrow Connector 4">
            <a:extLst>
              <a:ext uri="{FF2B5EF4-FFF2-40B4-BE49-F238E27FC236}">
                <a16:creationId xmlns:a16="http://schemas.microsoft.com/office/drawing/2014/main" id="{09E93A51-3043-1EF9-FE37-2DF5BFABD68C}"/>
              </a:ext>
            </a:extLst>
          </p:cNvPr>
          <p:cNvCxnSpPr>
            <a:cxnSpLocks/>
          </p:cNvCxnSpPr>
          <p:nvPr/>
        </p:nvCxnSpPr>
        <p:spPr>
          <a:xfrm flipV="1">
            <a:off x="3122675" y="4781464"/>
            <a:ext cx="249383" cy="6658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78D818F-C0CB-9E6F-11E4-6C93F887F2E6}"/>
              </a:ext>
            </a:extLst>
          </p:cNvPr>
          <p:cNvSpPr txBox="1"/>
          <p:nvPr/>
        </p:nvSpPr>
        <p:spPr>
          <a:xfrm>
            <a:off x="1664483" y="5426813"/>
            <a:ext cx="2916383"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Call vector object</a:t>
            </a:r>
            <a:endParaRPr lang="en-US" sz="2400" dirty="0">
              <a:solidFill>
                <a:srgbClr val="002060"/>
              </a:solidFill>
              <a:latin typeface="Helvetica Light" panose="020B0403020202020204" pitchFamily="34" charset="0"/>
            </a:endParaRPr>
          </a:p>
        </p:txBody>
      </p:sp>
      <p:sp>
        <p:nvSpPr>
          <p:cNvPr id="7" name="Rectangle 6">
            <a:extLst>
              <a:ext uri="{FF2B5EF4-FFF2-40B4-BE49-F238E27FC236}">
                <a16:creationId xmlns:a16="http://schemas.microsoft.com/office/drawing/2014/main" id="{D97603E2-0DCC-40AC-6C3F-DD6177521E85}"/>
              </a:ext>
            </a:extLst>
          </p:cNvPr>
          <p:cNvSpPr/>
          <p:nvPr/>
        </p:nvSpPr>
        <p:spPr>
          <a:xfrm>
            <a:off x="3136530" y="4352087"/>
            <a:ext cx="825870"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1124635-98E3-6245-B367-DD86ED5717F6}"/>
              </a:ext>
            </a:extLst>
          </p:cNvPr>
          <p:cNvCxnSpPr>
            <a:cxnSpLocks/>
          </p:cNvCxnSpPr>
          <p:nvPr/>
        </p:nvCxnSpPr>
        <p:spPr>
          <a:xfrm flipH="1" flipV="1">
            <a:off x="4197928" y="4781464"/>
            <a:ext cx="632322" cy="12314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C42DEB4-D541-C047-35AB-8C0BC7C49D5A}"/>
              </a:ext>
            </a:extLst>
          </p:cNvPr>
          <p:cNvSpPr txBox="1"/>
          <p:nvPr/>
        </p:nvSpPr>
        <p:spPr>
          <a:xfrm>
            <a:off x="3717309" y="5888478"/>
            <a:ext cx="2916383"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Data type</a:t>
            </a:r>
            <a:endParaRPr lang="en-US" sz="2400" dirty="0">
              <a:solidFill>
                <a:srgbClr val="002060"/>
              </a:solidFill>
              <a:latin typeface="Helvetica Light" panose="020B0403020202020204" pitchFamily="34" charset="0"/>
            </a:endParaRPr>
          </a:p>
        </p:txBody>
      </p:sp>
      <p:sp>
        <p:nvSpPr>
          <p:cNvPr id="10" name="Rectangle 9">
            <a:extLst>
              <a:ext uri="{FF2B5EF4-FFF2-40B4-BE49-F238E27FC236}">
                <a16:creationId xmlns:a16="http://schemas.microsoft.com/office/drawing/2014/main" id="{2C2E9133-B624-F7F4-1209-85D4677B25E3}"/>
              </a:ext>
            </a:extLst>
          </p:cNvPr>
          <p:cNvSpPr/>
          <p:nvPr/>
        </p:nvSpPr>
        <p:spPr>
          <a:xfrm>
            <a:off x="3962400" y="4352087"/>
            <a:ext cx="618466"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3205619-0861-F4CE-0EED-3B6EC7292DC6}"/>
              </a:ext>
            </a:extLst>
          </p:cNvPr>
          <p:cNvCxnSpPr>
            <a:cxnSpLocks/>
          </p:cNvCxnSpPr>
          <p:nvPr/>
        </p:nvCxnSpPr>
        <p:spPr>
          <a:xfrm flipH="1" flipV="1">
            <a:off x="4987084" y="4767610"/>
            <a:ext cx="669036" cy="679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10214C-4AF9-059A-39C4-2A2CE1F02F91}"/>
              </a:ext>
            </a:extLst>
          </p:cNvPr>
          <p:cNvSpPr txBox="1"/>
          <p:nvPr/>
        </p:nvSpPr>
        <p:spPr>
          <a:xfrm>
            <a:off x="5406735" y="5412959"/>
            <a:ext cx="2620389" cy="461665"/>
          </a:xfrm>
          <a:prstGeom prst="rect">
            <a:avLst/>
          </a:prstGeom>
          <a:noFill/>
        </p:spPr>
        <p:txBody>
          <a:bodyPr wrap="square">
            <a:spAutoFit/>
          </a:bodyPr>
          <a:lstStyle/>
          <a:p>
            <a:r>
              <a:rPr lang="en-GB" sz="2400" dirty="0">
                <a:solidFill>
                  <a:srgbClr val="002060"/>
                </a:solidFill>
                <a:latin typeface="Helvetica Light" panose="020B0403020202020204" pitchFamily="34" charset="0"/>
              </a:rPr>
              <a:t>Name of vector</a:t>
            </a:r>
            <a:endParaRPr lang="en-US" sz="2400" dirty="0">
              <a:solidFill>
                <a:srgbClr val="002060"/>
              </a:solidFill>
              <a:latin typeface="Helvetica Light" panose="020B0403020202020204" pitchFamily="34" charset="0"/>
            </a:endParaRPr>
          </a:p>
        </p:txBody>
      </p:sp>
      <p:sp>
        <p:nvSpPr>
          <p:cNvPr id="13" name="Rectangle 12">
            <a:extLst>
              <a:ext uri="{FF2B5EF4-FFF2-40B4-BE49-F238E27FC236}">
                <a16:creationId xmlns:a16="http://schemas.microsoft.com/office/drawing/2014/main" id="{6FF721CC-36CB-BFCE-DD4B-A1C8200A86DC}"/>
              </a:ext>
            </a:extLst>
          </p:cNvPr>
          <p:cNvSpPr/>
          <p:nvPr/>
        </p:nvSpPr>
        <p:spPr>
          <a:xfrm>
            <a:off x="4751556" y="4338233"/>
            <a:ext cx="1344444" cy="345440"/>
          </a:xfrm>
          <a:prstGeom prst="rect">
            <a:avLst/>
          </a:prstGeom>
          <a:solidFill>
            <a:srgbClr val="FFFF00">
              <a:alpha val="5127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animBg="1"/>
      <p:bldP spid="12" grpId="0"/>
      <p:bldP spid="1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B43E-671D-EF73-BFCD-D12965E09AAF}"/>
              </a:ext>
            </a:extLst>
          </p:cNvPr>
          <p:cNvSpPr>
            <a:spLocks noGrp="1"/>
          </p:cNvSpPr>
          <p:nvPr>
            <p:ph type="title"/>
          </p:nvPr>
        </p:nvSpPr>
        <p:spPr/>
        <p:txBody>
          <a:bodyPr/>
          <a:lstStyle/>
          <a:p>
            <a:r>
              <a:rPr lang="en-GB" dirty="0"/>
              <a:t>Vector Initialisation</a:t>
            </a:r>
          </a:p>
        </p:txBody>
      </p:sp>
      <p:sp>
        <p:nvSpPr>
          <p:cNvPr id="3" name="Content Placeholder 2">
            <a:extLst>
              <a:ext uri="{FF2B5EF4-FFF2-40B4-BE49-F238E27FC236}">
                <a16:creationId xmlns:a16="http://schemas.microsoft.com/office/drawing/2014/main" id="{33483E36-CC00-4674-E719-E7BD9ABA576E}"/>
              </a:ext>
            </a:extLst>
          </p:cNvPr>
          <p:cNvSpPr>
            <a:spLocks noGrp="1"/>
          </p:cNvSpPr>
          <p:nvPr>
            <p:ph idx="1"/>
          </p:nvPr>
        </p:nvSpPr>
        <p:spPr>
          <a:xfrm>
            <a:off x="6629400" y="1697308"/>
            <a:ext cx="5238750" cy="4303441"/>
          </a:xfrm>
        </p:spPr>
        <p:txBody>
          <a:bodyPr>
            <a:normAutofit fontScale="92500" lnSpcReduction="20000"/>
          </a:bodyPr>
          <a:lstStyle/>
          <a:p>
            <a:pPr marL="457200" indent="-457200"/>
            <a:r>
              <a:rPr lang="en-GB" b="0" dirty="0">
                <a:solidFill>
                  <a:srgbClr val="F8F8F2"/>
                </a:solidFill>
                <a:effectLst/>
                <a:highlight>
                  <a:srgbClr val="000000"/>
                </a:highlight>
                <a:latin typeface="Menlo" panose="020B0609030804020204" pitchFamily="49" charset="0"/>
              </a:rPr>
              <a:t>vector1</a:t>
            </a:r>
            <a:r>
              <a:rPr lang="en-GB" sz="2800" dirty="0">
                <a:latin typeface="Menlo" panose="020B0609030804020204" pitchFamily="49" charset="0"/>
              </a:rPr>
              <a:t> </a:t>
            </a:r>
            <a:r>
              <a:rPr lang="en-US" sz="2800" dirty="0"/>
              <a:t>and </a:t>
            </a:r>
            <a:r>
              <a:rPr lang="en-GB" b="0" dirty="0">
                <a:solidFill>
                  <a:srgbClr val="F8F8F2"/>
                </a:solidFill>
                <a:effectLst/>
                <a:highlight>
                  <a:srgbClr val="000000"/>
                </a:highlight>
                <a:latin typeface="Menlo" panose="020B0609030804020204" pitchFamily="49" charset="0"/>
              </a:rPr>
              <a:t>vector2</a:t>
            </a:r>
            <a:r>
              <a:rPr lang="en-GB" sz="2800" dirty="0">
                <a:latin typeface="Menlo" panose="020B0609030804020204" pitchFamily="49" charset="0"/>
              </a:rPr>
              <a:t> </a:t>
            </a:r>
            <a:r>
              <a:rPr lang="en-US" sz="2800" dirty="0"/>
              <a:t>are </a:t>
            </a:r>
            <a:r>
              <a:rPr lang="en-US" sz="2800" dirty="0" err="1"/>
              <a:t>intialised</a:t>
            </a:r>
            <a:r>
              <a:rPr lang="en-US" sz="2800" dirty="0"/>
              <a:t> with set values</a:t>
            </a:r>
          </a:p>
          <a:p>
            <a:pPr marL="457200" indent="-457200"/>
            <a:endParaRPr lang="en-US" sz="2800" dirty="0">
              <a:highlight>
                <a:srgbClr val="000000"/>
              </a:highlight>
            </a:endParaRPr>
          </a:p>
          <a:p>
            <a:pPr marL="457200" indent="-457200"/>
            <a:r>
              <a:rPr lang="en-GB" b="0" dirty="0">
                <a:solidFill>
                  <a:srgbClr val="F8F8F2"/>
                </a:solidFill>
                <a:effectLst/>
                <a:highlight>
                  <a:srgbClr val="000000"/>
                </a:highlight>
                <a:latin typeface="Menlo" panose="020B0609030804020204" pitchFamily="49" charset="0"/>
              </a:rPr>
              <a:t>vector3</a:t>
            </a:r>
            <a:r>
              <a:rPr lang="en-US" sz="2800" dirty="0"/>
              <a:t> creates an array of length five, consisting of repeating twelves</a:t>
            </a:r>
          </a:p>
          <a:p>
            <a:pPr marL="457200" indent="-457200"/>
            <a:endParaRPr lang="en-US" sz="2800" dirty="0"/>
          </a:p>
          <a:p>
            <a:pPr marL="457200" indent="-457200"/>
            <a:r>
              <a:rPr lang="en-US" sz="2800" dirty="0"/>
              <a:t>You can’t print out a full vector, you need to loop over all the elements</a:t>
            </a:r>
          </a:p>
          <a:p>
            <a:pPr marL="36900" indent="0">
              <a:buNone/>
            </a:pPr>
            <a:endParaRPr lang="en-GB" dirty="0"/>
          </a:p>
        </p:txBody>
      </p:sp>
      <p:sp>
        <p:nvSpPr>
          <p:cNvPr id="4" name="TextBox 3">
            <a:extLst>
              <a:ext uri="{FF2B5EF4-FFF2-40B4-BE49-F238E27FC236}">
                <a16:creationId xmlns:a16="http://schemas.microsoft.com/office/drawing/2014/main" id="{D90CCB9B-8E61-9E2B-3740-306BEEF83A66}"/>
              </a:ext>
            </a:extLst>
          </p:cNvPr>
          <p:cNvSpPr txBox="1"/>
          <p:nvPr/>
        </p:nvSpPr>
        <p:spPr>
          <a:xfrm>
            <a:off x="495715" y="1225689"/>
            <a:ext cx="6133685" cy="5355312"/>
          </a:xfrm>
          <a:prstGeom prst="rect">
            <a:avLst/>
          </a:prstGeom>
          <a:solidFill>
            <a:schemeClr val="bg1"/>
          </a:solidFill>
          <a:ln w="31750">
            <a:solidFill>
              <a:srgbClr val="FF0000"/>
            </a:solidFill>
          </a:ln>
        </p:spPr>
        <p:txBody>
          <a:bodyPr wrap="square">
            <a:spAutoFit/>
          </a:bodyPr>
          <a:lstStyle/>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&lt;iostream&gt;</a:t>
            </a:r>
            <a:endParaRPr lang="en-GB" b="0" dirty="0">
              <a:solidFill>
                <a:srgbClr val="F8F8F2"/>
              </a:solidFill>
              <a:effectLst/>
              <a:latin typeface="Menlo" panose="020B0609030804020204" pitchFamily="49" charset="0"/>
            </a:endParaRPr>
          </a:p>
          <a:p>
            <a:r>
              <a:rPr lang="en-GB" b="0" dirty="0">
                <a:solidFill>
                  <a:srgbClr val="F92672"/>
                </a:solidFill>
                <a:effectLst/>
                <a:latin typeface="Menlo" panose="020B0609030804020204" pitchFamily="49" charset="0"/>
              </a:rPr>
              <a:t>#include</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&lt;vector&gt;</a:t>
            </a:r>
            <a:endParaRPr lang="en-GB" b="0" dirty="0">
              <a:solidFill>
                <a:srgbClr val="F8F8F2"/>
              </a:solidFill>
              <a:effectLst/>
              <a:latin typeface="Menlo" panose="020B0609030804020204" pitchFamily="49" charset="0"/>
            </a:endParaRPr>
          </a:p>
          <a:p>
            <a:br>
              <a:rPr lang="en-GB" b="0" dirty="0">
                <a:solidFill>
                  <a:srgbClr val="F8F8F2"/>
                </a:solidFill>
                <a:effectLst/>
                <a:latin typeface="Menlo" panose="020B0609030804020204" pitchFamily="49" charset="0"/>
              </a:rPr>
            </a:b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main</a:t>
            </a:r>
            <a:r>
              <a:rPr lang="en-GB" b="0" dirty="0">
                <a:solidFill>
                  <a:srgbClr val="F8F8F2"/>
                </a:solidFill>
                <a:effectLst/>
                <a:latin typeface="Menlo" panose="020B0609030804020204" pitchFamily="49" charset="0"/>
              </a:rPr>
              <a:t>() {</a:t>
            </a:r>
          </a:p>
          <a:p>
            <a:br>
              <a:rPr lang="en-GB" b="0" dirty="0">
                <a:solidFill>
                  <a:srgbClr val="F8F8F2"/>
                </a:solidFill>
                <a:effectLst/>
                <a:latin typeface="Menlo" panose="020B0609030804020204" pitchFamily="49" charset="0"/>
              </a:rPr>
            </a:br>
            <a:r>
              <a:rPr lang="en-GB" b="0" dirty="0">
                <a:solidFill>
                  <a:srgbClr val="88846F"/>
                </a:solidFill>
                <a:effectLst/>
                <a:latin typeface="Menlo" panose="020B0609030804020204" pitchFamily="49" charset="0"/>
              </a:rPr>
              <a:t>// initialiser list</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vector1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3</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88846F"/>
                </a:solidFill>
                <a:effectLst/>
                <a:latin typeface="Menlo" panose="020B0609030804020204" pitchFamily="49" charset="0"/>
              </a:rPr>
              <a:t>// uniform initialisation</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vector2{</a:t>
            </a:r>
            <a:r>
              <a:rPr lang="en-GB" b="0" dirty="0">
                <a:solidFill>
                  <a:srgbClr val="AE81FF"/>
                </a:solidFill>
                <a:effectLst/>
                <a:latin typeface="Menlo" panose="020B0609030804020204" pitchFamily="49" charset="0"/>
              </a:rPr>
              <a:t>6</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8</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9</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10</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88846F"/>
                </a:solidFill>
                <a:effectLst/>
                <a:latin typeface="Menlo" panose="020B0609030804020204" pitchFamily="49" charset="0"/>
              </a:rPr>
              <a:t>// method 3</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a:t>
            </a:r>
            <a:r>
              <a:rPr lang="en-GB" b="0" dirty="0">
                <a:solidFill>
                  <a:srgbClr val="A6E22E"/>
                </a:solidFill>
                <a:effectLst/>
                <a:latin typeface="Menlo" panose="020B0609030804020204" pitchFamily="49" charset="0"/>
              </a:rPr>
              <a:t>vector3</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12</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for</a:t>
            </a:r>
            <a:r>
              <a:rPr lang="en-GB" b="0" dirty="0">
                <a:solidFill>
                  <a:srgbClr val="F8F8F2"/>
                </a:solidFill>
                <a:effectLst/>
                <a:latin typeface="Menlo" panose="020B0609030804020204" pitchFamily="49" charset="0"/>
              </a:rPr>
              <a:t> (</a:t>
            </a:r>
            <a:r>
              <a:rPr lang="en-GB" b="0" i="1" dirty="0">
                <a:solidFill>
                  <a:srgbClr val="66D9EF"/>
                </a:solidFill>
                <a:effectLst/>
                <a:latin typeface="Menlo" panose="020B0609030804020204" pitchFamily="49" charset="0"/>
              </a:rPr>
              <a:t>int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vector3)</a:t>
            </a:r>
          </a:p>
          <a:p>
            <a:r>
              <a:rPr lang="en-GB" b="0" u="sng" dirty="0">
                <a:solidFill>
                  <a:srgbClr val="A6E22E"/>
                </a:solidFill>
                <a:effectLst/>
                <a:latin typeface="Menlo" panose="020B0609030804020204" pitchFamily="49" charset="0"/>
              </a:rPr>
              <a:t>std</a:t>
            </a:r>
            <a:r>
              <a:rPr lang="en-GB" b="0" dirty="0">
                <a:solidFill>
                  <a:srgbClr val="F8F8F2"/>
                </a:solidFill>
                <a:effectLst/>
                <a:latin typeface="Menlo" panose="020B0609030804020204" pitchFamily="49" charset="0"/>
              </a:rPr>
              <a:t>::</a:t>
            </a:r>
            <a:r>
              <a:rPr lang="en-GB" b="0" dirty="0" err="1">
                <a:solidFill>
                  <a:srgbClr val="F8F8F2"/>
                </a:solidFill>
                <a:effectLst/>
                <a:latin typeface="Menlo" panose="020B0609030804020204" pitchFamily="49" charset="0"/>
              </a:rPr>
              <a:t>cout</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err="1">
                <a:solidFill>
                  <a:srgbClr val="F8F8F2"/>
                </a:solidFill>
                <a:effectLst/>
                <a:latin typeface="Menlo" panose="020B0609030804020204" pitchFamily="49" charset="0"/>
              </a:rPr>
              <a:t>i</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&lt;&lt;</a:t>
            </a:r>
            <a:r>
              <a:rPr lang="en-GB" b="0" dirty="0">
                <a:solidFill>
                  <a:srgbClr val="F8F8F2"/>
                </a:solidFill>
                <a:effectLst/>
                <a:latin typeface="Menlo" panose="020B0609030804020204" pitchFamily="49" charset="0"/>
              </a:rPr>
              <a:t> </a:t>
            </a:r>
            <a:r>
              <a:rPr lang="en-GB" b="0" dirty="0">
                <a:solidFill>
                  <a:srgbClr val="E6DB74"/>
                </a:solidFill>
                <a:effectLst/>
                <a:latin typeface="Menlo" panose="020B0609030804020204" pitchFamily="49" charset="0"/>
              </a:rPr>
              <a:t>' '</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r>
              <a:rPr lang="en-GB" b="0" dirty="0">
                <a:solidFill>
                  <a:srgbClr val="F92672"/>
                </a:solidFill>
                <a:effectLst/>
                <a:latin typeface="Menlo" panose="020B0609030804020204" pitchFamily="49" charset="0"/>
              </a:rPr>
              <a:t>return</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62080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7426-F7A7-36DF-6546-26784F14E70B}"/>
              </a:ext>
            </a:extLst>
          </p:cNvPr>
          <p:cNvSpPr>
            <a:spLocks noGrp="1"/>
          </p:cNvSpPr>
          <p:nvPr>
            <p:ph type="title"/>
          </p:nvPr>
        </p:nvSpPr>
        <p:spPr/>
        <p:txBody>
          <a:bodyPr/>
          <a:lstStyle/>
          <a:p>
            <a:r>
              <a:rPr lang="en-GB" dirty="0"/>
              <a:t>Vector Manipulation</a:t>
            </a:r>
          </a:p>
        </p:txBody>
      </p:sp>
      <p:sp>
        <p:nvSpPr>
          <p:cNvPr id="4" name="TextBox 3">
            <a:extLst>
              <a:ext uri="{FF2B5EF4-FFF2-40B4-BE49-F238E27FC236}">
                <a16:creationId xmlns:a16="http://schemas.microsoft.com/office/drawing/2014/main" id="{73392461-FAEF-63CB-BD23-B060C128A038}"/>
              </a:ext>
            </a:extLst>
          </p:cNvPr>
          <p:cNvSpPr txBox="1"/>
          <p:nvPr/>
        </p:nvSpPr>
        <p:spPr>
          <a:xfrm>
            <a:off x="437735" y="1674674"/>
            <a:ext cx="6096000" cy="1754326"/>
          </a:xfrm>
          <a:prstGeom prst="rect">
            <a:avLst/>
          </a:prstGeom>
          <a:solidFill>
            <a:schemeClr val="bg1"/>
          </a:solidFill>
          <a:ln w="31750">
            <a:solidFill>
              <a:srgbClr val="FF0000"/>
            </a:solidFill>
          </a:ln>
        </p:spPr>
        <p:txBody>
          <a:bodyPr wrap="square">
            <a:spAutoFit/>
          </a:bodyPr>
          <a:lstStyle/>
          <a:p>
            <a:r>
              <a:rPr lang="en-GB" b="0" dirty="0">
                <a:solidFill>
                  <a:srgbClr val="F8F8F2"/>
                </a:solidFill>
                <a:effectLst/>
                <a:latin typeface="Menlo" panose="020B0609030804020204" pitchFamily="49" charset="0"/>
              </a:rPr>
              <a:t>vector</a:t>
            </a:r>
            <a:r>
              <a:rPr lang="en-GB" b="0" dirty="0">
                <a:solidFill>
                  <a:srgbClr val="F92672"/>
                </a:solidFill>
                <a:effectLst/>
                <a:latin typeface="Menlo" panose="020B0609030804020204" pitchFamily="49" charset="0"/>
              </a:rPr>
              <a:t>&lt;</a:t>
            </a:r>
            <a:r>
              <a:rPr lang="en-GB" b="0" i="1" dirty="0">
                <a:solidFill>
                  <a:srgbClr val="66D9EF"/>
                </a:solidFill>
                <a:effectLst/>
                <a:latin typeface="Menlo" panose="020B0609030804020204" pitchFamily="49" charset="0"/>
              </a:rPr>
              <a:t>int</a:t>
            </a:r>
            <a:r>
              <a:rPr lang="en-GB" b="0" dirty="0">
                <a:solidFill>
                  <a:srgbClr val="F92672"/>
                </a:solidFill>
                <a:effectLst/>
                <a:latin typeface="Menlo" panose="020B0609030804020204" pitchFamily="49" charset="0"/>
              </a:rPr>
              <a:t>&gt;</a:t>
            </a:r>
            <a:r>
              <a:rPr lang="en-GB" b="0" dirty="0">
                <a:solidFill>
                  <a:srgbClr val="F8F8F2"/>
                </a:solidFill>
                <a:effectLst/>
                <a:latin typeface="Menlo" panose="020B0609030804020204" pitchFamily="49" charset="0"/>
              </a:rPr>
              <a:t> v1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2</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3</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5</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add the integers 6 and 7 to the vector</a:t>
            </a:r>
            <a:endParaRPr lang="en-GB" b="0" dirty="0">
              <a:solidFill>
                <a:srgbClr val="F8F8F2"/>
              </a:solidFill>
              <a:effectLst/>
              <a:latin typeface="Menlo" panose="020B0609030804020204" pitchFamily="49" charset="0"/>
            </a:endParaRPr>
          </a:p>
          <a:p>
            <a:r>
              <a:rPr lang="en-GB" dirty="0">
                <a:solidFill>
                  <a:srgbClr val="F8F8F2"/>
                </a:solidFill>
                <a:latin typeface="Menlo" panose="020B0609030804020204" pitchFamily="49" charset="0"/>
              </a:rPr>
              <a:t>v1</a:t>
            </a:r>
            <a:r>
              <a:rPr lang="en-GB" b="0" dirty="0">
                <a:solidFill>
                  <a:srgbClr val="F8F8F2"/>
                </a:solidFill>
                <a:effectLst/>
                <a:latin typeface="Menlo" panose="020B0609030804020204" pitchFamily="49" charset="0"/>
              </a:rPr>
              <a:t>.</a:t>
            </a:r>
            <a:r>
              <a:rPr lang="en-GB" b="0" dirty="0">
                <a:solidFill>
                  <a:srgbClr val="A6E22E"/>
                </a:solidFill>
                <a:effectLst/>
                <a:latin typeface="Menlo" panose="020B0609030804020204" pitchFamily="49" charset="0"/>
              </a:rPr>
              <a:t>push_back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6</a:t>
            </a:r>
            <a:r>
              <a:rPr lang="en-GB" b="0" dirty="0">
                <a:solidFill>
                  <a:srgbClr val="F8F8F2"/>
                </a:solidFill>
                <a:effectLst/>
                <a:latin typeface="Menlo" panose="020B0609030804020204" pitchFamily="49" charset="0"/>
              </a:rPr>
              <a:t>);</a:t>
            </a:r>
          </a:p>
          <a:p>
            <a:r>
              <a:rPr lang="en-GB" dirty="0">
                <a:solidFill>
                  <a:srgbClr val="F8F8F2"/>
                </a:solidFill>
                <a:latin typeface="Menlo" panose="020B0609030804020204" pitchFamily="49" charset="0"/>
              </a:rPr>
              <a:t>v1</a:t>
            </a:r>
            <a:r>
              <a:rPr lang="en-GB" b="0" dirty="0">
                <a:solidFill>
                  <a:srgbClr val="F8F8F2"/>
                </a:solidFill>
                <a:effectLst/>
                <a:latin typeface="Menlo" panose="020B0609030804020204" pitchFamily="49" charset="0"/>
              </a:rPr>
              <a:t>.</a:t>
            </a:r>
            <a:r>
              <a:rPr lang="en-GB" b="0" dirty="0">
                <a:solidFill>
                  <a:srgbClr val="A6E22E"/>
                </a:solidFill>
                <a:effectLst/>
                <a:latin typeface="Menlo" panose="020B0609030804020204" pitchFamily="49" charset="0"/>
              </a:rPr>
              <a:t>push_back</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remove the last element</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pop_back</a:t>
            </a:r>
            <a:r>
              <a:rPr lang="en-GB" b="0" dirty="0">
                <a:solidFill>
                  <a:srgbClr val="F8F8F2"/>
                </a:solidFill>
                <a:effectLst/>
                <a:latin typeface="Menlo" panose="020B0609030804020204" pitchFamily="49" charset="0"/>
              </a:rPr>
              <a:t>();</a:t>
            </a:r>
          </a:p>
        </p:txBody>
      </p:sp>
      <p:sp>
        <p:nvSpPr>
          <p:cNvPr id="5" name="TextBox 4">
            <a:extLst>
              <a:ext uri="{FF2B5EF4-FFF2-40B4-BE49-F238E27FC236}">
                <a16:creationId xmlns:a16="http://schemas.microsoft.com/office/drawing/2014/main" id="{8DC540B9-A4AE-C26D-D146-9790403DDF40}"/>
              </a:ext>
            </a:extLst>
          </p:cNvPr>
          <p:cNvSpPr txBox="1"/>
          <p:nvPr/>
        </p:nvSpPr>
        <p:spPr>
          <a:xfrm>
            <a:off x="437735" y="3714120"/>
            <a:ext cx="6096000" cy="2585323"/>
          </a:xfrm>
          <a:prstGeom prst="rect">
            <a:avLst/>
          </a:prstGeom>
          <a:solidFill>
            <a:schemeClr val="bg1"/>
          </a:solidFill>
          <a:ln w="31750">
            <a:solidFill>
              <a:srgbClr val="FF0000"/>
            </a:solidFill>
          </a:ln>
        </p:spPr>
        <p:txBody>
          <a:bodyPr wrap="square">
            <a:spAutoFit/>
          </a:bodyPr>
          <a:lstStyle/>
          <a:p>
            <a:r>
              <a:rPr lang="en-GB" b="0" dirty="0">
                <a:solidFill>
                  <a:srgbClr val="88846F"/>
                </a:solidFill>
                <a:effectLst/>
                <a:latin typeface="Menlo" panose="020B0609030804020204" pitchFamily="49" charset="0"/>
              </a:rPr>
              <a:t>// access vector elements</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or</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E81FF"/>
                </a:solidFill>
                <a:effectLst/>
                <a:latin typeface="Menlo" panose="020B0609030804020204" pitchFamily="49" charset="0"/>
              </a:rPr>
              <a:t>0</a:t>
            </a:r>
            <a:r>
              <a:rPr lang="en-GB" b="0" dirty="0">
                <a:solidFill>
                  <a:srgbClr val="F8F8F2"/>
                </a:solidFill>
                <a:effectLst/>
                <a:latin typeface="Menlo" panose="020B0609030804020204" pitchFamily="49" charset="0"/>
              </a:rPr>
              <a:t>];</a:t>
            </a:r>
          </a:p>
          <a:p>
            <a:r>
              <a:rPr lang="en-GB" b="0" dirty="0">
                <a:solidFill>
                  <a:srgbClr val="88846F"/>
                </a:solidFill>
                <a:effectLst/>
                <a:latin typeface="Menlo" panose="020B0609030804020204" pitchFamily="49" charset="0"/>
              </a:rPr>
              <a:t>// However, the at() function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is preferred over [] because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at() throws an exception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whenever the vector is out of </a:t>
            </a:r>
            <a:endParaRPr lang="en-GB" b="0" dirty="0">
              <a:solidFill>
                <a:srgbClr val="F8F8F2"/>
              </a:solidFill>
              <a:effectLst/>
              <a:latin typeface="Menlo" panose="020B0609030804020204" pitchFamily="49" charset="0"/>
            </a:endParaRPr>
          </a:p>
          <a:p>
            <a:r>
              <a:rPr lang="en-GB" b="0" dirty="0">
                <a:solidFill>
                  <a:srgbClr val="88846F"/>
                </a:solidFill>
                <a:effectLst/>
                <a:latin typeface="Menlo" panose="020B0609030804020204" pitchFamily="49" charset="0"/>
              </a:rPr>
              <a:t>// bound, while [] gives a garbage value.</a:t>
            </a:r>
            <a:endParaRPr lang="en-GB" b="0" dirty="0">
              <a:solidFill>
                <a:srgbClr val="F8F8F2"/>
              </a:solidFill>
              <a:effectLst/>
              <a:latin typeface="Menlo" panose="020B0609030804020204" pitchFamily="49" charset="0"/>
            </a:endParaRPr>
          </a:p>
        </p:txBody>
      </p:sp>
      <p:sp>
        <p:nvSpPr>
          <p:cNvPr id="6" name="TextBox 5">
            <a:extLst>
              <a:ext uri="{FF2B5EF4-FFF2-40B4-BE49-F238E27FC236}">
                <a16:creationId xmlns:a16="http://schemas.microsoft.com/office/drawing/2014/main" id="{B544F202-B0E3-07A4-14C2-E0C6EFFD85DA}"/>
              </a:ext>
            </a:extLst>
          </p:cNvPr>
          <p:cNvSpPr txBox="1"/>
          <p:nvPr/>
        </p:nvSpPr>
        <p:spPr>
          <a:xfrm>
            <a:off x="6863196" y="1674674"/>
            <a:ext cx="4929169" cy="1754326"/>
          </a:xfrm>
          <a:prstGeom prst="rect">
            <a:avLst/>
          </a:prstGeom>
          <a:solidFill>
            <a:schemeClr val="bg1"/>
          </a:solidFill>
          <a:ln w="31750">
            <a:solidFill>
              <a:srgbClr val="FF0000"/>
            </a:solidFill>
          </a:ln>
        </p:spPr>
        <p:txBody>
          <a:bodyPr wrap="square">
            <a:spAutoFit/>
          </a:bodyPr>
          <a:lstStyle/>
          <a:p>
            <a:r>
              <a:rPr lang="en-GB" b="0" dirty="0">
                <a:solidFill>
                  <a:srgbClr val="88846F"/>
                </a:solidFill>
                <a:effectLst/>
                <a:latin typeface="Menlo" panose="020B0609030804020204" pitchFamily="49" charset="0"/>
              </a:rPr>
              <a:t>// change elements at indexes 1 and 4</a:t>
            </a:r>
            <a:endParaRPr lang="en-GB" b="0" dirty="0">
              <a:solidFill>
                <a:srgbClr val="F8F8F2"/>
              </a:solidFill>
              <a:effectLst/>
              <a:latin typeface="Menlo" panose="020B0609030804020204" pitchFamily="49" charset="0"/>
            </a:endParaRP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1</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9</a:t>
            </a:r>
            <a:r>
              <a:rPr lang="en-GB" b="0" dirty="0">
                <a:solidFill>
                  <a:srgbClr val="F8F8F2"/>
                </a:solidFill>
                <a:effectLst/>
                <a:latin typeface="Menlo" panose="020B0609030804020204" pitchFamily="49" charset="0"/>
              </a:rPr>
              <a:t>;</a:t>
            </a:r>
          </a:p>
          <a:p>
            <a:r>
              <a:rPr lang="en-GB" b="0" dirty="0">
                <a:solidFill>
                  <a:srgbClr val="F8F8F2"/>
                </a:solidFill>
                <a:effectLst/>
                <a:latin typeface="Menlo" panose="020B0609030804020204" pitchFamily="49" charset="0"/>
              </a:rPr>
              <a:t>v1.</a:t>
            </a:r>
            <a:r>
              <a:rPr lang="en-GB" b="0" dirty="0">
                <a:solidFill>
                  <a:srgbClr val="A6E22E"/>
                </a:solidFill>
                <a:effectLst/>
                <a:latin typeface="Menlo" panose="020B0609030804020204" pitchFamily="49" charset="0"/>
              </a:rPr>
              <a:t>at</a:t>
            </a:r>
            <a:r>
              <a:rPr lang="en-GB" b="0" dirty="0">
                <a:solidFill>
                  <a:srgbClr val="F8F8F2"/>
                </a:solidFill>
                <a:effectLst/>
                <a:latin typeface="Menlo" panose="020B0609030804020204" pitchFamily="49" charset="0"/>
              </a:rPr>
              <a:t>(</a:t>
            </a:r>
            <a:r>
              <a:rPr lang="en-GB" b="0" dirty="0">
                <a:solidFill>
                  <a:srgbClr val="AE81FF"/>
                </a:solidFill>
                <a:effectLst/>
                <a:latin typeface="Menlo" panose="020B0609030804020204" pitchFamily="49" charset="0"/>
              </a:rPr>
              <a:t>4</a:t>
            </a:r>
            <a:r>
              <a:rPr lang="en-GB" b="0" dirty="0">
                <a:solidFill>
                  <a:srgbClr val="F8F8F2"/>
                </a:solidFill>
                <a:effectLst/>
                <a:latin typeface="Menlo" panose="020B0609030804020204" pitchFamily="49" charset="0"/>
              </a:rPr>
              <a:t>) </a:t>
            </a:r>
            <a:r>
              <a:rPr lang="en-GB" b="0" dirty="0">
                <a:solidFill>
                  <a:srgbClr val="F92672"/>
                </a:solidFill>
                <a:effectLst/>
                <a:latin typeface="Menlo" panose="020B0609030804020204" pitchFamily="49" charset="0"/>
              </a:rPr>
              <a:t>=</a:t>
            </a:r>
            <a:r>
              <a:rPr lang="en-GB" b="0" dirty="0">
                <a:solidFill>
                  <a:srgbClr val="F8F8F2"/>
                </a:solidFill>
                <a:effectLst/>
                <a:latin typeface="Menlo" panose="020B0609030804020204" pitchFamily="49" charset="0"/>
              </a:rPr>
              <a:t> </a:t>
            </a:r>
            <a:r>
              <a:rPr lang="en-GB" b="0" dirty="0">
                <a:solidFill>
                  <a:srgbClr val="AE81FF"/>
                </a:solidFill>
                <a:effectLst/>
                <a:latin typeface="Menlo" panose="020B0609030804020204" pitchFamily="49" charset="0"/>
              </a:rPr>
              <a:t>7</a:t>
            </a:r>
            <a:r>
              <a:rPr lang="en-GB" b="0" dirty="0">
                <a:solidFill>
                  <a:srgbClr val="F8F8F2"/>
                </a:solidFill>
                <a:effectLst/>
                <a:latin typeface="Menlo" panose="020B0609030804020204" pitchFamily="49" charset="0"/>
              </a:rPr>
              <a:t>;</a:t>
            </a:r>
          </a:p>
          <a:p>
            <a:br>
              <a:rPr lang="en-GB" b="0" dirty="0">
                <a:solidFill>
                  <a:srgbClr val="F8F8F2"/>
                </a:solidFill>
                <a:effectLst/>
                <a:latin typeface="Menlo" panose="020B0609030804020204" pitchFamily="49" charset="0"/>
              </a:rPr>
            </a:br>
            <a:endParaRPr lang="en-GB" b="0" dirty="0">
              <a:solidFill>
                <a:srgbClr val="F8F8F2"/>
              </a:solidFill>
              <a:effectLst/>
              <a:latin typeface="Menlo" panose="020B0609030804020204" pitchFamily="49" charset="0"/>
            </a:endParaRPr>
          </a:p>
        </p:txBody>
      </p:sp>
      <p:sp>
        <p:nvSpPr>
          <p:cNvPr id="7" name="TextBox 6">
            <a:extLst>
              <a:ext uri="{FF2B5EF4-FFF2-40B4-BE49-F238E27FC236}">
                <a16:creationId xmlns:a16="http://schemas.microsoft.com/office/drawing/2014/main" id="{EBE3968E-D584-F772-88C1-B105E058C99C}"/>
              </a:ext>
            </a:extLst>
          </p:cNvPr>
          <p:cNvSpPr txBox="1"/>
          <p:nvPr/>
        </p:nvSpPr>
        <p:spPr>
          <a:xfrm>
            <a:off x="6844146" y="4117694"/>
            <a:ext cx="4516581" cy="1200329"/>
          </a:xfrm>
          <a:prstGeom prst="rect">
            <a:avLst/>
          </a:prstGeom>
          <a:noFill/>
        </p:spPr>
        <p:txBody>
          <a:bodyPr wrap="square">
            <a:spAutoFit/>
          </a:bodyPr>
          <a:lstStyle/>
          <a:p>
            <a:r>
              <a:rPr lang="en-US" sz="2400" dirty="0">
                <a:solidFill>
                  <a:srgbClr val="002060"/>
                </a:solidFill>
                <a:latin typeface="Helvetica Light" panose="020B0403020202020204" pitchFamily="34" charset="0"/>
              </a:rPr>
              <a:t>For other vector functions, see:</a:t>
            </a:r>
          </a:p>
          <a:p>
            <a:r>
              <a:rPr lang="en-US" sz="2400" dirty="0">
                <a:latin typeface="Helvetica Light" panose="020B0403020202020204" pitchFamily="34" charset="0"/>
                <a:hlinkClick r:id="rId2"/>
              </a:rPr>
              <a:t>https://www.programiz.com/cpp-programming/vectors</a:t>
            </a:r>
            <a:endParaRPr lang="en-US" sz="2400" dirty="0">
              <a:latin typeface="Helvetica Light" panose="020B0403020202020204" pitchFamily="34" charset="0"/>
            </a:endParaRPr>
          </a:p>
        </p:txBody>
      </p:sp>
    </p:spTree>
    <p:extLst>
      <p:ext uri="{BB962C8B-B14F-4D97-AF65-F5344CB8AC3E}">
        <p14:creationId xmlns:p14="http://schemas.microsoft.com/office/powerpoint/2010/main" val="422809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3387-4FA7-BBEE-5B01-2289D17DFD3A}"/>
              </a:ext>
            </a:extLst>
          </p:cNvPr>
          <p:cNvSpPr>
            <a:spLocks noGrp="1"/>
          </p:cNvSpPr>
          <p:nvPr>
            <p:ph type="title"/>
          </p:nvPr>
        </p:nvSpPr>
        <p:spPr/>
        <p:txBody>
          <a:bodyPr/>
          <a:lstStyle/>
          <a:p>
            <a:r>
              <a:rPr lang="en-GB" dirty="0"/>
              <a:t>Follow along on your laptop</a:t>
            </a:r>
          </a:p>
        </p:txBody>
      </p:sp>
      <p:sp>
        <p:nvSpPr>
          <p:cNvPr id="3" name="Content Placeholder 2">
            <a:extLst>
              <a:ext uri="{FF2B5EF4-FFF2-40B4-BE49-F238E27FC236}">
                <a16:creationId xmlns:a16="http://schemas.microsoft.com/office/drawing/2014/main" id="{21418E81-6914-A1CE-5E38-8D5A8B459017}"/>
              </a:ext>
            </a:extLst>
          </p:cNvPr>
          <p:cNvSpPr>
            <a:spLocks noGrp="1"/>
          </p:cNvSpPr>
          <p:nvPr>
            <p:ph idx="1"/>
          </p:nvPr>
        </p:nvSpPr>
        <p:spPr>
          <a:xfrm>
            <a:off x="924443" y="1487758"/>
            <a:ext cx="10353762" cy="3714749"/>
          </a:xfrm>
        </p:spPr>
        <p:txBody>
          <a:bodyPr/>
          <a:lstStyle/>
          <a:p>
            <a:r>
              <a:rPr lang="en-GB" dirty="0"/>
              <a:t>Copy the text on the </a:t>
            </a:r>
            <a:r>
              <a:rPr lang="en-GB" dirty="0" err="1"/>
              <a:t>Powerpoint</a:t>
            </a:r>
            <a:r>
              <a:rPr lang="en-GB" dirty="0"/>
              <a:t> into your IDE (find slides on my site)</a:t>
            </a:r>
          </a:p>
          <a:p>
            <a:r>
              <a:rPr lang="en-GB" dirty="0"/>
              <a:t>Compile and run to assert that you get the same results</a:t>
            </a:r>
          </a:p>
        </p:txBody>
      </p:sp>
      <p:sp>
        <p:nvSpPr>
          <p:cNvPr id="4" name="TextBox 3">
            <a:extLst>
              <a:ext uri="{FF2B5EF4-FFF2-40B4-BE49-F238E27FC236}">
                <a16:creationId xmlns:a16="http://schemas.microsoft.com/office/drawing/2014/main" id="{DB06DA68-93AA-FA08-154E-E321721040DD}"/>
              </a:ext>
            </a:extLst>
          </p:cNvPr>
          <p:cNvSpPr txBox="1"/>
          <p:nvPr/>
        </p:nvSpPr>
        <p:spPr>
          <a:xfrm>
            <a:off x="406652" y="3579124"/>
            <a:ext cx="4876548" cy="2800767"/>
          </a:xfrm>
          <a:prstGeom prst="rect">
            <a:avLst/>
          </a:prstGeom>
          <a:solidFill>
            <a:schemeClr val="bg1"/>
          </a:solidFill>
          <a:ln w="31750">
            <a:solidFill>
              <a:srgbClr val="FF0000"/>
            </a:solidFill>
          </a:ln>
        </p:spPr>
        <p:txBody>
          <a:bodyPr wrap="square">
            <a:spAutoFit/>
          </a:bodyPr>
          <a:lstStyle/>
          <a:p>
            <a:r>
              <a:rPr lang="en-GB" sz="1600" b="0" dirty="0">
                <a:solidFill>
                  <a:srgbClr val="F92672"/>
                </a:solidFill>
                <a:effectLst/>
                <a:latin typeface="Menlo" panose="020B0609030804020204" pitchFamily="49" charset="0"/>
              </a:rPr>
              <a:t>#include</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&lt;iostream&gt;</a:t>
            </a:r>
            <a:endParaRPr lang="en-GB" sz="1600" b="0" dirty="0">
              <a:solidFill>
                <a:srgbClr val="F8F8F2"/>
              </a:solidFill>
              <a:effectLst/>
              <a:latin typeface="Menlo" panose="020B0609030804020204" pitchFamily="49" charset="0"/>
            </a:endParaRPr>
          </a:p>
          <a:p>
            <a:r>
              <a:rPr lang="en-GB" sz="1600" b="0" dirty="0">
                <a:solidFill>
                  <a:srgbClr val="F92672"/>
                </a:solidFill>
                <a:effectLst/>
                <a:latin typeface="Menlo" panose="020B0609030804020204" pitchFamily="49" charset="0"/>
              </a:rPr>
              <a:t>using</a:t>
            </a:r>
            <a:r>
              <a:rPr lang="en-GB" sz="1600" b="0" dirty="0">
                <a:solidFill>
                  <a:srgbClr val="F8F8F2"/>
                </a:solidFill>
                <a:effectLst/>
                <a:latin typeface="Menlo" panose="020B0609030804020204" pitchFamily="49" charset="0"/>
              </a:rPr>
              <a:t> </a:t>
            </a:r>
            <a:r>
              <a:rPr lang="en-GB" sz="1600" b="0" i="1" dirty="0">
                <a:solidFill>
                  <a:srgbClr val="66D9EF"/>
                </a:solidFill>
                <a:effectLst/>
                <a:latin typeface="Menlo" panose="020B0609030804020204" pitchFamily="49" charset="0"/>
              </a:rPr>
              <a:t>namespace</a:t>
            </a:r>
            <a:r>
              <a:rPr lang="en-GB" sz="1600" b="0" dirty="0">
                <a:solidFill>
                  <a:srgbClr val="F8F8F2"/>
                </a:solidFill>
                <a:effectLst/>
                <a:latin typeface="Menlo" panose="020B0609030804020204" pitchFamily="49" charset="0"/>
              </a:rPr>
              <a:t> </a:t>
            </a:r>
            <a:r>
              <a:rPr lang="en-GB" sz="1600" b="0" u="sng" dirty="0">
                <a:solidFill>
                  <a:srgbClr val="A6E22E"/>
                </a:solidFill>
                <a:effectLst/>
                <a:latin typeface="Menlo" panose="020B0609030804020204" pitchFamily="49" charset="0"/>
              </a:rPr>
              <a:t>std</a:t>
            </a:r>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r>
              <a:rPr lang="en-GB" sz="1600" b="0" i="1" dirty="0">
                <a:solidFill>
                  <a:srgbClr val="66D9EF"/>
                </a:solidFill>
                <a:effectLst/>
                <a:latin typeface="Menlo" panose="020B0609030804020204" pitchFamily="49" charset="0"/>
              </a:rPr>
              <a:t>int</a:t>
            </a:r>
            <a:r>
              <a:rPr lang="en-GB" sz="1600" b="0" dirty="0">
                <a:solidFill>
                  <a:srgbClr val="F8F8F2"/>
                </a:solidFill>
                <a:effectLst/>
                <a:latin typeface="Menlo" panose="020B0609030804020204" pitchFamily="49" charset="0"/>
              </a:rPr>
              <a:t> </a:t>
            </a:r>
            <a:r>
              <a:rPr lang="en-GB" sz="1600" b="0" dirty="0">
                <a:solidFill>
                  <a:srgbClr val="A6E22E"/>
                </a:solidFill>
                <a:effectLst/>
                <a:latin typeface="Menlo" panose="020B0609030804020204" pitchFamily="49" charset="0"/>
              </a:rPr>
              <a:t>main</a:t>
            </a:r>
            <a:r>
              <a:rPr lang="en-GB" sz="1600" b="0" dirty="0">
                <a:solidFill>
                  <a:srgbClr val="F8F8F2"/>
                </a:solidFill>
                <a:effectLst/>
                <a:latin typeface="Menlo" panose="020B0609030804020204" pitchFamily="49" charset="0"/>
              </a:rPr>
              <a:t>() {</a:t>
            </a:r>
          </a:p>
          <a:p>
            <a:r>
              <a:rPr lang="en-GB" sz="1600" b="0" dirty="0">
                <a:solidFill>
                  <a:srgbClr val="F8F8F2"/>
                </a:solidFill>
                <a:effectLst/>
                <a:latin typeface="Menlo" panose="020B0609030804020204" pitchFamily="49" charset="0"/>
              </a:rPr>
              <a:t>string a </a:t>
            </a:r>
            <a:r>
              <a:rPr lang="en-GB" sz="1600" b="0" dirty="0">
                <a:solidFill>
                  <a:srgbClr val="F92672"/>
                </a:solidFill>
                <a:effectLst/>
                <a:latin typeface="Menlo" panose="020B0609030804020204" pitchFamily="49" charset="0"/>
              </a:rPr>
              <a:t>=</a:t>
            </a:r>
            <a:r>
              <a:rPr lang="en-GB" sz="1600" b="0" dirty="0">
                <a:solidFill>
                  <a:srgbClr val="F8F8F2"/>
                </a:solidFill>
                <a:effectLst/>
                <a:latin typeface="Menlo" panose="020B0609030804020204" pitchFamily="49" charset="0"/>
              </a:rPr>
              <a:t> </a:t>
            </a:r>
            <a:r>
              <a:rPr lang="en-GB" sz="1600" b="0" dirty="0">
                <a:solidFill>
                  <a:srgbClr val="E6DB74"/>
                </a:solidFill>
                <a:effectLst/>
                <a:latin typeface="Menlo" panose="020B0609030804020204" pitchFamily="49" charset="0"/>
              </a:rPr>
              <a:t>"Interactive lessons are superior!"</a:t>
            </a:r>
            <a:r>
              <a:rPr lang="en-GB" sz="1600" b="0" dirty="0">
                <a:solidFill>
                  <a:srgbClr val="F8F8F2"/>
                </a:solidFill>
                <a:effectLst/>
                <a:latin typeface="Menlo" panose="020B0609030804020204" pitchFamily="49" charset="0"/>
              </a:rPr>
              <a:t>;</a:t>
            </a:r>
          </a:p>
          <a:p>
            <a:r>
              <a:rPr lang="en-GB" sz="1600" b="0" dirty="0" err="1">
                <a:solidFill>
                  <a:srgbClr val="F8F8F2"/>
                </a:solidFill>
                <a:effectLst/>
                <a:latin typeface="Menlo" panose="020B0609030804020204" pitchFamily="49" charset="0"/>
              </a:rPr>
              <a:t>cout</a:t>
            </a:r>
            <a:r>
              <a:rPr lang="en-GB" sz="1600" b="0" dirty="0">
                <a:solidFill>
                  <a:srgbClr val="F8F8F2"/>
                </a:solidFill>
                <a:effectLst/>
                <a:latin typeface="Menlo" panose="020B0609030804020204" pitchFamily="49" charset="0"/>
              </a:rPr>
              <a:t>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 </a:t>
            </a:r>
            <a:r>
              <a:rPr lang="en-GB" sz="1600" b="0" dirty="0">
                <a:solidFill>
                  <a:srgbClr val="F92672"/>
                </a:solidFill>
                <a:effectLst/>
                <a:latin typeface="Menlo" panose="020B0609030804020204" pitchFamily="49" charset="0"/>
              </a:rPr>
              <a:t>&lt;&lt;</a:t>
            </a:r>
            <a:r>
              <a:rPr lang="en-GB" sz="1600" b="0" dirty="0">
                <a:solidFill>
                  <a:srgbClr val="F8F8F2"/>
                </a:solidFill>
                <a:effectLst/>
                <a:latin typeface="Menlo" panose="020B0609030804020204" pitchFamily="49" charset="0"/>
              </a:rPr>
              <a:t> </a:t>
            </a:r>
            <a:r>
              <a:rPr lang="en-GB" sz="1600" b="0" dirty="0" err="1">
                <a:solidFill>
                  <a:srgbClr val="F8F8F2"/>
                </a:solidFill>
                <a:effectLst/>
                <a:latin typeface="Menlo" panose="020B0609030804020204" pitchFamily="49" charset="0"/>
              </a:rPr>
              <a:t>endl</a:t>
            </a:r>
            <a:r>
              <a:rPr lang="en-GB" sz="1600" b="0" dirty="0">
                <a:solidFill>
                  <a:srgbClr val="F8F8F2"/>
                </a:solidFill>
                <a:effectLst/>
                <a:latin typeface="Menlo" panose="020B0609030804020204" pitchFamily="49" charset="0"/>
              </a:rPr>
              <a:t>;</a:t>
            </a:r>
          </a:p>
          <a:p>
            <a:r>
              <a:rPr lang="en-GB" sz="1600" b="0" dirty="0">
                <a:solidFill>
                  <a:srgbClr val="F92672"/>
                </a:solidFill>
                <a:effectLst/>
                <a:latin typeface="Menlo" panose="020B0609030804020204" pitchFamily="49" charset="0"/>
              </a:rPr>
              <a:t>return</a:t>
            </a:r>
            <a:r>
              <a:rPr lang="en-GB" sz="1600" b="0" dirty="0">
                <a:solidFill>
                  <a:srgbClr val="F8F8F2"/>
                </a:solidFill>
                <a:effectLst/>
                <a:latin typeface="Menlo" panose="020B0609030804020204" pitchFamily="49" charset="0"/>
              </a:rPr>
              <a:t> </a:t>
            </a:r>
            <a:r>
              <a:rPr lang="en-GB" sz="1600" b="0" dirty="0">
                <a:solidFill>
                  <a:srgbClr val="AE81FF"/>
                </a:solidFill>
                <a:effectLst/>
                <a:latin typeface="Menlo" panose="020B0609030804020204" pitchFamily="49" charset="0"/>
              </a:rPr>
              <a:t>0</a:t>
            </a:r>
            <a:r>
              <a:rPr lang="en-GB" sz="1600" b="0" dirty="0">
                <a:solidFill>
                  <a:srgbClr val="F8F8F2"/>
                </a:solidFill>
                <a:effectLst/>
                <a:latin typeface="Menlo" panose="020B0609030804020204" pitchFamily="49" charset="0"/>
              </a:rPr>
              <a:t>;</a:t>
            </a:r>
          </a:p>
          <a:p>
            <a:r>
              <a:rPr lang="en-GB" sz="1600" b="0" dirty="0">
                <a:solidFill>
                  <a:srgbClr val="F8F8F2"/>
                </a:solidFill>
                <a:effectLst/>
                <a:latin typeface="Menlo" panose="020B0609030804020204" pitchFamily="49" charset="0"/>
              </a:rPr>
              <a:t>}</a:t>
            </a:r>
          </a:p>
          <a:p>
            <a:br>
              <a:rPr lang="en-GB" sz="1600" b="0" dirty="0">
                <a:solidFill>
                  <a:srgbClr val="F8F8F2"/>
                </a:solidFill>
                <a:effectLst/>
                <a:latin typeface="Menlo" panose="020B0609030804020204" pitchFamily="49" charset="0"/>
              </a:rPr>
            </a:br>
            <a:endParaRPr lang="en-GB" sz="1600" b="0" dirty="0">
              <a:solidFill>
                <a:srgbClr val="F8F8F2"/>
              </a:solidFill>
              <a:effectLst/>
              <a:latin typeface="Menlo" panose="020B0609030804020204" pitchFamily="49" charset="0"/>
            </a:endParaRPr>
          </a:p>
        </p:txBody>
      </p:sp>
      <p:sp>
        <p:nvSpPr>
          <p:cNvPr id="5" name="TextBox 4">
            <a:extLst>
              <a:ext uri="{FF2B5EF4-FFF2-40B4-BE49-F238E27FC236}">
                <a16:creationId xmlns:a16="http://schemas.microsoft.com/office/drawing/2014/main" id="{538B9FC0-C4FE-0E67-8A24-AC93955CD627}"/>
              </a:ext>
            </a:extLst>
          </p:cNvPr>
          <p:cNvSpPr txBox="1"/>
          <p:nvPr/>
        </p:nvSpPr>
        <p:spPr>
          <a:xfrm>
            <a:off x="5637943" y="3777221"/>
            <a:ext cx="6097508" cy="2308324"/>
          </a:xfrm>
          <a:prstGeom prst="rect">
            <a:avLst/>
          </a:prstGeom>
          <a:solidFill>
            <a:srgbClr val="E9E5DC"/>
          </a:solidFill>
          <a:ln w="31750">
            <a:solidFill>
              <a:srgbClr val="FF0000"/>
            </a:solidFill>
          </a:ln>
        </p:spPr>
        <p:txBody>
          <a:bodyPr wrap="square">
            <a:spAutoFit/>
          </a:bodyPr>
          <a:lstStyle/>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g++ -o run </a:t>
            </a:r>
            <a:r>
              <a:rPr lang="en-GB" sz="1600" dirty="0" err="1">
                <a:solidFill>
                  <a:srgbClr val="000000"/>
                </a:solidFill>
                <a:effectLst/>
                <a:latin typeface="Menlo" panose="020B0609030804020204" pitchFamily="49" charset="0"/>
              </a:rPr>
              <a:t>test.cpp</a:t>
            </a:r>
            <a:r>
              <a:rPr lang="en-GB" sz="1600" dirty="0">
                <a:solidFill>
                  <a:srgbClr val="000000"/>
                </a:solidFill>
                <a:effectLst/>
                <a:latin typeface="Menlo" panose="020B0609030804020204" pitchFamily="49" charset="0"/>
              </a:rPr>
              <a:t> </a:t>
            </a:r>
          </a:p>
          <a:p>
            <a:r>
              <a:rPr lang="en-GB" sz="1600" dirty="0">
                <a:solidFill>
                  <a:srgbClr val="000000"/>
                </a:solidFill>
                <a:effectLst/>
                <a:latin typeface="Menlo" panose="020B0609030804020204" pitchFamily="49" charset="0"/>
              </a:rPr>
              <a:t>(base) </a:t>
            </a:r>
            <a:r>
              <a:rPr lang="en-GB" sz="1600" b="1" dirty="0" err="1">
                <a:solidFill>
                  <a:srgbClr val="DC3079"/>
                </a:solidFill>
                <a:effectLst/>
                <a:latin typeface="Menlo" panose="020B0609030804020204" pitchFamily="49" charset="0"/>
              </a:rPr>
              <a:t>alexhill</a:t>
            </a:r>
            <a:r>
              <a:rPr lang="en-GB" sz="1600" b="1" dirty="0">
                <a:solidFill>
                  <a:srgbClr val="DC3079"/>
                </a:solidFill>
                <a:effectLst/>
                <a:latin typeface="Menlo" panose="020B0609030804020204" pitchFamily="49" charset="0"/>
              </a:rPr>
              <a:t> </a:t>
            </a:r>
            <a:r>
              <a:rPr lang="en-GB" sz="1600" b="1" dirty="0">
                <a:solidFill>
                  <a:srgbClr val="929292"/>
                </a:solidFill>
                <a:effectLst/>
                <a:latin typeface="Menlo" panose="020B0609030804020204" pitchFamily="49" charset="0"/>
              </a:rPr>
              <a:t>at </a:t>
            </a:r>
            <a:r>
              <a:rPr lang="en-GB" sz="1600" b="1" dirty="0" err="1">
                <a:solidFill>
                  <a:srgbClr val="FC6C23"/>
                </a:solidFill>
                <a:effectLst/>
                <a:latin typeface="Menlo" panose="020B0609030804020204" pitchFamily="49" charset="0"/>
              </a:rPr>
              <a:t>Alexs</a:t>
            </a:r>
            <a:r>
              <a:rPr lang="en-GB" sz="1600" b="1" dirty="0">
                <a:solidFill>
                  <a:srgbClr val="FC6C23"/>
                </a:solidFill>
                <a:effectLst/>
                <a:latin typeface="Menlo" panose="020B0609030804020204" pitchFamily="49" charset="0"/>
              </a:rPr>
              <a:t>-Air </a:t>
            </a:r>
            <a:r>
              <a:rPr lang="en-GB" sz="1600" b="1" dirty="0">
                <a:solidFill>
                  <a:srgbClr val="929292"/>
                </a:solidFill>
                <a:effectLst/>
                <a:latin typeface="Menlo" panose="020B0609030804020204" pitchFamily="49" charset="0"/>
              </a:rPr>
              <a:t>in </a:t>
            </a:r>
            <a:r>
              <a:rPr lang="en-GB" sz="1600" b="1" dirty="0">
                <a:solidFill>
                  <a:srgbClr val="73A027"/>
                </a:solidFill>
                <a:effectLst/>
                <a:latin typeface="Menlo" panose="020B0609030804020204" pitchFamily="49" charset="0"/>
              </a:rPr>
              <a:t>~/Documents/UOL/Teaching/C++_Workshops/Workshops/WS2</a:t>
            </a:r>
            <a:endParaRPr lang="en-GB" sz="1600" dirty="0">
              <a:solidFill>
                <a:srgbClr val="73A027"/>
              </a:solidFill>
              <a:effectLst/>
              <a:latin typeface="Menlo" panose="020B0609030804020204" pitchFamily="49" charset="0"/>
            </a:endParaRPr>
          </a:p>
          <a:p>
            <a:r>
              <a:rPr lang="en-GB" sz="1600" b="1" dirty="0">
                <a:solidFill>
                  <a:srgbClr val="929292"/>
                </a:solidFill>
                <a:effectLst/>
                <a:latin typeface="Menlo" panose="020B0609030804020204" pitchFamily="49" charset="0"/>
              </a:rPr>
              <a:t>$ </a:t>
            </a:r>
            <a:r>
              <a:rPr lang="en-GB" sz="1600" dirty="0">
                <a:solidFill>
                  <a:srgbClr val="000000"/>
                </a:solidFill>
                <a:effectLst/>
                <a:latin typeface="Menlo" panose="020B0609030804020204" pitchFamily="49" charset="0"/>
              </a:rPr>
              <a:t>./run</a:t>
            </a:r>
          </a:p>
          <a:p>
            <a:r>
              <a:rPr lang="en-GB" sz="1600" dirty="0">
                <a:solidFill>
                  <a:srgbClr val="000000"/>
                </a:solidFill>
                <a:effectLst/>
                <a:latin typeface="Menlo" panose="020B0609030804020204" pitchFamily="49" charset="0"/>
              </a:rPr>
              <a:t>Interactive lessons are superior!</a:t>
            </a:r>
          </a:p>
        </p:txBody>
      </p:sp>
    </p:spTree>
    <p:extLst>
      <p:ext uri="{BB962C8B-B14F-4D97-AF65-F5344CB8AC3E}">
        <p14:creationId xmlns:p14="http://schemas.microsoft.com/office/powerpoint/2010/main" val="10048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B45E-9666-EEB5-B50A-E468078C2015}"/>
              </a:ext>
            </a:extLst>
          </p:cNvPr>
          <p:cNvSpPr>
            <a:spLocks noGrp="1"/>
          </p:cNvSpPr>
          <p:nvPr>
            <p:ph type="title"/>
          </p:nvPr>
        </p:nvSpPr>
        <p:spPr/>
        <p:txBody>
          <a:bodyPr/>
          <a:lstStyle/>
          <a:p>
            <a:r>
              <a:rPr lang="en-GB" dirty="0"/>
              <a:t>Challenge Four (Homework)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202459-6520-8A28-9564-7893074C5012}"/>
                  </a:ext>
                </a:extLst>
              </p:cNvPr>
              <p:cNvSpPr>
                <a:spLocks noGrp="1"/>
              </p:cNvSpPr>
              <p:nvPr>
                <p:ph idx="1"/>
              </p:nvPr>
            </p:nvSpPr>
            <p:spPr>
              <a:xfrm>
                <a:off x="924443" y="1357993"/>
                <a:ext cx="10353762" cy="5031921"/>
              </a:xfrm>
            </p:spPr>
            <p:txBody>
              <a:bodyPr>
                <a:noAutofit/>
              </a:bodyPr>
              <a:lstStyle/>
              <a:p>
                <a:r>
                  <a:rPr lang="en-US" sz="2400" dirty="0"/>
                  <a:t>Create an evenly-space array (or vector) between 0 and </a:t>
                </a:r>
                <a14:m>
                  <m:oMath xmlns:m="http://schemas.openxmlformats.org/officeDocument/2006/math">
                    <m:r>
                      <a:rPr lang="en-US" sz="2400" i="1" smtClean="0">
                        <a:latin typeface="Cambria Math" panose="02040503050406030204" pitchFamily="18" charset="0"/>
                        <a:ea typeface="Cambria Math" panose="02040503050406030204" pitchFamily="18" charset="0"/>
                      </a:rPr>
                      <m:t>𝜋</m:t>
                    </m:r>
                  </m:oMath>
                </a14:m>
                <a:r>
                  <a:rPr lang="en-US" sz="2400" dirty="0"/>
                  <a:t> (you’ll need to import &lt;</a:t>
                </a:r>
                <a:r>
                  <a:rPr lang="en-US" sz="2400" dirty="0" err="1"/>
                  <a:t>cmath</a:t>
                </a:r>
                <a:r>
                  <a:rPr lang="en-US" sz="2400" dirty="0"/>
                  <a:t>&gt;)</a:t>
                </a:r>
              </a:p>
              <a:p>
                <a:endParaRPr lang="en-US" sz="2400" dirty="0"/>
              </a:p>
              <a:p>
                <a:r>
                  <a:rPr lang="en-US" sz="2400" dirty="0"/>
                  <a:t>Create a function called sin_2x which returns sin(2x)</a:t>
                </a:r>
              </a:p>
              <a:p>
                <a:endParaRPr lang="en-US" sz="2400" dirty="0"/>
              </a:p>
              <a:p>
                <a:r>
                  <a:rPr lang="en-US" sz="2400" dirty="0"/>
                  <a:t>Loop over your array and pass the elements to sin_2x</a:t>
                </a:r>
              </a:p>
              <a:p>
                <a:endParaRPr lang="en-US" sz="2400" dirty="0"/>
              </a:p>
              <a:p>
                <a:r>
                  <a:rPr lang="en-US" sz="2400" dirty="0"/>
                  <a:t>Save the results to a new array of the same length</a:t>
                </a:r>
              </a:p>
              <a:p>
                <a:endParaRPr lang="en-US" sz="2400" dirty="0"/>
              </a:p>
              <a:p>
                <a:r>
                  <a:rPr lang="en-US" sz="2400" dirty="0"/>
                  <a:t>Send me your scripts by Wednesday evening next week (18/11/23) </a:t>
                </a:r>
              </a:p>
              <a:p>
                <a:endParaRPr lang="en-GB" sz="2400" dirty="0"/>
              </a:p>
            </p:txBody>
          </p:sp>
        </mc:Choice>
        <mc:Fallback>
          <p:sp>
            <p:nvSpPr>
              <p:cNvPr id="3" name="Content Placeholder 2">
                <a:extLst>
                  <a:ext uri="{FF2B5EF4-FFF2-40B4-BE49-F238E27FC236}">
                    <a16:creationId xmlns:a16="http://schemas.microsoft.com/office/drawing/2014/main" id="{88202459-6520-8A28-9564-7893074C5012}"/>
                  </a:ext>
                </a:extLst>
              </p:cNvPr>
              <p:cNvSpPr>
                <a:spLocks noGrp="1" noRot="1" noChangeAspect="1" noMove="1" noResize="1" noEditPoints="1" noAdjustHandles="1" noChangeArrowheads="1" noChangeShapeType="1" noTextEdit="1"/>
              </p:cNvSpPr>
              <p:nvPr>
                <p:ph idx="1"/>
              </p:nvPr>
            </p:nvSpPr>
            <p:spPr>
              <a:xfrm>
                <a:off x="924443" y="1357993"/>
                <a:ext cx="10353762" cy="5031921"/>
              </a:xfrm>
              <a:blipFill>
                <a:blip r:embed="rId2"/>
                <a:stretch>
                  <a:fillRect/>
                </a:stretch>
              </a:blipFill>
            </p:spPr>
            <p:txBody>
              <a:bodyPr/>
              <a:lstStyle/>
              <a:p>
                <a:r>
                  <a:rPr lang="en-GB">
                    <a:noFill/>
                  </a:rPr>
                  <a:t> </a:t>
                </a:r>
              </a:p>
            </p:txBody>
          </p:sp>
        </mc:Fallback>
      </mc:AlternateContent>
      <p:sp>
        <p:nvSpPr>
          <p:cNvPr id="4" name="Rounded Rectangle 3">
            <a:extLst>
              <a:ext uri="{FF2B5EF4-FFF2-40B4-BE49-F238E27FC236}">
                <a16:creationId xmlns:a16="http://schemas.microsoft.com/office/drawing/2014/main" id="{7C71B349-6D24-E887-9F84-7CE051AA7C8B}"/>
              </a:ext>
            </a:extLst>
          </p:cNvPr>
          <p:cNvSpPr/>
          <p:nvPr/>
        </p:nvSpPr>
        <p:spPr>
          <a:xfrm>
            <a:off x="2770908" y="288537"/>
            <a:ext cx="6719455" cy="1141142"/>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244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dissolv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9D46-EFA3-C653-5DDC-EA25FDB4E610}"/>
              </a:ext>
            </a:extLst>
          </p:cNvPr>
          <p:cNvSpPr>
            <a:spLocks noGrp="1"/>
          </p:cNvSpPr>
          <p:nvPr>
            <p:ph type="title"/>
          </p:nvPr>
        </p:nvSpPr>
        <p:spPr/>
        <p:txBody>
          <a:bodyPr/>
          <a:lstStyle/>
          <a:p>
            <a:r>
              <a:rPr lang="en-GB" dirty="0"/>
              <a:t>Next Week</a:t>
            </a:r>
          </a:p>
        </p:txBody>
      </p:sp>
      <p:sp>
        <p:nvSpPr>
          <p:cNvPr id="3" name="Content Placeholder 2">
            <a:extLst>
              <a:ext uri="{FF2B5EF4-FFF2-40B4-BE49-F238E27FC236}">
                <a16:creationId xmlns:a16="http://schemas.microsoft.com/office/drawing/2014/main" id="{DCA01C21-510F-A334-717E-8F4D6C0B851B}"/>
              </a:ext>
            </a:extLst>
          </p:cNvPr>
          <p:cNvSpPr>
            <a:spLocks noGrp="1"/>
          </p:cNvSpPr>
          <p:nvPr>
            <p:ph idx="1"/>
          </p:nvPr>
        </p:nvSpPr>
        <p:spPr/>
        <p:txBody>
          <a:bodyPr/>
          <a:lstStyle/>
          <a:p>
            <a:r>
              <a:rPr lang="en-US" sz="2800" dirty="0"/>
              <a:t>Passing vectors into functions (pointers)</a:t>
            </a:r>
          </a:p>
          <a:p>
            <a:pPr marL="0" indent="0">
              <a:buNone/>
            </a:pPr>
            <a:endParaRPr lang="en-US" sz="2800" dirty="0"/>
          </a:p>
          <a:p>
            <a:r>
              <a:rPr lang="en-US" sz="2800" dirty="0"/>
              <a:t>Plotting data (really this time)</a:t>
            </a:r>
          </a:p>
          <a:p>
            <a:endParaRPr lang="en-US" sz="2800" dirty="0"/>
          </a:p>
          <a:p>
            <a:r>
              <a:rPr lang="en-US" sz="2800" dirty="0"/>
              <a:t>Introduction to Monte Carlo methods</a:t>
            </a:r>
          </a:p>
          <a:p>
            <a:endParaRPr lang="en-GB" dirty="0"/>
          </a:p>
        </p:txBody>
      </p:sp>
    </p:spTree>
    <p:extLst>
      <p:ext uri="{BB962C8B-B14F-4D97-AF65-F5344CB8AC3E}">
        <p14:creationId xmlns:p14="http://schemas.microsoft.com/office/powerpoint/2010/main" val="2211144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DB24-9643-0247-468C-DC18E0B1201E}"/>
              </a:ext>
            </a:extLst>
          </p:cNvPr>
          <p:cNvSpPr>
            <a:spLocks noGrp="1"/>
          </p:cNvSpPr>
          <p:nvPr>
            <p:ph type="title"/>
          </p:nvPr>
        </p:nvSpPr>
        <p:spPr>
          <a:xfrm>
            <a:off x="913795" y="0"/>
            <a:ext cx="10353762" cy="1257300"/>
          </a:xfrm>
        </p:spPr>
        <p:txBody>
          <a:bodyPr/>
          <a:lstStyle/>
          <a:p>
            <a:r>
              <a:rPr lang="en-GB" dirty="0"/>
              <a:t>Thanks!</a:t>
            </a:r>
          </a:p>
        </p:txBody>
      </p:sp>
      <p:pic>
        <p:nvPicPr>
          <p:cNvPr id="7" name="Content Placeholder 6" descr="A screenshot of a computer&#10;&#10;Description automatically generated">
            <a:extLst>
              <a:ext uri="{FF2B5EF4-FFF2-40B4-BE49-F238E27FC236}">
                <a16:creationId xmlns:a16="http://schemas.microsoft.com/office/drawing/2014/main" id="{19E23A8F-C72B-9C85-775A-67A3ABA0E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487" y="1257300"/>
            <a:ext cx="6358873" cy="5334000"/>
          </a:xfrm>
        </p:spPr>
      </p:pic>
      <p:sp>
        <p:nvSpPr>
          <p:cNvPr id="9" name="TextBox 8">
            <a:extLst>
              <a:ext uri="{FF2B5EF4-FFF2-40B4-BE49-F238E27FC236}">
                <a16:creationId xmlns:a16="http://schemas.microsoft.com/office/drawing/2014/main" id="{6EE4AB89-CB8C-1B42-3EF7-2FF6E11A5B55}"/>
              </a:ext>
            </a:extLst>
          </p:cNvPr>
          <p:cNvSpPr txBox="1"/>
          <p:nvPr/>
        </p:nvSpPr>
        <p:spPr>
          <a:xfrm>
            <a:off x="7148513" y="2723970"/>
            <a:ext cx="4719637" cy="1200329"/>
          </a:xfrm>
          <a:prstGeom prst="rect">
            <a:avLst/>
          </a:prstGeom>
          <a:noFill/>
        </p:spPr>
        <p:txBody>
          <a:bodyPr wrap="square">
            <a:spAutoFit/>
          </a:bodyPr>
          <a:lstStyle/>
          <a:p>
            <a:r>
              <a:rPr lang="en-GB" sz="2400" dirty="0">
                <a:solidFill>
                  <a:srgbClr val="002060"/>
                </a:solidFill>
                <a:latin typeface="Helvetica Light" panose="020B0403020202020204" pitchFamily="34" charset="0"/>
              </a:rPr>
              <a:t>Any questions in the Slack Channel, or message me privately </a:t>
            </a:r>
          </a:p>
        </p:txBody>
      </p:sp>
    </p:spTree>
    <p:extLst>
      <p:ext uri="{BB962C8B-B14F-4D97-AF65-F5344CB8AC3E}">
        <p14:creationId xmlns:p14="http://schemas.microsoft.com/office/powerpoint/2010/main" val="209586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755F-37B4-2ACA-AD98-DD75A544E66C}"/>
              </a:ext>
            </a:extLst>
          </p:cNvPr>
          <p:cNvSpPr>
            <a:spLocks noGrp="1"/>
          </p:cNvSpPr>
          <p:nvPr>
            <p:ph type="title"/>
          </p:nvPr>
        </p:nvSpPr>
        <p:spPr/>
        <p:txBody>
          <a:bodyPr/>
          <a:lstStyle/>
          <a:p>
            <a:r>
              <a:rPr lang="en-GB" b="1" u="sng" dirty="0"/>
              <a:t>VARIABLES</a:t>
            </a:r>
          </a:p>
        </p:txBody>
      </p:sp>
      <p:sp>
        <p:nvSpPr>
          <p:cNvPr id="3" name="Content Placeholder 2">
            <a:extLst>
              <a:ext uri="{FF2B5EF4-FFF2-40B4-BE49-F238E27FC236}">
                <a16:creationId xmlns:a16="http://schemas.microsoft.com/office/drawing/2014/main" id="{F015293D-ECC7-0405-EA6C-C45A2D0DDDF5}"/>
              </a:ext>
            </a:extLst>
          </p:cNvPr>
          <p:cNvSpPr>
            <a:spLocks noGrp="1"/>
          </p:cNvSpPr>
          <p:nvPr>
            <p:ph idx="1"/>
          </p:nvPr>
        </p:nvSpPr>
        <p:spPr>
          <a:effectLst/>
        </p:spPr>
        <p:txBody>
          <a:bodyPr>
            <a:normAutofit fontScale="92500" lnSpcReduction="10000"/>
          </a:bodyPr>
          <a:lstStyle/>
          <a:p>
            <a:r>
              <a:rPr lang="en-GB" sz="2800" dirty="0"/>
              <a:t>Different data types</a:t>
            </a:r>
          </a:p>
          <a:p>
            <a:endParaRPr lang="en-GB" sz="2800" dirty="0"/>
          </a:p>
          <a:p>
            <a:r>
              <a:rPr lang="en-GB" sz="2800" dirty="0"/>
              <a:t>Type conversion</a:t>
            </a:r>
          </a:p>
          <a:p>
            <a:endParaRPr lang="en-GB" sz="2800" dirty="0"/>
          </a:p>
          <a:p>
            <a:r>
              <a:rPr lang="en-GB" sz="2800" dirty="0"/>
              <a:t>Precision and limits</a:t>
            </a:r>
          </a:p>
          <a:p>
            <a:endParaRPr lang="en-GB" sz="2800" dirty="0"/>
          </a:p>
          <a:p>
            <a:r>
              <a:rPr lang="en-GB" sz="2800" dirty="0"/>
              <a:t>Simple exercises and operations list</a:t>
            </a:r>
          </a:p>
        </p:txBody>
      </p:sp>
      <p:sp>
        <p:nvSpPr>
          <p:cNvPr id="4" name="Rounded Rectangle 3">
            <a:extLst>
              <a:ext uri="{FF2B5EF4-FFF2-40B4-BE49-F238E27FC236}">
                <a16:creationId xmlns:a16="http://schemas.microsoft.com/office/drawing/2014/main" id="{A0773EF8-1258-7927-9641-4192CFAC1122}"/>
              </a:ext>
            </a:extLst>
          </p:cNvPr>
          <p:cNvSpPr/>
          <p:nvPr/>
        </p:nvSpPr>
        <p:spPr>
          <a:xfrm>
            <a:off x="4304714" y="230458"/>
            <a:ext cx="3587261" cy="1257300"/>
          </a:xfrm>
          <a:prstGeom prst="round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91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3E-FD15-A225-906F-67C19A9C7572}"/>
              </a:ext>
            </a:extLst>
          </p:cNvPr>
          <p:cNvSpPr>
            <a:spLocks noGrp="1"/>
          </p:cNvSpPr>
          <p:nvPr>
            <p:ph type="title"/>
          </p:nvPr>
        </p:nvSpPr>
        <p:spPr/>
        <p:txBody>
          <a:bodyPr/>
          <a:lstStyle/>
          <a:p>
            <a:r>
              <a:rPr lang="en-GB" dirty="0"/>
              <a:t>Variables</a:t>
            </a:r>
          </a:p>
        </p:txBody>
      </p:sp>
      <p:sp>
        <p:nvSpPr>
          <p:cNvPr id="3" name="Content Placeholder 2">
            <a:extLst>
              <a:ext uri="{FF2B5EF4-FFF2-40B4-BE49-F238E27FC236}">
                <a16:creationId xmlns:a16="http://schemas.microsoft.com/office/drawing/2014/main" id="{C39698D4-81E0-216C-F4DD-9CAAB8C94835}"/>
              </a:ext>
            </a:extLst>
          </p:cNvPr>
          <p:cNvSpPr>
            <a:spLocks noGrp="1"/>
          </p:cNvSpPr>
          <p:nvPr>
            <p:ph idx="1"/>
          </p:nvPr>
        </p:nvSpPr>
        <p:spPr>
          <a:xfrm>
            <a:off x="913795" y="1698763"/>
            <a:ext cx="10353762" cy="4551092"/>
          </a:xfrm>
          <a:effectLst/>
        </p:spPr>
        <p:txBody>
          <a:bodyPr>
            <a:normAutofit lnSpcReduction="10000"/>
          </a:bodyPr>
          <a:lstStyle/>
          <a:p>
            <a:r>
              <a:rPr lang="en-GB" sz="2800" dirty="0"/>
              <a:t>A variable is a container for data</a:t>
            </a:r>
          </a:p>
          <a:p>
            <a:endParaRPr lang="en-GB" sz="2800" dirty="0"/>
          </a:p>
          <a:p>
            <a:r>
              <a:rPr lang="en-GB" dirty="0"/>
              <a:t>A named location in </a:t>
            </a:r>
            <a:r>
              <a:rPr lang="en-GB" sz="2800" dirty="0"/>
              <a:t>memory space</a:t>
            </a:r>
            <a:endParaRPr lang="en-GB" dirty="0"/>
          </a:p>
          <a:p>
            <a:endParaRPr lang="en-GB" sz="2800" dirty="0"/>
          </a:p>
          <a:p>
            <a:r>
              <a:rPr lang="en-GB" sz="2800" dirty="0"/>
              <a:t>Variables are assigned values, which may be changed at any time</a:t>
            </a:r>
          </a:p>
          <a:p>
            <a:endParaRPr lang="en-GB" dirty="0"/>
          </a:p>
          <a:p>
            <a:r>
              <a:rPr lang="en-GB" sz="2800" dirty="0"/>
              <a:t>In C++, you must tell the compiler what data type to expect for a variable </a:t>
            </a:r>
          </a:p>
        </p:txBody>
      </p:sp>
    </p:spTree>
    <p:extLst>
      <p:ext uri="{BB962C8B-B14F-4D97-AF65-F5344CB8AC3E}">
        <p14:creationId xmlns:p14="http://schemas.microsoft.com/office/powerpoint/2010/main" val="4753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529E-9676-E85B-2696-63CECAAF2CB5}"/>
              </a:ext>
            </a:extLst>
          </p:cNvPr>
          <p:cNvSpPr>
            <a:spLocks noGrp="1"/>
          </p:cNvSpPr>
          <p:nvPr>
            <p:ph type="title"/>
          </p:nvPr>
        </p:nvSpPr>
        <p:spPr/>
        <p:txBody>
          <a:bodyPr/>
          <a:lstStyle/>
          <a:p>
            <a:r>
              <a:rPr lang="en-GB" dirty="0"/>
              <a:t>Variables</a:t>
            </a:r>
          </a:p>
        </p:txBody>
      </p:sp>
      <p:sp>
        <p:nvSpPr>
          <p:cNvPr id="3" name="Content Placeholder 2">
            <a:extLst>
              <a:ext uri="{FF2B5EF4-FFF2-40B4-BE49-F238E27FC236}">
                <a16:creationId xmlns:a16="http://schemas.microsoft.com/office/drawing/2014/main" id="{C95EAA32-C900-E803-C681-D02C078FB16B}"/>
              </a:ext>
            </a:extLst>
          </p:cNvPr>
          <p:cNvSpPr>
            <a:spLocks noGrp="1"/>
          </p:cNvSpPr>
          <p:nvPr>
            <p:ph idx="1"/>
          </p:nvPr>
        </p:nvSpPr>
        <p:spPr>
          <a:xfrm>
            <a:off x="913795" y="5562326"/>
            <a:ext cx="10353762" cy="566056"/>
          </a:xfrm>
        </p:spPr>
        <p:txBody>
          <a:bodyPr>
            <a:normAutofit fontScale="92500"/>
          </a:bodyPr>
          <a:lstStyle/>
          <a:p>
            <a:pPr marL="36900" indent="0">
              <a:buNone/>
            </a:pPr>
            <a:r>
              <a:rPr lang="en-GB" dirty="0"/>
              <a:t>Variables may be assigned values straight away or later in the code</a:t>
            </a:r>
          </a:p>
        </p:txBody>
      </p:sp>
      <p:sp>
        <p:nvSpPr>
          <p:cNvPr id="5" name="TextBox 4">
            <a:extLst>
              <a:ext uri="{FF2B5EF4-FFF2-40B4-BE49-F238E27FC236}">
                <a16:creationId xmlns:a16="http://schemas.microsoft.com/office/drawing/2014/main" id="{8A1C6697-7A51-07C6-35FF-CD0170D0DE6D}"/>
              </a:ext>
            </a:extLst>
          </p:cNvPr>
          <p:cNvSpPr txBox="1"/>
          <p:nvPr/>
        </p:nvSpPr>
        <p:spPr>
          <a:xfrm>
            <a:off x="2143898" y="1463625"/>
            <a:ext cx="7893556" cy="3785652"/>
          </a:xfrm>
          <a:prstGeom prst="rect">
            <a:avLst/>
          </a:prstGeom>
          <a:solidFill>
            <a:schemeClr val="bg1"/>
          </a:solidFill>
          <a:ln w="31750">
            <a:solidFill>
              <a:srgbClr val="FF0000"/>
            </a:solidFill>
          </a:ln>
        </p:spPr>
        <p:txBody>
          <a:bodyPr wrap="square">
            <a:spAutoFit/>
          </a:bodyPr>
          <a:lstStyle/>
          <a:p>
            <a:r>
              <a:rPr lang="en-GB" sz="2400" b="0" dirty="0">
                <a:solidFill>
                  <a:srgbClr val="F92672"/>
                </a:solidFill>
                <a:effectLst/>
                <a:latin typeface="Menlo" panose="020B0609030804020204" pitchFamily="49" charset="0"/>
              </a:rPr>
              <a:t>#include</a:t>
            </a:r>
            <a:r>
              <a:rPr lang="en-GB" sz="2400" b="0" dirty="0">
                <a:solidFill>
                  <a:srgbClr val="F8F8F2"/>
                </a:solidFill>
                <a:effectLst/>
                <a:latin typeface="Menlo" panose="020B0609030804020204" pitchFamily="49" charset="0"/>
              </a:rPr>
              <a:t> </a:t>
            </a:r>
            <a:r>
              <a:rPr lang="en-GB" sz="2400" b="0" dirty="0">
                <a:solidFill>
                  <a:srgbClr val="E6DB74"/>
                </a:solidFill>
                <a:effectLst/>
                <a:latin typeface="Menlo" panose="020B0609030804020204" pitchFamily="49" charset="0"/>
              </a:rPr>
              <a:t>&lt;iostream&gt;</a:t>
            </a:r>
            <a:endParaRPr lang="en-GB" sz="2400" b="0" dirty="0">
              <a:solidFill>
                <a:srgbClr val="F8F8F2"/>
              </a:solidFill>
              <a:effectLst/>
              <a:latin typeface="Menlo" panose="020B0609030804020204" pitchFamily="49" charset="0"/>
            </a:endParaRPr>
          </a:p>
          <a:p>
            <a:r>
              <a:rPr lang="en-GB" sz="2400" b="0" dirty="0">
                <a:solidFill>
                  <a:srgbClr val="F92672"/>
                </a:solidFill>
                <a:effectLst/>
                <a:latin typeface="Menlo" panose="020B0609030804020204" pitchFamily="49" charset="0"/>
              </a:rPr>
              <a:t>using</a:t>
            </a:r>
            <a:r>
              <a:rPr lang="en-GB" sz="2400" b="0" dirty="0">
                <a:solidFill>
                  <a:srgbClr val="F8F8F2"/>
                </a:solidFill>
                <a:effectLst/>
                <a:latin typeface="Menlo" panose="020B0609030804020204" pitchFamily="49" charset="0"/>
              </a:rPr>
              <a:t> </a:t>
            </a:r>
            <a:r>
              <a:rPr lang="en-GB" sz="2400" b="0" i="1" dirty="0">
                <a:solidFill>
                  <a:srgbClr val="66D9EF"/>
                </a:solidFill>
                <a:effectLst/>
                <a:latin typeface="Menlo" panose="020B0609030804020204" pitchFamily="49" charset="0"/>
              </a:rPr>
              <a:t>namespace</a:t>
            </a:r>
            <a:r>
              <a:rPr lang="en-GB" sz="2400" b="0" dirty="0">
                <a:solidFill>
                  <a:srgbClr val="F8F8F2"/>
                </a:solidFill>
                <a:effectLst/>
                <a:latin typeface="Menlo" panose="020B0609030804020204" pitchFamily="49" charset="0"/>
              </a:rPr>
              <a:t> </a:t>
            </a:r>
            <a:r>
              <a:rPr lang="en-GB" sz="2400" b="0" u="sng" dirty="0">
                <a:solidFill>
                  <a:srgbClr val="A6E22E"/>
                </a:solidFill>
                <a:effectLst/>
                <a:latin typeface="Menlo" panose="020B0609030804020204" pitchFamily="49" charset="0"/>
              </a:rPr>
              <a:t>std</a:t>
            </a:r>
            <a:r>
              <a:rPr lang="en-GB" sz="2400" b="0" dirty="0">
                <a:solidFill>
                  <a:srgbClr val="F8F8F2"/>
                </a:solidFill>
                <a:effectLst/>
                <a:latin typeface="Menlo" panose="020B0609030804020204" pitchFamily="49" charset="0"/>
              </a:rPr>
              <a:t>;</a:t>
            </a:r>
          </a:p>
          <a:p>
            <a:br>
              <a:rPr lang="en-GB" sz="2400" b="0" dirty="0">
                <a:solidFill>
                  <a:srgbClr val="F8F8F2"/>
                </a:solidFill>
                <a:effectLst/>
                <a:latin typeface="Menlo" panose="020B0609030804020204" pitchFamily="49" charset="0"/>
              </a:rPr>
            </a:br>
            <a:r>
              <a:rPr lang="en-GB" sz="2400" b="0" i="1" dirty="0">
                <a:solidFill>
                  <a:srgbClr val="66D9EF"/>
                </a:solidFill>
                <a:effectLst/>
                <a:latin typeface="Menlo" panose="020B0609030804020204" pitchFamily="49" charset="0"/>
              </a:rPr>
              <a:t>int</a:t>
            </a:r>
            <a:r>
              <a:rPr lang="en-GB" sz="2400" b="0" dirty="0">
                <a:solidFill>
                  <a:srgbClr val="F8F8F2"/>
                </a:solidFill>
                <a:effectLst/>
                <a:latin typeface="Menlo" panose="020B0609030804020204" pitchFamily="49" charset="0"/>
              </a:rPr>
              <a:t> </a:t>
            </a:r>
            <a:r>
              <a:rPr lang="en-GB" sz="2400" b="0" dirty="0">
                <a:solidFill>
                  <a:srgbClr val="A6E22E"/>
                </a:solidFill>
                <a:effectLst/>
                <a:latin typeface="Menlo" panose="020B0609030804020204" pitchFamily="49" charset="0"/>
              </a:rPr>
              <a:t>main</a:t>
            </a:r>
            <a:r>
              <a:rPr lang="en-GB" sz="2400" b="0" dirty="0">
                <a:solidFill>
                  <a:srgbClr val="F8F8F2"/>
                </a:solidFill>
                <a:effectLst/>
                <a:latin typeface="Menlo" panose="020B0609030804020204" pitchFamily="49" charset="0"/>
              </a:rPr>
              <a:t>() {</a:t>
            </a:r>
          </a:p>
          <a:p>
            <a:r>
              <a:rPr lang="en-GB" sz="2400" b="0" i="1" dirty="0">
                <a:solidFill>
                  <a:srgbClr val="66D9EF"/>
                </a:solidFill>
                <a:effectLst/>
                <a:latin typeface="Menlo" panose="020B0609030804020204" pitchFamily="49" charset="0"/>
              </a:rPr>
              <a:t>int</a:t>
            </a:r>
            <a:r>
              <a:rPr lang="en-GB" sz="2400" b="0" dirty="0">
                <a:solidFill>
                  <a:srgbClr val="F8F8F2"/>
                </a:solidFill>
                <a:effectLst/>
                <a:latin typeface="Menlo" panose="020B0609030804020204" pitchFamily="49" charset="0"/>
              </a:rPr>
              <a:t> a </a:t>
            </a:r>
            <a:r>
              <a:rPr lang="en-GB" sz="2400" b="0" dirty="0">
                <a:solidFill>
                  <a:srgbClr val="F92672"/>
                </a:solidFill>
                <a:effectLst/>
                <a:latin typeface="Menlo" panose="020B0609030804020204" pitchFamily="49" charset="0"/>
              </a:rPr>
              <a:t>=</a:t>
            </a:r>
            <a:r>
              <a:rPr lang="en-GB" sz="2400" b="0" dirty="0">
                <a:solidFill>
                  <a:srgbClr val="F8F8F2"/>
                </a:solidFill>
                <a:effectLst/>
                <a:latin typeface="Menlo" panose="020B0609030804020204" pitchFamily="49" charset="0"/>
              </a:rPr>
              <a:t> </a:t>
            </a:r>
            <a:r>
              <a:rPr lang="en-GB" sz="2400" b="0" dirty="0">
                <a:solidFill>
                  <a:srgbClr val="AE81FF"/>
                </a:solidFill>
                <a:effectLst/>
                <a:latin typeface="Menlo" panose="020B0609030804020204" pitchFamily="49" charset="0"/>
              </a:rPr>
              <a:t>10</a:t>
            </a:r>
            <a:r>
              <a:rPr lang="en-GB" sz="2400" b="0" dirty="0">
                <a:solidFill>
                  <a:srgbClr val="F8F8F2"/>
                </a:solidFill>
                <a:effectLst/>
                <a:latin typeface="Menlo" panose="020B0609030804020204" pitchFamily="49" charset="0"/>
              </a:rPr>
              <a:t>;</a:t>
            </a:r>
          </a:p>
          <a:p>
            <a:r>
              <a:rPr lang="en-GB" sz="2400" b="0" i="1" dirty="0">
                <a:solidFill>
                  <a:srgbClr val="66D9EF"/>
                </a:solidFill>
                <a:effectLst/>
                <a:latin typeface="Menlo" panose="020B0609030804020204" pitchFamily="49" charset="0"/>
              </a:rPr>
              <a:t>int</a:t>
            </a:r>
            <a:r>
              <a:rPr lang="en-GB" sz="2400" b="0" dirty="0">
                <a:solidFill>
                  <a:srgbClr val="F8F8F2"/>
                </a:solidFill>
                <a:effectLst/>
                <a:latin typeface="Menlo" panose="020B0609030804020204" pitchFamily="49" charset="0"/>
              </a:rPr>
              <a:t> b;</a:t>
            </a:r>
          </a:p>
          <a:p>
            <a:r>
              <a:rPr lang="en-GB" sz="2400" b="0" dirty="0">
                <a:solidFill>
                  <a:srgbClr val="F8F8F2"/>
                </a:solidFill>
                <a:effectLst/>
                <a:latin typeface="Menlo" panose="020B0609030804020204" pitchFamily="49" charset="0"/>
              </a:rPr>
              <a:t>b </a:t>
            </a:r>
            <a:r>
              <a:rPr lang="en-GB" sz="2400" b="0" dirty="0">
                <a:solidFill>
                  <a:srgbClr val="F92672"/>
                </a:solidFill>
                <a:effectLst/>
                <a:latin typeface="Menlo" panose="020B0609030804020204" pitchFamily="49" charset="0"/>
              </a:rPr>
              <a:t>=</a:t>
            </a:r>
            <a:r>
              <a:rPr lang="en-GB" sz="2400" b="0" dirty="0">
                <a:solidFill>
                  <a:srgbClr val="F8F8F2"/>
                </a:solidFill>
                <a:effectLst/>
                <a:latin typeface="Menlo" panose="020B0609030804020204" pitchFamily="49" charset="0"/>
              </a:rPr>
              <a:t> </a:t>
            </a:r>
            <a:r>
              <a:rPr lang="en-GB" sz="2400" b="0" dirty="0">
                <a:solidFill>
                  <a:srgbClr val="AE81FF"/>
                </a:solidFill>
                <a:effectLst/>
                <a:latin typeface="Menlo" panose="020B0609030804020204" pitchFamily="49" charset="0"/>
              </a:rPr>
              <a:t>11</a:t>
            </a:r>
            <a:r>
              <a:rPr lang="en-GB" sz="2400" b="0" dirty="0">
                <a:solidFill>
                  <a:srgbClr val="F8F8F2"/>
                </a:solidFill>
                <a:effectLst/>
                <a:latin typeface="Menlo" panose="020B0609030804020204" pitchFamily="49" charset="0"/>
              </a:rPr>
              <a:t>;</a:t>
            </a:r>
          </a:p>
          <a:p>
            <a:r>
              <a:rPr lang="en-GB" sz="2400" b="0" dirty="0" err="1">
                <a:solidFill>
                  <a:srgbClr val="F8F8F2"/>
                </a:solidFill>
                <a:effectLst/>
                <a:latin typeface="Menlo" panose="020B0609030804020204" pitchFamily="49" charset="0"/>
              </a:rPr>
              <a:t>cout</a:t>
            </a:r>
            <a:r>
              <a:rPr lang="en-GB" sz="2400" b="0" dirty="0">
                <a:solidFill>
                  <a:srgbClr val="F8F8F2"/>
                </a:solidFill>
                <a:effectLst/>
                <a:latin typeface="Menlo" panose="020B0609030804020204" pitchFamily="49" charset="0"/>
              </a:rPr>
              <a:t> </a:t>
            </a:r>
            <a:r>
              <a:rPr lang="en-GB" sz="2400" b="0" dirty="0">
                <a:solidFill>
                  <a:srgbClr val="F92672"/>
                </a:solidFill>
                <a:effectLst/>
                <a:latin typeface="Menlo" panose="020B0609030804020204" pitchFamily="49" charset="0"/>
              </a:rPr>
              <a:t>&lt;&lt;</a:t>
            </a:r>
            <a:r>
              <a:rPr lang="en-GB" sz="2400" b="0" dirty="0">
                <a:solidFill>
                  <a:srgbClr val="F8F8F2"/>
                </a:solidFill>
                <a:effectLst/>
                <a:latin typeface="Menlo" panose="020B0609030804020204" pitchFamily="49" charset="0"/>
              </a:rPr>
              <a:t> a </a:t>
            </a:r>
            <a:r>
              <a:rPr lang="en-GB" sz="2400" b="0" dirty="0">
                <a:solidFill>
                  <a:srgbClr val="F92672"/>
                </a:solidFill>
                <a:effectLst/>
                <a:latin typeface="Menlo" panose="020B0609030804020204" pitchFamily="49" charset="0"/>
              </a:rPr>
              <a:t>&lt;&lt;</a:t>
            </a:r>
            <a:r>
              <a:rPr lang="en-GB" sz="2400" b="0" dirty="0">
                <a:solidFill>
                  <a:srgbClr val="F8F8F2"/>
                </a:solidFill>
                <a:effectLst/>
                <a:latin typeface="Menlo" panose="020B0609030804020204" pitchFamily="49" charset="0"/>
              </a:rPr>
              <a:t> </a:t>
            </a:r>
            <a:r>
              <a:rPr lang="en-GB" sz="2400" b="0" dirty="0">
                <a:solidFill>
                  <a:srgbClr val="E6DB74"/>
                </a:solidFill>
                <a:effectLst/>
                <a:latin typeface="Menlo" panose="020B0609030804020204" pitchFamily="49" charset="0"/>
              </a:rPr>
              <a:t>" "</a:t>
            </a:r>
            <a:r>
              <a:rPr lang="en-GB" sz="2400" b="0" dirty="0">
                <a:solidFill>
                  <a:srgbClr val="F8F8F2"/>
                </a:solidFill>
                <a:effectLst/>
                <a:latin typeface="Menlo" panose="020B0609030804020204" pitchFamily="49" charset="0"/>
              </a:rPr>
              <a:t> </a:t>
            </a:r>
            <a:r>
              <a:rPr lang="en-GB" sz="2400" b="0" dirty="0">
                <a:solidFill>
                  <a:srgbClr val="F92672"/>
                </a:solidFill>
                <a:effectLst/>
                <a:latin typeface="Menlo" panose="020B0609030804020204" pitchFamily="49" charset="0"/>
              </a:rPr>
              <a:t>&lt;&lt;</a:t>
            </a:r>
            <a:r>
              <a:rPr lang="en-GB" sz="2400" b="0" dirty="0">
                <a:solidFill>
                  <a:srgbClr val="F8F8F2"/>
                </a:solidFill>
                <a:effectLst/>
                <a:latin typeface="Menlo" panose="020B0609030804020204" pitchFamily="49" charset="0"/>
              </a:rPr>
              <a:t> b;</a:t>
            </a:r>
          </a:p>
          <a:p>
            <a:r>
              <a:rPr lang="en-GB" sz="2400" b="0" dirty="0">
                <a:solidFill>
                  <a:srgbClr val="F92672"/>
                </a:solidFill>
                <a:effectLst/>
                <a:latin typeface="Menlo" panose="020B0609030804020204" pitchFamily="49" charset="0"/>
              </a:rPr>
              <a:t>return</a:t>
            </a:r>
            <a:r>
              <a:rPr lang="en-GB" sz="2400" b="0" dirty="0">
                <a:solidFill>
                  <a:srgbClr val="F8F8F2"/>
                </a:solidFill>
                <a:effectLst/>
                <a:latin typeface="Menlo" panose="020B0609030804020204" pitchFamily="49" charset="0"/>
              </a:rPr>
              <a:t> </a:t>
            </a:r>
            <a:r>
              <a:rPr lang="en-GB" sz="2400" b="0" dirty="0">
                <a:solidFill>
                  <a:srgbClr val="AE81FF"/>
                </a:solidFill>
                <a:effectLst/>
                <a:latin typeface="Menlo" panose="020B0609030804020204" pitchFamily="49" charset="0"/>
              </a:rPr>
              <a:t>0</a:t>
            </a:r>
            <a:r>
              <a:rPr lang="en-GB" sz="2400" b="0" dirty="0">
                <a:solidFill>
                  <a:srgbClr val="F8F8F2"/>
                </a:solidFill>
                <a:effectLst/>
                <a:latin typeface="Menlo" panose="020B0609030804020204" pitchFamily="49" charset="0"/>
              </a:rPr>
              <a:t>;</a:t>
            </a:r>
            <a:br>
              <a:rPr lang="en-GB" sz="2400" b="0" dirty="0">
                <a:solidFill>
                  <a:srgbClr val="F8F8F2"/>
                </a:solidFill>
                <a:effectLst/>
                <a:latin typeface="Menlo" panose="020B0609030804020204" pitchFamily="49" charset="0"/>
              </a:rPr>
            </a:br>
            <a:r>
              <a:rPr lang="en-GB" sz="2400" b="0" dirty="0">
                <a:solidFill>
                  <a:srgbClr val="F8F8F2"/>
                </a:solidFill>
                <a:effectLst/>
                <a:latin typeface="Menlo" panose="020B0609030804020204" pitchFamily="49" charset="0"/>
              </a:rPr>
              <a:t>}</a:t>
            </a:r>
          </a:p>
        </p:txBody>
      </p:sp>
    </p:spTree>
    <p:extLst>
      <p:ext uri="{BB962C8B-B14F-4D97-AF65-F5344CB8AC3E}">
        <p14:creationId xmlns:p14="http://schemas.microsoft.com/office/powerpoint/2010/main" val="237044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EAB6-9994-83F3-1964-0AEE2342ABB1}"/>
              </a:ext>
            </a:extLst>
          </p:cNvPr>
          <p:cNvSpPr>
            <a:spLocks noGrp="1"/>
          </p:cNvSpPr>
          <p:nvPr>
            <p:ph type="title"/>
          </p:nvPr>
        </p:nvSpPr>
        <p:spPr/>
        <p:txBody>
          <a:bodyPr/>
          <a:lstStyle/>
          <a:p>
            <a:r>
              <a:rPr lang="en-GB" dirty="0"/>
              <a:t>Data Types</a:t>
            </a:r>
          </a:p>
        </p:txBody>
      </p:sp>
      <p:graphicFrame>
        <p:nvGraphicFramePr>
          <p:cNvPr id="4" name="Table 6">
            <a:extLst>
              <a:ext uri="{FF2B5EF4-FFF2-40B4-BE49-F238E27FC236}">
                <a16:creationId xmlns:a16="http://schemas.microsoft.com/office/drawing/2014/main" id="{400735E3-6DB8-26E4-99FA-7588CB5764A2}"/>
              </a:ext>
            </a:extLst>
          </p:cNvPr>
          <p:cNvGraphicFramePr>
            <a:graphicFrameLocks noGrp="1"/>
          </p:cNvGraphicFramePr>
          <p:nvPr>
            <p:ph idx="1"/>
            <p:extLst>
              <p:ext uri="{D42A27DB-BD31-4B8C-83A1-F6EECF244321}">
                <p14:modId xmlns:p14="http://schemas.microsoft.com/office/powerpoint/2010/main" val="373353324"/>
              </p:ext>
            </p:extLst>
          </p:nvPr>
        </p:nvGraphicFramePr>
        <p:xfrm>
          <a:off x="768611" y="1335358"/>
          <a:ext cx="10644130" cy="4842130"/>
        </p:xfrm>
        <a:graphic>
          <a:graphicData uri="http://schemas.openxmlformats.org/drawingml/2006/table">
            <a:tbl>
              <a:tblPr firstRow="1" bandRow="1">
                <a:tableStyleId>{073A0DAA-6AF3-43AB-8588-CEC1D06C72B9}</a:tableStyleId>
              </a:tblPr>
              <a:tblGrid>
                <a:gridCol w="3384014">
                  <a:extLst>
                    <a:ext uri="{9D8B030D-6E8A-4147-A177-3AD203B41FA5}">
                      <a16:colId xmlns:a16="http://schemas.microsoft.com/office/drawing/2014/main" val="2738433169"/>
                    </a:ext>
                  </a:extLst>
                </a:gridCol>
                <a:gridCol w="7260116">
                  <a:extLst>
                    <a:ext uri="{9D8B030D-6E8A-4147-A177-3AD203B41FA5}">
                      <a16:colId xmlns:a16="http://schemas.microsoft.com/office/drawing/2014/main" val="1658760828"/>
                    </a:ext>
                  </a:extLst>
                </a:gridCol>
              </a:tblGrid>
              <a:tr h="445264">
                <a:tc>
                  <a:txBody>
                    <a:bodyPr/>
                    <a:lstStyle/>
                    <a:p>
                      <a:r>
                        <a:rPr lang="en-US" sz="2200" dirty="0"/>
                        <a:t>Name</a:t>
                      </a:r>
                    </a:p>
                  </a:txBody>
                  <a:tcPr/>
                </a:tc>
                <a:tc>
                  <a:txBody>
                    <a:bodyPr/>
                    <a:lstStyle/>
                    <a:p>
                      <a:r>
                        <a:rPr lang="en-US" sz="2200" dirty="0"/>
                        <a:t>Description</a:t>
                      </a:r>
                    </a:p>
                  </a:txBody>
                  <a:tcPr/>
                </a:tc>
                <a:extLst>
                  <a:ext uri="{0D108BD9-81ED-4DB2-BD59-A6C34878D82A}">
                    <a16:rowId xmlns:a16="http://schemas.microsoft.com/office/drawing/2014/main" val="3320124006"/>
                  </a:ext>
                </a:extLst>
              </a:tr>
              <a:tr h="768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int</a:t>
                      </a:r>
                      <a:endParaRPr lang="en-GB" sz="2200" b="0" dirty="0">
                        <a:solidFill>
                          <a:srgbClr val="F8F8F2"/>
                        </a:solidFill>
                        <a:effectLst/>
                        <a:highlight>
                          <a:srgbClr val="000000"/>
                        </a:highlight>
                      </a:endParaRPr>
                    </a:p>
                    <a:p>
                      <a:endParaRPr lang="en-US" sz="2200" dirty="0">
                        <a:solidFill>
                          <a:srgbClr val="FFFF00"/>
                        </a:solidFill>
                        <a:highlight>
                          <a:srgbClr val="000000"/>
                        </a:highlight>
                      </a:endParaRPr>
                    </a:p>
                  </a:txBody>
                  <a:tcPr/>
                </a:tc>
                <a:tc>
                  <a:txBody>
                    <a:bodyPr/>
                    <a:lstStyle/>
                    <a:p>
                      <a:r>
                        <a:rPr lang="en-US" sz="2200" dirty="0"/>
                        <a:t>Stores integers without decimals (e.g. </a:t>
                      </a:r>
                      <a:r>
                        <a:rPr lang="en-GB" sz="2200" b="0" dirty="0">
                          <a:solidFill>
                            <a:srgbClr val="AE81FF"/>
                          </a:solidFill>
                          <a:effectLst/>
                          <a:highlight>
                            <a:srgbClr val="000000"/>
                          </a:highlight>
                        </a:rPr>
                        <a:t>0, 1, 2…</a:t>
                      </a:r>
                      <a:r>
                        <a:rPr lang="en-US" sz="2200" dirty="0"/>
                        <a:t>)</a:t>
                      </a:r>
                    </a:p>
                  </a:txBody>
                  <a:tcPr/>
                </a:tc>
                <a:extLst>
                  <a:ext uri="{0D108BD9-81ED-4DB2-BD59-A6C34878D82A}">
                    <a16:rowId xmlns:a16="http://schemas.microsoft.com/office/drawing/2014/main" val="3309956583"/>
                  </a:ext>
                </a:extLst>
              </a:tr>
              <a:tr h="768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double</a:t>
                      </a:r>
                      <a:endParaRPr lang="en-GB" sz="2200" b="0" dirty="0">
                        <a:solidFill>
                          <a:srgbClr val="F8F8F2"/>
                        </a:solidFill>
                        <a:effectLst/>
                        <a:highlight>
                          <a:srgbClr val="000000"/>
                        </a:highlight>
                      </a:endParaRPr>
                    </a:p>
                    <a:p>
                      <a:endParaRPr lang="en-US" sz="2200" dirty="0">
                        <a:solidFill>
                          <a:srgbClr val="FFFF00"/>
                        </a:solidFill>
                        <a:highlight>
                          <a:srgbClr val="000000"/>
                        </a:highlight>
                      </a:endParaRPr>
                    </a:p>
                  </a:txBody>
                  <a:tcPr/>
                </a:tc>
                <a:tc>
                  <a:txBody>
                    <a:bodyPr/>
                    <a:lstStyle/>
                    <a:p>
                      <a:r>
                        <a:rPr lang="en-US" sz="2200" dirty="0"/>
                        <a:t>Stores floating point numbers without decimals (e.g. </a:t>
                      </a:r>
                      <a:r>
                        <a:rPr lang="en-GB" sz="2200" b="0" dirty="0">
                          <a:solidFill>
                            <a:srgbClr val="AE81FF"/>
                          </a:solidFill>
                          <a:effectLst/>
                          <a:highlight>
                            <a:srgbClr val="000000"/>
                          </a:highlight>
                        </a:rPr>
                        <a:t>1.21</a:t>
                      </a:r>
                      <a:r>
                        <a:rPr lang="en-US" sz="2200" dirty="0"/>
                        <a:t>)</a:t>
                      </a:r>
                    </a:p>
                  </a:txBody>
                  <a:tcPr/>
                </a:tc>
                <a:extLst>
                  <a:ext uri="{0D108BD9-81ED-4DB2-BD59-A6C34878D82A}">
                    <a16:rowId xmlns:a16="http://schemas.microsoft.com/office/drawing/2014/main" val="4077034094"/>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char</a:t>
                      </a:r>
                      <a:endParaRPr lang="en-US" sz="2200" dirty="0">
                        <a:solidFill>
                          <a:srgbClr val="FFFF00"/>
                        </a:solidFill>
                        <a:highlight>
                          <a:srgbClr val="0000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Stores single characters, which are loaded using single quotations (</a:t>
                      </a:r>
                      <a:r>
                        <a:rPr lang="en-GB" sz="2200" b="0" dirty="0">
                          <a:solidFill>
                            <a:srgbClr val="E6DB74"/>
                          </a:solidFill>
                          <a:effectLst/>
                          <a:highlight>
                            <a:srgbClr val="000000"/>
                          </a:highlight>
                        </a:rPr>
                        <a:t>'</a:t>
                      </a:r>
                      <a:r>
                        <a:rPr lang="en-GB" sz="2200" b="0" dirty="0" err="1">
                          <a:solidFill>
                            <a:srgbClr val="E6DB74"/>
                          </a:solidFill>
                          <a:effectLst/>
                          <a:highlight>
                            <a:srgbClr val="000000"/>
                          </a:highlight>
                        </a:rPr>
                        <a:t>a’,’b</a:t>
                      </a:r>
                      <a:r>
                        <a:rPr lang="en-GB" sz="2200" b="0" dirty="0">
                          <a:solidFill>
                            <a:srgbClr val="E6DB74"/>
                          </a:solidFill>
                          <a:effectLst/>
                        </a:rPr>
                        <a:t>’</a:t>
                      </a:r>
                      <a:r>
                        <a:rPr lang="en-GB" sz="2200" b="0" dirty="0">
                          <a:solidFill>
                            <a:schemeClr val="bg1"/>
                          </a:solidFill>
                          <a:effectLst/>
                        </a:rPr>
                        <a:t>)</a:t>
                      </a:r>
                      <a:endParaRPr lang="en-GB" sz="2200" b="0" dirty="0">
                        <a:solidFill>
                          <a:schemeClr val="bg1"/>
                        </a:solidFill>
                        <a:effectLst/>
                        <a:latin typeface="Menlo" panose="020B0609030804020204" pitchFamily="49" charset="0"/>
                      </a:endParaRPr>
                    </a:p>
                  </a:txBody>
                  <a:tcPr/>
                </a:tc>
                <a:extLst>
                  <a:ext uri="{0D108BD9-81ED-4DB2-BD59-A6C34878D82A}">
                    <a16:rowId xmlns:a16="http://schemas.microsoft.com/office/drawing/2014/main" val="2452842718"/>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string</a:t>
                      </a:r>
                      <a:endParaRPr lang="en-GB" sz="2200" b="0" dirty="0">
                        <a:solidFill>
                          <a:srgbClr val="F8F8F2"/>
                        </a:solidFill>
                        <a:effectLst/>
                        <a:highlight>
                          <a:srgbClr val="000000"/>
                        </a:highlight>
                      </a:endParaRPr>
                    </a:p>
                    <a:p>
                      <a:endParaRPr lang="en-US" sz="2200" dirty="0">
                        <a:solidFill>
                          <a:srgbClr val="FFFF00"/>
                        </a:solidFill>
                        <a:highlight>
                          <a:srgbClr val="0000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Stores text, loaded using double quotations </a:t>
                      </a:r>
                      <a:r>
                        <a:rPr lang="en-GB" sz="2200" b="0" dirty="0">
                          <a:solidFill>
                            <a:srgbClr val="002060"/>
                          </a:solidFill>
                          <a:effectLst/>
                        </a:rPr>
                        <a:t>(</a:t>
                      </a:r>
                      <a:r>
                        <a:rPr lang="en-GB" sz="2200" b="0" dirty="0">
                          <a:solidFill>
                            <a:srgbClr val="E6DB74"/>
                          </a:solidFill>
                          <a:effectLst/>
                          <a:highlight>
                            <a:srgbClr val="000000"/>
                          </a:highlight>
                        </a:rPr>
                        <a:t>“Hello”</a:t>
                      </a:r>
                      <a:r>
                        <a:rPr lang="en-GB" sz="2200" b="0" dirty="0">
                          <a:solidFill>
                            <a:srgbClr val="002060"/>
                          </a:solidFill>
                          <a:effectLst/>
                        </a:rPr>
                        <a:t>)</a:t>
                      </a:r>
                    </a:p>
                    <a:p>
                      <a:endParaRPr lang="en-US" sz="2200" dirty="0"/>
                    </a:p>
                  </a:txBody>
                  <a:tcPr/>
                </a:tc>
                <a:extLst>
                  <a:ext uri="{0D108BD9-81ED-4DB2-BD59-A6C34878D82A}">
                    <a16:rowId xmlns:a16="http://schemas.microsoft.com/office/drawing/2014/main" val="3911858606"/>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bool</a:t>
                      </a:r>
                      <a:endParaRPr lang="en-GB" sz="2200" b="0" dirty="0">
                        <a:solidFill>
                          <a:srgbClr val="F8F8F2"/>
                        </a:solidFill>
                        <a:effectLst/>
                        <a:highlight>
                          <a:srgbClr val="000000"/>
                        </a:highlight>
                        <a:latin typeface="Menlo" panose="020B0609030804020204" pitchFamily="49" charset="0"/>
                      </a:endParaRPr>
                    </a:p>
                  </a:txBody>
                  <a:tcPr/>
                </a:tc>
                <a:tc>
                  <a:txBody>
                    <a:bodyPr/>
                    <a:lstStyle/>
                    <a:p>
                      <a:r>
                        <a:rPr lang="en-US" sz="2200" dirty="0"/>
                        <a:t>Stores Boolean values: </a:t>
                      </a:r>
                      <a:r>
                        <a:rPr lang="en-GB" sz="2200" b="0" dirty="0">
                          <a:solidFill>
                            <a:srgbClr val="AE81FF"/>
                          </a:solidFill>
                          <a:effectLst/>
                          <a:highlight>
                            <a:srgbClr val="000000"/>
                          </a:highlight>
                        </a:rPr>
                        <a:t>true</a:t>
                      </a:r>
                      <a:r>
                        <a:rPr lang="en-US" sz="2200" dirty="0"/>
                        <a:t>, </a:t>
                      </a:r>
                      <a:r>
                        <a:rPr lang="en-GB" sz="2200" b="0" dirty="0">
                          <a:solidFill>
                            <a:srgbClr val="AE81FF"/>
                          </a:solidFill>
                          <a:effectLst/>
                          <a:highlight>
                            <a:srgbClr val="000000"/>
                          </a:highlight>
                        </a:rPr>
                        <a:t>false</a:t>
                      </a:r>
                      <a:endParaRPr lang="en-US" sz="2200" dirty="0">
                        <a:highlight>
                          <a:srgbClr val="000000"/>
                        </a:highlight>
                      </a:endParaRPr>
                    </a:p>
                  </a:txBody>
                  <a:tcPr/>
                </a:tc>
                <a:extLst>
                  <a:ext uri="{0D108BD9-81ED-4DB2-BD59-A6C34878D82A}">
                    <a16:rowId xmlns:a16="http://schemas.microsoft.com/office/drawing/2014/main" val="2028468466"/>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float</a:t>
                      </a:r>
                      <a:endParaRPr lang="en-GB" sz="2200" b="0" dirty="0">
                        <a:solidFill>
                          <a:srgbClr val="F8F8F2"/>
                        </a:solidFill>
                        <a:effectLst/>
                        <a:highlight>
                          <a:srgbClr val="000000"/>
                        </a:highlight>
                        <a:latin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Stores floating point numbers without decimals (e.g. </a:t>
                      </a:r>
                      <a:r>
                        <a:rPr lang="en-GB" sz="2200" b="0" dirty="0">
                          <a:solidFill>
                            <a:srgbClr val="AE81FF"/>
                          </a:solidFill>
                          <a:effectLst/>
                          <a:highlight>
                            <a:srgbClr val="000000"/>
                          </a:highlight>
                        </a:rPr>
                        <a:t>1.21F</a:t>
                      </a:r>
                      <a:r>
                        <a:rPr lang="en-US" sz="2200" dirty="0"/>
                        <a:t>)</a:t>
                      </a:r>
                    </a:p>
                  </a:txBody>
                  <a:tcPr/>
                </a:tc>
                <a:extLst>
                  <a:ext uri="{0D108BD9-81ED-4DB2-BD59-A6C34878D82A}">
                    <a16:rowId xmlns:a16="http://schemas.microsoft.com/office/drawing/2014/main" val="300623398"/>
                  </a:ext>
                </a:extLst>
              </a:tr>
              <a:tr h="445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dirty="0">
                          <a:solidFill>
                            <a:srgbClr val="66D9EF"/>
                          </a:solidFill>
                          <a:effectLst/>
                          <a:highlight>
                            <a:srgbClr val="000000"/>
                          </a:highlight>
                        </a:rPr>
                        <a:t>others</a:t>
                      </a:r>
                      <a:endParaRPr lang="en-GB" sz="2200" b="0" dirty="0">
                        <a:solidFill>
                          <a:srgbClr val="F8F8F2"/>
                        </a:solidFill>
                        <a:effectLst/>
                        <a:highlight>
                          <a:srgbClr val="000000"/>
                        </a:highlight>
                        <a:latin typeface="Menlo" panose="020B060903080402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There are more data types, and you can create your own</a:t>
                      </a:r>
                    </a:p>
                  </a:txBody>
                  <a:tcPr/>
                </a:tc>
                <a:extLst>
                  <a:ext uri="{0D108BD9-81ED-4DB2-BD59-A6C34878D82A}">
                    <a16:rowId xmlns:a16="http://schemas.microsoft.com/office/drawing/2014/main" val="2087173621"/>
                  </a:ext>
                </a:extLst>
              </a:tr>
            </a:tbl>
          </a:graphicData>
        </a:graphic>
      </p:graphicFrame>
    </p:spTree>
    <p:extLst>
      <p:ext uri="{BB962C8B-B14F-4D97-AF65-F5344CB8AC3E}">
        <p14:creationId xmlns:p14="http://schemas.microsoft.com/office/powerpoint/2010/main" val="2738632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324259"/>
      </a:dk2>
      <a:lt2>
        <a:srgbClr val="E2E7E8"/>
      </a:lt2>
      <a:accent1>
        <a:srgbClr val="ED816F"/>
      </a:accent1>
      <a:accent2>
        <a:srgbClr val="E9507B"/>
      </a:accent2>
      <a:accent3>
        <a:srgbClr val="ED6FC7"/>
      </a:accent3>
      <a:accent4>
        <a:srgbClr val="D850E9"/>
      </a:accent4>
      <a:accent5>
        <a:srgbClr val="AA6FED"/>
      </a:accent5>
      <a:accent6>
        <a:srgbClr val="5850E9"/>
      </a:accent6>
      <a:hlink>
        <a:srgbClr val="3E6C74"/>
      </a:hlink>
      <a:folHlink>
        <a:srgbClr val="4C4C4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3255131-b129-4010-86e1-474bfd7e8076}" enabled="0" method="" siteId="{53255131-b129-4010-86e1-474bfd7e8076}" removed="1"/>
</clbl:labelList>
</file>

<file path=docProps/app.xml><?xml version="1.0" encoding="utf-8"?>
<Properties xmlns="http://schemas.openxmlformats.org/officeDocument/2006/extended-properties" xmlns:vt="http://schemas.openxmlformats.org/officeDocument/2006/docPropsVTypes">
  <TotalTime>15442</TotalTime>
  <Words>4447</Words>
  <Application>Microsoft Macintosh PowerPoint</Application>
  <PresentationFormat>Widescreen</PresentationFormat>
  <Paragraphs>738</Paragraphs>
  <Slides>52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Calisto MT</vt:lpstr>
      <vt:lpstr>Cambria Math</vt:lpstr>
      <vt:lpstr>Courier New</vt:lpstr>
      <vt:lpstr>HELVETICA LIGHT</vt:lpstr>
      <vt:lpstr>HELVETICA LIGHT</vt:lpstr>
      <vt:lpstr>Menlo</vt:lpstr>
      <vt:lpstr>Wingdings 2</vt:lpstr>
      <vt:lpstr>SlateVTI</vt:lpstr>
      <vt:lpstr>PowerPoint Presentation</vt:lpstr>
      <vt:lpstr>Recap</vt:lpstr>
      <vt:lpstr>Resources</vt:lpstr>
      <vt:lpstr>Aim of Workshop Two</vt:lpstr>
      <vt:lpstr>Follow along on your laptop</vt:lpstr>
      <vt:lpstr>VARIABLES</vt:lpstr>
      <vt:lpstr>Variables</vt:lpstr>
      <vt:lpstr>Variables</vt:lpstr>
      <vt:lpstr>Data Types</vt:lpstr>
      <vt:lpstr>Doubles and Floats</vt:lpstr>
      <vt:lpstr>Compiling Data Types</vt:lpstr>
      <vt:lpstr>Compiling Data Types</vt:lpstr>
      <vt:lpstr>Type Conversion</vt:lpstr>
      <vt:lpstr>Type Conversion</vt:lpstr>
      <vt:lpstr>Type Conversion</vt:lpstr>
      <vt:lpstr>PowerPoint Presentation</vt:lpstr>
      <vt:lpstr>Precision: Double</vt:lpstr>
      <vt:lpstr>Precision: Double</vt:lpstr>
      <vt:lpstr>Precision: Double</vt:lpstr>
      <vt:lpstr>Limits</vt:lpstr>
      <vt:lpstr>Limits</vt:lpstr>
      <vt:lpstr>Limits</vt:lpstr>
      <vt:lpstr>Limits</vt:lpstr>
      <vt:lpstr>Boolean</vt:lpstr>
      <vt:lpstr>Operators</vt:lpstr>
      <vt:lpstr>FUNCTIONS</vt:lpstr>
      <vt:lpstr>Functions</vt:lpstr>
      <vt:lpstr>Functions</vt:lpstr>
      <vt:lpstr>Functions</vt:lpstr>
      <vt:lpstr>Functions: Declaration after main</vt:lpstr>
      <vt:lpstr>Functions: Splitting the Declaration and the Definition</vt:lpstr>
      <vt:lpstr>Challenge One:</vt:lpstr>
      <vt:lpstr>PowerPoint Presentation</vt:lpstr>
      <vt:lpstr>Functions: Arguments</vt:lpstr>
      <vt:lpstr>Challenge Two:</vt:lpstr>
      <vt:lpstr>PowerPoint Presentation</vt:lpstr>
      <vt:lpstr>FOR LOOPS</vt:lpstr>
      <vt:lpstr>Conditional For Loops</vt:lpstr>
      <vt:lpstr>Challenge Three:</vt:lpstr>
      <vt:lpstr>PowerPoint Presentation</vt:lpstr>
      <vt:lpstr>Ranged For Loop (New For C++11)</vt:lpstr>
      <vt:lpstr>Ranged For Loop</vt:lpstr>
      <vt:lpstr>ARRAYS AND VECTORS</vt:lpstr>
      <vt:lpstr>Arrays</vt:lpstr>
      <vt:lpstr>Array Indexing</vt:lpstr>
      <vt:lpstr>Array Indexing</vt:lpstr>
      <vt:lpstr>Vectors</vt:lpstr>
      <vt:lpstr>Vector Initialisation</vt:lpstr>
      <vt:lpstr>Vector Manipulation</vt:lpstr>
      <vt:lpstr>Challenge Four (Homework)</vt:lpstr>
      <vt:lpstr>Next Week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waters</dc:creator>
  <cp:lastModifiedBy>Hill, Alexander</cp:lastModifiedBy>
  <cp:revision>211</cp:revision>
  <dcterms:created xsi:type="dcterms:W3CDTF">2020-12-11T09:06:28Z</dcterms:created>
  <dcterms:modified xsi:type="dcterms:W3CDTF">2023-10-13T11:03:56Z</dcterms:modified>
</cp:coreProperties>
</file>