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8"/>
  </p:notesMasterIdLst>
  <p:handoutMasterIdLst>
    <p:handoutMasterId r:id="rId69"/>
  </p:handoutMasterIdLst>
  <p:sldIdLst>
    <p:sldId id="256" r:id="rId2"/>
    <p:sldId id="336" r:id="rId3"/>
    <p:sldId id="329" r:id="rId4"/>
    <p:sldId id="383" r:id="rId5"/>
    <p:sldId id="384" r:id="rId6"/>
    <p:sldId id="385" r:id="rId7"/>
    <p:sldId id="381" r:id="rId8"/>
    <p:sldId id="387" r:id="rId9"/>
    <p:sldId id="388" r:id="rId10"/>
    <p:sldId id="389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386" r:id="rId21"/>
    <p:sldId id="342" r:id="rId22"/>
    <p:sldId id="341" r:id="rId23"/>
    <p:sldId id="401" r:id="rId24"/>
    <p:sldId id="338" r:id="rId25"/>
    <p:sldId id="337" r:id="rId26"/>
    <p:sldId id="289" r:id="rId27"/>
    <p:sldId id="344" r:id="rId28"/>
    <p:sldId id="343" r:id="rId29"/>
    <p:sldId id="403" r:id="rId30"/>
    <p:sldId id="345" r:id="rId31"/>
    <p:sldId id="346" r:id="rId32"/>
    <p:sldId id="402" r:id="rId33"/>
    <p:sldId id="347" r:id="rId34"/>
    <p:sldId id="348" r:id="rId35"/>
    <p:sldId id="349" r:id="rId36"/>
    <p:sldId id="404" r:id="rId37"/>
    <p:sldId id="405" r:id="rId38"/>
    <p:sldId id="350" r:id="rId39"/>
    <p:sldId id="351" r:id="rId40"/>
    <p:sldId id="352" r:id="rId41"/>
    <p:sldId id="353" r:id="rId42"/>
    <p:sldId id="354" r:id="rId43"/>
    <p:sldId id="355" r:id="rId44"/>
    <p:sldId id="40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40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6" r:id="rId66"/>
    <p:sldId id="38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5DC"/>
    <a:srgbClr val="1B1B1B"/>
    <a:srgbClr val="FDF80F"/>
    <a:srgbClr val="3399FF"/>
    <a:srgbClr val="F2B800"/>
    <a:srgbClr val="D2A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8" autoAdjust="0"/>
    <p:restoredTop sz="95921"/>
  </p:normalViewPr>
  <p:slideViewPr>
    <p:cSldViewPr snapToGrid="0">
      <p:cViewPr varScale="1">
        <p:scale>
          <a:sx n="103" d="100"/>
          <a:sy n="103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11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83442-EB36-05F1-BF19-38DE1F63D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31CB-CA89-E530-8243-DFF40A7CCC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2102-9CB6-5F42-A929-BAE6D191A529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9595-BDCF-4900-A2E8-3DC3CAE3E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DC36-3F13-2366-865A-A5122B562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515E-D8F3-7144-8C7A-99E4B55E2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9C1C-F395-4B67-87B6-9C90C25D84AC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DCB38-E6DD-4DF7-AF5B-318804018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82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0B83-B3E6-40B7-B53C-8926FC19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>
            <a:lvl1pPr>
              <a:defRPr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D8D2-7B22-417A-A4B2-3F4E782CC20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 marL="342900" indent="-306000">
              <a:buFont typeface="Courier New" panose="02070309020205020404" pitchFamily="49" charset="0"/>
              <a:buChar char="o"/>
              <a:defRPr sz="2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  <a:lvl2pPr marL="720000" indent="-270000">
              <a:buFont typeface="Courier New" panose="02070309020205020404" pitchFamily="49" charset="0"/>
              <a:buChar char="o"/>
              <a:defRPr sz="24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2pPr>
            <a:lvl3pPr marL="1026000" indent="-216000">
              <a:buFont typeface="Courier New" panose="02070309020205020404" pitchFamily="49" charset="0"/>
              <a:buChar char="o"/>
              <a:defRPr sz="20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3pPr>
            <a:lvl4pPr marL="1386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4pPr>
            <a:lvl5pPr marL="1674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BD2-ADDF-481A-BA1D-143C484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2727-B865-412F-A343-E466E6796DD0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D857-F39F-4396-A1AB-265AC563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C4B3-6D88-4F5A-9AFA-0D6776F1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C32D9-67D1-5C11-D4A0-C23C2BB56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897" y="6493480"/>
            <a:ext cx="1518118" cy="35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A009-6084-6D33-8085-9B6642E4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9677"/>
          <a:stretch/>
        </p:blipFill>
        <p:spPr>
          <a:xfrm>
            <a:off x="-14748" y="6514883"/>
            <a:ext cx="9419694" cy="365126"/>
          </a:xfrm>
          <a:prstGeom prst="rect">
            <a:avLst/>
          </a:prstGeom>
        </p:spPr>
      </p:pic>
      <p:pic>
        <p:nvPicPr>
          <p:cNvPr id="9" name="Picture 2" descr="C++ - Wikipedia">
            <a:extLst>
              <a:ext uri="{FF2B5EF4-FFF2-40B4-BE49-F238E27FC236}">
                <a16:creationId xmlns:a16="http://schemas.microsoft.com/office/drawing/2014/main" id="{5C7C1C18-7C63-7AB7-5200-9C26EC29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11" y="249184"/>
            <a:ext cx="796681" cy="8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6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8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inters-and-references-in-c/" TargetMode="External"/><Relationship Id="rId2" Type="http://schemas.openxmlformats.org/officeDocument/2006/relationships/hyperlink" Target="https://www.programiz.com/cpp-programming/online-compiler/?ref=1a2efaf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pp/cpp_pointers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6EF0569-2D9C-DFF7-E898-97FC9047C75E}"/>
              </a:ext>
            </a:extLst>
          </p:cNvPr>
          <p:cNvSpPr txBox="1"/>
          <p:nvPr/>
        </p:nvSpPr>
        <p:spPr>
          <a:xfrm>
            <a:off x="1222468" y="2242086"/>
            <a:ext cx="9747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Introduction to C++: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Workshop Three</a:t>
            </a:r>
            <a:endParaRPr lang="en-US" sz="3600" dirty="0">
              <a:solidFill>
                <a:srgbClr val="002060"/>
              </a:solidFill>
              <a:latin typeface="Helvetica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9D162FC-0D09-D741-AC7F-6A62359CC2F3}"/>
              </a:ext>
            </a:extLst>
          </p:cNvPr>
          <p:cNvSpPr txBox="1">
            <a:spLocks/>
          </p:cNvSpPr>
          <p:nvPr/>
        </p:nvSpPr>
        <p:spPr>
          <a:xfrm>
            <a:off x="2052844" y="3908029"/>
            <a:ext cx="808631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Dr. Alexander Hill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sz="2000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268C-A640-593E-D159-C233F92FE23D}"/>
              </a:ext>
            </a:extLst>
          </p:cNvPr>
          <p:cNvSpPr txBox="1"/>
          <p:nvPr/>
        </p:nvSpPr>
        <p:spPr>
          <a:xfrm>
            <a:off x="10159331" y="114273"/>
            <a:ext cx="205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October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"/>
    </mc:Choice>
    <mc:Fallback xmlns="">
      <p:transition spd="slow" advTm="5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B39BD-BCAC-DAF0-1662-8F7C95BF0448}"/>
              </a:ext>
            </a:extLst>
          </p:cNvPr>
          <p:cNvSpPr txBox="1"/>
          <p:nvPr/>
        </p:nvSpPr>
        <p:spPr>
          <a:xfrm>
            <a:off x="287677" y="1012954"/>
            <a:ext cx="6102848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step;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std::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] &lt;&lt; std::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D3F3C-C862-AA30-AD94-FECC55E853DA}"/>
              </a:ext>
            </a:extLst>
          </p:cNvPr>
          <p:cNvSpPr txBox="1"/>
          <p:nvPr/>
        </p:nvSpPr>
        <p:spPr>
          <a:xfrm>
            <a:off x="6764598" y="1874728"/>
            <a:ext cx="61029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sam.cpp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sam.cpp:12:14: </a:t>
            </a:r>
            <a:r>
              <a:rPr lang="en-GB" sz="1400" b="1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error: 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 member named '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 in namespace 'std'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std::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&lt;&lt; "\t";</a:t>
            </a:r>
          </a:p>
          <a:p>
            <a:r>
              <a:rPr lang="en-GB" sz="14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       ~~~~~^</a:t>
            </a:r>
            <a:endParaRPr lang="en-GB" sz="14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sam.cpp:14:10: </a:t>
            </a:r>
            <a:r>
              <a:rPr lang="en-GB" sz="1400" b="1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error: 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 member named '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 in namespace 'std'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std::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std::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   ~~~~~^</a:t>
            </a:r>
            <a:endParaRPr lang="en-GB" sz="14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sam.cpp:14:23: </a:t>
            </a:r>
            <a:r>
              <a:rPr lang="en-GB" sz="1400" b="1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error: 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 member named '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 in namespace 'std'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std::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std::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                ~~~~~^</a:t>
            </a:r>
            <a:endParaRPr lang="en-GB" sz="14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 errors generated.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E949A-E481-DAE6-72AA-E1C956C838AD}"/>
              </a:ext>
            </a:extLst>
          </p:cNvPr>
          <p:cNvSpPr txBox="1"/>
          <p:nvPr/>
        </p:nvSpPr>
        <p:spPr>
          <a:xfrm>
            <a:off x="7266154" y="178492"/>
            <a:ext cx="159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B39BD-BCAC-DAF0-1662-8F7C95BF0448}"/>
              </a:ext>
            </a:extLst>
          </p:cNvPr>
          <p:cNvSpPr txBox="1"/>
          <p:nvPr/>
        </p:nvSpPr>
        <p:spPr>
          <a:xfrm>
            <a:off x="287677" y="1012954"/>
            <a:ext cx="6102848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step;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std::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] &lt;&lt; std::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D3F3C-C862-AA30-AD94-FECC55E853DA}"/>
              </a:ext>
            </a:extLst>
          </p:cNvPr>
          <p:cNvSpPr txBox="1"/>
          <p:nvPr/>
        </p:nvSpPr>
        <p:spPr>
          <a:xfrm>
            <a:off x="7058346" y="2474893"/>
            <a:ext cx="44016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0.642788 0.984808 0.866025 0.34202 -0.34202 -0.866025 -0.984808 -0.642788 -2.44929e-16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E949A-E481-DAE6-72AA-E1C956C838AD}"/>
              </a:ext>
            </a:extLst>
          </p:cNvPr>
          <p:cNvSpPr txBox="1"/>
          <p:nvPr/>
        </p:nvSpPr>
        <p:spPr>
          <a:xfrm>
            <a:off x="7266154" y="178492"/>
            <a:ext cx="159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Sam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07BA50E-FB9D-CA75-DEE5-7E289F817B44}"/>
              </a:ext>
            </a:extLst>
          </p:cNvPr>
          <p:cNvCxnSpPr>
            <a:cxnSpLocks/>
          </p:cNvCxnSpPr>
          <p:nvPr/>
        </p:nvCxnSpPr>
        <p:spPr>
          <a:xfrm flipH="1" flipV="1">
            <a:off x="3474675" y="3851640"/>
            <a:ext cx="4137087" cy="1016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93A9C3-9BDB-14DA-577C-459DABCD2E6F}"/>
              </a:ext>
            </a:extLst>
          </p:cNvPr>
          <p:cNvSpPr txBox="1"/>
          <p:nvPr/>
        </p:nvSpPr>
        <p:spPr>
          <a:xfrm>
            <a:off x="7611762" y="4268397"/>
            <a:ext cx="26690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Consider some easier to read formatting, e.g. line breaks and associated string 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6BA1C4-60A0-E2E6-0E8F-DA042589068A}"/>
              </a:ext>
            </a:extLst>
          </p:cNvPr>
          <p:cNvSpPr txBox="1"/>
          <p:nvPr/>
        </p:nvSpPr>
        <p:spPr>
          <a:xfrm>
            <a:off x="421241" y="0"/>
            <a:ext cx="6102848" cy="692497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Function that just returns sin(2x)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Set total number of array elements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"Set array length: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Declare pi array and sin array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 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to terminal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"Pi Array: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For loop to build pi array and print to terminal: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 Array: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For loop to call the sin_2x function and print to terminal: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[n]);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83E7A-FA39-E361-6929-94AC54AFC378}"/>
              </a:ext>
            </a:extLst>
          </p:cNvPr>
          <p:cNvSpPr txBox="1"/>
          <p:nvPr/>
        </p:nvSpPr>
        <p:spPr>
          <a:xfrm>
            <a:off x="5667911" y="1532062"/>
            <a:ext cx="6102848" cy="310854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Joe\ Hadley\ Workshop\ 2\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Homework.cpp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 array length: 10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 Array: 0 0.349066 0.698132 1.0472 1.39626 1.74533 2.0944 2.44346 2.79253 3.14159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 Array: 0 0.642788 0.984808 0.866025 0.34202 -0.34202 -0.866025 -0.984808 -0.642788 -2.44929e-16 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44D64-5419-31FF-13A8-8358FB824D62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Joe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3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C68889-FA17-B529-A637-FFDA312EF7CF}"/>
              </a:ext>
            </a:extLst>
          </p:cNvPr>
          <p:cNvSpPr txBox="1"/>
          <p:nvPr/>
        </p:nvSpPr>
        <p:spPr>
          <a:xfrm>
            <a:off x="169718" y="0"/>
            <a:ext cx="6102926" cy="41857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7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7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stdexcept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Function to make a pi array, generalised for any start and end values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linspace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startValue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endValue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M_PI) {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"Array: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Throw exception if m &lt; 2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invalid_argument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"Array must have at least 2 elements"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Allocate memory for new array of length m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interpArray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Iterate through the elements of new array giving equally m spaced values between start and end values, inclusive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interpArray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startValue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endValue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startValue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results if desired - default is no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interpArray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interpArray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Function to return sin(2x)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480EC-B263-6DCB-9FF8-445DDBB801BB}"/>
              </a:ext>
            </a:extLst>
          </p:cNvPr>
          <p:cNvSpPr txBox="1"/>
          <p:nvPr/>
        </p:nvSpPr>
        <p:spPr>
          <a:xfrm>
            <a:off x="5822373" y="2092880"/>
            <a:ext cx="6102926" cy="49398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Overloaded function to deal with a whole vector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[length];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 Array: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length; n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Call double version of function - is this good practice?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[n]);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results if desired - default is no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Set total number of array elements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"Set array length: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Allocate memory for arrays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Throws exception if m &lt; 2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Use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linspace</a:t>
            </a: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function to generate array, using default values, and print to terminal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linspace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Exception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invalid_argument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e) 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cerr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what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Let sin_2x function deal with whole array and print to terminal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Deallocate memory for arrays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112F2-BCCC-898D-D147-C7B3BCD363C2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Joe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22370C-FEF6-78D5-E1CF-D1F42BB98ABA}"/>
              </a:ext>
            </a:extLst>
          </p:cNvPr>
          <p:cNvCxnSpPr>
            <a:cxnSpLocks/>
          </p:cNvCxnSpPr>
          <p:nvPr/>
        </p:nvCxnSpPr>
        <p:spPr>
          <a:xfrm flipH="1" flipV="1">
            <a:off x="672554" y="974245"/>
            <a:ext cx="1255100" cy="3820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251087-4FDA-32CE-BDCA-C8080FBAEDFF}"/>
              </a:ext>
            </a:extLst>
          </p:cNvPr>
          <p:cNvSpPr txBox="1"/>
          <p:nvPr/>
        </p:nvSpPr>
        <p:spPr>
          <a:xfrm>
            <a:off x="855478" y="4794422"/>
            <a:ext cx="2669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Use of pointers and creation of python-like functions 👍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7BB4F9-4F40-5A63-9EF7-8B1A816B674A}"/>
              </a:ext>
            </a:extLst>
          </p:cNvPr>
          <p:cNvSpPr txBox="1"/>
          <p:nvPr/>
        </p:nvSpPr>
        <p:spPr>
          <a:xfrm>
            <a:off x="0" y="0"/>
            <a:ext cx="11052464" cy="710963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&lt;algorithm&gt;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(){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(n),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fill with values between 0 and pi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[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]()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j: v1) {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[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=-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]()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));});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"sin(2x)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j: v2) {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sin2x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x);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sin2x;}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5BDB5-1716-C0B8-0B52-78A1F5C50FC9}"/>
              </a:ext>
            </a:extLst>
          </p:cNvPr>
          <p:cNvSpPr txBox="1"/>
          <p:nvPr/>
        </p:nvSpPr>
        <p:spPr>
          <a:xfrm>
            <a:off x="4949538" y="289679"/>
            <a:ext cx="6102926" cy="2246769"/>
          </a:xfrm>
          <a:prstGeom prst="rect">
            <a:avLst/>
          </a:prstGeom>
          <a:solidFill>
            <a:srgbClr val="E9E5DC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marina.cpp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 = 0, 0.349066, 0.698132, 1.0472, 1.39626, 1.74533, 2.0944, 2.44346, 2.79253, 3.14159,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 = 0, 0.642788, 0.984808, 0.866025, 0.34202, -0.34202, -0.866025, -0.984808, -0.642788, -2.44929e-16,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1BFF6-8B23-1F87-0853-1EBE0D67D719}"/>
              </a:ext>
            </a:extLst>
          </p:cNvPr>
          <p:cNvSpPr txBox="1"/>
          <p:nvPr/>
        </p:nvSpPr>
        <p:spPr>
          <a:xfrm>
            <a:off x="11052464" y="2536448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Marina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D01DAE-0198-F9BF-9FD3-2C84E39C30CE}"/>
              </a:ext>
            </a:extLst>
          </p:cNvPr>
          <p:cNvCxnSpPr>
            <a:cxnSpLocks/>
          </p:cNvCxnSpPr>
          <p:nvPr/>
        </p:nvCxnSpPr>
        <p:spPr>
          <a:xfrm flipH="1" flipV="1">
            <a:off x="2594919" y="1482811"/>
            <a:ext cx="5250443" cy="3892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7A31A1-5227-1BD5-5C6A-A6800A06EA50}"/>
              </a:ext>
            </a:extLst>
          </p:cNvPr>
          <p:cNvSpPr txBox="1"/>
          <p:nvPr/>
        </p:nvSpPr>
        <p:spPr>
          <a:xfrm>
            <a:off x="7845362" y="4980760"/>
            <a:ext cx="2669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highlight>
                  <a:srgbClr val="E9E5DC"/>
                </a:highlight>
                <a:latin typeface="Helvetica Light" panose="020B0403020202020204" pitchFamily="34" charset="0"/>
              </a:rPr>
              <a:t>Nice split declaration and definition</a:t>
            </a:r>
            <a:endParaRPr lang="en-US" dirty="0">
              <a:solidFill>
                <a:srgbClr val="002060"/>
              </a:solidFill>
              <a:highlight>
                <a:srgbClr val="E9E5DC"/>
              </a:highlight>
              <a:latin typeface="Helvetica Light" panose="020B0403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31066D-1666-B8EF-8463-3FB0F8324FF3}"/>
              </a:ext>
            </a:extLst>
          </p:cNvPr>
          <p:cNvCxnSpPr>
            <a:cxnSpLocks/>
          </p:cNvCxnSpPr>
          <p:nvPr/>
        </p:nvCxnSpPr>
        <p:spPr>
          <a:xfrm flipH="1">
            <a:off x="2594919" y="5375189"/>
            <a:ext cx="5250443" cy="1062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6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0426B4-371C-07E2-43C9-2F008516A1A2}"/>
              </a:ext>
            </a:extLst>
          </p:cNvPr>
          <p:cNvSpPr txBox="1"/>
          <p:nvPr/>
        </p:nvSpPr>
        <p:spPr>
          <a:xfrm>
            <a:off x="599209" y="86916"/>
            <a:ext cx="6102926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math.h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vec_2x;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: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vec_2x;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generate value between 0 ~ pi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stride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stride)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call sin_2x to change the value in the vector and return into a new vector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vect_2x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: vect_2x) 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D35B7-71EB-12C3-4A54-AEAD71EFA5E7}"/>
              </a:ext>
            </a:extLst>
          </p:cNvPr>
          <p:cNvSpPr txBox="1"/>
          <p:nvPr/>
        </p:nvSpPr>
        <p:spPr>
          <a:xfrm>
            <a:off x="6702135" y="335845"/>
            <a:ext cx="610292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qiyuan.cpp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1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1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1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1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1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1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0.198669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0.389418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0.564642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0.717356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0.841471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0.932039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0.98545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0.999574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0.973848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0.909297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0.808496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0.675463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0.515501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0.334988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0.14112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-0.0583747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-0.255542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-0.442521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-0.611858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-0.756803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-0.871576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-0.951602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-0.993691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-0.996165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-0.958924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-0.883455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-0.772765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-0.631267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-0.464603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-0.279417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-0.083091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A12ED-B301-866C-B5A1-9E44FFFECA41}"/>
              </a:ext>
            </a:extLst>
          </p:cNvPr>
          <p:cNvSpPr txBox="1"/>
          <p:nvPr/>
        </p:nvSpPr>
        <p:spPr>
          <a:xfrm>
            <a:off x="9999819" y="3198166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Qiyuan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47EC7B-35B1-40EA-3D03-1018FC0DE09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447535" y="4213654"/>
            <a:ext cx="4679711" cy="654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F3B7F5-DD82-C428-34CB-3B82F3114CCE}"/>
              </a:ext>
            </a:extLst>
          </p:cNvPr>
          <p:cNvSpPr txBox="1"/>
          <p:nvPr/>
        </p:nvSpPr>
        <p:spPr>
          <a:xfrm>
            <a:off x="8127246" y="4545396"/>
            <a:ext cx="2669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You’re not getting quite up to pi with this array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D5C1AF-789E-0FAB-C2A6-F9CE41208EE8}"/>
              </a:ext>
            </a:extLst>
          </p:cNvPr>
          <p:cNvSpPr txBox="1"/>
          <p:nvPr/>
        </p:nvSpPr>
        <p:spPr>
          <a:xfrm>
            <a:off x="599209" y="280381"/>
            <a:ext cx="6102926" cy="590931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M_PI_4 , M_PI_2 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M_PI_4 , M_PI};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sin_2x;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] &lt;&lt; 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sin_2x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sin_2x;</a:t>
            </a:r>
          </a:p>
          <a:p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"sin(2x)="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F7134-53C5-92CD-18B7-436C5188248F}"/>
              </a:ext>
            </a:extLst>
          </p:cNvPr>
          <p:cNvSpPr txBox="1"/>
          <p:nvPr/>
        </p:nvSpPr>
        <p:spPr>
          <a:xfrm>
            <a:off x="7277488" y="1618941"/>
            <a:ext cx="40446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sinead.cpp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sin(2x)=0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sin(2x)=1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sin(2x)=1.22465e-16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sin(2x)=-1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sin(2x)=-2.44929e-16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AD71C-9D49-DB8D-ACBF-BE6A39D52F69}"/>
              </a:ext>
            </a:extLst>
          </p:cNvPr>
          <p:cNvSpPr txBox="1"/>
          <p:nvPr/>
        </p:nvSpPr>
        <p:spPr>
          <a:xfrm>
            <a:off x="8047729" y="28038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Sinead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3BCA2B-97D5-B4DF-7215-CBEC01E976EE}"/>
              </a:ext>
            </a:extLst>
          </p:cNvPr>
          <p:cNvCxnSpPr>
            <a:cxnSpLocks/>
          </p:cNvCxnSpPr>
          <p:nvPr/>
        </p:nvCxnSpPr>
        <p:spPr>
          <a:xfrm flipH="1" flipV="1">
            <a:off x="4674742" y="2455524"/>
            <a:ext cx="4642253" cy="2610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373A4F-B276-F49C-D991-356911176623}"/>
              </a:ext>
            </a:extLst>
          </p:cNvPr>
          <p:cNvSpPr txBox="1"/>
          <p:nvPr/>
        </p:nvSpPr>
        <p:spPr>
          <a:xfrm>
            <a:off x="9188558" y="4735922"/>
            <a:ext cx="1634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Consider generalising this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3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143743-AA47-C2EC-9548-8E11CB01361A}"/>
              </a:ext>
            </a:extLst>
          </p:cNvPr>
          <p:cNvSpPr txBox="1"/>
          <p:nvPr/>
        </p:nvSpPr>
        <p:spPr>
          <a:xfrm>
            <a:off x="534256" y="94561"/>
            <a:ext cx="5476126" cy="477823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_USE_MATH_DEFINES</a:t>
            </a: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val_x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vector_size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"Enter the desired length of the array/vector: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vector_size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step_size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step_size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(vector_size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vector1{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"Evenly spaced vector between 0 and pi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C1C3E-F44B-7863-F646-14018D9DA7B7}"/>
              </a:ext>
            </a:extLst>
          </p:cNvPr>
          <p:cNvSpPr txBox="1"/>
          <p:nvPr/>
        </p:nvSpPr>
        <p:spPr>
          <a:xfrm>
            <a:off x="8047729" y="28038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Sakrican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F717E-DCDA-D6BF-2EF3-007A0D30EB8B}"/>
              </a:ext>
            </a:extLst>
          </p:cNvPr>
          <p:cNvSpPr txBox="1"/>
          <p:nvPr/>
        </p:nvSpPr>
        <p:spPr>
          <a:xfrm>
            <a:off x="6106152" y="1216779"/>
            <a:ext cx="5476126" cy="510139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vector_size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step_size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vector_sin2x{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"The vector and the sin2x values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vector_sin2x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vector_size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vector_sin2x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vector_sin2x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val_x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val_2x;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val_2x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val_x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(val_2x);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5E2703-8A6D-13D2-5B8A-C620B881B250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44843"/>
            <a:ext cx="1087395" cy="4831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8C115A-85EA-CDFB-7D7F-9D67FE015A38}"/>
              </a:ext>
            </a:extLst>
          </p:cNvPr>
          <p:cNvSpPr txBox="1"/>
          <p:nvPr/>
        </p:nvSpPr>
        <p:spPr>
          <a:xfrm>
            <a:off x="2286000" y="5276335"/>
            <a:ext cx="2669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Not always needed (depends on compiler)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2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2C1C3E-F44B-7863-F646-14018D9DA7B7}"/>
              </a:ext>
            </a:extLst>
          </p:cNvPr>
          <p:cNvSpPr txBox="1"/>
          <p:nvPr/>
        </p:nvSpPr>
        <p:spPr>
          <a:xfrm>
            <a:off x="8047729" y="28038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Sakrican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5BDCF-8A92-A175-57F6-F034D0162D67}"/>
              </a:ext>
            </a:extLst>
          </p:cNvPr>
          <p:cNvSpPr txBox="1"/>
          <p:nvPr/>
        </p:nvSpPr>
        <p:spPr>
          <a:xfrm>
            <a:off x="635399" y="474345"/>
            <a:ext cx="95283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sakrican.cpp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Enter the desired length of the array/vector: 10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Evenly spaced vector between 0 and pi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1 0.349066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2 0.698132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3 1.0472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4 1.39626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5 1.74533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6 2.0944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7 2.44346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8 2.79253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9 3.14159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vector and the sin2x values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1 0.349066 0.642788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2 0.698132 0.984808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3 1.0472 0.866025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4 1.39626 0.34202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 1.74533 -0.34202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 2.0944 -0.866025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 2.44346 -0.984808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 2.79253 -0.642788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 3.14159 -3.01992e-07</a:t>
            </a:r>
          </a:p>
        </p:txBody>
      </p:sp>
    </p:spTree>
    <p:extLst>
      <p:ext uri="{BB962C8B-B14F-4D97-AF65-F5344CB8AC3E}">
        <p14:creationId xmlns:p14="http://schemas.microsoft.com/office/powerpoint/2010/main" val="381225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9B912-6376-57FC-40CF-F765E1B4EA11}"/>
              </a:ext>
            </a:extLst>
          </p:cNvPr>
          <p:cNvSpPr txBox="1"/>
          <p:nvPr/>
        </p:nvSpPr>
        <p:spPr>
          <a:xfrm>
            <a:off x="387928" y="0"/>
            <a:ext cx="6539346" cy="692497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_USE_MATH_DEFINES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math.h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n_p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range_h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M_PI;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"Lower Limit"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range_l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"Upper Limit"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range_h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"Number of Data Points"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n_p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argument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n_p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n_p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\t\t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"Sin(2x)"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"-----------------------------------------"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n_p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argument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range_h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(n_p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argument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argument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\t\t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670D4-DAA7-C3DC-745B-D636ED6247B3}"/>
              </a:ext>
            </a:extLst>
          </p:cNvPr>
          <p:cNvSpPr txBox="1"/>
          <p:nvPr/>
        </p:nvSpPr>
        <p:spPr>
          <a:xfrm>
            <a:off x="6089074" y="1228397"/>
            <a:ext cx="6102926" cy="440120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rupesh.cpp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Lower Limit0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Upper Limit3.14159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 of Data Points 10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 Sin(2x)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-----------------------------------------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0.349066 0.642788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0.698132 0.984808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1.0472 0.866025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1.39626 0.34202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1.74533 -0.34202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2.0944 -0.866025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2.44346 -0.984808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2.79253 -0.642787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3.14159 1.74846e-07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16C70-4003-1E7F-2885-0A785D445156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Rupesh</a:t>
            </a:r>
          </a:p>
        </p:txBody>
      </p:sp>
    </p:spTree>
    <p:extLst>
      <p:ext uri="{BB962C8B-B14F-4D97-AF65-F5344CB8AC3E}">
        <p14:creationId xmlns:p14="http://schemas.microsoft.com/office/powerpoint/2010/main" val="71089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485-059D-4F00-2A98-7850C379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5C4A-8EF7-0D33-B41F-24A7FBFB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Variables and data types</a:t>
            </a:r>
          </a:p>
          <a:p>
            <a:endParaRPr lang="en-US" sz="2800" dirty="0"/>
          </a:p>
          <a:p>
            <a:r>
              <a:rPr lang="en-US" sz="2800" dirty="0"/>
              <a:t>Functions</a:t>
            </a:r>
          </a:p>
          <a:p>
            <a:endParaRPr lang="en-US" sz="2800" dirty="0"/>
          </a:p>
          <a:p>
            <a:r>
              <a:rPr lang="en-US" sz="2800" dirty="0"/>
              <a:t>For loops</a:t>
            </a:r>
          </a:p>
          <a:p>
            <a:endParaRPr lang="en-US" sz="2800" dirty="0"/>
          </a:p>
          <a:p>
            <a:r>
              <a:rPr lang="en-US" sz="2800" dirty="0"/>
              <a:t>Arrays and vectors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95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96F57-8388-B6B6-06CE-F4AC2FDBCF93}"/>
              </a:ext>
            </a:extLst>
          </p:cNvPr>
          <p:cNvSpPr txBox="1"/>
          <p:nvPr/>
        </p:nvSpPr>
        <p:spPr>
          <a:xfrm>
            <a:off x="0" y="43458"/>
            <a:ext cx="8549717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(k, M_PI);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v2.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sin(2theta)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60682-87E6-7D3C-BD88-C64365B15308}"/>
              </a:ext>
            </a:extLst>
          </p:cNvPr>
          <p:cNvSpPr txBox="1"/>
          <p:nvPr/>
        </p:nvSpPr>
        <p:spPr>
          <a:xfrm>
            <a:off x="7260082" y="2219327"/>
            <a:ext cx="4738255" cy="175432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Theta = 0, sin(2theta) = 0</a:t>
            </a:r>
          </a:p>
          <a:p>
            <a:r>
              <a:rPr lang="en-US" dirty="0">
                <a:solidFill>
                  <a:srgbClr val="002060"/>
                </a:solidFill>
              </a:rPr>
              <a:t>Theta = 0.785398, sin(2theta) = 1</a:t>
            </a:r>
          </a:p>
          <a:p>
            <a:r>
              <a:rPr lang="en-US" dirty="0">
                <a:solidFill>
                  <a:srgbClr val="002060"/>
                </a:solidFill>
              </a:rPr>
              <a:t>Theta = 1.5708, sin(2theta) = 1.22465e-16</a:t>
            </a:r>
          </a:p>
          <a:p>
            <a:r>
              <a:rPr lang="en-US" dirty="0">
                <a:solidFill>
                  <a:srgbClr val="002060"/>
                </a:solidFill>
              </a:rPr>
              <a:t>Theta = 2.35619, sin(2theta) = -1</a:t>
            </a:r>
          </a:p>
          <a:p>
            <a:r>
              <a:rPr lang="en-US" dirty="0">
                <a:solidFill>
                  <a:srgbClr val="002060"/>
                </a:solidFill>
              </a:rPr>
              <a:t>Theta = 3.14159, sin(2theta) = -2.44929e-16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9B4AF-EB80-BC8E-72F9-0FE7D5E98D59}"/>
              </a:ext>
            </a:extLst>
          </p:cNvPr>
          <p:cNvSpPr txBox="1"/>
          <p:nvPr/>
        </p:nvSpPr>
        <p:spPr>
          <a:xfrm>
            <a:off x="9629210" y="1678519"/>
            <a:ext cx="159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Alex H</a:t>
            </a:r>
          </a:p>
        </p:txBody>
      </p:sp>
    </p:spTree>
    <p:extLst>
      <p:ext uri="{BB962C8B-B14F-4D97-AF65-F5344CB8AC3E}">
        <p14:creationId xmlns:p14="http://schemas.microsoft.com/office/powerpoint/2010/main" val="23279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856-C9C8-DCA4-F5E8-767C6461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F516-42F7-A1AA-FEA1-6AEDA95E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vectors if possible to stop bound issues</a:t>
            </a:r>
          </a:p>
          <a:p>
            <a:endParaRPr lang="en-GB" dirty="0"/>
          </a:p>
          <a:p>
            <a:r>
              <a:rPr lang="en-GB" dirty="0"/>
              <a:t>Consider generalising your code early in the process</a:t>
            </a:r>
          </a:p>
        </p:txBody>
      </p:sp>
    </p:spTree>
    <p:extLst>
      <p:ext uri="{BB962C8B-B14F-4D97-AF65-F5344CB8AC3E}">
        <p14:creationId xmlns:p14="http://schemas.microsoft.com/office/powerpoint/2010/main" val="76097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A0AE-9A30-FC7E-643A-5D5F5DF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1E54-3D18-B532-476C-EAF58525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Why is sin(2pi) not exactly 0?</a:t>
            </a:r>
          </a:p>
          <a:p>
            <a:endParaRPr lang="en-US" sz="2800" dirty="0"/>
          </a:p>
          <a:p>
            <a:r>
              <a:rPr lang="en-US" sz="2800" dirty="0"/>
              <a:t>M_PI = 3.141592653589793, not exactly pi!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464FE9-52F9-10B1-6274-91E4546DDC5D}"/>
              </a:ext>
            </a:extLst>
          </p:cNvPr>
          <p:cNvSpPr txBox="1"/>
          <p:nvPr/>
        </p:nvSpPr>
        <p:spPr>
          <a:xfrm>
            <a:off x="169718" y="689788"/>
            <a:ext cx="10733810" cy="54784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sin(2.pi_float)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sin(2.pi_double)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sin(2.pi_float)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sin(2.pi_double)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65535-0545-F478-5BFB-391F6F3F8783}"/>
              </a:ext>
            </a:extLst>
          </p:cNvPr>
          <p:cNvSpPr txBox="1"/>
          <p:nvPr/>
        </p:nvSpPr>
        <p:spPr>
          <a:xfrm>
            <a:off x="3117273" y="1055684"/>
            <a:ext cx="9074727" cy="1323439"/>
          </a:xfrm>
          <a:prstGeom prst="rect">
            <a:avLst/>
          </a:prstGeom>
          <a:solidFill>
            <a:srgbClr val="E9E5D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3.14159, sin(2.pi_float) = 1.74846e-07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3.14159, sin(2.pi_double) = -2.44929e-16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3.141592741012573, sin(2.pi_float) = 1.748455531469517e-07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3.141592653589793, sin(2.pi_double) = -2.449293598294706e-16</a:t>
            </a:r>
          </a:p>
        </p:txBody>
      </p:sp>
    </p:spTree>
    <p:extLst>
      <p:ext uri="{BB962C8B-B14F-4D97-AF65-F5344CB8AC3E}">
        <p14:creationId xmlns:p14="http://schemas.microsoft.com/office/powerpoint/2010/main" val="1165829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F2E6-A95D-49EF-8C74-177712C8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Workshop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6D40-11CE-8B69-2454-0670D243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Passing vectors into functions (pointers)</a:t>
            </a:r>
          </a:p>
          <a:p>
            <a:endParaRPr lang="en-GB" dirty="0"/>
          </a:p>
          <a:p>
            <a:r>
              <a:rPr lang="en-GB" dirty="0"/>
              <a:t>Plotting data (really this time)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9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BB20-C4F4-76A5-DDB1-A10E7FBC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3733-ABBD-854B-2019-2CD35735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alex-hill94.github.io/#WS3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https://www.programiz.com/cpp-programming/online-compiler/?ref=1a2efafc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https://www.geeksforgeeks.org/pointers-and-references-in-c/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https://www.w3schools.com/cpp/cpp_pointers.asp</a:t>
            </a:r>
            <a:endParaRPr lang="en-US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987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US" dirty="0"/>
              <a:t>References, memory addresses and pointers</a:t>
            </a:r>
          </a:p>
          <a:p>
            <a:endParaRPr lang="en-US" dirty="0"/>
          </a:p>
          <a:p>
            <a:r>
              <a:rPr lang="en-US" dirty="0"/>
              <a:t>Returning multiple values from functions</a:t>
            </a:r>
          </a:p>
          <a:p>
            <a:endParaRPr lang="en-US" dirty="0"/>
          </a:p>
          <a:p>
            <a:r>
              <a:rPr lang="en-US" dirty="0"/>
              <a:t>Passing arrays into functions</a:t>
            </a:r>
          </a:p>
          <a:p>
            <a:endParaRPr lang="en-US" dirty="0"/>
          </a:p>
          <a:p>
            <a:r>
              <a:rPr lang="en-US" dirty="0"/>
              <a:t>Passing vectors into functions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9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43C8-55AC-4AD0-7A9E-44B4FCC4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2002-1AD5-CF7F-E4C4-F7D2E28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ampersand (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US" dirty="0"/>
              <a:t>) can be used to get the memory address of a variable</a:t>
            </a:r>
            <a:endParaRPr lang="en-GB" sz="28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This is usually in the form of a hexadecimal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7BC13-011C-796D-6139-D1197E44C1B6}"/>
              </a:ext>
            </a:extLst>
          </p:cNvPr>
          <p:cNvSpPr txBox="1"/>
          <p:nvPr/>
        </p:nvSpPr>
        <p:spPr>
          <a:xfrm>
            <a:off x="774607" y="3917678"/>
            <a:ext cx="7271987" cy="24622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DB5C2-F70D-8392-68C4-D2F7B3AE7E9B}"/>
              </a:ext>
            </a:extLst>
          </p:cNvPr>
          <p:cNvSpPr txBox="1"/>
          <p:nvPr/>
        </p:nvSpPr>
        <p:spPr>
          <a:xfrm>
            <a:off x="7259782" y="4487064"/>
            <a:ext cx="4779818" cy="101566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$ ./run</a:t>
            </a:r>
          </a:p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height = 10</a:t>
            </a:r>
          </a:p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height address = 0x16bd133d8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A4E-E1FE-9B7B-1B88-E49EE76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E3C1-F04B-168D-B267-C8172779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You can create a ‘reference variable’ to an existing variable using the ampersand, </a:t>
            </a:r>
            <a:r>
              <a:rPr lang="en-GB" sz="28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</a:p>
          <a:p>
            <a:r>
              <a:rPr lang="en-GB" dirty="0"/>
              <a:t>This is effectively an alias to an already existing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C82E9-C825-B89D-40D2-B6AADC226254}"/>
              </a:ext>
            </a:extLst>
          </p:cNvPr>
          <p:cNvSpPr txBox="1"/>
          <p:nvPr/>
        </p:nvSpPr>
        <p:spPr>
          <a:xfrm>
            <a:off x="1606677" y="3143250"/>
            <a:ext cx="5908548" cy="35394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first reference to height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second reference to height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"ref1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0D558-BDD0-640D-C93D-8E71388F1277}"/>
              </a:ext>
            </a:extLst>
          </p:cNvPr>
          <p:cNvSpPr txBox="1"/>
          <p:nvPr/>
        </p:nvSpPr>
        <p:spPr>
          <a:xfrm>
            <a:off x="8816622" y="4312800"/>
            <a:ext cx="1768701" cy="120032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height = 9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ref = 9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ref1 = 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5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A4E-E1FE-9B7B-1B88-E49EE76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E3C1-F04B-168D-B267-C8172779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328" y="2181713"/>
            <a:ext cx="4808132" cy="10538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400" dirty="0"/>
              <a:t>The placement of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2400" dirty="0"/>
              <a:t> is important for your chosen purpose</a:t>
            </a:r>
            <a:endParaRPr lang="en-GB" sz="24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0D558-BDD0-640D-C93D-8E71388F1277}"/>
              </a:ext>
            </a:extLst>
          </p:cNvPr>
          <p:cNvSpPr txBox="1"/>
          <p:nvPr/>
        </p:nvSpPr>
        <p:spPr>
          <a:xfrm>
            <a:off x="7395122" y="3443597"/>
            <a:ext cx="3883084" cy="175432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height = 9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&amp;height = 0x16d98b3d8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ref = 9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&amp;ref = 0x16d98b3d8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copy =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85603-3AD3-207E-14EA-8D698657AEBE}"/>
              </a:ext>
            </a:extLst>
          </p:cNvPr>
          <p:cNvSpPr txBox="1"/>
          <p:nvPr/>
        </p:nvSpPr>
        <p:spPr>
          <a:xfrm>
            <a:off x="913794" y="2181713"/>
            <a:ext cx="6102926" cy="427809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reference to height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copy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copy of height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"&amp;height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"&amp;ref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CE9178"/>
                </a:solidFill>
                <a:latin typeface="Menlo" panose="020B0609030804020204" pitchFamily="49" charset="0"/>
              </a:rPr>
              <a:t>copy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copy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9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5E-9666-EEB5-B50A-E46807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Four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Create an evenly-space array (or vector) between 0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(you’ll need to import &lt;</a:t>
                </a:r>
                <a:r>
                  <a:rPr lang="en-US" sz="2400" dirty="0" err="1"/>
                  <a:t>cmath</a:t>
                </a:r>
                <a:r>
                  <a:rPr lang="en-US" sz="2400" dirty="0"/>
                  <a:t>&gt;)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Create a function called sin_2x which returns sin(2x)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Loop over your array and pass the elements to sin_2x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Save the results to a new array of the same length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Send me your scripts by Wednesday evening next week (18/11/23)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71B349-6D24-E887-9F84-7CE051AA7C8B}"/>
              </a:ext>
            </a:extLst>
          </p:cNvPr>
          <p:cNvSpPr/>
          <p:nvPr/>
        </p:nvSpPr>
        <p:spPr>
          <a:xfrm>
            <a:off x="2770908" y="288537"/>
            <a:ext cx="6719455" cy="106945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857A-D3D1-2A0D-6297-65B2590A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D027-A934-99EE-E0BE-30760866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750241" cy="3714749"/>
          </a:xfrm>
        </p:spPr>
        <p:txBody>
          <a:bodyPr/>
          <a:lstStyle/>
          <a:p>
            <a:r>
              <a:rPr lang="en-GB" sz="2800" dirty="0"/>
              <a:t>Why do we care?</a:t>
            </a:r>
            <a:endParaRPr lang="en-GB" sz="28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C++ allows us to manipulate the computer’s memory, which can make code writing and performance more efficient</a:t>
            </a:r>
          </a:p>
          <a:p>
            <a:endParaRPr lang="en-GB" dirty="0"/>
          </a:p>
        </p:txBody>
      </p:sp>
      <p:pic>
        <p:nvPicPr>
          <p:cNvPr id="4" name="Picture 6" descr="To the brain, reading computer code is not the same as reading language |  MIT News | Massachusetts Institute of Technology">
            <a:extLst>
              <a:ext uri="{FF2B5EF4-FFF2-40B4-BE49-F238E27FC236}">
                <a16:creationId xmlns:a16="http://schemas.microsoft.com/office/drawing/2014/main" id="{EBA067E7-4093-1DEB-1C14-B3273FB7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076450"/>
            <a:ext cx="4001909" cy="26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6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4110-130A-F0DB-8F81-EA0E5143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435-76FE-FC03-4CDF-E3BFB880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dirty="0"/>
              <a:t>We can create a variable that saves the memory address of another variable, known as a pointer</a:t>
            </a:r>
          </a:p>
          <a:p>
            <a:r>
              <a:rPr lang="en-US" dirty="0"/>
              <a:t>These require the use of an asterisk, </a:t>
            </a:r>
            <a:r>
              <a:rPr lang="en-GB" sz="28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CC08C-5E5F-C20D-340B-51EB877C5EC5}"/>
              </a:ext>
            </a:extLst>
          </p:cNvPr>
          <p:cNvSpPr txBox="1"/>
          <p:nvPr/>
        </p:nvSpPr>
        <p:spPr>
          <a:xfrm>
            <a:off x="774607" y="3594511"/>
            <a:ext cx="7271987" cy="31085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322A0-7671-4CE2-F097-FD3F45D44AD7}"/>
              </a:ext>
            </a:extLst>
          </p:cNvPr>
          <p:cNvSpPr txBox="1"/>
          <p:nvPr/>
        </p:nvSpPr>
        <p:spPr>
          <a:xfrm>
            <a:off x="8185782" y="4487062"/>
            <a:ext cx="3674862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height address = 0x16dd6f3d8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pointer = 0x16dd6f3d8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11962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4110-130A-F0DB-8F81-EA0E5143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435-76FE-FC03-4CDF-E3BFB880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782" y="1820600"/>
            <a:ext cx="4463418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000" dirty="0"/>
              <a:t>You can place the asterisk anywhere, but the convention is </a:t>
            </a:r>
            <a:r>
              <a:rPr lang="en-GB" sz="2000" i="1" dirty="0">
                <a:solidFill>
                  <a:srgbClr val="66D9E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GB" sz="2000" dirty="0"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*</a:t>
            </a:r>
            <a:r>
              <a:rPr lang="en-GB" sz="2000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pointer1</a:t>
            </a:r>
          </a:p>
          <a:p>
            <a:endParaRPr lang="en-US" sz="2000" dirty="0">
              <a:highlight>
                <a:srgbClr val="C0C0C0"/>
              </a:highlight>
            </a:endParaRPr>
          </a:p>
          <a:p>
            <a:endParaRPr lang="en-GB" sz="2000" dirty="0"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CC08C-5E5F-C20D-340B-51EB877C5EC5}"/>
              </a:ext>
            </a:extLst>
          </p:cNvPr>
          <p:cNvSpPr txBox="1"/>
          <p:nvPr/>
        </p:nvSpPr>
        <p:spPr>
          <a:xfrm>
            <a:off x="331356" y="1820600"/>
            <a:ext cx="7271987" cy="397031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pointer1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pointer2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pointer3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"pointer1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pointer1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"pointer2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pointer2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"pointer3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pointer3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322A0-7671-4CE2-F097-FD3F45D44AD7}"/>
              </a:ext>
            </a:extLst>
          </p:cNvPr>
          <p:cNvSpPr txBox="1"/>
          <p:nvPr/>
        </p:nvSpPr>
        <p:spPr>
          <a:xfrm>
            <a:off x="8185782" y="3677974"/>
            <a:ext cx="3674862" cy="1938992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sz="2000" dirty="0">
                <a:solidFill>
                  <a:srgbClr val="002060"/>
                </a:solidFill>
              </a:rPr>
              <a:t>height address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pointer1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pointer2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pointer3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1193392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5CA6-4C37-9DED-3952-9A575347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8391-68CE-30F6-7639-128E0743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dirty="0"/>
              <a:t>Make sure the data type of the pointer matches the variable!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8463A-0879-2AF0-0A1E-529BE8EB9570}"/>
              </a:ext>
            </a:extLst>
          </p:cNvPr>
          <p:cNvSpPr txBox="1"/>
          <p:nvPr/>
        </p:nvSpPr>
        <p:spPr>
          <a:xfrm>
            <a:off x="7223922" y="3428999"/>
            <a:ext cx="4968078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g++ -o output </a:t>
            </a:r>
            <a:r>
              <a:rPr lang="en-US" dirty="0" err="1">
                <a:solidFill>
                  <a:srgbClr val="002060"/>
                </a:solidFill>
              </a:rPr>
              <a:t>test.cpp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test.cpp:8:6: error: cannot initialize a variable of type 'int *' with an </a:t>
            </a:r>
            <a:r>
              <a:rPr lang="en-US" dirty="0" err="1">
                <a:solidFill>
                  <a:srgbClr val="002060"/>
                </a:solidFill>
              </a:rPr>
              <a:t>rvalue</a:t>
            </a:r>
            <a:r>
              <a:rPr lang="en-US" dirty="0">
                <a:solidFill>
                  <a:srgbClr val="002060"/>
                </a:solidFill>
              </a:rPr>
              <a:t> of type 'std::string *' (aka '</a:t>
            </a:r>
            <a:r>
              <a:rPr lang="en-US" dirty="0" err="1">
                <a:solidFill>
                  <a:srgbClr val="002060"/>
                </a:solidFill>
              </a:rPr>
              <a:t>basic_string</a:t>
            </a:r>
            <a:r>
              <a:rPr lang="en-US" dirty="0">
                <a:solidFill>
                  <a:srgbClr val="002060"/>
                </a:solidFill>
              </a:rPr>
              <a:t>&lt;char&gt; *')</a:t>
            </a:r>
          </a:p>
          <a:p>
            <a:r>
              <a:rPr lang="en-US" dirty="0">
                <a:solidFill>
                  <a:srgbClr val="002060"/>
                </a:solidFill>
              </a:rPr>
              <a:t>int* </a:t>
            </a:r>
            <a:r>
              <a:rPr lang="en-US" dirty="0" err="1">
                <a:solidFill>
                  <a:srgbClr val="002060"/>
                </a:solidFill>
              </a:rPr>
              <a:t>name_ptr</a:t>
            </a:r>
            <a:r>
              <a:rPr lang="en-US" dirty="0">
                <a:solidFill>
                  <a:srgbClr val="002060"/>
                </a:solidFill>
              </a:rPr>
              <a:t> = &amp;name;</a:t>
            </a:r>
          </a:p>
          <a:p>
            <a:r>
              <a:rPr lang="en-US" dirty="0">
                <a:solidFill>
                  <a:srgbClr val="002060"/>
                </a:solidFill>
              </a:rPr>
              <a:t>     ^          ~~~~~</a:t>
            </a:r>
          </a:p>
          <a:p>
            <a:r>
              <a:rPr lang="en-US" dirty="0">
                <a:solidFill>
                  <a:srgbClr val="002060"/>
                </a:solidFill>
              </a:rPr>
              <a:t>1 error generated.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00A22-720F-E3D3-5D38-3CE8575FAE66}"/>
              </a:ext>
            </a:extLst>
          </p:cNvPr>
          <p:cNvSpPr txBox="1"/>
          <p:nvPr/>
        </p:nvSpPr>
        <p:spPr>
          <a:xfrm>
            <a:off x="264857" y="2436076"/>
            <a:ext cx="6867466" cy="375487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"Alex"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"name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name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642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656B-F0A1-3454-FF63-CB59D46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Deferencing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1511-83C5-FF85-ACCB-75DF8BE4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81" y="1571625"/>
            <a:ext cx="10353762" cy="3714749"/>
          </a:xfrm>
        </p:spPr>
        <p:txBody>
          <a:bodyPr/>
          <a:lstStyle/>
          <a:p>
            <a:r>
              <a:rPr lang="en-US" dirty="0"/>
              <a:t>We can get the value of the variable that the pointer is pointing at using 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again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5C6F5-ECBE-AA75-6ABB-7F3D5AFD5B76}"/>
              </a:ext>
            </a:extLst>
          </p:cNvPr>
          <p:cNvSpPr txBox="1"/>
          <p:nvPr/>
        </p:nvSpPr>
        <p:spPr>
          <a:xfrm>
            <a:off x="7839138" y="4000354"/>
            <a:ext cx="3392905" cy="120032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variable = 10</a:t>
            </a:r>
          </a:p>
          <a:p>
            <a:r>
              <a:rPr lang="en-US" dirty="0">
                <a:solidFill>
                  <a:srgbClr val="002060"/>
                </a:solidFill>
              </a:rPr>
              <a:t>address = 0x16dd0f3d8</a:t>
            </a:r>
          </a:p>
          <a:p>
            <a:r>
              <a:rPr lang="en-US" dirty="0">
                <a:solidFill>
                  <a:srgbClr val="002060"/>
                </a:solidFill>
              </a:rPr>
              <a:t>address value =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27532-69E8-1118-77E4-7E63731D713F}"/>
              </a:ext>
            </a:extLst>
          </p:cNvPr>
          <p:cNvSpPr txBox="1"/>
          <p:nvPr/>
        </p:nvSpPr>
        <p:spPr>
          <a:xfrm>
            <a:off x="765993" y="2953913"/>
            <a:ext cx="6097604" cy="329320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92672"/>
                </a:solidFill>
                <a:latin typeface="Menlo" panose="020B0609030804020204" pitchFamily="49" charset="0"/>
              </a:defRPr>
            </a:lvl1pPr>
          </a:lstStyle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3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BB32-6E23-1A3C-D312-73E99DC2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variables with pointers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71E35-0617-C76C-AC6E-6A42D053C518}"/>
              </a:ext>
            </a:extLst>
          </p:cNvPr>
          <p:cNvSpPr txBox="1"/>
          <p:nvPr/>
        </p:nvSpPr>
        <p:spPr>
          <a:xfrm>
            <a:off x="7631872" y="2564975"/>
            <a:ext cx="3689845" cy="224676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variable = 10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= 0x16d8433d8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value = 10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variable = 12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= 0x16d8433d8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value =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58615-7E09-F884-ED12-69D335BA4D45}"/>
              </a:ext>
            </a:extLst>
          </p:cNvPr>
          <p:cNvSpPr txBox="1"/>
          <p:nvPr/>
        </p:nvSpPr>
        <p:spPr>
          <a:xfrm>
            <a:off x="870283" y="1487758"/>
            <a:ext cx="6097604" cy="473975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dirty="0">
                <a:solidFill>
                  <a:srgbClr val="F8F8F2"/>
                </a:solidFill>
              </a:rPr>
              <a:t>}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1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11F3-481E-70D8-33ED-DD0910F7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138A-50F2-8C10-5099-38A1EF2AC451}"/>
              </a:ext>
            </a:extLst>
          </p:cNvPr>
          <p:cNvSpPr txBox="1"/>
          <p:nvPr/>
        </p:nvSpPr>
        <p:spPr>
          <a:xfrm>
            <a:off x="585354" y="2275068"/>
            <a:ext cx="6102926" cy="313932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[0] = 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[0]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0E43B-236A-76AA-B300-FC9B9646361C}"/>
              </a:ext>
            </a:extLst>
          </p:cNvPr>
          <p:cNvSpPr txBox="1"/>
          <p:nvPr/>
        </p:nvSpPr>
        <p:spPr>
          <a:xfrm>
            <a:off x="7561117" y="3296821"/>
            <a:ext cx="2511138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 err="1"/>
              <a:t>arr</a:t>
            </a:r>
            <a:r>
              <a:rPr lang="en-GB" dirty="0"/>
              <a:t> = 0x16b2ab3b0</a:t>
            </a:r>
          </a:p>
          <a:p>
            <a:r>
              <a:rPr lang="en-GB" dirty="0" err="1"/>
              <a:t>arr</a:t>
            </a:r>
            <a:r>
              <a:rPr lang="en-GB" dirty="0"/>
              <a:t>[0] =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309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48D6-CA39-3FE6-2CBE-339E630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AD47-EF13-8B54-9691-8F75DEEE6B7C}"/>
              </a:ext>
            </a:extLst>
          </p:cNvPr>
          <p:cNvSpPr txBox="1"/>
          <p:nvPr/>
        </p:nvSpPr>
        <p:spPr>
          <a:xfrm>
            <a:off x="723899" y="1518451"/>
            <a:ext cx="7533409" cy="510909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"b[0]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"b[1]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"b[2]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"&amp;b[0]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"&amp;b[1]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15383-4353-558E-9760-D67E42BF3A23}"/>
              </a:ext>
            </a:extLst>
          </p:cNvPr>
          <p:cNvSpPr txBox="1"/>
          <p:nvPr/>
        </p:nvSpPr>
        <p:spPr>
          <a:xfrm>
            <a:off x="7821239" y="2662765"/>
            <a:ext cx="3446318" cy="255454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/>
              <a:t>a = 1</a:t>
            </a:r>
          </a:p>
          <a:p>
            <a:r>
              <a:rPr lang="en-GB" dirty="0"/>
              <a:t>b = 0x16f6d33d8</a:t>
            </a:r>
          </a:p>
          <a:p>
            <a:r>
              <a:rPr lang="en-GB" dirty="0"/>
              <a:t>b[0] = 1</a:t>
            </a:r>
          </a:p>
          <a:p>
            <a:r>
              <a:rPr lang="en-GB" dirty="0"/>
              <a:t>b[1] = 0</a:t>
            </a:r>
          </a:p>
          <a:p>
            <a:r>
              <a:rPr lang="en-GB" dirty="0"/>
              <a:t>b[2] = 1869428016</a:t>
            </a:r>
          </a:p>
          <a:p>
            <a:r>
              <a:rPr lang="en-GB" dirty="0"/>
              <a:t>&amp;b[0] = 0x16f6d33d8</a:t>
            </a:r>
          </a:p>
          <a:p>
            <a:r>
              <a:rPr lang="en-GB" dirty="0"/>
              <a:t>&amp;b[1] = 0x16f6d33dc</a:t>
            </a:r>
          </a:p>
        </p:txBody>
      </p:sp>
    </p:spTree>
    <p:extLst>
      <p:ext uri="{BB962C8B-B14F-4D97-AF65-F5344CB8AC3E}">
        <p14:creationId xmlns:p14="http://schemas.microsoft.com/office/powerpoint/2010/main" val="3215700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3E59-5038-2A93-8DA8-A3595E0A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five: a few minutes with</a:t>
            </a:r>
            <a:br>
              <a:rPr lang="en-US" dirty="0"/>
            </a:br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11CC-F02B-39C4-5B90-A05036E6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Initialise</a:t>
            </a:r>
            <a:r>
              <a:rPr lang="en-US" sz="2800" dirty="0"/>
              <a:t> five variables of type: int, float, double, char, and string</a:t>
            </a:r>
          </a:p>
          <a:p>
            <a:endParaRPr lang="en-US" sz="2800" dirty="0"/>
          </a:p>
          <a:p>
            <a:r>
              <a:rPr lang="en-US" sz="2800" dirty="0"/>
              <a:t>Create pointer variables of these variables</a:t>
            </a:r>
          </a:p>
          <a:p>
            <a:endParaRPr lang="en-US" sz="2800" dirty="0"/>
          </a:p>
          <a:p>
            <a:r>
              <a:rPr lang="en-US" sz="2800" dirty="0"/>
              <a:t>Use the pointers to modify the values of the initial variables</a:t>
            </a:r>
          </a:p>
          <a:p>
            <a:endParaRPr lang="en-US" sz="2800" dirty="0"/>
          </a:p>
          <a:p>
            <a:r>
              <a:rPr lang="en-US" sz="2800" dirty="0"/>
              <a:t>Print the values of the variables and their addresses</a:t>
            </a:r>
          </a:p>
          <a:p>
            <a:endParaRPr lang="en-GB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E4B359-3CE2-5BD3-25C6-5763B15EA051}"/>
              </a:ext>
            </a:extLst>
          </p:cNvPr>
          <p:cNvSpPr/>
          <p:nvPr/>
        </p:nvSpPr>
        <p:spPr>
          <a:xfrm>
            <a:off x="1527150" y="143647"/>
            <a:ext cx="8946777" cy="1487445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C94EF-7823-2976-AC11-83A19319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0350"/>
            <a:ext cx="10353762" cy="1257300"/>
          </a:xfrm>
        </p:spPr>
        <p:txBody>
          <a:bodyPr/>
          <a:lstStyle/>
          <a:p>
            <a:pPr algn="ctr"/>
            <a:r>
              <a:rPr lang="en-US" u="sng" dirty="0"/>
              <a:t>Functions and pointers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A5D67F-D70D-BD1E-4AB2-042B9AEFF506}"/>
              </a:ext>
            </a:extLst>
          </p:cNvPr>
          <p:cNvSpPr/>
          <p:nvPr/>
        </p:nvSpPr>
        <p:spPr>
          <a:xfrm>
            <a:off x="1613647" y="2800350"/>
            <a:ext cx="8946777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0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1D337-8283-005C-8CC9-60CDBE7D81DE}"/>
              </a:ext>
            </a:extLst>
          </p:cNvPr>
          <p:cNvSpPr txBox="1"/>
          <p:nvPr/>
        </p:nvSpPr>
        <p:spPr>
          <a:xfrm>
            <a:off x="10364932" y="106545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5E148-3287-9799-7708-1DC2F308623E}"/>
              </a:ext>
            </a:extLst>
          </p:cNvPr>
          <p:cNvSpPr txBox="1"/>
          <p:nvPr/>
        </p:nvSpPr>
        <p:spPr>
          <a:xfrm>
            <a:off x="670908" y="232779"/>
            <a:ext cx="6100762" cy="655564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points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3.14159265358979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[points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seno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[points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(j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points;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points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(j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points;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seno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[j]);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seno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9001E-D71A-CCB8-AD54-FABB3213E643}"/>
              </a:ext>
            </a:extLst>
          </p:cNvPr>
          <p:cNvSpPr txBox="1"/>
          <p:nvPr/>
        </p:nvSpPr>
        <p:spPr>
          <a:xfrm>
            <a:off x="7063998" y="2188069"/>
            <a:ext cx="445709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ana.cpp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1 0.0627905 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2 0.125333 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3 0.187381 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4 0.24869 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5 0.309017 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6 0.368125 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7 0.425779 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8 0.481754 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9 0.535827 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10 0.587785 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11 0.637424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11DCFB-AB77-FA51-855D-8CFDBDBCBA9C}"/>
              </a:ext>
            </a:extLst>
          </p:cNvPr>
          <p:cNvCxnSpPr>
            <a:cxnSpLocks/>
          </p:cNvCxnSpPr>
          <p:nvPr/>
        </p:nvCxnSpPr>
        <p:spPr>
          <a:xfrm flipH="1">
            <a:off x="3721289" y="1349714"/>
            <a:ext cx="3936420" cy="1037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8991A6-3D80-275D-4057-550A8B7A2A98}"/>
              </a:ext>
            </a:extLst>
          </p:cNvPr>
          <p:cNvSpPr txBox="1"/>
          <p:nvPr/>
        </p:nvSpPr>
        <p:spPr>
          <a:xfrm>
            <a:off x="7657709" y="749549"/>
            <a:ext cx="1634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Works, but nicer to import it as a constant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0120-87A1-253D-8725-44BECC26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4393-F589-5BCE-E22D-88242D50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1AEA2-5D04-E6A2-F061-C6DB03A28C0C}"/>
              </a:ext>
            </a:extLst>
          </p:cNvPr>
          <p:cNvSpPr txBox="1"/>
          <p:nvPr/>
        </p:nvSpPr>
        <p:spPr>
          <a:xfrm>
            <a:off x="0" y="1225689"/>
            <a:ext cx="10058400" cy="563231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&lt;tuple&gt;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tuple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make_tuple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</a:rPr>
            </a:br>
            <a:r>
              <a:rPr lang="en-GB" sz="1200" dirty="0" err="1">
                <a:solidFill>
                  <a:srgbClr val="F8F8F2"/>
                </a:solidFill>
              </a:rPr>
              <a:t>cout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"Before swap: "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AE81FF"/>
                </a:solidFill>
              </a:rPr>
              <a:t>\n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F8F8F2"/>
                </a:solidFill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F7D2-9C0F-92E4-D700-C926617991CE}"/>
              </a:ext>
            </a:extLst>
          </p:cNvPr>
          <p:cNvSpPr txBox="1"/>
          <p:nvPr/>
        </p:nvSpPr>
        <p:spPr>
          <a:xfrm>
            <a:off x="7067049" y="3011893"/>
            <a:ext cx="2719889" cy="147732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Before swap:</a:t>
            </a:r>
          </a:p>
          <a:p>
            <a:r>
              <a:rPr lang="en-US" dirty="0">
                <a:solidFill>
                  <a:srgbClr val="002060"/>
                </a:solidFill>
              </a:rPr>
              <a:t>10 20</a:t>
            </a:r>
          </a:p>
          <a:p>
            <a:r>
              <a:rPr lang="en-US" dirty="0">
                <a:solidFill>
                  <a:srgbClr val="002060"/>
                </a:solidFill>
              </a:rPr>
              <a:t>After swap:</a:t>
            </a:r>
          </a:p>
          <a:p>
            <a:r>
              <a:rPr lang="en-US" dirty="0">
                <a:solidFill>
                  <a:srgbClr val="002060"/>
                </a:solidFill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5287E1-BDF9-BD5C-AAB0-BA073E4BF211}"/>
              </a:ext>
            </a:extLst>
          </p:cNvPr>
          <p:cNvCxnSpPr>
            <a:cxnSpLocks/>
          </p:cNvCxnSpPr>
          <p:nvPr/>
        </p:nvCxnSpPr>
        <p:spPr>
          <a:xfrm flipH="1">
            <a:off x="1911529" y="2517686"/>
            <a:ext cx="1756246" cy="3431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08FB64-88C9-CBB1-7BA5-69F7EA9185E0}"/>
              </a:ext>
            </a:extLst>
          </p:cNvPr>
          <p:cNvSpPr txBox="1"/>
          <p:nvPr/>
        </p:nvSpPr>
        <p:spPr>
          <a:xfrm>
            <a:off x="3667774" y="2386881"/>
            <a:ext cx="3730553" cy="307777"/>
          </a:xfrm>
          <a:prstGeom prst="rect">
            <a:avLst/>
          </a:prstGeom>
          <a:solidFill>
            <a:schemeClr val="tx1">
              <a:lumMod val="95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</a:rPr>
              <a:t>swap_my_nums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 returns two values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1062-EFE1-E836-6AAD-A08C4D48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Reference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6977-4092-EDEF-6390-1FBE520B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2641E-14B8-55FB-287A-DBDA1EE8E0CA}"/>
              </a:ext>
            </a:extLst>
          </p:cNvPr>
          <p:cNvSpPr txBox="1"/>
          <p:nvPr/>
        </p:nvSpPr>
        <p:spPr>
          <a:xfrm>
            <a:off x="109637" y="1256693"/>
            <a:ext cx="8014447" cy="54784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0BBBC-3051-127D-22F3-19699E5A1648}"/>
              </a:ext>
            </a:extLst>
          </p:cNvPr>
          <p:cNvSpPr txBox="1"/>
          <p:nvPr/>
        </p:nvSpPr>
        <p:spPr>
          <a:xfrm>
            <a:off x="8436770" y="3429000"/>
            <a:ext cx="2536030" cy="163121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Before swap: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10 20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After swap: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48CA5F-32DB-5E77-0D8C-8DEF4E61F447}"/>
              </a:ext>
            </a:extLst>
          </p:cNvPr>
          <p:cNvCxnSpPr>
            <a:cxnSpLocks/>
          </p:cNvCxnSpPr>
          <p:nvPr/>
        </p:nvCxnSpPr>
        <p:spPr>
          <a:xfrm flipH="1">
            <a:off x="3699164" y="1622930"/>
            <a:ext cx="2050144" cy="4535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D9A9B7-2F28-1D39-CF20-ABF627ED91F4}"/>
              </a:ext>
            </a:extLst>
          </p:cNvPr>
          <p:cNvSpPr txBox="1"/>
          <p:nvPr/>
        </p:nvSpPr>
        <p:spPr>
          <a:xfrm>
            <a:off x="5749308" y="1492125"/>
            <a:ext cx="2861012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The function does not make a copy of x and y, it passes the actual variables themselves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995194-B635-7F55-0B91-B2977D14092E}"/>
              </a:ext>
            </a:extLst>
          </p:cNvPr>
          <p:cNvSpPr txBox="1"/>
          <p:nvPr/>
        </p:nvSpPr>
        <p:spPr>
          <a:xfrm>
            <a:off x="137940" y="1225507"/>
            <a:ext cx="10543308" cy="563231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"*x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"*y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y;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2CF65-431C-679C-38BC-22B8D538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pointers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BA3E0-4532-D897-F425-6EF7DE32BB53}"/>
              </a:ext>
            </a:extLst>
          </p:cNvPr>
          <p:cNvSpPr txBox="1"/>
          <p:nvPr/>
        </p:nvSpPr>
        <p:spPr>
          <a:xfrm>
            <a:off x="8610320" y="2287675"/>
            <a:ext cx="3882523" cy="258532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Before swap: 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10 20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x = 0x16b79f3d8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y = 0x16b79f3d4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*x = 10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*y = 20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After swap: 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E749C4-E466-63EE-D29B-CF86FA25F8B8}"/>
              </a:ext>
            </a:extLst>
          </p:cNvPr>
          <p:cNvCxnSpPr>
            <a:cxnSpLocks/>
          </p:cNvCxnSpPr>
          <p:nvPr/>
        </p:nvCxnSpPr>
        <p:spPr>
          <a:xfrm flipH="1">
            <a:off x="3255818" y="1861201"/>
            <a:ext cx="2493490" cy="1012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B8CCD9-9799-C346-2916-A511C38676F8}"/>
              </a:ext>
            </a:extLst>
          </p:cNvPr>
          <p:cNvSpPr txBox="1"/>
          <p:nvPr/>
        </p:nvSpPr>
        <p:spPr>
          <a:xfrm>
            <a:off x="5749308" y="1492125"/>
            <a:ext cx="2861012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Tells the compiler to expect a </a:t>
            </a:r>
            <a:b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pointer to an int variable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F7A3C5-2EC2-27E6-74AF-9AF1D02C8CB2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920951"/>
            <a:ext cx="1334788" cy="4000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A21F72-4680-9480-CDE7-B886ECDF4C5B}"/>
              </a:ext>
            </a:extLst>
          </p:cNvPr>
          <p:cNvSpPr txBox="1"/>
          <p:nvPr/>
        </p:nvSpPr>
        <p:spPr>
          <a:xfrm>
            <a:off x="3440679" y="2920951"/>
            <a:ext cx="2861012" cy="738664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Grabs the value at the address the pointer points to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156F5C-90D3-14A0-4077-06F3CF60843D}"/>
              </a:ext>
            </a:extLst>
          </p:cNvPr>
          <p:cNvCxnSpPr>
            <a:cxnSpLocks/>
          </p:cNvCxnSpPr>
          <p:nvPr/>
        </p:nvCxnSpPr>
        <p:spPr>
          <a:xfrm flipH="1" flipV="1">
            <a:off x="3075709" y="5668548"/>
            <a:ext cx="3773188" cy="63378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D65517-6D04-4AB6-39E0-909DCB8CE5BF}"/>
              </a:ext>
            </a:extLst>
          </p:cNvPr>
          <p:cNvSpPr txBox="1"/>
          <p:nvPr/>
        </p:nvSpPr>
        <p:spPr>
          <a:xfrm>
            <a:off x="6848897" y="5902297"/>
            <a:ext cx="2861012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Passes in the memory address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7C5-CFCF-2932-7D98-564C6D6A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97C4B-9B50-B41E-87DF-D9D3B5CC000E}"/>
              </a:ext>
            </a:extLst>
          </p:cNvPr>
          <p:cNvSpPr txBox="1"/>
          <p:nvPr/>
        </p:nvSpPr>
        <p:spPr>
          <a:xfrm>
            <a:off x="8137632" y="2315974"/>
            <a:ext cx="3277486" cy="258532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all good</a:t>
            </a: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  <a:p>
            <a:r>
              <a:rPr lang="en-US" dirty="0">
                <a:solidFill>
                  <a:srgbClr val="002060"/>
                </a:solidFill>
              </a:rPr>
              <a:t>12</a:t>
            </a:r>
          </a:p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1F812-F13D-A967-2C21-E1E7BBEE49CC}"/>
              </a:ext>
            </a:extLst>
          </p:cNvPr>
          <p:cNvSpPr txBox="1"/>
          <p:nvPr/>
        </p:nvSpPr>
        <p:spPr>
          <a:xfrm>
            <a:off x="645719" y="1352362"/>
            <a:ext cx="6131599" cy="526297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dirty="0">
                <a:solidFill>
                  <a:srgbClr val="F8F8F2"/>
                </a:solidFill>
              </a:rPr>
              <a:t>, </a:t>
            </a:r>
            <a:r>
              <a:rPr lang="en-GB" sz="1200" i="1" dirty="0">
                <a:solidFill>
                  <a:srgbClr val="66D9EF"/>
                </a:solidFill>
              </a:rPr>
              <a:t>int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i="1" dirty="0">
                <a:solidFill>
                  <a:srgbClr val="FD971F"/>
                </a:solidFill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n1);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"all good"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F8F8F2"/>
                </a:solidFill>
              </a:rPr>
              <a:t>arr1, n);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5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5830-B1C3-90B2-3C1B-5ACF3FEA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‘Decay’ of arrays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A75B-6076-7498-8FC0-FD19F0C9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12" y="1487758"/>
            <a:ext cx="5152769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000" dirty="0"/>
              <a:t>When an array is passed into a function, it effectively becomes a pointer to the first element in the array only, so you </a:t>
            </a:r>
            <a:r>
              <a:rPr lang="en-GB" sz="2000" u="sng" dirty="0"/>
              <a:t>have</a:t>
            </a:r>
            <a:r>
              <a:rPr lang="en-GB" sz="2000" dirty="0"/>
              <a:t> to pass in the array length as a variable into the function ahead of time</a:t>
            </a:r>
            <a:endParaRPr lang="en-GB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D4F8B-E07D-DEAB-80D7-129447628143}"/>
              </a:ext>
            </a:extLst>
          </p:cNvPr>
          <p:cNvSpPr txBox="1"/>
          <p:nvPr/>
        </p:nvSpPr>
        <p:spPr>
          <a:xfrm>
            <a:off x="172389" y="1487758"/>
            <a:ext cx="6067773" cy="489364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(a)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(a)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(a[0])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(a);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[0])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arr1);</a:t>
            </a:r>
          </a:p>
          <a:p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6A859-7FE3-1C8F-4309-0801FD079FF4}"/>
              </a:ext>
            </a:extLst>
          </p:cNvPr>
          <p:cNvSpPr txBox="1"/>
          <p:nvPr/>
        </p:nvSpPr>
        <p:spPr>
          <a:xfrm>
            <a:off x="6895069" y="3429000"/>
            <a:ext cx="4213654" cy="230832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 err="1"/>
              <a:t>arr</a:t>
            </a:r>
            <a:r>
              <a:rPr lang="en-GB" dirty="0"/>
              <a:t> = 0x16d8f73b0</a:t>
            </a:r>
          </a:p>
          <a:p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) = 32</a:t>
            </a:r>
          </a:p>
          <a:p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[0]) = 4</a:t>
            </a:r>
          </a:p>
          <a:p>
            <a:r>
              <a:rPr lang="en-GB" dirty="0"/>
              <a:t>all good</a:t>
            </a:r>
          </a:p>
          <a:p>
            <a:r>
              <a:rPr lang="en-GB" dirty="0"/>
              <a:t>a = 0x16d8f73b0</a:t>
            </a:r>
          </a:p>
          <a:p>
            <a:r>
              <a:rPr lang="en-GB" dirty="0" err="1"/>
              <a:t>sizeof</a:t>
            </a:r>
            <a:r>
              <a:rPr lang="en-GB" dirty="0"/>
              <a:t>(a) = 8</a:t>
            </a:r>
          </a:p>
          <a:p>
            <a:r>
              <a:rPr lang="en-GB" dirty="0" err="1"/>
              <a:t>sizeof</a:t>
            </a:r>
            <a:r>
              <a:rPr lang="en-GB" dirty="0"/>
              <a:t>(a[0]) = 4</a:t>
            </a:r>
          </a:p>
        </p:txBody>
      </p:sp>
    </p:spTree>
    <p:extLst>
      <p:ext uri="{BB962C8B-B14F-4D97-AF65-F5344CB8AC3E}">
        <p14:creationId xmlns:p14="http://schemas.microsoft.com/office/powerpoint/2010/main" val="245373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5C4-6DF1-484D-7A5A-C62D608D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arrays into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00F9-F221-6C76-4751-169FD0282D8F}"/>
              </a:ext>
            </a:extLst>
          </p:cNvPr>
          <p:cNvSpPr txBox="1"/>
          <p:nvPr/>
        </p:nvSpPr>
        <p:spPr>
          <a:xfrm>
            <a:off x="7990071" y="2280115"/>
            <a:ext cx="3277486" cy="2862322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Array size inside main() is 8</a:t>
            </a: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A0DCB-BF05-F2C0-D770-AB0BEB282468}"/>
              </a:ext>
            </a:extLst>
          </p:cNvPr>
          <p:cNvSpPr txBox="1"/>
          <p:nvPr/>
        </p:nvSpPr>
        <p:spPr>
          <a:xfrm>
            <a:off x="838191" y="1344893"/>
            <a:ext cx="6097772" cy="526297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CPP Program to demonstrate passing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an array to a function is always treated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 a pointer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Note that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[] for fun is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just a pointer even if square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brackets are used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++a[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4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5724-3807-0E73-4C9C-553AE934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B30C-A820-9D1C-427F-FC033DFC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Create an array called </a:t>
            </a:r>
            <a:r>
              <a:rPr lang="en-US" sz="2800" b="1" dirty="0"/>
              <a:t>x</a:t>
            </a:r>
            <a:r>
              <a:rPr lang="en-US" sz="2800" dirty="0"/>
              <a:t>, with values -5 to 5 in main()</a:t>
            </a:r>
          </a:p>
          <a:p>
            <a:endParaRPr lang="en-US" sz="2800" dirty="0"/>
          </a:p>
          <a:p>
            <a:r>
              <a:rPr lang="en-US" sz="2800" dirty="0"/>
              <a:t>Pass the array to a function called </a:t>
            </a:r>
            <a:r>
              <a:rPr lang="en-US" sz="2800" b="1" dirty="0"/>
              <a:t>quad</a:t>
            </a:r>
            <a:r>
              <a:rPr lang="en-US" sz="2800" dirty="0"/>
              <a:t>, which computes the square of all the values in the array, and save the values to another array called </a:t>
            </a:r>
            <a:r>
              <a:rPr lang="en-US" sz="2800" b="1" dirty="0"/>
              <a:t>y</a:t>
            </a:r>
          </a:p>
          <a:p>
            <a:endParaRPr lang="en-US" sz="2800" dirty="0"/>
          </a:p>
          <a:p>
            <a:r>
              <a:rPr lang="en-US" sz="2800" dirty="0"/>
              <a:t>Loop over all </a:t>
            </a:r>
            <a:r>
              <a:rPr lang="en-US" sz="2800" b="1" dirty="0"/>
              <a:t>x</a:t>
            </a:r>
            <a:r>
              <a:rPr lang="en-US" sz="2800" dirty="0"/>
              <a:t> and </a:t>
            </a:r>
            <a:r>
              <a:rPr lang="en-US" sz="2800" b="1" dirty="0"/>
              <a:t>y</a:t>
            </a:r>
            <a:r>
              <a:rPr lang="en-US" sz="2800" dirty="0"/>
              <a:t> and check that things have worked right</a:t>
            </a:r>
          </a:p>
          <a:p>
            <a:endParaRPr lang="en-US" sz="2800" dirty="0"/>
          </a:p>
          <a:p>
            <a:r>
              <a:rPr lang="en-US" sz="2800" dirty="0"/>
              <a:t>Use pointers to </a:t>
            </a:r>
            <a:r>
              <a:rPr lang="en-US" sz="2800" dirty="0" err="1"/>
              <a:t>minimise</a:t>
            </a:r>
            <a:r>
              <a:rPr lang="en-US" sz="2800" dirty="0"/>
              <a:t> the length of your script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15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5724-3807-0E73-4C9C-553AE934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GB" dirty="0"/>
              <a:t>Challenge Five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61DB0-A41C-CD7D-31E5-43F86B7EE5ED}"/>
              </a:ext>
            </a:extLst>
          </p:cNvPr>
          <p:cNvSpPr txBox="1"/>
          <p:nvPr/>
        </p:nvSpPr>
        <p:spPr>
          <a:xfrm>
            <a:off x="1265102" y="1164134"/>
            <a:ext cx="6128471" cy="526297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(x[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y[n];</a:t>
            </a:r>
          </a:p>
          <a:p>
            <a:endParaRPr lang="en-GB" sz="1400" b="0" i="1" dirty="0">
              <a:solidFill>
                <a:srgbClr val="66D9E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y, n);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"^2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E434C-0005-0E46-8CA0-43E0E35DC5C3}"/>
              </a:ext>
            </a:extLst>
          </p:cNvPr>
          <p:cNvSpPr txBox="1"/>
          <p:nvPr/>
        </p:nvSpPr>
        <p:spPr>
          <a:xfrm>
            <a:off x="9362566" y="2302907"/>
            <a:ext cx="1287922" cy="341632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-5^2 = 25</a:t>
            </a:r>
          </a:p>
          <a:p>
            <a:r>
              <a:rPr lang="en-US" dirty="0">
                <a:solidFill>
                  <a:srgbClr val="002060"/>
                </a:solidFill>
              </a:rPr>
              <a:t>-4^2 = 16</a:t>
            </a:r>
          </a:p>
          <a:p>
            <a:r>
              <a:rPr lang="en-US" dirty="0">
                <a:solidFill>
                  <a:srgbClr val="002060"/>
                </a:solidFill>
              </a:rPr>
              <a:t>-3^2 = 9</a:t>
            </a:r>
          </a:p>
          <a:p>
            <a:r>
              <a:rPr lang="en-US" dirty="0">
                <a:solidFill>
                  <a:srgbClr val="002060"/>
                </a:solidFill>
              </a:rPr>
              <a:t>-2^2 = 4</a:t>
            </a:r>
          </a:p>
          <a:p>
            <a:r>
              <a:rPr lang="en-US" dirty="0">
                <a:solidFill>
                  <a:srgbClr val="002060"/>
                </a:solidFill>
              </a:rPr>
              <a:t>-1^2 = 1</a:t>
            </a:r>
          </a:p>
          <a:p>
            <a:r>
              <a:rPr lang="en-US" dirty="0">
                <a:solidFill>
                  <a:srgbClr val="002060"/>
                </a:solidFill>
              </a:rPr>
              <a:t>0^2 = 0</a:t>
            </a:r>
          </a:p>
          <a:p>
            <a:r>
              <a:rPr lang="en-US" dirty="0">
                <a:solidFill>
                  <a:srgbClr val="002060"/>
                </a:solidFill>
              </a:rPr>
              <a:t>1^2 = 1</a:t>
            </a:r>
          </a:p>
          <a:p>
            <a:r>
              <a:rPr lang="en-US" dirty="0">
                <a:solidFill>
                  <a:srgbClr val="002060"/>
                </a:solidFill>
              </a:rPr>
              <a:t>2^2 = 4</a:t>
            </a:r>
          </a:p>
          <a:p>
            <a:r>
              <a:rPr lang="en-US" dirty="0">
                <a:solidFill>
                  <a:srgbClr val="002060"/>
                </a:solidFill>
              </a:rPr>
              <a:t>3^2 = 9</a:t>
            </a:r>
          </a:p>
          <a:p>
            <a:r>
              <a:rPr lang="en-US" dirty="0">
                <a:solidFill>
                  <a:srgbClr val="002060"/>
                </a:solidFill>
              </a:rPr>
              <a:t>4^2 = 16</a:t>
            </a:r>
          </a:p>
          <a:p>
            <a:r>
              <a:rPr lang="en-US" dirty="0">
                <a:solidFill>
                  <a:srgbClr val="002060"/>
                </a:solidFill>
              </a:rPr>
              <a:t>5^2 = 25</a:t>
            </a:r>
          </a:p>
        </p:txBody>
      </p:sp>
    </p:spTree>
    <p:extLst>
      <p:ext uri="{BB962C8B-B14F-4D97-AF65-F5344CB8AC3E}">
        <p14:creationId xmlns:p14="http://schemas.microsoft.com/office/powerpoint/2010/main" val="393198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9D-3D2C-0293-C240-706CFF6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D363-FEE0-94E5-DFA5-01A4EBFE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5" y="2076450"/>
            <a:ext cx="4113722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can</a:t>
            </a:r>
            <a:r>
              <a:rPr lang="en-US" dirty="0"/>
              <a:t> pass a full vector into a function, but a full copy is made, which may take a lot of time to work with</a:t>
            </a:r>
          </a:p>
          <a:p>
            <a:endParaRPr lang="en-US" dirty="0"/>
          </a:p>
          <a:p>
            <a:r>
              <a:rPr lang="en-US" dirty="0"/>
              <a:t>As the function works with the copy of </a:t>
            </a:r>
            <a:r>
              <a:rPr lang="en-US" dirty="0" err="1"/>
              <a:t>vect</a:t>
            </a:r>
            <a:r>
              <a:rPr lang="en-US" dirty="0"/>
              <a:t>, no change is made to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</a:t>
            </a:r>
            <a:r>
              <a:rPr lang="en-GB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US" dirty="0"/>
              <a:t>()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31E77-1C15-0551-B676-ACE1191862E9}"/>
              </a:ext>
            </a:extLst>
          </p:cNvPr>
          <p:cNvSpPr txBox="1"/>
          <p:nvPr/>
        </p:nvSpPr>
        <p:spPr>
          <a:xfrm>
            <a:off x="605483" y="1517778"/>
            <a:ext cx="6404917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796F6-4E9E-92E6-70E7-01D0CE119490}"/>
              </a:ext>
            </a:extLst>
          </p:cNvPr>
          <p:cNvSpPr txBox="1"/>
          <p:nvPr/>
        </p:nvSpPr>
        <p:spPr>
          <a:xfrm>
            <a:off x="5195308" y="3666438"/>
            <a:ext cx="1108024" cy="101566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67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9D-3D2C-0293-C240-706CFF6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D363-FEE0-94E5-DFA5-01A4EBFE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5" y="2076450"/>
            <a:ext cx="4113722" cy="37147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Making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a reference stops a copy being made</a:t>
            </a:r>
          </a:p>
          <a:p>
            <a:endParaRPr lang="en-US" dirty="0"/>
          </a:p>
          <a:p>
            <a:r>
              <a:rPr lang="en-US" dirty="0"/>
              <a:t>Changes made in </a:t>
            </a:r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US" dirty="0"/>
              <a:t>() now changes the original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memory</a:t>
            </a:r>
          </a:p>
          <a:p>
            <a:endParaRPr lang="en-US" dirty="0"/>
          </a:p>
          <a:p>
            <a:r>
              <a:rPr lang="en-US" dirty="0"/>
              <a:t>If we add 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US" dirty="0"/>
              <a:t> in front of </a:t>
            </a:r>
            <a:r>
              <a:rPr lang="en-GB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US" dirty="0"/>
              <a:t>,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can no longer be changed by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31E77-1C15-0551-B676-ACE1191862E9}"/>
              </a:ext>
            </a:extLst>
          </p:cNvPr>
          <p:cNvSpPr txBox="1"/>
          <p:nvPr/>
        </p:nvSpPr>
        <p:spPr>
          <a:xfrm>
            <a:off x="605483" y="1401046"/>
            <a:ext cx="6404917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&lt;vector&gt;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The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here is the same as the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in main()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void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&lt;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{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3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 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vector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2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remains unchanged after function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call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(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size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();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++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]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”\n"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796F6-4E9E-92E6-70E7-01D0CE119490}"/>
              </a:ext>
            </a:extLst>
          </p:cNvPr>
          <p:cNvSpPr txBox="1"/>
          <p:nvPr/>
        </p:nvSpPr>
        <p:spPr>
          <a:xfrm>
            <a:off x="5195308" y="3666438"/>
            <a:ext cx="1108024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</a:t>
            </a:r>
          </a:p>
          <a:p>
            <a:r>
              <a:rPr lang="en-US" sz="2000" dirty="0">
                <a:solidFill>
                  <a:srgbClr val="002060"/>
                </a:solidFill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72376B-A706-16A1-E872-517F3929165D}"/>
              </a:ext>
            </a:extLst>
          </p:cNvPr>
          <p:cNvCxnSpPr>
            <a:cxnSpLocks/>
          </p:cNvCxnSpPr>
          <p:nvPr/>
        </p:nvCxnSpPr>
        <p:spPr>
          <a:xfrm flipH="1">
            <a:off x="3089189" y="2384612"/>
            <a:ext cx="4315658" cy="1485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1D337-8283-005C-8CC9-60CDBE7D81DE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Emily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5E148-3287-9799-7708-1DC2F308623E}"/>
              </a:ext>
            </a:extLst>
          </p:cNvPr>
          <p:cNvSpPr txBox="1"/>
          <p:nvPr/>
        </p:nvSpPr>
        <p:spPr>
          <a:xfrm>
            <a:off x="670908" y="232779"/>
            <a:ext cx="6100762" cy="612475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//function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delcaration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expects one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of type double called x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//function definition; uses sin function from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cmath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//uses pi constant from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cmath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//number of steps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//calculates step size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//array to store evenly spaced points between 0-pi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//new array to store results of sin_2x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//loop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//fills values with points between 0-pi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//calculate sin(2x) and stores it in results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//prints outcome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"sin(2 *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9001E-D71A-CCB8-AD54-FABB3213E643}"/>
              </a:ext>
            </a:extLst>
          </p:cNvPr>
          <p:cNvSpPr txBox="1"/>
          <p:nvPr/>
        </p:nvSpPr>
        <p:spPr>
          <a:xfrm>
            <a:off x="7063998" y="2188069"/>
            <a:ext cx="44570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emily.cpp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0) =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0.392699) = 0.707107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0.785398) = 1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1.1781) = 0.707107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1.5708) = 1.22465e-16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1.9635) = -0.707107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2.35619) = -1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2.74889) = -0.707107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3.14159) = -2.44929e-16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CE7809-2AE4-6DBC-19E9-4CF109313073}"/>
              </a:ext>
            </a:extLst>
          </p:cNvPr>
          <p:cNvCxnSpPr>
            <a:cxnSpLocks/>
          </p:cNvCxnSpPr>
          <p:nvPr/>
        </p:nvCxnSpPr>
        <p:spPr>
          <a:xfrm flipH="1">
            <a:off x="3243263" y="1349714"/>
            <a:ext cx="4414446" cy="1036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A94CE8-8F8F-2116-A3EC-778F612DA690}"/>
              </a:ext>
            </a:extLst>
          </p:cNvPr>
          <p:cNvSpPr txBox="1"/>
          <p:nvPr/>
        </p:nvSpPr>
        <p:spPr>
          <a:xfrm>
            <a:off x="7709189" y="845562"/>
            <a:ext cx="163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cmath</a:t>
            </a:r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 import: M_PI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BD4318-DCDC-2524-D766-E44D0B268CAE}"/>
              </a:ext>
            </a:extLst>
          </p:cNvPr>
          <p:cNvCxnSpPr>
            <a:cxnSpLocks/>
          </p:cNvCxnSpPr>
          <p:nvPr/>
        </p:nvCxnSpPr>
        <p:spPr>
          <a:xfrm flipH="1">
            <a:off x="1371600" y="1860434"/>
            <a:ext cx="6729413" cy="846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082987-BDF0-A6ED-FA8F-F3463B37CCD3}"/>
              </a:ext>
            </a:extLst>
          </p:cNvPr>
          <p:cNvSpPr txBox="1"/>
          <p:nvPr/>
        </p:nvSpPr>
        <p:spPr>
          <a:xfrm>
            <a:off x="7709189" y="1541738"/>
            <a:ext cx="163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const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C94EF-7823-2976-AC11-83A19319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0350"/>
            <a:ext cx="10353762" cy="1257300"/>
          </a:xfrm>
        </p:spPr>
        <p:txBody>
          <a:bodyPr/>
          <a:lstStyle/>
          <a:p>
            <a:pPr algn="ctr"/>
            <a:r>
              <a:rPr lang="en-US" u="sng" dirty="0"/>
              <a:t>Challenge Four Revisited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A5D67F-D70D-BD1E-4AB2-042B9AEFF506}"/>
              </a:ext>
            </a:extLst>
          </p:cNvPr>
          <p:cNvSpPr/>
          <p:nvPr/>
        </p:nvSpPr>
        <p:spPr>
          <a:xfrm>
            <a:off x="1613647" y="2800350"/>
            <a:ext cx="8946777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62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80E5E-A7F6-38EA-9223-7F418C238747}"/>
              </a:ext>
            </a:extLst>
          </p:cNvPr>
          <p:cNvSpPr txBox="1"/>
          <p:nvPr/>
        </p:nvSpPr>
        <p:spPr>
          <a:xfrm>
            <a:off x="0" y="0"/>
            <a:ext cx="8338584" cy="655564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"Provide 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(thetas,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"sin(2theta)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961A7-0E59-AE12-4CFA-3CFEAEAF9937}"/>
              </a:ext>
            </a:extLst>
          </p:cNvPr>
          <p:cNvSpPr txBox="1"/>
          <p:nvPr/>
        </p:nvSpPr>
        <p:spPr>
          <a:xfrm>
            <a:off x="6998043" y="1210600"/>
            <a:ext cx="3628768" cy="504753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Provide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0.349066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0.698132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1.0472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1.39626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1.74533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2.0944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2.44346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2.79253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3.14159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-2.44929e-16</a:t>
            </a:r>
          </a:p>
        </p:txBody>
      </p:sp>
    </p:spTree>
    <p:extLst>
      <p:ext uri="{BB962C8B-B14F-4D97-AF65-F5344CB8AC3E}">
        <p14:creationId xmlns:p14="http://schemas.microsoft.com/office/powerpoint/2010/main" val="290035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PLOTTING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dirty="0"/>
              <a:t>Reading/writing data basics</a:t>
            </a:r>
          </a:p>
          <a:p>
            <a:endParaRPr lang="en-US" sz="2800" dirty="0"/>
          </a:p>
          <a:p>
            <a:r>
              <a:rPr lang="en-US" sz="2800" dirty="0"/>
              <a:t>Combining C++ with Python</a:t>
            </a:r>
          </a:p>
          <a:p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3836894" y="230458"/>
            <a:ext cx="4446494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2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995-A98D-7463-1274-B22EF301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7D5A-8189-B99B-4800-C864AC62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C++ provides some basic classes for reading/writing data</a:t>
            </a:r>
          </a:p>
          <a:p>
            <a:endParaRPr lang="en-US" dirty="0"/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write on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read from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both read and write from/to files.</a:t>
            </a:r>
            <a:endParaRPr lang="en-GB" dirty="0">
              <a:solidFill>
                <a:srgbClr val="F8F8F2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open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example.txt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&lt;&lt;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"Writing this to a file.</a:t>
            </a:r>
            <a:r>
              <a:rPr lang="en-GB" dirty="0">
                <a:solidFill>
                  <a:srgbClr val="AE81F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close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539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5CC2-EF7C-11AC-19EF-E6E2B225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 example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0A434-E6C5-440E-C45E-EC9FB07EBA2F}"/>
              </a:ext>
            </a:extLst>
          </p:cNvPr>
          <p:cNvSpPr txBox="1"/>
          <p:nvPr/>
        </p:nvSpPr>
        <p:spPr>
          <a:xfrm>
            <a:off x="3789686" y="1310392"/>
            <a:ext cx="4601980" cy="526297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"Input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668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673C-F102-72CE-9AB8-B8DD837A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0B664-1012-A79D-8C31-703B322CBBED}"/>
              </a:ext>
            </a:extLst>
          </p:cNvPr>
          <p:cNvSpPr txBox="1"/>
          <p:nvPr/>
        </p:nvSpPr>
        <p:spPr>
          <a:xfrm>
            <a:off x="2794334" y="1401260"/>
            <a:ext cx="6603331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data.txt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"Ans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25C557-E5D1-FD05-D205-05F729D9C5EE}"/>
              </a:ext>
            </a:extLst>
          </p:cNvPr>
          <p:cNvSpPr/>
          <p:nvPr/>
        </p:nvSpPr>
        <p:spPr>
          <a:xfrm>
            <a:off x="2984508" y="2504099"/>
            <a:ext cx="5684108" cy="251457"/>
          </a:xfrm>
          <a:prstGeom prst="rect">
            <a:avLst/>
          </a:prstGeom>
          <a:solidFill>
            <a:srgbClr val="FFFF00">
              <a:alpha val="661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8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865-1393-3AA0-A23A-F5E2EAC8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Reading/writing data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B82F47-808E-5C85-22DE-38F37618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76" y="1487758"/>
            <a:ext cx="51816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739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1CA9-AD08-EA96-877B-B11EAE09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230458"/>
            <a:ext cx="5181050" cy="1257300"/>
          </a:xfrm>
        </p:spPr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3078-9C36-60F5-999D-9B30A7B4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1615083"/>
            <a:ext cx="5791805" cy="3714749"/>
          </a:xfrm>
        </p:spPr>
        <p:txBody>
          <a:bodyPr/>
          <a:lstStyle/>
          <a:p>
            <a:r>
              <a:rPr lang="en-US" sz="2800" dirty="0"/>
              <a:t>Alternatively, save to a python script…</a:t>
            </a:r>
          </a:p>
          <a:p>
            <a:r>
              <a:rPr lang="en-US" sz="2800" dirty="0"/>
              <a:t>Create a plotting code </a:t>
            </a:r>
            <a:r>
              <a:rPr lang="en-US" sz="2800" dirty="0" err="1"/>
              <a:t>plot.py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C088D-9DBD-0FE4-CA3A-C07F0B2AF7CF}"/>
              </a:ext>
            </a:extLst>
          </p:cNvPr>
          <p:cNvSpPr txBox="1"/>
          <p:nvPr/>
        </p:nvSpPr>
        <p:spPr>
          <a:xfrm>
            <a:off x="6321634" y="86916"/>
            <a:ext cx="5640516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"import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as np"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4034C-32DE-CF33-20D4-7842AC55C638}"/>
              </a:ext>
            </a:extLst>
          </p:cNvPr>
          <p:cNvSpPr txBox="1"/>
          <p:nvPr/>
        </p:nvSpPr>
        <p:spPr>
          <a:xfrm>
            <a:off x="689317" y="4180745"/>
            <a:ext cx="5181050" cy="230832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data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plt.figure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(theta,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plt.show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01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0470-1A3D-1F1B-05F6-78BDC9C6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50C3-18BC-1196-B52E-34649470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Running this in the command line…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F555D-2FC0-1FF6-85CC-3CCD3104C619}"/>
              </a:ext>
            </a:extLst>
          </p:cNvPr>
          <p:cNvSpPr txBox="1"/>
          <p:nvPr/>
        </p:nvSpPr>
        <p:spPr>
          <a:xfrm>
            <a:off x="263183" y="2686572"/>
            <a:ext cx="6100996" cy="369331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g++ -std=</a:t>
            </a:r>
            <a:r>
              <a:rPr lang="en-US" dirty="0" err="1">
                <a:solidFill>
                  <a:srgbClr val="002060"/>
                </a:solidFill>
              </a:rPr>
              <a:t>c++</a:t>
            </a:r>
            <a:r>
              <a:rPr lang="en-US" dirty="0">
                <a:solidFill>
                  <a:srgbClr val="002060"/>
                </a:solidFill>
              </a:rPr>
              <a:t>11 -o run </a:t>
            </a:r>
            <a:r>
              <a:rPr lang="en-US" dirty="0" err="1">
                <a:solidFill>
                  <a:srgbClr val="002060"/>
                </a:solidFill>
              </a:rPr>
              <a:t>lesson_script.cpp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(base) </a:t>
            </a:r>
            <a:r>
              <a:rPr lang="en-US" dirty="0" err="1">
                <a:solidFill>
                  <a:srgbClr val="002060"/>
                </a:solidFill>
              </a:rPr>
              <a:t>alexhill</a:t>
            </a:r>
            <a:r>
              <a:rPr lang="en-US" dirty="0">
                <a:solidFill>
                  <a:srgbClr val="002060"/>
                </a:solidFill>
              </a:rPr>
              <a:t> at </a:t>
            </a:r>
            <a:r>
              <a:rPr lang="en-US" dirty="0" err="1">
                <a:solidFill>
                  <a:srgbClr val="002060"/>
                </a:solidFill>
              </a:rPr>
              <a:t>Alexs</a:t>
            </a:r>
            <a:r>
              <a:rPr lang="en-US" dirty="0">
                <a:solidFill>
                  <a:srgbClr val="002060"/>
                </a:solidFill>
              </a:rPr>
              <a:t>-MacBook-Air in ~/Documents/UOL/Teaching/C++_Workshops/Workshops/WS3/scripts</a:t>
            </a:r>
          </a:p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Input n_vals:100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(base) </a:t>
            </a:r>
            <a:r>
              <a:rPr lang="en-US" dirty="0" err="1">
                <a:solidFill>
                  <a:srgbClr val="002060"/>
                </a:solidFill>
              </a:rPr>
              <a:t>alexhill</a:t>
            </a:r>
            <a:r>
              <a:rPr lang="en-US" dirty="0">
                <a:solidFill>
                  <a:srgbClr val="002060"/>
                </a:solidFill>
              </a:rPr>
              <a:t> at </a:t>
            </a:r>
            <a:r>
              <a:rPr lang="en-US" dirty="0" err="1">
                <a:solidFill>
                  <a:srgbClr val="002060"/>
                </a:solidFill>
              </a:rPr>
              <a:t>Alexs</a:t>
            </a:r>
            <a:r>
              <a:rPr lang="en-US" dirty="0">
                <a:solidFill>
                  <a:srgbClr val="002060"/>
                </a:solidFill>
              </a:rPr>
              <a:t>-MacBook-Air in ~/Documents/UOL/Teaching/C++_Workshops/Workshops/WS3/scripts</a:t>
            </a:r>
          </a:p>
          <a:p>
            <a:r>
              <a:rPr lang="en-US" dirty="0">
                <a:solidFill>
                  <a:srgbClr val="002060"/>
                </a:solidFill>
              </a:rPr>
              <a:t>$ </a:t>
            </a:r>
            <a:r>
              <a:rPr lang="en-US" dirty="0" err="1">
                <a:solidFill>
                  <a:srgbClr val="002060"/>
                </a:solidFill>
              </a:rPr>
              <a:t>ipython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plot.py</a:t>
            </a:r>
            <a:r>
              <a:rPr lang="en-US" dirty="0">
                <a:solidFill>
                  <a:srgbClr val="002060"/>
                </a:solidFill>
              </a:rPr>
              <a:t> &amp;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5751C22-3F2A-698C-0B0F-508EA952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91" y="2686572"/>
            <a:ext cx="4809709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F598-F2D9-13CE-1472-AC506672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4E3E-F7DA-470E-B712-79C6185A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isn’t the most efficient way of saving data, we want to work with binary files for that</a:t>
            </a:r>
          </a:p>
          <a:p>
            <a:endParaRPr lang="en-US" sz="2800" dirty="0"/>
          </a:p>
          <a:p>
            <a:r>
              <a:rPr lang="en-US" sz="2800" dirty="0"/>
              <a:t>This requires the use of python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24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DE96-6544-9F68-03C5-FAE8334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BB96-898F-D8E5-7FBD-4F2987BC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3A8C9-4663-46BF-8C4D-2BD8EDFAEAB6}"/>
              </a:ext>
            </a:extLst>
          </p:cNvPr>
          <p:cNvSpPr txBox="1"/>
          <p:nvPr/>
        </p:nvSpPr>
        <p:spPr>
          <a:xfrm>
            <a:off x="670908" y="232779"/>
            <a:ext cx="6100762" cy="634019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//function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delcaration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expects one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of type double called x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//function definition; uses sin function from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cmath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//uses pi constant from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cmath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//number of steps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//calculates step size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//array to store evenly spaced points between 0-pi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//new array to store results of sin_2x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//loop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//fills values with points between 0-pi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//calculate sin(2x) and stores it in results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//prints outcome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"sin(2 *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04FCB-8C1A-554A-CEFF-013591BE24FB}"/>
              </a:ext>
            </a:extLst>
          </p:cNvPr>
          <p:cNvSpPr txBox="1"/>
          <p:nvPr/>
        </p:nvSpPr>
        <p:spPr>
          <a:xfrm>
            <a:off x="7063998" y="2188069"/>
            <a:ext cx="44570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emily.cpp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emily.cpp:10:8: </a:t>
            </a:r>
            <a:r>
              <a:rPr lang="en-GB" sz="1400" b="1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error: 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cannot assign to variable 'pi' with 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-qualified type '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double'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pi = 5;</a:t>
            </a:r>
          </a:p>
          <a:p>
            <a:r>
              <a:rPr lang="en-GB" sz="14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   ~~ ^</a:t>
            </a:r>
            <a:endParaRPr lang="en-GB" sz="14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emily.cpp:9:18: note: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variable 'pi' declared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here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double pi = M_PI; //uses pi constant from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cmath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   ~~~~~~~~~~~~~^~~~~~~~~</a:t>
            </a:r>
            <a:endParaRPr lang="en-GB" sz="14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error generated.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22B5-BFF5-25DC-91B4-0145D6B65A45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Emily</a:t>
            </a:r>
          </a:p>
        </p:txBody>
      </p:sp>
    </p:spTree>
    <p:extLst>
      <p:ext uri="{BB962C8B-B14F-4D97-AF65-F5344CB8AC3E}">
        <p14:creationId xmlns:p14="http://schemas.microsoft.com/office/powerpoint/2010/main" val="2899569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208D-1E87-E1DB-8BC3-AAD4D6C2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Reading/writing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C60B3-5366-6238-E6C0-C0C2119DFF74}"/>
              </a:ext>
            </a:extLst>
          </p:cNvPr>
          <p:cNvSpPr txBox="1"/>
          <p:nvPr/>
        </p:nvSpPr>
        <p:spPr>
          <a:xfrm>
            <a:off x="143435" y="502788"/>
            <a:ext cx="8624047" cy="612475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Function to generate sin(x) for a given x value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sinFunction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(x);}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Create a file to store the data for the plot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dataFile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sin_data.txt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Generate data points for sin(x) and write them to the file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 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sinFunction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(x);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dataFile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dataFile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Use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create a plot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gnuplotPipe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popen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-persist"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gnuplotPipe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Plot sin(x) from the data file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gnuplotPipe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"plot '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sin_data.txt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 with lines title 'sin(x)'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fflush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gnuplotPipe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"Press Enter to exit..."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pclose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gnuplotPipe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);}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cerr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"Error: 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not found. Please install 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to run this script."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</a:t>
            </a:r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2DC8F2F5-DDEF-00F9-9589-3398215E8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71" y="0"/>
            <a:ext cx="4894729" cy="44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4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E74A-6D96-B3D6-9652-6229F71A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six: combining what we’ve learned today (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, &amp;, *, if, </a:t>
            </a:r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US" dirty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3B5A4-51AA-C09C-EA0D-B8A4D7187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71625"/>
                <a:ext cx="10353762" cy="3714749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7200" dirty="0"/>
                  <a:t>Create a function called </a:t>
                </a:r>
                <a:r>
                  <a:rPr lang="en-US" sz="7200" dirty="0" err="1"/>
                  <a:t>func</a:t>
                </a:r>
                <a:r>
                  <a:rPr lang="en-US" sz="7200" dirty="0"/>
                  <a:t>() that takes in a vector, and computes:</a:t>
                </a:r>
              </a:p>
              <a:p>
                <a:endParaRPr lang="en-US" sz="72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7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7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7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sz="7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sSup>
                                  <m:sSupPr>
                                    <m:ctrlP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 ≠0  </m:t>
                            </m:r>
                          </m:e>
                          <m:e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0                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7200" dirty="0"/>
              </a:p>
              <a:p>
                <a:endParaRPr lang="en-US" sz="7200" dirty="0"/>
              </a:p>
              <a:p>
                <a:r>
                  <a:rPr lang="en-US" sz="7200" dirty="0"/>
                  <a:t>Create a vector with a range -10 to 10 inside main(), and pass it into </a:t>
                </a:r>
                <a:r>
                  <a:rPr lang="en-US" sz="7200" dirty="0" err="1"/>
                  <a:t>func</a:t>
                </a:r>
                <a:r>
                  <a:rPr lang="en-US" sz="7200" dirty="0"/>
                  <a:t>()</a:t>
                </a:r>
              </a:p>
              <a:p>
                <a:endParaRPr lang="en-US" sz="7200" dirty="0"/>
              </a:p>
              <a:p>
                <a:r>
                  <a:rPr lang="en-US" sz="8000" dirty="0">
                    <a:latin typeface="Helvetica Light" panose="020B0403020202020204" pitchFamily="34" charset="0"/>
                  </a:rPr>
                  <a:t>Save the input and output to a file ‘</a:t>
                </a:r>
                <a:r>
                  <a:rPr lang="en-US" sz="8000" dirty="0" err="1">
                    <a:latin typeface="Helvetica Light" panose="020B0403020202020204" pitchFamily="34" charset="0"/>
                  </a:rPr>
                  <a:t>data.py</a:t>
                </a:r>
                <a:r>
                  <a:rPr lang="en-US" sz="8000" dirty="0">
                    <a:latin typeface="Helvetica Light" panose="020B0403020202020204" pitchFamily="34" charset="0"/>
                  </a:rPr>
                  <a:t>’. Bonus points if the file writing is done inside a function called </a:t>
                </a:r>
                <a:r>
                  <a:rPr lang="en-US" sz="8000" dirty="0" err="1">
                    <a:latin typeface="Helvetica Light" panose="020B0403020202020204" pitchFamily="34" charset="0"/>
                  </a:rPr>
                  <a:t>write_out</a:t>
                </a:r>
                <a:r>
                  <a:rPr lang="en-US" sz="8000" dirty="0">
                    <a:latin typeface="Helvetica Light" panose="020B0403020202020204" pitchFamily="34" charset="0"/>
                  </a:rPr>
                  <a:t>(string filename, </a:t>
                </a:r>
                <a:r>
                  <a:rPr lang="en-GB" sz="8000" dirty="0">
                    <a:effectLst/>
                    <a:latin typeface="Helvetica Light" panose="020B0403020202020204" pitchFamily="34" charset="0"/>
                  </a:rPr>
                  <a:t>vector&lt;int&gt;</a:t>
                </a:r>
                <a:r>
                  <a:rPr lang="en-GB" sz="8000" dirty="0">
                    <a:latin typeface="Helvetica Light" panose="020B0403020202020204" pitchFamily="34" charset="0"/>
                  </a:rPr>
                  <a:t>&amp;</a:t>
                </a:r>
                <a:r>
                  <a:rPr lang="en-GB" sz="8000" dirty="0">
                    <a:effectLst/>
                    <a:latin typeface="Helvetica Light" panose="020B0403020202020204" pitchFamily="34" charset="0"/>
                  </a:rPr>
                  <a:t> </a:t>
                </a:r>
                <a:r>
                  <a:rPr lang="en-GB" sz="8000" dirty="0" err="1">
                    <a:effectLst/>
                    <a:latin typeface="Helvetica Light" panose="020B0403020202020204" pitchFamily="34" charset="0"/>
                  </a:rPr>
                  <a:t>vect</a:t>
                </a:r>
                <a:r>
                  <a:rPr lang="en-US" sz="8000" dirty="0">
                    <a:latin typeface="Helvetica Light" panose="020B0403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7200" dirty="0"/>
              </a:p>
              <a:p>
                <a:r>
                  <a:rPr lang="en-US" sz="7200" dirty="0"/>
                  <a:t>Plot the input and output using a separate python file, ‘</a:t>
                </a:r>
                <a:r>
                  <a:rPr lang="en-US" sz="7200" dirty="0" err="1"/>
                  <a:t>plot.py</a:t>
                </a:r>
                <a:r>
                  <a:rPr lang="en-US" sz="7200" dirty="0"/>
                  <a:t>’</a:t>
                </a:r>
              </a:p>
              <a:p>
                <a:endParaRPr lang="en-US" sz="7200" dirty="0"/>
              </a:p>
              <a:p>
                <a:r>
                  <a:rPr lang="en-US" sz="7200" dirty="0"/>
                  <a:t>Compile, run, and plot this all in the command line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3B5A4-51AA-C09C-EA0D-B8A4D7187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71625"/>
                <a:ext cx="10353762" cy="3714749"/>
              </a:xfrm>
              <a:blipFill>
                <a:blip r:embed="rId2"/>
                <a:stretch>
                  <a:fillRect b="-183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523-5862-A4C5-B416-47CD58F4E44A}"/>
              </a:ext>
            </a:extLst>
          </p:cNvPr>
          <p:cNvSpPr/>
          <p:nvPr/>
        </p:nvSpPr>
        <p:spPr>
          <a:xfrm>
            <a:off x="1280015" y="146590"/>
            <a:ext cx="9643358" cy="1341167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5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dirty="0"/>
              <a:t>Generating random numbers in C++</a:t>
            </a:r>
          </a:p>
          <a:p>
            <a:endParaRPr lang="en-US" sz="2800" dirty="0"/>
          </a:p>
          <a:p>
            <a:r>
              <a:rPr lang="en-US" sz="2800" dirty="0"/>
              <a:t>Basics of Monte Carlo methods</a:t>
            </a:r>
          </a:p>
          <a:p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3370729" y="230458"/>
            <a:ext cx="543261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25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40BB3-CBA2-E0F8-C4E4-B12D90A60BF6}"/>
              </a:ext>
            </a:extLst>
          </p:cNvPr>
          <p:cNvSpPr txBox="1"/>
          <p:nvPr/>
        </p:nvSpPr>
        <p:spPr>
          <a:xfrm>
            <a:off x="3049250" y="197346"/>
            <a:ext cx="6093500" cy="646330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cstdlib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Providing a seed value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Loop to get 5 random numbers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Retrieve a random number between 100 and 200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Offset = 100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Range = 101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random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Print the random number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35F8FA-08B8-07F5-AE72-D4A390F71B83}"/>
              </a:ext>
            </a:extLst>
          </p:cNvPr>
          <p:cNvCxnSpPr>
            <a:cxnSpLocks/>
          </p:cNvCxnSpPr>
          <p:nvPr/>
        </p:nvCxnSpPr>
        <p:spPr>
          <a:xfrm flipH="1" flipV="1">
            <a:off x="5336498" y="2198876"/>
            <a:ext cx="4317168" cy="1384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29E59A-1AE0-D941-4780-0E1F7E1CF642}"/>
              </a:ext>
            </a:extLst>
          </p:cNvPr>
          <p:cNvSpPr txBox="1"/>
          <p:nvPr/>
        </p:nvSpPr>
        <p:spPr>
          <a:xfrm>
            <a:off x="304800" y="1344795"/>
            <a:ext cx="2461510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Seed for random number g</a:t>
            </a:r>
            <a:r>
              <a:rPr lang="en-GB" dirty="0">
                <a:latin typeface="Menlo" panose="020B0609030804020204" pitchFamily="49" charset="0"/>
              </a:rPr>
              <a:t>enerator 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223055-1D93-8B68-7E1C-56A112388552}"/>
              </a:ext>
            </a:extLst>
          </p:cNvPr>
          <p:cNvCxnSpPr>
            <a:cxnSpLocks/>
          </p:cNvCxnSpPr>
          <p:nvPr/>
        </p:nvCxnSpPr>
        <p:spPr>
          <a:xfrm>
            <a:off x="2538334" y="1991126"/>
            <a:ext cx="455952" cy="2769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01F87A-457B-492F-86B7-8B755A64927E}"/>
              </a:ext>
            </a:extLst>
          </p:cNvPr>
          <p:cNvSpPr txBox="1"/>
          <p:nvPr/>
        </p:nvSpPr>
        <p:spPr>
          <a:xfrm>
            <a:off x="9837295" y="2056787"/>
            <a:ext cx="2263516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Outputs current calendar time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0F461-7F3F-1572-DB67-BA7BA7B8191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68255" y="4683681"/>
            <a:ext cx="2729459" cy="7137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50E1CF-236F-0618-907F-50F92FEF661F}"/>
              </a:ext>
            </a:extLst>
          </p:cNvPr>
          <p:cNvSpPr txBox="1"/>
          <p:nvPr/>
        </p:nvSpPr>
        <p:spPr>
          <a:xfrm>
            <a:off x="9197714" y="4935802"/>
            <a:ext cx="2263516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Returns an integer between 1 and RAND_MAX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7B913-F00D-FFB6-D863-51469FD44CBE}"/>
              </a:ext>
            </a:extLst>
          </p:cNvPr>
          <p:cNvCxnSpPr>
            <a:cxnSpLocks/>
          </p:cNvCxnSpPr>
          <p:nvPr/>
        </p:nvCxnSpPr>
        <p:spPr>
          <a:xfrm flipH="1">
            <a:off x="7107836" y="3696617"/>
            <a:ext cx="2729459" cy="75742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A820F8-8085-B91C-3B39-74467B0E4209}"/>
              </a:ext>
            </a:extLst>
          </p:cNvPr>
          <p:cNvSpPr txBox="1"/>
          <p:nvPr/>
        </p:nvSpPr>
        <p:spPr>
          <a:xfrm>
            <a:off x="9928484" y="3373451"/>
            <a:ext cx="2263516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Modulo: returns the remainder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3F6A-D366-4ACA-EB18-A64A0F97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9610-6E26-966B-5DBB-17D1BFDA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Monte Carlo methods are a class of computational algorithms that use random sampling to obtain results</a:t>
            </a:r>
          </a:p>
          <a:p>
            <a:endParaRPr lang="en-US" sz="2800" dirty="0"/>
          </a:p>
          <a:p>
            <a:r>
              <a:rPr lang="en-US" sz="2800" dirty="0"/>
              <a:t>They are often when precise, analytic solutions are impossible</a:t>
            </a:r>
          </a:p>
          <a:p>
            <a:endParaRPr lang="en-US" sz="2800" dirty="0"/>
          </a:p>
          <a:p>
            <a:r>
              <a:rPr lang="en-US" sz="2800" dirty="0"/>
              <a:t>MC methods are widely used in mathematics and physics</a:t>
            </a:r>
          </a:p>
          <a:p>
            <a:endParaRPr lang="en-US" sz="2800" dirty="0"/>
          </a:p>
          <a:p>
            <a:r>
              <a:rPr lang="en-US" sz="2800" dirty="0"/>
              <a:t>General idea is to approximate things using samples, e.g. integration, expectations of probabilities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AED7-D67F-D08C-5567-3F5F9FBC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area of a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A889-F87A-D928-2B65-0350546DB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100652" cy="3714749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Draw random numbers between x = (0,1) and y = (0,1)</a:t>
                </a:r>
              </a:p>
              <a:p>
                <a:endParaRPr lang="en-US" dirty="0"/>
              </a:p>
              <a:p>
                <a:r>
                  <a:rPr lang="en-US" dirty="0"/>
                  <a:t>Compute the fraction that satisfies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Area of circle = area of square * fraction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A889-F87A-D928-2B65-0350546DB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100652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A67E4DF-CCEE-69CC-3BD4-36206203C8A8}"/>
              </a:ext>
            </a:extLst>
          </p:cNvPr>
          <p:cNvSpPr/>
          <p:nvPr/>
        </p:nvSpPr>
        <p:spPr>
          <a:xfrm>
            <a:off x="8313507" y="2178569"/>
            <a:ext cx="3595140" cy="3612630"/>
          </a:xfrm>
          <a:prstGeom prst="rect">
            <a:avLst/>
          </a:prstGeom>
          <a:noFill/>
          <a:ln w="63500">
            <a:solidFill>
              <a:srgbClr val="1B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DDDE7-722F-159F-AA16-3FF689B715B5}"/>
              </a:ext>
            </a:extLst>
          </p:cNvPr>
          <p:cNvSpPr txBox="1"/>
          <p:nvPr/>
        </p:nvSpPr>
        <p:spPr>
          <a:xfrm>
            <a:off x="9955424" y="60730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E6CA7-D611-6000-47DE-A11529EDC6E3}"/>
              </a:ext>
            </a:extLst>
          </p:cNvPr>
          <p:cNvSpPr txBox="1"/>
          <p:nvPr/>
        </p:nvSpPr>
        <p:spPr>
          <a:xfrm>
            <a:off x="7699758" y="3744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F75DDB-255F-61D0-B0AB-15F40379E268}"/>
              </a:ext>
            </a:extLst>
          </p:cNvPr>
          <p:cNvSpPr/>
          <p:nvPr/>
        </p:nvSpPr>
        <p:spPr>
          <a:xfrm>
            <a:off x="8313506" y="2196058"/>
            <a:ext cx="3595141" cy="3595141"/>
          </a:xfrm>
          <a:prstGeom prst="ellipse">
            <a:avLst/>
          </a:prstGeom>
          <a:solidFill>
            <a:schemeClr val="tx1"/>
          </a:solidFill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B86B8-D815-BD55-00B6-25029877E6C3}"/>
              </a:ext>
            </a:extLst>
          </p:cNvPr>
          <p:cNvSpPr txBox="1"/>
          <p:nvPr/>
        </p:nvSpPr>
        <p:spPr>
          <a:xfrm>
            <a:off x="7975473" y="1846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D56D7-9A9D-5D99-3205-40E164B52141}"/>
              </a:ext>
            </a:extLst>
          </p:cNvPr>
          <p:cNvSpPr txBox="1"/>
          <p:nvPr/>
        </p:nvSpPr>
        <p:spPr>
          <a:xfrm>
            <a:off x="8040291" y="57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03EE7-F4DF-ACEA-07C2-12A2033C9460}"/>
              </a:ext>
            </a:extLst>
          </p:cNvPr>
          <p:cNvSpPr txBox="1"/>
          <p:nvPr/>
        </p:nvSpPr>
        <p:spPr>
          <a:xfrm>
            <a:off x="11877490" y="5747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9072D86E-0DE9-7321-F749-AFD6EDD990B5}"/>
              </a:ext>
            </a:extLst>
          </p:cNvPr>
          <p:cNvSpPr/>
          <p:nvPr/>
        </p:nvSpPr>
        <p:spPr>
          <a:xfrm>
            <a:off x="8743523" y="298700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D71EB9B6-6994-E174-0792-EAA7CC021C6B}"/>
              </a:ext>
            </a:extLst>
          </p:cNvPr>
          <p:cNvSpPr/>
          <p:nvPr/>
        </p:nvSpPr>
        <p:spPr>
          <a:xfrm>
            <a:off x="10574821" y="311914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B0794E80-2A79-70C1-57FC-8A351CFB8CC3}"/>
              </a:ext>
            </a:extLst>
          </p:cNvPr>
          <p:cNvSpPr/>
          <p:nvPr/>
        </p:nvSpPr>
        <p:spPr>
          <a:xfrm>
            <a:off x="9165746" y="399362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73F39EDD-68BE-90F9-62ED-02EC1BEF4262}"/>
              </a:ext>
            </a:extLst>
          </p:cNvPr>
          <p:cNvSpPr/>
          <p:nvPr/>
        </p:nvSpPr>
        <p:spPr>
          <a:xfrm>
            <a:off x="8599965" y="2329363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E00A3968-03E4-C13D-3383-90E1D187A9DE}"/>
              </a:ext>
            </a:extLst>
          </p:cNvPr>
          <p:cNvSpPr/>
          <p:nvPr/>
        </p:nvSpPr>
        <p:spPr>
          <a:xfrm>
            <a:off x="10716076" y="4551645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47AB7DE4-24F5-1725-0C0F-F8A9554CA23C}"/>
              </a:ext>
            </a:extLst>
          </p:cNvPr>
          <p:cNvSpPr/>
          <p:nvPr/>
        </p:nvSpPr>
        <p:spPr>
          <a:xfrm>
            <a:off x="9112017" y="4813814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065BAB38-8640-B85F-87CE-5B3C2524441A}"/>
              </a:ext>
            </a:extLst>
          </p:cNvPr>
          <p:cNvSpPr/>
          <p:nvPr/>
        </p:nvSpPr>
        <p:spPr>
          <a:xfrm>
            <a:off x="10476233" y="3878591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20B5C60E-7350-DCEE-F351-675722459A30}"/>
              </a:ext>
            </a:extLst>
          </p:cNvPr>
          <p:cNvSpPr/>
          <p:nvPr/>
        </p:nvSpPr>
        <p:spPr>
          <a:xfrm>
            <a:off x="10334977" y="289890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42B3B24B-C760-B64D-229F-D62CDDAD279D}"/>
              </a:ext>
            </a:extLst>
          </p:cNvPr>
          <p:cNvSpPr/>
          <p:nvPr/>
        </p:nvSpPr>
        <p:spPr>
          <a:xfrm>
            <a:off x="11234389" y="544155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C0FE47FF-00E5-5A8F-B362-717B117FB584}"/>
              </a:ext>
            </a:extLst>
          </p:cNvPr>
          <p:cNvSpPr/>
          <p:nvPr/>
        </p:nvSpPr>
        <p:spPr>
          <a:xfrm>
            <a:off x="11410428" y="2450464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14A79D8B-1C72-6F93-3DDE-2DFD1EF83D15}"/>
              </a:ext>
            </a:extLst>
          </p:cNvPr>
          <p:cNvSpPr/>
          <p:nvPr/>
        </p:nvSpPr>
        <p:spPr>
          <a:xfrm>
            <a:off x="10147602" y="511637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DE7AF706-B260-88B0-46D3-782B443A47FF}"/>
              </a:ext>
            </a:extLst>
          </p:cNvPr>
          <p:cNvSpPr/>
          <p:nvPr/>
        </p:nvSpPr>
        <p:spPr>
          <a:xfrm>
            <a:off x="8673816" y="530732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4A8F9BE-4B81-2C4A-A4DE-C712A24C8955}"/>
              </a:ext>
            </a:extLst>
          </p:cNvPr>
          <p:cNvSpPr/>
          <p:nvPr/>
        </p:nvSpPr>
        <p:spPr>
          <a:xfrm>
            <a:off x="8532560" y="363819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3A0C56BF-CB7D-4637-4CC1-8318AB6D2351}"/>
              </a:ext>
            </a:extLst>
          </p:cNvPr>
          <p:cNvSpPr/>
          <p:nvPr/>
        </p:nvSpPr>
        <p:spPr>
          <a:xfrm>
            <a:off x="9448748" y="238922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43DC6E7D-C322-B4EB-66A9-2368C9D0CC98}"/>
              </a:ext>
            </a:extLst>
          </p:cNvPr>
          <p:cNvSpPr/>
          <p:nvPr/>
        </p:nvSpPr>
        <p:spPr>
          <a:xfrm>
            <a:off x="11338879" y="362043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0DF3-4943-59CC-5605-6A573152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05174"/>
            <a:ext cx="10353762" cy="1257300"/>
          </a:xfrm>
        </p:spPr>
        <p:txBody>
          <a:bodyPr/>
          <a:lstStyle/>
          <a:p>
            <a:r>
              <a:rPr lang="en-US" dirty="0"/>
              <a:t>Thanks!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708C-0148-EC54-0759-8C462470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0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96F57-8388-B6B6-06CE-F4AC2FDBCF93}"/>
              </a:ext>
            </a:extLst>
          </p:cNvPr>
          <p:cNvSpPr txBox="1"/>
          <p:nvPr/>
        </p:nvSpPr>
        <p:spPr>
          <a:xfrm>
            <a:off x="0" y="0"/>
            <a:ext cx="8549717" cy="470898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Need this for pi (M_PI), sin()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x_val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sin(2x) declaration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evenly-spaced vector between 0 and pi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no_space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"Enter any integer - this is for spacing of vector: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no_space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//pi div. increment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pi_div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no_space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empty vectors first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vect_pi_eve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vect_sin2x;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loop adding into vector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no_space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vect_pi_eve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pi_div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dirty="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9B4AF-EB80-BC8E-72F9-0FE7D5E98D59}"/>
              </a:ext>
            </a:extLst>
          </p:cNvPr>
          <p:cNvSpPr txBox="1"/>
          <p:nvPr/>
        </p:nvSpPr>
        <p:spPr>
          <a:xfrm>
            <a:off x="9629210" y="1678519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Khang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2A8F4-FFDC-BC59-96C9-8AEFDA40D534}"/>
              </a:ext>
            </a:extLst>
          </p:cNvPr>
          <p:cNvSpPr txBox="1"/>
          <p:nvPr/>
        </p:nvSpPr>
        <p:spPr>
          <a:xfrm>
            <a:off x="3642283" y="2333685"/>
            <a:ext cx="8549717" cy="452431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vect_pi_eve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vect_pi_eve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passing elements to sin(2x) function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no_space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vect_sin2x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vect_pi_eve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vect_sin2x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vect_sin2x)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//------------------------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//sin(2x) function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x_val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x_val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996AC-84C7-52B5-1FD4-B603D3CC0CEB}"/>
              </a:ext>
            </a:extLst>
          </p:cNvPr>
          <p:cNvCxnSpPr>
            <a:cxnSpLocks/>
          </p:cNvCxnSpPr>
          <p:nvPr/>
        </p:nvCxnSpPr>
        <p:spPr>
          <a:xfrm flipH="1">
            <a:off x="4135271" y="926757"/>
            <a:ext cx="4526815" cy="1788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F730CD-F72D-5DDA-781C-88105F66AD38}"/>
              </a:ext>
            </a:extLst>
          </p:cNvPr>
          <p:cNvSpPr txBox="1"/>
          <p:nvPr/>
        </p:nvSpPr>
        <p:spPr>
          <a:xfrm>
            <a:off x="8679838" y="603591"/>
            <a:ext cx="163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Don’t need std here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9F3606-BC83-32A2-9DAA-D63D61DB620A}"/>
              </a:ext>
            </a:extLst>
          </p:cNvPr>
          <p:cNvSpPr txBox="1"/>
          <p:nvPr/>
        </p:nvSpPr>
        <p:spPr>
          <a:xfrm>
            <a:off x="128155" y="1374522"/>
            <a:ext cx="61029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khang.cpp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 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Enter any integer - this is for spacing of vector: 6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0.523599 1.0472 1.5708 2.0944 2.61799 3.14159 0 0.866025 0.866025 1.22465e-16 -0.866025 -0.866025 -2.44929e-16 (base) </a:t>
            </a:r>
            <a:r>
              <a:rPr lang="en-GB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5E923-ADFE-B436-1CCB-1136A2F1E66F}"/>
              </a:ext>
            </a:extLst>
          </p:cNvPr>
          <p:cNvSpPr txBox="1"/>
          <p:nvPr/>
        </p:nvSpPr>
        <p:spPr>
          <a:xfrm>
            <a:off x="7106955" y="2206297"/>
            <a:ext cx="4307635" cy="175432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vect_sin2x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vect_pi_eve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vect_sin2x)</a:t>
            </a:r>
          </a:p>
          <a:p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666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CE055F-FB5F-F87C-28C3-A941DBFA0A7C}"/>
              </a:ext>
            </a:extLst>
          </p:cNvPr>
          <p:cNvSpPr txBox="1"/>
          <p:nvPr/>
        </p:nvSpPr>
        <p:spPr>
          <a:xfrm>
            <a:off x="328774" y="815960"/>
            <a:ext cx="6102848" cy="461664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a);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y_array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(n);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C3AC6-FD0C-763F-7171-45019EC65C54}"/>
              </a:ext>
            </a:extLst>
          </p:cNvPr>
          <p:cNvSpPr txBox="1"/>
          <p:nvPr/>
        </p:nvSpPr>
        <p:spPr>
          <a:xfrm>
            <a:off x="6513816" y="1073217"/>
            <a:ext cx="534941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luke.cpp</a:t>
            </a:r>
            <a:endParaRPr lang="en-GB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2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2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2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2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2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 values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0.392699 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0.785398 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1.1781 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1.5708 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1.9635 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2.35619 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0 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 2X values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0.707107 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0.707107 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1.22465e-16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-0.707107 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0 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2CAD1-ADF0-4869-6F5C-59B972DCFFC0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Luke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6B6C00-8AEA-EBBE-C987-F8F1164DB5D1}"/>
              </a:ext>
            </a:extLst>
          </p:cNvPr>
          <p:cNvCxnSpPr>
            <a:cxnSpLocks/>
          </p:cNvCxnSpPr>
          <p:nvPr/>
        </p:nvCxnSpPr>
        <p:spPr>
          <a:xfrm flipH="1" flipV="1">
            <a:off x="2622058" y="3728072"/>
            <a:ext cx="4137088" cy="2313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EA789A-4D46-D32B-BAA9-FD140A463DDB}"/>
              </a:ext>
            </a:extLst>
          </p:cNvPr>
          <p:cNvSpPr txBox="1"/>
          <p:nvPr/>
        </p:nvSpPr>
        <p:spPr>
          <a:xfrm>
            <a:off x="6759145" y="5784783"/>
            <a:ext cx="2669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We aren’t going to the edge of the array here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1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4259"/>
      </a:dk2>
      <a:lt2>
        <a:srgbClr val="E2E7E8"/>
      </a:lt2>
      <a:accent1>
        <a:srgbClr val="ED816F"/>
      </a:accent1>
      <a:accent2>
        <a:srgbClr val="E9507B"/>
      </a:accent2>
      <a:accent3>
        <a:srgbClr val="ED6FC7"/>
      </a:accent3>
      <a:accent4>
        <a:srgbClr val="D850E9"/>
      </a:accent4>
      <a:accent5>
        <a:srgbClr val="AA6FED"/>
      </a:accent5>
      <a:accent6>
        <a:srgbClr val="5850E9"/>
      </a:accent6>
      <a:hlink>
        <a:srgbClr val="3E6C74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17083</TotalTime>
  <Words>10201</Words>
  <Application>Microsoft Macintosh PowerPoint</Application>
  <PresentationFormat>Widescreen</PresentationFormat>
  <Paragraphs>1448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Calisto MT</vt:lpstr>
      <vt:lpstr>Cambria Math</vt:lpstr>
      <vt:lpstr>Courier New</vt:lpstr>
      <vt:lpstr>Helvetica Light</vt:lpstr>
      <vt:lpstr>Menlo</vt:lpstr>
      <vt:lpstr>Wingdings 2</vt:lpstr>
      <vt:lpstr>SlateVTI</vt:lpstr>
      <vt:lpstr>PowerPoint Presentation</vt:lpstr>
      <vt:lpstr>Last Week</vt:lpstr>
      <vt:lpstr>Challenge Four (Homework)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Hang on…</vt:lpstr>
      <vt:lpstr>PowerPoint Presentation</vt:lpstr>
      <vt:lpstr>Aim of Workshop Three</vt:lpstr>
      <vt:lpstr>Resources</vt:lpstr>
      <vt:lpstr>POINTERS</vt:lpstr>
      <vt:lpstr>Memory Address</vt:lpstr>
      <vt:lpstr>References</vt:lpstr>
      <vt:lpstr>References</vt:lpstr>
      <vt:lpstr>Memory address</vt:lpstr>
      <vt:lpstr>Pointers</vt:lpstr>
      <vt:lpstr>Pointers</vt:lpstr>
      <vt:lpstr>Pointers</vt:lpstr>
      <vt:lpstr>Deferencing</vt:lpstr>
      <vt:lpstr>Modifying variables with pointers</vt:lpstr>
      <vt:lpstr>Arrays as Pointers</vt:lpstr>
      <vt:lpstr>Arrays as Pointers</vt:lpstr>
      <vt:lpstr>Challenge five: a few minutes with pointers</vt:lpstr>
      <vt:lpstr>Functions and pointers</vt:lpstr>
      <vt:lpstr>Pythonic Approach</vt:lpstr>
      <vt:lpstr>Passing by Reference</vt:lpstr>
      <vt:lpstr>Passing by pointers</vt:lpstr>
      <vt:lpstr>Passing arrays into functions</vt:lpstr>
      <vt:lpstr>‘Decay’ of arrays in functions</vt:lpstr>
      <vt:lpstr>Passing arrays into functions</vt:lpstr>
      <vt:lpstr>Challenge Five</vt:lpstr>
      <vt:lpstr>Challenge Five</vt:lpstr>
      <vt:lpstr>Passing vectors into functions </vt:lpstr>
      <vt:lpstr>Passing vectors into functions </vt:lpstr>
      <vt:lpstr>Challenge Four Revisited</vt:lpstr>
      <vt:lpstr>PowerPoint Presentation</vt:lpstr>
      <vt:lpstr>PLOTTING DATA</vt:lpstr>
      <vt:lpstr>Reading/writing data</vt:lpstr>
      <vt:lpstr>Reading/writing data example</vt:lpstr>
      <vt:lpstr>Reading/writing data</vt:lpstr>
      <vt:lpstr>Reading/writing data</vt:lpstr>
      <vt:lpstr>Reading/writing data</vt:lpstr>
      <vt:lpstr>Reading/writing data</vt:lpstr>
      <vt:lpstr>Caveats</vt:lpstr>
      <vt:lpstr>Reading/writing data</vt:lpstr>
      <vt:lpstr>Challenge six: combining what we’ve learned today (const, &amp;, *, if, push_back)</vt:lpstr>
      <vt:lpstr>Monte Carlo Methods</vt:lpstr>
      <vt:lpstr>PowerPoint Presentation</vt:lpstr>
      <vt:lpstr>Monte Carlo Basics</vt:lpstr>
      <vt:lpstr>Example: area of a circle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waters</dc:creator>
  <cp:lastModifiedBy>Hill, Alexander</cp:lastModifiedBy>
  <cp:revision>230</cp:revision>
  <dcterms:created xsi:type="dcterms:W3CDTF">2020-12-11T09:06:28Z</dcterms:created>
  <dcterms:modified xsi:type="dcterms:W3CDTF">2023-10-20T15:18:09Z</dcterms:modified>
</cp:coreProperties>
</file>