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2"/>
  </p:notesMasterIdLst>
  <p:handoutMasterIdLst>
    <p:handoutMasterId r:id="rId63"/>
  </p:handoutMasterIdLst>
  <p:sldIdLst>
    <p:sldId id="256" r:id="rId2"/>
    <p:sldId id="336" r:id="rId3"/>
    <p:sldId id="329" r:id="rId4"/>
    <p:sldId id="383" r:id="rId5"/>
    <p:sldId id="384" r:id="rId6"/>
    <p:sldId id="385" r:id="rId7"/>
    <p:sldId id="381" r:id="rId8"/>
    <p:sldId id="388" r:id="rId9"/>
    <p:sldId id="408" r:id="rId10"/>
    <p:sldId id="392" r:id="rId11"/>
    <p:sldId id="399" r:id="rId12"/>
    <p:sldId id="409" r:id="rId13"/>
    <p:sldId id="410" r:id="rId14"/>
    <p:sldId id="386" r:id="rId15"/>
    <p:sldId id="342" r:id="rId16"/>
    <p:sldId id="341" r:id="rId17"/>
    <p:sldId id="401" r:id="rId18"/>
    <p:sldId id="338" r:id="rId19"/>
    <p:sldId id="337" r:id="rId20"/>
    <p:sldId id="289" r:id="rId21"/>
    <p:sldId id="345" r:id="rId22"/>
    <p:sldId id="344" r:id="rId23"/>
    <p:sldId id="343" r:id="rId24"/>
    <p:sldId id="403" r:id="rId25"/>
    <p:sldId id="346" r:id="rId26"/>
    <p:sldId id="402" r:id="rId27"/>
    <p:sldId id="347" r:id="rId28"/>
    <p:sldId id="348" r:id="rId29"/>
    <p:sldId id="349" r:id="rId30"/>
    <p:sldId id="404" r:id="rId31"/>
    <p:sldId id="405" r:id="rId32"/>
    <p:sldId id="350" r:id="rId33"/>
    <p:sldId id="351" r:id="rId34"/>
    <p:sldId id="352" r:id="rId35"/>
    <p:sldId id="353" r:id="rId36"/>
    <p:sldId id="354" r:id="rId37"/>
    <p:sldId id="355" r:id="rId38"/>
    <p:sldId id="40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40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8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5DC"/>
    <a:srgbClr val="1B1B1B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5725"/>
  </p:normalViewPr>
  <p:slideViewPr>
    <p:cSldViewPr snapToGrid="0">
      <p:cViewPr varScale="1">
        <p:scale>
          <a:sx n="108" d="100"/>
          <a:sy n="108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4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and-references-in-c/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LfaMVlDaQ24?t=32542" TargetMode="External"/><Relationship Id="rId4" Type="http://schemas.openxmlformats.org/officeDocument/2006/relationships/hyperlink" Target="https://www.w3schools.com/cpp/cpp_pointer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Three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193116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BA1C4-60A0-E2E6-0E8F-DA042589068A}"/>
              </a:ext>
            </a:extLst>
          </p:cNvPr>
          <p:cNvSpPr txBox="1"/>
          <p:nvPr/>
        </p:nvSpPr>
        <p:spPr>
          <a:xfrm>
            <a:off x="330930" y="189781"/>
            <a:ext cx="6102848" cy="581697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(z);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t) y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theta, 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d[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180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//converting to degree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value of sin("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"') = 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83E7A-FA39-E361-6929-94AC54AFC378}"/>
              </a:ext>
            </a:extLst>
          </p:cNvPr>
          <p:cNvSpPr txBox="1"/>
          <p:nvPr/>
        </p:nvSpPr>
        <p:spPr>
          <a:xfrm>
            <a:off x="8425063" y="3658380"/>
            <a:ext cx="469262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/>
              <a:t>The value of sin(0') = 0</a:t>
            </a:r>
          </a:p>
          <a:p>
            <a:r>
              <a:rPr lang="en-GB" dirty="0"/>
              <a:t>The value of sin(60') = 0.866025</a:t>
            </a:r>
          </a:p>
          <a:p>
            <a:r>
              <a:rPr lang="en-GB" dirty="0"/>
              <a:t>The value of sin(120') = 0.866025</a:t>
            </a:r>
          </a:p>
          <a:p>
            <a:r>
              <a:rPr lang="en-GB" dirty="0"/>
              <a:t>The value of sin(180') = 0</a:t>
            </a:r>
          </a:p>
          <a:p>
            <a:r>
              <a:rPr lang="en-GB" dirty="0"/>
              <a:t>The value of sin(240') = -0.866025</a:t>
            </a:r>
          </a:p>
          <a:p>
            <a:r>
              <a:rPr lang="en-GB" dirty="0"/>
              <a:t>The value of sin(300') = -0.866025</a:t>
            </a:r>
          </a:p>
          <a:p>
            <a:r>
              <a:rPr lang="en-GB" dirty="0"/>
              <a:t>The value of sin(360') = 0</a:t>
            </a:r>
          </a:p>
          <a:p>
            <a:r>
              <a:rPr lang="en-GB" dirty="0"/>
              <a:t>The value of sin(420') = 0.866025</a:t>
            </a:r>
          </a:p>
          <a:p>
            <a:r>
              <a:rPr lang="en-GB" dirty="0"/>
              <a:t>The value of sin(480') = 0.866025</a:t>
            </a:r>
          </a:p>
          <a:p>
            <a:r>
              <a:rPr lang="en-GB" dirty="0"/>
              <a:t>The value of sin(540') = 0</a:t>
            </a:r>
          </a:p>
          <a:p>
            <a:r>
              <a:rPr lang="en-GB" dirty="0"/>
              <a:t>The value of sin(600') = -0.866025</a:t>
            </a:r>
          </a:p>
          <a:p>
            <a:r>
              <a:rPr lang="en-GB" dirty="0"/>
              <a:t>The value of sin(660') = -0.866025</a:t>
            </a:r>
          </a:p>
          <a:p>
            <a:r>
              <a:rPr lang="en-GB" dirty="0"/>
              <a:t>The value of sin(720')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44D64-5419-31FF-13A8-8358FB824D62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 err="1"/>
              <a:t>Shirsendu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785B99-3F60-8838-66B0-7CC2F29FC307}"/>
              </a:ext>
            </a:extLst>
          </p:cNvPr>
          <p:cNvCxnSpPr>
            <a:cxnSpLocks/>
          </p:cNvCxnSpPr>
          <p:nvPr/>
        </p:nvCxnSpPr>
        <p:spPr>
          <a:xfrm flipH="1">
            <a:off x="2156179" y="851242"/>
            <a:ext cx="4594577" cy="74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315CA8-D77C-559A-24AD-7F201B7BE5E3}"/>
              </a:ext>
            </a:extLst>
          </p:cNvPr>
          <p:cNvSpPr txBox="1"/>
          <p:nvPr/>
        </p:nvSpPr>
        <p:spPr>
          <a:xfrm>
            <a:off x="6750756" y="672611"/>
            <a:ext cx="3285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, setting sensitivity limit manually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9D0F8E-5268-18D3-8395-42B3D47160ED}"/>
              </a:ext>
            </a:extLst>
          </p:cNvPr>
          <p:cNvCxnSpPr>
            <a:cxnSpLocks/>
          </p:cNvCxnSpPr>
          <p:nvPr/>
        </p:nvCxnSpPr>
        <p:spPr>
          <a:xfrm flipH="1" flipV="1">
            <a:off x="2540000" y="1348211"/>
            <a:ext cx="4896989" cy="30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51A80D-634E-8EA8-D211-A1BF2BC7B9BC}"/>
              </a:ext>
            </a:extLst>
          </p:cNvPr>
          <p:cNvSpPr txBox="1"/>
          <p:nvPr/>
        </p:nvSpPr>
        <p:spPr>
          <a:xfrm>
            <a:off x="7436989" y="1476015"/>
            <a:ext cx="32850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Personally would have sin_2x(double x). Also – you are import 2x really, which is potentially confusing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F7162D-E085-34BA-2B0E-7FD691CA07B5}"/>
              </a:ext>
            </a:extLst>
          </p:cNvPr>
          <p:cNvCxnSpPr>
            <a:cxnSpLocks/>
          </p:cNvCxnSpPr>
          <p:nvPr/>
        </p:nvCxnSpPr>
        <p:spPr>
          <a:xfrm flipH="1">
            <a:off x="1998133" y="3429000"/>
            <a:ext cx="4594578" cy="555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470AB-43D5-7451-2343-22368E740582}"/>
              </a:ext>
            </a:extLst>
          </p:cNvPr>
          <p:cNvSpPr txBox="1"/>
          <p:nvPr/>
        </p:nvSpPr>
        <p:spPr>
          <a:xfrm>
            <a:off x="6750755" y="2913603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13 and 6 work, but not adaptable and open to human error 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9B912-6376-57FC-40CF-F765E1B4EA11}"/>
              </a:ext>
            </a:extLst>
          </p:cNvPr>
          <p:cNvSpPr txBox="1"/>
          <p:nvPr/>
        </p:nvSpPr>
        <p:spPr>
          <a:xfrm>
            <a:off x="387928" y="0"/>
            <a:ext cx="6539346" cy="692497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Online C++ compiler to run C++ program online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PART 1: To generate a evenly space vector between 0 to PI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3.141592653589793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x,h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theta;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Total entries between 0 to PI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Inital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angle in radian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step size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{};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{};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Anlges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angle.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display vector elements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thetao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Part 2: Generate a function which calculate Sin2x and save entries in a new vector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"Sin2x"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;j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sin_2x.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(angle[j]));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sin_2x[j]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70D4-DAA7-C3DC-745B-D636ED6247B3}"/>
              </a:ext>
            </a:extLst>
          </p:cNvPr>
          <p:cNvSpPr txBox="1"/>
          <p:nvPr/>
        </p:nvSpPr>
        <p:spPr>
          <a:xfrm>
            <a:off x="8437163" y="180646"/>
            <a:ext cx="20727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 err="1"/>
              <a:t>Anlges</a:t>
            </a:r>
            <a:endParaRPr lang="en-GB" dirty="0"/>
          </a:p>
          <a:p>
            <a:r>
              <a:rPr lang="en-GB" dirty="0"/>
              <a:t>0</a:t>
            </a:r>
          </a:p>
          <a:p>
            <a:r>
              <a:rPr lang="en-GB" dirty="0"/>
              <a:t>0.314</a:t>
            </a:r>
          </a:p>
          <a:p>
            <a:r>
              <a:rPr lang="en-GB" dirty="0"/>
              <a:t>0.628</a:t>
            </a:r>
          </a:p>
          <a:p>
            <a:r>
              <a:rPr lang="en-GB" dirty="0"/>
              <a:t>0.942</a:t>
            </a:r>
          </a:p>
          <a:p>
            <a:r>
              <a:rPr lang="en-GB" dirty="0"/>
              <a:t>1.26</a:t>
            </a:r>
          </a:p>
          <a:p>
            <a:r>
              <a:rPr lang="en-GB" dirty="0"/>
              <a:t>1.57</a:t>
            </a:r>
          </a:p>
          <a:p>
            <a:r>
              <a:rPr lang="en-GB" dirty="0"/>
              <a:t>1.88</a:t>
            </a:r>
          </a:p>
          <a:p>
            <a:r>
              <a:rPr lang="en-GB" dirty="0"/>
              <a:t>2.2</a:t>
            </a:r>
          </a:p>
          <a:p>
            <a:r>
              <a:rPr lang="en-GB" dirty="0"/>
              <a:t>2.51</a:t>
            </a:r>
          </a:p>
          <a:p>
            <a:r>
              <a:rPr lang="en-GB" dirty="0"/>
              <a:t>2.83</a:t>
            </a:r>
          </a:p>
          <a:p>
            <a:r>
              <a:rPr lang="en-GB" dirty="0"/>
              <a:t>3.14</a:t>
            </a:r>
          </a:p>
          <a:p>
            <a:r>
              <a:rPr lang="en-GB" dirty="0"/>
              <a:t>Sin2x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0.588</a:t>
            </a:r>
          </a:p>
          <a:p>
            <a:r>
              <a:rPr lang="en-GB" dirty="0"/>
              <a:t>0.951</a:t>
            </a:r>
          </a:p>
          <a:p>
            <a:r>
              <a:rPr lang="en-GB" dirty="0"/>
              <a:t>0.951</a:t>
            </a:r>
          </a:p>
          <a:p>
            <a:r>
              <a:rPr lang="en-GB" dirty="0"/>
              <a:t>0.588</a:t>
            </a:r>
          </a:p>
          <a:p>
            <a:r>
              <a:rPr lang="en-GB" dirty="0"/>
              <a:t>1.22e-16</a:t>
            </a:r>
          </a:p>
          <a:p>
            <a:r>
              <a:rPr lang="en-GB" dirty="0"/>
              <a:t>-0.588</a:t>
            </a:r>
          </a:p>
          <a:p>
            <a:r>
              <a:rPr lang="en-GB" dirty="0"/>
              <a:t>-0.951</a:t>
            </a:r>
          </a:p>
          <a:p>
            <a:r>
              <a:rPr lang="en-GB" dirty="0"/>
              <a:t>-0.951</a:t>
            </a:r>
          </a:p>
          <a:p>
            <a:r>
              <a:rPr lang="en-GB" dirty="0"/>
              <a:t>-0.588</a:t>
            </a:r>
          </a:p>
          <a:p>
            <a:r>
              <a:rPr lang="en-GB" dirty="0"/>
              <a:t>-2.45e-16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16C70-4003-1E7F-2885-0A785D445156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Shaoib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735277-14E2-4C2D-6980-D1546575CEF6}"/>
              </a:ext>
            </a:extLst>
          </p:cNvPr>
          <p:cNvCxnSpPr>
            <a:cxnSpLocks/>
          </p:cNvCxnSpPr>
          <p:nvPr/>
        </p:nvCxnSpPr>
        <p:spPr>
          <a:xfrm flipH="1" flipV="1">
            <a:off x="3894667" y="1930400"/>
            <a:ext cx="3032607" cy="3285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8F745E-30FE-B10C-4F5B-0CA1FC4D1383}"/>
              </a:ext>
            </a:extLst>
          </p:cNvPr>
          <p:cNvSpPr txBox="1"/>
          <p:nvPr/>
        </p:nvSpPr>
        <p:spPr>
          <a:xfrm>
            <a:off x="6927274" y="5012738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const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, but cleaner to use the M_PI in built into &lt;</a:t>
            </a:r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cmath</a:t>
            </a:r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&gt;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9B8F-928E-5F7D-2A5B-09F20777B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E606BA-1B80-E9C5-0991-9111267CF8DB}"/>
              </a:ext>
            </a:extLst>
          </p:cNvPr>
          <p:cNvSpPr txBox="1"/>
          <p:nvPr/>
        </p:nvSpPr>
        <p:spPr>
          <a:xfrm>
            <a:off x="387928" y="0"/>
            <a:ext cx="6539346" cy="674030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input_vector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theta);</a:t>
            </a: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input_vector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(output[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output[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5CDD9-4734-0242-44E8-169B40DC06B6}"/>
              </a:ext>
            </a:extLst>
          </p:cNvPr>
          <p:cNvSpPr txBox="1"/>
          <p:nvPr/>
        </p:nvSpPr>
        <p:spPr>
          <a:xfrm>
            <a:off x="8180597" y="1992508"/>
            <a:ext cx="20727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0.707107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0.707107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-0.707107</a:t>
            </a:r>
          </a:p>
          <a:p>
            <a:r>
              <a:rPr lang="en-GB" dirty="0"/>
              <a:t>-1</a:t>
            </a:r>
          </a:p>
          <a:p>
            <a:r>
              <a:rPr lang="en-GB" dirty="0"/>
              <a:t>-0.707107</a:t>
            </a:r>
          </a:p>
          <a:p>
            <a:r>
              <a:rPr lang="en-GB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F8AC-CF1A-55D2-B2FA-4607A698D85F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Naomi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171ED0B-A6DB-166B-4AD7-AA47BAB6491A}"/>
              </a:ext>
            </a:extLst>
          </p:cNvPr>
          <p:cNvCxnSpPr>
            <a:cxnSpLocks/>
          </p:cNvCxnSpPr>
          <p:nvPr/>
        </p:nvCxnSpPr>
        <p:spPr>
          <a:xfrm flipH="1" flipV="1">
            <a:off x="3849511" y="4301067"/>
            <a:ext cx="3077763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44FB65-32DD-3808-3691-7960C74DC085}"/>
              </a:ext>
            </a:extLst>
          </p:cNvPr>
          <p:cNvSpPr txBox="1"/>
          <p:nvPr/>
        </p:nvSpPr>
        <p:spPr>
          <a:xfrm>
            <a:off x="6927274" y="5012738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size function to set size of output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3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772DB-2628-D25D-6AC8-42E0DF56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ABB0D-D133-238B-05C9-F6A58A4F26F7}"/>
              </a:ext>
            </a:extLst>
          </p:cNvPr>
          <p:cNvSpPr txBox="1"/>
          <p:nvPr/>
        </p:nvSpPr>
        <p:spPr>
          <a:xfrm>
            <a:off x="387928" y="0"/>
            <a:ext cx="6539346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num_steps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(num_steps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num_steps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y_array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num_steps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num_steps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num_steps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y_array.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51D2D-8483-931D-579A-F9EAB6E3AB58}"/>
              </a:ext>
            </a:extLst>
          </p:cNvPr>
          <p:cNvSpPr txBox="1"/>
          <p:nvPr/>
        </p:nvSpPr>
        <p:spPr>
          <a:xfrm>
            <a:off x="8180597" y="1992508"/>
            <a:ext cx="207279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868686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dirty="0"/>
              <a:t>$ ./run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0.785398</a:t>
            </a:r>
          </a:p>
          <a:p>
            <a:r>
              <a:rPr lang="en-GB" dirty="0"/>
              <a:t>1.5708</a:t>
            </a:r>
          </a:p>
          <a:p>
            <a:r>
              <a:rPr lang="en-GB" dirty="0"/>
              <a:t>2.35619</a:t>
            </a:r>
          </a:p>
          <a:p>
            <a:r>
              <a:rPr lang="en-GB" dirty="0"/>
              <a:t>3.14159</a:t>
            </a:r>
          </a:p>
          <a:p>
            <a:r>
              <a:rPr lang="en-GB" dirty="0"/>
              <a:t>0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1.22465e-16</a:t>
            </a:r>
          </a:p>
          <a:p>
            <a:r>
              <a:rPr lang="en-GB" dirty="0"/>
              <a:t>-1</a:t>
            </a:r>
          </a:p>
          <a:p>
            <a:r>
              <a:rPr lang="en-GB" dirty="0"/>
              <a:t>-2.44929e-16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8D6AF-E396-1CC1-7B73-1F456CDAD17D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John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6786BD2-6DB4-D3C2-717E-A664BD189730}"/>
              </a:ext>
            </a:extLst>
          </p:cNvPr>
          <p:cNvCxnSpPr>
            <a:cxnSpLocks/>
          </p:cNvCxnSpPr>
          <p:nvPr/>
        </p:nvCxnSpPr>
        <p:spPr>
          <a:xfrm flipH="1" flipV="1">
            <a:off x="3788229" y="3859481"/>
            <a:ext cx="3139045" cy="1355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061FBA-674A-4626-C5DD-12766241F1D7}"/>
              </a:ext>
            </a:extLst>
          </p:cNvPr>
          <p:cNvSpPr txBox="1"/>
          <p:nvPr/>
        </p:nvSpPr>
        <p:spPr>
          <a:xfrm>
            <a:off x="6927274" y="5012738"/>
            <a:ext cx="435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Nice code overall, could be a couple of lines shorter if </a:t>
            </a:r>
            <a:r>
              <a:rPr lang="en-GB">
                <a:solidFill>
                  <a:srgbClr val="002060"/>
                </a:solidFill>
                <a:latin typeface="Helvetica Light" panose="020B0403020202020204" pitchFamily="34" charset="0"/>
              </a:rPr>
              <a:t>you only ran one for loop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0" y="43458"/>
            <a:ext cx="854971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60682-87E6-7D3C-BD88-C64365B15308}"/>
              </a:ext>
            </a:extLst>
          </p:cNvPr>
          <p:cNvSpPr txBox="1"/>
          <p:nvPr/>
        </p:nvSpPr>
        <p:spPr>
          <a:xfrm>
            <a:off x="7260082" y="2219327"/>
            <a:ext cx="4738255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Theta = 0, sin(2theta) = 0</a:t>
            </a:r>
          </a:p>
          <a:p>
            <a:r>
              <a:rPr lang="en-US" dirty="0">
                <a:solidFill>
                  <a:srgbClr val="002060"/>
                </a:solidFill>
              </a:rPr>
              <a:t>Theta = 0.785398, sin(2theta) = 1</a:t>
            </a:r>
          </a:p>
          <a:p>
            <a:r>
              <a:rPr lang="en-US" dirty="0">
                <a:solidFill>
                  <a:srgbClr val="002060"/>
                </a:solidFill>
              </a:rPr>
              <a:t>Theta = 1.5708, sin(2theta) = 1.22465e-16</a:t>
            </a:r>
          </a:p>
          <a:p>
            <a:r>
              <a:rPr lang="en-US" dirty="0">
                <a:solidFill>
                  <a:srgbClr val="002060"/>
                </a:solidFill>
              </a:rPr>
              <a:t>Theta = 2.35619, sin(2theta) = -1</a:t>
            </a:r>
          </a:p>
          <a:p>
            <a:r>
              <a:rPr lang="en-US" dirty="0">
                <a:solidFill>
                  <a:srgbClr val="002060"/>
                </a:solidFill>
              </a:rPr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9629210" y="1678519"/>
            <a:ext cx="15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23279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856-C9C8-DCA4-F5E8-767C6461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F516-42F7-A1AA-FEA1-6AEDA95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vectors if possible to stop bound issues</a:t>
            </a:r>
          </a:p>
          <a:p>
            <a:endParaRPr lang="en-GB" dirty="0"/>
          </a:p>
          <a:p>
            <a:r>
              <a:rPr lang="en-GB" dirty="0"/>
              <a:t>Consider generalising your code early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76097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A0AE-9A30-FC7E-643A-5D5F5DF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E54-3D18-B532-476C-EAF58525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Why is sin(2pi) not exactly 0?</a:t>
            </a:r>
          </a:p>
          <a:p>
            <a:endParaRPr lang="en-US" sz="2800" dirty="0"/>
          </a:p>
          <a:p>
            <a:r>
              <a:rPr lang="en-US" sz="2800" dirty="0"/>
              <a:t>M_PI = 3.141592653589793, not exactly pi!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464FE9-52F9-10B1-6274-91E4546DDC5D}"/>
              </a:ext>
            </a:extLst>
          </p:cNvPr>
          <p:cNvSpPr txBox="1"/>
          <p:nvPr/>
        </p:nvSpPr>
        <p:spPr>
          <a:xfrm>
            <a:off x="169718" y="689788"/>
            <a:ext cx="10733810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sin(2.pi_float)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sin_2_pi_float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 sin(2.pi_double)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sin_2_pi_double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5535-0545-F478-5BFB-391F6F3F8783}"/>
              </a:ext>
            </a:extLst>
          </p:cNvPr>
          <p:cNvSpPr txBox="1"/>
          <p:nvPr/>
        </p:nvSpPr>
        <p:spPr>
          <a:xfrm>
            <a:off x="3117273" y="1055684"/>
            <a:ext cx="9074727" cy="1323439"/>
          </a:xfrm>
          <a:prstGeom prst="rect">
            <a:avLst/>
          </a:prstGeom>
          <a:solidFill>
            <a:srgbClr val="E9E5D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sin(2.pi_float) = 1.74846e-07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3.14159, sin(2.pi_double) = -2.44929e-16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pi_float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3.141592741012573, sin(2.pi_float) = 1.748455531469517e-07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pi_double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3.141592653589793, sin(2.pi_double) = -2.449293598294706e-16</a:t>
            </a:r>
          </a:p>
        </p:txBody>
      </p:sp>
    </p:spTree>
    <p:extLst>
      <p:ext uri="{BB962C8B-B14F-4D97-AF65-F5344CB8AC3E}">
        <p14:creationId xmlns:p14="http://schemas.microsoft.com/office/powerpoint/2010/main" val="116582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Passing vectors into functions (pointers)</a:t>
            </a:r>
          </a:p>
          <a:p>
            <a:endParaRPr lang="en-GB" dirty="0"/>
          </a:p>
          <a:p>
            <a:r>
              <a:rPr lang="en-GB" dirty="0"/>
              <a:t>Plotting data (really this time)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9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B20-C4F4-76A5-DDB1-A10E7FB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733-ABBD-854B-2019-2CD35735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https://www.geeksforgeeks.org/pointers-and-references-in-c/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https://www.w3schools.com/cpp/cpp_pointers.asp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https://youtu.be/LfaMVlDaQ24?t=32542</a:t>
            </a:r>
            <a:r>
              <a:rPr lang="en-US" dirty="0"/>
              <a:t> – Harvard CS50 (Memory)</a:t>
            </a:r>
          </a:p>
        </p:txBody>
      </p:sp>
    </p:spTree>
    <p:extLst>
      <p:ext uri="{BB962C8B-B14F-4D97-AF65-F5344CB8AC3E}">
        <p14:creationId xmlns:p14="http://schemas.microsoft.com/office/powerpoint/2010/main" val="35129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Variables and data types</a:t>
            </a:r>
          </a:p>
          <a:p>
            <a:endParaRPr lang="en-US" sz="2800" dirty="0"/>
          </a:p>
          <a:p>
            <a:r>
              <a:rPr lang="en-US" sz="2800" dirty="0"/>
              <a:t>Functions</a:t>
            </a:r>
          </a:p>
          <a:p>
            <a:endParaRPr lang="en-US" sz="2800" dirty="0"/>
          </a:p>
          <a:p>
            <a:r>
              <a:rPr lang="en-US" sz="2800" dirty="0"/>
              <a:t>For loops</a:t>
            </a:r>
          </a:p>
          <a:p>
            <a:endParaRPr lang="en-US" sz="2800" dirty="0"/>
          </a:p>
          <a:p>
            <a:r>
              <a:rPr lang="en-US" sz="2800" dirty="0"/>
              <a:t>Arrays and vectors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857A-D3D1-2A0D-6297-65B2590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027-A934-99EE-E0BE-30760866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750241" cy="3714749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C++ allows us to manipulate the computer’s memory, which can make code writing and performance more efficient</a:t>
            </a:r>
          </a:p>
          <a:p>
            <a:endParaRPr lang="en-GB" dirty="0"/>
          </a:p>
        </p:txBody>
      </p:sp>
      <p:pic>
        <p:nvPicPr>
          <p:cNvPr id="4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EBA067E7-4093-1DEB-1C14-B3273FB7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7645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6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3C8-55AC-4AD0-7A9E-44B4FCC4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2002-1AD5-CF7F-E4C4-F7D2E28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This is usually in the form of a hexadecimal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7BC13-011C-796D-6139-D1197E44C1B6}"/>
              </a:ext>
            </a:extLst>
          </p:cNvPr>
          <p:cNvSpPr txBox="1"/>
          <p:nvPr/>
        </p:nvSpPr>
        <p:spPr>
          <a:xfrm>
            <a:off x="774607" y="3917678"/>
            <a:ext cx="7271987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DB5C2-F70D-8392-68C4-D2F7B3AE7E9B}"/>
              </a:ext>
            </a:extLst>
          </p:cNvPr>
          <p:cNvSpPr txBox="1"/>
          <p:nvPr/>
        </p:nvSpPr>
        <p:spPr>
          <a:xfrm>
            <a:off x="7259782" y="4487064"/>
            <a:ext cx="4779818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$ ./run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= 10</a:t>
            </a:r>
          </a:p>
          <a:p>
            <a:r>
              <a:rPr lang="en-GB" sz="2000" dirty="0">
                <a:solidFill>
                  <a:srgbClr val="002060"/>
                </a:solidFill>
                <a:latin typeface="Menlo" panose="020B0609030804020204" pitchFamily="49" charset="0"/>
              </a:rPr>
              <a:t>height address = 0x16bd133d8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You can create a ‘reference variable’ to an existing variable using the ampersand, 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r>
              <a:rPr lang="en-GB" dirty="0"/>
              <a:t>This is effectively an alias to an already existing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C82E9-C825-B89D-40D2-B6AADC226254}"/>
              </a:ext>
            </a:extLst>
          </p:cNvPr>
          <p:cNvSpPr txBox="1"/>
          <p:nvPr/>
        </p:nvSpPr>
        <p:spPr>
          <a:xfrm>
            <a:off x="1606677" y="3143250"/>
            <a:ext cx="5908548" cy="35394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8816622" y="4312800"/>
            <a:ext cx="1768701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ref1 = 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A4E-E1FE-9B7B-1B88-E49EE76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E3C1-F04B-168D-B267-C817277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328" y="2181713"/>
            <a:ext cx="4808132" cy="10538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/>
              <a:t>The placement of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2400" dirty="0"/>
              <a:t> is important for your chosen purpose</a:t>
            </a:r>
            <a:endParaRPr lang="en-GB" sz="24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0D558-BDD0-640D-C93D-8E71388F1277}"/>
              </a:ext>
            </a:extLst>
          </p:cNvPr>
          <p:cNvSpPr txBox="1"/>
          <p:nvPr/>
        </p:nvSpPr>
        <p:spPr>
          <a:xfrm>
            <a:off x="7395122" y="3443597"/>
            <a:ext cx="3883084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height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&amp;height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ref = 9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&amp;ref = 0x16d98b3d8</a:t>
            </a:r>
          </a:p>
          <a:p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copy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85603-3AD3-207E-14EA-8D698657AEBE}"/>
              </a:ext>
            </a:extLst>
          </p:cNvPr>
          <p:cNvSpPr txBox="1"/>
          <p:nvPr/>
        </p:nvSpPr>
        <p:spPr>
          <a:xfrm>
            <a:off x="913794" y="2181713"/>
            <a:ext cx="6102926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reference to height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copy of height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"&amp;height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"&amp;ref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"copy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copy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r>
              <a:rPr lang="en-US" dirty="0"/>
              <a:t>These require the use of an asterisk, </a:t>
            </a:r>
            <a:r>
              <a:rPr lang="en-GB" sz="28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774607" y="3594511"/>
            <a:ext cx="7271987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4487062"/>
            <a:ext cx="3674862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address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pointer = 0x16dd6f3d8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62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4110-130A-F0DB-8F81-EA0E514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435-76FE-FC03-4CDF-E3BFB88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782" y="1820600"/>
            <a:ext cx="4463418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You can place the asterisk anywhere, but the convention is </a:t>
            </a:r>
            <a:r>
              <a:rPr lang="en-GB" sz="2000" i="1" dirty="0">
                <a:solidFill>
                  <a:srgbClr val="66D9E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GB" sz="2000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*</a:t>
            </a:r>
            <a:r>
              <a:rPr lang="en-GB" sz="2000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pointer1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endParaRPr lang="en-GB" sz="2000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C08C-5E5F-C20D-340B-51EB877C5EC5}"/>
              </a:ext>
            </a:extLst>
          </p:cNvPr>
          <p:cNvSpPr txBox="1"/>
          <p:nvPr/>
        </p:nvSpPr>
        <p:spPr>
          <a:xfrm>
            <a:off x="331356" y="1820600"/>
            <a:ext cx="7271987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"pointer1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pointer1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"pointer2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pointer2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"pointer3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pointer3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322A0-7671-4CE2-F097-FD3F45D44AD7}"/>
              </a:ext>
            </a:extLst>
          </p:cNvPr>
          <p:cNvSpPr txBox="1"/>
          <p:nvPr/>
        </p:nvSpPr>
        <p:spPr>
          <a:xfrm>
            <a:off x="8185782" y="3677974"/>
            <a:ext cx="3674862" cy="193899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address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pointer1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pointer2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pointer3 = 0x16b4d33d8</a:t>
            </a:r>
          </a:p>
          <a:p>
            <a:r>
              <a:rPr lang="en-GB" sz="2000" dirty="0">
                <a:solidFill>
                  <a:srgbClr val="002060"/>
                </a:solidFill>
              </a:rPr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119339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5CA6-4C37-9DED-3952-9A575347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91-68CE-30F6-7639-128E074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Make sure the data type of the pointer matches the variable!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463A-0879-2AF0-0A1E-529BE8EB9570}"/>
              </a:ext>
            </a:extLst>
          </p:cNvPr>
          <p:cNvSpPr txBox="1"/>
          <p:nvPr/>
        </p:nvSpPr>
        <p:spPr>
          <a:xfrm>
            <a:off x="7223922" y="3428999"/>
            <a:ext cx="496807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-o output </a:t>
            </a:r>
            <a:r>
              <a:rPr lang="en-US" dirty="0" err="1">
                <a:solidFill>
                  <a:srgbClr val="002060"/>
                </a:solidFill>
              </a:rPr>
              <a:t>test.cpp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test.cpp:8:6: error: cannot initialize a variable of type 'int *' with an </a:t>
            </a:r>
            <a:r>
              <a:rPr lang="en-US" dirty="0" err="1">
                <a:solidFill>
                  <a:srgbClr val="002060"/>
                </a:solidFill>
              </a:rPr>
              <a:t>rvalue</a:t>
            </a:r>
            <a:r>
              <a:rPr lang="en-US" dirty="0">
                <a:solidFill>
                  <a:srgbClr val="002060"/>
                </a:solidFill>
              </a:rPr>
              <a:t> of type 'std::string *' (aka '</a:t>
            </a:r>
            <a:r>
              <a:rPr lang="en-US" dirty="0" err="1">
                <a:solidFill>
                  <a:srgbClr val="002060"/>
                </a:solidFill>
              </a:rPr>
              <a:t>basic_string</a:t>
            </a:r>
            <a:r>
              <a:rPr lang="en-US" dirty="0">
                <a:solidFill>
                  <a:srgbClr val="002060"/>
                </a:solidFill>
              </a:rPr>
              <a:t>&lt;char&gt; *')</a:t>
            </a:r>
          </a:p>
          <a:p>
            <a:r>
              <a:rPr lang="en-US" dirty="0">
                <a:solidFill>
                  <a:srgbClr val="002060"/>
                </a:solidFill>
              </a:rPr>
              <a:t>int* </a:t>
            </a:r>
            <a:r>
              <a:rPr lang="en-US" dirty="0" err="1">
                <a:solidFill>
                  <a:srgbClr val="002060"/>
                </a:solidFill>
              </a:rPr>
              <a:t>name_ptr</a:t>
            </a:r>
            <a:r>
              <a:rPr lang="en-US" dirty="0">
                <a:solidFill>
                  <a:srgbClr val="002060"/>
                </a:solidFill>
              </a:rPr>
              <a:t> = &amp;name;</a:t>
            </a:r>
          </a:p>
          <a:p>
            <a:r>
              <a:rPr lang="en-US" dirty="0">
                <a:solidFill>
                  <a:srgbClr val="002060"/>
                </a:solidFill>
              </a:rPr>
              <a:t>     ^          ~~~~~</a:t>
            </a:r>
          </a:p>
          <a:p>
            <a:r>
              <a:rPr lang="en-US" dirty="0">
                <a:solidFill>
                  <a:srgbClr val="002060"/>
                </a:solidFill>
              </a:rPr>
              <a:t>1 error generated.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00A22-720F-E3D3-5D38-3CE8575FAE66}"/>
              </a:ext>
            </a:extLst>
          </p:cNvPr>
          <p:cNvSpPr txBox="1"/>
          <p:nvPr/>
        </p:nvSpPr>
        <p:spPr>
          <a:xfrm>
            <a:off x="264857" y="2436076"/>
            <a:ext cx="6867466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64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56B-F0A1-3454-FF63-CB59D46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Deferencing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1511-83C5-FF85-ACCB-75DF8BE4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81" y="1571625"/>
            <a:ext cx="10353762" cy="3714749"/>
          </a:xfrm>
        </p:spPr>
        <p:txBody>
          <a:bodyPr/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5C6F5-ECBE-AA75-6ABB-7F3D5AFD5B76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dirty="0">
                <a:solidFill>
                  <a:srgbClr val="002060"/>
                </a:solidFill>
              </a:rPr>
              <a:t>address = 0x16dd0f3d8</a:t>
            </a:r>
          </a:p>
          <a:p>
            <a:r>
              <a:rPr lang="en-US" dirty="0">
                <a:solidFill>
                  <a:srgbClr val="002060"/>
                </a:solidFill>
              </a:rPr>
              <a:t>address value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7532-69E8-1118-77E4-7E63731D713F}"/>
              </a:ext>
            </a:extLst>
          </p:cNvPr>
          <p:cNvSpPr txBox="1"/>
          <p:nvPr/>
        </p:nvSpPr>
        <p:spPr>
          <a:xfrm>
            <a:off x="765993" y="2953913"/>
            <a:ext cx="6097604" cy="329320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B32-6E23-1A3C-D312-73E99DC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71E35-0617-C76C-AC6E-6A42D053C518}"/>
              </a:ext>
            </a:extLst>
          </p:cNvPr>
          <p:cNvSpPr txBox="1"/>
          <p:nvPr/>
        </p:nvSpPr>
        <p:spPr>
          <a:xfrm>
            <a:off x="7631872" y="2564975"/>
            <a:ext cx="3689845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variable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10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variable = 12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= 0x16d8433d8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address value =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58615-7E09-F884-ED12-69D335BA4D45}"/>
              </a:ext>
            </a:extLst>
          </p:cNvPr>
          <p:cNvSpPr txBox="1"/>
          <p:nvPr/>
        </p:nvSpPr>
        <p:spPr>
          <a:xfrm>
            <a:off x="870283" y="1487758"/>
            <a:ext cx="6097604" cy="501675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dirty="0">
                <a:solidFill>
                  <a:srgbClr val="F8F8F2"/>
                </a:solidFill>
              </a:rPr>
              <a:t>}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36272" y="230458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11F3-481E-70D8-33ED-DD0910F7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3138A-50F2-8C10-5099-38A1EF2AC451}"/>
              </a:ext>
            </a:extLst>
          </p:cNvPr>
          <p:cNvSpPr txBox="1"/>
          <p:nvPr/>
        </p:nvSpPr>
        <p:spPr>
          <a:xfrm>
            <a:off x="585354" y="2275068"/>
            <a:ext cx="6102926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[0]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0E43B-236A-76AA-B300-FC9B9646361C}"/>
              </a:ext>
            </a:extLst>
          </p:cNvPr>
          <p:cNvSpPr txBox="1"/>
          <p:nvPr/>
        </p:nvSpPr>
        <p:spPr>
          <a:xfrm>
            <a:off x="7561117" y="3296821"/>
            <a:ext cx="2511138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0x16b2ab3b0</a:t>
            </a:r>
          </a:p>
          <a:p>
            <a:r>
              <a:rPr lang="en-GB" dirty="0" err="1"/>
              <a:t>arr</a:t>
            </a:r>
            <a:r>
              <a:rPr lang="en-GB" dirty="0"/>
              <a:t>[0]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48D6-CA39-3FE6-2CBE-339E630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AD47-EF13-8B54-9691-8F75DEEE6B7C}"/>
              </a:ext>
            </a:extLst>
          </p:cNvPr>
          <p:cNvSpPr txBox="1"/>
          <p:nvPr/>
        </p:nvSpPr>
        <p:spPr>
          <a:xfrm>
            <a:off x="723899" y="1518451"/>
            <a:ext cx="7533409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"b[0]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"b[1]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"b[2]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"&amp;b[0]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"&amp;b[1]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5383-4353-558E-9760-D67E42BF3A23}"/>
              </a:ext>
            </a:extLst>
          </p:cNvPr>
          <p:cNvSpPr txBox="1"/>
          <p:nvPr/>
        </p:nvSpPr>
        <p:spPr>
          <a:xfrm>
            <a:off x="7821239" y="2662765"/>
            <a:ext cx="3446318" cy="255454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/>
              <a:t>a = 1</a:t>
            </a:r>
          </a:p>
          <a:p>
            <a:r>
              <a:rPr lang="en-GB" dirty="0"/>
              <a:t>b = 0x16f6d33d8</a:t>
            </a:r>
          </a:p>
          <a:p>
            <a:r>
              <a:rPr lang="en-GB" dirty="0"/>
              <a:t>b[0] = 1</a:t>
            </a:r>
          </a:p>
          <a:p>
            <a:r>
              <a:rPr lang="en-GB" dirty="0"/>
              <a:t>b[1] = 0</a:t>
            </a:r>
          </a:p>
          <a:p>
            <a:r>
              <a:rPr lang="en-GB" dirty="0"/>
              <a:t>b[2] = 1869428016</a:t>
            </a:r>
          </a:p>
          <a:p>
            <a:r>
              <a:rPr lang="en-GB" dirty="0"/>
              <a:t>&amp;b[0] = 0x16f6d33d8</a:t>
            </a:r>
          </a:p>
          <a:p>
            <a:r>
              <a:rPr lang="en-GB" dirty="0"/>
              <a:t>&amp;b[1] = 0x16f6d33dc</a:t>
            </a:r>
          </a:p>
        </p:txBody>
      </p:sp>
    </p:spTree>
    <p:extLst>
      <p:ext uri="{BB962C8B-B14F-4D97-AF65-F5344CB8AC3E}">
        <p14:creationId xmlns:p14="http://schemas.microsoft.com/office/powerpoint/2010/main" val="321570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E59-5038-2A93-8DA8-A3595E0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1CC-F02B-39C4-5B90-A05036E6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Initialise</a:t>
            </a:r>
            <a:r>
              <a:rPr lang="en-US" sz="2800" dirty="0"/>
              <a:t> five variables of type: int, float, double, char, and string</a:t>
            </a:r>
          </a:p>
          <a:p>
            <a:endParaRPr lang="en-US" sz="2800" dirty="0"/>
          </a:p>
          <a:p>
            <a:r>
              <a:rPr lang="en-US" sz="2800" dirty="0"/>
              <a:t>Create pointer variables of these variables</a:t>
            </a:r>
          </a:p>
          <a:p>
            <a:endParaRPr lang="en-US" sz="2800" dirty="0"/>
          </a:p>
          <a:p>
            <a:r>
              <a:rPr lang="en-US" sz="2800" dirty="0"/>
              <a:t>Use the pointers to modify the values of the initial variables</a:t>
            </a:r>
          </a:p>
          <a:p>
            <a:endParaRPr lang="en-US" sz="2800" dirty="0"/>
          </a:p>
          <a:p>
            <a:r>
              <a:rPr lang="en-US" sz="2800" dirty="0"/>
              <a:t>Print the values of the variables and their addresses</a:t>
            </a:r>
          </a:p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AA0A86-FC59-4295-6BE4-F4469DF02E3B}"/>
              </a:ext>
            </a:extLst>
          </p:cNvPr>
          <p:cNvSpPr/>
          <p:nvPr/>
        </p:nvSpPr>
        <p:spPr>
          <a:xfrm>
            <a:off x="2359378" y="101600"/>
            <a:ext cx="7574844" cy="138615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97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Functions and pointers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0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0120-87A1-253D-8725-44BECC2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4393-F589-5BCE-E22D-88242D5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1AEA2-5D04-E6A2-F061-C6DB03A28C0C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F7D2-9C0F-92E4-D700-C926617991CE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dirty="0">
                <a:solidFill>
                  <a:srgbClr val="002060"/>
                </a:solidFill>
              </a:rPr>
              <a:t>10 20</a:t>
            </a:r>
          </a:p>
          <a:p>
            <a:r>
              <a:rPr lang="en-US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287E1-BDF9-BD5C-AAB0-BA073E4BF211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08FB64-88C9-CBB1-7BA5-69F7EA9185E0}"/>
              </a:ext>
            </a:extLst>
          </p:cNvPr>
          <p:cNvSpPr txBox="1"/>
          <p:nvPr/>
        </p:nvSpPr>
        <p:spPr>
          <a:xfrm>
            <a:off x="3667774" y="2386881"/>
            <a:ext cx="3730553" cy="307777"/>
          </a:xfrm>
          <a:prstGeom prst="rect">
            <a:avLst/>
          </a:prstGeom>
          <a:solidFill>
            <a:schemeClr val="tx1">
              <a:lumMod val="95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1062-EFE1-E836-6AAD-A08C4D48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977-4092-EDEF-6390-1FBE520B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641E-14B8-55FB-287A-DBDA1EE8E0CA}"/>
              </a:ext>
            </a:extLst>
          </p:cNvPr>
          <p:cNvSpPr txBox="1"/>
          <p:nvPr/>
        </p:nvSpPr>
        <p:spPr>
          <a:xfrm>
            <a:off x="109637" y="1256693"/>
            <a:ext cx="8014447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0BBBC-3051-127D-22F3-19699E5A1648}"/>
              </a:ext>
            </a:extLst>
          </p:cNvPr>
          <p:cNvSpPr txBox="1"/>
          <p:nvPr/>
        </p:nvSpPr>
        <p:spPr>
          <a:xfrm>
            <a:off x="8436770" y="3429000"/>
            <a:ext cx="2536030" cy="163121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Before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10 20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After swap: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8CA5F-32DB-5E77-0D8C-8DEF4E61F447}"/>
              </a:ext>
            </a:extLst>
          </p:cNvPr>
          <p:cNvCxnSpPr>
            <a:cxnSpLocks/>
          </p:cNvCxnSpPr>
          <p:nvPr/>
        </p:nvCxnSpPr>
        <p:spPr>
          <a:xfrm flipH="1">
            <a:off x="3699164" y="1622930"/>
            <a:ext cx="2050144" cy="4535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D9A9B7-2F28-1D39-CF20-ABF627ED91F4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The function does not make a copy of x and y, it passes the actual variables themselves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995194-B635-7F55-0B91-B2977D14092E}"/>
              </a:ext>
            </a:extLst>
          </p:cNvPr>
          <p:cNvSpPr txBox="1"/>
          <p:nvPr/>
        </p:nvSpPr>
        <p:spPr>
          <a:xfrm>
            <a:off x="137940" y="1225507"/>
            <a:ext cx="10543308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"x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"y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"*x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"*y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2CF65-431C-679C-38BC-22B8D538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pointers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BA3E0-4532-D897-F425-6EF7DE32BB53}"/>
              </a:ext>
            </a:extLst>
          </p:cNvPr>
          <p:cNvSpPr txBox="1"/>
          <p:nvPr/>
        </p:nvSpPr>
        <p:spPr>
          <a:xfrm>
            <a:off x="8965247" y="2032942"/>
            <a:ext cx="3882523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Before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10 20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x = 0x16b79f3d8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y = 0x16b79f3d4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*x = 10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*y = 20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After swap: 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20 10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E749C4-E466-63EE-D29B-CF86FA25F8B8}"/>
              </a:ext>
            </a:extLst>
          </p:cNvPr>
          <p:cNvCxnSpPr>
            <a:cxnSpLocks/>
          </p:cNvCxnSpPr>
          <p:nvPr/>
        </p:nvCxnSpPr>
        <p:spPr>
          <a:xfrm flipH="1">
            <a:off x="3075709" y="1861201"/>
            <a:ext cx="267359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8CCD9-9799-C346-2916-A511C38676F8}"/>
              </a:ext>
            </a:extLst>
          </p:cNvPr>
          <p:cNvSpPr txBox="1"/>
          <p:nvPr/>
        </p:nvSpPr>
        <p:spPr>
          <a:xfrm>
            <a:off x="5749308" y="1492125"/>
            <a:ext cx="2861012" cy="954107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7A3C5-2EC2-27E6-74AF-9AF1D02C8CB2}"/>
              </a:ext>
            </a:extLst>
          </p:cNvPr>
          <p:cNvCxnSpPr>
            <a:cxnSpLocks/>
          </p:cNvCxnSpPr>
          <p:nvPr/>
        </p:nvCxnSpPr>
        <p:spPr>
          <a:xfrm flipH="1" flipV="1">
            <a:off x="2122311" y="2754489"/>
            <a:ext cx="1318368" cy="5665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21F72-4680-9480-CDE7-B886ECDF4C5B}"/>
              </a:ext>
            </a:extLst>
          </p:cNvPr>
          <p:cNvSpPr txBox="1"/>
          <p:nvPr/>
        </p:nvSpPr>
        <p:spPr>
          <a:xfrm>
            <a:off x="3440679" y="2920951"/>
            <a:ext cx="2861012" cy="738664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56F5C-90D3-14A0-4077-06F3CF60843D}"/>
              </a:ext>
            </a:extLst>
          </p:cNvPr>
          <p:cNvCxnSpPr>
            <a:cxnSpLocks/>
          </p:cNvCxnSpPr>
          <p:nvPr/>
        </p:nvCxnSpPr>
        <p:spPr>
          <a:xfrm flipH="1" flipV="1">
            <a:off x="2946400" y="4978400"/>
            <a:ext cx="3902497" cy="13239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65517-6D04-4AB6-39E0-909DCB8CE5BF}"/>
              </a:ext>
            </a:extLst>
          </p:cNvPr>
          <p:cNvSpPr txBox="1"/>
          <p:nvPr/>
        </p:nvSpPr>
        <p:spPr>
          <a:xfrm>
            <a:off x="6848897" y="5902297"/>
            <a:ext cx="2861012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Passes in the memory address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7C5-CFCF-2932-7D98-564C6D6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97C4B-9B50-B41E-87DF-D9D3B5CC000E}"/>
              </a:ext>
            </a:extLst>
          </p:cNvPr>
          <p:cNvSpPr txBox="1"/>
          <p:nvPr/>
        </p:nvSpPr>
        <p:spPr>
          <a:xfrm>
            <a:off x="8137632" y="2315974"/>
            <a:ext cx="3277486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all good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10</a:t>
            </a:r>
          </a:p>
          <a:p>
            <a:r>
              <a:rPr lang="en-US" dirty="0">
                <a:solidFill>
                  <a:srgbClr val="002060"/>
                </a:solidFill>
              </a:rPr>
              <a:t>12</a:t>
            </a:r>
          </a:p>
          <a:p>
            <a:r>
              <a:rPr lang="en-US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1F812-F13D-A967-2C21-E1E7BBEE49CC}"/>
              </a:ext>
            </a:extLst>
          </p:cNvPr>
          <p:cNvSpPr txBox="1"/>
          <p:nvPr/>
        </p:nvSpPr>
        <p:spPr>
          <a:xfrm>
            <a:off x="645719" y="1352362"/>
            <a:ext cx="6131599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dirty="0">
                <a:solidFill>
                  <a:srgbClr val="F8F8F2"/>
                </a:solidFill>
              </a:rPr>
              <a:t>, </a:t>
            </a:r>
            <a:r>
              <a:rPr lang="en-GB" sz="1200" i="1" dirty="0">
                <a:solidFill>
                  <a:srgbClr val="66D9EF"/>
                </a:solidFill>
              </a:rPr>
              <a:t>int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i="1" dirty="0">
                <a:solidFill>
                  <a:srgbClr val="FD971F"/>
                </a:solidFill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lvl="1"/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lvl="1"/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pPr lvl="1"/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arr1, n);</a:t>
            </a:r>
          </a:p>
          <a:p>
            <a:pPr lvl="1"/>
            <a:endParaRPr lang="en-GB" sz="12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1"/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5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830-B1C3-90B2-3C1B-5ACF3FE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‘Decay’ of arrays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A75B-6076-7498-8FC0-FD19F0C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2" y="1487758"/>
            <a:ext cx="5152769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000" dirty="0"/>
              <a:t>When an array is passed into a function, it effectively becomes a pointer to the first element in the array only, so you </a:t>
            </a:r>
            <a:r>
              <a:rPr lang="en-GB" sz="2000" u="sng" dirty="0"/>
              <a:t>have</a:t>
            </a:r>
            <a:r>
              <a:rPr lang="en-GB" sz="2000" dirty="0"/>
              <a:t> to pass in the array length as a variable into the function ahead of time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4F8B-E07D-DEAB-80D7-129447628143}"/>
              </a:ext>
            </a:extLst>
          </p:cNvPr>
          <p:cNvSpPr txBox="1"/>
          <p:nvPr/>
        </p:nvSpPr>
        <p:spPr>
          <a:xfrm>
            <a:off x="172389" y="1487758"/>
            <a:ext cx="6067773" cy="489364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(a[0])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[0])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arr1);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A859-7FE3-1C8F-4309-0801FD079FF4}"/>
              </a:ext>
            </a:extLst>
          </p:cNvPr>
          <p:cNvSpPr txBox="1"/>
          <p:nvPr/>
        </p:nvSpPr>
        <p:spPr>
          <a:xfrm>
            <a:off x="6895069" y="3429000"/>
            <a:ext cx="4213654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$ ./output</a:t>
            </a:r>
          </a:p>
          <a:p>
            <a:r>
              <a:rPr lang="en-GB" dirty="0" err="1"/>
              <a:t>arr</a:t>
            </a:r>
            <a:r>
              <a:rPr lang="en-GB" dirty="0"/>
              <a:t>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 = 32</a:t>
            </a:r>
          </a:p>
          <a:p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[0]) = 4</a:t>
            </a:r>
          </a:p>
          <a:p>
            <a:r>
              <a:rPr lang="en-GB" dirty="0"/>
              <a:t>a = 0x16d8f73b0</a:t>
            </a:r>
          </a:p>
          <a:p>
            <a:r>
              <a:rPr lang="en-GB" dirty="0" err="1"/>
              <a:t>sizeof</a:t>
            </a:r>
            <a:r>
              <a:rPr lang="en-GB" dirty="0"/>
              <a:t>(a) = 8</a:t>
            </a:r>
          </a:p>
          <a:p>
            <a:r>
              <a:rPr lang="en-GB" dirty="0" err="1"/>
              <a:t>sizeof</a:t>
            </a:r>
            <a:r>
              <a:rPr lang="en-GB" dirty="0"/>
              <a:t>(a[0]) = 4</a:t>
            </a:r>
          </a:p>
        </p:txBody>
      </p:sp>
    </p:spTree>
    <p:extLst>
      <p:ext uri="{BB962C8B-B14F-4D97-AF65-F5344CB8AC3E}">
        <p14:creationId xmlns:p14="http://schemas.microsoft.com/office/powerpoint/2010/main" val="2453734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C4-6DF1-484D-7A5A-C62D608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arrays into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700F9-F221-6C76-4751-169FD0282D8F}"/>
              </a:ext>
            </a:extLst>
          </p:cNvPr>
          <p:cNvSpPr txBox="1"/>
          <p:nvPr/>
        </p:nvSpPr>
        <p:spPr>
          <a:xfrm>
            <a:off x="7990071" y="2280115"/>
            <a:ext cx="3277486" cy="2862322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Array size inside main() is 8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0DCB-BF05-F2C0-D770-AB0BEB282468}"/>
              </a:ext>
            </a:extLst>
          </p:cNvPr>
          <p:cNvSpPr txBox="1"/>
          <p:nvPr/>
        </p:nvSpPr>
        <p:spPr>
          <a:xfrm>
            <a:off x="838191" y="1344893"/>
            <a:ext cx="6097772" cy="43396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	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++a[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1D337-8283-005C-8CC9-60CDBE7D81DE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Jak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670908" y="232779"/>
            <a:ext cx="6100762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--||--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start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end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 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 the evenly spaced array between 0 and pi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start;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end;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step)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evenly spaced array just to check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"Evenly spaced array between 0 and pi in fractions of pi:"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Array to store results of sin(2x)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--||--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7063998" y="2188069"/>
            <a:ext cx="44570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Evenly spaced array between 0 and pi in fractions of pi: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0 0.785398 1.5708 2.35619 3.14159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sin(2(0.0000)) = 0.0000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sin(2(0.7854)) = 1.0000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sin(2(1.5708)) = 0.0000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sin(2(2.3562)) = -1.0000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sin(2(3.1416)) = -0.0000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9257B5-8E90-585E-9D64-DE035BB27210}"/>
              </a:ext>
            </a:extLst>
          </p:cNvPr>
          <p:cNvCxnSpPr>
            <a:cxnSpLocks/>
          </p:cNvCxnSpPr>
          <p:nvPr/>
        </p:nvCxnSpPr>
        <p:spPr>
          <a:xfrm flipH="1">
            <a:off x="4609218" y="1207911"/>
            <a:ext cx="3452240" cy="751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E00F21-AACD-3C41-8269-986379CF8CEB}"/>
              </a:ext>
            </a:extLst>
          </p:cNvPr>
          <p:cNvSpPr txBox="1"/>
          <p:nvPr/>
        </p:nvSpPr>
        <p:spPr>
          <a:xfrm>
            <a:off x="8061458" y="649952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Nice use of the for loop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724-3807-0E73-4C9C-553AE934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B30C-A820-9D1C-427F-FC033DFC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D4B3D6-AE91-64A6-3946-F7499ED9CC6D}"/>
              </a:ext>
            </a:extLst>
          </p:cNvPr>
          <p:cNvSpPr/>
          <p:nvPr/>
        </p:nvSpPr>
        <p:spPr>
          <a:xfrm>
            <a:off x="2359378" y="101600"/>
            <a:ext cx="7574844" cy="138615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56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761DB0-A41C-CD7D-31E5-43F86B7EE5ED}"/>
              </a:ext>
            </a:extLst>
          </p:cNvPr>
          <p:cNvSpPr txBox="1"/>
          <p:nvPr/>
        </p:nvSpPr>
        <p:spPr>
          <a:xfrm>
            <a:off x="1265102" y="1164134"/>
            <a:ext cx="6128471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E434C-0005-0E46-8CA0-43E0E35DC5C3}"/>
              </a:ext>
            </a:extLst>
          </p:cNvPr>
          <p:cNvSpPr txBox="1"/>
          <p:nvPr/>
        </p:nvSpPr>
        <p:spPr>
          <a:xfrm>
            <a:off x="9362566" y="2302907"/>
            <a:ext cx="1287922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-5^2 = 25</a:t>
            </a:r>
          </a:p>
          <a:p>
            <a:r>
              <a:rPr lang="en-US" dirty="0">
                <a:solidFill>
                  <a:srgbClr val="002060"/>
                </a:solidFill>
              </a:rPr>
              <a:t>-4^2 = 16</a:t>
            </a:r>
          </a:p>
          <a:p>
            <a:r>
              <a:rPr lang="en-US" dirty="0">
                <a:solidFill>
                  <a:srgbClr val="002060"/>
                </a:solidFill>
              </a:rPr>
              <a:t>-3^2 = 9</a:t>
            </a:r>
          </a:p>
          <a:p>
            <a:r>
              <a:rPr lang="en-US" dirty="0">
                <a:solidFill>
                  <a:srgbClr val="002060"/>
                </a:solidFill>
              </a:rPr>
              <a:t>-2^2 = 4</a:t>
            </a:r>
          </a:p>
          <a:p>
            <a:r>
              <a:rPr lang="en-US" dirty="0">
                <a:solidFill>
                  <a:srgbClr val="002060"/>
                </a:solidFill>
              </a:rPr>
              <a:t>-1^2 = 1</a:t>
            </a:r>
          </a:p>
          <a:p>
            <a:r>
              <a:rPr lang="en-US" dirty="0">
                <a:solidFill>
                  <a:srgbClr val="002060"/>
                </a:solidFill>
              </a:rPr>
              <a:t>0^2 = 0</a:t>
            </a:r>
          </a:p>
          <a:p>
            <a:r>
              <a:rPr lang="en-US" dirty="0">
                <a:solidFill>
                  <a:srgbClr val="002060"/>
                </a:solidFill>
              </a:rPr>
              <a:t>1^2 = 1</a:t>
            </a:r>
          </a:p>
          <a:p>
            <a:r>
              <a:rPr lang="en-US" dirty="0">
                <a:solidFill>
                  <a:srgbClr val="002060"/>
                </a:solidFill>
              </a:rPr>
              <a:t>2^2 = 4</a:t>
            </a:r>
          </a:p>
          <a:p>
            <a:r>
              <a:rPr lang="en-US" dirty="0">
                <a:solidFill>
                  <a:srgbClr val="002060"/>
                </a:solidFill>
              </a:rPr>
              <a:t>3^2 = 9</a:t>
            </a:r>
          </a:p>
          <a:p>
            <a:r>
              <a:rPr lang="en-US" dirty="0">
                <a:solidFill>
                  <a:srgbClr val="002060"/>
                </a:solidFill>
              </a:rPr>
              <a:t>4^2 = 16</a:t>
            </a:r>
          </a:p>
          <a:p>
            <a:r>
              <a:rPr lang="en-US" dirty="0">
                <a:solidFill>
                  <a:srgbClr val="002060"/>
                </a:solidFill>
              </a:rPr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393198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01566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9D-3D2C-0293-C240-706CFF60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D363-FEE0-94E5-DFA5-01A4EBFE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5" y="2076450"/>
            <a:ext cx="411372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31E77-1C15-0551-B676-ACE1191862E9}"/>
              </a:ext>
            </a:extLst>
          </p:cNvPr>
          <p:cNvSpPr txBox="1"/>
          <p:nvPr/>
        </p:nvSpPr>
        <p:spPr>
          <a:xfrm>
            <a:off x="605483" y="1302192"/>
            <a:ext cx="6404917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&lt;vector&gt;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here is the same as the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in main()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void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3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 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vector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push_back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</a:t>
            </a:r>
            <a:r>
              <a:rPr lang="en-GB" sz="1400" dirty="0" err="1">
                <a:solidFill>
                  <a:srgbClr val="88846F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remains unchanged after function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// call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(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vect.</a:t>
            </a:r>
            <a:r>
              <a:rPr lang="en-GB" sz="1400" dirty="0" err="1">
                <a:solidFill>
                  <a:srgbClr val="A6E22E"/>
                </a:solidFill>
                <a:latin typeface="Menlo" panose="020B0609030804020204" pitchFamily="49" charset="0"/>
              </a:rPr>
              <a:t>size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();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++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vect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[</a:t>
            </a:r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i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]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”\n"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796F6-4E9E-92E6-70E7-01D0CE119490}"/>
              </a:ext>
            </a:extLst>
          </p:cNvPr>
          <p:cNvSpPr txBox="1"/>
          <p:nvPr/>
        </p:nvSpPr>
        <p:spPr>
          <a:xfrm>
            <a:off x="5195308" y="3666438"/>
            <a:ext cx="1108024" cy="132343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$ ./run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72376B-A706-16A1-E872-517F3929165D}"/>
              </a:ext>
            </a:extLst>
          </p:cNvPr>
          <p:cNvCxnSpPr>
            <a:cxnSpLocks/>
          </p:cNvCxnSpPr>
          <p:nvPr/>
        </p:nvCxnSpPr>
        <p:spPr>
          <a:xfrm flipH="1">
            <a:off x="3089189" y="2384612"/>
            <a:ext cx="4315658" cy="1485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C94EF-7823-2976-AC11-83A19319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/>
          <a:lstStyle/>
          <a:p>
            <a:pPr algn="ctr"/>
            <a:r>
              <a:rPr lang="en-US" u="sng" dirty="0"/>
              <a:t>Challenge four revisited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A5D67F-D70D-BD1E-4AB2-042B9AEFF506}"/>
              </a:ext>
            </a:extLst>
          </p:cNvPr>
          <p:cNvSpPr/>
          <p:nvPr/>
        </p:nvSpPr>
        <p:spPr>
          <a:xfrm>
            <a:off x="1613647" y="2800350"/>
            <a:ext cx="8946777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2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80E5E-A7F6-38EA-9223-7F418C238747}"/>
              </a:ext>
            </a:extLst>
          </p:cNvPr>
          <p:cNvSpPr txBox="1"/>
          <p:nvPr/>
        </p:nvSpPr>
        <p:spPr>
          <a:xfrm>
            <a:off x="0" y="0"/>
            <a:ext cx="8338584" cy="655564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961A7-0E59-AE12-4CFA-3CFEAEAF9937}"/>
              </a:ext>
            </a:extLst>
          </p:cNvPr>
          <p:cNvSpPr txBox="1"/>
          <p:nvPr/>
        </p:nvSpPr>
        <p:spPr>
          <a:xfrm>
            <a:off x="6998043" y="1210600"/>
            <a:ext cx="3628768" cy="504753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./output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Provide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0.349066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0.698132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1.0472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1.39626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1.74533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2.0944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2.44346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2.79253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Theta = 3.14159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-0.34202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-0.866025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-0.984808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-0.642788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29003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PLOTTING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836894" y="230458"/>
            <a:ext cx="4446494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995-A98D-7463-1274-B22EF301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D5A-8189-B99B-4800-C864AC62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39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5CC2-EF7C-11AC-19EF-E6E2B22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 example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A434-E6C5-440E-C45E-EC9FB07EBA2F}"/>
              </a:ext>
            </a:extLst>
          </p:cNvPr>
          <p:cNvSpPr txBox="1"/>
          <p:nvPr/>
        </p:nvSpPr>
        <p:spPr>
          <a:xfrm>
            <a:off x="3789686" y="1310392"/>
            <a:ext cx="4601980" cy="526297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668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73C-F102-72CE-9AB8-B8DD83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B664-1012-A79D-8C31-703B322CBBED}"/>
              </a:ext>
            </a:extLst>
          </p:cNvPr>
          <p:cNvSpPr txBox="1"/>
          <p:nvPr/>
        </p:nvSpPr>
        <p:spPr>
          <a:xfrm>
            <a:off x="2794334" y="1401260"/>
            <a:ext cx="6603331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5C557-E5D1-FD05-D205-05F729D9C5EE}"/>
              </a:ext>
            </a:extLst>
          </p:cNvPr>
          <p:cNvSpPr/>
          <p:nvPr/>
        </p:nvSpPr>
        <p:spPr>
          <a:xfrm>
            <a:off x="2984508" y="2504099"/>
            <a:ext cx="5684108" cy="251457"/>
          </a:xfrm>
          <a:prstGeom prst="rect">
            <a:avLst/>
          </a:prstGeom>
          <a:solidFill>
            <a:srgbClr val="FFFF00">
              <a:alpha val="661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A5E148-3287-9799-7708-1DC2F308623E}"/>
              </a:ext>
            </a:extLst>
          </p:cNvPr>
          <p:cNvSpPr txBox="1"/>
          <p:nvPr/>
        </p:nvSpPr>
        <p:spPr>
          <a:xfrm>
            <a:off x="254816" y="368246"/>
            <a:ext cx="6100762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), M_PI};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"Angles and sin(2x) values: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x: angles)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"Angle: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"sin(2x):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9001E-D71A-CCB8-AD54-FABB3213E643}"/>
              </a:ext>
            </a:extLst>
          </p:cNvPr>
          <p:cNvSpPr txBox="1"/>
          <p:nvPr/>
        </p:nvSpPr>
        <p:spPr>
          <a:xfrm>
            <a:off x="8993854" y="1666823"/>
            <a:ext cx="33846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Angles and sin(2x) values: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0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0.785398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1.22465e-16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1.5708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-2.44929e-16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2.35619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3.67394e-16</a:t>
            </a:r>
          </a:p>
          <a:p>
            <a:endParaRPr lang="en-GB" sz="1400" b="1" dirty="0">
              <a:solidFill>
                <a:srgbClr val="86868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Angle: 3.14159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sin(2x): -4.89859e-16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CE7809-2AE4-6DBC-19E9-4CF109313073}"/>
              </a:ext>
            </a:extLst>
          </p:cNvPr>
          <p:cNvCxnSpPr>
            <a:cxnSpLocks/>
          </p:cNvCxnSpPr>
          <p:nvPr/>
        </p:nvCxnSpPr>
        <p:spPr>
          <a:xfrm flipH="1">
            <a:off x="5881511" y="1349714"/>
            <a:ext cx="1776198" cy="704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A94CE8-8F8F-2116-A3EC-778F612DA690}"/>
              </a:ext>
            </a:extLst>
          </p:cNvPr>
          <p:cNvSpPr txBox="1"/>
          <p:nvPr/>
        </p:nvSpPr>
        <p:spPr>
          <a:xfrm>
            <a:off x="7394222" y="590659"/>
            <a:ext cx="267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Works nicely, but maybe not so easily adaptable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5BCB-09BF-7DC4-F007-70AF4F325861}"/>
              </a:ext>
            </a:extLst>
          </p:cNvPr>
          <p:cNvSpPr txBox="1"/>
          <p:nvPr/>
        </p:nvSpPr>
        <p:spPr>
          <a:xfrm>
            <a:off x="10364932" y="106545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Liam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95F52E-6DB1-329B-C093-7A524738C8E3}"/>
              </a:ext>
            </a:extLst>
          </p:cNvPr>
          <p:cNvCxnSpPr>
            <a:cxnSpLocks/>
          </p:cNvCxnSpPr>
          <p:nvPr/>
        </p:nvCxnSpPr>
        <p:spPr>
          <a:xfrm flipH="1" flipV="1">
            <a:off x="3939822" y="4143022"/>
            <a:ext cx="2618775" cy="1353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6B29B3-6076-040B-A302-3034E4ACB5BA}"/>
              </a:ext>
            </a:extLst>
          </p:cNvPr>
          <p:cNvSpPr txBox="1"/>
          <p:nvPr/>
        </p:nvSpPr>
        <p:spPr>
          <a:xfrm>
            <a:off x="6321563" y="5098532"/>
            <a:ext cx="267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Not an array, just printing the values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865-1393-3AA0-A23A-F5E2EAC8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B82F47-808E-5C85-22DE-38F37618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76" y="1487758"/>
            <a:ext cx="5181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73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CA9-AD08-EA96-877B-B11EAE09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230458"/>
            <a:ext cx="5181050" cy="1257300"/>
          </a:xfrm>
        </p:spPr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3078-9C36-60F5-999D-9B30A7B4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615083"/>
            <a:ext cx="5791805" cy="3714749"/>
          </a:xfrm>
        </p:spPr>
        <p:txBody>
          <a:bodyPr/>
          <a:lstStyle/>
          <a:p>
            <a:r>
              <a:rPr lang="en-US" sz="2800" dirty="0"/>
              <a:t>Alternatively, save to a python script…</a:t>
            </a:r>
          </a:p>
          <a:p>
            <a:r>
              <a:rPr lang="en-US" sz="2800" dirty="0"/>
              <a:t>Create a plotting code </a:t>
            </a:r>
            <a:r>
              <a:rPr lang="en-US" sz="2800" dirty="0" err="1"/>
              <a:t>plot.py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C088D-9DBD-0FE4-CA3A-C07F0B2AF7CF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4034C-32DE-CF33-20D4-7842AC55C638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0470-1A3D-1F1B-05F6-78BDC9C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50C3-18BC-1196-B52E-34649470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Running this in the command line…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F555D-2FC0-1FF6-85CC-3CCD3104C619}"/>
              </a:ext>
            </a:extLst>
          </p:cNvPr>
          <p:cNvSpPr txBox="1"/>
          <p:nvPr/>
        </p:nvSpPr>
        <p:spPr>
          <a:xfrm>
            <a:off x="263183" y="2686572"/>
            <a:ext cx="6100996" cy="369331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$ g++ -std=</a:t>
            </a:r>
            <a:r>
              <a:rPr lang="en-US" dirty="0" err="1">
                <a:solidFill>
                  <a:srgbClr val="002060"/>
                </a:solidFill>
              </a:rPr>
              <a:t>c++</a:t>
            </a:r>
            <a:r>
              <a:rPr lang="en-US" dirty="0">
                <a:solidFill>
                  <a:srgbClr val="002060"/>
                </a:solidFill>
              </a:rPr>
              <a:t>11 -o run </a:t>
            </a:r>
            <a:r>
              <a:rPr lang="en-US" dirty="0" err="1">
                <a:solidFill>
                  <a:srgbClr val="002060"/>
                </a:solidFill>
              </a:rPr>
              <a:t>lesson_script.cpp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./run</a:t>
            </a:r>
          </a:p>
          <a:p>
            <a:r>
              <a:rPr lang="en-US" dirty="0">
                <a:solidFill>
                  <a:srgbClr val="002060"/>
                </a:solidFill>
              </a:rPr>
              <a:t>Input n_vals:100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(base) </a:t>
            </a:r>
            <a:r>
              <a:rPr lang="en-US" dirty="0" err="1">
                <a:solidFill>
                  <a:srgbClr val="002060"/>
                </a:solidFill>
              </a:rPr>
              <a:t>alexhill</a:t>
            </a:r>
            <a:r>
              <a:rPr lang="en-US" dirty="0">
                <a:solidFill>
                  <a:srgbClr val="002060"/>
                </a:solidFill>
              </a:rPr>
              <a:t> at </a:t>
            </a:r>
            <a:r>
              <a:rPr lang="en-US" dirty="0" err="1">
                <a:solidFill>
                  <a:srgbClr val="002060"/>
                </a:solidFill>
              </a:rPr>
              <a:t>Alexs</a:t>
            </a:r>
            <a:r>
              <a:rPr lang="en-US" dirty="0">
                <a:solidFill>
                  <a:srgbClr val="002060"/>
                </a:solidFill>
              </a:rPr>
              <a:t>-MacBook-Air in ~/Documents/UOL/Teaching/C++_Workshops/Workshops/WS3/scripts</a:t>
            </a:r>
          </a:p>
          <a:p>
            <a:r>
              <a:rPr lang="en-US" dirty="0">
                <a:solidFill>
                  <a:srgbClr val="002060"/>
                </a:solidFill>
              </a:rPr>
              <a:t>$ </a:t>
            </a:r>
            <a:r>
              <a:rPr lang="en-US" dirty="0" err="1">
                <a:solidFill>
                  <a:srgbClr val="002060"/>
                </a:solidFill>
              </a:rPr>
              <a:t>ipython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plot.py</a:t>
            </a:r>
            <a:r>
              <a:rPr lang="en-US" dirty="0">
                <a:solidFill>
                  <a:srgbClr val="002060"/>
                </a:solidFill>
              </a:rPr>
              <a:t> &amp;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5751C22-3F2A-698C-0B0F-508EA952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91" y="268657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598-F2D9-13CE-1472-AC50667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E3E-F7DA-470E-B712-79C6185A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isn’t the most efficient way of saving data, we want to work with binary files for that</a:t>
            </a:r>
          </a:p>
          <a:p>
            <a:endParaRPr lang="en-US" sz="2800" dirty="0"/>
          </a:p>
          <a:p>
            <a:r>
              <a:rPr lang="en-US" sz="2800" dirty="0"/>
              <a:t>This requires the use of python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48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08D-1E87-E1DB-8BC3-AAD4D6C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Reading/writing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C60B3-5366-6238-E6C0-C0C2119DFF74}"/>
              </a:ext>
            </a:extLst>
          </p:cNvPr>
          <p:cNvSpPr txBox="1"/>
          <p:nvPr/>
        </p:nvSpPr>
        <p:spPr>
          <a:xfrm>
            <a:off x="0" y="0"/>
            <a:ext cx="8624047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x values and compute y = sin(2 * x)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x_min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Save to a file for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outfile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Plotting with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plot.gp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title 'Plot of x vs sin(2x)'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'x'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"set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'sin(2x)'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"plot '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with lines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"pause -1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gp.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Run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script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gnuplot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-persist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plot.gp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ACA594E-7BB8-F52A-5A8E-7FF4F0B9A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0" y="86916"/>
            <a:ext cx="545911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74A-6D96-B3D6-9652-6229F71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27" y="230458"/>
            <a:ext cx="9643358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Seven: combining what we’ve learned today (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, &amp;, *</a:t>
            </a:r>
            <a:r>
              <a:rPr lang="en-US" dirty="0"/>
              <a:t>) (Homework)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8000" dirty="0"/>
                  <a:t>Create a function called </a:t>
                </a:r>
                <a:r>
                  <a:rPr lang="en-US" sz="8000" dirty="0" err="1"/>
                  <a:t>func</a:t>
                </a:r>
                <a:r>
                  <a:rPr lang="en-US" sz="8000" dirty="0"/>
                  <a:t>() that takes in a vector, and computes:</a:t>
                </a:r>
              </a:p>
              <a:p>
                <a:endParaRPr lang="en-US" sz="72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7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7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7200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sSup>
                                  <m:sSupPr>
                                    <m:ctrlP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7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7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7200" dirty="0"/>
              </a:p>
              <a:p>
                <a:endParaRPr lang="en-US" sz="7200" dirty="0"/>
              </a:p>
              <a:p>
                <a:r>
                  <a:rPr lang="en-US" sz="8000" dirty="0"/>
                  <a:t>Create a vector with a range -10 to 10 inside main(), and pass it into </a:t>
                </a:r>
                <a:r>
                  <a:rPr lang="en-US" sz="8000" dirty="0" err="1"/>
                  <a:t>func</a:t>
                </a:r>
                <a:r>
                  <a:rPr lang="en-US" sz="8000" dirty="0"/>
                  <a:t>()</a:t>
                </a:r>
              </a:p>
              <a:p>
                <a:endParaRPr lang="en-US" sz="7200" dirty="0"/>
              </a:p>
              <a:p>
                <a:r>
                  <a:rPr lang="en-US" sz="8000" dirty="0">
                    <a:latin typeface="Helvetica Light" panose="020B0403020202020204" pitchFamily="34" charset="0"/>
                  </a:rPr>
                  <a:t>Save the input and output to a file ‘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data.py</a:t>
                </a:r>
                <a:r>
                  <a:rPr lang="en-US" sz="8000" dirty="0">
                    <a:latin typeface="Helvetica Light" panose="020B0403020202020204" pitchFamily="34" charset="0"/>
                  </a:rPr>
                  <a:t>’. Bonus points if the file writing is done inside a function called </a:t>
                </a:r>
                <a:r>
                  <a:rPr lang="en-US" sz="8000" dirty="0" err="1">
                    <a:latin typeface="Helvetica Light" panose="020B0403020202020204" pitchFamily="34" charset="0"/>
                  </a:rPr>
                  <a:t>write_out</a:t>
                </a:r>
                <a:r>
                  <a:rPr lang="en-US" sz="8000" dirty="0">
                    <a:latin typeface="Helvetica Light" panose="020B0403020202020204" pitchFamily="34" charset="0"/>
                  </a:rPr>
                  <a:t>(string filename, 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vector&lt;int&gt;</a:t>
                </a:r>
                <a:r>
                  <a:rPr lang="en-GB" sz="8000" dirty="0">
                    <a:latin typeface="Helvetica Light" panose="020B0403020202020204" pitchFamily="34" charset="0"/>
                  </a:rPr>
                  <a:t>&amp;</a:t>
                </a:r>
                <a:r>
                  <a:rPr lang="en-GB" sz="8000" dirty="0">
                    <a:effectLst/>
                    <a:latin typeface="Helvetica Light" panose="020B0403020202020204" pitchFamily="34" charset="0"/>
                  </a:rPr>
                  <a:t> </a:t>
                </a:r>
                <a:r>
                  <a:rPr lang="en-GB" sz="8000" dirty="0" err="1">
                    <a:effectLst/>
                    <a:latin typeface="Helvetica Light" panose="020B0403020202020204" pitchFamily="34" charset="0"/>
                  </a:rPr>
                  <a:t>vect</a:t>
                </a:r>
                <a:r>
                  <a:rPr lang="en-US" sz="8000" dirty="0">
                    <a:latin typeface="Helvetica Light" panose="020B0403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7200" dirty="0"/>
              </a:p>
              <a:p>
                <a:r>
                  <a:rPr lang="en-US" sz="8000" dirty="0"/>
                  <a:t>Plot the input and output using a separate python file, ‘</a:t>
                </a:r>
                <a:r>
                  <a:rPr lang="en-US" sz="8000" dirty="0" err="1"/>
                  <a:t>plot.py</a:t>
                </a:r>
                <a:r>
                  <a:rPr lang="en-US" sz="8000" dirty="0"/>
                  <a:t>’</a:t>
                </a:r>
              </a:p>
              <a:p>
                <a:endParaRPr lang="en-US" sz="8000" dirty="0"/>
              </a:p>
              <a:p>
                <a:r>
                  <a:rPr lang="en-US" sz="80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3B5A4-51AA-C09C-EA0D-B8A4D718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71625"/>
                <a:ext cx="10353762" cy="3714749"/>
              </a:xfrm>
              <a:blipFill>
                <a:blip r:embed="rId2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523-5862-A4C5-B416-47CD58F4E44A}"/>
              </a:ext>
            </a:extLst>
          </p:cNvPr>
          <p:cNvSpPr/>
          <p:nvPr/>
        </p:nvSpPr>
        <p:spPr>
          <a:xfrm>
            <a:off x="1280015" y="146590"/>
            <a:ext cx="9643358" cy="134116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370729" y="230458"/>
            <a:ext cx="543261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40BB3-CBA2-E0F8-C4E4-B12D90A60BF6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5F8FA-08B8-07F5-AE72-D4A390F71B83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E59A-1AE0-D941-4780-0E1F7E1CF642}"/>
              </a:ext>
            </a:extLst>
          </p:cNvPr>
          <p:cNvSpPr txBox="1"/>
          <p:nvPr/>
        </p:nvSpPr>
        <p:spPr>
          <a:xfrm>
            <a:off x="304800" y="1344795"/>
            <a:ext cx="2461510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23055-1D93-8B68-7E1C-56A11238855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1F87A-457B-492F-86B7-8B755A64927E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0F461-7F3F-1572-DB67-BA7BA7B819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50E1CF-236F-0618-907F-50F92FEF661F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7B913-F00D-FFB6-D863-51469FD44CB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A820F8-8085-B91C-3B39-74467B0E4209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3F6A-D366-4ACA-EB18-A64A0F97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610-6E26-966B-5DBB-17D1BFDA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Monte Carlo methods are a class of computational algorithms that use random sampling to obtain results</a:t>
            </a:r>
          </a:p>
          <a:p>
            <a:endParaRPr lang="en-US" sz="2800" dirty="0"/>
          </a:p>
          <a:p>
            <a:r>
              <a:rPr lang="en-US" sz="2800" dirty="0"/>
              <a:t>They are often when precise, analytic solutions are impossible</a:t>
            </a:r>
          </a:p>
          <a:p>
            <a:endParaRPr lang="en-US" sz="2800" dirty="0"/>
          </a:p>
          <a:p>
            <a:r>
              <a:rPr lang="en-US" sz="2800" dirty="0"/>
              <a:t>MC methods are widely used in mathematics and physics</a:t>
            </a:r>
          </a:p>
          <a:p>
            <a:endParaRPr lang="en-US" sz="2800" dirty="0"/>
          </a:p>
          <a:p>
            <a:r>
              <a:rPr lang="en-US" sz="2800" dirty="0"/>
              <a:t>General idea is to approximate things using samples, e.g. integration, expectations of probabilities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AED7-D67F-D08C-5567-3F5F9F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area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6A889-F87A-D928-2B65-0350546DB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100652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67E4DF-CCEE-69CC-3BD4-36206203C8A8}"/>
              </a:ext>
            </a:extLst>
          </p:cNvPr>
          <p:cNvSpPr/>
          <p:nvPr/>
        </p:nvSpPr>
        <p:spPr>
          <a:xfrm>
            <a:off x="8313507" y="2178569"/>
            <a:ext cx="3595140" cy="3612630"/>
          </a:xfrm>
          <a:prstGeom prst="rect">
            <a:avLst/>
          </a:prstGeom>
          <a:noFill/>
          <a:ln w="63500">
            <a:solidFill>
              <a:srgbClr val="1B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DDE7-722F-159F-AA16-3FF689B715B5}"/>
              </a:ext>
            </a:extLst>
          </p:cNvPr>
          <p:cNvSpPr txBox="1"/>
          <p:nvPr/>
        </p:nvSpPr>
        <p:spPr>
          <a:xfrm>
            <a:off x="9955424" y="60730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CA7-D611-6000-47DE-A11529EDC6E3}"/>
              </a:ext>
            </a:extLst>
          </p:cNvPr>
          <p:cNvSpPr txBox="1"/>
          <p:nvPr/>
        </p:nvSpPr>
        <p:spPr>
          <a:xfrm>
            <a:off x="7699758" y="3744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5DDB-255F-61D0-B0AB-15F40379E268}"/>
              </a:ext>
            </a:extLst>
          </p:cNvPr>
          <p:cNvSpPr/>
          <p:nvPr/>
        </p:nvSpPr>
        <p:spPr>
          <a:xfrm>
            <a:off x="8313506" y="2196058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B86B8-D815-BD55-00B6-25029877E6C3}"/>
              </a:ext>
            </a:extLst>
          </p:cNvPr>
          <p:cNvSpPr txBox="1"/>
          <p:nvPr/>
        </p:nvSpPr>
        <p:spPr>
          <a:xfrm>
            <a:off x="7975473" y="184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D56D7-9A9D-5D99-3205-40E164B52141}"/>
              </a:ext>
            </a:extLst>
          </p:cNvPr>
          <p:cNvSpPr txBox="1"/>
          <p:nvPr/>
        </p:nvSpPr>
        <p:spPr>
          <a:xfrm>
            <a:off x="8040291" y="57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03EE7-F4DF-ACEA-07C2-12A2033C9460}"/>
              </a:ext>
            </a:extLst>
          </p:cNvPr>
          <p:cNvSpPr txBox="1"/>
          <p:nvPr/>
        </p:nvSpPr>
        <p:spPr>
          <a:xfrm>
            <a:off x="11877490" y="5747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072D86E-0DE9-7321-F749-AFD6EDD990B5}"/>
              </a:ext>
            </a:extLst>
          </p:cNvPr>
          <p:cNvSpPr/>
          <p:nvPr/>
        </p:nvSpPr>
        <p:spPr>
          <a:xfrm>
            <a:off x="8743523" y="29870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71EB9B6-6994-E174-0792-EAA7CC021C6B}"/>
              </a:ext>
            </a:extLst>
          </p:cNvPr>
          <p:cNvSpPr/>
          <p:nvPr/>
        </p:nvSpPr>
        <p:spPr>
          <a:xfrm>
            <a:off x="10574821" y="31191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0794E80-2A79-70C1-57FC-8A351CFB8CC3}"/>
              </a:ext>
            </a:extLst>
          </p:cNvPr>
          <p:cNvSpPr/>
          <p:nvPr/>
        </p:nvSpPr>
        <p:spPr>
          <a:xfrm>
            <a:off x="9165746" y="399362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3F39EDD-68BE-90F9-62ED-02EC1BEF4262}"/>
              </a:ext>
            </a:extLst>
          </p:cNvPr>
          <p:cNvSpPr/>
          <p:nvPr/>
        </p:nvSpPr>
        <p:spPr>
          <a:xfrm>
            <a:off x="8599965" y="2329363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E00A3968-03E4-C13D-3383-90E1D187A9DE}"/>
              </a:ext>
            </a:extLst>
          </p:cNvPr>
          <p:cNvSpPr/>
          <p:nvPr/>
        </p:nvSpPr>
        <p:spPr>
          <a:xfrm>
            <a:off x="10716076" y="455164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7AB7DE4-24F5-1725-0C0F-F8A9554CA23C}"/>
              </a:ext>
            </a:extLst>
          </p:cNvPr>
          <p:cNvSpPr/>
          <p:nvPr/>
        </p:nvSpPr>
        <p:spPr>
          <a:xfrm>
            <a:off x="9112017" y="481381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065BAB38-8640-B85F-87CE-5B3C2524441A}"/>
              </a:ext>
            </a:extLst>
          </p:cNvPr>
          <p:cNvSpPr/>
          <p:nvPr/>
        </p:nvSpPr>
        <p:spPr>
          <a:xfrm>
            <a:off x="10476233" y="3878591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20B5C60E-7350-DCEE-F351-675722459A30}"/>
              </a:ext>
            </a:extLst>
          </p:cNvPr>
          <p:cNvSpPr/>
          <p:nvPr/>
        </p:nvSpPr>
        <p:spPr>
          <a:xfrm>
            <a:off x="10334977" y="289890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42B3B24B-C760-B64D-229F-D62CDDAD279D}"/>
              </a:ext>
            </a:extLst>
          </p:cNvPr>
          <p:cNvSpPr/>
          <p:nvPr/>
        </p:nvSpPr>
        <p:spPr>
          <a:xfrm>
            <a:off x="11234389" y="54415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C0FE47FF-00E5-5A8F-B362-717B117FB584}"/>
              </a:ext>
            </a:extLst>
          </p:cNvPr>
          <p:cNvSpPr/>
          <p:nvPr/>
        </p:nvSpPr>
        <p:spPr>
          <a:xfrm>
            <a:off x="11410428" y="245046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14A79D8B-1C72-6F93-3DDE-2DFD1EF83D15}"/>
              </a:ext>
            </a:extLst>
          </p:cNvPr>
          <p:cNvSpPr/>
          <p:nvPr/>
        </p:nvSpPr>
        <p:spPr>
          <a:xfrm>
            <a:off x="10147602" y="511637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DE7AF706-B260-88B0-46D3-782B443A47FF}"/>
              </a:ext>
            </a:extLst>
          </p:cNvPr>
          <p:cNvSpPr/>
          <p:nvPr/>
        </p:nvSpPr>
        <p:spPr>
          <a:xfrm>
            <a:off x="8673816" y="530732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4A8F9BE-4B81-2C4A-A4DE-C712A24C8955}"/>
              </a:ext>
            </a:extLst>
          </p:cNvPr>
          <p:cNvSpPr/>
          <p:nvPr/>
        </p:nvSpPr>
        <p:spPr>
          <a:xfrm>
            <a:off x="8532560" y="363819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3A0C56BF-CB7D-4637-4CC1-8318AB6D2351}"/>
              </a:ext>
            </a:extLst>
          </p:cNvPr>
          <p:cNvSpPr/>
          <p:nvPr/>
        </p:nvSpPr>
        <p:spPr>
          <a:xfrm>
            <a:off x="9448748" y="238922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3DC6E7D-C322-B4EB-66A9-2368C9D0CC98}"/>
              </a:ext>
            </a:extLst>
          </p:cNvPr>
          <p:cNvSpPr/>
          <p:nvPr/>
        </p:nvSpPr>
        <p:spPr>
          <a:xfrm>
            <a:off x="11338879" y="362043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3A8C9-4663-46BF-8C4D-2BD8EDFAEAB6}"/>
              </a:ext>
            </a:extLst>
          </p:cNvPr>
          <p:cNvSpPr txBox="1"/>
          <p:nvPr/>
        </p:nvSpPr>
        <p:spPr>
          <a:xfrm>
            <a:off x="65717" y="230458"/>
            <a:ext cx="6771670" cy="634019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a); 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Sin2piVector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Sin2piVector.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"Pi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: Sin2Pi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Sin2piVector.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04FCB-8C1A-554A-CEFF-013591BE24FB}"/>
              </a:ext>
            </a:extLst>
          </p:cNvPr>
          <p:cNvSpPr txBox="1"/>
          <p:nvPr/>
        </p:nvSpPr>
        <p:spPr>
          <a:xfrm>
            <a:off x="7452684" y="2981994"/>
            <a:ext cx="4457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 : Sin2Pi =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0.314159 : Sin2Pi = 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0.628319 : Sin2Pi = 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0.942478 : Sin2Pi = 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1.25664 : Sin2Pi = 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1.5708 : Sin2Pi = 1.22465e-16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1.88496 : Sin2Pi = -0.587785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2.19911 : Sin2Pi = -0.951057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2.51327 : Sin2Pi = -0.951057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2.82743 : Sin2Pi = -0.587785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 = 3.14159 : Sin2Pi = -2.44929e-16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22B5-BFF5-25DC-91B4-0145D6B65A45}"/>
              </a:ext>
            </a:extLst>
          </p:cNvPr>
          <p:cNvSpPr txBox="1"/>
          <p:nvPr/>
        </p:nvSpPr>
        <p:spPr>
          <a:xfrm>
            <a:off x="10599028" y="5839691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Rosie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82FE03-DADD-57DE-532A-FFB80DFD56F6}"/>
              </a:ext>
            </a:extLst>
          </p:cNvPr>
          <p:cNvCxnSpPr>
            <a:cxnSpLocks/>
          </p:cNvCxnSpPr>
          <p:nvPr/>
        </p:nvCxnSpPr>
        <p:spPr>
          <a:xfrm flipH="1">
            <a:off x="3002844" y="1354667"/>
            <a:ext cx="4449547" cy="1919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243338-0855-5B5A-97A8-C2F142D5DFCC}"/>
              </a:ext>
            </a:extLst>
          </p:cNvPr>
          <p:cNvSpPr txBox="1"/>
          <p:nvPr/>
        </p:nvSpPr>
        <p:spPr>
          <a:xfrm>
            <a:off x="7452391" y="736685"/>
            <a:ext cx="267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Better practice to avoid repetition if possible, i.e. int n = 10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560AD-B9FF-DD15-FE73-D5AFF8A57BEC}"/>
              </a:ext>
            </a:extLst>
          </p:cNvPr>
          <p:cNvCxnSpPr>
            <a:cxnSpLocks/>
          </p:cNvCxnSpPr>
          <p:nvPr/>
        </p:nvCxnSpPr>
        <p:spPr>
          <a:xfrm flipH="1">
            <a:off x="4086578" y="2314222"/>
            <a:ext cx="4975582" cy="1885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FF6C6-CAD0-6333-A3AA-55DE8CE2AAD6}"/>
              </a:ext>
            </a:extLst>
          </p:cNvPr>
          <p:cNvSpPr txBox="1"/>
          <p:nvPr/>
        </p:nvSpPr>
        <p:spPr>
          <a:xfrm>
            <a:off x="9062160" y="1696240"/>
            <a:ext cx="267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Good use of vector functions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DF3-4943-59CC-5605-6A573152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05174"/>
            <a:ext cx="10353762" cy="1257300"/>
          </a:xfrm>
        </p:spPr>
        <p:txBody>
          <a:bodyPr/>
          <a:lstStyle/>
          <a:p>
            <a:r>
              <a:rPr lang="en-US" dirty="0"/>
              <a:t>Thanks!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08C-0148-EC54-0759-8C46247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0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96F57-8388-B6B6-06CE-F4AC2FDBCF93}"/>
              </a:ext>
            </a:extLst>
          </p:cNvPr>
          <p:cNvSpPr txBox="1"/>
          <p:nvPr/>
        </p:nvSpPr>
        <p:spPr>
          <a:xfrm>
            <a:off x="1" y="428178"/>
            <a:ext cx="7055556" cy="60016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a,i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 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 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op[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a;i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"x :"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values[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// sin(2x) = "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op[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B4AF-EB80-BC8E-72F9-0FE7D5E98D59}"/>
              </a:ext>
            </a:extLst>
          </p:cNvPr>
          <p:cNvSpPr txBox="1"/>
          <p:nvPr/>
        </p:nvSpPr>
        <p:spPr>
          <a:xfrm>
            <a:off x="7213389" y="62230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Salma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996AC-84C7-52B5-1FD4-B603D3CC0CEB}"/>
              </a:ext>
            </a:extLst>
          </p:cNvPr>
          <p:cNvCxnSpPr>
            <a:cxnSpLocks/>
          </p:cNvCxnSpPr>
          <p:nvPr/>
        </p:nvCxnSpPr>
        <p:spPr>
          <a:xfrm flipH="1">
            <a:off x="1219200" y="926757"/>
            <a:ext cx="7442886" cy="597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730CD-F72D-5DDA-781C-88105F66AD38}"/>
              </a:ext>
            </a:extLst>
          </p:cNvPr>
          <p:cNvSpPr txBox="1"/>
          <p:nvPr/>
        </p:nvSpPr>
        <p:spPr>
          <a:xfrm>
            <a:off x="8679838" y="603591"/>
            <a:ext cx="163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Declaration outside main!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9FE8CF-061B-237B-C245-C76EF4261BDE}"/>
              </a:ext>
            </a:extLst>
          </p:cNvPr>
          <p:cNvCxnSpPr>
            <a:cxnSpLocks/>
          </p:cNvCxnSpPr>
          <p:nvPr/>
        </p:nvCxnSpPr>
        <p:spPr>
          <a:xfrm flipH="1">
            <a:off x="474133" y="2568781"/>
            <a:ext cx="6920089" cy="84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0D9389-358F-3922-1A75-6EB19FAB7632}"/>
              </a:ext>
            </a:extLst>
          </p:cNvPr>
          <p:cNvSpPr txBox="1"/>
          <p:nvPr/>
        </p:nvSpPr>
        <p:spPr>
          <a:xfrm>
            <a:off x="7510411" y="2005624"/>
            <a:ext cx="3973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  <a:latin typeface="Helvetica Light" panose="020B0403020202020204" pitchFamily="34" charset="0"/>
              </a:rPr>
              <a:t>std:: needed here as vector is defined within the std namespace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69088-6113-DE65-191B-9430233BC78A}"/>
              </a:ext>
            </a:extLst>
          </p:cNvPr>
          <p:cNvSpPr txBox="1"/>
          <p:nvPr/>
        </p:nvSpPr>
        <p:spPr>
          <a:xfrm>
            <a:off x="7644595" y="3377982"/>
            <a:ext cx="445709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 // sin(2x) = 0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:0.349066 // sin(2x) = 0.642788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:0.698132 // sin(2x) = 0.984808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:1.0472 // sin(2x) = 0.866025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:1.39626 // sin(2x) = 0.34202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:1.74533 // sin(2x) = -0.34202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:2.0944 // sin(2x) = -0.866025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:2.44346 // sin(2x) = -0.984808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:2.79253 // sin(2x) = -0.642788</a:t>
            </a:r>
          </a:p>
          <a:p>
            <a:r>
              <a:rPr lang="en-GB" sz="14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x :3.14159 // sin(2x) = -2.44929e-16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CE055F-FB5F-F87C-28C3-A941DBFA0A7C}"/>
              </a:ext>
            </a:extLst>
          </p:cNvPr>
          <p:cNvSpPr txBox="1"/>
          <p:nvPr/>
        </p:nvSpPr>
        <p:spPr>
          <a:xfrm>
            <a:off x="156914" y="178492"/>
            <a:ext cx="6102848" cy="54784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select_vals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sin_vector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select_vals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v3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(v2);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(v2);</a:t>
            </a:r>
          </a:p>
          <a:p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(v3);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// More below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3AC6-FD0C-763F-7171-45019EC65C54}"/>
              </a:ext>
            </a:extLst>
          </p:cNvPr>
          <p:cNvSpPr txBox="1"/>
          <p:nvPr/>
        </p:nvSpPr>
        <p:spPr>
          <a:xfrm>
            <a:off x="6434794" y="2114265"/>
            <a:ext cx="5349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enter number of sin values: 4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4 3 2 1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0.785398 1.0472 1.5708 3.14159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sin2x: 1 0.866025 1.22465e-16 -2.44929e-16</a:t>
            </a:r>
            <a:endParaRPr lang="en-GB" sz="1200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CAD1-ADF0-4869-6F5C-59B972DCFFC0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6B6C00-8AEA-EBBE-C987-F8F1164DB5D1}"/>
              </a:ext>
            </a:extLst>
          </p:cNvPr>
          <p:cNvCxnSpPr>
            <a:cxnSpLocks/>
          </p:cNvCxnSpPr>
          <p:nvPr/>
        </p:nvCxnSpPr>
        <p:spPr>
          <a:xfrm flipH="1" flipV="1">
            <a:off x="4278734" y="3951111"/>
            <a:ext cx="5098710" cy="149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EA789A-4D46-D32B-BAA9-FD140A463DDB}"/>
              </a:ext>
            </a:extLst>
          </p:cNvPr>
          <p:cNvSpPr txBox="1"/>
          <p:nvPr/>
        </p:nvSpPr>
        <p:spPr>
          <a:xfrm>
            <a:off x="9377443" y="5186639"/>
            <a:ext cx="266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Really nice use of main()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F00C-8898-29CA-681F-5F8BE06A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2F477-9C18-2D65-48F6-611402AA46CA}"/>
              </a:ext>
            </a:extLst>
          </p:cNvPr>
          <p:cNvSpPr txBox="1"/>
          <p:nvPr/>
        </p:nvSpPr>
        <p:spPr>
          <a:xfrm>
            <a:off x="0" y="640157"/>
            <a:ext cx="6102848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vector1.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num_of_vals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starting_vector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pi_vector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CE891-7B43-F84A-5FFB-E92D3F799A80}"/>
              </a:ext>
            </a:extLst>
          </p:cNvPr>
          <p:cNvSpPr txBox="1"/>
          <p:nvPr/>
        </p:nvSpPr>
        <p:spPr>
          <a:xfrm>
            <a:off x="6434794" y="2114265"/>
            <a:ext cx="5349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enter number of sin values: 4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starting_vect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4 3 2 1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</a:t>
            </a:r>
            <a:r>
              <a:rPr lang="en-GB" sz="1200" b="1" dirty="0" err="1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pi_vect</a:t>
            </a:r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: 0.785398 1.0472 1.5708 3.14159</a:t>
            </a:r>
          </a:p>
          <a:p>
            <a:r>
              <a:rPr lang="en-GB" sz="1200" b="1" dirty="0">
                <a:solidFill>
                  <a:srgbClr val="868686"/>
                </a:solidFill>
                <a:effectLst/>
                <a:latin typeface="Menlo" panose="020B0609030804020204" pitchFamily="49" charset="0"/>
              </a:rPr>
              <a:t>values for sin2x: 1 0.866025 1.22465e-16 -2.44929e-16</a:t>
            </a:r>
            <a:endParaRPr lang="en-GB" sz="1200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DEEED-6431-EADB-8932-DB6DAF80A1C6}"/>
              </a:ext>
            </a:extLst>
          </p:cNvPr>
          <p:cNvSpPr txBox="1"/>
          <p:nvPr/>
        </p:nvSpPr>
        <p:spPr>
          <a:xfrm>
            <a:off x="7266154" y="178492"/>
            <a:ext cx="159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Archie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45450-22A5-A755-F75E-762467BB3E15}"/>
              </a:ext>
            </a:extLst>
          </p:cNvPr>
          <p:cNvCxnSpPr>
            <a:cxnSpLocks/>
          </p:cNvCxnSpPr>
          <p:nvPr/>
        </p:nvCxnSpPr>
        <p:spPr>
          <a:xfrm flipH="1" flipV="1">
            <a:off x="3285067" y="3429000"/>
            <a:ext cx="6092377" cy="201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F1FB67-EF28-016F-C7D5-246773B3620B}"/>
              </a:ext>
            </a:extLst>
          </p:cNvPr>
          <p:cNvSpPr txBox="1"/>
          <p:nvPr/>
        </p:nvSpPr>
        <p:spPr>
          <a:xfrm>
            <a:off x="9377443" y="5186639"/>
            <a:ext cx="2669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p</a:t>
            </a:r>
            <a:r>
              <a:rPr lang="en-GB" sz="18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i_vector</a:t>
            </a:r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not evenly space spaced, goes pi/4, pi/3, pi/2, pi/1 etc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17039</TotalTime>
  <Words>8276</Words>
  <Application>Microsoft Macintosh PowerPoint</Application>
  <PresentationFormat>Widescreen</PresentationFormat>
  <Paragraphs>1233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Last Week</vt:lpstr>
      <vt:lpstr>Challenge Four (Homework)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Hang on…</vt:lpstr>
      <vt:lpstr>PowerPoint Presentation</vt:lpstr>
      <vt:lpstr>Aim of Workshop Three</vt:lpstr>
      <vt:lpstr>Resources</vt:lpstr>
      <vt:lpstr>POINTERS</vt:lpstr>
      <vt:lpstr>Memory Address</vt:lpstr>
      <vt:lpstr>Memory Address</vt:lpstr>
      <vt:lpstr>References</vt:lpstr>
      <vt:lpstr>References</vt:lpstr>
      <vt:lpstr>Pointers</vt:lpstr>
      <vt:lpstr>Pointers</vt:lpstr>
      <vt:lpstr>Pointers</vt:lpstr>
      <vt:lpstr>Deferencing</vt:lpstr>
      <vt:lpstr>Modifying variables with pointers</vt:lpstr>
      <vt:lpstr>Arrays as Pointers</vt:lpstr>
      <vt:lpstr>Arrays as Pointers</vt:lpstr>
      <vt:lpstr>Challenge Five: a few minutes with pointers</vt:lpstr>
      <vt:lpstr>Functions and pointers</vt:lpstr>
      <vt:lpstr>Pythonic Approach</vt:lpstr>
      <vt:lpstr>Passing by Reference</vt:lpstr>
      <vt:lpstr>Passing by pointers</vt:lpstr>
      <vt:lpstr>Passing arrays into functions</vt:lpstr>
      <vt:lpstr>‘Decay’ of arrays in functions</vt:lpstr>
      <vt:lpstr>Passing arrays into functions</vt:lpstr>
      <vt:lpstr>Challenge Six</vt:lpstr>
      <vt:lpstr>PowerPoint Presentation</vt:lpstr>
      <vt:lpstr>Passing vectors into functions </vt:lpstr>
      <vt:lpstr>Passing vectors into functions </vt:lpstr>
      <vt:lpstr>Challenge four revisited</vt:lpstr>
      <vt:lpstr>PowerPoint Presentation</vt:lpstr>
      <vt:lpstr>PLOTTING DATA</vt:lpstr>
      <vt:lpstr>Reading/writing data</vt:lpstr>
      <vt:lpstr>Reading/writing data example</vt:lpstr>
      <vt:lpstr>Reading/writing data</vt:lpstr>
      <vt:lpstr>Reading/writing data</vt:lpstr>
      <vt:lpstr>Reading/writing data</vt:lpstr>
      <vt:lpstr>Reading/writing data</vt:lpstr>
      <vt:lpstr>Caveats</vt:lpstr>
      <vt:lpstr>Reading/writing data</vt:lpstr>
      <vt:lpstr>Challenge Seven: combining what we’ve learned today (const, &amp;, *) (Homework)</vt:lpstr>
      <vt:lpstr>Monte Carlo Methods</vt:lpstr>
      <vt:lpstr>PowerPoint Presentation</vt:lpstr>
      <vt:lpstr>Monte Carlo Basics</vt:lpstr>
      <vt:lpstr>Example: area of a circle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alex@4wardfutures.org.uk</cp:lastModifiedBy>
  <cp:revision>254</cp:revision>
  <dcterms:created xsi:type="dcterms:W3CDTF">2020-12-11T09:06:28Z</dcterms:created>
  <dcterms:modified xsi:type="dcterms:W3CDTF">2024-10-31T10:05:05Z</dcterms:modified>
</cp:coreProperties>
</file>