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297" r:id="rId17"/>
    <p:sldId id="300" r:id="rId18"/>
    <p:sldId id="301" r:id="rId19"/>
    <p:sldId id="302" r:id="rId20"/>
    <p:sldId id="303" r:id="rId21"/>
    <p:sldId id="332" r:id="rId22"/>
    <p:sldId id="304" r:id="rId23"/>
    <p:sldId id="305" r:id="rId24"/>
    <p:sldId id="306" r:id="rId25"/>
    <p:sldId id="307" r:id="rId26"/>
    <p:sldId id="313" r:id="rId27"/>
    <p:sldId id="308" r:id="rId28"/>
    <p:sldId id="333" r:id="rId29"/>
    <p:sldId id="334" r:id="rId30"/>
    <p:sldId id="309" r:id="rId31"/>
    <p:sldId id="335" r:id="rId32"/>
    <p:sldId id="336" r:id="rId33"/>
    <p:sldId id="310" r:id="rId34"/>
    <p:sldId id="311" r:id="rId35"/>
    <p:sldId id="312" r:id="rId36"/>
    <p:sldId id="319" r:id="rId37"/>
    <p:sldId id="314" r:id="rId38"/>
    <p:sldId id="320" r:id="rId39"/>
    <p:sldId id="315" r:id="rId40"/>
    <p:sldId id="316" r:id="rId41"/>
    <p:sldId id="317" r:id="rId42"/>
    <p:sldId id="318" r:id="rId43"/>
    <p:sldId id="321" r:id="rId44"/>
    <p:sldId id="323" r:id="rId45"/>
    <p:sldId id="322" r:id="rId46"/>
    <p:sldId id="328" r:id="rId47"/>
    <p:sldId id="324" r:id="rId48"/>
    <p:sldId id="325" r:id="rId49"/>
    <p:sldId id="326" r:id="rId50"/>
    <p:sldId id="327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E9E5DC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80305"/>
  </p:normalViewPr>
  <p:slideViewPr>
    <p:cSldViewPr snapToGrid="0">
      <p:cViewPr varScale="1">
        <p:scale>
          <a:sx n="90" d="100"/>
          <a:sy n="90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Bytes vs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are not run immediately, they are saved for later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6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functions are split into two parts, the definition and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1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good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different aspects of this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9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that the executable is called ‘run’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7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 that there are more data types than are shown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2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 we need the F after? Otherwise the compiler will read the value as a double and do a type conversion, which may lead to data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Rounding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does it become negative?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5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-language/cpp-integer-limits?view=msvc-17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variables.asp" TargetMode="External"/><Relationship Id="rId2" Type="http://schemas.openxmlformats.org/officeDocument/2006/relationships/hyperlink" Target="https://www.programiz.com/cpp-programming/online-compi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vecto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Two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9499764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201-C4F3-F60B-664B-6FB098C2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Doubles and Floats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6CC95AA-BE19-389F-024A-09FBFAE46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66133"/>
              </p:ext>
            </p:extLst>
          </p:nvPr>
        </p:nvGraphicFramePr>
        <p:xfrm>
          <a:off x="768611" y="1919687"/>
          <a:ext cx="1064413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359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5430771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Size: 4 bytes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Size: 8 bytes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7 decimal places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 decimal places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17.0F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occasionally to speed up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Used most of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4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7F16-9F97-2FEE-41D4-A76D5729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1F62-9754-CBCE-27E3-B65A6595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0370"/>
            <a:ext cx="10353762" cy="3714749"/>
          </a:xfrm>
          <a:effectLst/>
        </p:spPr>
        <p:txBody>
          <a:bodyPr/>
          <a:lstStyle/>
          <a:p>
            <a:r>
              <a:rPr lang="en-GB" dirty="0"/>
              <a:t>The compiler will try to convert the value inputted to the chosen data type</a:t>
            </a:r>
          </a:p>
          <a:p>
            <a:r>
              <a:rPr lang="en-GB" dirty="0"/>
              <a:t>If there’s an apparent discrepancy, warnings can arise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E80C8-9439-8D62-C51D-DAD39946F48D}"/>
              </a:ext>
            </a:extLst>
          </p:cNvPr>
          <p:cNvSpPr txBox="1"/>
          <p:nvPr/>
        </p:nvSpPr>
        <p:spPr>
          <a:xfrm>
            <a:off x="179240" y="3613666"/>
            <a:ext cx="2843511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857CF-FDA7-C334-EDD9-97A5268FE2B6}"/>
              </a:ext>
            </a:extLst>
          </p:cNvPr>
          <p:cNvSpPr txBox="1"/>
          <p:nvPr/>
        </p:nvSpPr>
        <p:spPr>
          <a:xfrm>
            <a:off x="3601388" y="3429000"/>
            <a:ext cx="8391052" cy="2677656"/>
          </a:xfrm>
          <a:prstGeom prst="rect">
            <a:avLst/>
          </a:prstGeom>
          <a:solidFill>
            <a:srgbClr val="E9E5DC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test.cpp:5:10: </a:t>
            </a:r>
            <a:r>
              <a:rPr lang="en-GB" sz="14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'double' to 'int' changes value from 1.5 to 1 [-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Wliteral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int a = 1.5;</a:t>
            </a:r>
          </a:p>
          <a:p>
            <a:r>
              <a:rPr lang="en-GB" sz="14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    ~   ^~~</a:t>
            </a:r>
            <a:endParaRPr lang="en-GB" sz="14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9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6D7-34BF-447F-9005-1F4B02E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47A9-5872-EB9E-80F1-492E958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2450"/>
            <a:ext cx="10353762" cy="3714749"/>
          </a:xfrm>
        </p:spPr>
        <p:txBody>
          <a:bodyPr/>
          <a:lstStyle/>
          <a:p>
            <a:r>
              <a:rPr lang="en-GB" dirty="0"/>
              <a:t>Sometimes there will be no warnings, or unintended consequences – so be careful!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12BDE-3A7A-8CA0-B6C2-6D00B6B4E19F}"/>
              </a:ext>
            </a:extLst>
          </p:cNvPr>
          <p:cNvSpPr txBox="1"/>
          <p:nvPr/>
        </p:nvSpPr>
        <p:spPr>
          <a:xfrm>
            <a:off x="237987" y="3119472"/>
            <a:ext cx="4212093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'%'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178-F59C-63BE-FB2A-8340D16CC87A}"/>
              </a:ext>
            </a:extLst>
          </p:cNvPr>
          <p:cNvSpPr txBox="1"/>
          <p:nvPr/>
        </p:nvSpPr>
        <p:spPr>
          <a:xfrm>
            <a:off x="5049519" y="3550358"/>
            <a:ext cx="6893025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84B2B5-1B7F-6220-F46A-1EF68CCF4F4B}"/>
              </a:ext>
            </a:extLst>
          </p:cNvPr>
          <p:cNvCxnSpPr>
            <a:cxnSpLocks/>
          </p:cNvCxnSpPr>
          <p:nvPr/>
        </p:nvCxnSpPr>
        <p:spPr>
          <a:xfrm flipH="1" flipV="1">
            <a:off x="2914650" y="5286375"/>
            <a:ext cx="1657350" cy="959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CF7F7-BB50-BDE3-31A8-50B7EF20B944}"/>
              </a:ext>
            </a:extLst>
          </p:cNvPr>
          <p:cNvSpPr txBox="1"/>
          <p:nvPr/>
        </p:nvSpPr>
        <p:spPr>
          <a:xfrm>
            <a:off x="4212892" y="5946314"/>
            <a:ext cx="167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‘End line’ function</a:t>
            </a:r>
          </a:p>
        </p:txBody>
      </p:sp>
    </p:spTree>
    <p:extLst>
      <p:ext uri="{BB962C8B-B14F-4D97-AF65-F5344CB8AC3E}">
        <p14:creationId xmlns:p14="http://schemas.microsoft.com/office/powerpoint/2010/main" val="29469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implicit</a:t>
            </a:r>
            <a:r>
              <a:rPr lang="en-GB" dirty="0"/>
              <a:t> conversion: here the double value is automatically converted to 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FDD2-F702-C8C9-C0E0-A9201194811F}"/>
              </a:ext>
            </a:extLst>
          </p:cNvPr>
          <p:cNvSpPr txBox="1"/>
          <p:nvPr/>
        </p:nvSpPr>
        <p:spPr>
          <a:xfrm>
            <a:off x="1143705" y="3429000"/>
            <a:ext cx="5950390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a double value to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num_double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declaroing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 int variable 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double value to a int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272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explicit</a:t>
            </a:r>
            <a:r>
              <a:rPr lang="en-GB" dirty="0"/>
              <a:t> conversion: here the double value is automatically converted to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307372" y="3508762"/>
            <a:ext cx="5950390" cy="32316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explicit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4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Note that what we’re doing here is converting a value, not the data type in memory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37960" y="3596124"/>
            <a:ext cx="342638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9.1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num_int1 = 9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297212" y="2441962"/>
            <a:ext cx="5950390" cy="43396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9.1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8846F"/>
                </a:solidFill>
                <a:latin typeface="Menlo" panose="020B0609030804020204" pitchFamily="49" charset="0"/>
              </a:rPr>
              <a:t>// explicit conversion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"num_int1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(num_int1).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6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 loss in C++ if a larger type of data is converted to a smaller type.">
            <a:extLst>
              <a:ext uri="{FF2B5EF4-FFF2-40B4-BE49-F238E27FC236}">
                <a16:creationId xmlns:a16="http://schemas.microsoft.com/office/drawing/2014/main" id="{FD8421E5-1AE2-F756-8C01-8500BAF9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0"/>
            <a:ext cx="376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37FBE-5DAE-53C3-006B-A84473FF9ECF}"/>
              </a:ext>
            </a:extLst>
          </p:cNvPr>
          <p:cNvSpPr txBox="1"/>
          <p:nvPr/>
        </p:nvSpPr>
        <p:spPr>
          <a:xfrm>
            <a:off x="8300720" y="4264167"/>
            <a:ext cx="3525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Credit: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www.programiz.com</a:t>
            </a:r>
            <a:r>
              <a:rPr lang="en-US" sz="1400" dirty="0">
                <a:solidFill>
                  <a:srgbClr val="002060"/>
                </a:solidFill>
              </a:rPr>
              <a:t>/</a:t>
            </a:r>
            <a:r>
              <a:rPr lang="en-US" sz="1400" dirty="0" err="1">
                <a:solidFill>
                  <a:srgbClr val="002060"/>
                </a:solidFill>
              </a:rPr>
              <a:t>cpp</a:t>
            </a:r>
            <a:r>
              <a:rPr lang="en-US" sz="1400" dirty="0">
                <a:solidFill>
                  <a:srgbClr val="002060"/>
                </a:solidFill>
              </a:rPr>
              <a:t>-programming/type-conversion</a:t>
            </a:r>
          </a:p>
        </p:txBody>
      </p:sp>
    </p:spTree>
    <p:extLst>
      <p:ext uri="{BB962C8B-B14F-4D97-AF65-F5344CB8AC3E}">
        <p14:creationId xmlns:p14="http://schemas.microsoft.com/office/powerpoint/2010/main" val="169882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61C-5E57-45E0-7678-5CB04752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70D9-8A22-775D-8B22-A7CCA135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778509"/>
          </a:xfrm>
        </p:spPr>
        <p:txBody>
          <a:bodyPr>
            <a:normAutofit/>
          </a:bodyPr>
          <a:lstStyle/>
          <a:p>
            <a:r>
              <a:rPr lang="en-GB" dirty="0"/>
              <a:t>There is an inbuilt precision for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cout</a:t>
            </a:r>
            <a:endParaRPr lang="en-GB" dirty="0">
              <a:highlight>
                <a:srgbClr val="1B1B1B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5C92D-68F7-FDE7-5833-498ABC69AA5B}"/>
              </a:ext>
            </a:extLst>
          </p:cNvPr>
          <p:cNvSpPr txBox="1"/>
          <p:nvPr/>
        </p:nvSpPr>
        <p:spPr>
          <a:xfrm>
            <a:off x="706141" y="3429000"/>
            <a:ext cx="3990549" cy="255454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C070A-97BF-B011-3234-1ABF4F32E6AE}"/>
              </a:ext>
            </a:extLst>
          </p:cNvPr>
          <p:cNvSpPr txBox="1"/>
          <p:nvPr/>
        </p:nvSpPr>
        <p:spPr>
          <a:xfrm>
            <a:off x="5141677" y="4214524"/>
            <a:ext cx="6461215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1.12346</a:t>
            </a:r>
          </a:p>
        </p:txBody>
      </p:sp>
    </p:spTree>
    <p:extLst>
      <p:ext uri="{BB962C8B-B14F-4D97-AF65-F5344CB8AC3E}">
        <p14:creationId xmlns:p14="http://schemas.microsoft.com/office/powerpoint/2010/main" val="10084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BDAE-3651-B8C8-81D8-7B70EA5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5D4C-F736-FEB8-024F-7A353009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the precision of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US" dirty="0"/>
              <a:t> that you need using the </a:t>
            </a:r>
            <a:r>
              <a:rPr lang="en-GB" b="0" dirty="0" err="1">
                <a:solidFill>
                  <a:srgbClr val="A6E22E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function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4B755-4CDF-123C-F63F-E9DD154C5EF0}"/>
              </a:ext>
            </a:extLst>
          </p:cNvPr>
          <p:cNvSpPr txBox="1"/>
          <p:nvPr/>
        </p:nvSpPr>
        <p:spPr>
          <a:xfrm>
            <a:off x="633714" y="3528573"/>
            <a:ext cx="3986482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E25B-45A1-1141-473D-194DC0039E65}"/>
              </a:ext>
            </a:extLst>
          </p:cNvPr>
          <p:cNvSpPr txBox="1"/>
          <p:nvPr/>
        </p:nvSpPr>
        <p:spPr>
          <a:xfrm>
            <a:off x="4825468" y="4021015"/>
            <a:ext cx="6097508" cy="646331"/>
          </a:xfrm>
          <a:prstGeom prst="rect">
            <a:avLst/>
          </a:prstGeom>
          <a:solidFill>
            <a:srgbClr val="E9E5DC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</a:t>
            </a:r>
          </a:p>
        </p:txBody>
      </p:sp>
    </p:spTree>
    <p:extLst>
      <p:ext uri="{BB962C8B-B14F-4D97-AF65-F5344CB8AC3E}">
        <p14:creationId xmlns:p14="http://schemas.microsoft.com/office/powerpoint/2010/main" val="201294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24C-3B2D-6C52-56EB-1A0716A9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3305-F569-5614-DCA1-2D54537E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that if you set the precision beyond the capacity of the data type, you get (deterministic) junk after a certain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21122-9070-5423-5BBB-AE1566C6D823}"/>
              </a:ext>
            </a:extLst>
          </p:cNvPr>
          <p:cNvSpPr txBox="1"/>
          <p:nvPr/>
        </p:nvSpPr>
        <p:spPr>
          <a:xfrm>
            <a:off x="765794" y="3069765"/>
            <a:ext cx="4035268" cy="313932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1.1234567891234567891234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DCE06-64F7-C8F3-183D-24FB346D6A2E}"/>
              </a:ext>
            </a:extLst>
          </p:cNvPr>
          <p:cNvSpPr txBox="1"/>
          <p:nvPr/>
        </p:nvSpPr>
        <p:spPr>
          <a:xfrm>
            <a:off x="5262348" y="4173415"/>
            <a:ext cx="6097508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1.123456789123456</a:t>
            </a:r>
            <a:r>
              <a:rPr lang="en-GB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8116</a:t>
            </a:r>
          </a:p>
        </p:txBody>
      </p:sp>
    </p:spTree>
    <p:extLst>
      <p:ext uri="{BB962C8B-B14F-4D97-AF65-F5344CB8AC3E}">
        <p14:creationId xmlns:p14="http://schemas.microsoft.com/office/powerpoint/2010/main" val="272602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294-F354-348A-7CEF-827FAF0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9999-61AA-1EC3-B97C-DB90646DE986}"/>
              </a:ext>
            </a:extLst>
          </p:cNvPr>
          <p:cNvSpPr txBox="1"/>
          <p:nvPr/>
        </p:nvSpPr>
        <p:spPr>
          <a:xfrm>
            <a:off x="2754386" y="1487758"/>
            <a:ext cx="667258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two integers: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sum of two numbers in stored in variable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sumOfTwoNumbers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prints sum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+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9C7-2720-0390-0752-B205C83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18FC-C616-06F5-34CA-C6C8A8D7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6472"/>
            <a:ext cx="10353762" cy="1682750"/>
          </a:xfrm>
        </p:spPr>
        <p:txBody>
          <a:bodyPr>
            <a:normAutofit/>
          </a:bodyPr>
          <a:lstStyle/>
          <a:p>
            <a:r>
              <a:rPr lang="en-GB" dirty="0"/>
              <a:t>The data types have a max and min value depending on the number of bits they use in memory</a:t>
            </a:r>
          </a:p>
          <a:p>
            <a:r>
              <a:rPr lang="en-GB" dirty="0"/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, this is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ED51-CE3C-5890-332E-DFE006701BA3}"/>
              </a:ext>
            </a:extLst>
          </p:cNvPr>
          <p:cNvSpPr txBox="1"/>
          <p:nvPr/>
        </p:nvSpPr>
        <p:spPr>
          <a:xfrm>
            <a:off x="860600" y="3564792"/>
            <a:ext cx="3433526" cy="206210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7A3A8-90FC-3667-2D43-7466979538C4}"/>
              </a:ext>
            </a:extLst>
          </p:cNvPr>
          <p:cNvSpPr txBox="1"/>
          <p:nvPr/>
        </p:nvSpPr>
        <p:spPr>
          <a:xfrm>
            <a:off x="5170049" y="3247936"/>
            <a:ext cx="6097508" cy="329320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test.cpp:5:13: </a:t>
            </a:r>
            <a:r>
              <a:rPr lang="en-GB" sz="16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'long' to 'int' changes value from 2147483648 to -2147483648 [-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Wconstant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b = 2147483648;</a:t>
            </a:r>
          </a:p>
          <a:p>
            <a:r>
              <a:rPr lang="en-GB" sz="16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~   ^~~~~~~~~~</a:t>
            </a:r>
            <a:endParaRPr lang="en-GB" sz="16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-2147483648</a:t>
            </a:r>
          </a:p>
        </p:txBody>
      </p:sp>
    </p:spTree>
    <p:extLst>
      <p:ext uri="{BB962C8B-B14F-4D97-AF65-F5344CB8AC3E}">
        <p14:creationId xmlns:p14="http://schemas.microsoft.com/office/powerpoint/2010/main" val="24910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8C8D-73DB-7836-04C7-CE93E05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8EAE8-FF65-4263-024C-67EE5FB3FC6B}"/>
              </a:ext>
            </a:extLst>
          </p:cNvPr>
          <p:cNvSpPr txBox="1"/>
          <p:nvPr/>
        </p:nvSpPr>
        <p:spPr>
          <a:xfrm>
            <a:off x="3142249" y="2049195"/>
            <a:ext cx="616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ighlight>
                  <a:srgbClr val="000000"/>
                </a:highlight>
              </a:rPr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800" dirty="0">
                <a:highlight>
                  <a:srgbClr val="000000"/>
                </a:highlight>
              </a:rPr>
              <a:t> (32 bits) this is </a:t>
            </a:r>
            <a:r>
              <a:rPr lang="en-GB" sz="2800" b="0" dirty="0">
                <a:solidFill>
                  <a:srgbClr val="AE8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2147483647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77E6A-3267-2082-2A4D-EAE394545AC0}"/>
              </a:ext>
            </a:extLst>
          </p:cNvPr>
          <p:cNvSpPr txBox="1"/>
          <p:nvPr/>
        </p:nvSpPr>
        <p:spPr>
          <a:xfrm>
            <a:off x="2600716" y="3296920"/>
            <a:ext cx="7244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highlight>
                  <a:srgbClr val="000000"/>
                </a:highlight>
              </a:rPr>
              <a:t>01111111111111111111111111111111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E8D88-C929-2FAC-B121-FDF10D86C6C3}"/>
              </a:ext>
            </a:extLst>
          </p:cNvPr>
          <p:cNvCxnSpPr>
            <a:cxnSpLocks/>
          </p:cNvCxnSpPr>
          <p:nvPr/>
        </p:nvCxnSpPr>
        <p:spPr>
          <a:xfrm flipV="1">
            <a:off x="2001520" y="3881695"/>
            <a:ext cx="71120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2D05F-56CF-1BD9-264B-AFD02BAD0CE4}"/>
              </a:ext>
            </a:extLst>
          </p:cNvPr>
          <p:cNvCxnSpPr>
            <a:cxnSpLocks/>
          </p:cNvCxnSpPr>
          <p:nvPr/>
        </p:nvCxnSpPr>
        <p:spPr>
          <a:xfrm flipV="1">
            <a:off x="2936728" y="3881695"/>
            <a:ext cx="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D6CEF-4C77-D0F3-20E0-4606AB238651}"/>
              </a:ext>
            </a:extLst>
          </p:cNvPr>
          <p:cNvCxnSpPr>
            <a:cxnSpLocks/>
          </p:cNvCxnSpPr>
          <p:nvPr/>
        </p:nvCxnSpPr>
        <p:spPr>
          <a:xfrm flipH="1" flipV="1">
            <a:off x="3224507" y="3850045"/>
            <a:ext cx="615973" cy="129091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E6E1D3-2200-AEF1-C2C1-04ECC12D13ED}"/>
              </a:ext>
            </a:extLst>
          </p:cNvPr>
          <p:cNvSpPr txBox="1"/>
          <p:nvPr/>
        </p:nvSpPr>
        <p:spPr>
          <a:xfrm>
            <a:off x="1128542" y="5140960"/>
            <a:ext cx="1297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</a:rPr>
              <a:t>Sign bit</a:t>
            </a:r>
            <a:br>
              <a:rPr lang="en-GB" sz="1800" dirty="0">
                <a:solidFill>
                  <a:srgbClr val="002060"/>
                </a:solidFill>
              </a:rPr>
            </a:br>
            <a:r>
              <a:rPr lang="en-GB" sz="1800" dirty="0">
                <a:solidFill>
                  <a:srgbClr val="002060"/>
                </a:solidFill>
              </a:rPr>
              <a:t>(0 = +</a:t>
            </a:r>
            <a:r>
              <a:rPr lang="en-GB" sz="1800" dirty="0" err="1">
                <a:solidFill>
                  <a:srgbClr val="002060"/>
                </a:solidFill>
              </a:rPr>
              <a:t>ve</a:t>
            </a:r>
            <a:r>
              <a:rPr lang="en-GB" sz="1800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/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Magnitude bit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blipFill>
                <a:blip r:embed="rId3"/>
                <a:stretch>
                  <a:fillRect l="-1942" t="-2703" r="-6796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/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91CE8-A41A-6E3F-E826-9FEF12CEA258}"/>
              </a:ext>
            </a:extLst>
          </p:cNvPr>
          <p:cNvCxnSpPr>
            <a:cxnSpLocks/>
          </p:cNvCxnSpPr>
          <p:nvPr/>
        </p:nvCxnSpPr>
        <p:spPr>
          <a:xfrm flipH="1" flipV="1">
            <a:off x="9303263" y="3890685"/>
            <a:ext cx="198631" cy="130928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/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6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F03-6D9C-0CC4-F2D3-EBCE8AF8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DEEE-5740-78D0-189F-7CB0A2C0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2045335"/>
          </a:xfrm>
        </p:spPr>
        <p:txBody>
          <a:bodyPr/>
          <a:lstStyle/>
          <a:p>
            <a:r>
              <a:rPr lang="en-GB" dirty="0"/>
              <a:t>If you need extra decimal places, you can use data types like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 int</a:t>
            </a:r>
            <a:r>
              <a:rPr lang="en-US" dirty="0"/>
              <a:t>, which uses more bits</a:t>
            </a:r>
          </a:p>
          <a:p>
            <a:r>
              <a:rPr lang="en-US" dirty="0">
                <a:hlinkClick r:id="rId2"/>
              </a:rPr>
              <a:t>https://learn.microsoft.com/en-us/cpp/c-language/cpp-integer-limits?view=msvc-170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A893D-FF48-A587-1104-592B1612496B}"/>
              </a:ext>
            </a:extLst>
          </p:cNvPr>
          <p:cNvSpPr txBox="1"/>
          <p:nvPr/>
        </p:nvSpPr>
        <p:spPr>
          <a:xfrm>
            <a:off x="116550" y="3715077"/>
            <a:ext cx="4197927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4463-52B6-CE1C-E689-24E9EF7E623A}"/>
              </a:ext>
            </a:extLst>
          </p:cNvPr>
          <p:cNvSpPr txBox="1"/>
          <p:nvPr/>
        </p:nvSpPr>
        <p:spPr>
          <a:xfrm>
            <a:off x="4620462" y="3853577"/>
            <a:ext cx="745498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2147483648</a:t>
            </a: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8A2D-8168-5BFF-1D59-5A72A56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C758-46BA-0D36-82A0-54FEDD94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how many bytes (eight bits per byte) a data type uses with the </a:t>
            </a:r>
            <a:r>
              <a:rPr lang="en-GB" sz="28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dirty="0"/>
              <a:t> function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48472-EAFF-A921-6C91-6C59633A701C}"/>
              </a:ext>
            </a:extLst>
          </p:cNvPr>
          <p:cNvSpPr txBox="1"/>
          <p:nvPr/>
        </p:nvSpPr>
        <p:spPr>
          <a:xfrm>
            <a:off x="1418548" y="3207436"/>
            <a:ext cx="6563517" cy="2862322"/>
          </a:xfrm>
          <a:prstGeom prst="rect">
            <a:avLst/>
          </a:prstGeom>
          <a:solidFill>
            <a:srgbClr val="1B1B1B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"float:"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"double:"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"long 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F0D37-9682-98E2-158D-3FE4F1A27FAE}"/>
              </a:ext>
            </a:extLst>
          </p:cNvPr>
          <p:cNvSpPr txBox="1"/>
          <p:nvPr/>
        </p:nvSpPr>
        <p:spPr>
          <a:xfrm>
            <a:off x="8638411" y="3793836"/>
            <a:ext cx="160332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float:4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double:8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long int:8</a:t>
            </a:r>
          </a:p>
        </p:txBody>
      </p:sp>
    </p:spTree>
    <p:extLst>
      <p:ext uri="{BB962C8B-B14F-4D97-AF65-F5344CB8AC3E}">
        <p14:creationId xmlns:p14="http://schemas.microsoft.com/office/powerpoint/2010/main" val="213592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7A4-19A8-56B5-BF87-C4073A6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4C9DC-E6CD-C57C-E223-E8F9DA2EE25A}"/>
              </a:ext>
            </a:extLst>
          </p:cNvPr>
          <p:cNvSpPr txBox="1"/>
          <p:nvPr/>
        </p:nvSpPr>
        <p:spPr>
          <a:xfrm>
            <a:off x="7165668" y="1487758"/>
            <a:ext cx="4112537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59FF-DBDA-1EB5-29FE-466486C8FBE5}"/>
              </a:ext>
            </a:extLst>
          </p:cNvPr>
          <p:cNvSpPr txBox="1"/>
          <p:nvPr/>
        </p:nvSpPr>
        <p:spPr>
          <a:xfrm>
            <a:off x="8515027" y="5197470"/>
            <a:ext cx="1413818" cy="830997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964A-2BE8-3991-EA1F-6927D896A5C6}"/>
              </a:ext>
            </a:extLst>
          </p:cNvPr>
          <p:cNvSpPr txBox="1"/>
          <p:nvPr/>
        </p:nvSpPr>
        <p:spPr>
          <a:xfrm>
            <a:off x="563599" y="1487758"/>
            <a:ext cx="5778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The Relational operators in C++ are the same as they are in Python (==, !=)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To 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check the value of a variable, you must first create a Boolean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1 = true, 0 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You can force </a:t>
            </a:r>
            <a:r>
              <a:rPr lang="en-US" sz="2400" dirty="0" err="1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cout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 to return ‘true’ and ‘false’ using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boolalpha</a:t>
            </a:r>
            <a:endParaRPr lang="en-GB" sz="1600" dirty="0">
              <a:solidFill>
                <a:srgbClr val="002060"/>
              </a:solidFill>
              <a:effectLst/>
              <a:highlight>
                <a:srgbClr val="000000"/>
              </a:highlight>
              <a:latin typeface="Helvetica Light" panose="020B0403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87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19AC-4C1E-FB23-ACC3-C1A5C51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5BB-7469-0F7B-E897-161C2614C2E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</a:rPr>
              <a:t>The arithmetic operators in C++ are very close to those in Python (+, -, /, *, %)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Others (like logical operators {&amp;&amp;, ||, !}) are a bit different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See </a:t>
            </a:r>
            <a:r>
              <a:rPr lang="en-US" sz="2400" dirty="0">
                <a:ln>
                  <a:noFill/>
                </a:ln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https://www.programiz.com/cpp-programming/operators</a:t>
            </a:r>
            <a:r>
              <a:rPr lang="en-US" sz="2400" dirty="0">
                <a:ln>
                  <a:noFill/>
                </a:ln>
              </a:rPr>
              <a:t> for a more complete list</a:t>
            </a:r>
          </a:p>
          <a:p>
            <a:endParaRPr lang="en-GB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874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GB" sz="2800" dirty="0"/>
              <a:t>Explore how functions are created in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8D5-59F0-57EF-9698-EAF8ABF4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3FFA-BFD3-A22E-CC38-AF363A2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2104"/>
            <a:ext cx="10353762" cy="3714749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GB" dirty="0"/>
              <a:t>Functions are the building blocks of C++ programmes</a:t>
            </a:r>
          </a:p>
          <a:p>
            <a:pPr lvl="1"/>
            <a:r>
              <a:rPr lang="en-GB" dirty="0"/>
              <a:t>A good practice is one function doing only one job</a:t>
            </a:r>
          </a:p>
          <a:p>
            <a:endParaRPr lang="en-GB" dirty="0"/>
          </a:p>
          <a:p>
            <a:r>
              <a:rPr lang="en-GB" dirty="0"/>
              <a:t>C++ does not allow nested functions*, however one function can call another</a:t>
            </a:r>
          </a:p>
          <a:p>
            <a:endParaRPr lang="en-GB" dirty="0"/>
          </a:p>
          <a:p>
            <a:r>
              <a:rPr lang="en-GB" dirty="0"/>
              <a:t>You can call your function anything except main(), which is reserved for the programme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10ED-2D9D-8279-FEE8-26C71D4EE90D}"/>
              </a:ext>
            </a:extLst>
          </p:cNvPr>
          <p:cNvSpPr txBox="1"/>
          <p:nvPr/>
        </p:nvSpPr>
        <p:spPr>
          <a:xfrm>
            <a:off x="5905500" y="579119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*https://</a:t>
            </a:r>
            <a:r>
              <a:rPr lang="en-GB" dirty="0" err="1">
                <a:solidFill>
                  <a:srgbClr val="002060"/>
                </a:solidFill>
              </a:rPr>
              <a:t>stackoverflow.com</a:t>
            </a:r>
            <a:r>
              <a:rPr lang="en-GB" dirty="0">
                <a:solidFill>
                  <a:srgbClr val="002060"/>
                </a:solidFill>
              </a:rPr>
              <a:t>/questions/4324763/can-we-have-functions-inside-functions-in-c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A640-4DFF-5FD2-8BC2-D2DCB58CF772}"/>
              </a:ext>
            </a:extLst>
          </p:cNvPr>
          <p:cNvSpPr txBox="1"/>
          <p:nvPr/>
        </p:nvSpPr>
        <p:spPr>
          <a:xfrm>
            <a:off x="-2036618" y="131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722-1074-DE26-D93C-E6CE9253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F779A-D5EC-8B3B-80DA-A374F09B3622}"/>
              </a:ext>
            </a:extLst>
          </p:cNvPr>
          <p:cNvSpPr txBox="1"/>
          <p:nvPr/>
        </p:nvSpPr>
        <p:spPr>
          <a:xfrm>
            <a:off x="3041922" y="1487758"/>
            <a:ext cx="6097508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myfunc2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ACC241-B2EF-8C3E-DA86-C640EE31EBF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7977" y="2566141"/>
            <a:ext cx="1013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9D86F2-5DD8-2304-1A18-582018B4F437}"/>
              </a:ext>
            </a:extLst>
          </p:cNvPr>
          <p:cNvSpPr txBox="1"/>
          <p:nvPr/>
        </p:nvSpPr>
        <p:spPr>
          <a:xfrm>
            <a:off x="354723" y="1827477"/>
            <a:ext cx="167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D9EF"/>
                </a:solidFill>
                <a:latin typeface="Menlo" panose="020B0609030804020204" pitchFamily="49" charset="0"/>
              </a:rPr>
              <a:t>v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oid </a:t>
            </a:r>
            <a:r>
              <a:rPr lang="en-US" dirty="0">
                <a:solidFill>
                  <a:srgbClr val="002060"/>
                </a:solidFill>
              </a:rPr>
              <a:t>is a null data type, used here as the function returns nothing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4317FE-81B3-14A7-7FC7-5F7AA0B1838E}"/>
              </a:ext>
            </a:extLst>
          </p:cNvPr>
          <p:cNvCxnSpPr>
            <a:cxnSpLocks/>
          </p:cNvCxnSpPr>
          <p:nvPr/>
        </p:nvCxnSpPr>
        <p:spPr>
          <a:xfrm>
            <a:off x="1428750" y="4171950"/>
            <a:ext cx="1543050" cy="1024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CE3E4-09DB-4BB4-818D-425AA169515E}"/>
              </a:ext>
            </a:extLst>
          </p:cNvPr>
          <p:cNvSpPr txBox="1"/>
          <p:nvPr/>
        </p:nvSpPr>
        <p:spPr>
          <a:xfrm>
            <a:off x="58620" y="3996296"/>
            <a:ext cx="167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calls the function we’ve created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C9F38-6659-CAE8-5C2A-4417EF3A1DA1}"/>
              </a:ext>
            </a:extLst>
          </p:cNvPr>
          <p:cNvSpPr txBox="1"/>
          <p:nvPr/>
        </p:nvSpPr>
        <p:spPr>
          <a:xfrm>
            <a:off x="9309110" y="2072613"/>
            <a:ext cx="289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Code is executed through 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2DC7C-E085-C34D-6FE4-B6D3107B6DCC}"/>
              </a:ext>
            </a:extLst>
          </p:cNvPr>
          <p:cNvCxnSpPr>
            <a:cxnSpLocks/>
          </p:cNvCxnSpPr>
          <p:nvPr/>
        </p:nvCxnSpPr>
        <p:spPr>
          <a:xfrm flipH="1">
            <a:off x="4514850" y="2836736"/>
            <a:ext cx="5279073" cy="1759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086-F9D8-5EB6-2F1E-D8C77101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0E8B-D8A0-D2BF-B6B3-8AFF045AA43D}"/>
              </a:ext>
            </a:extLst>
          </p:cNvPr>
          <p:cNvSpPr txBox="1"/>
          <p:nvPr/>
        </p:nvSpPr>
        <p:spPr>
          <a:xfrm>
            <a:off x="3041922" y="2967335"/>
            <a:ext cx="6097508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AD540E-E1E4-23DC-8572-193B2CD362D0}"/>
              </a:ext>
            </a:extLst>
          </p:cNvPr>
          <p:cNvCxnSpPr>
            <a:cxnSpLocks/>
          </p:cNvCxnSpPr>
          <p:nvPr/>
        </p:nvCxnSpPr>
        <p:spPr>
          <a:xfrm>
            <a:off x="2489200" y="3132108"/>
            <a:ext cx="47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2198EF-15B8-B063-AB58-38CA6E770B84}"/>
              </a:ext>
            </a:extLst>
          </p:cNvPr>
          <p:cNvSpPr txBox="1"/>
          <p:nvPr/>
        </p:nvSpPr>
        <p:spPr>
          <a:xfrm>
            <a:off x="860813" y="2716609"/>
            <a:ext cx="167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declaration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ADC2D-B848-4107-933B-8444D82AAAE4}"/>
              </a:ext>
            </a:extLst>
          </p:cNvPr>
          <p:cNvCxnSpPr>
            <a:cxnSpLocks/>
          </p:cNvCxnSpPr>
          <p:nvPr/>
        </p:nvCxnSpPr>
        <p:spPr>
          <a:xfrm flipH="1">
            <a:off x="8290560" y="3522653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A376C7-14E5-63EF-4453-91474C669C58}"/>
              </a:ext>
            </a:extLst>
          </p:cNvPr>
          <p:cNvSpPr txBox="1"/>
          <p:nvPr/>
        </p:nvSpPr>
        <p:spPr>
          <a:xfrm>
            <a:off x="9835067" y="3174651"/>
            <a:ext cx="172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15749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EB33-74C2-894E-4C3F-3DB4084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D791-CB9C-40CF-50F6-AFABAE58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893405" cy="37147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alex-hill94.github.io/#WS2</a:t>
            </a:r>
          </a:p>
          <a:p>
            <a:r>
              <a:rPr lang="en-GB" sz="2400" noProof="0" dirty="0"/>
              <a:t>C++ from the ground up, Herbert </a:t>
            </a:r>
            <a:r>
              <a:rPr lang="en-GB" sz="2400" noProof="0" dirty="0" err="1"/>
              <a:t>Schildt</a:t>
            </a:r>
            <a:r>
              <a:rPr lang="en-GB" sz="2400" noProof="0" dirty="0"/>
              <a:t> (</a:t>
            </a:r>
            <a:r>
              <a:rPr lang="en-GB" sz="2400" dirty="0"/>
              <a:t>Roughly Chapters 2-5)</a:t>
            </a:r>
          </a:p>
          <a:p>
            <a:r>
              <a:rPr lang="en-GB" sz="2400" noProof="0" dirty="0"/>
              <a:t>Online compiler:</a:t>
            </a:r>
            <a:r>
              <a:rPr lang="en-GB" sz="2400" noProof="0" dirty="0">
                <a:hlinkClick r:id="rId2"/>
              </a:rPr>
              <a:t> https://www.programiz.com/cpp-programming/online-compiler/</a:t>
            </a: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hlinkClick r:id="rId3"/>
              </a:rPr>
              <a:t>https://www.w3schools.com/cpp/cpp_variables.asp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</p:txBody>
      </p:sp>
      <p:pic>
        <p:nvPicPr>
          <p:cNvPr id="4" name="Picture 2" descr="C++ from the Ground Up, Third Edition: Amazon.co.uk: Schildt, Herbert:  9780072228977: Books">
            <a:extLst>
              <a:ext uri="{FF2B5EF4-FFF2-40B4-BE49-F238E27FC236}">
                <a16:creationId xmlns:a16="http://schemas.microsoft.com/office/drawing/2014/main" id="{9D743BD8-3819-D2E9-A04B-F12CA3FE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3" y="2076450"/>
            <a:ext cx="2694136" cy="33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7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Declaration after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669806" y="2027588"/>
            <a:ext cx="6097508" cy="369331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A859-95CC-B89C-E809-561559F4B768}"/>
              </a:ext>
            </a:extLst>
          </p:cNvPr>
          <p:cNvSpPr txBox="1"/>
          <p:nvPr/>
        </p:nvSpPr>
        <p:spPr>
          <a:xfrm>
            <a:off x="7308205" y="2769268"/>
            <a:ext cx="4213989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$ g++ -o output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test.cpp:6:1: error: use of undeclared identifier '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'</a:t>
            </a:r>
          </a:p>
          <a:p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(); // Call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^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1 error generated.</a:t>
            </a:r>
          </a:p>
        </p:txBody>
      </p:sp>
    </p:spTree>
    <p:extLst>
      <p:ext uri="{BB962C8B-B14F-4D97-AF65-F5344CB8AC3E}">
        <p14:creationId xmlns:p14="http://schemas.microsoft.com/office/powerpoint/2010/main" val="279724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Functions: Splitting the Declaration and the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3047246" y="198694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AE586-3956-C3DF-FBA4-0C9E23F76225}"/>
              </a:ext>
            </a:extLst>
          </p:cNvPr>
          <p:cNvCxnSpPr>
            <a:cxnSpLocks/>
          </p:cNvCxnSpPr>
          <p:nvPr/>
        </p:nvCxnSpPr>
        <p:spPr>
          <a:xfrm flipH="1">
            <a:off x="7172960" y="2702560"/>
            <a:ext cx="2306320" cy="26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BB8AA-14D5-E033-8907-3C5E9035C7CF}"/>
              </a:ext>
            </a:extLst>
          </p:cNvPr>
          <p:cNvSpPr txBox="1"/>
          <p:nvPr/>
        </p:nvSpPr>
        <p:spPr>
          <a:xfrm>
            <a:off x="9387840" y="1902251"/>
            <a:ext cx="2630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can declare a function before its definition. The compiler needs to know what data type will be returned and what inputs it will take before it’s first called</a:t>
            </a:r>
          </a:p>
        </p:txBody>
      </p:sp>
    </p:spTree>
    <p:extLst>
      <p:ext uri="{BB962C8B-B14F-4D97-AF65-F5344CB8AC3E}">
        <p14:creationId xmlns:p14="http://schemas.microsoft.com/office/powerpoint/2010/main" val="6872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4A4-D6C6-6245-5748-2A63F6B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Knock-knock jokes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8B4121-C6DF-3BBA-A56D-00F3B01D0E56}"/>
              </a:ext>
            </a:extLst>
          </p:cNvPr>
          <p:cNvSpPr/>
          <p:nvPr/>
        </p:nvSpPr>
        <p:spPr>
          <a:xfrm>
            <a:off x="1957388" y="2071688"/>
            <a:ext cx="928687" cy="928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68AAEB-EA2C-F20A-01E0-D61137339941}"/>
              </a:ext>
            </a:extLst>
          </p:cNvPr>
          <p:cNvCxnSpPr>
            <a:stCxn id="4" idx="4"/>
          </p:cNvCxnSpPr>
          <p:nvPr/>
        </p:nvCxnSpPr>
        <p:spPr>
          <a:xfrm>
            <a:off x="2421732" y="3000375"/>
            <a:ext cx="7143" cy="16002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18609-295F-CE06-BE52-8CEA23719651}"/>
              </a:ext>
            </a:extLst>
          </p:cNvPr>
          <p:cNvCxnSpPr>
            <a:cxnSpLocks/>
          </p:cNvCxnSpPr>
          <p:nvPr/>
        </p:nvCxnSpPr>
        <p:spPr>
          <a:xfrm>
            <a:off x="2443162" y="4600575"/>
            <a:ext cx="671513" cy="15144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AD0EF-FB55-44DD-12A2-5364A4ED3D77}"/>
              </a:ext>
            </a:extLst>
          </p:cNvPr>
          <p:cNvCxnSpPr>
            <a:cxnSpLocks/>
          </p:cNvCxnSpPr>
          <p:nvPr/>
        </p:nvCxnSpPr>
        <p:spPr>
          <a:xfrm flipH="1">
            <a:off x="1800226" y="4600575"/>
            <a:ext cx="628649" cy="142689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FBDA19-6A00-0A50-2C4E-AB3CB080F15D}"/>
              </a:ext>
            </a:extLst>
          </p:cNvPr>
          <p:cNvCxnSpPr>
            <a:cxnSpLocks/>
          </p:cNvCxnSpPr>
          <p:nvPr/>
        </p:nvCxnSpPr>
        <p:spPr>
          <a:xfrm>
            <a:off x="2421731" y="3584305"/>
            <a:ext cx="707231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68DD3-FF3A-9B28-238D-77B9D90CCCC5}"/>
              </a:ext>
            </a:extLst>
          </p:cNvPr>
          <p:cNvCxnSpPr>
            <a:cxnSpLocks/>
          </p:cNvCxnSpPr>
          <p:nvPr/>
        </p:nvCxnSpPr>
        <p:spPr>
          <a:xfrm flipV="1">
            <a:off x="1800226" y="3584305"/>
            <a:ext cx="621506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685269-4E1E-2580-80BB-4A20129B1A63}"/>
              </a:ext>
            </a:extLst>
          </p:cNvPr>
          <p:cNvSpPr/>
          <p:nvPr/>
        </p:nvSpPr>
        <p:spPr>
          <a:xfrm>
            <a:off x="9063038" y="1984105"/>
            <a:ext cx="928687" cy="9286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BE26F-EF93-80F0-5FFD-097BD28180B1}"/>
              </a:ext>
            </a:extLst>
          </p:cNvPr>
          <p:cNvCxnSpPr>
            <a:stCxn id="16" idx="4"/>
          </p:cNvCxnSpPr>
          <p:nvPr/>
        </p:nvCxnSpPr>
        <p:spPr>
          <a:xfrm>
            <a:off x="9527382" y="2912792"/>
            <a:ext cx="7143" cy="1600200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6E0E42-80CB-82A7-7999-BB0B365093BC}"/>
              </a:ext>
            </a:extLst>
          </p:cNvPr>
          <p:cNvCxnSpPr>
            <a:cxnSpLocks/>
          </p:cNvCxnSpPr>
          <p:nvPr/>
        </p:nvCxnSpPr>
        <p:spPr>
          <a:xfrm>
            <a:off x="9548812" y="4512992"/>
            <a:ext cx="671513" cy="1514476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19AD4-BAB5-2723-9C00-B2918E7A6F07}"/>
              </a:ext>
            </a:extLst>
          </p:cNvPr>
          <p:cNvCxnSpPr>
            <a:cxnSpLocks/>
          </p:cNvCxnSpPr>
          <p:nvPr/>
        </p:nvCxnSpPr>
        <p:spPr>
          <a:xfrm flipH="1">
            <a:off x="8905876" y="4512992"/>
            <a:ext cx="628649" cy="1426893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68BE9-8CBA-CBEC-1E32-564FE7A7BCFF}"/>
              </a:ext>
            </a:extLst>
          </p:cNvPr>
          <p:cNvCxnSpPr>
            <a:cxnSpLocks/>
          </p:cNvCxnSpPr>
          <p:nvPr/>
        </p:nvCxnSpPr>
        <p:spPr>
          <a:xfrm>
            <a:off x="9527381" y="3496722"/>
            <a:ext cx="707231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BF86E-B9D6-813B-1672-1A530C01EFE9}"/>
              </a:ext>
            </a:extLst>
          </p:cNvPr>
          <p:cNvCxnSpPr>
            <a:cxnSpLocks/>
          </p:cNvCxnSpPr>
          <p:nvPr/>
        </p:nvCxnSpPr>
        <p:spPr>
          <a:xfrm flipV="1">
            <a:off x="8905876" y="3496722"/>
            <a:ext cx="621506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625C3B8-0D72-BF38-5D4D-5510B885275D}"/>
              </a:ext>
            </a:extLst>
          </p:cNvPr>
          <p:cNvSpPr/>
          <p:nvPr/>
        </p:nvSpPr>
        <p:spPr>
          <a:xfrm>
            <a:off x="3720704" y="1285876"/>
            <a:ext cx="2928937" cy="1071562"/>
          </a:xfrm>
          <a:prstGeom prst="wedgeEllipseCallout">
            <a:avLst>
              <a:gd name="adj1" fmla="val -73516"/>
              <a:gd name="adj2" fmla="val 65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Knock-knock!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EB8C05E0-6C21-E44A-2F2D-A46A70B38550}"/>
              </a:ext>
            </a:extLst>
          </p:cNvPr>
          <p:cNvSpPr/>
          <p:nvPr/>
        </p:nvSpPr>
        <p:spPr>
          <a:xfrm>
            <a:off x="5054833" y="2425160"/>
            <a:ext cx="2928937" cy="1071562"/>
          </a:xfrm>
          <a:prstGeom prst="wedgeEllipseCallout">
            <a:avLst>
              <a:gd name="adj1" fmla="val 77704"/>
              <a:gd name="adj2" fmla="val -2511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Who’s there?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3148656B-DED4-DD8A-2D3C-4C9696795C9E}"/>
              </a:ext>
            </a:extLst>
          </p:cNvPr>
          <p:cNvSpPr/>
          <p:nvPr/>
        </p:nvSpPr>
        <p:spPr>
          <a:xfrm>
            <a:off x="3590364" y="3543300"/>
            <a:ext cx="2928937" cy="1071562"/>
          </a:xfrm>
          <a:prstGeom prst="wedgeEllipseCallout">
            <a:avLst>
              <a:gd name="adj1" fmla="val -65710"/>
              <a:gd name="adj2" fmla="val -984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Cash.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57E9AAF8-0AC0-3187-2BC9-DC9D0A6F2A89}"/>
              </a:ext>
            </a:extLst>
          </p:cNvPr>
          <p:cNvSpPr/>
          <p:nvPr/>
        </p:nvSpPr>
        <p:spPr>
          <a:xfrm>
            <a:off x="5516234" y="4480702"/>
            <a:ext cx="2928937" cy="1071562"/>
          </a:xfrm>
          <a:prstGeom prst="wedgeEllipseCallout">
            <a:avLst>
              <a:gd name="adj1" fmla="val 68924"/>
              <a:gd name="adj2" fmla="val -186443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who?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A7444312-42D5-2842-1383-D5C2FFD58FEA}"/>
              </a:ext>
            </a:extLst>
          </p:cNvPr>
          <p:cNvSpPr/>
          <p:nvPr/>
        </p:nvSpPr>
        <p:spPr>
          <a:xfrm>
            <a:off x="3720704" y="5598842"/>
            <a:ext cx="2928937" cy="1071562"/>
          </a:xfrm>
          <a:prstGeom prst="wedgeEllipseCallout">
            <a:avLst>
              <a:gd name="adj1" fmla="val -81808"/>
              <a:gd name="adj2" fmla="val -2477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thanks, I prefer almonds.</a:t>
            </a:r>
          </a:p>
        </p:txBody>
      </p:sp>
    </p:spTree>
    <p:extLst>
      <p:ext uri="{BB962C8B-B14F-4D97-AF65-F5344CB8AC3E}">
        <p14:creationId xmlns:p14="http://schemas.microsoft.com/office/powerpoint/2010/main" val="42921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50C6-AB18-F82E-CEEA-160D4D8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One: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BF0A-5A75-9AA3-800A-34096139308C}"/>
              </a:ext>
            </a:extLst>
          </p:cNvPr>
          <p:cNvSpPr txBox="1"/>
          <p:nvPr/>
        </p:nvSpPr>
        <p:spPr>
          <a:xfrm>
            <a:off x="6358569" y="1631347"/>
            <a:ext cx="54440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I would like you to tell a knock-knock joke using multiple functions.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The main() function should prompt the user to write “Who’s there?” and “XXXXX who?” into the terminal, while the other functions  should tell the other parts of the joke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You’ll need to use ‘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’ for this (note that entering two words separated by a space will be taken as two inputs)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Best/worst joke wins! Send your scripts to my email address or post on the slack channel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			  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DE410-B382-2FBC-FB1C-6492260F6413}"/>
              </a:ext>
            </a:extLst>
          </p:cNvPr>
          <p:cNvSpPr txBox="1"/>
          <p:nvPr/>
        </p:nvSpPr>
        <p:spPr>
          <a:xfrm>
            <a:off x="106822" y="172278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main"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"Back inside"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4557D9-F8F3-16B8-61E5-2CC50B55C40D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1F256-F40B-9D96-3B10-762D56B937D6}"/>
              </a:ext>
            </a:extLst>
          </p:cNvPr>
          <p:cNvSpPr txBox="1"/>
          <p:nvPr/>
        </p:nvSpPr>
        <p:spPr>
          <a:xfrm>
            <a:off x="3738684" y="243512"/>
            <a:ext cx="4714631" cy="63709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who, there;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who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there;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"Knock knock"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 me!"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7878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DF1F-D621-EE79-B153-78CB276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04B7-0D13-676A-4AF9-7B141EF15A40}"/>
              </a:ext>
            </a:extLst>
          </p:cNvPr>
          <p:cNvSpPr txBox="1"/>
          <p:nvPr/>
        </p:nvSpPr>
        <p:spPr>
          <a:xfrm>
            <a:off x="3047246" y="2199203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0C736-665C-E3F0-31DD-CA80FB3B23A3}"/>
              </a:ext>
            </a:extLst>
          </p:cNvPr>
          <p:cNvCxnSpPr/>
          <p:nvPr/>
        </p:nvCxnSpPr>
        <p:spPr>
          <a:xfrm>
            <a:off x="2100404" y="3053734"/>
            <a:ext cx="946842" cy="1901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D9439F-020C-C113-976F-C67D8DD4975B}"/>
              </a:ext>
            </a:extLst>
          </p:cNvPr>
          <p:cNvSpPr txBox="1"/>
          <p:nvPr/>
        </p:nvSpPr>
        <p:spPr>
          <a:xfrm>
            <a:off x="354723" y="2101797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my function</a:t>
            </a:r>
            <a:r>
              <a:rPr lang="en-US" dirty="0"/>
              <a:t>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will return an integer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CB908-92E4-76AA-FB71-80C16B28BF7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78307" y="2164109"/>
            <a:ext cx="3266447" cy="9846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AC487D-69FA-0593-C4D6-C3B4266D174B}"/>
              </a:ext>
            </a:extLst>
          </p:cNvPr>
          <p:cNvSpPr txBox="1"/>
          <p:nvPr/>
        </p:nvSpPr>
        <p:spPr>
          <a:xfrm>
            <a:off x="9144754" y="1194613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my function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has integer arguments</a:t>
            </a:r>
          </a:p>
        </p:txBody>
      </p:sp>
    </p:spTree>
    <p:extLst>
      <p:ext uri="{BB962C8B-B14F-4D97-AF65-F5344CB8AC3E}">
        <p14:creationId xmlns:p14="http://schemas.microsoft.com/office/powerpoint/2010/main" val="10638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F3A5-AE4B-70BB-37AD-85D9103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9D17-EAB4-D4EE-B13A-3CA41877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321" y="1515467"/>
            <a:ext cx="4643236" cy="4903470"/>
          </a:xfrm>
          <a:effectLst/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 would like you to compute the below equation using two functions called ‘add’ and ‘divide’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(12.12 + 7.01) / (6.352 + 23.4) 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No arithmetic operators in main()!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If you can do this quickly, write a code that computes:</a:t>
            </a:r>
          </a:p>
          <a:p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		y = mx^2 + c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For x specified in the terminal, and m and c defined in the script (</a:t>
            </a:r>
            <a:r>
              <a:rPr lang="en-GB" sz="1600" dirty="0">
                <a:ln>
                  <a:noFill/>
                </a:ln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sz="1600" dirty="0" err="1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cmath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88846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 Need this for pow()</a:t>
            </a:r>
            <a:r>
              <a:rPr lang="en-US" sz="1600" dirty="0">
                <a:ln>
                  <a:noFill/>
                </a:ln>
              </a:rPr>
              <a:t>)</a:t>
            </a:r>
          </a:p>
          <a:p>
            <a:pPr marL="36900" indent="0">
              <a:buNone/>
            </a:pPr>
            <a:endParaRPr lang="en-GB" sz="1600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F424-DBF4-0C95-2005-9EE51534707F}"/>
              </a:ext>
            </a:extLst>
          </p:cNvPr>
          <p:cNvSpPr txBox="1"/>
          <p:nvPr/>
        </p:nvSpPr>
        <p:spPr>
          <a:xfrm>
            <a:off x="0" y="1671666"/>
            <a:ext cx="6097508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C2DB97-06D9-ECDA-DE90-C7BAC602B5F4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6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40CFF-EAAC-38D6-F983-016E118821B6}"/>
              </a:ext>
            </a:extLst>
          </p:cNvPr>
          <p:cNvSpPr txBox="1"/>
          <p:nvPr/>
        </p:nvSpPr>
        <p:spPr>
          <a:xfrm>
            <a:off x="2417241" y="364542"/>
            <a:ext cx="7357518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12.12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7.01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6.352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23.4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(a, b) ,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(c, d) 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91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syntax of conditional and ranged for loops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8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F7B7-1163-C859-965F-D4A89830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1F4E-46CE-4DB0-B9CC-DF60ED9F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Introducing for loops in C++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854AD-F121-075D-1AEF-157383A09FAA}"/>
              </a:ext>
            </a:extLst>
          </p:cNvPr>
          <p:cNvSpPr txBox="1"/>
          <p:nvPr/>
        </p:nvSpPr>
        <p:spPr>
          <a:xfrm>
            <a:off x="3850039" y="3013686"/>
            <a:ext cx="4491921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6595C-7008-DC09-80B3-705C6CAE5C12}"/>
              </a:ext>
            </a:extLst>
          </p:cNvPr>
          <p:cNvSpPr/>
          <p:nvPr/>
        </p:nvSpPr>
        <p:spPr>
          <a:xfrm>
            <a:off x="4627418" y="4433455"/>
            <a:ext cx="126076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21D7-CA66-63DE-9579-AD1E7D19871C}"/>
              </a:ext>
            </a:extLst>
          </p:cNvPr>
          <p:cNvSpPr/>
          <p:nvPr/>
        </p:nvSpPr>
        <p:spPr>
          <a:xfrm>
            <a:off x="6095999" y="4433455"/>
            <a:ext cx="872837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2FD12-32D0-4A02-2756-3F7DB5EC0447}"/>
              </a:ext>
            </a:extLst>
          </p:cNvPr>
          <p:cNvSpPr/>
          <p:nvPr/>
        </p:nvSpPr>
        <p:spPr>
          <a:xfrm>
            <a:off x="7176654" y="4433455"/>
            <a:ext cx="52647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BA88C-E87D-AB23-2E8D-4E1BB719A9D2}"/>
              </a:ext>
            </a:extLst>
          </p:cNvPr>
          <p:cNvSpPr txBox="1"/>
          <p:nvPr/>
        </p:nvSpPr>
        <p:spPr>
          <a:xfrm>
            <a:off x="1063751" y="3962138"/>
            <a:ext cx="218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initialization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5A29AB-5FEC-2DBD-5649-97041AD6E6C9}"/>
              </a:ext>
            </a:extLst>
          </p:cNvPr>
          <p:cNvCxnSpPr>
            <a:cxnSpLocks/>
          </p:cNvCxnSpPr>
          <p:nvPr/>
        </p:nvCxnSpPr>
        <p:spPr>
          <a:xfrm>
            <a:off x="3225650" y="4220051"/>
            <a:ext cx="1290932" cy="3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10EB7-5999-25FB-8EC1-23D0CBEC4FDE}"/>
              </a:ext>
            </a:extLst>
          </p:cNvPr>
          <p:cNvSpPr txBox="1"/>
          <p:nvPr/>
        </p:nvSpPr>
        <p:spPr>
          <a:xfrm>
            <a:off x="6345382" y="2343138"/>
            <a:ext cx="151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condition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42CB-2810-23BD-4B02-6CAADB6B161F}"/>
              </a:ext>
            </a:extLst>
          </p:cNvPr>
          <p:cNvCxnSpPr>
            <a:cxnSpLocks/>
          </p:cNvCxnSpPr>
          <p:nvPr/>
        </p:nvCxnSpPr>
        <p:spPr>
          <a:xfrm flipH="1">
            <a:off x="6741465" y="2823996"/>
            <a:ext cx="555308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2273D3-4508-24A0-88DC-09BC0EFCA8F5}"/>
              </a:ext>
            </a:extLst>
          </p:cNvPr>
          <p:cNvSpPr txBox="1"/>
          <p:nvPr/>
        </p:nvSpPr>
        <p:spPr>
          <a:xfrm>
            <a:off x="8193509" y="2494970"/>
            <a:ext cx="242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Update (</a:t>
            </a:r>
            <a:r>
              <a:rPr lang="en-US" dirty="0">
                <a:solidFill>
                  <a:srgbClr val="002060"/>
                </a:solidFill>
              </a:rPr>
              <a:t>optional</a:t>
            </a:r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E26FA-DA8D-38E9-8C22-32E4146E0ACB}"/>
              </a:ext>
            </a:extLst>
          </p:cNvPr>
          <p:cNvCxnSpPr>
            <a:cxnSpLocks/>
          </p:cNvCxnSpPr>
          <p:nvPr/>
        </p:nvCxnSpPr>
        <p:spPr>
          <a:xfrm flipH="1">
            <a:off x="7645890" y="2934200"/>
            <a:ext cx="866784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90D17D-4CFD-A9E3-090C-4A1190B519DD}"/>
              </a:ext>
            </a:extLst>
          </p:cNvPr>
          <p:cNvSpPr txBox="1"/>
          <p:nvPr/>
        </p:nvSpPr>
        <p:spPr>
          <a:xfrm>
            <a:off x="8918448" y="4514741"/>
            <a:ext cx="232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Menlo" panose="020B0609030804020204" pitchFamily="49" charset="0"/>
              </a:rPr>
              <a:t>Block of code within loop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E5992-9F26-3B34-F505-7432A9FA49ED}"/>
              </a:ext>
            </a:extLst>
          </p:cNvPr>
          <p:cNvCxnSpPr>
            <a:cxnSpLocks/>
          </p:cNvCxnSpPr>
          <p:nvPr/>
        </p:nvCxnSpPr>
        <p:spPr>
          <a:xfrm flipH="1">
            <a:off x="6382475" y="4743088"/>
            <a:ext cx="2423466" cy="17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14F66-5E88-1B01-BA20-EF641DB94FFB}"/>
              </a:ext>
            </a:extLst>
          </p:cNvPr>
          <p:cNvSpPr/>
          <p:nvPr/>
        </p:nvSpPr>
        <p:spPr>
          <a:xfrm>
            <a:off x="3871116" y="4710545"/>
            <a:ext cx="2423466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28E-04A9-1B22-C675-614DFB5D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A9B-343B-4053-5844-E50A0485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Variables and data types</a:t>
            </a:r>
          </a:p>
          <a:p>
            <a:endParaRPr lang="en-GB" sz="2800" dirty="0"/>
          </a:p>
          <a:p>
            <a:r>
              <a:rPr lang="en-GB" sz="2800" dirty="0"/>
              <a:t>Functions</a:t>
            </a:r>
          </a:p>
          <a:p>
            <a:endParaRPr lang="en-GB" sz="2800" dirty="0"/>
          </a:p>
          <a:p>
            <a:r>
              <a:rPr lang="en-GB" sz="2800" dirty="0"/>
              <a:t>For-loops</a:t>
            </a:r>
          </a:p>
          <a:p>
            <a:endParaRPr lang="en-GB" sz="2800" dirty="0"/>
          </a:p>
          <a:p>
            <a:r>
              <a:rPr lang="en-GB" sz="2800" dirty="0"/>
              <a:t>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24906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9719-5C34-DFF8-533A-57B7AE7D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Three: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CDAB-88F6-A304-2A06-639B60E3AC7C}"/>
              </a:ext>
            </a:extLst>
          </p:cNvPr>
          <p:cNvSpPr txBox="1"/>
          <p:nvPr/>
        </p:nvSpPr>
        <p:spPr>
          <a:xfrm>
            <a:off x="495993" y="1571625"/>
            <a:ext cx="5600007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02BBEE-0FD1-2254-5F9A-2F0F06B5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973407"/>
            <a:ext cx="4653397" cy="3714749"/>
          </a:xfrm>
        </p:spPr>
        <p:txBody>
          <a:bodyPr>
            <a:normAutofit/>
          </a:bodyPr>
          <a:lstStyle/>
          <a:p>
            <a:r>
              <a:rPr lang="en-US" sz="2400" dirty="0"/>
              <a:t>This code computes the sum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endParaRPr lang="en-GB" sz="2400" b="0" dirty="0"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Can you adapt this to compute the mean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r>
              <a:rPr lang="en-US" sz="2400" dirty="0"/>
              <a:t>?</a:t>
            </a:r>
          </a:p>
          <a:p>
            <a:endParaRPr lang="en-GB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16192F-947E-25E8-6891-934F62FFB630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5D462-C564-3254-66B1-8F9FA92C1E00}"/>
              </a:ext>
            </a:extLst>
          </p:cNvPr>
          <p:cNvSpPr txBox="1"/>
          <p:nvPr/>
        </p:nvSpPr>
        <p:spPr>
          <a:xfrm>
            <a:off x="277091" y="685800"/>
            <a:ext cx="6442364" cy="60016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"Mean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CC252-635F-2393-2F35-6350C86AE301}"/>
              </a:ext>
            </a:extLst>
          </p:cNvPr>
          <p:cNvCxnSpPr>
            <a:cxnSpLocks/>
          </p:cNvCxnSpPr>
          <p:nvPr/>
        </p:nvCxnSpPr>
        <p:spPr>
          <a:xfrm flipH="1">
            <a:off x="2438400" y="1428268"/>
            <a:ext cx="4987637" cy="4094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4C7C-98FA-C5BE-30A0-A7A09D07AEBD}"/>
              </a:ext>
            </a:extLst>
          </p:cNvPr>
          <p:cNvCxnSpPr>
            <a:cxnSpLocks/>
          </p:cNvCxnSpPr>
          <p:nvPr/>
        </p:nvCxnSpPr>
        <p:spPr>
          <a:xfrm flipH="1">
            <a:off x="2202873" y="1428268"/>
            <a:ext cx="5223164" cy="40719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3EBC55-DF9A-3535-7C5A-9C930840B8DE}"/>
              </a:ext>
            </a:extLst>
          </p:cNvPr>
          <p:cNvSpPr txBox="1"/>
          <p:nvPr/>
        </p:nvSpPr>
        <p:spPr>
          <a:xfrm>
            <a:off x="7204781" y="2128329"/>
            <a:ext cx="4110920" cy="415498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2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2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2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2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2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2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a positive integer: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2 3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4 10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8 36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9 45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10 55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11 66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12 78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13 91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14 105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 = 105</a:t>
            </a: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= 7.5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E6980-0353-9E5D-73DB-962BC96D3A26}"/>
              </a:ext>
            </a:extLst>
          </p:cNvPr>
          <p:cNvSpPr txBox="1"/>
          <p:nvPr/>
        </p:nvSpPr>
        <p:spPr>
          <a:xfrm>
            <a:off x="7365077" y="1058043"/>
            <a:ext cx="43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It is necessary to initialize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num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and </a:t>
            </a:r>
            <a:r>
              <a:rPr lang="en-GB" sz="1800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as float objects to ensure this calculation is float/float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073-2DBD-5849-3FA1-9593FEA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Ranged For Loop (New For C++11)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DF795-3779-5EC0-0E8D-F9ADA9C4C342}"/>
              </a:ext>
            </a:extLst>
          </p:cNvPr>
          <p:cNvSpPr txBox="1"/>
          <p:nvPr/>
        </p:nvSpPr>
        <p:spPr>
          <a:xfrm>
            <a:off x="2975194" y="199676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AD5B74-9D87-F2BF-B560-D5694D6E498D}"/>
              </a:ext>
            </a:extLst>
          </p:cNvPr>
          <p:cNvCxnSpPr>
            <a:cxnSpLocks/>
          </p:cNvCxnSpPr>
          <p:nvPr/>
        </p:nvCxnSpPr>
        <p:spPr>
          <a:xfrm>
            <a:off x="1717964" y="2895600"/>
            <a:ext cx="1909156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05D75B-F705-0BC9-B4D8-5BCC39EA1A92}"/>
              </a:ext>
            </a:extLst>
          </p:cNvPr>
          <p:cNvSpPr txBox="1"/>
          <p:nvPr/>
        </p:nvSpPr>
        <p:spPr>
          <a:xfrm>
            <a:off x="608838" y="2444395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Array object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A20847-FF42-AB97-AC44-564A45B29966}"/>
              </a:ext>
            </a:extLst>
          </p:cNvPr>
          <p:cNvSpPr txBox="1"/>
          <p:nvPr/>
        </p:nvSpPr>
        <p:spPr>
          <a:xfrm>
            <a:off x="323434" y="208820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69B497-8F39-47A9-F7C3-487EC79D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/>
          <a:p>
            <a:r>
              <a:rPr lang="en-GB" dirty="0"/>
              <a:t>Ranged 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2F69A-039D-54EF-9352-C8F74F1252FD}"/>
              </a:ext>
            </a:extLst>
          </p:cNvPr>
          <p:cNvSpPr txBox="1"/>
          <p:nvPr/>
        </p:nvSpPr>
        <p:spPr>
          <a:xfrm>
            <a:off x="7758545" y="3448307"/>
            <a:ext cx="414403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2 3 4 5 6 7 8 9 10 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91AA-A41E-5A38-4EBB-D753FEEE58FE}"/>
              </a:ext>
            </a:extLst>
          </p:cNvPr>
          <p:cNvCxnSpPr>
            <a:cxnSpLocks/>
          </p:cNvCxnSpPr>
          <p:nvPr/>
        </p:nvCxnSpPr>
        <p:spPr>
          <a:xfrm>
            <a:off x="8676640" y="1879600"/>
            <a:ext cx="411942" cy="154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DDB6FE-464B-E666-C04F-31F6CD8A29CC}"/>
              </a:ext>
            </a:extLst>
          </p:cNvPr>
          <p:cNvSpPr txBox="1"/>
          <p:nvPr/>
        </p:nvSpPr>
        <p:spPr>
          <a:xfrm>
            <a:off x="6892636" y="1510268"/>
            <a:ext cx="439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Disable warnings with this argument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ARRAYS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difference between arrays and vectors</a:t>
            </a:r>
          </a:p>
          <a:p>
            <a:endParaRPr lang="en-GB" dirty="0"/>
          </a:p>
          <a:p>
            <a:r>
              <a:rPr lang="en-GB" sz="2800" dirty="0"/>
              <a:t>Combine all we’ve learned today to create some more complex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125338" y="230458"/>
            <a:ext cx="5950423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5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87F-C4E6-6ECD-DDB7-C3A195DA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8A96-F137-673D-238C-7BBBA978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one-dimensional array is a list of related variables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AAF0-0754-C3B8-18F9-C01A9FF7B7C4}"/>
              </a:ext>
            </a:extLst>
          </p:cNvPr>
          <p:cNvSpPr txBox="1"/>
          <p:nvPr/>
        </p:nvSpPr>
        <p:spPr>
          <a:xfrm>
            <a:off x="1924258" y="3449782"/>
            <a:ext cx="8343484" cy="4001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[10]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35DBF-5A8F-6FE8-4E56-4F992074F34E}"/>
              </a:ext>
            </a:extLst>
          </p:cNvPr>
          <p:cNvCxnSpPr>
            <a:cxnSpLocks/>
          </p:cNvCxnSpPr>
          <p:nvPr/>
        </p:nvCxnSpPr>
        <p:spPr>
          <a:xfrm flipV="1">
            <a:off x="192425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10FF6-A9FA-472E-B9D0-6F34212291DC}"/>
              </a:ext>
            </a:extLst>
          </p:cNvPr>
          <p:cNvSpPr txBox="1"/>
          <p:nvPr/>
        </p:nvSpPr>
        <p:spPr>
          <a:xfrm>
            <a:off x="1371600" y="4479713"/>
            <a:ext cx="928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9174B-061A-74F9-FE54-00AB4D8104F0}"/>
              </a:ext>
            </a:extLst>
          </p:cNvPr>
          <p:cNvSpPr/>
          <p:nvPr/>
        </p:nvSpPr>
        <p:spPr>
          <a:xfrm>
            <a:off x="1938113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38C9-B859-7DCE-0EC0-D12576905184}"/>
              </a:ext>
            </a:extLst>
          </p:cNvPr>
          <p:cNvSpPr txBox="1"/>
          <p:nvPr/>
        </p:nvSpPr>
        <p:spPr>
          <a:xfrm>
            <a:off x="2520005" y="4548017"/>
            <a:ext cx="1582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Variable name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CB6D7-B57D-FC6A-E5D3-8263FD04DAAA}"/>
              </a:ext>
            </a:extLst>
          </p:cNvPr>
          <p:cNvCxnSpPr>
            <a:cxnSpLocks/>
          </p:cNvCxnSpPr>
          <p:nvPr/>
        </p:nvCxnSpPr>
        <p:spPr>
          <a:xfrm flipV="1">
            <a:off x="313888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169C69-83E8-5535-B0B0-9DC94737A811}"/>
              </a:ext>
            </a:extLst>
          </p:cNvPr>
          <p:cNvSpPr/>
          <p:nvPr/>
        </p:nvSpPr>
        <p:spPr>
          <a:xfrm>
            <a:off x="2618510" y="3490597"/>
            <a:ext cx="138545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D68DD-5AF6-EAEF-59F0-9747862B896B}"/>
              </a:ext>
            </a:extLst>
          </p:cNvPr>
          <p:cNvSpPr txBox="1"/>
          <p:nvPr/>
        </p:nvSpPr>
        <p:spPr>
          <a:xfrm>
            <a:off x="4168340" y="4553148"/>
            <a:ext cx="2232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Size (reserves this many </a:t>
            </a:r>
            <a:r>
              <a:rPr lang="en-GB" sz="24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ints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in memory)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77183-8E08-B1F2-295D-80FC11EC675E}"/>
              </a:ext>
            </a:extLst>
          </p:cNvPr>
          <p:cNvCxnSpPr>
            <a:cxnSpLocks/>
          </p:cNvCxnSpPr>
          <p:nvPr/>
        </p:nvCxnSpPr>
        <p:spPr>
          <a:xfrm flipH="1" flipV="1">
            <a:off x="4361896" y="387685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757F1-4C9A-A0BB-6517-9D41AEBD1AC4}"/>
              </a:ext>
            </a:extLst>
          </p:cNvPr>
          <p:cNvSpPr/>
          <p:nvPr/>
        </p:nvSpPr>
        <p:spPr>
          <a:xfrm>
            <a:off x="4028625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A47C2-7E7E-13F8-BA59-961454CDDED3}"/>
              </a:ext>
            </a:extLst>
          </p:cNvPr>
          <p:cNvCxnSpPr>
            <a:cxnSpLocks/>
          </p:cNvCxnSpPr>
          <p:nvPr/>
        </p:nvCxnSpPr>
        <p:spPr>
          <a:xfrm flipH="1" flipV="1">
            <a:off x="7298538" y="384989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5EC88-1987-ACDC-895B-B791D94C11CA}"/>
              </a:ext>
            </a:extLst>
          </p:cNvPr>
          <p:cNvSpPr/>
          <p:nvPr/>
        </p:nvSpPr>
        <p:spPr>
          <a:xfrm>
            <a:off x="5049376" y="3490597"/>
            <a:ext cx="470422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87E5E-F22D-E40F-C753-8F9936ABE6B4}"/>
              </a:ext>
            </a:extLst>
          </p:cNvPr>
          <p:cNvSpPr txBox="1"/>
          <p:nvPr/>
        </p:nvSpPr>
        <p:spPr>
          <a:xfrm>
            <a:off x="7298538" y="4553148"/>
            <a:ext cx="5373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Values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1" grpId="0"/>
      <p:bldP spid="13" grpId="0" animBg="1"/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067-6C3E-F150-7C6B-AEFA02F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D1C1-6DE8-3504-59D3-39248FEE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5" y="1714500"/>
            <a:ext cx="4474871" cy="4555962"/>
          </a:xfrm>
        </p:spPr>
        <p:txBody>
          <a:bodyPr>
            <a:normAutofit/>
          </a:bodyPr>
          <a:lstStyle/>
          <a:p>
            <a:r>
              <a:rPr lang="en-US" sz="2800" dirty="0"/>
              <a:t>Arrays consist of contiguous memory locations, the lowest address is the first element etc.</a:t>
            </a:r>
          </a:p>
          <a:p>
            <a:endParaRPr lang="en-US" sz="2800" dirty="0"/>
          </a:p>
          <a:p>
            <a:r>
              <a:rPr lang="en-US" sz="2800" dirty="0"/>
              <a:t>Elements are indexed similarly to Python (e.g. </a:t>
            </a:r>
            <a:r>
              <a:rPr lang="en-GB" sz="2400" dirty="0" err="1">
                <a:latin typeface="Menlo" panose="020B0609030804020204" pitchFamily="49" charset="0"/>
              </a:rPr>
              <a:t>my_array</a:t>
            </a:r>
            <a:r>
              <a:rPr lang="en-US" sz="2800" dirty="0">
                <a:latin typeface="Menlo" panose="020B0609030804020204" pitchFamily="49" charset="0"/>
              </a:rPr>
              <a:t>[0]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E9AC-10C3-C67F-8A25-7D3F38E53195}"/>
              </a:ext>
            </a:extLst>
          </p:cNvPr>
          <p:cNvSpPr txBox="1"/>
          <p:nvPr/>
        </p:nvSpPr>
        <p:spPr>
          <a:xfrm>
            <a:off x="171866" y="1714500"/>
            <a:ext cx="6096000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848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6D6-C602-03F4-F13E-5EDB82FA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4A5B-83CE-9DAF-37EB-09ED064D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2076450"/>
            <a:ext cx="4409557" cy="37147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Warning, there are no boundary checks</a:t>
            </a:r>
          </a:p>
          <a:p>
            <a:endParaRPr lang="en-US" sz="2800" dirty="0"/>
          </a:p>
          <a:p>
            <a:r>
              <a:rPr lang="en-US" sz="2800" dirty="0"/>
              <a:t>Here the loop iterates 100 times, even though crash is only 10 elements long!</a:t>
            </a:r>
          </a:p>
          <a:p>
            <a:endParaRPr lang="en-US" sz="2800" dirty="0"/>
          </a:p>
          <a:p>
            <a:r>
              <a:rPr lang="en-US" sz="2800" dirty="0"/>
              <a:t>This will cause important information to be overwritten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73FE0-AAD4-1054-E595-59C05BCCCC65}"/>
              </a:ext>
            </a:extLst>
          </p:cNvPr>
          <p:cNvSpPr txBox="1"/>
          <p:nvPr/>
        </p:nvSpPr>
        <p:spPr>
          <a:xfrm>
            <a:off x="190916" y="2023145"/>
            <a:ext cx="6096000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387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60C-98F1-B7CF-4937-AF2FAC89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313F-2CF5-E002-9B70-DE18CC4C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8631987" cy="857250"/>
          </a:xfrm>
        </p:spPr>
        <p:txBody>
          <a:bodyPr/>
          <a:lstStyle/>
          <a:p>
            <a:r>
              <a:rPr lang="en-US" sz="2800" dirty="0"/>
              <a:t>Vectors are like arrays, but can grow dynamically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FD47-4258-4AA0-9D48-60DFF8BE9570}"/>
              </a:ext>
            </a:extLst>
          </p:cNvPr>
          <p:cNvSpPr txBox="1"/>
          <p:nvPr/>
        </p:nvSpPr>
        <p:spPr>
          <a:xfrm>
            <a:off x="3047999" y="3223474"/>
            <a:ext cx="6788727" cy="147732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my_vector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// initialise vector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E93A51-3043-1EF9-FE37-2DF5BFABD68C}"/>
              </a:ext>
            </a:extLst>
          </p:cNvPr>
          <p:cNvCxnSpPr>
            <a:cxnSpLocks/>
          </p:cNvCxnSpPr>
          <p:nvPr/>
        </p:nvCxnSpPr>
        <p:spPr>
          <a:xfrm flipV="1">
            <a:off x="3122675" y="478146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8D818F-C0CB-9E6F-11E4-6C93F887F2E6}"/>
              </a:ext>
            </a:extLst>
          </p:cNvPr>
          <p:cNvSpPr txBox="1"/>
          <p:nvPr/>
        </p:nvSpPr>
        <p:spPr>
          <a:xfrm>
            <a:off x="1664483" y="5426813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Call vector object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603E2-0DCC-40AC-6C3F-DD6177521E85}"/>
              </a:ext>
            </a:extLst>
          </p:cNvPr>
          <p:cNvSpPr/>
          <p:nvPr/>
        </p:nvSpPr>
        <p:spPr>
          <a:xfrm>
            <a:off x="3136530" y="4352087"/>
            <a:ext cx="825870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24635-98E3-6245-B367-DD86ED5717F6}"/>
              </a:ext>
            </a:extLst>
          </p:cNvPr>
          <p:cNvCxnSpPr>
            <a:cxnSpLocks/>
          </p:cNvCxnSpPr>
          <p:nvPr/>
        </p:nvCxnSpPr>
        <p:spPr>
          <a:xfrm flipH="1" flipV="1">
            <a:off x="4197928" y="4781464"/>
            <a:ext cx="632322" cy="1231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42DEB4-D541-C047-35AB-8C0BC7C49D5A}"/>
              </a:ext>
            </a:extLst>
          </p:cNvPr>
          <p:cNvSpPr txBox="1"/>
          <p:nvPr/>
        </p:nvSpPr>
        <p:spPr>
          <a:xfrm>
            <a:off x="3717309" y="5888478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Data 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E9133-B624-F7F4-1209-85D4677B25E3}"/>
              </a:ext>
            </a:extLst>
          </p:cNvPr>
          <p:cNvSpPr/>
          <p:nvPr/>
        </p:nvSpPr>
        <p:spPr>
          <a:xfrm>
            <a:off x="3962400" y="4352087"/>
            <a:ext cx="618466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05619-0861-F4CE-0EED-3B6EC7292DC6}"/>
              </a:ext>
            </a:extLst>
          </p:cNvPr>
          <p:cNvCxnSpPr>
            <a:cxnSpLocks/>
          </p:cNvCxnSpPr>
          <p:nvPr/>
        </p:nvCxnSpPr>
        <p:spPr>
          <a:xfrm flipH="1" flipV="1">
            <a:off x="4987084" y="4767610"/>
            <a:ext cx="669036" cy="67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0214C-4AF9-059A-39C4-2A2CE1F02F91}"/>
              </a:ext>
            </a:extLst>
          </p:cNvPr>
          <p:cNvSpPr txBox="1"/>
          <p:nvPr/>
        </p:nvSpPr>
        <p:spPr>
          <a:xfrm>
            <a:off x="5406735" y="5412959"/>
            <a:ext cx="2620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Name of vector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721CC-36CB-BFCE-DD4B-A1C8200A86DC}"/>
              </a:ext>
            </a:extLst>
          </p:cNvPr>
          <p:cNvSpPr/>
          <p:nvPr/>
        </p:nvSpPr>
        <p:spPr>
          <a:xfrm>
            <a:off x="4751556" y="4338233"/>
            <a:ext cx="134444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2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B43E-671D-EF73-BFCD-D12965E0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3E36-CC00-4674-E719-E7BD9ABA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7308"/>
            <a:ext cx="5238750" cy="4303441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vector1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and 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vector2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are </a:t>
            </a:r>
            <a:r>
              <a:rPr lang="en-US" sz="2800" dirty="0" err="1"/>
              <a:t>intialised</a:t>
            </a:r>
            <a:r>
              <a:rPr lang="en-US" sz="2800" dirty="0"/>
              <a:t> with set values</a:t>
            </a:r>
          </a:p>
          <a:p>
            <a:pPr marL="457200" indent="-457200"/>
            <a:endParaRPr lang="en-US" sz="2800" dirty="0">
              <a:highlight>
                <a:srgbClr val="000000"/>
              </a:highlight>
            </a:endParaRPr>
          </a:p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vector3</a:t>
            </a:r>
            <a:r>
              <a:rPr lang="en-US" sz="2800" dirty="0"/>
              <a:t> creates an array of length five, consisting of repeating twelves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/>
              <a:t>You can’t print out a full vector, you need to loop over all the elements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CB9B-8E61-9E2B-3740-306BEEF83A66}"/>
              </a:ext>
            </a:extLst>
          </p:cNvPr>
          <p:cNvSpPr txBox="1"/>
          <p:nvPr/>
        </p:nvSpPr>
        <p:spPr>
          <a:xfrm>
            <a:off x="495715" y="1225689"/>
            <a:ext cx="6133685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initialiser list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uniform initialisation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vector2{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method 3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 vector3)</a:t>
            </a:r>
          </a:p>
          <a:p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87-4FA7-BBEE-5B01-2289D17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along on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E81-6914-A1CE-5E38-8D5A8B45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7758"/>
            <a:ext cx="10353762" cy="3714749"/>
          </a:xfrm>
        </p:spPr>
        <p:txBody>
          <a:bodyPr/>
          <a:lstStyle/>
          <a:p>
            <a:r>
              <a:rPr lang="en-GB" dirty="0"/>
              <a:t>Copy the text on the </a:t>
            </a:r>
            <a:r>
              <a:rPr lang="en-GB" dirty="0" err="1"/>
              <a:t>Powerpoint</a:t>
            </a:r>
            <a:r>
              <a:rPr lang="en-GB" dirty="0"/>
              <a:t> into your IDE (find slides on my site)</a:t>
            </a:r>
          </a:p>
          <a:p>
            <a:r>
              <a:rPr lang="en-GB" dirty="0"/>
              <a:t>Compile and run to assert that you get the same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DA68-93AA-FA08-154E-E321721040DD}"/>
              </a:ext>
            </a:extLst>
          </p:cNvPr>
          <p:cNvSpPr txBox="1"/>
          <p:nvPr/>
        </p:nvSpPr>
        <p:spPr>
          <a:xfrm>
            <a:off x="406652" y="3579124"/>
            <a:ext cx="4876548" cy="280076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"Interactive lessons are superior!"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B9FC0-C4FE-0E67-8A24-AC93955CD627}"/>
              </a:ext>
            </a:extLst>
          </p:cNvPr>
          <p:cNvSpPr txBox="1"/>
          <p:nvPr/>
        </p:nvSpPr>
        <p:spPr>
          <a:xfrm>
            <a:off x="5637943" y="3777221"/>
            <a:ext cx="6097508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Interactive lessons are superior!</a:t>
            </a:r>
          </a:p>
        </p:txBody>
      </p:sp>
    </p:spTree>
    <p:extLst>
      <p:ext uri="{BB962C8B-B14F-4D97-AF65-F5344CB8AC3E}">
        <p14:creationId xmlns:p14="http://schemas.microsoft.com/office/powerpoint/2010/main" val="10048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7426-F7A7-36DF-6546-26784F14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Manipulation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2461-FAEF-63CB-BD23-B060C128A038}"/>
              </a:ext>
            </a:extLst>
          </p:cNvPr>
          <p:cNvSpPr txBox="1"/>
          <p:nvPr/>
        </p:nvSpPr>
        <p:spPr>
          <a:xfrm>
            <a:off x="437735" y="1674674"/>
            <a:ext cx="6096000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add the integers 6 and 7 to the vector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remove the last element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40B9-A4AE-C26D-D146-9790403DDF40}"/>
              </a:ext>
            </a:extLst>
          </p:cNvPr>
          <p:cNvSpPr txBox="1"/>
          <p:nvPr/>
        </p:nvSpPr>
        <p:spPr>
          <a:xfrm>
            <a:off x="437735" y="3714120"/>
            <a:ext cx="6096000" cy="25853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access vector elements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However, the at() function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is preferred over [] because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at() throws an exception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whenever the vector is out of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bound, while [] gives a garbage value.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4F202-B0E3-07A4-14C2-E0C6EFFD85DA}"/>
              </a:ext>
            </a:extLst>
          </p:cNvPr>
          <p:cNvSpPr txBox="1"/>
          <p:nvPr/>
        </p:nvSpPr>
        <p:spPr>
          <a:xfrm>
            <a:off x="6863196" y="1674674"/>
            <a:ext cx="4929169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change elements at indexes 1 and 4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3968E-D584-F772-88C1-B105E058C99C}"/>
              </a:ext>
            </a:extLst>
          </p:cNvPr>
          <p:cNvSpPr txBox="1"/>
          <p:nvPr/>
        </p:nvSpPr>
        <p:spPr>
          <a:xfrm>
            <a:off x="6844146" y="4117694"/>
            <a:ext cx="451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For other vector functions, see:</a:t>
            </a:r>
          </a:p>
          <a:p>
            <a:r>
              <a:rPr lang="en-US" sz="2400" dirty="0">
                <a:latin typeface="Helvetica Light" panose="020B0403020202020204" pitchFamily="34" charset="0"/>
                <a:hlinkClick r:id="rId2"/>
              </a:rPr>
              <a:t>https://www.programiz.com/cpp-programming/vectors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Send me your scripts by Wednesday evening next week </a:t>
                </a:r>
                <a:r>
                  <a:rPr lang="en-US" sz="2400"/>
                  <a:t>(30/10/24</a:t>
                </a:r>
                <a:r>
                  <a:rPr lang="en-US" sz="2400" dirty="0"/>
                  <a:t>) 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9D46-EFA3-C653-5DDC-EA25FDB4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C21-510F-A334-717E-8F4D6C0B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Passing vectors into functions (pointers)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Plotting data</a:t>
            </a:r>
          </a:p>
          <a:p>
            <a:endParaRPr lang="en-US" sz="2800" dirty="0"/>
          </a:p>
          <a:p>
            <a:r>
              <a:rPr lang="en-US" sz="2800" dirty="0"/>
              <a:t>Introduction to Monte Carlo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144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DB24-9643-0247-468C-DC18E0B1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GB" dirty="0"/>
              <a:t>Thanks!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E23A8F-C72B-9C85-775A-67A3ABA0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7" y="1257300"/>
            <a:ext cx="6358873" cy="5334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4AB89-CB8C-1B42-3EF7-2FF6E11A5B55}"/>
              </a:ext>
            </a:extLst>
          </p:cNvPr>
          <p:cNvSpPr txBox="1"/>
          <p:nvPr/>
        </p:nvSpPr>
        <p:spPr>
          <a:xfrm>
            <a:off x="7148513" y="2723970"/>
            <a:ext cx="4719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Any questions in the Slack Channel, or message me privately </a:t>
            </a:r>
          </a:p>
        </p:txBody>
      </p:sp>
    </p:spTree>
    <p:extLst>
      <p:ext uri="{BB962C8B-B14F-4D97-AF65-F5344CB8AC3E}">
        <p14:creationId xmlns:p14="http://schemas.microsoft.com/office/powerpoint/2010/main" val="20958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Different data types</a:t>
            </a:r>
          </a:p>
          <a:p>
            <a:endParaRPr lang="en-GB" sz="2800" dirty="0"/>
          </a:p>
          <a:p>
            <a:r>
              <a:rPr lang="en-GB" sz="2800" dirty="0"/>
              <a:t>Type conversion</a:t>
            </a:r>
          </a:p>
          <a:p>
            <a:endParaRPr lang="en-GB" sz="2800" dirty="0"/>
          </a:p>
          <a:p>
            <a:r>
              <a:rPr lang="en-GB" sz="2800" dirty="0"/>
              <a:t>Precision and limits</a:t>
            </a:r>
          </a:p>
          <a:p>
            <a:endParaRPr lang="en-GB" sz="2800" dirty="0"/>
          </a:p>
          <a:p>
            <a:r>
              <a:rPr lang="en-GB" sz="2800" dirty="0"/>
              <a:t>Simple exercises and operations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C3E-FD15-A225-906F-67C19A9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8D4-81E0-216C-F4DD-9CAAB8C9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8763"/>
            <a:ext cx="10353762" cy="4551092"/>
          </a:xfrm>
          <a:effectLst/>
        </p:spPr>
        <p:txBody>
          <a:bodyPr>
            <a:normAutofit lnSpcReduction="10000"/>
          </a:bodyPr>
          <a:lstStyle/>
          <a:p>
            <a:r>
              <a:rPr lang="en-GB" sz="2800" dirty="0"/>
              <a:t>A variable is a container for data</a:t>
            </a:r>
          </a:p>
          <a:p>
            <a:endParaRPr lang="en-GB" sz="2800" dirty="0"/>
          </a:p>
          <a:p>
            <a:r>
              <a:rPr lang="en-GB" dirty="0"/>
              <a:t>A named location in </a:t>
            </a:r>
            <a:r>
              <a:rPr lang="en-GB" sz="2800" dirty="0"/>
              <a:t>memory space</a:t>
            </a:r>
            <a:endParaRPr lang="en-GB" dirty="0"/>
          </a:p>
          <a:p>
            <a:endParaRPr lang="en-GB" sz="2800" dirty="0"/>
          </a:p>
          <a:p>
            <a:r>
              <a:rPr lang="en-GB" sz="2800" dirty="0"/>
              <a:t>Variables are assigned values, which may be changed at any time</a:t>
            </a:r>
          </a:p>
          <a:p>
            <a:endParaRPr lang="en-GB" dirty="0"/>
          </a:p>
          <a:p>
            <a:r>
              <a:rPr lang="en-GB" sz="2800" dirty="0"/>
              <a:t>In C++, you must tell the compiler what data type to expect for a variable </a:t>
            </a:r>
          </a:p>
        </p:txBody>
      </p:sp>
    </p:spTree>
    <p:extLst>
      <p:ext uri="{BB962C8B-B14F-4D97-AF65-F5344CB8AC3E}">
        <p14:creationId xmlns:p14="http://schemas.microsoft.com/office/powerpoint/2010/main" val="4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29E-9676-E85B-2696-63CECAA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AA32-C900-E803-C681-D02C078F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62326"/>
            <a:ext cx="10353762" cy="56605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GB" dirty="0"/>
              <a:t>Variables may be assigned values straight away or later in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6697-7A51-07C6-35FF-CD0170D0DE6D}"/>
              </a:ext>
            </a:extLst>
          </p:cNvPr>
          <p:cNvSpPr txBox="1"/>
          <p:nvPr/>
        </p:nvSpPr>
        <p:spPr>
          <a:xfrm>
            <a:off x="2143898" y="1463625"/>
            <a:ext cx="7893556" cy="37856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44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EAB6-9994-83F3-1964-0AEE2342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00735E3-6DB8-26E4-99FA-7588CB576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3324"/>
              </p:ext>
            </p:extLst>
          </p:nvPr>
        </p:nvGraphicFramePr>
        <p:xfrm>
          <a:off x="768611" y="1335358"/>
          <a:ext cx="10644130" cy="4842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4014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7260116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r>
                        <a:rPr lang="en-US" sz="2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int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integers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0, 1, 2…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double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char</a:t>
                      </a:r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single characters, which are loaded using single quotations 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'</a:t>
                      </a:r>
                      <a:r>
                        <a:rPr lang="en-GB" sz="2200" b="0" dirty="0" err="1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a’,’b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</a:rPr>
                        <a:t>’</a:t>
                      </a:r>
                      <a:r>
                        <a:rPr lang="en-GB" sz="2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2200" b="0" dirty="0">
                        <a:solidFill>
                          <a:schemeClr val="bg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string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text, loaded using double quotations 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“Hello”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bool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Boolean values: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true</a:t>
                      </a:r>
                      <a:r>
                        <a:rPr lang="en-US" sz="2200" dirty="0"/>
                        <a:t>,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false</a:t>
                      </a:r>
                      <a:endParaRPr lang="en-US" sz="22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846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float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1.21F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339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others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There are more data types, and you can create your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3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15707</TotalTime>
  <Words>4500</Words>
  <Application>Microsoft Macintosh PowerPoint</Application>
  <PresentationFormat>Widescreen</PresentationFormat>
  <Paragraphs>749</Paragraphs>
  <Slides>53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Recap</vt:lpstr>
      <vt:lpstr>Resources</vt:lpstr>
      <vt:lpstr>Aim of Workshop Two</vt:lpstr>
      <vt:lpstr>Follow along on your laptop</vt:lpstr>
      <vt:lpstr>VARIABLES</vt:lpstr>
      <vt:lpstr>Variables</vt:lpstr>
      <vt:lpstr>Variables</vt:lpstr>
      <vt:lpstr>Data Types</vt:lpstr>
      <vt:lpstr>Doubles and Floats</vt:lpstr>
      <vt:lpstr>Compiling Data Types</vt:lpstr>
      <vt:lpstr>Compiling Data Types</vt:lpstr>
      <vt:lpstr>Type Conversion</vt:lpstr>
      <vt:lpstr>Type Conversion</vt:lpstr>
      <vt:lpstr>Type Conversion</vt:lpstr>
      <vt:lpstr>PowerPoint Presentation</vt:lpstr>
      <vt:lpstr>Precision: Double</vt:lpstr>
      <vt:lpstr>Precision: Double</vt:lpstr>
      <vt:lpstr>Precision: Double</vt:lpstr>
      <vt:lpstr>Limits</vt:lpstr>
      <vt:lpstr>Limits</vt:lpstr>
      <vt:lpstr>Limits</vt:lpstr>
      <vt:lpstr>Limits</vt:lpstr>
      <vt:lpstr>Boolean</vt:lpstr>
      <vt:lpstr>Operators</vt:lpstr>
      <vt:lpstr>FUNCTIONS</vt:lpstr>
      <vt:lpstr>Functions</vt:lpstr>
      <vt:lpstr>Functions</vt:lpstr>
      <vt:lpstr>Functions</vt:lpstr>
      <vt:lpstr>Functions: Declaration after main</vt:lpstr>
      <vt:lpstr>Functions: Splitting the Declaration and the Definition</vt:lpstr>
      <vt:lpstr>Knock-knock jokes</vt:lpstr>
      <vt:lpstr>Challenge One:</vt:lpstr>
      <vt:lpstr>PowerPoint Presentation</vt:lpstr>
      <vt:lpstr>Functions: Arguments</vt:lpstr>
      <vt:lpstr>Challenge Two:</vt:lpstr>
      <vt:lpstr>PowerPoint Presentation</vt:lpstr>
      <vt:lpstr>FOR LOOPS</vt:lpstr>
      <vt:lpstr>Conditional For Loops</vt:lpstr>
      <vt:lpstr>Challenge Three:</vt:lpstr>
      <vt:lpstr>PowerPoint Presentation</vt:lpstr>
      <vt:lpstr>Ranged For Loop (New For C++11)</vt:lpstr>
      <vt:lpstr>Ranged For Loop</vt:lpstr>
      <vt:lpstr>ARRAYS AND VECTORS</vt:lpstr>
      <vt:lpstr>Arrays</vt:lpstr>
      <vt:lpstr>Array Indexing</vt:lpstr>
      <vt:lpstr>Array Indexing</vt:lpstr>
      <vt:lpstr>Vectors</vt:lpstr>
      <vt:lpstr>Vector Initialisation</vt:lpstr>
      <vt:lpstr>Vector Manipulation</vt:lpstr>
      <vt:lpstr>Challenge Four (Homework)</vt:lpstr>
      <vt:lpstr>Next Week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alex@4wardfutures.org.uk</cp:lastModifiedBy>
  <cp:revision>220</cp:revision>
  <dcterms:created xsi:type="dcterms:W3CDTF">2020-12-11T09:06:28Z</dcterms:created>
  <dcterms:modified xsi:type="dcterms:W3CDTF">2024-10-24T16:00:28Z</dcterms:modified>
</cp:coreProperties>
</file>