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9" r:id="rId1"/>
  </p:sldMasterIdLst>
  <p:notesMasterIdLst>
    <p:notesMasterId r:id="rId60"/>
  </p:notesMasterIdLst>
  <p:handoutMasterIdLst>
    <p:handoutMasterId r:id="rId61"/>
  </p:handoutMasterIdLst>
  <p:sldIdLst>
    <p:sldId id="256" r:id="rId2"/>
    <p:sldId id="336" r:id="rId3"/>
    <p:sldId id="329" r:id="rId4"/>
    <p:sldId id="383" r:id="rId5"/>
    <p:sldId id="384" r:id="rId6"/>
    <p:sldId id="385" r:id="rId7"/>
    <p:sldId id="381" r:id="rId8"/>
    <p:sldId id="388" r:id="rId9"/>
    <p:sldId id="408" r:id="rId10"/>
    <p:sldId id="392" r:id="rId11"/>
    <p:sldId id="399" r:id="rId12"/>
    <p:sldId id="386" r:id="rId13"/>
    <p:sldId id="342" r:id="rId14"/>
    <p:sldId id="341" r:id="rId15"/>
    <p:sldId id="401" r:id="rId16"/>
    <p:sldId id="338" r:id="rId17"/>
    <p:sldId id="337" r:id="rId18"/>
    <p:sldId id="289" r:id="rId19"/>
    <p:sldId id="345" r:id="rId20"/>
    <p:sldId id="344" r:id="rId21"/>
    <p:sldId id="343" r:id="rId22"/>
    <p:sldId id="403" r:id="rId23"/>
    <p:sldId id="346" r:id="rId24"/>
    <p:sldId id="402" r:id="rId25"/>
    <p:sldId id="347" r:id="rId26"/>
    <p:sldId id="348" r:id="rId27"/>
    <p:sldId id="349" r:id="rId28"/>
    <p:sldId id="404" r:id="rId29"/>
    <p:sldId id="405" r:id="rId30"/>
    <p:sldId id="350" r:id="rId31"/>
    <p:sldId id="351" r:id="rId32"/>
    <p:sldId id="352" r:id="rId33"/>
    <p:sldId id="353" r:id="rId34"/>
    <p:sldId id="354" r:id="rId35"/>
    <p:sldId id="355" r:id="rId36"/>
    <p:sldId id="406" r:id="rId37"/>
    <p:sldId id="357" r:id="rId38"/>
    <p:sldId id="358" r:id="rId39"/>
    <p:sldId id="359" r:id="rId40"/>
    <p:sldId id="360" r:id="rId41"/>
    <p:sldId id="361" r:id="rId42"/>
    <p:sldId id="362" r:id="rId43"/>
    <p:sldId id="363" r:id="rId44"/>
    <p:sldId id="364" r:id="rId45"/>
    <p:sldId id="365" r:id="rId46"/>
    <p:sldId id="366" r:id="rId47"/>
    <p:sldId id="367" r:id="rId48"/>
    <p:sldId id="407" r:id="rId49"/>
    <p:sldId id="368" r:id="rId50"/>
    <p:sldId id="369" r:id="rId51"/>
    <p:sldId id="370" r:id="rId52"/>
    <p:sldId id="371" r:id="rId53"/>
    <p:sldId id="372" r:id="rId54"/>
    <p:sldId id="373" r:id="rId55"/>
    <p:sldId id="374" r:id="rId56"/>
    <p:sldId id="375" r:id="rId57"/>
    <p:sldId id="376" r:id="rId58"/>
    <p:sldId id="380" r:id="rId5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5DC"/>
    <a:srgbClr val="1B1B1B"/>
    <a:srgbClr val="FDF80F"/>
    <a:srgbClr val="3399FF"/>
    <a:srgbClr val="F2B800"/>
    <a:srgbClr val="D2A000"/>
    <a:srgbClr val="E2A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–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7CE84F3-28C3-443E-9E96-99CF82512B78}" styleName="Dark Style 1 –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–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–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–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Dark Style 2 –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–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–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–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–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926" autoAdjust="0"/>
    <p:restoredTop sz="95921"/>
  </p:normalViewPr>
  <p:slideViewPr>
    <p:cSldViewPr snapToGrid="0">
      <p:cViewPr varScale="1">
        <p:scale>
          <a:sx n="113" d="100"/>
          <a:sy n="113" d="100"/>
        </p:scale>
        <p:origin x="90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3928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handoutMaster" Target="handoutMasters/handout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F883442-EB36-05F1-BF19-38DE1F63DDC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F731CB-CA89-E530-8243-DFF40A7CCCB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F72102-9CB6-5F42-A929-BAE6D191A529}" type="datetimeFigureOut">
              <a:rPr lang="en-GB" smtClean="0"/>
              <a:t>30/10/2024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849595-BDCF-4900-A2E8-3DC3CAE3ED7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2ADC36-3F13-2366-865A-A5122B562C1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52515E-D8F3-7144-8C7A-99E4B55E29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12474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CA9C1C-F395-4B67-87B6-9C90C25D84AC}" type="datetimeFigureOut">
              <a:rPr lang="en-GB" smtClean="0"/>
              <a:t>30/10/2024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3DCB38-E6DD-4DF7-AF5B-3188040186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03385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25" name="Google Shape;2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5488287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3DCB38-E6DD-4DF7-AF5B-3188040186D7}" type="slidenum">
              <a:rPr lang="en-GB" smtClean="0"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02415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10/30/24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002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tx1">
                <a:lumMod val="8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10B83-B3E6-40B7-B53C-8926FC19F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230458"/>
            <a:ext cx="10353762" cy="1257300"/>
          </a:xfrm>
        </p:spPr>
        <p:txBody>
          <a:bodyPr/>
          <a:lstStyle>
            <a:lvl1pPr>
              <a:defRPr b="0" i="0">
                <a:solidFill>
                  <a:srgbClr val="002060"/>
                </a:solidFill>
                <a:effectLst/>
                <a:latin typeface="Helvetica Light" panose="020B0403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A1D8D2-7B22-417A-A4B2-3F4E782CC205}"/>
              </a:ext>
            </a:extLst>
          </p:cNvPr>
          <p:cNvSpPr>
            <a:spLocks noGrp="1"/>
          </p:cNvSpPr>
          <p:nvPr>
            <p:ph idx="1"/>
          </p:nvPr>
        </p:nvSpPr>
        <p:spPr>
          <a:effectLst/>
        </p:spPr>
        <p:txBody>
          <a:bodyPr>
            <a:normAutofit/>
          </a:bodyPr>
          <a:lstStyle>
            <a:lvl1pPr marL="342900" indent="-306000">
              <a:buFont typeface="Courier New" panose="02070309020205020404" pitchFamily="49" charset="0"/>
              <a:buChar char="o"/>
              <a:defRPr sz="2800" b="0" i="0">
                <a:solidFill>
                  <a:srgbClr val="002060"/>
                </a:solidFill>
                <a:effectLst/>
                <a:latin typeface="Helvetica Light" panose="020B0403020202020204" pitchFamily="34" charset="0"/>
              </a:defRPr>
            </a:lvl1pPr>
            <a:lvl2pPr marL="720000" indent="-270000">
              <a:buFont typeface="Courier New" panose="02070309020205020404" pitchFamily="49" charset="0"/>
              <a:buChar char="o"/>
              <a:defRPr sz="2400" b="0" i="0">
                <a:solidFill>
                  <a:srgbClr val="002060"/>
                </a:solidFill>
                <a:effectLst/>
                <a:latin typeface="Helvetica Light" panose="020B0403020202020204" pitchFamily="34" charset="0"/>
              </a:defRPr>
            </a:lvl2pPr>
            <a:lvl3pPr marL="1026000" indent="-216000">
              <a:buFont typeface="Courier New" panose="02070309020205020404" pitchFamily="49" charset="0"/>
              <a:buChar char="o"/>
              <a:defRPr sz="2000" b="0" i="0">
                <a:solidFill>
                  <a:srgbClr val="002060"/>
                </a:solidFill>
                <a:effectLst/>
                <a:latin typeface="Helvetica Light" panose="020B0403020202020204" pitchFamily="34" charset="0"/>
              </a:defRPr>
            </a:lvl3pPr>
            <a:lvl4pPr marL="1386000" indent="-216000">
              <a:buFont typeface="Courier New" panose="02070309020205020404" pitchFamily="49" charset="0"/>
              <a:buChar char="o"/>
              <a:defRPr sz="1800" b="0" i="0">
                <a:solidFill>
                  <a:srgbClr val="002060"/>
                </a:solidFill>
                <a:effectLst/>
                <a:latin typeface="Helvetica Light" panose="020B0403020202020204" pitchFamily="34" charset="0"/>
              </a:defRPr>
            </a:lvl4pPr>
            <a:lvl5pPr marL="1674000" indent="-216000">
              <a:buFont typeface="Courier New" panose="02070309020205020404" pitchFamily="49" charset="0"/>
              <a:buChar char="o"/>
              <a:defRPr sz="1800" b="0" i="0">
                <a:solidFill>
                  <a:srgbClr val="002060"/>
                </a:solidFill>
                <a:effectLst/>
                <a:latin typeface="Helvetica Light" panose="020B0403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72CBD2-ADDF-481A-BA1D-143C4845F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42727-B865-412F-A343-E466E6796DD0}" type="datetimeFigureOut">
              <a:rPr lang="en-GB" smtClean="0"/>
              <a:t>30/10/2024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81D857-F39F-4396-A1AB-265AC563E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DEC4B3-6D88-4F5A-9AFA-0D6776F1B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dirty="0"/>
              <a:t>1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A4C32D9-67D1-5C11-D4A0-C23C2BB5622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87897" y="6493480"/>
            <a:ext cx="1518118" cy="35703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8BDA009-6084-6D33-8085-9B6642E4034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t="49677"/>
          <a:stretch/>
        </p:blipFill>
        <p:spPr>
          <a:xfrm>
            <a:off x="-14748" y="6514883"/>
            <a:ext cx="9419694" cy="365126"/>
          </a:xfrm>
          <a:prstGeom prst="rect">
            <a:avLst/>
          </a:prstGeom>
        </p:spPr>
      </p:pic>
      <p:pic>
        <p:nvPicPr>
          <p:cNvPr id="9" name="Picture 2" descr="C++ - Wikipedia">
            <a:extLst>
              <a:ext uri="{FF2B5EF4-FFF2-40B4-BE49-F238E27FC236}">
                <a16:creationId xmlns:a16="http://schemas.microsoft.com/office/drawing/2014/main" id="{5C7C1C18-7C63-7AB7-5200-9C26EC29667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2911" y="249184"/>
            <a:ext cx="796681" cy="895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6352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10/30/24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9650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6" r:id="rId1"/>
    <p:sldLayoutId id="2147483680" r:id="rId2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pointers-and-references-in-c/" TargetMode="External"/><Relationship Id="rId2" Type="http://schemas.openxmlformats.org/officeDocument/2006/relationships/hyperlink" Target="https://www.programiz.com/cpp-programming/online-compiler/?ref=1a2efafc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youtu.be/LfaMVlDaQ24?t=32542" TargetMode="External"/><Relationship Id="rId4" Type="http://schemas.openxmlformats.org/officeDocument/2006/relationships/hyperlink" Target="https://www.w3schools.com/cpp/cpp_pointers.asp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tx1">
                <a:lumMod val="85000"/>
              </a:schemeClr>
            </a:gs>
          </a:gsLst>
          <a:lin ang="5400000" scaled="1"/>
        </a:grad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>
            <a:extLst>
              <a:ext uri="{FF2B5EF4-FFF2-40B4-BE49-F238E27FC236}">
                <a16:creationId xmlns:a16="http://schemas.microsoft.com/office/drawing/2014/main" id="{36EF0569-2D9C-DFF7-E898-97FC9047C75E}"/>
              </a:ext>
            </a:extLst>
          </p:cNvPr>
          <p:cNvSpPr txBox="1"/>
          <p:nvPr/>
        </p:nvSpPr>
        <p:spPr>
          <a:xfrm>
            <a:off x="1222468" y="2242086"/>
            <a:ext cx="9747062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solidFill>
                  <a:srgbClr val="002060"/>
                </a:solidFill>
                <a:latin typeface="Helvetica Light"/>
              </a:rPr>
              <a:t>Introduction to C++:</a:t>
            </a:r>
          </a:p>
          <a:p>
            <a:pPr algn="ctr"/>
            <a:r>
              <a:rPr lang="en-US" sz="4000" dirty="0">
                <a:solidFill>
                  <a:srgbClr val="002060"/>
                </a:solidFill>
                <a:latin typeface="Helvetica Light"/>
              </a:rPr>
              <a:t>Workshop Three</a:t>
            </a:r>
            <a:endParaRPr lang="en-US" sz="3600" dirty="0">
              <a:solidFill>
                <a:srgbClr val="002060"/>
              </a:solidFill>
              <a:latin typeface="Helvetica Light"/>
            </a:endParaRPr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C9D162FC-0D09-D741-AC7F-6A62359CC2F3}"/>
              </a:ext>
            </a:extLst>
          </p:cNvPr>
          <p:cNvSpPr txBox="1">
            <a:spLocks/>
          </p:cNvSpPr>
          <p:nvPr/>
        </p:nvSpPr>
        <p:spPr>
          <a:xfrm>
            <a:off x="2052844" y="3908029"/>
            <a:ext cx="8086311" cy="16557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rgbClr val="002060"/>
                </a:solidFill>
                <a:latin typeface="Helvetica Light" panose="020B0403020202020204" pitchFamily="34" charset="0"/>
              </a:rPr>
              <a:t>Dr. Alexander Hill</a:t>
            </a:r>
          </a:p>
          <a:p>
            <a:pPr marL="0" indent="0" algn="ctr">
              <a:buNone/>
            </a:pPr>
            <a:r>
              <a:rPr lang="en-US" sz="2000" dirty="0" err="1">
                <a:solidFill>
                  <a:srgbClr val="002060"/>
                </a:solidFill>
                <a:latin typeface="Helvetica Light" panose="020B0403020202020204" pitchFamily="34" charset="0"/>
              </a:rPr>
              <a:t>a.d.hill@liverpool.ac.uk</a:t>
            </a:r>
            <a:endParaRPr lang="en-US" sz="2000" dirty="0">
              <a:solidFill>
                <a:srgbClr val="002060"/>
              </a:solidFill>
              <a:latin typeface="Helvetica Light" panose="020B0403020202020204" pitchFamily="34" charset="0"/>
            </a:endParaRPr>
          </a:p>
          <a:p>
            <a:pPr algn="ctr"/>
            <a:endParaRPr lang="en-US" dirty="0">
              <a:solidFill>
                <a:srgbClr val="002060"/>
              </a:solidFill>
              <a:latin typeface="Helvetica Light" panose="020B0403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AE268C-A640-593E-D159-C233F92FE23D}"/>
              </a:ext>
            </a:extLst>
          </p:cNvPr>
          <p:cNvSpPr txBox="1"/>
          <p:nvPr/>
        </p:nvSpPr>
        <p:spPr>
          <a:xfrm>
            <a:off x="193116" y="114273"/>
            <a:ext cx="20587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2060"/>
                </a:solidFill>
                <a:latin typeface="Helvetica Light" panose="020B0403020202020204" pitchFamily="34" charset="0"/>
              </a:rPr>
              <a:t>October 2024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93213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749"/>
    </mc:Choice>
    <mc:Fallback xmlns="">
      <p:transition spd="slow" advTm="5749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56BA1C4-60A0-E2E6-0E8F-DA042589068A}"/>
              </a:ext>
            </a:extLst>
          </p:cNvPr>
          <p:cNvSpPr txBox="1"/>
          <p:nvPr/>
        </p:nvSpPr>
        <p:spPr>
          <a:xfrm>
            <a:off x="330930" y="189781"/>
            <a:ext cx="6102848" cy="5816977"/>
          </a:xfrm>
          <a:prstGeom prst="rect">
            <a:avLst/>
          </a:prstGeom>
          <a:solidFill>
            <a:schemeClr val="bg1"/>
          </a:solidFill>
          <a:ln w="317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&lt;iostream&gt;</a:t>
            </a:r>
            <a:endParaRPr lang="en-GB" sz="12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&lt;vector&gt;</a:t>
            </a:r>
            <a:endParaRPr lang="en-GB" sz="12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200" b="0" dirty="0" err="1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cmath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&gt;</a:t>
            </a:r>
            <a:endParaRPr lang="en-GB" sz="12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b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using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namespace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u="sng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sin_2x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i="1" dirty="0">
                <a:solidFill>
                  <a:srgbClr val="FD971F"/>
                </a:solidFill>
                <a:effectLst/>
                <a:latin typeface="Menlo" panose="020B0609030804020204" pitchFamily="49" charset="0"/>
              </a:rPr>
              <a:t>z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{ </a:t>
            </a:r>
          </a:p>
          <a:p>
            <a:r>
              <a:rPr lang="en-GB" sz="1200" b="0" dirty="0" err="1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t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e-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10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y;</a:t>
            </a:r>
          </a:p>
          <a:p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y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sin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(z);</a:t>
            </a:r>
          </a:p>
          <a:p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abs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(y)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t) y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0.0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y;</a:t>
            </a:r>
          </a:p>
          <a:p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b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{ </a:t>
            </a:r>
          </a:p>
          <a:p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theta, x[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13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], d[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13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],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ans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13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];</a:t>
            </a:r>
          </a:p>
          <a:p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;i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13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;i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++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x[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]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M_PI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6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theta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x[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];</a:t>
            </a:r>
          </a:p>
          <a:p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d[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]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(theta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180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M_PI);</a:t>
            </a:r>
            <a:r>
              <a:rPr lang="en-GB" sz="1200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//converting to degree</a:t>
            </a:r>
            <a:endParaRPr lang="en-GB" sz="12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ans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]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2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sin_2x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(theta);</a:t>
            </a:r>
          </a:p>
          <a:p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"The value of sin("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d[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]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"') = "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ans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]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b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b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endParaRPr lang="en-GB" sz="12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483E7A-FA39-E361-6929-94AC54AFC378}"/>
              </a:ext>
            </a:extLst>
          </p:cNvPr>
          <p:cNvSpPr txBox="1"/>
          <p:nvPr/>
        </p:nvSpPr>
        <p:spPr>
          <a:xfrm>
            <a:off x="8425063" y="3658380"/>
            <a:ext cx="4692626" cy="273921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200" b="1">
                <a:solidFill>
                  <a:srgbClr val="868686"/>
                </a:solidFill>
                <a:effectLst/>
                <a:latin typeface="Menlo" panose="020B0609030804020204" pitchFamily="49" charset="0"/>
              </a:defRPr>
            </a:lvl1pPr>
          </a:lstStyle>
          <a:p>
            <a:r>
              <a:rPr lang="en-GB" dirty="0"/>
              <a:t>$ ./run</a:t>
            </a:r>
          </a:p>
          <a:p>
            <a:r>
              <a:rPr lang="en-GB" dirty="0"/>
              <a:t>The value of sin(0') = 0</a:t>
            </a:r>
          </a:p>
          <a:p>
            <a:r>
              <a:rPr lang="en-GB" dirty="0"/>
              <a:t>The value of sin(60') = 0.866025</a:t>
            </a:r>
          </a:p>
          <a:p>
            <a:r>
              <a:rPr lang="en-GB" dirty="0"/>
              <a:t>The value of sin(120') = 0.866025</a:t>
            </a:r>
          </a:p>
          <a:p>
            <a:r>
              <a:rPr lang="en-GB" dirty="0"/>
              <a:t>The value of sin(180') = 0</a:t>
            </a:r>
          </a:p>
          <a:p>
            <a:r>
              <a:rPr lang="en-GB" dirty="0"/>
              <a:t>The value of sin(240') = -0.866025</a:t>
            </a:r>
          </a:p>
          <a:p>
            <a:r>
              <a:rPr lang="en-GB" dirty="0"/>
              <a:t>The value of sin(300') = -0.866025</a:t>
            </a:r>
          </a:p>
          <a:p>
            <a:r>
              <a:rPr lang="en-GB" dirty="0"/>
              <a:t>The value of sin(360') = 0</a:t>
            </a:r>
          </a:p>
          <a:p>
            <a:r>
              <a:rPr lang="en-GB" dirty="0"/>
              <a:t>The value of sin(420') = 0.866025</a:t>
            </a:r>
          </a:p>
          <a:p>
            <a:r>
              <a:rPr lang="en-GB" dirty="0"/>
              <a:t>The value of sin(480') = 0.866025</a:t>
            </a:r>
          </a:p>
          <a:p>
            <a:r>
              <a:rPr lang="en-GB" dirty="0"/>
              <a:t>The value of sin(540') = 0</a:t>
            </a:r>
          </a:p>
          <a:p>
            <a:r>
              <a:rPr lang="en-GB" dirty="0"/>
              <a:t>The value of sin(600') = -0.866025</a:t>
            </a:r>
          </a:p>
          <a:p>
            <a:r>
              <a:rPr lang="en-GB" dirty="0"/>
              <a:t>The value of sin(660') = -0.866025</a:t>
            </a:r>
          </a:p>
          <a:p>
            <a:r>
              <a:rPr lang="en-GB" dirty="0"/>
              <a:t>The value of sin(720') = 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744D64-5419-31FF-13A8-8358FB824D62}"/>
              </a:ext>
            </a:extLst>
          </p:cNvPr>
          <p:cNvSpPr txBox="1"/>
          <p:nvPr/>
        </p:nvSpPr>
        <p:spPr>
          <a:xfrm>
            <a:off x="7266154" y="178492"/>
            <a:ext cx="159297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400">
                <a:solidFill>
                  <a:srgbClr val="002060"/>
                </a:solidFill>
              </a:defRPr>
            </a:lvl1pPr>
          </a:lstStyle>
          <a:p>
            <a:r>
              <a:rPr lang="en-US" dirty="0" err="1"/>
              <a:t>Shirsendu</a:t>
            </a:r>
            <a:endParaRPr lang="en-US" dirty="0"/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C9785B99-3F60-8838-66B0-7CC2F29FC307}"/>
              </a:ext>
            </a:extLst>
          </p:cNvPr>
          <p:cNvCxnSpPr>
            <a:cxnSpLocks/>
          </p:cNvCxnSpPr>
          <p:nvPr/>
        </p:nvCxnSpPr>
        <p:spPr>
          <a:xfrm flipH="1">
            <a:off x="2156179" y="851242"/>
            <a:ext cx="4594577" cy="74469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62315CA8-D77C-559A-24AD-7F201B7BE5E3}"/>
              </a:ext>
            </a:extLst>
          </p:cNvPr>
          <p:cNvSpPr txBox="1"/>
          <p:nvPr/>
        </p:nvSpPr>
        <p:spPr>
          <a:xfrm>
            <a:off x="6750756" y="672611"/>
            <a:ext cx="328506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dirty="0">
                <a:solidFill>
                  <a:srgbClr val="002060"/>
                </a:solidFill>
                <a:latin typeface="Helvetica Light" panose="020B0403020202020204" pitchFamily="34" charset="0"/>
              </a:rPr>
              <a:t>Good use of </a:t>
            </a:r>
            <a:r>
              <a:rPr lang="en-GB" dirty="0" err="1">
                <a:solidFill>
                  <a:srgbClr val="002060"/>
                </a:solidFill>
                <a:latin typeface="Helvetica Light" panose="020B0403020202020204" pitchFamily="34" charset="0"/>
              </a:rPr>
              <a:t>const</a:t>
            </a:r>
            <a:r>
              <a:rPr lang="en-GB" dirty="0">
                <a:solidFill>
                  <a:srgbClr val="002060"/>
                </a:solidFill>
                <a:latin typeface="Helvetica Light" panose="020B0403020202020204" pitchFamily="34" charset="0"/>
              </a:rPr>
              <a:t>, setting sensitivity limit manually</a:t>
            </a:r>
            <a:endParaRPr lang="en-US" dirty="0">
              <a:solidFill>
                <a:srgbClr val="002060"/>
              </a:solidFill>
              <a:latin typeface="Helvetica Light" panose="020B0403020202020204" pitchFamily="34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39D0F8E-5268-18D3-8395-42B3D47160ED}"/>
              </a:ext>
            </a:extLst>
          </p:cNvPr>
          <p:cNvCxnSpPr>
            <a:cxnSpLocks/>
          </p:cNvCxnSpPr>
          <p:nvPr/>
        </p:nvCxnSpPr>
        <p:spPr>
          <a:xfrm flipH="1" flipV="1">
            <a:off x="2540000" y="1348211"/>
            <a:ext cx="4896989" cy="30643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C51A80D-634E-8EA8-D211-A1BF2BC7B9BC}"/>
              </a:ext>
            </a:extLst>
          </p:cNvPr>
          <p:cNvSpPr txBox="1"/>
          <p:nvPr/>
        </p:nvSpPr>
        <p:spPr>
          <a:xfrm>
            <a:off x="7436989" y="1476015"/>
            <a:ext cx="328506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dirty="0">
                <a:solidFill>
                  <a:srgbClr val="002060"/>
                </a:solidFill>
                <a:latin typeface="Helvetica Light" panose="020B0403020202020204" pitchFamily="34" charset="0"/>
              </a:rPr>
              <a:t>Personally would have sin_2x(double x). Also – you are import 2x really, which is potentially confusing</a:t>
            </a:r>
            <a:endParaRPr lang="en-US" dirty="0">
              <a:solidFill>
                <a:srgbClr val="002060"/>
              </a:solidFill>
              <a:latin typeface="Helvetica Light" panose="020B0403020202020204" pitchFamily="34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9F7162D-E085-34BA-2B0E-7FD691CA07B5}"/>
              </a:ext>
            </a:extLst>
          </p:cNvPr>
          <p:cNvCxnSpPr>
            <a:cxnSpLocks/>
          </p:cNvCxnSpPr>
          <p:nvPr/>
        </p:nvCxnSpPr>
        <p:spPr>
          <a:xfrm flipH="1">
            <a:off x="1998133" y="3429000"/>
            <a:ext cx="4594578" cy="55597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EC470AB-43D5-7451-2343-22368E740582}"/>
              </a:ext>
            </a:extLst>
          </p:cNvPr>
          <p:cNvSpPr txBox="1"/>
          <p:nvPr/>
        </p:nvSpPr>
        <p:spPr>
          <a:xfrm>
            <a:off x="6750755" y="2913603"/>
            <a:ext cx="43575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dirty="0">
                <a:solidFill>
                  <a:srgbClr val="002060"/>
                </a:solidFill>
                <a:latin typeface="Helvetica Light" panose="020B0403020202020204" pitchFamily="34" charset="0"/>
              </a:rPr>
              <a:t>13 and 6 work, but not adaptable and open to human error  </a:t>
            </a:r>
            <a:endParaRPr lang="en-US" dirty="0">
              <a:solidFill>
                <a:srgbClr val="002060"/>
              </a:solidFill>
              <a:latin typeface="Helvetica Light" panose="020B04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3132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" grpId="0"/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3F9B912-6376-57FC-40CF-F765E1B4EA11}"/>
              </a:ext>
            </a:extLst>
          </p:cNvPr>
          <p:cNvSpPr txBox="1"/>
          <p:nvPr/>
        </p:nvSpPr>
        <p:spPr>
          <a:xfrm>
            <a:off x="387928" y="0"/>
            <a:ext cx="6539346" cy="6924973"/>
          </a:xfrm>
          <a:prstGeom prst="rect">
            <a:avLst/>
          </a:prstGeom>
          <a:solidFill>
            <a:schemeClr val="bg1"/>
          </a:solidFill>
          <a:ln w="317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GB" sz="1200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// Online C++ compiler to run C++ program online</a:t>
            </a:r>
            <a:endParaRPr lang="en-GB" sz="12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&lt;iostream&gt;</a:t>
            </a:r>
            <a:endParaRPr lang="en-GB" sz="12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200" b="0" dirty="0" err="1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iomanip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&gt;</a:t>
            </a:r>
            <a:endParaRPr lang="en-GB" sz="12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using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namespace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u="sng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200" b="0" dirty="0" err="1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cmath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&gt;</a:t>
            </a:r>
            <a:endParaRPr lang="en-GB" sz="12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&lt;vector&gt;</a:t>
            </a:r>
            <a:endParaRPr lang="en-GB" sz="12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// PART 1: To generate a evenly space vector between 0 to PI</a:t>
            </a:r>
            <a:endParaRPr lang="en-GB" sz="12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sin_2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i="1" dirty="0">
                <a:solidFill>
                  <a:srgbClr val="FD971F"/>
                </a:solidFill>
                <a:effectLst/>
                <a:latin typeface="Menlo" panose="020B0609030804020204" pitchFamily="49" charset="0"/>
              </a:rPr>
              <a:t>ang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() {</a:t>
            </a:r>
          </a:p>
          <a:p>
            <a:r>
              <a:rPr lang="en-GB" sz="1200" b="0" dirty="0" err="1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PI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3.141592653589793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x,h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thetao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theta;</a:t>
            </a:r>
          </a:p>
          <a:p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n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10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  <a:r>
              <a:rPr lang="en-GB" sz="1200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 // Total entries between 0 to PI</a:t>
            </a:r>
            <a:endParaRPr lang="en-GB" sz="12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thetao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  <a:r>
              <a:rPr lang="en-GB" sz="1200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 // </a:t>
            </a:r>
            <a:r>
              <a:rPr lang="en-GB" sz="1200" b="0" dirty="0" err="1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Inital</a:t>
            </a:r>
            <a:r>
              <a:rPr lang="en-GB" sz="1200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 angle in radian</a:t>
            </a:r>
            <a:endParaRPr lang="en-GB" sz="12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h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PI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n;</a:t>
            </a:r>
            <a:r>
              <a:rPr lang="en-GB" sz="1200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 // step size</a:t>
            </a:r>
            <a:endParaRPr lang="en-GB" sz="12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vector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&gt;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angle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{};</a:t>
            </a:r>
          </a:p>
          <a:p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vector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&gt;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sin_2x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{};</a:t>
            </a:r>
          </a:p>
          <a:p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200" b="0" dirty="0" err="1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Anlges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n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+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++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 {</a:t>
            </a:r>
          </a:p>
          <a:p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angle. </a:t>
            </a:r>
            <a:r>
              <a:rPr lang="en-GB" sz="1200" b="0" dirty="0" err="1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push_back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thetao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setprecision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angle[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]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  <a:r>
              <a:rPr lang="en-GB" sz="1200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 // display vector elements</a:t>
            </a:r>
            <a:endParaRPr lang="en-GB" sz="12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theta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thetao</a:t>
            </a:r>
            <a:r>
              <a:rPr lang="en-GB" sz="1200" b="0" dirty="0" err="1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+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h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thetao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theta;</a:t>
            </a:r>
          </a:p>
          <a:p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GB" sz="1200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// Part 2: Generate a function which calculate Sin2x and save entries in a new vector</a:t>
            </a:r>
            <a:endParaRPr lang="en-GB" sz="12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"Sin2x"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( </a:t>
            </a:r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j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;j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n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+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j</a:t>
            </a:r>
            <a:r>
              <a:rPr lang="en-GB" sz="1200" b="0" dirty="0" err="1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++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){</a:t>
            </a:r>
          </a:p>
          <a:p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sin_2x. </a:t>
            </a:r>
            <a:r>
              <a:rPr lang="en-GB" sz="1200" b="0" dirty="0" err="1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push_back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sin_2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(angle[j]));</a:t>
            </a:r>
          </a:p>
          <a:p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setprecision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sin_2x[j]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sin_2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i="1" dirty="0">
                <a:solidFill>
                  <a:srgbClr val="FD971F"/>
                </a:solidFill>
                <a:effectLst/>
                <a:latin typeface="Menlo" panose="020B0609030804020204" pitchFamily="49" charset="0"/>
              </a:rPr>
              <a:t>ang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 {</a:t>
            </a:r>
          </a:p>
          <a:p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GB" sz="12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cos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(ang)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GB" sz="12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sin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(ang);</a:t>
            </a:r>
          </a:p>
          <a:p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E670D4-DAA7-C3DC-745B-D636ED6247B3}"/>
              </a:ext>
            </a:extLst>
          </p:cNvPr>
          <p:cNvSpPr txBox="1"/>
          <p:nvPr/>
        </p:nvSpPr>
        <p:spPr>
          <a:xfrm>
            <a:off x="8437163" y="180646"/>
            <a:ext cx="2072793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200" b="1">
                <a:solidFill>
                  <a:srgbClr val="868686"/>
                </a:solidFill>
                <a:effectLst/>
                <a:latin typeface="Menlo" panose="020B0609030804020204" pitchFamily="49" charset="0"/>
              </a:defRPr>
            </a:lvl1pPr>
          </a:lstStyle>
          <a:p>
            <a:r>
              <a:rPr lang="en-GB" dirty="0"/>
              <a:t>$ ./run</a:t>
            </a:r>
          </a:p>
          <a:p>
            <a:r>
              <a:rPr lang="en-GB" dirty="0" err="1"/>
              <a:t>Anlges</a:t>
            </a:r>
            <a:endParaRPr lang="en-GB" dirty="0"/>
          </a:p>
          <a:p>
            <a:r>
              <a:rPr lang="en-GB" dirty="0"/>
              <a:t>0</a:t>
            </a:r>
          </a:p>
          <a:p>
            <a:r>
              <a:rPr lang="en-GB" dirty="0"/>
              <a:t>0.314</a:t>
            </a:r>
          </a:p>
          <a:p>
            <a:r>
              <a:rPr lang="en-GB" dirty="0"/>
              <a:t>0.628</a:t>
            </a:r>
          </a:p>
          <a:p>
            <a:r>
              <a:rPr lang="en-GB" dirty="0"/>
              <a:t>0.942</a:t>
            </a:r>
          </a:p>
          <a:p>
            <a:r>
              <a:rPr lang="en-GB" dirty="0"/>
              <a:t>1.26</a:t>
            </a:r>
          </a:p>
          <a:p>
            <a:r>
              <a:rPr lang="en-GB" dirty="0"/>
              <a:t>1.57</a:t>
            </a:r>
          </a:p>
          <a:p>
            <a:r>
              <a:rPr lang="en-GB" dirty="0"/>
              <a:t>1.88</a:t>
            </a:r>
          </a:p>
          <a:p>
            <a:r>
              <a:rPr lang="en-GB" dirty="0"/>
              <a:t>2.2</a:t>
            </a:r>
          </a:p>
          <a:p>
            <a:r>
              <a:rPr lang="en-GB" dirty="0"/>
              <a:t>2.51</a:t>
            </a:r>
          </a:p>
          <a:p>
            <a:r>
              <a:rPr lang="en-GB" dirty="0"/>
              <a:t>2.83</a:t>
            </a:r>
          </a:p>
          <a:p>
            <a:r>
              <a:rPr lang="en-GB" dirty="0"/>
              <a:t>3.14</a:t>
            </a:r>
          </a:p>
          <a:p>
            <a:r>
              <a:rPr lang="en-GB" dirty="0"/>
              <a:t>Sin2x</a:t>
            </a:r>
          </a:p>
          <a:p>
            <a:r>
              <a:rPr lang="en-GB" dirty="0"/>
              <a:t>0</a:t>
            </a:r>
          </a:p>
          <a:p>
            <a:r>
              <a:rPr lang="en-GB" dirty="0"/>
              <a:t>0.588</a:t>
            </a:r>
          </a:p>
          <a:p>
            <a:r>
              <a:rPr lang="en-GB" dirty="0"/>
              <a:t>0.951</a:t>
            </a:r>
          </a:p>
          <a:p>
            <a:r>
              <a:rPr lang="en-GB" dirty="0"/>
              <a:t>0.951</a:t>
            </a:r>
          </a:p>
          <a:p>
            <a:r>
              <a:rPr lang="en-GB" dirty="0"/>
              <a:t>0.588</a:t>
            </a:r>
          </a:p>
          <a:p>
            <a:r>
              <a:rPr lang="en-GB" dirty="0"/>
              <a:t>1.22e-16</a:t>
            </a:r>
          </a:p>
          <a:p>
            <a:r>
              <a:rPr lang="en-GB" dirty="0"/>
              <a:t>-0.588</a:t>
            </a:r>
          </a:p>
          <a:p>
            <a:r>
              <a:rPr lang="en-GB" dirty="0"/>
              <a:t>-0.951</a:t>
            </a:r>
          </a:p>
          <a:p>
            <a:r>
              <a:rPr lang="en-GB" dirty="0"/>
              <a:t>-0.951</a:t>
            </a:r>
          </a:p>
          <a:p>
            <a:r>
              <a:rPr lang="en-GB" dirty="0"/>
              <a:t>-0.588</a:t>
            </a:r>
          </a:p>
          <a:p>
            <a:r>
              <a:rPr lang="en-GB" dirty="0"/>
              <a:t>-2.45e-16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A16C70-4003-1E7F-2885-0A785D445156}"/>
              </a:ext>
            </a:extLst>
          </p:cNvPr>
          <p:cNvSpPr txBox="1"/>
          <p:nvPr/>
        </p:nvSpPr>
        <p:spPr>
          <a:xfrm>
            <a:off x="10599028" y="5839691"/>
            <a:ext cx="159297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rgbClr val="002060"/>
                </a:solidFill>
              </a:rPr>
              <a:t>Shaoib</a:t>
            </a:r>
            <a:endParaRPr lang="en-US" sz="2400" dirty="0">
              <a:solidFill>
                <a:srgbClr val="002060"/>
              </a:solidFill>
            </a:endParaRP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49735277-14E2-4C2D-6980-D1546575CEF6}"/>
              </a:ext>
            </a:extLst>
          </p:cNvPr>
          <p:cNvCxnSpPr>
            <a:cxnSpLocks/>
          </p:cNvCxnSpPr>
          <p:nvPr/>
        </p:nvCxnSpPr>
        <p:spPr>
          <a:xfrm flipH="1" flipV="1">
            <a:off x="3894667" y="1930400"/>
            <a:ext cx="3032607" cy="328506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D8F745E-30FE-B10C-4F5B-0CA1FC4D1383}"/>
              </a:ext>
            </a:extLst>
          </p:cNvPr>
          <p:cNvSpPr txBox="1"/>
          <p:nvPr/>
        </p:nvSpPr>
        <p:spPr>
          <a:xfrm>
            <a:off x="6927274" y="5012738"/>
            <a:ext cx="43575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dirty="0">
                <a:solidFill>
                  <a:srgbClr val="002060"/>
                </a:solidFill>
                <a:latin typeface="Helvetica Light" panose="020B0403020202020204" pitchFamily="34" charset="0"/>
              </a:rPr>
              <a:t>Good use of </a:t>
            </a:r>
            <a:r>
              <a:rPr lang="en-GB" dirty="0" err="1">
                <a:solidFill>
                  <a:srgbClr val="002060"/>
                </a:solidFill>
                <a:latin typeface="Helvetica Light" panose="020B0403020202020204" pitchFamily="34" charset="0"/>
              </a:rPr>
              <a:t>const</a:t>
            </a:r>
            <a:r>
              <a:rPr lang="en-GB" dirty="0">
                <a:solidFill>
                  <a:srgbClr val="002060"/>
                </a:solidFill>
                <a:latin typeface="Helvetica Light" panose="020B0403020202020204" pitchFamily="34" charset="0"/>
              </a:rPr>
              <a:t>, but cleaner to use the M_PI in built into &lt;</a:t>
            </a:r>
            <a:r>
              <a:rPr lang="en-GB" dirty="0" err="1">
                <a:solidFill>
                  <a:srgbClr val="002060"/>
                </a:solidFill>
                <a:latin typeface="Helvetica Light" panose="020B0403020202020204" pitchFamily="34" charset="0"/>
              </a:rPr>
              <a:t>cmath</a:t>
            </a:r>
            <a:r>
              <a:rPr lang="en-GB" dirty="0">
                <a:solidFill>
                  <a:srgbClr val="002060"/>
                </a:solidFill>
                <a:latin typeface="Helvetica Light" panose="020B0403020202020204" pitchFamily="34" charset="0"/>
              </a:rPr>
              <a:t>&gt;</a:t>
            </a:r>
            <a:endParaRPr lang="en-US" dirty="0">
              <a:solidFill>
                <a:srgbClr val="002060"/>
              </a:solidFill>
              <a:latin typeface="Helvetica Light" panose="020B04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0897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2596F57-8388-B6B6-06CE-F4AC2FDBCF93}"/>
              </a:ext>
            </a:extLst>
          </p:cNvPr>
          <p:cNvSpPr txBox="1"/>
          <p:nvPr/>
        </p:nvSpPr>
        <p:spPr>
          <a:xfrm>
            <a:off x="0" y="43458"/>
            <a:ext cx="8549717" cy="6771084"/>
          </a:xfrm>
          <a:prstGeom prst="rect">
            <a:avLst/>
          </a:prstGeom>
          <a:solidFill>
            <a:schemeClr val="bg1"/>
          </a:solidFill>
          <a:ln w="317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&lt;iostream&gt;</a:t>
            </a:r>
            <a:endParaRPr lang="en-GB" sz="14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400" b="0" dirty="0" err="1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cmath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&gt;</a:t>
            </a:r>
            <a:endParaRPr lang="en-GB" sz="14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&lt;vector&gt;</a:t>
            </a:r>
            <a:endParaRPr lang="en-GB" sz="14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using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namespace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u="sng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sin2x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i="1" dirty="0">
                <a:solidFill>
                  <a:srgbClr val="FD971F"/>
                </a:solidFill>
                <a:effectLst/>
                <a:latin typeface="Menlo" panose="020B0609030804020204" pitchFamily="49" charset="0"/>
              </a:rPr>
              <a:t>theta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b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() {</a:t>
            </a:r>
          </a:p>
          <a:p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k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5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vector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&gt;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v1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(k, M_PI);</a:t>
            </a:r>
          </a:p>
          <a:p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vector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&gt;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v2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{};</a:t>
            </a:r>
          </a:p>
          <a:p>
            <a:b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&lt;=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k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++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{ </a:t>
            </a:r>
          </a:p>
          <a:p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v1.</a:t>
            </a:r>
            <a:r>
              <a:rPr lang="en-GB" sz="14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at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1.0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(k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1.0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))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v1.</a:t>
            </a:r>
            <a:r>
              <a:rPr lang="en-GB" sz="14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at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v2.</a:t>
            </a:r>
            <a:r>
              <a:rPr lang="en-GB" sz="14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push_back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 </a:t>
            </a:r>
            <a:r>
              <a:rPr lang="en-GB" sz="14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sin2x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(v1.</a:t>
            </a:r>
            <a:r>
              <a:rPr lang="en-GB" sz="14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at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)) );</a:t>
            </a:r>
          </a:p>
          <a:p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b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&lt;=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k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++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"Theta = "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v1.</a:t>
            </a:r>
            <a:r>
              <a:rPr lang="en-GB" sz="14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at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", sin(2theta) = "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v2.</a:t>
            </a:r>
            <a:r>
              <a:rPr lang="en-GB" sz="14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at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b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b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b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sin2x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i="1" dirty="0">
                <a:solidFill>
                  <a:srgbClr val="FD971F"/>
                </a:solidFill>
                <a:effectLst/>
                <a:latin typeface="Menlo" panose="020B0609030804020204" pitchFamily="49" charset="0"/>
              </a:rPr>
              <a:t>theta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sin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2.0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theta);</a:t>
            </a:r>
          </a:p>
          <a:p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360682-87E6-7D3C-BD88-C64365B15308}"/>
              </a:ext>
            </a:extLst>
          </p:cNvPr>
          <p:cNvSpPr txBox="1"/>
          <p:nvPr/>
        </p:nvSpPr>
        <p:spPr>
          <a:xfrm>
            <a:off x="7260082" y="2219327"/>
            <a:ext cx="4738255" cy="1754326"/>
          </a:xfrm>
          <a:prstGeom prst="rect">
            <a:avLst/>
          </a:prstGeom>
          <a:solidFill>
            <a:srgbClr val="E9E5DC"/>
          </a:solidFill>
          <a:ln w="317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$ ./run</a:t>
            </a:r>
          </a:p>
          <a:p>
            <a:r>
              <a:rPr lang="en-US" dirty="0">
                <a:solidFill>
                  <a:srgbClr val="002060"/>
                </a:solidFill>
              </a:rPr>
              <a:t>Theta = 0, sin(2theta) = 0</a:t>
            </a:r>
          </a:p>
          <a:p>
            <a:r>
              <a:rPr lang="en-US" dirty="0">
                <a:solidFill>
                  <a:srgbClr val="002060"/>
                </a:solidFill>
              </a:rPr>
              <a:t>Theta = 0.785398, sin(2theta) = 1</a:t>
            </a:r>
          </a:p>
          <a:p>
            <a:r>
              <a:rPr lang="en-US" dirty="0">
                <a:solidFill>
                  <a:srgbClr val="002060"/>
                </a:solidFill>
              </a:rPr>
              <a:t>Theta = 1.5708, sin(2theta) = 1.22465e-16</a:t>
            </a:r>
          </a:p>
          <a:p>
            <a:r>
              <a:rPr lang="en-US" dirty="0">
                <a:solidFill>
                  <a:srgbClr val="002060"/>
                </a:solidFill>
              </a:rPr>
              <a:t>Theta = 2.35619, sin(2theta) = -1</a:t>
            </a:r>
          </a:p>
          <a:p>
            <a:r>
              <a:rPr lang="en-US" dirty="0">
                <a:solidFill>
                  <a:srgbClr val="002060"/>
                </a:solidFill>
              </a:rPr>
              <a:t>Theta = 3.14159, sin(2theta) = -2.44929e-16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69B4AF-EB80-BC8E-72F9-0FE7D5E98D59}"/>
              </a:ext>
            </a:extLst>
          </p:cNvPr>
          <p:cNvSpPr txBox="1"/>
          <p:nvPr/>
        </p:nvSpPr>
        <p:spPr>
          <a:xfrm>
            <a:off x="9629210" y="1678519"/>
            <a:ext cx="15929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400"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Alex H</a:t>
            </a:r>
          </a:p>
        </p:txBody>
      </p:sp>
    </p:spTree>
    <p:extLst>
      <p:ext uri="{BB962C8B-B14F-4D97-AF65-F5344CB8AC3E}">
        <p14:creationId xmlns:p14="http://schemas.microsoft.com/office/powerpoint/2010/main" val="2327934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8E856-C9C8-DCA4-F5E8-767C64613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DDF516-42F7-A1AA-FEA1-6AEDA95E6C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Use vectors if possible to stop bound issues</a:t>
            </a:r>
          </a:p>
          <a:p>
            <a:endParaRPr lang="en-GB" dirty="0"/>
          </a:p>
          <a:p>
            <a:r>
              <a:rPr lang="en-GB" dirty="0"/>
              <a:t>Consider generalising your code early in the process</a:t>
            </a:r>
          </a:p>
        </p:txBody>
      </p:sp>
    </p:spTree>
    <p:extLst>
      <p:ext uri="{BB962C8B-B14F-4D97-AF65-F5344CB8AC3E}">
        <p14:creationId xmlns:p14="http://schemas.microsoft.com/office/powerpoint/2010/main" val="7609787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8A0AE-9A30-FC7E-643A-5D5F5DF1D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Hang on…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6C1E54-3D18-B532-476C-EAF585251D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Why is sin(2pi) not exactly 0?</a:t>
            </a:r>
          </a:p>
          <a:p>
            <a:endParaRPr lang="en-US" sz="2800" dirty="0"/>
          </a:p>
          <a:p>
            <a:r>
              <a:rPr lang="en-US" sz="2800" dirty="0"/>
              <a:t>M_PI = 3.141592653589793, not exactly pi!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7941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8464FE9-52F9-10B1-6274-91E4546DDC5D}"/>
              </a:ext>
            </a:extLst>
          </p:cNvPr>
          <p:cNvSpPr txBox="1"/>
          <p:nvPr/>
        </p:nvSpPr>
        <p:spPr>
          <a:xfrm>
            <a:off x="169718" y="689788"/>
            <a:ext cx="10733810" cy="5478423"/>
          </a:xfrm>
          <a:prstGeom prst="rect">
            <a:avLst/>
          </a:prstGeom>
          <a:solidFill>
            <a:schemeClr val="bg1"/>
          </a:solidFill>
          <a:ln w="317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GB" sz="14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&lt;iostream&gt;</a:t>
            </a:r>
            <a:endParaRPr lang="en-GB" sz="14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4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cmath</a:t>
            </a:r>
            <a:r>
              <a:rPr lang="en-GB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&gt;</a:t>
            </a:r>
            <a:endParaRPr lang="en-GB" sz="14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&lt;vector&gt;</a:t>
            </a:r>
            <a:endParaRPr lang="en-GB" sz="14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4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iomanip</a:t>
            </a:r>
            <a:r>
              <a:rPr lang="en-GB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&gt;</a:t>
            </a:r>
            <a:endParaRPr lang="en-GB" sz="14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using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namespace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b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 {</a:t>
            </a:r>
          </a:p>
          <a:p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float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pi_float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M_PI;</a:t>
            </a:r>
          </a:p>
          <a:p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pi_double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M_PI;</a:t>
            </a:r>
          </a:p>
          <a:p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float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sin_2_pi_float 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sin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4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GB" sz="14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pi_float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sin_2_pi_double 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sin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4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GB" sz="14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pi_double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b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en-GB" sz="14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pi_float</a:t>
            </a:r>
            <a:r>
              <a:rPr lang="en-GB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= "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pi_float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", sin(2.pi_float) = "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sin_2_pi_float 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4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pi_double</a:t>
            </a:r>
            <a:r>
              <a:rPr lang="en-GB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= "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pi_double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", sin(2.pi_double) = "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sin_2_pi_double 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en-GB" sz="14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setprecision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4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16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GB" sz="14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pi_float</a:t>
            </a:r>
            <a:r>
              <a:rPr lang="en-GB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= "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pi_float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", sin(2.pi_float) = "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sin_2_pi_float 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4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pi_double</a:t>
            </a:r>
            <a:r>
              <a:rPr lang="en-GB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= "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pi_double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", sin(2.pi_double) = "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sin_2_pi_double 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en-GB" sz="14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b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b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endParaRPr lang="en-GB" sz="14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665535-0545-F478-5BFB-391F6F3F8783}"/>
              </a:ext>
            </a:extLst>
          </p:cNvPr>
          <p:cNvSpPr txBox="1"/>
          <p:nvPr/>
        </p:nvSpPr>
        <p:spPr>
          <a:xfrm>
            <a:off x="3117273" y="1055684"/>
            <a:ext cx="9074727" cy="1323439"/>
          </a:xfrm>
          <a:prstGeom prst="rect">
            <a:avLst/>
          </a:prstGeom>
          <a:solidFill>
            <a:srgbClr val="E9E5DC"/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GB" sz="1600" b="1" dirty="0">
                <a:solidFill>
                  <a:srgbClr val="868686"/>
                </a:solidFill>
                <a:effectLst/>
                <a:latin typeface="Menlo" panose="020B0609030804020204" pitchFamily="49" charset="0"/>
              </a:rPr>
              <a:t>$ </a:t>
            </a:r>
            <a:r>
              <a:rPr lang="en-GB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./output</a:t>
            </a:r>
          </a:p>
          <a:p>
            <a:r>
              <a:rPr lang="en-GB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pi_float</a:t>
            </a:r>
            <a:r>
              <a:rPr lang="en-GB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3.14159, sin(2.pi_float) = 1.74846e-07</a:t>
            </a:r>
          </a:p>
          <a:p>
            <a:r>
              <a:rPr lang="en-GB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pi_double</a:t>
            </a:r>
            <a:r>
              <a:rPr lang="en-GB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3.14159, sin(2.pi_double) = -2.44929e-16</a:t>
            </a:r>
          </a:p>
          <a:p>
            <a:r>
              <a:rPr lang="en-GB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pi_float</a:t>
            </a:r>
            <a:r>
              <a:rPr lang="en-GB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3.141592741012573, sin(2.pi_float) = 1.748455531469517e-07</a:t>
            </a:r>
          </a:p>
          <a:p>
            <a:r>
              <a:rPr lang="en-GB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pi_double</a:t>
            </a:r>
            <a:r>
              <a:rPr lang="en-GB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3.141592653589793, sin(2.pi_double) = -2.449293598294706e-16</a:t>
            </a:r>
          </a:p>
        </p:txBody>
      </p:sp>
    </p:spTree>
    <p:extLst>
      <p:ext uri="{BB962C8B-B14F-4D97-AF65-F5344CB8AC3E}">
        <p14:creationId xmlns:p14="http://schemas.microsoft.com/office/powerpoint/2010/main" val="11658292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EF2E6-A95D-49EF-8C74-177712C8A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Aim of Workshop Three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276D40-11CE-8B69-2454-0670D2430A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Passing vectors into functions (pointers)</a:t>
            </a:r>
          </a:p>
          <a:p>
            <a:endParaRPr lang="en-GB" dirty="0"/>
          </a:p>
          <a:p>
            <a:r>
              <a:rPr lang="en-GB" dirty="0"/>
              <a:t>Plotting data (really this time)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87979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CBB20-C4F4-76A5-DDB1-A10E7FBC3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E3733-ABBD-854B-2019-2CD3573574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alex-hill94.github.io/#WS3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hlinkClick r:id="rId2"/>
              </a:rPr>
              <a:t>https://www.programiz.com/cpp-programming/online-compiler/?ref=1a2efafc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3"/>
              </a:rPr>
              <a:t>https://www.geeksforgeeks.org/pointers-and-references-in-c/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4"/>
              </a:rPr>
              <a:t>https://www.w3schools.com/cpp/cpp_pointers.asp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5"/>
              </a:rPr>
              <a:t>https://youtu.be/LfaMVlDaQ24?t=32542</a:t>
            </a:r>
            <a:r>
              <a:rPr lang="en-US" dirty="0"/>
              <a:t> – Harvard CS50 (Memory)</a:t>
            </a:r>
          </a:p>
        </p:txBody>
      </p:sp>
    </p:spTree>
    <p:extLst>
      <p:ext uri="{BB962C8B-B14F-4D97-AF65-F5344CB8AC3E}">
        <p14:creationId xmlns:p14="http://schemas.microsoft.com/office/powerpoint/2010/main" val="35129874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F755F-37B4-2ACA-AD98-DD75A544E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/>
              <a:t>POINTERS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15293D-ECC7-0405-EA6C-C45A2D0DDDF5}"/>
              </a:ext>
            </a:extLst>
          </p:cNvPr>
          <p:cNvSpPr>
            <a:spLocks noGrp="1"/>
          </p:cNvSpPr>
          <p:nvPr>
            <p:ph idx="1"/>
          </p:nvPr>
        </p:nvSpPr>
        <p:spPr>
          <a:effectLst/>
        </p:spPr>
        <p:txBody>
          <a:bodyPr>
            <a:normAutofit fontScale="92500" lnSpcReduction="10000"/>
          </a:bodyPr>
          <a:lstStyle/>
          <a:p>
            <a:r>
              <a:rPr lang="en-US" dirty="0"/>
              <a:t>References, memory addresses and pointers</a:t>
            </a:r>
          </a:p>
          <a:p>
            <a:endParaRPr lang="en-US" dirty="0"/>
          </a:p>
          <a:p>
            <a:r>
              <a:rPr lang="en-US" dirty="0"/>
              <a:t>Returning multiple values from functions</a:t>
            </a:r>
          </a:p>
          <a:p>
            <a:endParaRPr lang="en-US" dirty="0"/>
          </a:p>
          <a:p>
            <a:r>
              <a:rPr lang="en-US" dirty="0"/>
              <a:t>Passing arrays into functions</a:t>
            </a:r>
          </a:p>
          <a:p>
            <a:endParaRPr lang="en-US" dirty="0"/>
          </a:p>
          <a:p>
            <a:r>
              <a:rPr lang="en-US" dirty="0"/>
              <a:t>Passing vectors into functions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A0773EF8-1258-7927-9641-4192CFAC1122}"/>
              </a:ext>
            </a:extLst>
          </p:cNvPr>
          <p:cNvSpPr/>
          <p:nvPr/>
        </p:nvSpPr>
        <p:spPr>
          <a:xfrm>
            <a:off x="4304714" y="230458"/>
            <a:ext cx="3587261" cy="1257300"/>
          </a:xfrm>
          <a:prstGeom prst="roundRect">
            <a:avLst/>
          </a:prstGeom>
          <a:noFill/>
          <a:ln w="317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91961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4857A-D3D1-2A0D-6297-65B2590AA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Address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34D027-A934-99EE-E0BE-30760866F2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76450"/>
            <a:ext cx="5750241" cy="3714749"/>
          </a:xfrm>
        </p:spPr>
        <p:txBody>
          <a:bodyPr/>
          <a:lstStyle/>
          <a:p>
            <a:pPr marL="36900" indent="0">
              <a:buNone/>
            </a:pPr>
            <a:r>
              <a:rPr lang="en-US" sz="2800" dirty="0"/>
              <a:t>C++ allows us to manipulate the computer’s memory, which can make code writing and performance more efficient</a:t>
            </a:r>
          </a:p>
          <a:p>
            <a:endParaRPr lang="en-GB" dirty="0"/>
          </a:p>
        </p:txBody>
      </p:sp>
      <p:pic>
        <p:nvPicPr>
          <p:cNvPr id="4" name="Picture 6" descr="To the brain, reading computer code is not the same as reading language |  MIT News | Massachusetts Institute of Technology">
            <a:extLst>
              <a:ext uri="{FF2B5EF4-FFF2-40B4-BE49-F238E27FC236}">
                <a16:creationId xmlns:a16="http://schemas.microsoft.com/office/drawing/2014/main" id="{EBA067E7-4093-1DEB-1C14-B3273FB717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2076450"/>
            <a:ext cx="4001909" cy="2670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2562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5A485-059D-4F00-2A98-7850C379A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Last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ED5C4A-8EF7-0D33-B41F-24A7FBFB32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/>
              <a:t>Variables and data types</a:t>
            </a:r>
          </a:p>
          <a:p>
            <a:endParaRPr lang="en-US" sz="2800" dirty="0"/>
          </a:p>
          <a:p>
            <a:r>
              <a:rPr lang="en-US" sz="2800" dirty="0"/>
              <a:t>Functions</a:t>
            </a:r>
          </a:p>
          <a:p>
            <a:endParaRPr lang="en-US" sz="2800" dirty="0"/>
          </a:p>
          <a:p>
            <a:r>
              <a:rPr lang="en-US" sz="2800" dirty="0"/>
              <a:t>For loops</a:t>
            </a:r>
          </a:p>
          <a:p>
            <a:endParaRPr lang="en-US" sz="2800" dirty="0"/>
          </a:p>
          <a:p>
            <a:r>
              <a:rPr lang="en-US" sz="2800" dirty="0"/>
              <a:t>Arrays and vectors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899508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343C8-55AC-4AD0-7A9E-44B4FCC4A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Memory Address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322002-1AD5-CF7F-E4C4-F7D2E28A1A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ampersand (</a:t>
            </a:r>
            <a:r>
              <a:rPr lang="en-GB" dirty="0">
                <a:solidFill>
                  <a:srgbClr val="F92672"/>
                </a:solidFill>
                <a:latin typeface="Menlo" panose="020B0609030804020204" pitchFamily="49" charset="0"/>
              </a:rPr>
              <a:t>&amp;</a:t>
            </a:r>
            <a:r>
              <a:rPr lang="en-US" dirty="0"/>
              <a:t>) can be used to get the memory address of a variable</a:t>
            </a:r>
            <a:endParaRPr lang="en-GB" sz="2800" b="0" dirty="0">
              <a:solidFill>
                <a:srgbClr val="F92672"/>
              </a:solidFill>
              <a:effectLst/>
              <a:latin typeface="Menlo" panose="020B0609030804020204" pitchFamily="49" charset="0"/>
            </a:endParaRPr>
          </a:p>
          <a:p>
            <a:r>
              <a:rPr lang="en-US" dirty="0"/>
              <a:t>This is usually in the form of a hexadecimal</a:t>
            </a:r>
          </a:p>
          <a:p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07BC13-011C-796D-6139-D1197E44C1B6}"/>
              </a:ext>
            </a:extLst>
          </p:cNvPr>
          <p:cNvSpPr txBox="1"/>
          <p:nvPr/>
        </p:nvSpPr>
        <p:spPr>
          <a:xfrm>
            <a:off x="774607" y="3917678"/>
            <a:ext cx="7271987" cy="2462213"/>
          </a:xfrm>
          <a:prstGeom prst="rect">
            <a:avLst/>
          </a:prstGeom>
          <a:solidFill>
            <a:schemeClr val="bg1"/>
          </a:solidFill>
          <a:ln w="317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rgbClr val="F92672"/>
                </a:solidFill>
                <a:latin typeface="Menlo" panose="020B0609030804020204" pitchFamily="49" charset="0"/>
              </a:rPr>
              <a:t>#include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 </a:t>
            </a:r>
            <a:r>
              <a:rPr lang="en-GB" sz="1400" dirty="0">
                <a:solidFill>
                  <a:srgbClr val="E6DB74"/>
                </a:solidFill>
                <a:latin typeface="Menlo" panose="020B0609030804020204" pitchFamily="49" charset="0"/>
              </a:rPr>
              <a:t>&lt;iostream&gt;</a:t>
            </a:r>
            <a:endParaRPr lang="en-GB" sz="1400" dirty="0">
              <a:solidFill>
                <a:srgbClr val="F8F8F2"/>
              </a:solidFill>
              <a:latin typeface="Menlo" panose="020B0609030804020204" pitchFamily="49" charset="0"/>
            </a:endParaRPr>
          </a:p>
          <a:p>
            <a:r>
              <a:rPr lang="en-GB" sz="1400" dirty="0">
                <a:solidFill>
                  <a:srgbClr val="F92672"/>
                </a:solidFill>
                <a:latin typeface="Menlo" panose="020B0609030804020204" pitchFamily="49" charset="0"/>
              </a:rPr>
              <a:t>using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 </a:t>
            </a:r>
            <a:r>
              <a:rPr lang="en-GB" sz="1400" i="1" dirty="0">
                <a:solidFill>
                  <a:srgbClr val="66D9EF"/>
                </a:solidFill>
                <a:latin typeface="Menlo" panose="020B0609030804020204" pitchFamily="49" charset="0"/>
              </a:rPr>
              <a:t>namespace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 </a:t>
            </a:r>
            <a:r>
              <a:rPr lang="en-GB" sz="1400" u="sng" dirty="0">
                <a:solidFill>
                  <a:srgbClr val="A6E22E"/>
                </a:solidFill>
                <a:latin typeface="Menlo" panose="020B0609030804020204" pitchFamily="49" charset="0"/>
              </a:rPr>
              <a:t>std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;</a:t>
            </a:r>
          </a:p>
          <a:p>
            <a:b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</a:br>
            <a:b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</a:br>
            <a:r>
              <a:rPr lang="en-GB" sz="1400" i="1" dirty="0">
                <a:solidFill>
                  <a:srgbClr val="66D9EF"/>
                </a:solidFill>
                <a:latin typeface="Menlo" panose="020B0609030804020204" pitchFamily="49" charset="0"/>
              </a:rPr>
              <a:t>int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 </a:t>
            </a:r>
            <a:r>
              <a:rPr lang="en-GB" sz="1400" dirty="0">
                <a:solidFill>
                  <a:srgbClr val="A6E22E"/>
                </a:solidFill>
                <a:latin typeface="Menlo" panose="020B0609030804020204" pitchFamily="49" charset="0"/>
              </a:rPr>
              <a:t>main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() {</a:t>
            </a:r>
          </a:p>
          <a:p>
            <a:r>
              <a:rPr lang="en-GB" sz="1400" i="1" dirty="0">
                <a:solidFill>
                  <a:srgbClr val="66D9EF"/>
                </a:solidFill>
                <a:latin typeface="Menlo" panose="020B0609030804020204" pitchFamily="49" charset="0"/>
              </a:rPr>
              <a:t>int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 height </a:t>
            </a:r>
            <a:r>
              <a:rPr lang="en-GB" sz="1400" dirty="0">
                <a:solidFill>
                  <a:srgbClr val="F92672"/>
                </a:solidFill>
                <a:latin typeface="Menlo" panose="020B0609030804020204" pitchFamily="49" charset="0"/>
              </a:rPr>
              <a:t>=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 </a:t>
            </a:r>
            <a:r>
              <a:rPr lang="en-GB" sz="1400" dirty="0">
                <a:solidFill>
                  <a:srgbClr val="AE81FF"/>
                </a:solidFill>
                <a:latin typeface="Menlo" panose="020B0609030804020204" pitchFamily="49" charset="0"/>
              </a:rPr>
              <a:t>10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;</a:t>
            </a:r>
            <a:r>
              <a:rPr lang="en-GB" sz="1400" dirty="0">
                <a:solidFill>
                  <a:srgbClr val="88846F"/>
                </a:solidFill>
                <a:latin typeface="Menlo" panose="020B0609030804020204" pitchFamily="49" charset="0"/>
              </a:rPr>
              <a:t> // height variable</a:t>
            </a:r>
            <a:endParaRPr lang="en-GB" sz="1400" dirty="0">
              <a:solidFill>
                <a:srgbClr val="F8F8F2"/>
              </a:solidFill>
              <a:latin typeface="Menlo" panose="020B0609030804020204" pitchFamily="49" charset="0"/>
            </a:endParaRPr>
          </a:p>
          <a:p>
            <a:r>
              <a:rPr lang="en-GB" sz="1400" dirty="0" err="1">
                <a:solidFill>
                  <a:srgbClr val="F8F8F2"/>
                </a:solidFill>
                <a:latin typeface="Menlo" panose="020B0609030804020204" pitchFamily="49" charset="0"/>
              </a:rPr>
              <a:t>cout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 </a:t>
            </a:r>
            <a:r>
              <a:rPr lang="en-GB" sz="1400" dirty="0">
                <a:solidFill>
                  <a:srgbClr val="F92672"/>
                </a:solidFill>
                <a:latin typeface="Menlo" panose="020B0609030804020204" pitchFamily="49" charset="0"/>
              </a:rPr>
              <a:t>&lt;&lt;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 </a:t>
            </a:r>
            <a:r>
              <a:rPr lang="en-GB" sz="1400" dirty="0">
                <a:solidFill>
                  <a:srgbClr val="E6DB74"/>
                </a:solidFill>
                <a:latin typeface="Menlo" panose="020B0609030804020204" pitchFamily="49" charset="0"/>
              </a:rPr>
              <a:t>"height = "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 </a:t>
            </a:r>
            <a:r>
              <a:rPr lang="en-GB" sz="1400" dirty="0">
                <a:solidFill>
                  <a:srgbClr val="F92672"/>
                </a:solidFill>
                <a:latin typeface="Menlo" panose="020B0609030804020204" pitchFamily="49" charset="0"/>
              </a:rPr>
              <a:t>&lt;&lt;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 height </a:t>
            </a:r>
            <a:r>
              <a:rPr lang="en-GB" sz="1400" dirty="0">
                <a:solidFill>
                  <a:srgbClr val="F92672"/>
                </a:solidFill>
                <a:latin typeface="Menlo" panose="020B0609030804020204" pitchFamily="49" charset="0"/>
              </a:rPr>
              <a:t>&lt;&lt;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 </a:t>
            </a:r>
            <a:r>
              <a:rPr lang="en-GB" sz="1400" dirty="0">
                <a:solidFill>
                  <a:srgbClr val="E6DB74"/>
                </a:solidFill>
                <a:latin typeface="Menlo" panose="020B0609030804020204" pitchFamily="49" charset="0"/>
              </a:rPr>
              <a:t>'</a:t>
            </a:r>
            <a:r>
              <a:rPr lang="en-GB" sz="1400" dirty="0">
                <a:solidFill>
                  <a:srgbClr val="AE81FF"/>
                </a:solidFill>
                <a:latin typeface="Menlo" panose="020B0609030804020204" pitchFamily="49" charset="0"/>
              </a:rPr>
              <a:t>\n</a:t>
            </a:r>
            <a:r>
              <a:rPr lang="en-GB" sz="1400" dirty="0">
                <a:solidFill>
                  <a:srgbClr val="E6DB74"/>
                </a:solidFill>
                <a:latin typeface="Menlo" panose="020B0609030804020204" pitchFamily="49" charset="0"/>
              </a:rPr>
              <a:t>'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GB" sz="1400" dirty="0" err="1">
                <a:solidFill>
                  <a:srgbClr val="F8F8F2"/>
                </a:solidFill>
                <a:latin typeface="Menlo" panose="020B0609030804020204" pitchFamily="49" charset="0"/>
              </a:rPr>
              <a:t>cout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 </a:t>
            </a:r>
            <a:r>
              <a:rPr lang="en-GB" sz="1400" dirty="0">
                <a:solidFill>
                  <a:srgbClr val="F92672"/>
                </a:solidFill>
                <a:latin typeface="Menlo" panose="020B0609030804020204" pitchFamily="49" charset="0"/>
              </a:rPr>
              <a:t>&lt;&lt;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 </a:t>
            </a:r>
            <a:r>
              <a:rPr lang="en-GB" sz="1400" dirty="0">
                <a:solidFill>
                  <a:srgbClr val="E6DB74"/>
                </a:solidFill>
                <a:latin typeface="Menlo" panose="020B0609030804020204" pitchFamily="49" charset="0"/>
              </a:rPr>
              <a:t>"height address = "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 </a:t>
            </a:r>
            <a:r>
              <a:rPr lang="en-GB" sz="1400" dirty="0">
                <a:solidFill>
                  <a:srgbClr val="F92672"/>
                </a:solidFill>
                <a:latin typeface="Menlo" panose="020B0609030804020204" pitchFamily="49" charset="0"/>
              </a:rPr>
              <a:t>&lt;&lt;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 </a:t>
            </a:r>
            <a:r>
              <a:rPr lang="en-GB" sz="1400" dirty="0">
                <a:solidFill>
                  <a:srgbClr val="F92672"/>
                </a:solidFill>
                <a:latin typeface="Menlo" panose="020B0609030804020204" pitchFamily="49" charset="0"/>
              </a:rPr>
              <a:t>&amp;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height </a:t>
            </a:r>
            <a:r>
              <a:rPr lang="en-GB" sz="1400" dirty="0">
                <a:solidFill>
                  <a:srgbClr val="F92672"/>
                </a:solidFill>
                <a:latin typeface="Menlo" panose="020B0609030804020204" pitchFamily="49" charset="0"/>
              </a:rPr>
              <a:t>&lt;&lt;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 </a:t>
            </a:r>
            <a:r>
              <a:rPr lang="en-GB" sz="1400" dirty="0">
                <a:solidFill>
                  <a:srgbClr val="E6DB74"/>
                </a:solidFill>
                <a:latin typeface="Menlo" panose="020B0609030804020204" pitchFamily="49" charset="0"/>
              </a:rPr>
              <a:t>'</a:t>
            </a:r>
            <a:r>
              <a:rPr lang="en-GB" sz="1400" dirty="0">
                <a:solidFill>
                  <a:srgbClr val="AE81FF"/>
                </a:solidFill>
                <a:latin typeface="Menlo" panose="020B0609030804020204" pitchFamily="49" charset="0"/>
              </a:rPr>
              <a:t>\n</a:t>
            </a:r>
            <a:r>
              <a:rPr lang="en-GB" sz="1400" dirty="0">
                <a:solidFill>
                  <a:srgbClr val="E6DB74"/>
                </a:solidFill>
                <a:latin typeface="Menlo" panose="020B0609030804020204" pitchFamily="49" charset="0"/>
              </a:rPr>
              <a:t>'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;</a:t>
            </a:r>
          </a:p>
          <a:p>
            <a:b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</a:br>
            <a:r>
              <a:rPr lang="en-GB" sz="1400" dirty="0">
                <a:solidFill>
                  <a:srgbClr val="F92672"/>
                </a:solidFill>
                <a:latin typeface="Menlo" panose="020B0609030804020204" pitchFamily="49" charset="0"/>
              </a:rPr>
              <a:t>return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 </a:t>
            </a:r>
            <a:r>
              <a:rPr lang="en-GB" sz="1400" dirty="0">
                <a:solidFill>
                  <a:srgbClr val="AE81FF"/>
                </a:solidFill>
                <a:latin typeface="Menlo" panose="020B0609030804020204" pitchFamily="49" charset="0"/>
              </a:rPr>
              <a:t>0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BDB5C2-F70D-8392-68C4-D2F7B3AE7E9B}"/>
              </a:ext>
            </a:extLst>
          </p:cNvPr>
          <p:cNvSpPr txBox="1"/>
          <p:nvPr/>
        </p:nvSpPr>
        <p:spPr>
          <a:xfrm>
            <a:off x="7259782" y="4487064"/>
            <a:ext cx="4779818" cy="1015663"/>
          </a:xfrm>
          <a:prstGeom prst="rect">
            <a:avLst/>
          </a:prstGeom>
          <a:solidFill>
            <a:srgbClr val="E9E5DC"/>
          </a:solidFill>
          <a:ln w="317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GB" sz="2000" dirty="0">
                <a:solidFill>
                  <a:srgbClr val="002060"/>
                </a:solidFill>
                <a:latin typeface="Menlo" panose="020B0609030804020204" pitchFamily="49" charset="0"/>
              </a:rPr>
              <a:t>$ ./run</a:t>
            </a:r>
          </a:p>
          <a:p>
            <a:r>
              <a:rPr lang="en-GB" sz="2000" dirty="0">
                <a:solidFill>
                  <a:srgbClr val="002060"/>
                </a:solidFill>
                <a:latin typeface="Menlo" panose="020B0609030804020204" pitchFamily="49" charset="0"/>
              </a:rPr>
              <a:t>height = 10</a:t>
            </a:r>
          </a:p>
          <a:p>
            <a:r>
              <a:rPr lang="en-GB" sz="2000" dirty="0">
                <a:solidFill>
                  <a:srgbClr val="002060"/>
                </a:solidFill>
                <a:latin typeface="Menlo" panose="020B0609030804020204" pitchFamily="49" charset="0"/>
              </a:rPr>
              <a:t>height address = 0x16bd133d8</a:t>
            </a:r>
            <a:endParaRPr lang="en-US" sz="20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5064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F1A4E-E1FE-9B7B-1B88-E49EE7612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00E3C1-F04B-168D-B267-C8172779A3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487758"/>
            <a:ext cx="10353762" cy="3714749"/>
          </a:xfrm>
        </p:spPr>
        <p:txBody>
          <a:bodyPr/>
          <a:lstStyle/>
          <a:p>
            <a:r>
              <a:rPr lang="en-GB" dirty="0"/>
              <a:t>You can create a ‘reference variable’ to an existing variable using the ampersand, </a:t>
            </a:r>
            <a:r>
              <a:rPr lang="en-GB" sz="28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&amp;</a:t>
            </a:r>
          </a:p>
          <a:p>
            <a:r>
              <a:rPr lang="en-GB" dirty="0"/>
              <a:t>This is effectively an alias to an already existing variable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5C82E9-C825-B89D-40D2-B6AADC226254}"/>
              </a:ext>
            </a:extLst>
          </p:cNvPr>
          <p:cNvSpPr txBox="1"/>
          <p:nvPr/>
        </p:nvSpPr>
        <p:spPr>
          <a:xfrm>
            <a:off x="1606677" y="3143250"/>
            <a:ext cx="5908548" cy="3539430"/>
          </a:xfrm>
          <a:prstGeom prst="rect">
            <a:avLst/>
          </a:prstGeom>
          <a:solidFill>
            <a:schemeClr val="bg1"/>
          </a:solidFill>
          <a:ln w="317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&lt;iostream&gt;</a:t>
            </a:r>
            <a:endParaRPr lang="en-GB" sz="14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b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using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namespace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u="sng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b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() {</a:t>
            </a:r>
          </a:p>
          <a:p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height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10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  <a:r>
              <a:rPr lang="en-GB" sz="1400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 // height variable</a:t>
            </a:r>
            <a:endParaRPr lang="en-GB" sz="14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ref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height;</a:t>
            </a:r>
            <a:r>
              <a:rPr lang="en-GB" sz="1400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 // first reference to height</a:t>
            </a:r>
            <a:endParaRPr lang="en-GB" sz="14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ref1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height;</a:t>
            </a:r>
            <a:r>
              <a:rPr lang="en-GB" sz="1400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 // second reference to height</a:t>
            </a:r>
            <a:endParaRPr lang="en-GB" sz="14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height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9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"height = "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height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"ref = "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ref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"ref1 = "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ref1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60D558-BDD0-640D-C93D-8E71388F1277}"/>
              </a:ext>
            </a:extLst>
          </p:cNvPr>
          <p:cNvSpPr txBox="1"/>
          <p:nvPr/>
        </p:nvSpPr>
        <p:spPr>
          <a:xfrm>
            <a:off x="8816622" y="4312800"/>
            <a:ext cx="1768701" cy="1200329"/>
          </a:xfrm>
          <a:prstGeom prst="rect">
            <a:avLst/>
          </a:prstGeom>
          <a:solidFill>
            <a:srgbClr val="E9E5DC"/>
          </a:solidFill>
          <a:ln w="317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GB" sz="1800" b="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$ ./run</a:t>
            </a:r>
          </a:p>
          <a:p>
            <a:r>
              <a:rPr lang="en-GB" sz="1800" b="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height = 9</a:t>
            </a:r>
          </a:p>
          <a:p>
            <a:r>
              <a:rPr lang="en-GB" sz="1800" b="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ref = 9</a:t>
            </a:r>
          </a:p>
          <a:p>
            <a:r>
              <a:rPr lang="en-GB" sz="1800" b="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ref1 = 10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8354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F1A4E-E1FE-9B7B-1B88-E49EE7612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00E3C1-F04B-168D-B267-C8172779A3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57328" y="2181713"/>
            <a:ext cx="4808132" cy="1053808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en-GB" sz="2400" dirty="0"/>
              <a:t>The placement of </a:t>
            </a:r>
            <a:r>
              <a:rPr lang="en-GB" sz="2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GB" sz="2400" dirty="0"/>
              <a:t> is important for your chosen purpose</a:t>
            </a:r>
            <a:endParaRPr lang="en-GB" sz="2400" b="0" dirty="0">
              <a:solidFill>
                <a:srgbClr val="F92672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60D558-BDD0-640D-C93D-8E71388F1277}"/>
              </a:ext>
            </a:extLst>
          </p:cNvPr>
          <p:cNvSpPr txBox="1"/>
          <p:nvPr/>
        </p:nvSpPr>
        <p:spPr>
          <a:xfrm>
            <a:off x="7395122" y="3443597"/>
            <a:ext cx="3883084" cy="1754326"/>
          </a:xfrm>
          <a:prstGeom prst="rect">
            <a:avLst/>
          </a:prstGeom>
          <a:solidFill>
            <a:srgbClr val="E9E5DC"/>
          </a:solidFill>
          <a:ln w="317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2060"/>
                </a:solidFill>
                <a:latin typeface="Helvetica Light" panose="020B0403020202020204" pitchFamily="34" charset="0"/>
              </a:rPr>
              <a:t>$ ./output</a:t>
            </a:r>
          </a:p>
          <a:p>
            <a:r>
              <a:rPr lang="en-GB" dirty="0">
                <a:solidFill>
                  <a:srgbClr val="002060"/>
                </a:solidFill>
                <a:latin typeface="Helvetica Light" panose="020B0403020202020204" pitchFamily="34" charset="0"/>
              </a:rPr>
              <a:t>height = 9</a:t>
            </a:r>
          </a:p>
          <a:p>
            <a:r>
              <a:rPr lang="en-GB" dirty="0">
                <a:solidFill>
                  <a:srgbClr val="002060"/>
                </a:solidFill>
                <a:latin typeface="Helvetica Light" panose="020B0403020202020204" pitchFamily="34" charset="0"/>
              </a:rPr>
              <a:t>&amp;height = 0x16d98b3d8</a:t>
            </a:r>
          </a:p>
          <a:p>
            <a:r>
              <a:rPr lang="en-GB" dirty="0">
                <a:solidFill>
                  <a:srgbClr val="002060"/>
                </a:solidFill>
                <a:latin typeface="Helvetica Light" panose="020B0403020202020204" pitchFamily="34" charset="0"/>
              </a:rPr>
              <a:t>ref = 9</a:t>
            </a:r>
          </a:p>
          <a:p>
            <a:r>
              <a:rPr lang="en-GB" dirty="0">
                <a:solidFill>
                  <a:srgbClr val="002060"/>
                </a:solidFill>
                <a:latin typeface="Helvetica Light" panose="020B0403020202020204" pitchFamily="34" charset="0"/>
              </a:rPr>
              <a:t>&amp;ref = 0x16d98b3d8</a:t>
            </a:r>
          </a:p>
          <a:p>
            <a:r>
              <a:rPr lang="en-GB" dirty="0">
                <a:solidFill>
                  <a:srgbClr val="002060"/>
                </a:solidFill>
                <a:latin typeface="Helvetica Light" panose="020B0403020202020204" pitchFamily="34" charset="0"/>
              </a:rPr>
              <a:t>copy = 10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785603-3AD3-207E-14EA-8D698657AEBE}"/>
              </a:ext>
            </a:extLst>
          </p:cNvPr>
          <p:cNvSpPr txBox="1"/>
          <p:nvPr/>
        </p:nvSpPr>
        <p:spPr>
          <a:xfrm>
            <a:off x="913794" y="2181713"/>
            <a:ext cx="6102926" cy="4524315"/>
          </a:xfrm>
          <a:prstGeom prst="rect">
            <a:avLst/>
          </a:prstGeom>
          <a:solidFill>
            <a:schemeClr val="bg1"/>
          </a:solidFill>
          <a:ln w="317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GB" sz="16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&lt;iostream&gt;</a:t>
            </a:r>
            <a:endParaRPr lang="en-GB" sz="16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6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using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namespace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u="sng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endParaRPr lang="en-GB" sz="16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6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() {</a:t>
            </a:r>
          </a:p>
          <a:p>
            <a:r>
              <a:rPr lang="en-GB" sz="16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height </a:t>
            </a:r>
            <a:r>
              <a:rPr lang="en-GB" sz="16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10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  <a:r>
              <a:rPr lang="en-GB" sz="1600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 // height variable</a:t>
            </a:r>
            <a:endParaRPr lang="en-GB" sz="16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6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ref </a:t>
            </a:r>
            <a:r>
              <a:rPr lang="en-GB" sz="16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height;</a:t>
            </a:r>
            <a:r>
              <a:rPr lang="en-GB" sz="1600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 // reference to height</a:t>
            </a:r>
            <a:endParaRPr lang="en-GB" sz="16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6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copy </a:t>
            </a:r>
            <a:r>
              <a:rPr lang="en-GB" sz="16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height;</a:t>
            </a:r>
            <a:r>
              <a:rPr lang="en-GB" sz="1600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 // copy of height</a:t>
            </a:r>
            <a:endParaRPr lang="en-GB" sz="16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height </a:t>
            </a:r>
            <a:r>
              <a:rPr lang="en-GB" sz="16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9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6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"height = "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height </a:t>
            </a:r>
            <a:r>
              <a:rPr lang="en-GB" sz="16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GB" sz="16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GB" sz="16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6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"&amp;height = "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height </a:t>
            </a:r>
            <a:r>
              <a:rPr lang="en-GB" sz="16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GB" sz="16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GB" sz="16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6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"ref = "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ref </a:t>
            </a:r>
            <a:r>
              <a:rPr lang="en-GB" sz="16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GB" sz="16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GB" sz="16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6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"&amp;ref = "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ref </a:t>
            </a:r>
            <a:r>
              <a:rPr lang="en-GB" sz="16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GB" sz="16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GB" sz="16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6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"copy = "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copy </a:t>
            </a:r>
            <a:r>
              <a:rPr lang="en-GB" sz="16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GB" sz="16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GB" sz="16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6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b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endParaRPr lang="en-GB" sz="16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0957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34110-130A-F0DB-8F81-EA0E51435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36A435-76FE-FC03-4CDF-E3BFB880BC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571625"/>
            <a:ext cx="10353762" cy="3714749"/>
          </a:xfrm>
        </p:spPr>
        <p:txBody>
          <a:bodyPr/>
          <a:lstStyle/>
          <a:p>
            <a:r>
              <a:rPr lang="en-US" dirty="0"/>
              <a:t>We can create a variable that saves the memory address of another variable, known as a pointer</a:t>
            </a:r>
          </a:p>
          <a:p>
            <a:r>
              <a:rPr lang="en-US" dirty="0"/>
              <a:t>These require the use of an asterisk, </a:t>
            </a:r>
            <a:r>
              <a:rPr lang="en-GB" sz="2800" dirty="0">
                <a:solidFill>
                  <a:srgbClr val="F92672"/>
                </a:solidFill>
                <a:latin typeface="Menlo" panose="020B0609030804020204" pitchFamily="49" charset="0"/>
              </a:rPr>
              <a:t>*</a:t>
            </a:r>
            <a:r>
              <a:rPr lang="en-US" dirty="0"/>
              <a:t> </a:t>
            </a:r>
          </a:p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DCC08C-5E5F-C20D-340B-51EB877C5EC5}"/>
              </a:ext>
            </a:extLst>
          </p:cNvPr>
          <p:cNvSpPr txBox="1"/>
          <p:nvPr/>
        </p:nvSpPr>
        <p:spPr>
          <a:xfrm>
            <a:off x="774607" y="3594511"/>
            <a:ext cx="7271987" cy="3108543"/>
          </a:xfrm>
          <a:prstGeom prst="rect">
            <a:avLst/>
          </a:prstGeom>
          <a:solidFill>
            <a:schemeClr val="bg1"/>
          </a:solidFill>
          <a:ln w="317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rgbClr val="F92672"/>
                </a:solidFill>
                <a:latin typeface="Menlo" panose="020B0609030804020204" pitchFamily="49" charset="0"/>
              </a:rPr>
              <a:t>#include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 </a:t>
            </a:r>
            <a:r>
              <a:rPr lang="en-GB" sz="1400" dirty="0">
                <a:solidFill>
                  <a:srgbClr val="E6DB74"/>
                </a:solidFill>
                <a:latin typeface="Menlo" panose="020B0609030804020204" pitchFamily="49" charset="0"/>
              </a:rPr>
              <a:t>&lt;iostream&gt;</a:t>
            </a:r>
            <a:endParaRPr lang="en-GB" sz="1400" dirty="0">
              <a:solidFill>
                <a:srgbClr val="F8F8F2"/>
              </a:solidFill>
              <a:latin typeface="Menlo" panose="020B0609030804020204" pitchFamily="49" charset="0"/>
            </a:endParaRPr>
          </a:p>
          <a:p>
            <a:r>
              <a:rPr lang="en-GB" sz="1400" dirty="0">
                <a:solidFill>
                  <a:srgbClr val="F92672"/>
                </a:solidFill>
                <a:latin typeface="Menlo" panose="020B0609030804020204" pitchFamily="49" charset="0"/>
              </a:rPr>
              <a:t>using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 </a:t>
            </a:r>
            <a:r>
              <a:rPr lang="en-GB" sz="1400" i="1" dirty="0">
                <a:solidFill>
                  <a:srgbClr val="66D9EF"/>
                </a:solidFill>
                <a:latin typeface="Menlo" panose="020B0609030804020204" pitchFamily="49" charset="0"/>
              </a:rPr>
              <a:t>namespace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 </a:t>
            </a:r>
            <a:r>
              <a:rPr lang="en-GB" sz="1400" u="sng" dirty="0">
                <a:solidFill>
                  <a:srgbClr val="A6E22E"/>
                </a:solidFill>
                <a:latin typeface="Menlo" panose="020B0609030804020204" pitchFamily="49" charset="0"/>
              </a:rPr>
              <a:t>std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;</a:t>
            </a:r>
          </a:p>
          <a:p>
            <a:b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</a:br>
            <a:b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</a:br>
            <a:r>
              <a:rPr lang="en-GB" sz="1400" i="1" dirty="0">
                <a:solidFill>
                  <a:srgbClr val="66D9EF"/>
                </a:solidFill>
                <a:latin typeface="Menlo" panose="020B0609030804020204" pitchFamily="49" charset="0"/>
              </a:rPr>
              <a:t>int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 </a:t>
            </a:r>
            <a:r>
              <a:rPr lang="en-GB" sz="1400" dirty="0">
                <a:solidFill>
                  <a:srgbClr val="A6E22E"/>
                </a:solidFill>
                <a:latin typeface="Menlo" panose="020B0609030804020204" pitchFamily="49" charset="0"/>
              </a:rPr>
              <a:t>main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() {</a:t>
            </a:r>
          </a:p>
          <a:p>
            <a:r>
              <a:rPr lang="en-GB" sz="1400" i="1" dirty="0">
                <a:solidFill>
                  <a:srgbClr val="66D9EF"/>
                </a:solidFill>
                <a:latin typeface="Menlo" panose="020B0609030804020204" pitchFamily="49" charset="0"/>
              </a:rPr>
              <a:t>int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 height;</a:t>
            </a:r>
            <a:r>
              <a:rPr lang="en-GB" sz="1400" dirty="0">
                <a:solidFill>
                  <a:srgbClr val="88846F"/>
                </a:solidFill>
                <a:latin typeface="Menlo" panose="020B0609030804020204" pitchFamily="49" charset="0"/>
              </a:rPr>
              <a:t> // height variable</a:t>
            </a:r>
            <a:endParaRPr lang="en-GB" sz="1400" dirty="0">
              <a:solidFill>
                <a:srgbClr val="F8F8F2"/>
              </a:solidFill>
              <a:latin typeface="Menlo" panose="020B0609030804020204" pitchFamily="49" charset="0"/>
            </a:endParaRPr>
          </a:p>
          <a:p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height </a:t>
            </a:r>
            <a:r>
              <a:rPr lang="en-GB" sz="1400" dirty="0">
                <a:solidFill>
                  <a:srgbClr val="F92672"/>
                </a:solidFill>
                <a:latin typeface="Menlo" panose="020B0609030804020204" pitchFamily="49" charset="0"/>
              </a:rPr>
              <a:t>=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 </a:t>
            </a:r>
            <a:r>
              <a:rPr lang="en-GB" sz="1400" dirty="0">
                <a:solidFill>
                  <a:srgbClr val="AE81FF"/>
                </a:solidFill>
                <a:latin typeface="Menlo" panose="020B0609030804020204" pitchFamily="49" charset="0"/>
              </a:rPr>
              <a:t>10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GB" sz="1400" i="1" dirty="0">
                <a:solidFill>
                  <a:srgbClr val="66D9EF"/>
                </a:solidFill>
                <a:latin typeface="Menlo" panose="020B0609030804020204" pitchFamily="49" charset="0"/>
              </a:rPr>
              <a:t>int</a:t>
            </a:r>
            <a:r>
              <a:rPr lang="en-GB" sz="1400" dirty="0">
                <a:solidFill>
                  <a:srgbClr val="F92672"/>
                </a:solidFill>
                <a:latin typeface="Menlo" panose="020B0609030804020204" pitchFamily="49" charset="0"/>
              </a:rPr>
              <a:t>*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 pointer </a:t>
            </a:r>
            <a:r>
              <a:rPr lang="en-GB" sz="1400" dirty="0">
                <a:solidFill>
                  <a:srgbClr val="F92672"/>
                </a:solidFill>
                <a:latin typeface="Menlo" panose="020B0609030804020204" pitchFamily="49" charset="0"/>
              </a:rPr>
              <a:t>=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 </a:t>
            </a:r>
            <a:r>
              <a:rPr lang="en-GB" sz="1400" dirty="0">
                <a:solidFill>
                  <a:srgbClr val="F92672"/>
                </a:solidFill>
                <a:latin typeface="Menlo" panose="020B0609030804020204" pitchFamily="49" charset="0"/>
              </a:rPr>
              <a:t>&amp;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height; </a:t>
            </a:r>
          </a:p>
          <a:p>
            <a:r>
              <a:rPr lang="en-GB" sz="1400" dirty="0" err="1">
                <a:solidFill>
                  <a:srgbClr val="F8F8F2"/>
                </a:solidFill>
                <a:latin typeface="Menlo" panose="020B0609030804020204" pitchFamily="49" charset="0"/>
              </a:rPr>
              <a:t>cout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 </a:t>
            </a:r>
            <a:r>
              <a:rPr lang="en-GB" sz="1400" dirty="0">
                <a:solidFill>
                  <a:srgbClr val="F92672"/>
                </a:solidFill>
                <a:latin typeface="Menlo" panose="020B0609030804020204" pitchFamily="49" charset="0"/>
              </a:rPr>
              <a:t>&lt;&lt;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 </a:t>
            </a:r>
            <a:r>
              <a:rPr lang="en-GB" sz="1400" dirty="0">
                <a:solidFill>
                  <a:srgbClr val="E6DB74"/>
                </a:solidFill>
                <a:latin typeface="Menlo" panose="020B0609030804020204" pitchFamily="49" charset="0"/>
              </a:rPr>
              <a:t>"height address = "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 </a:t>
            </a:r>
            <a:r>
              <a:rPr lang="en-GB" sz="1400" dirty="0">
                <a:solidFill>
                  <a:srgbClr val="F92672"/>
                </a:solidFill>
                <a:latin typeface="Menlo" panose="020B0609030804020204" pitchFamily="49" charset="0"/>
              </a:rPr>
              <a:t>&lt;&lt;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 </a:t>
            </a:r>
            <a:r>
              <a:rPr lang="en-GB" sz="1400" dirty="0">
                <a:solidFill>
                  <a:srgbClr val="F92672"/>
                </a:solidFill>
                <a:latin typeface="Menlo" panose="020B0609030804020204" pitchFamily="49" charset="0"/>
              </a:rPr>
              <a:t>&amp;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height </a:t>
            </a:r>
            <a:r>
              <a:rPr lang="en-GB" sz="1400" dirty="0">
                <a:solidFill>
                  <a:srgbClr val="F92672"/>
                </a:solidFill>
                <a:latin typeface="Menlo" panose="020B0609030804020204" pitchFamily="49" charset="0"/>
              </a:rPr>
              <a:t>&lt;&lt;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 </a:t>
            </a:r>
            <a:r>
              <a:rPr lang="en-GB" sz="1400" dirty="0">
                <a:solidFill>
                  <a:srgbClr val="E6DB74"/>
                </a:solidFill>
                <a:latin typeface="Menlo" panose="020B0609030804020204" pitchFamily="49" charset="0"/>
              </a:rPr>
              <a:t>'</a:t>
            </a:r>
            <a:r>
              <a:rPr lang="en-GB" sz="1400" dirty="0">
                <a:solidFill>
                  <a:srgbClr val="AE81FF"/>
                </a:solidFill>
                <a:latin typeface="Menlo" panose="020B0609030804020204" pitchFamily="49" charset="0"/>
              </a:rPr>
              <a:t>\n</a:t>
            </a:r>
            <a:r>
              <a:rPr lang="en-GB" sz="1400" dirty="0">
                <a:solidFill>
                  <a:srgbClr val="E6DB74"/>
                </a:solidFill>
                <a:latin typeface="Menlo" panose="020B0609030804020204" pitchFamily="49" charset="0"/>
              </a:rPr>
              <a:t>'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GB" sz="1400" dirty="0" err="1">
                <a:solidFill>
                  <a:srgbClr val="F8F8F2"/>
                </a:solidFill>
                <a:latin typeface="Menlo" panose="020B0609030804020204" pitchFamily="49" charset="0"/>
              </a:rPr>
              <a:t>cout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 </a:t>
            </a:r>
            <a:r>
              <a:rPr lang="en-GB" sz="1400" dirty="0">
                <a:solidFill>
                  <a:srgbClr val="F92672"/>
                </a:solidFill>
                <a:latin typeface="Menlo" panose="020B0609030804020204" pitchFamily="49" charset="0"/>
              </a:rPr>
              <a:t>&lt;&lt;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 </a:t>
            </a:r>
            <a:r>
              <a:rPr lang="en-GB" sz="1400" dirty="0">
                <a:solidFill>
                  <a:srgbClr val="E6DB74"/>
                </a:solidFill>
                <a:latin typeface="Menlo" panose="020B0609030804020204" pitchFamily="49" charset="0"/>
              </a:rPr>
              <a:t>"pointer = "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 </a:t>
            </a:r>
            <a:r>
              <a:rPr lang="en-GB" sz="1400" dirty="0">
                <a:solidFill>
                  <a:srgbClr val="F92672"/>
                </a:solidFill>
                <a:latin typeface="Menlo" panose="020B0609030804020204" pitchFamily="49" charset="0"/>
              </a:rPr>
              <a:t>&lt;&lt;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 pointer </a:t>
            </a:r>
            <a:r>
              <a:rPr lang="en-GB" sz="1400" dirty="0">
                <a:solidFill>
                  <a:srgbClr val="F92672"/>
                </a:solidFill>
                <a:latin typeface="Menlo" panose="020B0609030804020204" pitchFamily="49" charset="0"/>
              </a:rPr>
              <a:t>&lt;&lt;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 </a:t>
            </a:r>
            <a:r>
              <a:rPr lang="en-GB" sz="1400" dirty="0">
                <a:solidFill>
                  <a:srgbClr val="E6DB74"/>
                </a:solidFill>
                <a:latin typeface="Menlo" panose="020B0609030804020204" pitchFamily="49" charset="0"/>
              </a:rPr>
              <a:t>'</a:t>
            </a:r>
            <a:r>
              <a:rPr lang="en-GB" sz="1400" dirty="0">
                <a:solidFill>
                  <a:srgbClr val="AE81FF"/>
                </a:solidFill>
                <a:latin typeface="Menlo" panose="020B0609030804020204" pitchFamily="49" charset="0"/>
              </a:rPr>
              <a:t>\n</a:t>
            </a:r>
            <a:r>
              <a:rPr lang="en-GB" sz="1400" dirty="0">
                <a:solidFill>
                  <a:srgbClr val="E6DB74"/>
                </a:solidFill>
                <a:latin typeface="Menlo" panose="020B0609030804020204" pitchFamily="49" charset="0"/>
              </a:rPr>
              <a:t>'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GB" sz="1400" dirty="0" err="1">
                <a:solidFill>
                  <a:srgbClr val="F8F8F2"/>
                </a:solidFill>
                <a:latin typeface="Menlo" panose="020B0609030804020204" pitchFamily="49" charset="0"/>
              </a:rPr>
              <a:t>cout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 </a:t>
            </a:r>
            <a:r>
              <a:rPr lang="en-GB" sz="1400" dirty="0">
                <a:solidFill>
                  <a:srgbClr val="F92672"/>
                </a:solidFill>
                <a:latin typeface="Menlo" panose="020B0609030804020204" pitchFamily="49" charset="0"/>
              </a:rPr>
              <a:t>&lt;&lt;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 </a:t>
            </a:r>
            <a:r>
              <a:rPr lang="en-GB" sz="1400" dirty="0">
                <a:solidFill>
                  <a:srgbClr val="E6DB74"/>
                </a:solidFill>
                <a:latin typeface="Menlo" panose="020B0609030804020204" pitchFamily="49" charset="0"/>
              </a:rPr>
              <a:t>"height = "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 </a:t>
            </a:r>
            <a:r>
              <a:rPr lang="en-GB" sz="1400" dirty="0">
                <a:solidFill>
                  <a:srgbClr val="F92672"/>
                </a:solidFill>
                <a:latin typeface="Menlo" panose="020B0609030804020204" pitchFamily="49" charset="0"/>
              </a:rPr>
              <a:t>&lt;&lt;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 height </a:t>
            </a:r>
            <a:r>
              <a:rPr lang="en-GB" sz="1400" dirty="0">
                <a:solidFill>
                  <a:srgbClr val="F92672"/>
                </a:solidFill>
                <a:latin typeface="Menlo" panose="020B0609030804020204" pitchFamily="49" charset="0"/>
              </a:rPr>
              <a:t>&lt;&lt;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 </a:t>
            </a:r>
            <a:r>
              <a:rPr lang="en-GB" sz="1400" dirty="0">
                <a:solidFill>
                  <a:srgbClr val="E6DB74"/>
                </a:solidFill>
                <a:latin typeface="Menlo" panose="020B0609030804020204" pitchFamily="49" charset="0"/>
              </a:rPr>
              <a:t>'</a:t>
            </a:r>
            <a:r>
              <a:rPr lang="en-GB" sz="1400" dirty="0">
                <a:solidFill>
                  <a:srgbClr val="AE81FF"/>
                </a:solidFill>
                <a:latin typeface="Menlo" panose="020B0609030804020204" pitchFamily="49" charset="0"/>
              </a:rPr>
              <a:t>\n</a:t>
            </a:r>
            <a:r>
              <a:rPr lang="en-GB" sz="1400" dirty="0">
                <a:solidFill>
                  <a:srgbClr val="E6DB74"/>
                </a:solidFill>
                <a:latin typeface="Menlo" panose="020B0609030804020204" pitchFamily="49" charset="0"/>
              </a:rPr>
              <a:t>'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;</a:t>
            </a:r>
          </a:p>
          <a:p>
            <a:b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</a:br>
            <a:r>
              <a:rPr lang="en-GB" sz="1400" dirty="0">
                <a:solidFill>
                  <a:srgbClr val="F92672"/>
                </a:solidFill>
                <a:latin typeface="Menlo" panose="020B0609030804020204" pitchFamily="49" charset="0"/>
              </a:rPr>
              <a:t>return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 </a:t>
            </a:r>
            <a:r>
              <a:rPr lang="en-GB" sz="1400" dirty="0">
                <a:solidFill>
                  <a:srgbClr val="AE81FF"/>
                </a:solidFill>
                <a:latin typeface="Menlo" panose="020B0609030804020204" pitchFamily="49" charset="0"/>
              </a:rPr>
              <a:t>0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3322A0-7671-4CE2-F097-FD3F45D44AD7}"/>
              </a:ext>
            </a:extLst>
          </p:cNvPr>
          <p:cNvSpPr txBox="1"/>
          <p:nvPr/>
        </p:nvSpPr>
        <p:spPr>
          <a:xfrm>
            <a:off x="8185782" y="4487062"/>
            <a:ext cx="3674862" cy="1323439"/>
          </a:xfrm>
          <a:prstGeom prst="rect">
            <a:avLst/>
          </a:prstGeom>
          <a:solidFill>
            <a:srgbClr val="E9E5DC"/>
          </a:solidFill>
          <a:ln w="317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2060"/>
                </a:solidFill>
              </a:rPr>
              <a:t>$ ./run</a:t>
            </a:r>
          </a:p>
          <a:p>
            <a:r>
              <a:rPr lang="en-US" sz="2000" dirty="0">
                <a:solidFill>
                  <a:srgbClr val="002060"/>
                </a:solidFill>
              </a:rPr>
              <a:t>height address = 0x16dd6f3d8</a:t>
            </a:r>
          </a:p>
          <a:p>
            <a:r>
              <a:rPr lang="en-US" sz="2000" dirty="0">
                <a:solidFill>
                  <a:srgbClr val="002060"/>
                </a:solidFill>
              </a:rPr>
              <a:t>pointer = 0x16dd6f3d8</a:t>
            </a:r>
          </a:p>
          <a:p>
            <a:r>
              <a:rPr lang="en-US" sz="2000" dirty="0">
                <a:solidFill>
                  <a:srgbClr val="002060"/>
                </a:solidFill>
              </a:rPr>
              <a:t>height = 10</a:t>
            </a:r>
          </a:p>
        </p:txBody>
      </p:sp>
    </p:spTree>
    <p:extLst>
      <p:ext uri="{BB962C8B-B14F-4D97-AF65-F5344CB8AC3E}">
        <p14:creationId xmlns:p14="http://schemas.microsoft.com/office/powerpoint/2010/main" val="1196276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34110-130A-F0DB-8F81-EA0E51435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36A435-76FE-FC03-4CDF-E3BFB880BC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5782" y="1820600"/>
            <a:ext cx="4463418" cy="3714749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en-GB" sz="2000" dirty="0"/>
              <a:t>You can place the asterisk anywhere, but the convention is </a:t>
            </a:r>
            <a:r>
              <a:rPr lang="en-GB" sz="2000" i="1" dirty="0">
                <a:solidFill>
                  <a:srgbClr val="66D9EF"/>
                </a:solidFill>
                <a:highlight>
                  <a:srgbClr val="000000"/>
                </a:highlight>
                <a:latin typeface="Menlo" panose="020B0609030804020204" pitchFamily="49" charset="0"/>
              </a:rPr>
              <a:t>int</a:t>
            </a:r>
            <a:r>
              <a:rPr lang="en-GB" sz="2000" dirty="0">
                <a:solidFill>
                  <a:srgbClr val="F92672"/>
                </a:solidFill>
                <a:highlight>
                  <a:srgbClr val="000000"/>
                </a:highlight>
                <a:latin typeface="Menlo" panose="020B0609030804020204" pitchFamily="49" charset="0"/>
              </a:rPr>
              <a:t>*</a:t>
            </a:r>
            <a:r>
              <a:rPr lang="en-GB" sz="2000" dirty="0">
                <a:solidFill>
                  <a:srgbClr val="F8F8F2"/>
                </a:solidFill>
                <a:highlight>
                  <a:srgbClr val="000000"/>
                </a:highlight>
                <a:latin typeface="Menlo" panose="020B0609030804020204" pitchFamily="49" charset="0"/>
              </a:rPr>
              <a:t> pointer1</a:t>
            </a:r>
          </a:p>
          <a:p>
            <a:endParaRPr lang="en-US" sz="2000" dirty="0">
              <a:highlight>
                <a:srgbClr val="C0C0C0"/>
              </a:highlight>
            </a:endParaRPr>
          </a:p>
          <a:p>
            <a:endParaRPr lang="en-GB" sz="2000" dirty="0">
              <a:highlight>
                <a:srgbClr val="C0C0C0"/>
              </a:highligh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DCC08C-5E5F-C20D-340B-51EB877C5EC5}"/>
              </a:ext>
            </a:extLst>
          </p:cNvPr>
          <p:cNvSpPr txBox="1"/>
          <p:nvPr/>
        </p:nvSpPr>
        <p:spPr>
          <a:xfrm>
            <a:off x="331356" y="1820600"/>
            <a:ext cx="7271987" cy="3970318"/>
          </a:xfrm>
          <a:prstGeom prst="rect">
            <a:avLst/>
          </a:prstGeom>
          <a:solidFill>
            <a:schemeClr val="bg1"/>
          </a:solidFill>
          <a:ln w="317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rgbClr val="F92672"/>
                </a:solidFill>
                <a:latin typeface="Menlo" panose="020B0609030804020204" pitchFamily="49" charset="0"/>
              </a:rPr>
              <a:t>#include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 </a:t>
            </a:r>
            <a:r>
              <a:rPr lang="en-GB" sz="1400" dirty="0">
                <a:solidFill>
                  <a:srgbClr val="E6DB74"/>
                </a:solidFill>
                <a:latin typeface="Menlo" panose="020B0609030804020204" pitchFamily="49" charset="0"/>
              </a:rPr>
              <a:t>&lt;iostream&gt;</a:t>
            </a:r>
            <a:endParaRPr lang="en-GB" sz="1400" dirty="0">
              <a:solidFill>
                <a:srgbClr val="F8F8F2"/>
              </a:solidFill>
              <a:latin typeface="Menlo" panose="020B0609030804020204" pitchFamily="49" charset="0"/>
            </a:endParaRPr>
          </a:p>
          <a:p>
            <a:r>
              <a:rPr lang="en-GB" sz="1400" dirty="0">
                <a:solidFill>
                  <a:srgbClr val="F92672"/>
                </a:solidFill>
                <a:latin typeface="Menlo" panose="020B0609030804020204" pitchFamily="49" charset="0"/>
              </a:rPr>
              <a:t>using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 </a:t>
            </a:r>
            <a:r>
              <a:rPr lang="en-GB" sz="1400" i="1" dirty="0">
                <a:solidFill>
                  <a:srgbClr val="66D9EF"/>
                </a:solidFill>
                <a:latin typeface="Menlo" panose="020B0609030804020204" pitchFamily="49" charset="0"/>
              </a:rPr>
              <a:t>namespace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 </a:t>
            </a:r>
            <a:r>
              <a:rPr lang="en-GB" sz="1400" u="sng" dirty="0">
                <a:solidFill>
                  <a:srgbClr val="A6E22E"/>
                </a:solidFill>
                <a:latin typeface="Menlo" panose="020B0609030804020204" pitchFamily="49" charset="0"/>
              </a:rPr>
              <a:t>std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;</a:t>
            </a:r>
          </a:p>
          <a:p>
            <a:b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</a:br>
            <a:b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</a:br>
            <a:r>
              <a:rPr lang="en-GB" sz="1400" i="1" dirty="0">
                <a:solidFill>
                  <a:srgbClr val="66D9EF"/>
                </a:solidFill>
                <a:latin typeface="Menlo" panose="020B0609030804020204" pitchFamily="49" charset="0"/>
              </a:rPr>
              <a:t>int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 </a:t>
            </a:r>
            <a:r>
              <a:rPr lang="en-GB" sz="1400" dirty="0">
                <a:solidFill>
                  <a:srgbClr val="A6E22E"/>
                </a:solidFill>
                <a:latin typeface="Menlo" panose="020B0609030804020204" pitchFamily="49" charset="0"/>
              </a:rPr>
              <a:t>main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() {</a:t>
            </a:r>
          </a:p>
          <a:p>
            <a:r>
              <a:rPr lang="en-GB" sz="1400" i="1" dirty="0">
                <a:solidFill>
                  <a:srgbClr val="66D9EF"/>
                </a:solidFill>
                <a:latin typeface="Menlo" panose="020B0609030804020204" pitchFamily="49" charset="0"/>
              </a:rPr>
              <a:t>int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 height;</a:t>
            </a:r>
            <a:r>
              <a:rPr lang="en-GB" sz="1400" dirty="0">
                <a:solidFill>
                  <a:srgbClr val="88846F"/>
                </a:solidFill>
                <a:latin typeface="Menlo" panose="020B0609030804020204" pitchFamily="49" charset="0"/>
              </a:rPr>
              <a:t> // height variable</a:t>
            </a:r>
            <a:endParaRPr lang="en-GB" sz="1400" dirty="0">
              <a:solidFill>
                <a:srgbClr val="F8F8F2"/>
              </a:solidFill>
              <a:latin typeface="Menlo" panose="020B0609030804020204" pitchFamily="49" charset="0"/>
            </a:endParaRPr>
          </a:p>
          <a:p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height </a:t>
            </a:r>
            <a:r>
              <a:rPr lang="en-GB" sz="1400" dirty="0">
                <a:solidFill>
                  <a:srgbClr val="F92672"/>
                </a:solidFill>
                <a:latin typeface="Menlo" panose="020B0609030804020204" pitchFamily="49" charset="0"/>
              </a:rPr>
              <a:t>=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 </a:t>
            </a:r>
            <a:r>
              <a:rPr lang="en-GB" sz="1400" dirty="0">
                <a:solidFill>
                  <a:srgbClr val="AE81FF"/>
                </a:solidFill>
                <a:latin typeface="Menlo" panose="020B0609030804020204" pitchFamily="49" charset="0"/>
              </a:rPr>
              <a:t>10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GB" sz="1400" i="1" dirty="0">
                <a:solidFill>
                  <a:srgbClr val="66D9EF"/>
                </a:solidFill>
                <a:latin typeface="Menlo" panose="020B0609030804020204" pitchFamily="49" charset="0"/>
              </a:rPr>
              <a:t>int</a:t>
            </a:r>
            <a:r>
              <a:rPr lang="en-GB" sz="1400" dirty="0">
                <a:solidFill>
                  <a:srgbClr val="F92672"/>
                </a:solidFill>
                <a:latin typeface="Menlo" panose="020B0609030804020204" pitchFamily="49" charset="0"/>
              </a:rPr>
              <a:t>*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 pointer1 </a:t>
            </a:r>
            <a:r>
              <a:rPr lang="en-GB" sz="1400" dirty="0">
                <a:solidFill>
                  <a:srgbClr val="F92672"/>
                </a:solidFill>
                <a:latin typeface="Menlo" panose="020B0609030804020204" pitchFamily="49" charset="0"/>
              </a:rPr>
              <a:t>=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 </a:t>
            </a:r>
            <a:r>
              <a:rPr lang="en-GB" sz="1400" dirty="0">
                <a:solidFill>
                  <a:srgbClr val="F92672"/>
                </a:solidFill>
                <a:latin typeface="Menlo" panose="020B0609030804020204" pitchFamily="49" charset="0"/>
              </a:rPr>
              <a:t>&amp;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height; </a:t>
            </a:r>
          </a:p>
          <a:p>
            <a:r>
              <a:rPr lang="en-GB" sz="1400" i="1" dirty="0">
                <a:solidFill>
                  <a:srgbClr val="66D9EF"/>
                </a:solidFill>
                <a:latin typeface="Menlo" panose="020B0609030804020204" pitchFamily="49" charset="0"/>
              </a:rPr>
              <a:t>int </a:t>
            </a:r>
            <a:r>
              <a:rPr lang="en-GB" sz="1400" dirty="0">
                <a:solidFill>
                  <a:srgbClr val="F92672"/>
                </a:solidFill>
                <a:latin typeface="Menlo" panose="020B0609030804020204" pitchFamily="49" charset="0"/>
              </a:rPr>
              <a:t>*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 pointer2 </a:t>
            </a:r>
            <a:r>
              <a:rPr lang="en-GB" sz="1400" dirty="0">
                <a:solidFill>
                  <a:srgbClr val="F92672"/>
                </a:solidFill>
                <a:latin typeface="Menlo" panose="020B0609030804020204" pitchFamily="49" charset="0"/>
              </a:rPr>
              <a:t>=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 </a:t>
            </a:r>
            <a:r>
              <a:rPr lang="en-GB" sz="1400" dirty="0">
                <a:solidFill>
                  <a:srgbClr val="F92672"/>
                </a:solidFill>
                <a:latin typeface="Menlo" panose="020B0609030804020204" pitchFamily="49" charset="0"/>
              </a:rPr>
              <a:t>&amp;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height; </a:t>
            </a:r>
          </a:p>
          <a:p>
            <a:r>
              <a:rPr lang="en-GB" sz="1400" i="1" dirty="0">
                <a:solidFill>
                  <a:srgbClr val="66D9EF"/>
                </a:solidFill>
                <a:latin typeface="Menlo" panose="020B0609030804020204" pitchFamily="49" charset="0"/>
              </a:rPr>
              <a:t>int </a:t>
            </a:r>
            <a:r>
              <a:rPr lang="en-GB" sz="1400" dirty="0">
                <a:solidFill>
                  <a:srgbClr val="F92672"/>
                </a:solidFill>
                <a:latin typeface="Menlo" panose="020B0609030804020204" pitchFamily="49" charset="0"/>
              </a:rPr>
              <a:t>*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pointer3 </a:t>
            </a:r>
            <a:r>
              <a:rPr lang="en-GB" sz="1400" dirty="0">
                <a:solidFill>
                  <a:srgbClr val="F92672"/>
                </a:solidFill>
                <a:latin typeface="Menlo" panose="020B0609030804020204" pitchFamily="49" charset="0"/>
              </a:rPr>
              <a:t>=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 </a:t>
            </a:r>
            <a:r>
              <a:rPr lang="en-GB" sz="1400" dirty="0">
                <a:solidFill>
                  <a:srgbClr val="F92672"/>
                </a:solidFill>
                <a:latin typeface="Menlo" panose="020B0609030804020204" pitchFamily="49" charset="0"/>
              </a:rPr>
              <a:t>&amp;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height; </a:t>
            </a:r>
          </a:p>
          <a:p>
            <a:r>
              <a:rPr lang="en-GB" sz="1400" dirty="0" err="1">
                <a:solidFill>
                  <a:srgbClr val="F8F8F2"/>
                </a:solidFill>
                <a:latin typeface="Menlo" panose="020B0609030804020204" pitchFamily="49" charset="0"/>
              </a:rPr>
              <a:t>cout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 </a:t>
            </a:r>
            <a:r>
              <a:rPr lang="en-GB" sz="1400" dirty="0">
                <a:solidFill>
                  <a:srgbClr val="F92672"/>
                </a:solidFill>
                <a:latin typeface="Menlo" panose="020B0609030804020204" pitchFamily="49" charset="0"/>
              </a:rPr>
              <a:t>&lt;&lt;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 </a:t>
            </a:r>
            <a:r>
              <a:rPr lang="en-GB" sz="1400" dirty="0">
                <a:solidFill>
                  <a:srgbClr val="E6DB74"/>
                </a:solidFill>
                <a:latin typeface="Menlo" panose="020B0609030804020204" pitchFamily="49" charset="0"/>
              </a:rPr>
              <a:t>"height address = "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 </a:t>
            </a:r>
            <a:r>
              <a:rPr lang="en-GB" sz="1400" dirty="0">
                <a:solidFill>
                  <a:srgbClr val="F92672"/>
                </a:solidFill>
                <a:latin typeface="Menlo" panose="020B0609030804020204" pitchFamily="49" charset="0"/>
              </a:rPr>
              <a:t>&lt;&lt;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 </a:t>
            </a:r>
            <a:r>
              <a:rPr lang="en-GB" sz="1400" dirty="0">
                <a:solidFill>
                  <a:srgbClr val="F92672"/>
                </a:solidFill>
                <a:latin typeface="Menlo" panose="020B0609030804020204" pitchFamily="49" charset="0"/>
              </a:rPr>
              <a:t>&amp;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height </a:t>
            </a:r>
            <a:r>
              <a:rPr lang="en-GB" sz="1400" dirty="0">
                <a:solidFill>
                  <a:srgbClr val="F92672"/>
                </a:solidFill>
                <a:latin typeface="Menlo" panose="020B0609030804020204" pitchFamily="49" charset="0"/>
              </a:rPr>
              <a:t>&lt;&lt;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 </a:t>
            </a:r>
            <a:r>
              <a:rPr lang="en-GB" sz="1400" dirty="0">
                <a:solidFill>
                  <a:srgbClr val="E6DB74"/>
                </a:solidFill>
                <a:latin typeface="Menlo" panose="020B0609030804020204" pitchFamily="49" charset="0"/>
              </a:rPr>
              <a:t>'</a:t>
            </a:r>
            <a:r>
              <a:rPr lang="en-GB" sz="1400" dirty="0">
                <a:solidFill>
                  <a:srgbClr val="AE81FF"/>
                </a:solidFill>
                <a:latin typeface="Menlo" panose="020B0609030804020204" pitchFamily="49" charset="0"/>
              </a:rPr>
              <a:t>\n</a:t>
            </a:r>
            <a:r>
              <a:rPr lang="en-GB" sz="1400" dirty="0">
                <a:solidFill>
                  <a:srgbClr val="E6DB74"/>
                </a:solidFill>
                <a:latin typeface="Menlo" panose="020B0609030804020204" pitchFamily="49" charset="0"/>
              </a:rPr>
              <a:t>'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GB" sz="1400" dirty="0" err="1">
                <a:solidFill>
                  <a:srgbClr val="F8F8F2"/>
                </a:solidFill>
                <a:latin typeface="Menlo" panose="020B0609030804020204" pitchFamily="49" charset="0"/>
              </a:rPr>
              <a:t>cout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 </a:t>
            </a:r>
            <a:r>
              <a:rPr lang="en-GB" sz="1400" dirty="0">
                <a:solidFill>
                  <a:srgbClr val="F92672"/>
                </a:solidFill>
                <a:latin typeface="Menlo" panose="020B0609030804020204" pitchFamily="49" charset="0"/>
              </a:rPr>
              <a:t>&lt;&lt;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 </a:t>
            </a:r>
            <a:r>
              <a:rPr lang="en-GB" sz="1400" dirty="0">
                <a:solidFill>
                  <a:srgbClr val="E6DB74"/>
                </a:solidFill>
                <a:latin typeface="Menlo" panose="020B0609030804020204" pitchFamily="49" charset="0"/>
              </a:rPr>
              <a:t>"pointer1 = "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 </a:t>
            </a:r>
            <a:r>
              <a:rPr lang="en-GB" sz="1400" dirty="0">
                <a:solidFill>
                  <a:srgbClr val="F92672"/>
                </a:solidFill>
                <a:latin typeface="Menlo" panose="020B0609030804020204" pitchFamily="49" charset="0"/>
              </a:rPr>
              <a:t>&lt;&lt;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 pointer1 </a:t>
            </a:r>
            <a:r>
              <a:rPr lang="en-GB" sz="1400" dirty="0">
                <a:solidFill>
                  <a:srgbClr val="F92672"/>
                </a:solidFill>
                <a:latin typeface="Menlo" panose="020B0609030804020204" pitchFamily="49" charset="0"/>
              </a:rPr>
              <a:t>&lt;&lt;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 </a:t>
            </a:r>
            <a:r>
              <a:rPr lang="en-GB" sz="1400" dirty="0">
                <a:solidFill>
                  <a:srgbClr val="E6DB74"/>
                </a:solidFill>
                <a:latin typeface="Menlo" panose="020B0609030804020204" pitchFamily="49" charset="0"/>
              </a:rPr>
              <a:t>'</a:t>
            </a:r>
            <a:r>
              <a:rPr lang="en-GB" sz="1400" dirty="0">
                <a:solidFill>
                  <a:srgbClr val="AE81FF"/>
                </a:solidFill>
                <a:latin typeface="Menlo" panose="020B0609030804020204" pitchFamily="49" charset="0"/>
              </a:rPr>
              <a:t>\n</a:t>
            </a:r>
            <a:r>
              <a:rPr lang="en-GB" sz="1400" dirty="0">
                <a:solidFill>
                  <a:srgbClr val="E6DB74"/>
                </a:solidFill>
                <a:latin typeface="Menlo" panose="020B0609030804020204" pitchFamily="49" charset="0"/>
              </a:rPr>
              <a:t>'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GB" sz="1400" dirty="0" err="1">
                <a:solidFill>
                  <a:srgbClr val="F8F8F2"/>
                </a:solidFill>
                <a:latin typeface="Menlo" panose="020B0609030804020204" pitchFamily="49" charset="0"/>
              </a:rPr>
              <a:t>cout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 </a:t>
            </a:r>
            <a:r>
              <a:rPr lang="en-GB" sz="1400" dirty="0">
                <a:solidFill>
                  <a:srgbClr val="F92672"/>
                </a:solidFill>
                <a:latin typeface="Menlo" panose="020B0609030804020204" pitchFamily="49" charset="0"/>
              </a:rPr>
              <a:t>&lt;&lt;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 </a:t>
            </a:r>
            <a:r>
              <a:rPr lang="en-GB" sz="1400" dirty="0">
                <a:solidFill>
                  <a:srgbClr val="E6DB74"/>
                </a:solidFill>
                <a:latin typeface="Menlo" panose="020B0609030804020204" pitchFamily="49" charset="0"/>
              </a:rPr>
              <a:t>"pointer2 = "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 </a:t>
            </a:r>
            <a:r>
              <a:rPr lang="en-GB" sz="1400" dirty="0">
                <a:solidFill>
                  <a:srgbClr val="F92672"/>
                </a:solidFill>
                <a:latin typeface="Menlo" panose="020B0609030804020204" pitchFamily="49" charset="0"/>
              </a:rPr>
              <a:t>&lt;&lt;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 pointer2 </a:t>
            </a:r>
            <a:r>
              <a:rPr lang="en-GB" sz="1400" dirty="0">
                <a:solidFill>
                  <a:srgbClr val="F92672"/>
                </a:solidFill>
                <a:latin typeface="Menlo" panose="020B0609030804020204" pitchFamily="49" charset="0"/>
              </a:rPr>
              <a:t>&lt;&lt;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 </a:t>
            </a:r>
            <a:r>
              <a:rPr lang="en-GB" sz="1400" dirty="0">
                <a:solidFill>
                  <a:srgbClr val="E6DB74"/>
                </a:solidFill>
                <a:latin typeface="Menlo" panose="020B0609030804020204" pitchFamily="49" charset="0"/>
              </a:rPr>
              <a:t>'</a:t>
            </a:r>
            <a:r>
              <a:rPr lang="en-GB" sz="1400" dirty="0">
                <a:solidFill>
                  <a:srgbClr val="AE81FF"/>
                </a:solidFill>
                <a:latin typeface="Menlo" panose="020B0609030804020204" pitchFamily="49" charset="0"/>
              </a:rPr>
              <a:t>\n</a:t>
            </a:r>
            <a:r>
              <a:rPr lang="en-GB" sz="1400" dirty="0">
                <a:solidFill>
                  <a:srgbClr val="E6DB74"/>
                </a:solidFill>
                <a:latin typeface="Menlo" panose="020B0609030804020204" pitchFamily="49" charset="0"/>
              </a:rPr>
              <a:t>'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GB" sz="1400" dirty="0" err="1">
                <a:solidFill>
                  <a:srgbClr val="F8F8F2"/>
                </a:solidFill>
                <a:latin typeface="Menlo" panose="020B0609030804020204" pitchFamily="49" charset="0"/>
              </a:rPr>
              <a:t>cout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 </a:t>
            </a:r>
            <a:r>
              <a:rPr lang="en-GB" sz="1400" dirty="0">
                <a:solidFill>
                  <a:srgbClr val="F92672"/>
                </a:solidFill>
                <a:latin typeface="Menlo" panose="020B0609030804020204" pitchFamily="49" charset="0"/>
              </a:rPr>
              <a:t>&lt;&lt;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 </a:t>
            </a:r>
            <a:r>
              <a:rPr lang="en-GB" sz="1400" dirty="0">
                <a:solidFill>
                  <a:srgbClr val="E6DB74"/>
                </a:solidFill>
                <a:latin typeface="Menlo" panose="020B0609030804020204" pitchFamily="49" charset="0"/>
              </a:rPr>
              <a:t>"pointer3 = "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 </a:t>
            </a:r>
            <a:r>
              <a:rPr lang="en-GB" sz="1400" dirty="0">
                <a:solidFill>
                  <a:srgbClr val="F92672"/>
                </a:solidFill>
                <a:latin typeface="Menlo" panose="020B0609030804020204" pitchFamily="49" charset="0"/>
              </a:rPr>
              <a:t>&lt;&lt;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 pointer3 </a:t>
            </a:r>
            <a:r>
              <a:rPr lang="en-GB" sz="1400" dirty="0">
                <a:solidFill>
                  <a:srgbClr val="F92672"/>
                </a:solidFill>
                <a:latin typeface="Menlo" panose="020B0609030804020204" pitchFamily="49" charset="0"/>
              </a:rPr>
              <a:t>&lt;&lt;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 </a:t>
            </a:r>
            <a:r>
              <a:rPr lang="en-GB" sz="1400" dirty="0">
                <a:solidFill>
                  <a:srgbClr val="E6DB74"/>
                </a:solidFill>
                <a:latin typeface="Menlo" panose="020B0609030804020204" pitchFamily="49" charset="0"/>
              </a:rPr>
              <a:t>'</a:t>
            </a:r>
            <a:r>
              <a:rPr lang="en-GB" sz="1400" dirty="0">
                <a:solidFill>
                  <a:srgbClr val="AE81FF"/>
                </a:solidFill>
                <a:latin typeface="Menlo" panose="020B0609030804020204" pitchFamily="49" charset="0"/>
              </a:rPr>
              <a:t>\n</a:t>
            </a:r>
            <a:r>
              <a:rPr lang="en-GB" sz="1400" dirty="0">
                <a:solidFill>
                  <a:srgbClr val="E6DB74"/>
                </a:solidFill>
                <a:latin typeface="Menlo" panose="020B0609030804020204" pitchFamily="49" charset="0"/>
              </a:rPr>
              <a:t>'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GB" sz="1400" dirty="0" err="1">
                <a:solidFill>
                  <a:srgbClr val="F8F8F2"/>
                </a:solidFill>
                <a:latin typeface="Menlo" panose="020B0609030804020204" pitchFamily="49" charset="0"/>
              </a:rPr>
              <a:t>cout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 </a:t>
            </a:r>
            <a:r>
              <a:rPr lang="en-GB" sz="1400" dirty="0">
                <a:solidFill>
                  <a:srgbClr val="F92672"/>
                </a:solidFill>
                <a:latin typeface="Menlo" panose="020B0609030804020204" pitchFamily="49" charset="0"/>
              </a:rPr>
              <a:t>&lt;&lt;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 </a:t>
            </a:r>
            <a:r>
              <a:rPr lang="en-GB" sz="1400" dirty="0">
                <a:solidFill>
                  <a:srgbClr val="E6DB74"/>
                </a:solidFill>
                <a:latin typeface="Menlo" panose="020B0609030804020204" pitchFamily="49" charset="0"/>
              </a:rPr>
              <a:t>"height = "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 </a:t>
            </a:r>
            <a:r>
              <a:rPr lang="en-GB" sz="1400" dirty="0">
                <a:solidFill>
                  <a:srgbClr val="F92672"/>
                </a:solidFill>
                <a:latin typeface="Menlo" panose="020B0609030804020204" pitchFamily="49" charset="0"/>
              </a:rPr>
              <a:t>&lt;&lt;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 height </a:t>
            </a:r>
            <a:r>
              <a:rPr lang="en-GB" sz="1400" dirty="0">
                <a:solidFill>
                  <a:srgbClr val="F92672"/>
                </a:solidFill>
                <a:latin typeface="Menlo" panose="020B0609030804020204" pitchFamily="49" charset="0"/>
              </a:rPr>
              <a:t>&lt;&lt;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 </a:t>
            </a:r>
            <a:r>
              <a:rPr lang="en-GB" sz="1400" dirty="0">
                <a:solidFill>
                  <a:srgbClr val="E6DB74"/>
                </a:solidFill>
                <a:latin typeface="Menlo" panose="020B0609030804020204" pitchFamily="49" charset="0"/>
              </a:rPr>
              <a:t>'</a:t>
            </a:r>
            <a:r>
              <a:rPr lang="en-GB" sz="1400" dirty="0">
                <a:solidFill>
                  <a:srgbClr val="AE81FF"/>
                </a:solidFill>
                <a:latin typeface="Menlo" panose="020B0609030804020204" pitchFamily="49" charset="0"/>
              </a:rPr>
              <a:t>\n</a:t>
            </a:r>
            <a:r>
              <a:rPr lang="en-GB" sz="1400" dirty="0">
                <a:solidFill>
                  <a:srgbClr val="E6DB74"/>
                </a:solidFill>
                <a:latin typeface="Menlo" panose="020B0609030804020204" pitchFamily="49" charset="0"/>
              </a:rPr>
              <a:t>'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;</a:t>
            </a:r>
          </a:p>
          <a:p>
            <a:b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</a:br>
            <a:r>
              <a:rPr lang="en-GB" sz="1400" dirty="0">
                <a:solidFill>
                  <a:srgbClr val="F92672"/>
                </a:solidFill>
                <a:latin typeface="Menlo" panose="020B0609030804020204" pitchFamily="49" charset="0"/>
              </a:rPr>
              <a:t>return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 </a:t>
            </a:r>
            <a:r>
              <a:rPr lang="en-GB" sz="1400" dirty="0">
                <a:solidFill>
                  <a:srgbClr val="AE81FF"/>
                </a:solidFill>
                <a:latin typeface="Menlo" panose="020B0609030804020204" pitchFamily="49" charset="0"/>
              </a:rPr>
              <a:t>0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3322A0-7671-4CE2-F097-FD3F45D44AD7}"/>
              </a:ext>
            </a:extLst>
          </p:cNvPr>
          <p:cNvSpPr txBox="1"/>
          <p:nvPr/>
        </p:nvSpPr>
        <p:spPr>
          <a:xfrm>
            <a:off x="8185782" y="3677974"/>
            <a:ext cx="3674862" cy="1938992"/>
          </a:xfrm>
          <a:prstGeom prst="rect">
            <a:avLst/>
          </a:prstGeom>
          <a:solidFill>
            <a:srgbClr val="E9E5DC"/>
          </a:solidFill>
          <a:ln w="317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GB" sz="2000" dirty="0">
                <a:solidFill>
                  <a:srgbClr val="002060"/>
                </a:solidFill>
              </a:rPr>
              <a:t>$ ./output</a:t>
            </a:r>
          </a:p>
          <a:p>
            <a:r>
              <a:rPr lang="en-GB" sz="2000" dirty="0">
                <a:solidFill>
                  <a:srgbClr val="002060"/>
                </a:solidFill>
              </a:rPr>
              <a:t>height address = 0x16b4d33d8</a:t>
            </a:r>
          </a:p>
          <a:p>
            <a:r>
              <a:rPr lang="en-GB" sz="2000" dirty="0">
                <a:solidFill>
                  <a:srgbClr val="002060"/>
                </a:solidFill>
              </a:rPr>
              <a:t>pointer1 = 0x16b4d33d8</a:t>
            </a:r>
          </a:p>
          <a:p>
            <a:r>
              <a:rPr lang="en-GB" sz="2000" dirty="0">
                <a:solidFill>
                  <a:srgbClr val="002060"/>
                </a:solidFill>
              </a:rPr>
              <a:t>pointer2 = 0x16b4d33d8</a:t>
            </a:r>
          </a:p>
          <a:p>
            <a:r>
              <a:rPr lang="en-GB" sz="2000" dirty="0">
                <a:solidFill>
                  <a:srgbClr val="002060"/>
                </a:solidFill>
              </a:rPr>
              <a:t>pointer3 = 0x16b4d33d8</a:t>
            </a:r>
          </a:p>
          <a:p>
            <a:r>
              <a:rPr lang="en-GB" sz="2000" dirty="0">
                <a:solidFill>
                  <a:srgbClr val="002060"/>
                </a:solidFill>
              </a:rPr>
              <a:t>height = 10</a:t>
            </a:r>
          </a:p>
        </p:txBody>
      </p:sp>
    </p:spTree>
    <p:extLst>
      <p:ext uri="{BB962C8B-B14F-4D97-AF65-F5344CB8AC3E}">
        <p14:creationId xmlns:p14="http://schemas.microsoft.com/office/powerpoint/2010/main" val="11933925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35CA6-4C37-9DED-3952-9A575347A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Pointers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88391-68CE-30F6-7639-128E0743B0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571625"/>
            <a:ext cx="10353762" cy="3714749"/>
          </a:xfrm>
        </p:spPr>
        <p:txBody>
          <a:bodyPr/>
          <a:lstStyle/>
          <a:p>
            <a:r>
              <a:rPr lang="en-US" dirty="0"/>
              <a:t>Make sure the data type of the pointer matches the variable!</a:t>
            </a:r>
          </a:p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D8463A-0879-2AF0-0A1E-529BE8EB9570}"/>
              </a:ext>
            </a:extLst>
          </p:cNvPr>
          <p:cNvSpPr txBox="1"/>
          <p:nvPr/>
        </p:nvSpPr>
        <p:spPr>
          <a:xfrm>
            <a:off x="7223922" y="3428999"/>
            <a:ext cx="4968078" cy="2031325"/>
          </a:xfrm>
          <a:prstGeom prst="rect">
            <a:avLst/>
          </a:prstGeom>
          <a:solidFill>
            <a:srgbClr val="E9E5DC"/>
          </a:solidFill>
          <a:ln w="317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$ g++ -o output </a:t>
            </a:r>
            <a:r>
              <a:rPr lang="en-US" dirty="0" err="1">
                <a:solidFill>
                  <a:srgbClr val="002060"/>
                </a:solidFill>
              </a:rPr>
              <a:t>test.cpp</a:t>
            </a:r>
            <a:endParaRPr lang="en-US" dirty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rgbClr val="002060"/>
                </a:solidFill>
              </a:rPr>
              <a:t>test.cpp:8:6: error: cannot initialize a variable of type 'int *' with an </a:t>
            </a:r>
            <a:r>
              <a:rPr lang="en-US" dirty="0" err="1">
                <a:solidFill>
                  <a:srgbClr val="002060"/>
                </a:solidFill>
              </a:rPr>
              <a:t>rvalue</a:t>
            </a:r>
            <a:r>
              <a:rPr lang="en-US" dirty="0">
                <a:solidFill>
                  <a:srgbClr val="002060"/>
                </a:solidFill>
              </a:rPr>
              <a:t> of type 'std::string *' (aka '</a:t>
            </a:r>
            <a:r>
              <a:rPr lang="en-US" dirty="0" err="1">
                <a:solidFill>
                  <a:srgbClr val="002060"/>
                </a:solidFill>
              </a:rPr>
              <a:t>basic_string</a:t>
            </a:r>
            <a:r>
              <a:rPr lang="en-US" dirty="0">
                <a:solidFill>
                  <a:srgbClr val="002060"/>
                </a:solidFill>
              </a:rPr>
              <a:t>&lt;char&gt; *')</a:t>
            </a:r>
          </a:p>
          <a:p>
            <a:r>
              <a:rPr lang="en-US" dirty="0">
                <a:solidFill>
                  <a:srgbClr val="002060"/>
                </a:solidFill>
              </a:rPr>
              <a:t>int* </a:t>
            </a:r>
            <a:r>
              <a:rPr lang="en-US" dirty="0" err="1">
                <a:solidFill>
                  <a:srgbClr val="002060"/>
                </a:solidFill>
              </a:rPr>
              <a:t>name_ptr</a:t>
            </a:r>
            <a:r>
              <a:rPr lang="en-US" dirty="0">
                <a:solidFill>
                  <a:srgbClr val="002060"/>
                </a:solidFill>
              </a:rPr>
              <a:t> = &amp;name;</a:t>
            </a:r>
          </a:p>
          <a:p>
            <a:r>
              <a:rPr lang="en-US" dirty="0">
                <a:solidFill>
                  <a:srgbClr val="002060"/>
                </a:solidFill>
              </a:rPr>
              <a:t>     ^          ~~~~~</a:t>
            </a:r>
          </a:p>
          <a:p>
            <a:r>
              <a:rPr lang="en-US" dirty="0">
                <a:solidFill>
                  <a:srgbClr val="002060"/>
                </a:solidFill>
              </a:rPr>
              <a:t>1 error generated.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500A22-720F-E3D3-5D38-3CE8575FAE66}"/>
              </a:ext>
            </a:extLst>
          </p:cNvPr>
          <p:cNvSpPr txBox="1"/>
          <p:nvPr/>
        </p:nvSpPr>
        <p:spPr>
          <a:xfrm>
            <a:off x="264857" y="2436076"/>
            <a:ext cx="6867466" cy="3754874"/>
          </a:xfrm>
          <a:prstGeom prst="rect">
            <a:avLst/>
          </a:prstGeom>
          <a:solidFill>
            <a:schemeClr val="bg1"/>
          </a:solidFill>
          <a:ln w="317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&lt;iostream&gt;</a:t>
            </a:r>
            <a:endParaRPr lang="en-GB" sz="14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using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namespace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u="sng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b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() {</a:t>
            </a:r>
          </a:p>
          <a:p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height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10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  <a:r>
              <a:rPr lang="en-GB" sz="1400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 // height variable</a:t>
            </a:r>
            <a:endParaRPr lang="en-GB" sz="14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pointer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height;</a:t>
            </a:r>
          </a:p>
          <a:p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string name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"Alex"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name_ptr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name;</a:t>
            </a:r>
          </a:p>
          <a:p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"height = "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height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", height address = "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pointer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’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endParaRPr lang="en-GB" sz="14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"name = "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name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", name address = "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name_ptr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026421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E656B-F0A1-3454-FF63-CB59D46F9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Deferencing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491511-83C5-FF85-ACCB-75DF8BE48F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8281" y="1571625"/>
            <a:ext cx="10353762" cy="3714749"/>
          </a:xfrm>
        </p:spPr>
        <p:txBody>
          <a:bodyPr/>
          <a:lstStyle/>
          <a:p>
            <a:r>
              <a:rPr lang="en-US" dirty="0"/>
              <a:t>We can get the value of the variable that the pointer is pointing at using </a:t>
            </a:r>
            <a:r>
              <a:rPr lang="en-GB" dirty="0">
                <a:solidFill>
                  <a:srgbClr val="F92672"/>
                </a:solidFill>
                <a:latin typeface="Menlo" panose="020B0609030804020204" pitchFamily="49" charset="0"/>
              </a:rPr>
              <a:t>*</a:t>
            </a:r>
            <a:r>
              <a:rPr lang="en-US" dirty="0"/>
              <a:t> again</a:t>
            </a:r>
          </a:p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F5C6F5-ECBE-AA75-6ABB-7F3D5AFD5B76}"/>
              </a:ext>
            </a:extLst>
          </p:cNvPr>
          <p:cNvSpPr txBox="1"/>
          <p:nvPr/>
        </p:nvSpPr>
        <p:spPr>
          <a:xfrm>
            <a:off x="7839138" y="4000354"/>
            <a:ext cx="3392905" cy="1200329"/>
          </a:xfrm>
          <a:prstGeom prst="rect">
            <a:avLst/>
          </a:prstGeom>
          <a:solidFill>
            <a:srgbClr val="E9E5DC"/>
          </a:solidFill>
          <a:ln w="317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$ ./run</a:t>
            </a:r>
          </a:p>
          <a:p>
            <a:r>
              <a:rPr lang="en-US" dirty="0">
                <a:solidFill>
                  <a:srgbClr val="002060"/>
                </a:solidFill>
              </a:rPr>
              <a:t>variable = 10</a:t>
            </a:r>
          </a:p>
          <a:p>
            <a:r>
              <a:rPr lang="en-US" dirty="0">
                <a:solidFill>
                  <a:srgbClr val="002060"/>
                </a:solidFill>
              </a:rPr>
              <a:t>address = 0x16dd0f3d8</a:t>
            </a:r>
          </a:p>
          <a:p>
            <a:r>
              <a:rPr lang="en-US" dirty="0">
                <a:solidFill>
                  <a:srgbClr val="002060"/>
                </a:solidFill>
              </a:rPr>
              <a:t>address value = 10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C27532-69E8-1118-77E4-7E63731D713F}"/>
              </a:ext>
            </a:extLst>
          </p:cNvPr>
          <p:cNvSpPr txBox="1"/>
          <p:nvPr/>
        </p:nvSpPr>
        <p:spPr>
          <a:xfrm>
            <a:off x="765993" y="2953913"/>
            <a:ext cx="6097604" cy="3293209"/>
          </a:xfrm>
          <a:prstGeom prst="rect">
            <a:avLst/>
          </a:prstGeom>
          <a:solidFill>
            <a:schemeClr val="bg1"/>
          </a:solidFill>
          <a:ln w="31750">
            <a:solidFill>
              <a:srgbClr val="FF0000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F92672"/>
                </a:solidFill>
                <a:latin typeface="Menlo" panose="020B0609030804020204" pitchFamily="49" charset="0"/>
              </a:defRPr>
            </a:lvl1pPr>
          </a:lstStyle>
          <a:p>
            <a:r>
              <a:rPr lang="en-GB" sz="16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&lt;iostream&gt;</a:t>
            </a:r>
            <a:endParaRPr lang="en-GB" sz="16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6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using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namespace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u="sng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b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6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() {</a:t>
            </a:r>
          </a:p>
          <a:p>
            <a:r>
              <a:rPr lang="en-GB" sz="16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height </a:t>
            </a:r>
            <a:r>
              <a:rPr lang="en-GB" sz="16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10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  <a:r>
              <a:rPr lang="en-GB" sz="1600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 // height variable</a:t>
            </a:r>
            <a:endParaRPr lang="en-GB" sz="16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6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6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pointer </a:t>
            </a:r>
            <a:r>
              <a:rPr lang="en-GB" sz="16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height;</a:t>
            </a:r>
          </a:p>
          <a:p>
            <a:b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6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"variable = "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height </a:t>
            </a:r>
            <a:r>
              <a:rPr lang="en-GB" sz="16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6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"address = "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pointer </a:t>
            </a:r>
            <a:r>
              <a:rPr lang="en-GB" sz="16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6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"address value = "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pointer </a:t>
            </a:r>
            <a:r>
              <a:rPr lang="en-GB" sz="16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6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49352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CBB32-6E23-1A3C-D312-73E99DC27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Modifying variables with pointers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E71E35-0617-C76C-AC6E-6A42D053C518}"/>
              </a:ext>
            </a:extLst>
          </p:cNvPr>
          <p:cNvSpPr txBox="1"/>
          <p:nvPr/>
        </p:nvSpPr>
        <p:spPr>
          <a:xfrm>
            <a:off x="7631872" y="2564975"/>
            <a:ext cx="3689845" cy="2554545"/>
          </a:xfrm>
          <a:prstGeom prst="rect">
            <a:avLst/>
          </a:prstGeom>
          <a:solidFill>
            <a:srgbClr val="E9E5DC"/>
          </a:solidFill>
          <a:ln w="317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2060"/>
                </a:solidFill>
              </a:rPr>
              <a:t>$ ./run</a:t>
            </a:r>
          </a:p>
          <a:p>
            <a:r>
              <a:rPr lang="en-US" sz="2000" dirty="0">
                <a:solidFill>
                  <a:srgbClr val="002060"/>
                </a:solidFill>
              </a:rPr>
              <a:t>variable = 10</a:t>
            </a:r>
          </a:p>
          <a:p>
            <a:r>
              <a:rPr lang="en-US" sz="2000" dirty="0">
                <a:solidFill>
                  <a:srgbClr val="002060"/>
                </a:solidFill>
              </a:rPr>
              <a:t>address = 0x16d8433d8</a:t>
            </a:r>
          </a:p>
          <a:p>
            <a:r>
              <a:rPr lang="en-US" sz="2000" dirty="0">
                <a:solidFill>
                  <a:srgbClr val="002060"/>
                </a:solidFill>
              </a:rPr>
              <a:t>address value = 10</a:t>
            </a:r>
          </a:p>
          <a:p>
            <a:endParaRPr lang="en-US" sz="2000" dirty="0">
              <a:solidFill>
                <a:srgbClr val="002060"/>
              </a:solidFill>
            </a:endParaRPr>
          </a:p>
          <a:p>
            <a:r>
              <a:rPr lang="en-US" sz="2000" dirty="0">
                <a:solidFill>
                  <a:srgbClr val="002060"/>
                </a:solidFill>
              </a:rPr>
              <a:t>variable = 12</a:t>
            </a:r>
          </a:p>
          <a:p>
            <a:r>
              <a:rPr lang="en-US" sz="2000" dirty="0">
                <a:solidFill>
                  <a:srgbClr val="002060"/>
                </a:solidFill>
              </a:rPr>
              <a:t>address = 0x16d8433d8</a:t>
            </a:r>
          </a:p>
          <a:p>
            <a:r>
              <a:rPr lang="en-US" sz="2000" dirty="0">
                <a:solidFill>
                  <a:srgbClr val="002060"/>
                </a:solidFill>
              </a:rPr>
              <a:t>address value = 12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358615-7E09-F884-ED12-69D335BA4D45}"/>
              </a:ext>
            </a:extLst>
          </p:cNvPr>
          <p:cNvSpPr txBox="1"/>
          <p:nvPr/>
        </p:nvSpPr>
        <p:spPr>
          <a:xfrm>
            <a:off x="870283" y="1487758"/>
            <a:ext cx="6097604" cy="5016758"/>
          </a:xfrm>
          <a:prstGeom prst="rect">
            <a:avLst/>
          </a:prstGeom>
          <a:solidFill>
            <a:schemeClr val="bg1"/>
          </a:solidFill>
          <a:ln w="31750">
            <a:solidFill>
              <a:srgbClr val="FF0000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400" b="0">
                <a:solidFill>
                  <a:srgbClr val="F92672"/>
                </a:solidFill>
                <a:effectLst/>
                <a:latin typeface="Menlo" panose="020B0609030804020204" pitchFamily="49" charset="0"/>
              </a:defRPr>
            </a:lvl1pPr>
          </a:lstStyle>
          <a:p>
            <a:r>
              <a:rPr lang="en-GB" sz="16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&lt;iostream&gt;</a:t>
            </a:r>
            <a:endParaRPr lang="en-GB" sz="16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6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using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namespace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u="sng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b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6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() {</a:t>
            </a:r>
          </a:p>
          <a:p>
            <a:r>
              <a:rPr lang="en-GB" sz="16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height </a:t>
            </a:r>
            <a:r>
              <a:rPr lang="en-GB" sz="16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10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  <a:r>
              <a:rPr lang="en-GB" sz="1600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 // height variable</a:t>
            </a:r>
            <a:endParaRPr lang="en-GB" sz="16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6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6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pointer </a:t>
            </a:r>
            <a:r>
              <a:rPr lang="en-GB" sz="16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height;</a:t>
            </a:r>
          </a:p>
          <a:p>
            <a:r>
              <a:rPr lang="en-GB" sz="16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"variable = "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height </a:t>
            </a:r>
            <a:r>
              <a:rPr lang="en-GB" sz="16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6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"address = "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pointer </a:t>
            </a:r>
            <a:r>
              <a:rPr lang="en-GB" sz="16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6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"address value = "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pointer </a:t>
            </a:r>
            <a:r>
              <a:rPr lang="en-GB" sz="16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6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6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pointer </a:t>
            </a:r>
            <a:r>
              <a:rPr lang="en-GB" sz="16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12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6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"variable = "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height </a:t>
            </a:r>
            <a:r>
              <a:rPr lang="en-GB" sz="16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6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"address = "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pointer </a:t>
            </a:r>
            <a:r>
              <a:rPr lang="en-GB" sz="16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6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"address value = "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pointer </a:t>
            </a:r>
            <a:r>
              <a:rPr lang="en-GB" sz="16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6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600" dirty="0">
                <a:solidFill>
                  <a:srgbClr val="F8F8F2"/>
                </a:solidFill>
              </a:rPr>
              <a:t>}</a:t>
            </a:r>
            <a:endParaRPr lang="en-GB" sz="16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0811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C11F3-481E-70D8-33ED-DD0910F76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Arrays as Pointers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C3138A-50F2-8C10-5099-38A1EF2AC451}"/>
              </a:ext>
            </a:extLst>
          </p:cNvPr>
          <p:cNvSpPr txBox="1"/>
          <p:nvPr/>
        </p:nvSpPr>
        <p:spPr>
          <a:xfrm>
            <a:off x="585354" y="2275068"/>
            <a:ext cx="6102926" cy="3416320"/>
          </a:xfrm>
          <a:prstGeom prst="rect">
            <a:avLst/>
          </a:prstGeom>
          <a:solidFill>
            <a:schemeClr val="bg1"/>
          </a:solidFill>
          <a:ln w="317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&lt;iostream&gt;</a:t>
            </a:r>
            <a:endParaRPr lang="en-GB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using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namespace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u="sng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GB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arr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[]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{ </a:t>
            </a:r>
            <a:r>
              <a:rPr lang="en-GB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4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5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6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7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8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};</a:t>
            </a:r>
          </a:p>
          <a:p>
            <a:r>
              <a:rPr lang="en-GB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b="0" dirty="0" err="1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arr</a:t>
            </a:r>
            <a:r>
              <a:rPr lang="en-GB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 = "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arr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GB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b="0" dirty="0" err="1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arr</a:t>
            </a:r>
            <a:r>
              <a:rPr lang="en-GB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[0] = "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arr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GB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]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GB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endParaRPr lang="en-GB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80E43B-236A-76AA-B300-FC9B9646361C}"/>
              </a:ext>
            </a:extLst>
          </p:cNvPr>
          <p:cNvSpPr txBox="1"/>
          <p:nvPr/>
        </p:nvSpPr>
        <p:spPr>
          <a:xfrm>
            <a:off x="7561117" y="3296821"/>
            <a:ext cx="2511138" cy="1323439"/>
          </a:xfrm>
          <a:prstGeom prst="rect">
            <a:avLst/>
          </a:prstGeom>
          <a:solidFill>
            <a:srgbClr val="E9E5DC"/>
          </a:solidFill>
          <a:ln w="31750">
            <a:solidFill>
              <a:srgbClr val="FF0000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000">
                <a:solidFill>
                  <a:srgbClr val="002060"/>
                </a:solidFill>
              </a:defRPr>
            </a:lvl1pPr>
          </a:lstStyle>
          <a:p>
            <a:r>
              <a:rPr lang="en-GB" dirty="0"/>
              <a:t>$ ./output</a:t>
            </a:r>
          </a:p>
          <a:p>
            <a:r>
              <a:rPr lang="en-GB" dirty="0" err="1"/>
              <a:t>arr</a:t>
            </a:r>
            <a:r>
              <a:rPr lang="en-GB" dirty="0"/>
              <a:t> = 0x16b2ab3b0</a:t>
            </a:r>
          </a:p>
          <a:p>
            <a:r>
              <a:rPr lang="en-GB" dirty="0" err="1"/>
              <a:t>arr</a:t>
            </a:r>
            <a:r>
              <a:rPr lang="en-GB" dirty="0"/>
              <a:t>[0] = 1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783094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848D6-CA39-3FE6-2CBE-339E630D7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Arrays as Pointers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7FAD47-EF13-8B54-9691-8F75DEEE6B7C}"/>
              </a:ext>
            </a:extLst>
          </p:cNvPr>
          <p:cNvSpPr txBox="1"/>
          <p:nvPr/>
        </p:nvSpPr>
        <p:spPr>
          <a:xfrm>
            <a:off x="723899" y="1518451"/>
            <a:ext cx="7533409" cy="4524315"/>
          </a:xfrm>
          <a:prstGeom prst="rect">
            <a:avLst/>
          </a:prstGeom>
          <a:solidFill>
            <a:schemeClr val="bg1"/>
          </a:solidFill>
          <a:ln w="317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GB" sz="16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&lt;iostream&gt;</a:t>
            </a:r>
            <a:endParaRPr lang="en-GB" sz="16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6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using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namespace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u="sng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6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GB" sz="16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a </a:t>
            </a:r>
            <a:r>
              <a:rPr lang="en-GB" sz="16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6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6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b </a:t>
            </a:r>
            <a:r>
              <a:rPr lang="en-GB" sz="16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a;</a:t>
            </a:r>
          </a:p>
          <a:p>
            <a:r>
              <a:rPr lang="en-GB" sz="16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"a = "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a </a:t>
            </a:r>
            <a:r>
              <a:rPr lang="en-GB" sz="16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6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GB" sz="16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6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"b = "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b </a:t>
            </a:r>
            <a:r>
              <a:rPr lang="en-GB" sz="16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6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GB" sz="16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6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"b[0] = "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b[</a:t>
            </a:r>
            <a:r>
              <a:rPr lang="en-GB" sz="16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] </a:t>
            </a:r>
            <a:r>
              <a:rPr lang="en-GB" sz="16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6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GB" sz="16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6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"b[1] = "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b[</a:t>
            </a:r>
            <a:r>
              <a:rPr lang="en-GB" sz="16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] </a:t>
            </a:r>
            <a:r>
              <a:rPr lang="en-GB" sz="16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6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GB" sz="16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6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"b[2] = "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b[</a:t>
            </a:r>
            <a:r>
              <a:rPr lang="en-GB" sz="16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] </a:t>
            </a:r>
            <a:r>
              <a:rPr lang="en-GB" sz="16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6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GB" sz="16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6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"&amp;b[0] = "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b[</a:t>
            </a:r>
            <a:r>
              <a:rPr lang="en-GB" sz="16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] </a:t>
            </a:r>
            <a:r>
              <a:rPr lang="en-GB" sz="16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6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GB" sz="16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6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"&amp;b[1] = "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b[</a:t>
            </a:r>
            <a:r>
              <a:rPr lang="en-GB" sz="16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] </a:t>
            </a:r>
            <a:r>
              <a:rPr lang="en-GB" sz="16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6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GB" sz="16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6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b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endParaRPr lang="en-GB" sz="16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115383-4353-558E-9760-D67E42BF3A23}"/>
              </a:ext>
            </a:extLst>
          </p:cNvPr>
          <p:cNvSpPr txBox="1"/>
          <p:nvPr/>
        </p:nvSpPr>
        <p:spPr>
          <a:xfrm>
            <a:off x="7821239" y="2662765"/>
            <a:ext cx="3446318" cy="2554545"/>
          </a:xfrm>
          <a:prstGeom prst="rect">
            <a:avLst/>
          </a:prstGeom>
          <a:solidFill>
            <a:srgbClr val="E9E5DC"/>
          </a:solidFill>
          <a:ln w="31750">
            <a:solidFill>
              <a:srgbClr val="FF0000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000">
                <a:solidFill>
                  <a:srgbClr val="002060"/>
                </a:solidFill>
              </a:defRPr>
            </a:lvl1pPr>
          </a:lstStyle>
          <a:p>
            <a:r>
              <a:rPr lang="en-GB" dirty="0"/>
              <a:t>$ ./output</a:t>
            </a:r>
          </a:p>
          <a:p>
            <a:r>
              <a:rPr lang="en-GB" dirty="0"/>
              <a:t>a = 1</a:t>
            </a:r>
          </a:p>
          <a:p>
            <a:r>
              <a:rPr lang="en-GB" dirty="0"/>
              <a:t>b = 0x16f6d33d8</a:t>
            </a:r>
          </a:p>
          <a:p>
            <a:r>
              <a:rPr lang="en-GB" dirty="0"/>
              <a:t>b[0] = 1</a:t>
            </a:r>
          </a:p>
          <a:p>
            <a:r>
              <a:rPr lang="en-GB" dirty="0"/>
              <a:t>b[1] = 0</a:t>
            </a:r>
          </a:p>
          <a:p>
            <a:r>
              <a:rPr lang="en-GB" dirty="0"/>
              <a:t>b[2] = 1869428016</a:t>
            </a:r>
          </a:p>
          <a:p>
            <a:r>
              <a:rPr lang="en-GB" dirty="0"/>
              <a:t>&amp;b[0] = 0x16f6d33d8</a:t>
            </a:r>
          </a:p>
          <a:p>
            <a:r>
              <a:rPr lang="en-GB" dirty="0"/>
              <a:t>&amp;b[1] = 0x16f6d33dc</a:t>
            </a:r>
          </a:p>
        </p:txBody>
      </p:sp>
    </p:spTree>
    <p:extLst>
      <p:ext uri="{BB962C8B-B14F-4D97-AF65-F5344CB8AC3E}">
        <p14:creationId xmlns:p14="http://schemas.microsoft.com/office/powerpoint/2010/main" val="3215700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3B45E-9666-EEB5-B50A-E468078C2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Challenge Four (Homework)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202459-6520-8A28-9564-7893074C501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24443" y="1357993"/>
                <a:ext cx="10353762" cy="5031921"/>
              </a:xfrm>
            </p:spPr>
            <p:txBody>
              <a:bodyPr>
                <a:noAutofit/>
              </a:bodyPr>
              <a:lstStyle/>
              <a:p>
                <a:r>
                  <a:rPr lang="en-US" sz="2400" dirty="0"/>
                  <a:t>Create an evenly-space array (or vector) between 0 and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sz="2400" dirty="0"/>
                  <a:t> (you’ll need to import &lt;</a:t>
                </a:r>
                <a:r>
                  <a:rPr lang="en-US" sz="2400" dirty="0" err="1"/>
                  <a:t>cmath</a:t>
                </a:r>
                <a:r>
                  <a:rPr lang="en-US" sz="2400" dirty="0"/>
                  <a:t>&gt;)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Create a function called sin_2x which returns sin(2x)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Loop over your array and pass the elements to sin_2x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Save the results to a new array of the same length</a:t>
                </a:r>
              </a:p>
              <a:p>
                <a:endParaRPr lang="en-US" sz="2400" dirty="0"/>
              </a:p>
              <a:p>
                <a:endParaRPr lang="en-GB" sz="24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202459-6520-8A28-9564-7893074C501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24443" y="1357993"/>
                <a:ext cx="10353762" cy="5031921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C71B349-6D24-E887-9F84-7CE051AA7C8B}"/>
              </a:ext>
            </a:extLst>
          </p:cNvPr>
          <p:cNvSpPr/>
          <p:nvPr/>
        </p:nvSpPr>
        <p:spPr>
          <a:xfrm>
            <a:off x="2736272" y="230458"/>
            <a:ext cx="6719455" cy="1069456"/>
          </a:xfrm>
          <a:prstGeom prst="round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2441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93E59-5038-2A93-8DA8-A3595E0AD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Challenge Five: a few minutes with</a:t>
            </a:r>
            <a:br>
              <a:rPr lang="en-US" dirty="0"/>
            </a:br>
            <a:r>
              <a:rPr lang="en-US" dirty="0"/>
              <a:t>pointers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2611CC-F02B-39C4-5B90-A05036E68A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 err="1"/>
              <a:t>Initialise</a:t>
            </a:r>
            <a:r>
              <a:rPr lang="en-US" sz="2800" dirty="0"/>
              <a:t> five variables of type: int, float, double, char, and string</a:t>
            </a:r>
          </a:p>
          <a:p>
            <a:endParaRPr lang="en-US" sz="2800" dirty="0"/>
          </a:p>
          <a:p>
            <a:r>
              <a:rPr lang="en-US" sz="2800" dirty="0"/>
              <a:t>Create pointer variables of these variables</a:t>
            </a:r>
          </a:p>
          <a:p>
            <a:endParaRPr lang="en-US" sz="2800" dirty="0"/>
          </a:p>
          <a:p>
            <a:r>
              <a:rPr lang="en-US" sz="2800" dirty="0"/>
              <a:t>Use the pointers to modify the values of the initial variables</a:t>
            </a:r>
          </a:p>
          <a:p>
            <a:endParaRPr lang="en-US" sz="2800" dirty="0"/>
          </a:p>
          <a:p>
            <a:r>
              <a:rPr lang="en-US" sz="2800" dirty="0"/>
              <a:t>Print the values of the variables and their addresses</a:t>
            </a:r>
          </a:p>
          <a:p>
            <a:endParaRPr lang="en-GB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4CAA0A86-FC59-4295-6BE4-F4469DF02E3B}"/>
              </a:ext>
            </a:extLst>
          </p:cNvPr>
          <p:cNvSpPr/>
          <p:nvPr/>
        </p:nvSpPr>
        <p:spPr>
          <a:xfrm>
            <a:off x="2359378" y="101600"/>
            <a:ext cx="7574844" cy="1386158"/>
          </a:xfrm>
          <a:prstGeom prst="round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96971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BBC94EF-7823-2976-AC11-83A19319C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2800350"/>
            <a:ext cx="10353762" cy="1257300"/>
          </a:xfrm>
        </p:spPr>
        <p:txBody>
          <a:bodyPr/>
          <a:lstStyle/>
          <a:p>
            <a:pPr algn="ctr"/>
            <a:r>
              <a:rPr lang="en-US" u="sng" dirty="0"/>
              <a:t>Functions and pointers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1FA5D67F-D70D-BD1E-4AB2-042B9AEFF506}"/>
              </a:ext>
            </a:extLst>
          </p:cNvPr>
          <p:cNvSpPr/>
          <p:nvPr/>
        </p:nvSpPr>
        <p:spPr>
          <a:xfrm>
            <a:off x="1613647" y="2800350"/>
            <a:ext cx="8946777" cy="1257300"/>
          </a:xfrm>
          <a:prstGeom prst="roundRect">
            <a:avLst/>
          </a:prstGeom>
          <a:noFill/>
          <a:ln w="317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98014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30120-87A1-253D-8725-44BECC267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Pythonic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C44393-F589-5BCE-E22D-88242D50F2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11AEA2-5D04-E6A2-F061-C6DB03A28C0C}"/>
              </a:ext>
            </a:extLst>
          </p:cNvPr>
          <p:cNvSpPr txBox="1"/>
          <p:nvPr/>
        </p:nvSpPr>
        <p:spPr>
          <a:xfrm>
            <a:off x="0" y="1225689"/>
            <a:ext cx="10058400" cy="5632311"/>
          </a:xfrm>
          <a:prstGeom prst="rect">
            <a:avLst/>
          </a:prstGeom>
          <a:solidFill>
            <a:schemeClr val="bg1"/>
          </a:solidFill>
          <a:ln w="31750">
            <a:solidFill>
              <a:srgbClr val="FF0000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400" b="0">
                <a:solidFill>
                  <a:srgbClr val="F92672"/>
                </a:solidFill>
                <a:effectLst/>
                <a:latin typeface="Menlo" panose="020B0609030804020204" pitchFamily="49" charset="0"/>
              </a:defRPr>
            </a:lvl1pPr>
          </a:lstStyle>
          <a:p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&lt;iostream&gt;</a:t>
            </a:r>
            <a:endParaRPr lang="en-GB" sz="12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using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namespace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u="sng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&lt;tuple&gt;</a:t>
            </a:r>
            <a:endParaRPr lang="en-GB" sz="12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b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tuple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&gt;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swap_my_nums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x, </a:t>
            </a:r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y)</a:t>
            </a:r>
          </a:p>
          <a:p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{ </a:t>
            </a:r>
          </a:p>
          <a:p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z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x;</a:t>
            </a:r>
          </a:p>
          <a:p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x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y;</a:t>
            </a:r>
          </a:p>
          <a:p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y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z;</a:t>
            </a:r>
          </a:p>
          <a:p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make_tuple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(x, y);</a:t>
            </a:r>
          </a:p>
          <a:p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b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() {</a:t>
            </a:r>
          </a:p>
          <a:p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orig_first_number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10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orig_second_number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20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new_first_number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new_second_number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sz="1200" dirty="0">
                <a:solidFill>
                  <a:srgbClr val="F8F8F2"/>
                </a:solidFill>
              </a:rPr>
            </a:br>
            <a:r>
              <a:rPr lang="en-GB" sz="1200" dirty="0" err="1">
                <a:solidFill>
                  <a:srgbClr val="F8F8F2"/>
                </a:solidFill>
              </a:rPr>
              <a:t>cout</a:t>
            </a:r>
            <a:r>
              <a:rPr lang="en-GB" sz="1200" dirty="0">
                <a:solidFill>
                  <a:srgbClr val="F8F8F2"/>
                </a:solidFill>
              </a:rPr>
              <a:t> </a:t>
            </a:r>
            <a:r>
              <a:rPr lang="en-GB" sz="1200" dirty="0"/>
              <a:t>&lt;&lt;</a:t>
            </a:r>
            <a:r>
              <a:rPr lang="en-GB" sz="1200" dirty="0">
                <a:solidFill>
                  <a:srgbClr val="F8F8F2"/>
                </a:solidFill>
              </a:rPr>
              <a:t> </a:t>
            </a:r>
            <a:r>
              <a:rPr lang="en-GB" sz="1200" dirty="0">
                <a:solidFill>
                  <a:srgbClr val="E6DB74"/>
                </a:solidFill>
              </a:rPr>
              <a:t>"Before swap: "</a:t>
            </a:r>
            <a:r>
              <a:rPr lang="en-GB" sz="1200" dirty="0">
                <a:solidFill>
                  <a:srgbClr val="F8F8F2"/>
                </a:solidFill>
              </a:rPr>
              <a:t> </a:t>
            </a:r>
            <a:r>
              <a:rPr lang="en-GB" sz="1200" dirty="0"/>
              <a:t>&lt;&lt;</a:t>
            </a:r>
            <a:r>
              <a:rPr lang="en-GB" sz="1200" dirty="0">
                <a:solidFill>
                  <a:srgbClr val="F8F8F2"/>
                </a:solidFill>
              </a:rPr>
              <a:t> </a:t>
            </a:r>
            <a:r>
              <a:rPr lang="en-GB" sz="1200" dirty="0">
                <a:solidFill>
                  <a:srgbClr val="E6DB74"/>
                </a:solidFill>
              </a:rPr>
              <a:t>"</a:t>
            </a:r>
            <a:r>
              <a:rPr lang="en-GB" sz="1200" dirty="0">
                <a:solidFill>
                  <a:srgbClr val="AE81FF"/>
                </a:solidFill>
              </a:rPr>
              <a:t>\n</a:t>
            </a:r>
            <a:r>
              <a:rPr lang="en-GB" sz="1200" dirty="0">
                <a:solidFill>
                  <a:srgbClr val="E6DB74"/>
                </a:solidFill>
              </a:rPr>
              <a:t>"</a:t>
            </a:r>
            <a:r>
              <a:rPr lang="en-GB" sz="1200" dirty="0">
                <a:solidFill>
                  <a:srgbClr val="F8F8F2"/>
                </a:solidFill>
              </a:rPr>
              <a:t>;</a:t>
            </a:r>
          </a:p>
          <a:p>
            <a:b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orig_first_number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 "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orig_second_number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200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// Call the function, which will change the values of </a:t>
            </a:r>
            <a:r>
              <a:rPr lang="en-GB" sz="1200" b="0" dirty="0" err="1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first_number</a:t>
            </a:r>
            <a:r>
              <a:rPr lang="en-GB" sz="1200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 and </a:t>
            </a:r>
            <a:r>
              <a:rPr lang="en-GB" sz="1200" b="0" dirty="0" err="1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second_number</a:t>
            </a:r>
            <a:endParaRPr lang="en-GB" sz="12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tie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new_first_number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new_second_number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swap_my_nums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orig_first_number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orig_second_number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b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"After swap: "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new_first_number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 "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new_second_number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9BF7D2-9C0F-92E4-D700-C926617991CE}"/>
              </a:ext>
            </a:extLst>
          </p:cNvPr>
          <p:cNvSpPr txBox="1"/>
          <p:nvPr/>
        </p:nvSpPr>
        <p:spPr>
          <a:xfrm>
            <a:off x="7067049" y="3011893"/>
            <a:ext cx="2719889" cy="1477328"/>
          </a:xfrm>
          <a:prstGeom prst="rect">
            <a:avLst/>
          </a:prstGeom>
          <a:solidFill>
            <a:srgbClr val="E9E5DC"/>
          </a:solidFill>
          <a:ln w="31750">
            <a:solidFill>
              <a:srgbClr val="FF0000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</a:lstStyle>
          <a:p>
            <a:r>
              <a:rPr lang="en-US" dirty="0">
                <a:solidFill>
                  <a:srgbClr val="002060"/>
                </a:solidFill>
              </a:rPr>
              <a:t>$ ./run</a:t>
            </a:r>
          </a:p>
          <a:p>
            <a:r>
              <a:rPr lang="en-US" dirty="0">
                <a:solidFill>
                  <a:srgbClr val="002060"/>
                </a:solidFill>
              </a:rPr>
              <a:t>Before swap:</a:t>
            </a:r>
          </a:p>
          <a:p>
            <a:r>
              <a:rPr lang="en-US" dirty="0">
                <a:solidFill>
                  <a:srgbClr val="002060"/>
                </a:solidFill>
              </a:rPr>
              <a:t>10 20</a:t>
            </a:r>
          </a:p>
          <a:p>
            <a:r>
              <a:rPr lang="en-US" dirty="0">
                <a:solidFill>
                  <a:srgbClr val="002060"/>
                </a:solidFill>
              </a:rPr>
              <a:t>After swap:</a:t>
            </a:r>
          </a:p>
          <a:p>
            <a:r>
              <a:rPr lang="en-US" dirty="0">
                <a:solidFill>
                  <a:srgbClr val="002060"/>
                </a:solidFill>
              </a:rPr>
              <a:t>20 10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35287E1-BDF9-BD5C-AAB0-BA073E4BF211}"/>
              </a:ext>
            </a:extLst>
          </p:cNvPr>
          <p:cNvCxnSpPr>
            <a:cxnSpLocks/>
          </p:cNvCxnSpPr>
          <p:nvPr/>
        </p:nvCxnSpPr>
        <p:spPr>
          <a:xfrm flipH="1">
            <a:off x="1911529" y="2517686"/>
            <a:ext cx="1756246" cy="343153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F08FB64-88C9-CBB1-7BA5-69F7EA9185E0}"/>
              </a:ext>
            </a:extLst>
          </p:cNvPr>
          <p:cNvSpPr txBox="1"/>
          <p:nvPr/>
        </p:nvSpPr>
        <p:spPr>
          <a:xfrm>
            <a:off x="3667774" y="2386881"/>
            <a:ext cx="3730553" cy="307777"/>
          </a:xfrm>
          <a:prstGeom prst="rect">
            <a:avLst/>
          </a:prstGeom>
          <a:solidFill>
            <a:schemeClr val="tx1">
              <a:lumMod val="95000"/>
            </a:schemeClr>
          </a:solidFill>
          <a:ln w="317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GB" sz="1400" dirty="0" err="1">
                <a:solidFill>
                  <a:srgbClr val="00B0F0"/>
                </a:solidFill>
                <a:latin typeface="Menlo" panose="020B0609030804020204" pitchFamily="49" charset="0"/>
              </a:rPr>
              <a:t>swap_my_nums</a:t>
            </a:r>
            <a:r>
              <a:rPr lang="en-GB" sz="1400" dirty="0">
                <a:solidFill>
                  <a:srgbClr val="00B0F0"/>
                </a:solidFill>
                <a:latin typeface="Menlo" panose="020B0609030804020204" pitchFamily="49" charset="0"/>
              </a:rPr>
              <a:t> returns two values</a:t>
            </a:r>
            <a:endParaRPr lang="en-US" sz="14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8321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F1062-EFE1-E836-6AAD-A08C4D48E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by Reference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776977-4092-EDEF-6390-1FBE520B31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D2641E-14B8-55FB-287A-DBDA1EE8E0CA}"/>
              </a:ext>
            </a:extLst>
          </p:cNvPr>
          <p:cNvSpPr txBox="1"/>
          <p:nvPr/>
        </p:nvSpPr>
        <p:spPr>
          <a:xfrm>
            <a:off x="109637" y="1256693"/>
            <a:ext cx="8014447" cy="5478423"/>
          </a:xfrm>
          <a:prstGeom prst="rect">
            <a:avLst/>
          </a:prstGeom>
          <a:solidFill>
            <a:schemeClr val="bg1"/>
          </a:solidFill>
          <a:ln w="317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&lt;iostream&gt;</a:t>
            </a:r>
            <a:endParaRPr lang="en-GB" sz="14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using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namespace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u="sng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swap_my_nums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GB" sz="1400" b="0" i="1" dirty="0">
                <a:solidFill>
                  <a:srgbClr val="FD971F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GB" sz="1400" b="0" i="1" dirty="0">
                <a:solidFill>
                  <a:srgbClr val="FD971F"/>
                </a:solidFill>
                <a:effectLst/>
                <a:latin typeface="Menlo" panose="020B0609030804020204" pitchFamily="49" charset="0"/>
              </a:rPr>
              <a:t>y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 {</a:t>
            </a:r>
          </a:p>
          <a:p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z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x;</a:t>
            </a:r>
          </a:p>
          <a:p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x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y;</a:t>
            </a:r>
          </a:p>
          <a:p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y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z;</a:t>
            </a:r>
          </a:p>
          <a:p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b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() {</a:t>
            </a:r>
          </a:p>
          <a:p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first_number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10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second_number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20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"Before swap: "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first_number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 "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second_number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400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// Call the function, which will change the values of </a:t>
            </a:r>
            <a:r>
              <a:rPr lang="en-GB" sz="1400" b="0" dirty="0" err="1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first_number</a:t>
            </a:r>
            <a:r>
              <a:rPr lang="en-GB" sz="1400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 and </a:t>
            </a:r>
            <a:r>
              <a:rPr lang="en-GB" sz="1400" b="0" dirty="0" err="1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second_number</a:t>
            </a:r>
            <a:endParaRPr lang="en-GB" sz="14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b="0" dirty="0" err="1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swap_my_nums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first_number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second_number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b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"After swap: "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first_number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 "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second_number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80BBBC-3051-127D-22F3-19699E5A1648}"/>
              </a:ext>
            </a:extLst>
          </p:cNvPr>
          <p:cNvSpPr txBox="1"/>
          <p:nvPr/>
        </p:nvSpPr>
        <p:spPr>
          <a:xfrm>
            <a:off x="8436770" y="3429000"/>
            <a:ext cx="2536030" cy="1631216"/>
          </a:xfrm>
          <a:prstGeom prst="rect">
            <a:avLst/>
          </a:prstGeom>
          <a:solidFill>
            <a:srgbClr val="E9E5DC"/>
          </a:solidFill>
          <a:ln w="31750">
            <a:solidFill>
              <a:srgbClr val="FF0000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</a:lstStyle>
          <a:p>
            <a:r>
              <a:rPr lang="en-US" sz="2000" dirty="0">
                <a:solidFill>
                  <a:srgbClr val="002060"/>
                </a:solidFill>
              </a:rPr>
              <a:t>$ ./run</a:t>
            </a:r>
          </a:p>
          <a:p>
            <a:r>
              <a:rPr lang="en-US" sz="2000" dirty="0">
                <a:solidFill>
                  <a:srgbClr val="002060"/>
                </a:solidFill>
              </a:rPr>
              <a:t>Before swap:</a:t>
            </a:r>
          </a:p>
          <a:p>
            <a:r>
              <a:rPr lang="en-US" sz="2000" dirty="0">
                <a:solidFill>
                  <a:srgbClr val="002060"/>
                </a:solidFill>
              </a:rPr>
              <a:t>10 20</a:t>
            </a:r>
          </a:p>
          <a:p>
            <a:r>
              <a:rPr lang="en-US" sz="2000" dirty="0">
                <a:solidFill>
                  <a:srgbClr val="002060"/>
                </a:solidFill>
              </a:rPr>
              <a:t>After swap:</a:t>
            </a:r>
          </a:p>
          <a:p>
            <a:r>
              <a:rPr lang="en-US" sz="2000" dirty="0">
                <a:solidFill>
                  <a:srgbClr val="002060"/>
                </a:solidFill>
              </a:rPr>
              <a:t>20 10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548CA5F-32DB-5E77-0D8C-8DEF4E61F447}"/>
              </a:ext>
            </a:extLst>
          </p:cNvPr>
          <p:cNvCxnSpPr>
            <a:cxnSpLocks/>
          </p:cNvCxnSpPr>
          <p:nvPr/>
        </p:nvCxnSpPr>
        <p:spPr>
          <a:xfrm flipH="1">
            <a:off x="3699164" y="1622930"/>
            <a:ext cx="2050144" cy="453520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ED9A9B7-2F28-1D39-CF20-ABF627ED91F4}"/>
              </a:ext>
            </a:extLst>
          </p:cNvPr>
          <p:cNvSpPr txBox="1"/>
          <p:nvPr/>
        </p:nvSpPr>
        <p:spPr>
          <a:xfrm>
            <a:off x="5749308" y="1492125"/>
            <a:ext cx="2861012" cy="954107"/>
          </a:xfrm>
          <a:prstGeom prst="rect">
            <a:avLst/>
          </a:prstGeom>
          <a:solidFill>
            <a:schemeClr val="tx2">
              <a:lumMod val="90000"/>
            </a:schemeClr>
          </a:solidFill>
          <a:ln w="317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rgbClr val="00B0F0"/>
                </a:solidFill>
                <a:latin typeface="Menlo" panose="020B0609030804020204" pitchFamily="49" charset="0"/>
              </a:rPr>
              <a:t>The function does not make a copy of x and y, it passes the actual variables themselves</a:t>
            </a:r>
            <a:endParaRPr lang="en-US" sz="14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2309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C5995194-B635-7F55-0B91-B2977D14092E}"/>
              </a:ext>
            </a:extLst>
          </p:cNvPr>
          <p:cNvSpPr txBox="1"/>
          <p:nvPr/>
        </p:nvSpPr>
        <p:spPr>
          <a:xfrm>
            <a:off x="137940" y="1225507"/>
            <a:ext cx="10543308" cy="4893647"/>
          </a:xfrm>
          <a:prstGeom prst="rect">
            <a:avLst/>
          </a:prstGeom>
          <a:solidFill>
            <a:schemeClr val="bg1"/>
          </a:solidFill>
          <a:ln w="317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&lt;iostream&gt;</a:t>
            </a:r>
            <a:endParaRPr lang="en-GB" sz="12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using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namespace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u="sng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swap_my_nums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i="1" dirty="0">
                <a:solidFill>
                  <a:srgbClr val="FD971F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i="1" dirty="0">
                <a:solidFill>
                  <a:srgbClr val="FD971F"/>
                </a:solidFill>
                <a:effectLst/>
                <a:latin typeface="Menlo" panose="020B0609030804020204" pitchFamily="49" charset="0"/>
              </a:rPr>
              <a:t>y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 {</a:t>
            </a:r>
          </a:p>
          <a:p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z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x;</a:t>
            </a:r>
          </a:p>
          <a:p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"x = "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x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"y = "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y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"*x = "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x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"*y = "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y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x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y;</a:t>
            </a:r>
          </a:p>
          <a:p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y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z;</a:t>
            </a:r>
          </a:p>
          <a:p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b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() {</a:t>
            </a:r>
          </a:p>
          <a:p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first_number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10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second_number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20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"Before swap: "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first_number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 "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second_number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200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// Call the function, which will change the values of </a:t>
            </a:r>
            <a:r>
              <a:rPr lang="en-GB" sz="1200" b="0" dirty="0" err="1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first_number</a:t>
            </a:r>
            <a:r>
              <a:rPr lang="en-GB" sz="1200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 and </a:t>
            </a:r>
            <a:r>
              <a:rPr lang="en-GB" sz="1200" b="0" dirty="0" err="1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second_number</a:t>
            </a:r>
            <a:endParaRPr lang="en-GB" sz="12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0" dirty="0" err="1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swap_my_nums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first_number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second_number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"After swap: "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first_number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 "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second_number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b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endParaRPr lang="en-GB" sz="12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62CF65-431C-679C-38BC-22B8D538E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by pointers</a:t>
            </a: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8BA3E0-4532-D897-F425-6EF7DE32BB53}"/>
              </a:ext>
            </a:extLst>
          </p:cNvPr>
          <p:cNvSpPr txBox="1"/>
          <p:nvPr/>
        </p:nvSpPr>
        <p:spPr>
          <a:xfrm>
            <a:off x="8965247" y="2032942"/>
            <a:ext cx="3882523" cy="2585323"/>
          </a:xfrm>
          <a:prstGeom prst="rect">
            <a:avLst/>
          </a:prstGeom>
          <a:solidFill>
            <a:srgbClr val="E9E5DC"/>
          </a:solidFill>
          <a:ln w="31750">
            <a:solidFill>
              <a:srgbClr val="FF0000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</a:lstStyle>
          <a:p>
            <a:r>
              <a:rPr lang="en-GB" dirty="0">
                <a:solidFill>
                  <a:srgbClr val="002060"/>
                </a:solidFill>
                <a:effectLst/>
                <a:latin typeface="Helvetica Light" panose="020B0403020202020204" pitchFamily="34" charset="0"/>
              </a:rPr>
              <a:t>$ ./output</a:t>
            </a:r>
          </a:p>
          <a:p>
            <a:r>
              <a:rPr lang="en-GB" dirty="0">
                <a:solidFill>
                  <a:srgbClr val="002060"/>
                </a:solidFill>
                <a:effectLst/>
                <a:latin typeface="Helvetica Light" panose="020B0403020202020204" pitchFamily="34" charset="0"/>
              </a:rPr>
              <a:t>Before swap: </a:t>
            </a:r>
          </a:p>
          <a:p>
            <a:r>
              <a:rPr lang="en-GB" dirty="0">
                <a:solidFill>
                  <a:srgbClr val="002060"/>
                </a:solidFill>
                <a:effectLst/>
                <a:latin typeface="Helvetica Light" panose="020B0403020202020204" pitchFamily="34" charset="0"/>
              </a:rPr>
              <a:t>10 20</a:t>
            </a:r>
          </a:p>
          <a:p>
            <a:r>
              <a:rPr lang="en-GB" dirty="0">
                <a:solidFill>
                  <a:srgbClr val="002060"/>
                </a:solidFill>
                <a:effectLst/>
                <a:latin typeface="Helvetica Light" panose="020B0403020202020204" pitchFamily="34" charset="0"/>
              </a:rPr>
              <a:t>x = 0x16b79f3d8</a:t>
            </a:r>
          </a:p>
          <a:p>
            <a:r>
              <a:rPr lang="en-GB" dirty="0">
                <a:solidFill>
                  <a:srgbClr val="002060"/>
                </a:solidFill>
                <a:effectLst/>
                <a:latin typeface="Helvetica Light" panose="020B0403020202020204" pitchFamily="34" charset="0"/>
              </a:rPr>
              <a:t>y = 0x16b79f3d4</a:t>
            </a:r>
          </a:p>
          <a:p>
            <a:r>
              <a:rPr lang="en-GB" dirty="0">
                <a:solidFill>
                  <a:srgbClr val="002060"/>
                </a:solidFill>
                <a:effectLst/>
                <a:latin typeface="Helvetica Light" panose="020B0403020202020204" pitchFamily="34" charset="0"/>
              </a:rPr>
              <a:t>*x = 10</a:t>
            </a:r>
          </a:p>
          <a:p>
            <a:r>
              <a:rPr lang="en-GB" dirty="0">
                <a:solidFill>
                  <a:srgbClr val="002060"/>
                </a:solidFill>
                <a:effectLst/>
                <a:latin typeface="Helvetica Light" panose="020B0403020202020204" pitchFamily="34" charset="0"/>
              </a:rPr>
              <a:t>*y = 20</a:t>
            </a:r>
          </a:p>
          <a:p>
            <a:r>
              <a:rPr lang="en-GB" dirty="0">
                <a:solidFill>
                  <a:srgbClr val="002060"/>
                </a:solidFill>
                <a:effectLst/>
                <a:latin typeface="Helvetica Light" panose="020B0403020202020204" pitchFamily="34" charset="0"/>
              </a:rPr>
              <a:t>After swap: </a:t>
            </a:r>
          </a:p>
          <a:p>
            <a:r>
              <a:rPr lang="en-GB" dirty="0">
                <a:solidFill>
                  <a:srgbClr val="002060"/>
                </a:solidFill>
                <a:effectLst/>
                <a:latin typeface="Helvetica Light" panose="020B0403020202020204" pitchFamily="34" charset="0"/>
              </a:rPr>
              <a:t>20 10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CE749C4-E466-63EE-D29B-CF86FA25F8B8}"/>
              </a:ext>
            </a:extLst>
          </p:cNvPr>
          <p:cNvCxnSpPr>
            <a:cxnSpLocks/>
          </p:cNvCxnSpPr>
          <p:nvPr/>
        </p:nvCxnSpPr>
        <p:spPr>
          <a:xfrm flipH="1">
            <a:off x="3075709" y="1861201"/>
            <a:ext cx="2673599" cy="0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4B8CCD9-9799-C346-2916-A511C38676F8}"/>
              </a:ext>
            </a:extLst>
          </p:cNvPr>
          <p:cNvSpPr txBox="1"/>
          <p:nvPr/>
        </p:nvSpPr>
        <p:spPr>
          <a:xfrm>
            <a:off x="5749308" y="1492125"/>
            <a:ext cx="2861012" cy="954107"/>
          </a:xfrm>
          <a:prstGeom prst="rect">
            <a:avLst/>
          </a:prstGeom>
          <a:solidFill>
            <a:schemeClr val="tx2">
              <a:lumMod val="90000"/>
            </a:schemeClr>
          </a:solidFill>
          <a:ln w="317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rgbClr val="00B0F0"/>
                </a:solidFill>
                <a:latin typeface="Menlo" panose="020B0609030804020204" pitchFamily="49" charset="0"/>
              </a:rPr>
              <a:t>Tells the compiler to expect a </a:t>
            </a:r>
            <a:br>
              <a:rPr lang="en-GB" sz="1400" dirty="0">
                <a:solidFill>
                  <a:srgbClr val="00B0F0"/>
                </a:solidFill>
                <a:latin typeface="Menlo" panose="020B0609030804020204" pitchFamily="49" charset="0"/>
              </a:rPr>
            </a:br>
            <a:r>
              <a:rPr lang="en-GB" sz="1400" dirty="0">
                <a:solidFill>
                  <a:srgbClr val="00B0F0"/>
                </a:solidFill>
                <a:latin typeface="Menlo" panose="020B0609030804020204" pitchFamily="49" charset="0"/>
              </a:rPr>
              <a:t>pointer to an int variable</a:t>
            </a:r>
            <a:endParaRPr lang="en-US" sz="1400" dirty="0">
              <a:solidFill>
                <a:srgbClr val="00B0F0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4F7A3C5-2EC2-27E6-74AF-9AF1D02C8CB2}"/>
              </a:ext>
            </a:extLst>
          </p:cNvPr>
          <p:cNvCxnSpPr>
            <a:cxnSpLocks/>
          </p:cNvCxnSpPr>
          <p:nvPr/>
        </p:nvCxnSpPr>
        <p:spPr>
          <a:xfrm flipH="1" flipV="1">
            <a:off x="2122311" y="2754489"/>
            <a:ext cx="1318368" cy="566502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AA21F72-4680-9480-CDE7-B886ECDF4C5B}"/>
              </a:ext>
            </a:extLst>
          </p:cNvPr>
          <p:cNvSpPr txBox="1"/>
          <p:nvPr/>
        </p:nvSpPr>
        <p:spPr>
          <a:xfrm>
            <a:off x="3440679" y="2920951"/>
            <a:ext cx="2861012" cy="738664"/>
          </a:xfrm>
          <a:prstGeom prst="rect">
            <a:avLst/>
          </a:prstGeom>
          <a:solidFill>
            <a:schemeClr val="tx2">
              <a:lumMod val="90000"/>
            </a:schemeClr>
          </a:solidFill>
          <a:ln w="317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rgbClr val="00B0F0"/>
                </a:solidFill>
                <a:latin typeface="Menlo" panose="020B0609030804020204" pitchFamily="49" charset="0"/>
              </a:rPr>
              <a:t>Grabs the value at the address the pointer points to</a:t>
            </a:r>
            <a:endParaRPr lang="en-US" sz="1400" dirty="0">
              <a:solidFill>
                <a:srgbClr val="00B0F0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5156F5C-90D3-14A0-4077-06F3CF60843D}"/>
              </a:ext>
            </a:extLst>
          </p:cNvPr>
          <p:cNvCxnSpPr>
            <a:cxnSpLocks/>
          </p:cNvCxnSpPr>
          <p:nvPr/>
        </p:nvCxnSpPr>
        <p:spPr>
          <a:xfrm flipH="1" flipV="1">
            <a:off x="2946400" y="4978400"/>
            <a:ext cx="3902497" cy="1323937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6D65517-6D04-4AB6-39E0-909DCB8CE5BF}"/>
              </a:ext>
            </a:extLst>
          </p:cNvPr>
          <p:cNvSpPr txBox="1"/>
          <p:nvPr/>
        </p:nvSpPr>
        <p:spPr>
          <a:xfrm>
            <a:off x="6848897" y="5902297"/>
            <a:ext cx="2861012" cy="523220"/>
          </a:xfrm>
          <a:prstGeom prst="rect">
            <a:avLst/>
          </a:prstGeom>
          <a:solidFill>
            <a:schemeClr val="tx2">
              <a:lumMod val="90000"/>
            </a:schemeClr>
          </a:solidFill>
          <a:ln w="317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rgbClr val="00B0F0"/>
                </a:solidFill>
                <a:latin typeface="Menlo" panose="020B0609030804020204" pitchFamily="49" charset="0"/>
              </a:rPr>
              <a:t>Passes in the memory address</a:t>
            </a:r>
            <a:endParaRPr lang="en-US" sz="14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0388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F77C5-CFCF-2932-7D98-564C6D6A9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arrays into functions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D97C4B-9B50-B41E-87DF-D9D3B5CC000E}"/>
              </a:ext>
            </a:extLst>
          </p:cNvPr>
          <p:cNvSpPr txBox="1"/>
          <p:nvPr/>
        </p:nvSpPr>
        <p:spPr>
          <a:xfrm>
            <a:off x="8137632" y="2315974"/>
            <a:ext cx="3277486" cy="2585323"/>
          </a:xfrm>
          <a:prstGeom prst="rect">
            <a:avLst/>
          </a:prstGeom>
          <a:solidFill>
            <a:srgbClr val="E9E5DC"/>
          </a:solidFill>
          <a:ln w="317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$ ./run</a:t>
            </a:r>
          </a:p>
          <a:p>
            <a:r>
              <a:rPr lang="en-US" dirty="0">
                <a:solidFill>
                  <a:srgbClr val="002060"/>
                </a:solidFill>
              </a:rPr>
              <a:t>all good</a:t>
            </a:r>
          </a:p>
          <a:p>
            <a:r>
              <a:rPr lang="en-US" dirty="0">
                <a:solidFill>
                  <a:srgbClr val="002060"/>
                </a:solidFill>
              </a:rPr>
              <a:t>2</a:t>
            </a:r>
          </a:p>
          <a:p>
            <a:r>
              <a:rPr lang="en-US" dirty="0">
                <a:solidFill>
                  <a:srgbClr val="002060"/>
                </a:solidFill>
              </a:rPr>
              <a:t>4</a:t>
            </a:r>
          </a:p>
          <a:p>
            <a:r>
              <a:rPr lang="en-US" dirty="0">
                <a:solidFill>
                  <a:srgbClr val="002060"/>
                </a:solidFill>
              </a:rPr>
              <a:t>6</a:t>
            </a:r>
          </a:p>
          <a:p>
            <a:r>
              <a:rPr lang="en-US" dirty="0">
                <a:solidFill>
                  <a:srgbClr val="002060"/>
                </a:solidFill>
              </a:rPr>
              <a:t>8</a:t>
            </a:r>
          </a:p>
          <a:p>
            <a:r>
              <a:rPr lang="en-US" dirty="0">
                <a:solidFill>
                  <a:srgbClr val="002060"/>
                </a:solidFill>
              </a:rPr>
              <a:t>10</a:t>
            </a:r>
          </a:p>
          <a:p>
            <a:r>
              <a:rPr lang="en-US" dirty="0">
                <a:solidFill>
                  <a:srgbClr val="002060"/>
                </a:solidFill>
              </a:rPr>
              <a:t>12</a:t>
            </a:r>
          </a:p>
          <a:p>
            <a:r>
              <a:rPr lang="en-US" dirty="0">
                <a:solidFill>
                  <a:srgbClr val="002060"/>
                </a:solidFill>
              </a:rPr>
              <a:t>14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91F812-F13D-A967-2C21-E1E7BBEE49CC}"/>
              </a:ext>
            </a:extLst>
          </p:cNvPr>
          <p:cNvSpPr txBox="1"/>
          <p:nvPr/>
        </p:nvSpPr>
        <p:spPr>
          <a:xfrm>
            <a:off x="645719" y="1352362"/>
            <a:ext cx="6131599" cy="5078313"/>
          </a:xfrm>
          <a:prstGeom prst="rect">
            <a:avLst/>
          </a:prstGeom>
          <a:solidFill>
            <a:schemeClr val="bg1"/>
          </a:solidFill>
          <a:ln w="31750">
            <a:solidFill>
              <a:srgbClr val="FF0000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100" b="0">
                <a:solidFill>
                  <a:srgbClr val="88846F"/>
                </a:solidFill>
                <a:effectLst/>
                <a:latin typeface="Menlo" panose="020B0609030804020204" pitchFamily="49" charset="0"/>
              </a:defRPr>
            </a:lvl1pPr>
          </a:lstStyle>
          <a:p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&lt;iostream&gt;</a:t>
            </a:r>
            <a:endParaRPr lang="en-GB" sz="12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200" b="0" dirty="0" err="1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cmath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&gt;</a:t>
            </a:r>
            <a:endParaRPr lang="en-GB" sz="12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using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namespace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u="sng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endParaRPr lang="en-GB" sz="12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i="1" dirty="0">
                <a:solidFill>
                  <a:srgbClr val="FD971F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i="1" dirty="0">
                <a:solidFill>
                  <a:srgbClr val="FD971F"/>
                </a:solidFill>
                <a:effectLst/>
                <a:latin typeface="Menlo" panose="020B0609030804020204" pitchFamily="49" charset="0"/>
              </a:rPr>
              <a:t>b</a:t>
            </a:r>
            <a:r>
              <a:rPr lang="en-GB" sz="1200" dirty="0">
                <a:solidFill>
                  <a:srgbClr val="F8F8F2"/>
                </a:solidFill>
              </a:rPr>
              <a:t>, </a:t>
            </a:r>
            <a:r>
              <a:rPr lang="en-GB" sz="1200" i="1" dirty="0">
                <a:solidFill>
                  <a:srgbClr val="66D9EF"/>
                </a:solidFill>
              </a:rPr>
              <a:t>int</a:t>
            </a:r>
            <a:r>
              <a:rPr lang="en-GB" sz="1200" dirty="0">
                <a:solidFill>
                  <a:srgbClr val="F8F8F2"/>
                </a:solidFill>
              </a:rPr>
              <a:t> </a:t>
            </a:r>
            <a:r>
              <a:rPr lang="en-GB" sz="1200" i="1" dirty="0">
                <a:solidFill>
                  <a:srgbClr val="FD971F"/>
                </a:solidFill>
              </a:rPr>
              <a:t>N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 </a:t>
            </a:r>
          </a:p>
          <a:p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pPr lvl="1"/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lvl="1"/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N;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++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pPr lvl="1"/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b[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]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a[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]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endParaRPr lang="en-GB" sz="1200" b="0" dirty="0">
              <a:solidFill>
                <a:srgbClr val="88846F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pPr lvl="1"/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arr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[]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{ 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4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5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6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7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8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};</a:t>
            </a:r>
          </a:p>
          <a:p>
            <a:pPr lvl="1"/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arr1[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8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];</a:t>
            </a:r>
          </a:p>
          <a:p>
            <a:pPr lvl="1"/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n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sizeof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arr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sizeof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arr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]);</a:t>
            </a:r>
          </a:p>
          <a:p>
            <a:pPr lvl="1"/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n1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sizeof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(arr1)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sizeof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(arr1[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]);</a:t>
            </a:r>
          </a:p>
          <a:p>
            <a:pPr lvl="1"/>
            <a:r>
              <a:rPr lang="en-GB" sz="12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assert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(n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==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n1);</a:t>
            </a:r>
          </a:p>
          <a:p>
            <a:pPr lvl="1"/>
            <a:r>
              <a:rPr lang="en-GB" sz="1200" b="0" dirty="0" err="1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printf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"all good"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pPr lvl="1"/>
            <a:b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200" b="0" dirty="0" err="1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arr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arr1, n);</a:t>
            </a:r>
          </a:p>
          <a:p>
            <a:pPr lvl="1"/>
            <a:endParaRPr lang="en-GB" sz="1200" b="0" dirty="0">
              <a:solidFill>
                <a:srgbClr val="F92672"/>
              </a:solidFill>
              <a:effectLst/>
              <a:latin typeface="Menlo" panose="020B0609030804020204" pitchFamily="49" charset="0"/>
            </a:endParaRPr>
          </a:p>
          <a:p>
            <a:pPr lvl="1"/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n;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++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pPr lvl="1"/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arr1[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];</a:t>
            </a:r>
          </a:p>
          <a:p>
            <a:pPr lvl="1"/>
            <a:b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91564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85830-B1C3-90B2-3C1B-5ACF3FEA1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‘Decay’ of arrays in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9A75B-6076-7498-8FC0-FD19F0C903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5512" y="1487758"/>
            <a:ext cx="5152769" cy="3714749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en-GB" sz="2000" dirty="0"/>
              <a:t>When an array is passed into a function, it effectively becomes a pointer to the first element in the array only, so you </a:t>
            </a:r>
            <a:r>
              <a:rPr lang="en-GB" sz="2000" u="sng" dirty="0"/>
              <a:t>have</a:t>
            </a:r>
            <a:r>
              <a:rPr lang="en-GB" sz="2000" dirty="0"/>
              <a:t> to pass in the array length as a variable into the function ahead of time</a:t>
            </a:r>
            <a:endParaRPr lang="en-GB" sz="2000" u="sn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FD4F8B-E07D-DEAB-80D7-129447628143}"/>
              </a:ext>
            </a:extLst>
          </p:cNvPr>
          <p:cNvSpPr txBox="1"/>
          <p:nvPr/>
        </p:nvSpPr>
        <p:spPr>
          <a:xfrm>
            <a:off x="172389" y="1487758"/>
            <a:ext cx="6067773" cy="4893647"/>
          </a:xfrm>
          <a:prstGeom prst="rect">
            <a:avLst/>
          </a:prstGeom>
          <a:solidFill>
            <a:schemeClr val="bg1"/>
          </a:solidFill>
          <a:ln w="317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i="1" dirty="0">
                <a:solidFill>
                  <a:srgbClr val="FD971F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i="1" dirty="0">
                <a:solidFill>
                  <a:srgbClr val="FD971F"/>
                </a:solidFill>
                <a:effectLst/>
                <a:latin typeface="Menlo" panose="020B0609030804020204" pitchFamily="49" charset="0"/>
              </a:rPr>
              <a:t>b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 </a:t>
            </a:r>
          </a:p>
          <a:p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"a = "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a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200" b="0" dirty="0" err="1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sizeof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(a) = "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sizeof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(a)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200" b="0" dirty="0" err="1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sizeof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(a[0]) = "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sizeof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(a[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])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N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sizeof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(a);</a:t>
            </a:r>
          </a:p>
          <a:p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N;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++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b[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]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a[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]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b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b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arr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[]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{ 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4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5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6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7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8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};</a:t>
            </a:r>
          </a:p>
          <a:p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arr1[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8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];</a:t>
            </a:r>
          </a:p>
          <a:p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n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sizeof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arr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sizeof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arr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]);</a:t>
            </a:r>
          </a:p>
          <a:p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n1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sizeof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(arr1)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sizeof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(arr1[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]);</a:t>
            </a:r>
          </a:p>
          <a:p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200" b="0" dirty="0" err="1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arr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 = "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arr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200" b="0" dirty="0" err="1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sizeof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b="0" dirty="0" err="1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arr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) = "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sizeof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arr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200" b="0" dirty="0" err="1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sizeof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b="0" dirty="0" err="1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arr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[0]) = "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sizeof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arr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])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200" b="0" dirty="0" err="1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arr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arr1);</a:t>
            </a:r>
          </a:p>
          <a:p>
            <a:b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;}</a:t>
            </a:r>
          </a:p>
          <a:p>
            <a:b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endParaRPr lang="en-GB" sz="12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A6A859-7FE3-1C8F-4309-0801FD079FF4}"/>
              </a:ext>
            </a:extLst>
          </p:cNvPr>
          <p:cNvSpPr txBox="1"/>
          <p:nvPr/>
        </p:nvSpPr>
        <p:spPr>
          <a:xfrm>
            <a:off x="6895069" y="3429000"/>
            <a:ext cx="4213654" cy="2031325"/>
          </a:xfrm>
          <a:prstGeom prst="rect">
            <a:avLst/>
          </a:prstGeom>
          <a:solidFill>
            <a:srgbClr val="E9E5DC"/>
          </a:solidFill>
          <a:ln w="31750">
            <a:solidFill>
              <a:srgbClr val="FF0000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GB" dirty="0"/>
              <a:t>$ ./output</a:t>
            </a:r>
          </a:p>
          <a:p>
            <a:r>
              <a:rPr lang="en-GB" dirty="0" err="1"/>
              <a:t>arr</a:t>
            </a:r>
            <a:r>
              <a:rPr lang="en-GB" dirty="0"/>
              <a:t> = 0x16d8f73b0</a:t>
            </a:r>
          </a:p>
          <a:p>
            <a:r>
              <a:rPr lang="en-GB" dirty="0" err="1"/>
              <a:t>sizeof</a:t>
            </a:r>
            <a:r>
              <a:rPr lang="en-GB" dirty="0"/>
              <a:t>(</a:t>
            </a:r>
            <a:r>
              <a:rPr lang="en-GB" dirty="0" err="1"/>
              <a:t>arr</a:t>
            </a:r>
            <a:r>
              <a:rPr lang="en-GB" dirty="0"/>
              <a:t>) = 32</a:t>
            </a:r>
          </a:p>
          <a:p>
            <a:r>
              <a:rPr lang="en-GB" dirty="0" err="1"/>
              <a:t>sizeof</a:t>
            </a:r>
            <a:r>
              <a:rPr lang="en-GB" dirty="0"/>
              <a:t>(</a:t>
            </a:r>
            <a:r>
              <a:rPr lang="en-GB" dirty="0" err="1"/>
              <a:t>arr</a:t>
            </a:r>
            <a:r>
              <a:rPr lang="en-GB" dirty="0"/>
              <a:t>[0]) = 4</a:t>
            </a:r>
          </a:p>
          <a:p>
            <a:r>
              <a:rPr lang="en-GB" dirty="0"/>
              <a:t>a = 0x16d8f73b0</a:t>
            </a:r>
          </a:p>
          <a:p>
            <a:r>
              <a:rPr lang="en-GB" dirty="0" err="1"/>
              <a:t>sizeof</a:t>
            </a:r>
            <a:r>
              <a:rPr lang="en-GB" dirty="0"/>
              <a:t>(a) = 8</a:t>
            </a:r>
          </a:p>
          <a:p>
            <a:r>
              <a:rPr lang="en-GB" dirty="0" err="1"/>
              <a:t>sizeof</a:t>
            </a:r>
            <a:r>
              <a:rPr lang="en-GB" dirty="0"/>
              <a:t>(a[0]) = 4</a:t>
            </a:r>
          </a:p>
        </p:txBody>
      </p:sp>
    </p:spTree>
    <p:extLst>
      <p:ext uri="{BB962C8B-B14F-4D97-AF65-F5344CB8AC3E}">
        <p14:creationId xmlns:p14="http://schemas.microsoft.com/office/powerpoint/2010/main" val="245373450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235C4-6DF1-484D-7A5A-C62D608D5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Passing arrays into functions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A700F9-F221-6C76-4751-169FD0282D8F}"/>
              </a:ext>
            </a:extLst>
          </p:cNvPr>
          <p:cNvSpPr txBox="1"/>
          <p:nvPr/>
        </p:nvSpPr>
        <p:spPr>
          <a:xfrm>
            <a:off x="7990071" y="2280115"/>
            <a:ext cx="3277486" cy="2862322"/>
          </a:xfrm>
          <a:prstGeom prst="rect">
            <a:avLst/>
          </a:prstGeom>
          <a:solidFill>
            <a:srgbClr val="E9E5DC"/>
          </a:solidFill>
          <a:ln w="317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$ ./run</a:t>
            </a:r>
          </a:p>
          <a:p>
            <a:r>
              <a:rPr lang="en-US" dirty="0">
                <a:solidFill>
                  <a:srgbClr val="002060"/>
                </a:solidFill>
              </a:rPr>
              <a:t>Array size inside main() is 8</a:t>
            </a:r>
          </a:p>
          <a:p>
            <a:r>
              <a:rPr lang="en-US" dirty="0">
                <a:solidFill>
                  <a:srgbClr val="002060"/>
                </a:solidFill>
              </a:rPr>
              <a:t>2</a:t>
            </a:r>
          </a:p>
          <a:p>
            <a:r>
              <a:rPr lang="en-US" dirty="0">
                <a:solidFill>
                  <a:srgbClr val="002060"/>
                </a:solidFill>
              </a:rPr>
              <a:t>3</a:t>
            </a:r>
          </a:p>
          <a:p>
            <a:r>
              <a:rPr lang="en-US" dirty="0">
                <a:solidFill>
                  <a:srgbClr val="002060"/>
                </a:solidFill>
              </a:rPr>
              <a:t>4</a:t>
            </a:r>
          </a:p>
          <a:p>
            <a:r>
              <a:rPr lang="en-US" dirty="0">
                <a:solidFill>
                  <a:srgbClr val="002060"/>
                </a:solidFill>
              </a:rPr>
              <a:t>5</a:t>
            </a:r>
          </a:p>
          <a:p>
            <a:r>
              <a:rPr lang="en-US" dirty="0">
                <a:solidFill>
                  <a:srgbClr val="002060"/>
                </a:solidFill>
              </a:rPr>
              <a:t>6</a:t>
            </a:r>
          </a:p>
          <a:p>
            <a:r>
              <a:rPr lang="en-US" dirty="0">
                <a:solidFill>
                  <a:srgbClr val="002060"/>
                </a:solidFill>
              </a:rPr>
              <a:t>7</a:t>
            </a:r>
          </a:p>
          <a:p>
            <a:r>
              <a:rPr lang="en-US" dirty="0">
                <a:solidFill>
                  <a:srgbClr val="002060"/>
                </a:solidFill>
              </a:rPr>
              <a:t>8</a:t>
            </a:r>
          </a:p>
          <a:p>
            <a:r>
              <a:rPr lang="en-US" dirty="0">
                <a:solidFill>
                  <a:srgbClr val="002060"/>
                </a:solidFill>
              </a:rPr>
              <a:t>9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7A0DCB-BF05-F2C0-D770-AB0BEB282468}"/>
              </a:ext>
            </a:extLst>
          </p:cNvPr>
          <p:cNvSpPr txBox="1"/>
          <p:nvPr/>
        </p:nvSpPr>
        <p:spPr>
          <a:xfrm>
            <a:off x="838191" y="1344893"/>
            <a:ext cx="6097772" cy="4339650"/>
          </a:xfrm>
          <a:prstGeom prst="rect">
            <a:avLst/>
          </a:prstGeom>
          <a:solidFill>
            <a:schemeClr val="bg1"/>
          </a:solidFill>
          <a:ln w="31750">
            <a:solidFill>
              <a:srgbClr val="FF0000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100" b="0">
                <a:solidFill>
                  <a:srgbClr val="88846F"/>
                </a:solidFill>
                <a:effectLst/>
                <a:latin typeface="Menlo" panose="020B0609030804020204" pitchFamily="49" charset="0"/>
              </a:defRPr>
            </a:lvl1pPr>
          </a:lstStyle>
          <a:p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&lt;iostream&gt;</a:t>
            </a:r>
            <a:endParaRPr lang="en-GB" sz="12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200" b="0" dirty="0" err="1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cmath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&gt;</a:t>
            </a:r>
            <a:endParaRPr lang="en-GB" sz="12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using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namespace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u="sng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endParaRPr lang="en-GB" sz="1200" b="0" dirty="0">
              <a:solidFill>
                <a:srgbClr val="88846F"/>
              </a:solidFill>
              <a:effectLst/>
              <a:latin typeface="Menlo" panose="020B0609030804020204" pitchFamily="49" charset="0"/>
            </a:endParaRPr>
          </a:p>
          <a:p>
            <a:b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i="1" dirty="0">
                <a:solidFill>
                  <a:srgbClr val="FD971F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i="1" dirty="0">
                <a:solidFill>
                  <a:srgbClr val="FD971F"/>
                </a:solidFill>
                <a:effectLst/>
                <a:latin typeface="Menlo" panose="020B0609030804020204" pitchFamily="49" charset="0"/>
              </a:rPr>
              <a:t>N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 </a:t>
            </a:r>
          </a:p>
          <a:p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{	</a:t>
            </a:r>
          </a:p>
          <a:p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    int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    for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N;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++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   ++a[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];</a:t>
            </a:r>
          </a:p>
          <a:p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endParaRPr lang="en-GB" sz="1200" b="0" dirty="0">
              <a:solidFill>
                <a:srgbClr val="88846F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    int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arr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[]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{ 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4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5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6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7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8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};</a:t>
            </a:r>
          </a:p>
          <a:p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    int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n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sizeof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arr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sizeof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arr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]);</a:t>
            </a:r>
          </a:p>
          <a:p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"Array size inside main() is "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n;</a:t>
            </a:r>
          </a:p>
          <a:p>
            <a:r>
              <a:rPr lang="en-GB" sz="12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GB" sz="1200" b="0" dirty="0" err="1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arr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n);</a:t>
            </a:r>
          </a:p>
          <a:p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    int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    for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n;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++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arr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];</a:t>
            </a:r>
          </a:p>
          <a:p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78433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35724-3807-0E73-4C9C-553AE934B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Challenge Six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8FB30C-A820-9D1C-427F-FC033DFC4A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z="2800" dirty="0"/>
              <a:t>Create an array called </a:t>
            </a:r>
            <a:r>
              <a:rPr lang="en-US" sz="2800" b="1" dirty="0"/>
              <a:t>x</a:t>
            </a:r>
            <a:r>
              <a:rPr lang="en-US" sz="2800" dirty="0"/>
              <a:t>, with values -5 to 5 in main()</a:t>
            </a:r>
          </a:p>
          <a:p>
            <a:endParaRPr lang="en-US" sz="2800" dirty="0"/>
          </a:p>
          <a:p>
            <a:r>
              <a:rPr lang="en-US" sz="2800" dirty="0"/>
              <a:t>Pass the array to a function called </a:t>
            </a:r>
            <a:r>
              <a:rPr lang="en-US" sz="2800" b="1" dirty="0"/>
              <a:t>quad</a:t>
            </a:r>
            <a:r>
              <a:rPr lang="en-US" sz="2800" dirty="0"/>
              <a:t>, which computes the square of all the values in the array, and save the values to another array called </a:t>
            </a:r>
            <a:r>
              <a:rPr lang="en-US" sz="2800" b="1" dirty="0"/>
              <a:t>y</a:t>
            </a:r>
          </a:p>
          <a:p>
            <a:endParaRPr lang="en-US" sz="2800" dirty="0"/>
          </a:p>
          <a:p>
            <a:r>
              <a:rPr lang="en-US" sz="2800" dirty="0"/>
              <a:t>Loop over all </a:t>
            </a:r>
            <a:r>
              <a:rPr lang="en-US" sz="2800" b="1" dirty="0"/>
              <a:t>x</a:t>
            </a:r>
            <a:r>
              <a:rPr lang="en-US" sz="2800" dirty="0"/>
              <a:t> and </a:t>
            </a:r>
            <a:r>
              <a:rPr lang="en-US" sz="2800" b="1" dirty="0"/>
              <a:t>y</a:t>
            </a:r>
            <a:r>
              <a:rPr lang="en-US" sz="2800" dirty="0"/>
              <a:t> and check that things have worked right</a:t>
            </a:r>
          </a:p>
          <a:p>
            <a:endParaRPr lang="en-US" sz="2800" dirty="0"/>
          </a:p>
          <a:p>
            <a:r>
              <a:rPr lang="en-US" sz="2800" dirty="0"/>
              <a:t>Use pointers to </a:t>
            </a:r>
            <a:r>
              <a:rPr lang="en-US" sz="2800" dirty="0" err="1"/>
              <a:t>minimise</a:t>
            </a:r>
            <a:r>
              <a:rPr lang="en-US" sz="2800" dirty="0"/>
              <a:t> the length of your script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GB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AD4B3D6-AE91-64A6-3946-F7499ED9CC6D}"/>
              </a:ext>
            </a:extLst>
          </p:cNvPr>
          <p:cNvSpPr/>
          <p:nvPr/>
        </p:nvSpPr>
        <p:spPr>
          <a:xfrm>
            <a:off x="2359378" y="101600"/>
            <a:ext cx="7574844" cy="1386158"/>
          </a:xfrm>
          <a:prstGeom prst="round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115674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FB761DB0-A41C-CD7D-31E5-43F86B7EE5ED}"/>
              </a:ext>
            </a:extLst>
          </p:cNvPr>
          <p:cNvSpPr txBox="1"/>
          <p:nvPr/>
        </p:nvSpPr>
        <p:spPr>
          <a:xfrm>
            <a:off x="1265102" y="1164134"/>
            <a:ext cx="6128471" cy="5693866"/>
          </a:xfrm>
          <a:prstGeom prst="rect">
            <a:avLst/>
          </a:prstGeom>
          <a:solidFill>
            <a:schemeClr val="bg1"/>
          </a:solidFill>
          <a:ln w="317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400" b="0" dirty="0" err="1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cmath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&gt;</a:t>
            </a:r>
          </a:p>
          <a:p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&lt;iostream&gt;</a:t>
            </a:r>
            <a:endParaRPr lang="en-GB" sz="14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using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namespace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u="sng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endParaRPr lang="en-GB" sz="14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quad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i="1" dirty="0">
                <a:solidFill>
                  <a:srgbClr val="FD971F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i="1" dirty="0">
                <a:solidFill>
                  <a:srgbClr val="FD971F"/>
                </a:solidFill>
                <a:effectLst/>
                <a:latin typeface="Menlo" panose="020B0609030804020204" pitchFamily="49" charset="0"/>
              </a:rPr>
              <a:t>b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, </a:t>
            </a:r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i="1" dirty="0">
                <a:solidFill>
                  <a:srgbClr val="FD971F"/>
                </a:solidFill>
                <a:effectLst/>
                <a:latin typeface="Menlo" panose="020B0609030804020204" pitchFamily="49" charset="0"/>
              </a:rPr>
              <a:t>N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 </a:t>
            </a:r>
          </a:p>
          <a:p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N; 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++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b[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]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pow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(a[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], 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endParaRPr lang="en-GB" sz="1400" b="0" dirty="0">
              <a:solidFill>
                <a:srgbClr val="88846F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x[]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{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5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4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4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5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};</a:t>
            </a:r>
          </a:p>
          <a:p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n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sizeof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(x)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sizeof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(x[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]);</a:t>
            </a:r>
          </a:p>
          <a:p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y[n];</a:t>
            </a:r>
          </a:p>
          <a:p>
            <a:endParaRPr lang="en-GB" sz="1400" b="0" i="1" dirty="0">
              <a:solidFill>
                <a:srgbClr val="66D9EF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quad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(x, y, n);</a:t>
            </a:r>
          </a:p>
          <a:p>
            <a:b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n1; 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++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{ 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x[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]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"^2 = "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y[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]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;</a:t>
            </a:r>
          </a:p>
          <a:p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AE434C-0005-0E46-8CA0-43E0E35DC5C3}"/>
              </a:ext>
            </a:extLst>
          </p:cNvPr>
          <p:cNvSpPr txBox="1"/>
          <p:nvPr/>
        </p:nvSpPr>
        <p:spPr>
          <a:xfrm>
            <a:off x="9362566" y="2302907"/>
            <a:ext cx="1287922" cy="3416320"/>
          </a:xfrm>
          <a:prstGeom prst="rect">
            <a:avLst/>
          </a:prstGeom>
          <a:solidFill>
            <a:srgbClr val="E9E5DC"/>
          </a:solidFill>
          <a:ln w="317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$ ./run</a:t>
            </a:r>
          </a:p>
          <a:p>
            <a:r>
              <a:rPr lang="en-US" dirty="0">
                <a:solidFill>
                  <a:srgbClr val="002060"/>
                </a:solidFill>
              </a:rPr>
              <a:t>-5^2 = 25</a:t>
            </a:r>
          </a:p>
          <a:p>
            <a:r>
              <a:rPr lang="en-US" dirty="0">
                <a:solidFill>
                  <a:srgbClr val="002060"/>
                </a:solidFill>
              </a:rPr>
              <a:t>-4^2 = 16</a:t>
            </a:r>
          </a:p>
          <a:p>
            <a:r>
              <a:rPr lang="en-US" dirty="0">
                <a:solidFill>
                  <a:srgbClr val="002060"/>
                </a:solidFill>
              </a:rPr>
              <a:t>-3^2 = 9</a:t>
            </a:r>
          </a:p>
          <a:p>
            <a:r>
              <a:rPr lang="en-US" dirty="0">
                <a:solidFill>
                  <a:srgbClr val="002060"/>
                </a:solidFill>
              </a:rPr>
              <a:t>-2^2 = 4</a:t>
            </a:r>
          </a:p>
          <a:p>
            <a:r>
              <a:rPr lang="en-US" dirty="0">
                <a:solidFill>
                  <a:srgbClr val="002060"/>
                </a:solidFill>
              </a:rPr>
              <a:t>-1^2 = 1</a:t>
            </a:r>
          </a:p>
          <a:p>
            <a:r>
              <a:rPr lang="en-US" dirty="0">
                <a:solidFill>
                  <a:srgbClr val="002060"/>
                </a:solidFill>
              </a:rPr>
              <a:t>0^2 = 0</a:t>
            </a:r>
          </a:p>
          <a:p>
            <a:r>
              <a:rPr lang="en-US" dirty="0">
                <a:solidFill>
                  <a:srgbClr val="002060"/>
                </a:solidFill>
              </a:rPr>
              <a:t>1^2 = 1</a:t>
            </a:r>
          </a:p>
          <a:p>
            <a:r>
              <a:rPr lang="en-US" dirty="0">
                <a:solidFill>
                  <a:srgbClr val="002060"/>
                </a:solidFill>
              </a:rPr>
              <a:t>2^2 = 4</a:t>
            </a:r>
          </a:p>
          <a:p>
            <a:r>
              <a:rPr lang="en-US" dirty="0">
                <a:solidFill>
                  <a:srgbClr val="002060"/>
                </a:solidFill>
              </a:rPr>
              <a:t>3^2 = 9</a:t>
            </a:r>
          </a:p>
          <a:p>
            <a:r>
              <a:rPr lang="en-US" dirty="0">
                <a:solidFill>
                  <a:srgbClr val="002060"/>
                </a:solidFill>
              </a:rPr>
              <a:t>4^2 = 16</a:t>
            </a:r>
          </a:p>
          <a:p>
            <a:r>
              <a:rPr lang="en-US" dirty="0">
                <a:solidFill>
                  <a:srgbClr val="002060"/>
                </a:solidFill>
              </a:rPr>
              <a:t>5^2 = 25</a:t>
            </a:r>
          </a:p>
        </p:txBody>
      </p:sp>
    </p:spTree>
    <p:extLst>
      <p:ext uri="{BB962C8B-B14F-4D97-AF65-F5344CB8AC3E}">
        <p14:creationId xmlns:p14="http://schemas.microsoft.com/office/powerpoint/2010/main" val="393198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A51D337-8283-005C-8CC9-60CDBE7D81DE}"/>
              </a:ext>
            </a:extLst>
          </p:cNvPr>
          <p:cNvSpPr txBox="1"/>
          <p:nvPr/>
        </p:nvSpPr>
        <p:spPr>
          <a:xfrm>
            <a:off x="10364932" y="1065451"/>
            <a:ext cx="159297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Jak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A5E148-3287-9799-7708-1DC2F308623E}"/>
              </a:ext>
            </a:extLst>
          </p:cNvPr>
          <p:cNvSpPr txBox="1"/>
          <p:nvPr/>
        </p:nvSpPr>
        <p:spPr>
          <a:xfrm>
            <a:off x="670908" y="232779"/>
            <a:ext cx="6100762" cy="6340197"/>
          </a:xfrm>
          <a:prstGeom prst="rect">
            <a:avLst/>
          </a:prstGeom>
          <a:solidFill>
            <a:schemeClr val="bg1"/>
          </a:solidFill>
          <a:ln w="317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400" b="0" dirty="0" err="1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cmath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&gt;</a:t>
            </a:r>
            <a:endParaRPr lang="en-GB" sz="14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--||--</a:t>
            </a:r>
            <a:b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 {</a:t>
            </a:r>
          </a:p>
          <a:p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start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end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M_PI; </a:t>
            </a:r>
          </a:p>
          <a:p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step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M_PI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4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400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// Create the evenly spaced array between 0 and pi</a:t>
            </a:r>
            <a:endParaRPr lang="en-GB" sz="14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vector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&gt;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x_values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x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start; x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&lt;=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end; x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+=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step) {</a:t>
            </a:r>
          </a:p>
          <a:p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x_values.</a:t>
            </a:r>
            <a:r>
              <a:rPr lang="en-GB" sz="1400" b="0" dirty="0" err="1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push_back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(x);</a:t>
            </a:r>
          </a:p>
          <a:p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b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400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// Print the evenly spaced array just to check</a:t>
            </a:r>
            <a:endParaRPr lang="en-GB" sz="14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"Evenly spaced array between 0 and pi in fractions of pi:"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x : 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x_values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 {</a:t>
            </a:r>
          </a:p>
          <a:p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x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 "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400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// Array to store results of sin(2x)</a:t>
            </a:r>
            <a:endParaRPr lang="en-GB" sz="14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vector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&gt;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sin_values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x : 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x_values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 {</a:t>
            </a:r>
          </a:p>
          <a:p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sin_values.</a:t>
            </a:r>
            <a:r>
              <a:rPr lang="en-GB" sz="1400" b="0" dirty="0" err="1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push_back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4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sin_2x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(x));</a:t>
            </a:r>
          </a:p>
          <a:p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--||--</a:t>
            </a:r>
            <a:b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endParaRPr lang="en-GB" sz="14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F9001E-D71A-CCB8-AD54-FABB3213E643}"/>
              </a:ext>
            </a:extLst>
          </p:cNvPr>
          <p:cNvSpPr txBox="1"/>
          <p:nvPr/>
        </p:nvSpPr>
        <p:spPr>
          <a:xfrm>
            <a:off x="7063998" y="2188069"/>
            <a:ext cx="445709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b="1" dirty="0">
                <a:solidFill>
                  <a:srgbClr val="868686"/>
                </a:solidFill>
                <a:effectLst/>
                <a:latin typeface="Menlo" panose="020B0609030804020204" pitchFamily="49" charset="0"/>
              </a:rPr>
              <a:t>Evenly spaced array between 0 and pi in fractions of pi:</a:t>
            </a:r>
          </a:p>
          <a:p>
            <a:r>
              <a:rPr lang="en-GB" sz="1400" b="1" dirty="0">
                <a:solidFill>
                  <a:srgbClr val="868686"/>
                </a:solidFill>
                <a:effectLst/>
                <a:latin typeface="Menlo" panose="020B0609030804020204" pitchFamily="49" charset="0"/>
              </a:rPr>
              <a:t>0 0.785398 1.5708 2.35619 3.14159</a:t>
            </a:r>
          </a:p>
          <a:p>
            <a:endParaRPr lang="en-GB" sz="1400" b="1" dirty="0">
              <a:solidFill>
                <a:srgbClr val="868686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b="1" dirty="0">
                <a:solidFill>
                  <a:srgbClr val="868686"/>
                </a:solidFill>
                <a:effectLst/>
                <a:latin typeface="Menlo" panose="020B0609030804020204" pitchFamily="49" charset="0"/>
              </a:rPr>
              <a:t>sin(2(0.0000)) = 0.0000</a:t>
            </a:r>
          </a:p>
          <a:p>
            <a:r>
              <a:rPr lang="en-GB" sz="1400" b="1" dirty="0">
                <a:solidFill>
                  <a:srgbClr val="868686"/>
                </a:solidFill>
                <a:effectLst/>
                <a:latin typeface="Menlo" panose="020B0609030804020204" pitchFamily="49" charset="0"/>
              </a:rPr>
              <a:t>sin(2(0.7854)) = 1.0000</a:t>
            </a:r>
          </a:p>
          <a:p>
            <a:r>
              <a:rPr lang="en-GB" sz="1400" b="1" dirty="0">
                <a:solidFill>
                  <a:srgbClr val="868686"/>
                </a:solidFill>
                <a:effectLst/>
                <a:latin typeface="Menlo" panose="020B0609030804020204" pitchFamily="49" charset="0"/>
              </a:rPr>
              <a:t>sin(2(1.5708)) = 0.0000</a:t>
            </a:r>
          </a:p>
          <a:p>
            <a:r>
              <a:rPr lang="en-GB" sz="1400" b="1" dirty="0">
                <a:solidFill>
                  <a:srgbClr val="868686"/>
                </a:solidFill>
                <a:effectLst/>
                <a:latin typeface="Menlo" panose="020B0609030804020204" pitchFamily="49" charset="0"/>
              </a:rPr>
              <a:t>sin(2(2.3562)) = -1.0000</a:t>
            </a:r>
          </a:p>
          <a:p>
            <a:r>
              <a:rPr lang="en-GB" sz="1400" b="1" dirty="0">
                <a:solidFill>
                  <a:srgbClr val="868686"/>
                </a:solidFill>
                <a:effectLst/>
                <a:latin typeface="Menlo" panose="020B0609030804020204" pitchFamily="49" charset="0"/>
              </a:rPr>
              <a:t>sin(2(3.1416)) = -0.0000</a:t>
            </a:r>
            <a:endParaRPr lang="en-GB" sz="1400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559257B5-8E90-585E-9D64-DE035BB27210}"/>
              </a:ext>
            </a:extLst>
          </p:cNvPr>
          <p:cNvCxnSpPr>
            <a:cxnSpLocks/>
          </p:cNvCxnSpPr>
          <p:nvPr/>
        </p:nvCxnSpPr>
        <p:spPr>
          <a:xfrm flipH="1">
            <a:off x="4609218" y="1207911"/>
            <a:ext cx="3452240" cy="75166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77E00F21-AACD-3C41-8269-986379CF8CEB}"/>
              </a:ext>
            </a:extLst>
          </p:cNvPr>
          <p:cNvSpPr txBox="1"/>
          <p:nvPr/>
        </p:nvSpPr>
        <p:spPr>
          <a:xfrm>
            <a:off x="8061458" y="649952"/>
            <a:ext cx="16348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800" dirty="0">
                <a:solidFill>
                  <a:srgbClr val="002060"/>
                </a:solidFill>
                <a:latin typeface="Helvetica Light" panose="020B0403020202020204" pitchFamily="34" charset="0"/>
              </a:rPr>
              <a:t>Nice use of the for loop</a:t>
            </a:r>
            <a:endParaRPr lang="en-US" dirty="0">
              <a:solidFill>
                <a:srgbClr val="002060"/>
              </a:solidFill>
              <a:latin typeface="Helvetica Light" panose="020B04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2769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3B59D-3D2C-0293-C240-706CFF601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vectors into functions</a:t>
            </a:r>
            <a:r>
              <a:rPr lang="en-GB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00D363-FEE0-94E5-DFA5-01A4EBFE6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53835" y="2076450"/>
            <a:ext cx="4113722" cy="371474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You </a:t>
            </a:r>
            <a:r>
              <a:rPr lang="en-US" u="sng" dirty="0"/>
              <a:t>can</a:t>
            </a:r>
            <a:r>
              <a:rPr lang="en-US" dirty="0"/>
              <a:t> pass a full vector into a function, but a full copy is made, which may take a lot of time to work with</a:t>
            </a:r>
          </a:p>
          <a:p>
            <a:endParaRPr lang="en-US" dirty="0"/>
          </a:p>
          <a:p>
            <a:r>
              <a:rPr lang="en-US" dirty="0"/>
              <a:t>As the function works with the copy of </a:t>
            </a:r>
            <a:r>
              <a:rPr lang="en-US" dirty="0" err="1"/>
              <a:t>vect</a:t>
            </a:r>
            <a:r>
              <a:rPr lang="en-US" dirty="0"/>
              <a:t>, no change is made to </a:t>
            </a:r>
            <a:r>
              <a:rPr lang="en-GB" i="1" dirty="0" err="1">
                <a:solidFill>
                  <a:srgbClr val="FD971F"/>
                </a:solidFill>
                <a:latin typeface="Menlo" panose="020B0609030804020204" pitchFamily="49" charset="0"/>
              </a:rPr>
              <a:t>vect</a:t>
            </a:r>
            <a:r>
              <a:rPr lang="en-US" dirty="0"/>
              <a:t> in </a:t>
            </a:r>
            <a:r>
              <a:rPr lang="en-GB" dirty="0">
                <a:solidFill>
                  <a:srgbClr val="A6E22E"/>
                </a:solidFill>
                <a:latin typeface="Menlo" panose="020B0609030804020204" pitchFamily="49" charset="0"/>
              </a:rPr>
              <a:t>main</a:t>
            </a:r>
            <a:r>
              <a:rPr lang="en-US" dirty="0"/>
              <a:t>()</a:t>
            </a:r>
          </a:p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531E77-1C15-0551-B676-ACE1191862E9}"/>
              </a:ext>
            </a:extLst>
          </p:cNvPr>
          <p:cNvSpPr txBox="1"/>
          <p:nvPr/>
        </p:nvSpPr>
        <p:spPr>
          <a:xfrm>
            <a:off x="605483" y="1302192"/>
            <a:ext cx="6404917" cy="4832092"/>
          </a:xfrm>
          <a:prstGeom prst="rect">
            <a:avLst/>
          </a:prstGeom>
          <a:solidFill>
            <a:schemeClr val="bg1"/>
          </a:solidFill>
          <a:ln w="317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&lt;iostream&gt;</a:t>
            </a:r>
            <a:endParaRPr lang="en-GB" sz="14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&lt;vector&gt;</a:t>
            </a:r>
            <a:endParaRPr lang="en-GB" sz="14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using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namespace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u="sng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endParaRPr lang="en-GB" sz="14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// The </a:t>
            </a:r>
            <a:r>
              <a:rPr lang="en-GB" sz="1400" b="0" dirty="0" err="1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vect</a:t>
            </a:r>
            <a:r>
              <a:rPr lang="en-GB" sz="1400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 here is a copy of </a:t>
            </a:r>
            <a:r>
              <a:rPr lang="en-GB" sz="1400" b="0" dirty="0" err="1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vect</a:t>
            </a:r>
            <a:r>
              <a:rPr lang="en-GB" sz="1400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 in main()</a:t>
            </a:r>
            <a:endParaRPr lang="en-GB" sz="14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400" b="0" u="sng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vector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&gt; </a:t>
            </a:r>
            <a:r>
              <a:rPr lang="en-GB" sz="1400" b="0" i="1" dirty="0" err="1">
                <a:solidFill>
                  <a:srgbClr val="FD971F"/>
                </a:solidFill>
                <a:effectLst/>
                <a:latin typeface="Menlo" panose="020B0609030804020204" pitchFamily="49" charset="0"/>
              </a:rPr>
              <a:t>vect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 </a:t>
            </a:r>
          </a:p>
          <a:p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{ 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vect.</a:t>
            </a:r>
            <a:r>
              <a:rPr lang="en-GB" sz="1400" b="0" dirty="0" err="1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push_back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); }</a:t>
            </a:r>
          </a:p>
          <a:p>
            <a:endParaRPr lang="en-GB" sz="1400" dirty="0">
              <a:solidFill>
                <a:srgbClr val="F8F8F2"/>
              </a:solidFill>
              <a:latin typeface="Menlo" panose="020B0609030804020204" pitchFamily="49" charset="0"/>
            </a:endParaRPr>
          </a:p>
          <a:p>
            <a:endParaRPr lang="en-GB" sz="14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vector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&gt;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vect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vect.</a:t>
            </a:r>
            <a:r>
              <a:rPr lang="en-GB" sz="1400" b="0" dirty="0" err="1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push_back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vect.</a:t>
            </a:r>
            <a:r>
              <a:rPr lang="en-GB" sz="1400" b="0" dirty="0" err="1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push_back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GB" sz="1400" b="0" dirty="0" err="1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vect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GB" sz="1400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// </a:t>
            </a:r>
            <a:r>
              <a:rPr lang="en-GB" sz="1400" b="0" dirty="0" err="1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vect</a:t>
            </a:r>
            <a:r>
              <a:rPr lang="en-GB" sz="1400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 remains unchanged after function</a:t>
            </a:r>
            <a:endParaRPr lang="en-GB" sz="14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// call</a:t>
            </a:r>
            <a:endParaRPr lang="en-GB" sz="14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vect.</a:t>
            </a:r>
            <a:r>
              <a:rPr lang="en-GB" sz="1400" b="0" dirty="0" err="1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size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(); 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++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vect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]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”\n"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endParaRPr lang="en-GB" sz="14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A796F6-4E9E-92E6-70E7-01D0CE119490}"/>
              </a:ext>
            </a:extLst>
          </p:cNvPr>
          <p:cNvSpPr txBox="1"/>
          <p:nvPr/>
        </p:nvSpPr>
        <p:spPr>
          <a:xfrm>
            <a:off x="5195308" y="3666438"/>
            <a:ext cx="1108024" cy="1015663"/>
          </a:xfrm>
          <a:prstGeom prst="rect">
            <a:avLst/>
          </a:prstGeom>
          <a:solidFill>
            <a:srgbClr val="E9E5DC"/>
          </a:solidFill>
          <a:ln w="317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2060"/>
                </a:solidFill>
              </a:rPr>
              <a:t>$ ./run</a:t>
            </a:r>
          </a:p>
          <a:p>
            <a:r>
              <a:rPr lang="en-US" sz="2000" dirty="0">
                <a:solidFill>
                  <a:srgbClr val="002060"/>
                </a:solidFill>
              </a:rPr>
              <a:t>1</a:t>
            </a:r>
          </a:p>
          <a:p>
            <a:r>
              <a:rPr lang="en-US" sz="2000" dirty="0">
                <a:solidFill>
                  <a:srgbClr val="00206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666732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3B59D-3D2C-0293-C240-706CFF601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vectors into functions</a:t>
            </a:r>
            <a:r>
              <a:rPr lang="en-GB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00D363-FEE0-94E5-DFA5-01A4EBFE6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53835" y="2076450"/>
            <a:ext cx="4113722" cy="3714749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Making </a:t>
            </a:r>
            <a:r>
              <a:rPr lang="en-GB" i="1" dirty="0" err="1">
                <a:solidFill>
                  <a:srgbClr val="FD971F"/>
                </a:solidFill>
                <a:latin typeface="Menlo" panose="020B0609030804020204" pitchFamily="49" charset="0"/>
              </a:rPr>
              <a:t>vect</a:t>
            </a:r>
            <a:r>
              <a:rPr lang="en-US" dirty="0"/>
              <a:t> a reference stops a copy being made</a:t>
            </a:r>
          </a:p>
          <a:p>
            <a:endParaRPr lang="en-US" dirty="0"/>
          </a:p>
          <a:p>
            <a:r>
              <a:rPr lang="en-US" dirty="0"/>
              <a:t>Changes made in </a:t>
            </a:r>
            <a:r>
              <a:rPr lang="en-GB" dirty="0" err="1">
                <a:solidFill>
                  <a:srgbClr val="A6E22E"/>
                </a:solidFill>
                <a:latin typeface="Menlo" panose="020B0609030804020204" pitchFamily="49" charset="0"/>
              </a:rPr>
              <a:t>func</a:t>
            </a:r>
            <a:r>
              <a:rPr lang="en-US" dirty="0"/>
              <a:t>() now changes the original </a:t>
            </a:r>
            <a:r>
              <a:rPr lang="en-GB" i="1" dirty="0" err="1">
                <a:solidFill>
                  <a:srgbClr val="FD971F"/>
                </a:solidFill>
                <a:latin typeface="Menlo" panose="020B0609030804020204" pitchFamily="49" charset="0"/>
              </a:rPr>
              <a:t>vect</a:t>
            </a:r>
            <a:r>
              <a:rPr lang="en-US" dirty="0"/>
              <a:t> in memory</a:t>
            </a:r>
          </a:p>
          <a:p>
            <a:endParaRPr lang="en-US" dirty="0"/>
          </a:p>
          <a:p>
            <a:r>
              <a:rPr lang="en-US" dirty="0"/>
              <a:t>If we add </a:t>
            </a:r>
            <a:r>
              <a:rPr lang="en-GB" dirty="0" err="1">
                <a:solidFill>
                  <a:srgbClr val="F92672"/>
                </a:solidFill>
                <a:latin typeface="Menlo" panose="020B0609030804020204" pitchFamily="49" charset="0"/>
              </a:rPr>
              <a:t>const</a:t>
            </a:r>
            <a:r>
              <a:rPr lang="en-US" dirty="0"/>
              <a:t> in front of </a:t>
            </a:r>
            <a:r>
              <a:rPr lang="en-GB" u="sng" dirty="0">
                <a:solidFill>
                  <a:srgbClr val="A6E22E"/>
                </a:solidFill>
                <a:latin typeface="Menlo" panose="020B0609030804020204" pitchFamily="49" charset="0"/>
              </a:rPr>
              <a:t>vector</a:t>
            </a:r>
            <a:r>
              <a:rPr lang="en-US" dirty="0"/>
              <a:t>, </a:t>
            </a:r>
            <a:r>
              <a:rPr lang="en-GB" i="1" dirty="0" err="1">
                <a:solidFill>
                  <a:srgbClr val="FD971F"/>
                </a:solidFill>
                <a:latin typeface="Menlo" panose="020B0609030804020204" pitchFamily="49" charset="0"/>
              </a:rPr>
              <a:t>vect</a:t>
            </a:r>
            <a:r>
              <a:rPr lang="en-US" dirty="0"/>
              <a:t> can no longer be changed by </a:t>
            </a:r>
            <a:r>
              <a:rPr lang="en-US" dirty="0" err="1"/>
              <a:t>func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531E77-1C15-0551-B676-ACE1191862E9}"/>
              </a:ext>
            </a:extLst>
          </p:cNvPr>
          <p:cNvSpPr txBox="1"/>
          <p:nvPr/>
        </p:nvSpPr>
        <p:spPr>
          <a:xfrm>
            <a:off x="605483" y="1302192"/>
            <a:ext cx="6404917" cy="4832092"/>
          </a:xfrm>
          <a:prstGeom prst="rect">
            <a:avLst/>
          </a:prstGeom>
          <a:solidFill>
            <a:schemeClr val="bg1"/>
          </a:solidFill>
          <a:ln w="317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rgbClr val="F92672"/>
                </a:solidFill>
                <a:latin typeface="Menlo" panose="020B0609030804020204" pitchFamily="49" charset="0"/>
              </a:rPr>
              <a:t>#include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 </a:t>
            </a:r>
            <a:r>
              <a:rPr lang="en-GB" sz="1400" dirty="0">
                <a:solidFill>
                  <a:srgbClr val="E6DB74"/>
                </a:solidFill>
                <a:latin typeface="Menlo" panose="020B0609030804020204" pitchFamily="49" charset="0"/>
              </a:rPr>
              <a:t>&lt;iostream&gt;</a:t>
            </a:r>
            <a:endParaRPr lang="en-GB" sz="1400" dirty="0">
              <a:solidFill>
                <a:srgbClr val="F8F8F2"/>
              </a:solidFill>
              <a:latin typeface="Menlo" panose="020B0609030804020204" pitchFamily="49" charset="0"/>
            </a:endParaRPr>
          </a:p>
          <a:p>
            <a:r>
              <a:rPr lang="en-GB" sz="1400" dirty="0">
                <a:solidFill>
                  <a:srgbClr val="F92672"/>
                </a:solidFill>
                <a:latin typeface="Menlo" panose="020B0609030804020204" pitchFamily="49" charset="0"/>
              </a:rPr>
              <a:t>#include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 </a:t>
            </a:r>
            <a:r>
              <a:rPr lang="en-GB" sz="1400" dirty="0">
                <a:solidFill>
                  <a:srgbClr val="E6DB74"/>
                </a:solidFill>
                <a:latin typeface="Menlo" panose="020B0609030804020204" pitchFamily="49" charset="0"/>
              </a:rPr>
              <a:t>&lt;vector&gt;</a:t>
            </a:r>
            <a:endParaRPr lang="en-GB" sz="1400" dirty="0">
              <a:solidFill>
                <a:srgbClr val="F8F8F2"/>
              </a:solidFill>
              <a:latin typeface="Menlo" panose="020B0609030804020204" pitchFamily="49" charset="0"/>
            </a:endParaRPr>
          </a:p>
          <a:p>
            <a:r>
              <a:rPr lang="en-GB" sz="1400" dirty="0">
                <a:solidFill>
                  <a:srgbClr val="F92672"/>
                </a:solidFill>
                <a:latin typeface="Menlo" panose="020B0609030804020204" pitchFamily="49" charset="0"/>
              </a:rPr>
              <a:t>using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 </a:t>
            </a:r>
            <a:r>
              <a:rPr lang="en-GB" sz="1400" i="1" dirty="0">
                <a:solidFill>
                  <a:srgbClr val="66D9EF"/>
                </a:solidFill>
                <a:latin typeface="Menlo" panose="020B0609030804020204" pitchFamily="49" charset="0"/>
              </a:rPr>
              <a:t>namespace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 </a:t>
            </a:r>
            <a:r>
              <a:rPr lang="en-GB" sz="1400" u="sng" dirty="0">
                <a:solidFill>
                  <a:srgbClr val="A6E22E"/>
                </a:solidFill>
                <a:latin typeface="Menlo" panose="020B0609030804020204" pitchFamily="49" charset="0"/>
              </a:rPr>
              <a:t>std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;</a:t>
            </a:r>
          </a:p>
          <a:p>
            <a:endParaRPr lang="en-GB" sz="1400" dirty="0">
              <a:solidFill>
                <a:srgbClr val="F8F8F2"/>
              </a:solidFill>
              <a:latin typeface="Menlo" panose="020B0609030804020204" pitchFamily="49" charset="0"/>
            </a:endParaRPr>
          </a:p>
          <a:p>
            <a:r>
              <a:rPr lang="en-GB" sz="1400" dirty="0">
                <a:solidFill>
                  <a:srgbClr val="88846F"/>
                </a:solidFill>
                <a:latin typeface="Menlo" panose="020B0609030804020204" pitchFamily="49" charset="0"/>
              </a:rPr>
              <a:t>// The </a:t>
            </a:r>
            <a:r>
              <a:rPr lang="en-GB" sz="1400" dirty="0" err="1">
                <a:solidFill>
                  <a:srgbClr val="88846F"/>
                </a:solidFill>
                <a:latin typeface="Menlo" panose="020B0609030804020204" pitchFamily="49" charset="0"/>
              </a:rPr>
              <a:t>vect</a:t>
            </a:r>
            <a:r>
              <a:rPr lang="en-GB" sz="1400" dirty="0">
                <a:solidFill>
                  <a:srgbClr val="88846F"/>
                </a:solidFill>
                <a:latin typeface="Menlo" panose="020B0609030804020204" pitchFamily="49" charset="0"/>
              </a:rPr>
              <a:t> here is the same as the </a:t>
            </a:r>
            <a:r>
              <a:rPr lang="en-GB" sz="1400" dirty="0" err="1">
                <a:solidFill>
                  <a:srgbClr val="88846F"/>
                </a:solidFill>
                <a:latin typeface="Menlo" panose="020B0609030804020204" pitchFamily="49" charset="0"/>
              </a:rPr>
              <a:t>vect</a:t>
            </a:r>
            <a:r>
              <a:rPr lang="en-GB" sz="1400" dirty="0">
                <a:solidFill>
                  <a:srgbClr val="88846F"/>
                </a:solidFill>
                <a:latin typeface="Menlo" panose="020B0609030804020204" pitchFamily="49" charset="0"/>
              </a:rPr>
              <a:t> in main()</a:t>
            </a:r>
            <a:endParaRPr lang="en-GB" sz="1400" dirty="0">
              <a:solidFill>
                <a:srgbClr val="F8F8F2"/>
              </a:solidFill>
              <a:latin typeface="Menlo" panose="020B0609030804020204" pitchFamily="49" charset="0"/>
            </a:endParaRPr>
          </a:p>
          <a:p>
            <a:r>
              <a:rPr lang="en-GB" sz="1400" i="1" dirty="0">
                <a:solidFill>
                  <a:srgbClr val="66D9EF"/>
                </a:solidFill>
                <a:latin typeface="Menlo" panose="020B0609030804020204" pitchFamily="49" charset="0"/>
              </a:rPr>
              <a:t>void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 </a:t>
            </a:r>
            <a:r>
              <a:rPr lang="en-GB" sz="1400" dirty="0" err="1">
                <a:solidFill>
                  <a:srgbClr val="A6E22E"/>
                </a:solidFill>
                <a:latin typeface="Menlo" panose="020B0609030804020204" pitchFamily="49" charset="0"/>
              </a:rPr>
              <a:t>func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(</a:t>
            </a:r>
            <a:r>
              <a:rPr lang="en-GB" sz="1400" u="sng" dirty="0">
                <a:solidFill>
                  <a:srgbClr val="A6E22E"/>
                </a:solidFill>
                <a:latin typeface="Menlo" panose="020B0609030804020204" pitchFamily="49" charset="0"/>
              </a:rPr>
              <a:t>vector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&lt;</a:t>
            </a:r>
            <a:r>
              <a:rPr lang="en-GB" sz="1400" i="1" dirty="0">
                <a:solidFill>
                  <a:srgbClr val="66D9EF"/>
                </a:solidFill>
                <a:latin typeface="Menlo" panose="020B0609030804020204" pitchFamily="49" charset="0"/>
              </a:rPr>
              <a:t>int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&gt;</a:t>
            </a:r>
            <a:r>
              <a:rPr lang="en-GB" sz="1400" dirty="0">
                <a:solidFill>
                  <a:srgbClr val="F92672"/>
                </a:solidFill>
                <a:latin typeface="Menlo" panose="020B0609030804020204" pitchFamily="49" charset="0"/>
              </a:rPr>
              <a:t>&amp;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 </a:t>
            </a:r>
            <a:r>
              <a:rPr lang="en-GB" sz="1400" i="1" dirty="0" err="1">
                <a:solidFill>
                  <a:srgbClr val="FD971F"/>
                </a:solidFill>
                <a:latin typeface="Menlo" panose="020B0609030804020204" pitchFamily="49" charset="0"/>
              </a:rPr>
              <a:t>vect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) </a:t>
            </a:r>
          </a:p>
          <a:p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{ </a:t>
            </a:r>
            <a:r>
              <a:rPr lang="en-GB" sz="1400" dirty="0" err="1">
                <a:solidFill>
                  <a:srgbClr val="F8F8F2"/>
                </a:solidFill>
                <a:latin typeface="Menlo" panose="020B0609030804020204" pitchFamily="49" charset="0"/>
              </a:rPr>
              <a:t>vect.</a:t>
            </a:r>
            <a:r>
              <a:rPr lang="en-GB" sz="1400" dirty="0" err="1">
                <a:solidFill>
                  <a:srgbClr val="A6E22E"/>
                </a:solidFill>
                <a:latin typeface="Menlo" panose="020B0609030804020204" pitchFamily="49" charset="0"/>
              </a:rPr>
              <a:t>push_back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(</a:t>
            </a:r>
            <a:r>
              <a:rPr lang="en-GB" sz="1400" dirty="0">
                <a:solidFill>
                  <a:srgbClr val="AE81FF"/>
                </a:solidFill>
                <a:latin typeface="Menlo" panose="020B0609030804020204" pitchFamily="49" charset="0"/>
              </a:rPr>
              <a:t>3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); }</a:t>
            </a:r>
          </a:p>
          <a:p>
            <a:endParaRPr lang="en-GB" sz="1400" dirty="0">
              <a:solidFill>
                <a:srgbClr val="F8F8F2"/>
              </a:solidFill>
              <a:latin typeface="Menlo" panose="020B0609030804020204" pitchFamily="49" charset="0"/>
            </a:endParaRPr>
          </a:p>
          <a:p>
            <a:endParaRPr lang="en-GB" sz="1400" dirty="0">
              <a:solidFill>
                <a:srgbClr val="F8F8F2"/>
              </a:solidFill>
              <a:latin typeface="Menlo" panose="020B0609030804020204" pitchFamily="49" charset="0"/>
            </a:endParaRPr>
          </a:p>
          <a:p>
            <a:r>
              <a:rPr lang="en-GB" sz="1400" i="1" dirty="0">
                <a:solidFill>
                  <a:srgbClr val="66D9EF"/>
                </a:solidFill>
                <a:latin typeface="Menlo" panose="020B0609030804020204" pitchFamily="49" charset="0"/>
              </a:rPr>
              <a:t>int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 </a:t>
            </a:r>
            <a:r>
              <a:rPr lang="en-GB" sz="1400" dirty="0">
                <a:solidFill>
                  <a:srgbClr val="A6E22E"/>
                </a:solidFill>
                <a:latin typeface="Menlo" panose="020B0609030804020204" pitchFamily="49" charset="0"/>
              </a:rPr>
              <a:t>main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()</a:t>
            </a:r>
          </a:p>
          <a:p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vector</a:t>
            </a:r>
            <a:r>
              <a:rPr lang="en-GB" sz="1400" dirty="0">
                <a:solidFill>
                  <a:srgbClr val="F92672"/>
                </a:solidFill>
                <a:latin typeface="Menlo" panose="020B0609030804020204" pitchFamily="49" charset="0"/>
              </a:rPr>
              <a:t>&lt;</a:t>
            </a:r>
            <a:r>
              <a:rPr lang="en-GB" sz="1400" i="1" dirty="0">
                <a:solidFill>
                  <a:srgbClr val="66D9EF"/>
                </a:solidFill>
                <a:latin typeface="Menlo" panose="020B0609030804020204" pitchFamily="49" charset="0"/>
              </a:rPr>
              <a:t>int</a:t>
            </a:r>
            <a:r>
              <a:rPr lang="en-GB" sz="1400" dirty="0">
                <a:solidFill>
                  <a:srgbClr val="F92672"/>
                </a:solidFill>
                <a:latin typeface="Menlo" panose="020B0609030804020204" pitchFamily="49" charset="0"/>
              </a:rPr>
              <a:t>&gt;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 </a:t>
            </a:r>
            <a:r>
              <a:rPr lang="en-GB" sz="1400" dirty="0" err="1">
                <a:solidFill>
                  <a:srgbClr val="F8F8F2"/>
                </a:solidFill>
                <a:latin typeface="Menlo" panose="020B0609030804020204" pitchFamily="49" charset="0"/>
              </a:rPr>
              <a:t>vect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GB" sz="1400" dirty="0" err="1">
                <a:solidFill>
                  <a:srgbClr val="F8F8F2"/>
                </a:solidFill>
                <a:latin typeface="Menlo" panose="020B0609030804020204" pitchFamily="49" charset="0"/>
              </a:rPr>
              <a:t>vect.</a:t>
            </a:r>
            <a:r>
              <a:rPr lang="en-GB" sz="1400" dirty="0" err="1">
                <a:solidFill>
                  <a:srgbClr val="A6E22E"/>
                </a:solidFill>
                <a:latin typeface="Menlo" panose="020B0609030804020204" pitchFamily="49" charset="0"/>
              </a:rPr>
              <a:t>push_back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(</a:t>
            </a:r>
            <a:r>
              <a:rPr lang="en-GB" sz="1400" dirty="0">
                <a:solidFill>
                  <a:srgbClr val="AE81FF"/>
                </a:solidFill>
                <a:latin typeface="Menlo" panose="020B0609030804020204" pitchFamily="49" charset="0"/>
              </a:rPr>
              <a:t>1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GB" sz="1400" dirty="0" err="1">
                <a:solidFill>
                  <a:srgbClr val="F8F8F2"/>
                </a:solidFill>
                <a:latin typeface="Menlo" panose="020B0609030804020204" pitchFamily="49" charset="0"/>
              </a:rPr>
              <a:t>vect.</a:t>
            </a:r>
            <a:r>
              <a:rPr lang="en-GB" sz="1400" dirty="0" err="1">
                <a:solidFill>
                  <a:srgbClr val="A6E22E"/>
                </a:solidFill>
                <a:latin typeface="Menlo" panose="020B0609030804020204" pitchFamily="49" charset="0"/>
              </a:rPr>
              <a:t>push_back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(</a:t>
            </a:r>
            <a:r>
              <a:rPr lang="en-GB" sz="1400" dirty="0">
                <a:solidFill>
                  <a:srgbClr val="AE81FF"/>
                </a:solidFill>
                <a:latin typeface="Menlo" panose="020B0609030804020204" pitchFamily="49" charset="0"/>
              </a:rPr>
              <a:t>2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GB" sz="1400" dirty="0" err="1">
                <a:solidFill>
                  <a:srgbClr val="A6E22E"/>
                </a:solidFill>
                <a:latin typeface="Menlo" panose="020B0609030804020204" pitchFamily="49" charset="0"/>
              </a:rPr>
              <a:t>func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(</a:t>
            </a:r>
            <a:r>
              <a:rPr lang="en-GB" sz="1400" dirty="0" err="1">
                <a:solidFill>
                  <a:srgbClr val="F8F8F2"/>
                </a:solidFill>
                <a:latin typeface="Menlo" panose="020B0609030804020204" pitchFamily="49" charset="0"/>
              </a:rPr>
              <a:t>vect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GB" sz="1400" dirty="0">
                <a:solidFill>
                  <a:srgbClr val="88846F"/>
                </a:solidFill>
                <a:latin typeface="Menlo" panose="020B0609030804020204" pitchFamily="49" charset="0"/>
              </a:rPr>
              <a:t>// </a:t>
            </a:r>
            <a:r>
              <a:rPr lang="en-GB" sz="1400" dirty="0" err="1">
                <a:solidFill>
                  <a:srgbClr val="88846F"/>
                </a:solidFill>
                <a:latin typeface="Menlo" panose="020B0609030804020204" pitchFamily="49" charset="0"/>
              </a:rPr>
              <a:t>vect</a:t>
            </a:r>
            <a:r>
              <a:rPr lang="en-GB" sz="1400" dirty="0">
                <a:solidFill>
                  <a:srgbClr val="88846F"/>
                </a:solidFill>
                <a:latin typeface="Menlo" panose="020B0609030804020204" pitchFamily="49" charset="0"/>
              </a:rPr>
              <a:t> remains unchanged after function</a:t>
            </a:r>
            <a:endParaRPr lang="en-GB" sz="1400" dirty="0">
              <a:solidFill>
                <a:srgbClr val="F8F8F2"/>
              </a:solidFill>
              <a:latin typeface="Menlo" panose="020B0609030804020204" pitchFamily="49" charset="0"/>
            </a:endParaRPr>
          </a:p>
          <a:p>
            <a:r>
              <a:rPr lang="en-GB" sz="1400" dirty="0">
                <a:solidFill>
                  <a:srgbClr val="88846F"/>
                </a:solidFill>
                <a:latin typeface="Menlo" panose="020B0609030804020204" pitchFamily="49" charset="0"/>
              </a:rPr>
              <a:t>// call</a:t>
            </a:r>
            <a:endParaRPr lang="en-GB" sz="1400" dirty="0">
              <a:solidFill>
                <a:srgbClr val="F8F8F2"/>
              </a:solidFill>
              <a:latin typeface="Menlo" panose="020B0609030804020204" pitchFamily="49" charset="0"/>
            </a:endParaRPr>
          </a:p>
          <a:p>
            <a:r>
              <a:rPr lang="en-GB" sz="1400" dirty="0">
                <a:solidFill>
                  <a:srgbClr val="F92672"/>
                </a:solidFill>
                <a:latin typeface="Menlo" panose="020B0609030804020204" pitchFamily="49" charset="0"/>
              </a:rPr>
              <a:t>for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 (</a:t>
            </a:r>
            <a:r>
              <a:rPr lang="en-GB" sz="1400" i="1" dirty="0">
                <a:solidFill>
                  <a:srgbClr val="66D9EF"/>
                </a:solidFill>
                <a:latin typeface="Menlo" panose="020B0609030804020204" pitchFamily="49" charset="0"/>
              </a:rPr>
              <a:t>int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 </a:t>
            </a:r>
            <a:r>
              <a:rPr lang="en-GB" sz="1400" dirty="0" err="1">
                <a:solidFill>
                  <a:srgbClr val="F8F8F2"/>
                </a:solidFill>
                <a:latin typeface="Menlo" panose="020B0609030804020204" pitchFamily="49" charset="0"/>
              </a:rPr>
              <a:t>i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 </a:t>
            </a:r>
            <a:r>
              <a:rPr lang="en-GB" sz="1400" dirty="0">
                <a:solidFill>
                  <a:srgbClr val="F92672"/>
                </a:solidFill>
                <a:latin typeface="Menlo" panose="020B0609030804020204" pitchFamily="49" charset="0"/>
              </a:rPr>
              <a:t>=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 </a:t>
            </a:r>
            <a:r>
              <a:rPr lang="en-GB" sz="1400" dirty="0">
                <a:solidFill>
                  <a:srgbClr val="AE81FF"/>
                </a:solidFill>
                <a:latin typeface="Menlo" panose="020B0609030804020204" pitchFamily="49" charset="0"/>
              </a:rPr>
              <a:t>0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; </a:t>
            </a:r>
            <a:r>
              <a:rPr lang="en-GB" sz="1400" dirty="0" err="1">
                <a:solidFill>
                  <a:srgbClr val="F8F8F2"/>
                </a:solidFill>
                <a:latin typeface="Menlo" panose="020B0609030804020204" pitchFamily="49" charset="0"/>
              </a:rPr>
              <a:t>i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 </a:t>
            </a:r>
            <a:r>
              <a:rPr lang="en-GB" sz="1400" dirty="0">
                <a:solidFill>
                  <a:srgbClr val="F92672"/>
                </a:solidFill>
                <a:latin typeface="Menlo" panose="020B0609030804020204" pitchFamily="49" charset="0"/>
              </a:rPr>
              <a:t>&lt;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 </a:t>
            </a:r>
            <a:r>
              <a:rPr lang="en-GB" sz="1400" dirty="0" err="1">
                <a:solidFill>
                  <a:srgbClr val="F8F8F2"/>
                </a:solidFill>
                <a:latin typeface="Menlo" panose="020B0609030804020204" pitchFamily="49" charset="0"/>
              </a:rPr>
              <a:t>vect.</a:t>
            </a:r>
            <a:r>
              <a:rPr lang="en-GB" sz="1400" dirty="0" err="1">
                <a:solidFill>
                  <a:srgbClr val="A6E22E"/>
                </a:solidFill>
                <a:latin typeface="Menlo" panose="020B0609030804020204" pitchFamily="49" charset="0"/>
              </a:rPr>
              <a:t>size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(); </a:t>
            </a:r>
            <a:r>
              <a:rPr lang="en-GB" sz="1400" dirty="0" err="1">
                <a:solidFill>
                  <a:srgbClr val="F8F8F2"/>
                </a:solidFill>
                <a:latin typeface="Menlo" panose="020B0609030804020204" pitchFamily="49" charset="0"/>
              </a:rPr>
              <a:t>i</a:t>
            </a:r>
            <a:r>
              <a:rPr lang="en-GB" sz="1400" dirty="0">
                <a:solidFill>
                  <a:srgbClr val="F92672"/>
                </a:solidFill>
                <a:latin typeface="Menlo" panose="020B0609030804020204" pitchFamily="49" charset="0"/>
              </a:rPr>
              <a:t>++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-GB" sz="1400" dirty="0" err="1">
                <a:solidFill>
                  <a:srgbClr val="F8F8F2"/>
                </a:solidFill>
                <a:latin typeface="Menlo" panose="020B0609030804020204" pitchFamily="49" charset="0"/>
              </a:rPr>
              <a:t>cout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 </a:t>
            </a:r>
            <a:r>
              <a:rPr lang="en-GB" sz="1400" dirty="0">
                <a:solidFill>
                  <a:srgbClr val="F92672"/>
                </a:solidFill>
                <a:latin typeface="Menlo" panose="020B0609030804020204" pitchFamily="49" charset="0"/>
              </a:rPr>
              <a:t>&lt;&lt;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 </a:t>
            </a:r>
            <a:r>
              <a:rPr lang="en-GB" sz="1400" dirty="0" err="1">
                <a:solidFill>
                  <a:srgbClr val="F8F8F2"/>
                </a:solidFill>
                <a:latin typeface="Menlo" panose="020B0609030804020204" pitchFamily="49" charset="0"/>
              </a:rPr>
              <a:t>vect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[</a:t>
            </a:r>
            <a:r>
              <a:rPr lang="en-GB" sz="1400" dirty="0" err="1">
                <a:solidFill>
                  <a:srgbClr val="F8F8F2"/>
                </a:solidFill>
                <a:latin typeface="Menlo" panose="020B0609030804020204" pitchFamily="49" charset="0"/>
              </a:rPr>
              <a:t>i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] </a:t>
            </a:r>
            <a:r>
              <a:rPr lang="en-GB" sz="1400" dirty="0">
                <a:solidFill>
                  <a:srgbClr val="F92672"/>
                </a:solidFill>
                <a:latin typeface="Menlo" panose="020B0609030804020204" pitchFamily="49" charset="0"/>
              </a:rPr>
              <a:t>&lt;&lt;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 </a:t>
            </a:r>
            <a:r>
              <a:rPr lang="en-GB" sz="1400" dirty="0">
                <a:solidFill>
                  <a:srgbClr val="E6DB74"/>
                </a:solidFill>
                <a:latin typeface="Menlo" panose="020B0609030804020204" pitchFamily="49" charset="0"/>
              </a:rPr>
              <a:t>”\n"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GB" sz="1400" dirty="0">
                <a:solidFill>
                  <a:srgbClr val="F92672"/>
                </a:solidFill>
                <a:latin typeface="Menlo" panose="020B0609030804020204" pitchFamily="49" charset="0"/>
              </a:rPr>
              <a:t>return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 </a:t>
            </a:r>
            <a:r>
              <a:rPr lang="en-GB" sz="1400" dirty="0">
                <a:solidFill>
                  <a:srgbClr val="AE81FF"/>
                </a:solidFill>
                <a:latin typeface="Menlo" panose="020B0609030804020204" pitchFamily="49" charset="0"/>
              </a:rPr>
              <a:t>0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}</a:t>
            </a:r>
          </a:p>
          <a:p>
            <a:endParaRPr lang="en-GB" sz="1400" dirty="0">
              <a:solidFill>
                <a:srgbClr val="F8F8F2"/>
              </a:solidFill>
              <a:latin typeface="Menlo" panose="020B060903080402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A796F6-4E9E-92E6-70E7-01D0CE119490}"/>
              </a:ext>
            </a:extLst>
          </p:cNvPr>
          <p:cNvSpPr txBox="1"/>
          <p:nvPr/>
        </p:nvSpPr>
        <p:spPr>
          <a:xfrm>
            <a:off x="5195308" y="3666438"/>
            <a:ext cx="1108024" cy="1323439"/>
          </a:xfrm>
          <a:prstGeom prst="rect">
            <a:avLst/>
          </a:prstGeom>
          <a:solidFill>
            <a:srgbClr val="E9E5DC"/>
          </a:solidFill>
          <a:ln w="317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2060"/>
                </a:solidFill>
              </a:rPr>
              <a:t>$ ./run</a:t>
            </a:r>
          </a:p>
          <a:p>
            <a:r>
              <a:rPr lang="en-US" sz="2000" dirty="0">
                <a:solidFill>
                  <a:srgbClr val="002060"/>
                </a:solidFill>
              </a:rPr>
              <a:t>1</a:t>
            </a:r>
          </a:p>
          <a:p>
            <a:r>
              <a:rPr lang="en-US" sz="2000" dirty="0">
                <a:solidFill>
                  <a:srgbClr val="002060"/>
                </a:solidFill>
              </a:rPr>
              <a:t>2</a:t>
            </a:r>
          </a:p>
          <a:p>
            <a:r>
              <a:rPr lang="en-US" sz="2000" dirty="0">
                <a:solidFill>
                  <a:srgbClr val="002060"/>
                </a:solidFill>
              </a:rPr>
              <a:t>3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872376B-A706-16A1-E872-517F3929165D}"/>
              </a:ext>
            </a:extLst>
          </p:cNvPr>
          <p:cNvCxnSpPr>
            <a:cxnSpLocks/>
          </p:cNvCxnSpPr>
          <p:nvPr/>
        </p:nvCxnSpPr>
        <p:spPr>
          <a:xfrm flipH="1">
            <a:off x="3089189" y="2384612"/>
            <a:ext cx="4315658" cy="148523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6900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BBC94EF-7823-2976-AC11-83A19319C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2800350"/>
            <a:ext cx="10353762" cy="1257300"/>
          </a:xfrm>
        </p:spPr>
        <p:txBody>
          <a:bodyPr/>
          <a:lstStyle/>
          <a:p>
            <a:pPr algn="ctr"/>
            <a:r>
              <a:rPr lang="en-US" u="sng" dirty="0"/>
              <a:t>Challenge four revisited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1FA5D67F-D70D-BD1E-4AB2-042B9AEFF506}"/>
              </a:ext>
            </a:extLst>
          </p:cNvPr>
          <p:cNvSpPr/>
          <p:nvPr/>
        </p:nvSpPr>
        <p:spPr>
          <a:xfrm>
            <a:off x="1613647" y="2800350"/>
            <a:ext cx="8946777" cy="1257300"/>
          </a:xfrm>
          <a:prstGeom prst="roundRect">
            <a:avLst/>
          </a:prstGeom>
          <a:noFill/>
          <a:ln w="317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966274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8780E5E-A7F6-38EA-9223-7F418C238747}"/>
              </a:ext>
            </a:extLst>
          </p:cNvPr>
          <p:cNvSpPr txBox="1"/>
          <p:nvPr/>
        </p:nvSpPr>
        <p:spPr>
          <a:xfrm>
            <a:off x="0" y="0"/>
            <a:ext cx="8338584" cy="6555641"/>
          </a:xfrm>
          <a:prstGeom prst="rect">
            <a:avLst/>
          </a:prstGeom>
          <a:solidFill>
            <a:schemeClr val="bg1"/>
          </a:solidFill>
          <a:ln w="317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&lt;iostream&gt;</a:t>
            </a:r>
            <a:endParaRPr lang="en-GB" sz="12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&lt;vector&gt;</a:t>
            </a:r>
            <a:endParaRPr lang="en-GB" sz="12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200" b="0" dirty="0" err="1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cmath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&gt;</a:t>
            </a:r>
            <a:endParaRPr lang="en-GB" sz="12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using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namespace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u="sng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endParaRPr lang="en-GB" sz="12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sin2x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b="0" dirty="0" err="1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u="sng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vector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&gt;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i="1" dirty="0">
                <a:solidFill>
                  <a:srgbClr val="FD971F"/>
                </a:solidFill>
                <a:effectLst/>
                <a:latin typeface="Menlo" panose="020B0609030804020204" pitchFamily="49" charset="0"/>
              </a:rPr>
              <a:t>input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200" b="0" u="sng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vector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&gt;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i="1" dirty="0">
                <a:solidFill>
                  <a:srgbClr val="FD971F"/>
                </a:solidFill>
                <a:effectLst/>
                <a:latin typeface="Menlo" panose="020B0609030804020204" pitchFamily="49" charset="0"/>
              </a:rPr>
              <a:t>output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 { </a:t>
            </a:r>
          </a:p>
          <a:p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n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input.</a:t>
            </a:r>
            <a:r>
              <a:rPr lang="en-GB" sz="1200" b="0" dirty="0" err="1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size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();</a:t>
            </a:r>
          </a:p>
          <a:p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n;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++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output.</a:t>
            </a:r>
            <a:r>
              <a:rPr lang="en-GB" sz="1200" b="0" dirty="0" err="1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push_back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sin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input.</a:t>
            </a:r>
            <a:r>
              <a:rPr lang="en-GB" sz="1200" b="0" dirty="0" err="1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at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)));</a:t>
            </a:r>
          </a:p>
          <a:p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b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(){</a:t>
            </a:r>
          </a:p>
          <a:p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k;</a:t>
            </a:r>
          </a:p>
          <a:p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"Provide </a:t>
            </a:r>
            <a:r>
              <a:rPr lang="en-GB" sz="1200" b="0" dirty="0" err="1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n_vals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cin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&gt;&gt;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k;</a:t>
            </a:r>
          </a:p>
          <a:p>
            <a:b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vector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&gt;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thetas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(k);</a:t>
            </a:r>
          </a:p>
          <a:p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vector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&gt;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ans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k;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++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thetas.</a:t>
            </a:r>
            <a:r>
              <a:rPr lang="en-GB" sz="1200" b="0" dirty="0" err="1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at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1.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(k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))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M_PI;</a:t>
            </a:r>
          </a:p>
          <a:p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GB" sz="12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sin2x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(thetas,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ans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b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j: thetas){</a:t>
            </a:r>
          </a:p>
          <a:p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"Theta = "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j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b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j: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ans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){</a:t>
            </a:r>
          </a:p>
          <a:p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"sin(2theta) = "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j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b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2961A7-0E59-AE12-4CFA-3CFEAEAF9937}"/>
              </a:ext>
            </a:extLst>
          </p:cNvPr>
          <p:cNvSpPr txBox="1"/>
          <p:nvPr/>
        </p:nvSpPr>
        <p:spPr>
          <a:xfrm>
            <a:off x="6998043" y="1210600"/>
            <a:ext cx="3628768" cy="5047536"/>
          </a:xfrm>
          <a:prstGeom prst="rect">
            <a:avLst/>
          </a:prstGeom>
          <a:solidFill>
            <a:srgbClr val="E9E5DC"/>
          </a:solidFill>
          <a:ln w="317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GB" sz="1400" b="1" dirty="0">
                <a:solidFill>
                  <a:srgbClr val="868686"/>
                </a:solidFill>
                <a:effectLst/>
                <a:latin typeface="Menlo" panose="020B0609030804020204" pitchFamily="49" charset="0"/>
              </a:rPr>
              <a:t>$ </a:t>
            </a:r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./output</a:t>
            </a:r>
          </a:p>
          <a:p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Provide </a:t>
            </a:r>
            <a:r>
              <a:rPr lang="en-GB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n_vals</a:t>
            </a:r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 </a:t>
            </a:r>
          </a:p>
          <a:p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10</a:t>
            </a:r>
          </a:p>
          <a:p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Theta = 0</a:t>
            </a:r>
          </a:p>
          <a:p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Theta = 0.349066</a:t>
            </a:r>
          </a:p>
          <a:p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Theta = 0.698132</a:t>
            </a:r>
          </a:p>
          <a:p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Theta = 1.0472</a:t>
            </a:r>
          </a:p>
          <a:p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Theta = 1.39626</a:t>
            </a:r>
          </a:p>
          <a:p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Theta = 1.74533</a:t>
            </a:r>
          </a:p>
          <a:p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Theta = 2.0944</a:t>
            </a:r>
          </a:p>
          <a:p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Theta = 2.44346</a:t>
            </a:r>
          </a:p>
          <a:p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Theta = 2.79253</a:t>
            </a:r>
          </a:p>
          <a:p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Theta = 3.14159</a:t>
            </a:r>
          </a:p>
          <a:p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sin(2theta) = 0</a:t>
            </a:r>
          </a:p>
          <a:p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sin(2theta) = 0.642788</a:t>
            </a:r>
          </a:p>
          <a:p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sin(2theta) = 0.984808</a:t>
            </a:r>
          </a:p>
          <a:p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sin(2theta) = 0.866025</a:t>
            </a:r>
          </a:p>
          <a:p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sin(2theta) = 0.34202</a:t>
            </a:r>
          </a:p>
          <a:p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sin(2theta) = -0.34202</a:t>
            </a:r>
          </a:p>
          <a:p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sin(2theta) = -0.866025</a:t>
            </a:r>
          </a:p>
          <a:p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sin(2theta) = -0.984808</a:t>
            </a:r>
          </a:p>
          <a:p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sin(2theta) = -0.642788</a:t>
            </a:r>
          </a:p>
          <a:p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sin(2theta) = -2.44929e-16</a:t>
            </a:r>
          </a:p>
        </p:txBody>
      </p:sp>
    </p:spTree>
    <p:extLst>
      <p:ext uri="{BB962C8B-B14F-4D97-AF65-F5344CB8AC3E}">
        <p14:creationId xmlns:p14="http://schemas.microsoft.com/office/powerpoint/2010/main" val="2900350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F755F-37B4-2ACA-AD98-DD75A544E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/>
              <a:t>PLOTTING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15293D-ECC7-0405-EA6C-C45A2D0DDDF5}"/>
              </a:ext>
            </a:extLst>
          </p:cNvPr>
          <p:cNvSpPr>
            <a:spLocks noGrp="1"/>
          </p:cNvSpPr>
          <p:nvPr>
            <p:ph idx="1"/>
          </p:nvPr>
        </p:nvSpPr>
        <p:spPr>
          <a:effectLst/>
        </p:spPr>
        <p:txBody>
          <a:bodyPr>
            <a:normAutofit/>
          </a:bodyPr>
          <a:lstStyle/>
          <a:p>
            <a:r>
              <a:rPr lang="en-US" sz="2800" dirty="0"/>
              <a:t>Reading/writing data basics</a:t>
            </a:r>
          </a:p>
          <a:p>
            <a:endParaRPr lang="en-US" sz="2800" dirty="0"/>
          </a:p>
          <a:p>
            <a:r>
              <a:rPr lang="en-US" sz="2800" dirty="0"/>
              <a:t>Combining C++ with Python</a:t>
            </a:r>
          </a:p>
          <a:p>
            <a:endParaRPr lang="en-US" sz="2800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A0773EF8-1258-7927-9641-4192CFAC1122}"/>
              </a:ext>
            </a:extLst>
          </p:cNvPr>
          <p:cNvSpPr/>
          <p:nvPr/>
        </p:nvSpPr>
        <p:spPr>
          <a:xfrm>
            <a:off x="3836894" y="230458"/>
            <a:ext cx="4446494" cy="1257300"/>
          </a:xfrm>
          <a:prstGeom prst="roundRect">
            <a:avLst/>
          </a:prstGeom>
          <a:noFill/>
          <a:ln w="317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0825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90995-A98D-7463-1274-B22EF301C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Reading/writing data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97D5A-8189-B99B-4800-C864AC628F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C++ provides some basic classes for reading/writing data</a:t>
            </a:r>
          </a:p>
          <a:p>
            <a:endParaRPr lang="en-US" dirty="0"/>
          </a:p>
          <a:p>
            <a:r>
              <a:rPr lang="en-GB" b="0" dirty="0">
                <a:solidFill>
                  <a:srgbClr val="F92672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#include</a:t>
            </a:r>
            <a:r>
              <a:rPr lang="en-GB" b="0" dirty="0">
                <a:solidFill>
                  <a:srgbClr val="F8F8F2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E6DB74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&lt;</a:t>
            </a:r>
            <a:r>
              <a:rPr lang="en-GB" b="0" dirty="0" err="1">
                <a:solidFill>
                  <a:srgbClr val="E6DB74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ofstream</a:t>
            </a:r>
            <a:r>
              <a:rPr lang="en-GB" b="0" dirty="0">
                <a:solidFill>
                  <a:srgbClr val="E6DB74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&gt;</a:t>
            </a:r>
            <a:r>
              <a:rPr lang="en-GB" b="0" dirty="0">
                <a:solidFill>
                  <a:srgbClr val="F8F8F2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88846F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// : Stream class to write on files</a:t>
            </a:r>
            <a:endParaRPr lang="en-GB" b="0" dirty="0">
              <a:solidFill>
                <a:srgbClr val="F8F8F2"/>
              </a:solidFill>
              <a:effectLst/>
              <a:highlight>
                <a:srgbClr val="000000"/>
              </a:highlight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F92672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#include</a:t>
            </a:r>
            <a:r>
              <a:rPr lang="en-GB" b="0" dirty="0">
                <a:solidFill>
                  <a:srgbClr val="F8F8F2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E6DB74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&lt;</a:t>
            </a:r>
            <a:r>
              <a:rPr lang="en-GB" b="0" dirty="0" err="1">
                <a:solidFill>
                  <a:srgbClr val="E6DB74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ifstream</a:t>
            </a:r>
            <a:r>
              <a:rPr lang="en-GB" b="0" dirty="0">
                <a:solidFill>
                  <a:srgbClr val="E6DB74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&gt;</a:t>
            </a:r>
            <a:r>
              <a:rPr lang="en-GB" b="0" dirty="0">
                <a:solidFill>
                  <a:srgbClr val="F8F8F2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88846F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// : Stream class to read from files</a:t>
            </a:r>
            <a:endParaRPr lang="en-GB" b="0" dirty="0">
              <a:solidFill>
                <a:srgbClr val="F8F8F2"/>
              </a:solidFill>
              <a:effectLst/>
              <a:highlight>
                <a:srgbClr val="000000"/>
              </a:highlight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F92672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#include</a:t>
            </a:r>
            <a:r>
              <a:rPr lang="en-GB" b="0" dirty="0">
                <a:solidFill>
                  <a:srgbClr val="F8F8F2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E6DB74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&lt;</a:t>
            </a:r>
            <a:r>
              <a:rPr lang="en-GB" b="0" dirty="0" err="1">
                <a:solidFill>
                  <a:srgbClr val="E6DB74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fstream</a:t>
            </a:r>
            <a:r>
              <a:rPr lang="en-GB" b="0" dirty="0">
                <a:solidFill>
                  <a:srgbClr val="E6DB74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&gt;</a:t>
            </a:r>
            <a:r>
              <a:rPr lang="en-GB" b="0" dirty="0">
                <a:solidFill>
                  <a:srgbClr val="F8F8F2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88846F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// : Stream class to both read and write from/to files.</a:t>
            </a:r>
            <a:endParaRPr lang="en-GB" dirty="0">
              <a:solidFill>
                <a:srgbClr val="F8F8F2"/>
              </a:solidFill>
              <a:highlight>
                <a:srgbClr val="000000"/>
              </a:highlight>
              <a:latin typeface="Menlo" panose="020B0609030804020204" pitchFamily="49" charset="0"/>
            </a:endParaRPr>
          </a:p>
          <a:p>
            <a:r>
              <a:rPr lang="en-GB" dirty="0" err="1">
                <a:solidFill>
                  <a:srgbClr val="F8F8F2"/>
                </a:solidFill>
                <a:highlight>
                  <a:srgbClr val="000000"/>
                </a:highlight>
                <a:latin typeface="Menlo" panose="020B0609030804020204" pitchFamily="49" charset="0"/>
              </a:rPr>
              <a:t>ofstream</a:t>
            </a:r>
            <a:r>
              <a:rPr lang="en-GB" dirty="0">
                <a:solidFill>
                  <a:srgbClr val="F8F8F2"/>
                </a:solidFill>
                <a:highlight>
                  <a:srgbClr val="000000"/>
                </a:highlight>
                <a:latin typeface="Menlo" panose="020B0609030804020204" pitchFamily="49" charset="0"/>
              </a:rPr>
              <a:t> </a:t>
            </a:r>
            <a:r>
              <a:rPr lang="en-GB" dirty="0" err="1">
                <a:solidFill>
                  <a:srgbClr val="F8F8F2"/>
                </a:solidFill>
                <a:highlight>
                  <a:srgbClr val="000000"/>
                </a:highlight>
                <a:latin typeface="Menlo" panose="020B0609030804020204" pitchFamily="49" charset="0"/>
              </a:rPr>
              <a:t>myfile</a:t>
            </a:r>
            <a:r>
              <a:rPr lang="en-GB" dirty="0">
                <a:solidFill>
                  <a:srgbClr val="F8F8F2"/>
                </a:solidFill>
                <a:highlight>
                  <a:srgbClr val="000000"/>
                </a:highlight>
                <a:latin typeface="Menlo" panose="020B0609030804020204" pitchFamily="49" charset="0"/>
              </a:rPr>
              <a:t>;</a:t>
            </a:r>
          </a:p>
          <a:p>
            <a:r>
              <a:rPr lang="en-GB" dirty="0" err="1">
                <a:solidFill>
                  <a:srgbClr val="F8F8F2"/>
                </a:solidFill>
                <a:highlight>
                  <a:srgbClr val="000000"/>
                </a:highlight>
                <a:latin typeface="Menlo" panose="020B0609030804020204" pitchFamily="49" charset="0"/>
              </a:rPr>
              <a:t>myfile.</a:t>
            </a:r>
            <a:r>
              <a:rPr lang="en-GB" dirty="0" err="1">
                <a:solidFill>
                  <a:srgbClr val="A6E22E"/>
                </a:solidFill>
                <a:highlight>
                  <a:srgbClr val="000000"/>
                </a:highlight>
                <a:latin typeface="Menlo" panose="020B0609030804020204" pitchFamily="49" charset="0"/>
              </a:rPr>
              <a:t>open</a:t>
            </a:r>
            <a:r>
              <a:rPr lang="en-GB" dirty="0">
                <a:solidFill>
                  <a:srgbClr val="F8F8F2"/>
                </a:solidFill>
                <a:highlight>
                  <a:srgbClr val="000000"/>
                </a:highlight>
                <a:latin typeface="Menlo" panose="020B0609030804020204" pitchFamily="49" charset="0"/>
              </a:rPr>
              <a:t> (</a:t>
            </a:r>
            <a:r>
              <a:rPr lang="en-GB" dirty="0">
                <a:solidFill>
                  <a:srgbClr val="E6DB74"/>
                </a:solidFill>
                <a:highlight>
                  <a:srgbClr val="000000"/>
                </a:highlight>
                <a:latin typeface="Menlo" panose="020B0609030804020204" pitchFamily="49" charset="0"/>
              </a:rPr>
              <a:t>"</a:t>
            </a:r>
            <a:r>
              <a:rPr lang="en-GB" dirty="0" err="1">
                <a:solidFill>
                  <a:srgbClr val="E6DB74"/>
                </a:solidFill>
                <a:highlight>
                  <a:srgbClr val="000000"/>
                </a:highlight>
                <a:latin typeface="Menlo" panose="020B0609030804020204" pitchFamily="49" charset="0"/>
              </a:rPr>
              <a:t>example.txt</a:t>
            </a:r>
            <a:r>
              <a:rPr lang="en-GB" dirty="0">
                <a:solidFill>
                  <a:srgbClr val="E6DB74"/>
                </a:solidFill>
                <a:highlight>
                  <a:srgbClr val="000000"/>
                </a:highlight>
                <a:latin typeface="Menlo" panose="020B0609030804020204" pitchFamily="49" charset="0"/>
              </a:rPr>
              <a:t>"</a:t>
            </a:r>
            <a:r>
              <a:rPr lang="en-GB" dirty="0">
                <a:solidFill>
                  <a:srgbClr val="F8F8F2"/>
                </a:solidFill>
                <a:highlight>
                  <a:srgbClr val="000000"/>
                </a:highlight>
                <a:latin typeface="Menlo" panose="020B0609030804020204" pitchFamily="49" charset="0"/>
              </a:rPr>
              <a:t>);</a:t>
            </a:r>
          </a:p>
          <a:p>
            <a:r>
              <a:rPr lang="en-GB" dirty="0" err="1">
                <a:solidFill>
                  <a:srgbClr val="F8F8F2"/>
                </a:solidFill>
                <a:highlight>
                  <a:srgbClr val="000000"/>
                </a:highlight>
                <a:latin typeface="Menlo" panose="020B0609030804020204" pitchFamily="49" charset="0"/>
              </a:rPr>
              <a:t>myfile</a:t>
            </a:r>
            <a:r>
              <a:rPr lang="en-GB" dirty="0">
                <a:solidFill>
                  <a:srgbClr val="F8F8F2"/>
                </a:solidFill>
                <a:highlight>
                  <a:srgbClr val="000000"/>
                </a:highlight>
                <a:latin typeface="Menlo" panose="020B0609030804020204" pitchFamily="49" charset="0"/>
              </a:rPr>
              <a:t> </a:t>
            </a:r>
            <a:r>
              <a:rPr lang="en-GB" dirty="0">
                <a:solidFill>
                  <a:srgbClr val="F92672"/>
                </a:solidFill>
                <a:highlight>
                  <a:srgbClr val="000000"/>
                </a:highlight>
                <a:latin typeface="Menlo" panose="020B0609030804020204" pitchFamily="49" charset="0"/>
              </a:rPr>
              <a:t>&lt;&lt;</a:t>
            </a:r>
            <a:r>
              <a:rPr lang="en-GB" dirty="0">
                <a:solidFill>
                  <a:srgbClr val="F8F8F2"/>
                </a:solidFill>
                <a:highlight>
                  <a:srgbClr val="000000"/>
                </a:highlight>
                <a:latin typeface="Menlo" panose="020B0609030804020204" pitchFamily="49" charset="0"/>
              </a:rPr>
              <a:t> </a:t>
            </a:r>
            <a:r>
              <a:rPr lang="en-GB" dirty="0">
                <a:solidFill>
                  <a:srgbClr val="E6DB74"/>
                </a:solidFill>
                <a:highlight>
                  <a:srgbClr val="000000"/>
                </a:highlight>
                <a:latin typeface="Menlo" panose="020B0609030804020204" pitchFamily="49" charset="0"/>
              </a:rPr>
              <a:t>"Writing this to a file.</a:t>
            </a:r>
            <a:r>
              <a:rPr lang="en-GB" dirty="0">
                <a:solidFill>
                  <a:srgbClr val="AE81FF"/>
                </a:solidFill>
                <a:highlight>
                  <a:srgbClr val="000000"/>
                </a:highlight>
                <a:latin typeface="Menlo" panose="020B0609030804020204" pitchFamily="49" charset="0"/>
              </a:rPr>
              <a:t>\n</a:t>
            </a:r>
            <a:r>
              <a:rPr lang="en-GB" dirty="0">
                <a:solidFill>
                  <a:srgbClr val="E6DB74"/>
                </a:solidFill>
                <a:highlight>
                  <a:srgbClr val="000000"/>
                </a:highlight>
                <a:latin typeface="Menlo" panose="020B0609030804020204" pitchFamily="49" charset="0"/>
              </a:rPr>
              <a:t>"</a:t>
            </a:r>
            <a:r>
              <a:rPr lang="en-GB" dirty="0">
                <a:solidFill>
                  <a:srgbClr val="F8F8F2"/>
                </a:solidFill>
                <a:highlight>
                  <a:srgbClr val="000000"/>
                </a:highlight>
                <a:latin typeface="Menlo" panose="020B0609030804020204" pitchFamily="49" charset="0"/>
              </a:rPr>
              <a:t>;</a:t>
            </a:r>
          </a:p>
          <a:p>
            <a:r>
              <a:rPr lang="en-GB" dirty="0" err="1">
                <a:solidFill>
                  <a:srgbClr val="F8F8F2"/>
                </a:solidFill>
                <a:highlight>
                  <a:srgbClr val="000000"/>
                </a:highlight>
                <a:latin typeface="Menlo" panose="020B0609030804020204" pitchFamily="49" charset="0"/>
              </a:rPr>
              <a:t>myfile.</a:t>
            </a:r>
            <a:r>
              <a:rPr lang="en-GB" dirty="0" err="1">
                <a:solidFill>
                  <a:srgbClr val="A6E22E"/>
                </a:solidFill>
                <a:highlight>
                  <a:srgbClr val="000000"/>
                </a:highlight>
                <a:latin typeface="Menlo" panose="020B0609030804020204" pitchFamily="49" charset="0"/>
              </a:rPr>
              <a:t>close</a:t>
            </a:r>
            <a:r>
              <a:rPr lang="en-GB" dirty="0">
                <a:solidFill>
                  <a:srgbClr val="F8F8F2"/>
                </a:solidFill>
                <a:highlight>
                  <a:srgbClr val="000000"/>
                </a:highlight>
                <a:latin typeface="Menlo" panose="020B0609030804020204" pitchFamily="49" charset="0"/>
              </a:rPr>
              <a:t>();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0353949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75CC2-EF7C-11AC-19EF-E6E2B2251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Reading/writing data example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30A434-E6C5-440E-C45E-EC9FB07EBA2F}"/>
              </a:ext>
            </a:extLst>
          </p:cNvPr>
          <p:cNvSpPr txBox="1"/>
          <p:nvPr/>
        </p:nvSpPr>
        <p:spPr>
          <a:xfrm>
            <a:off x="3789686" y="1310392"/>
            <a:ext cx="4601980" cy="5262979"/>
          </a:xfrm>
          <a:prstGeom prst="rect">
            <a:avLst/>
          </a:prstGeom>
          <a:solidFill>
            <a:schemeClr val="bg1"/>
          </a:solidFill>
          <a:ln w="317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&lt;iostream&gt;</a:t>
            </a:r>
            <a:endParaRPr lang="en-GB" sz="14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400" b="0" dirty="0" err="1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cmath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&gt;</a:t>
            </a:r>
            <a:endParaRPr lang="en-GB" sz="14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&lt;vector&gt;</a:t>
            </a:r>
            <a:endParaRPr lang="en-GB" sz="14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400" b="0" dirty="0" err="1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fstream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&gt;</a:t>
            </a:r>
          </a:p>
          <a:p>
            <a:b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using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namespace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u="sng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k;</a:t>
            </a:r>
          </a:p>
          <a:p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"Input </a:t>
            </a:r>
            <a:r>
              <a:rPr lang="en-GB" sz="1400" b="0" dirty="0" err="1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n_vals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:"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cin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&gt;&gt;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k;</a:t>
            </a:r>
          </a:p>
          <a:p>
            <a:b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vector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&gt;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thetas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(k);</a:t>
            </a:r>
          </a:p>
          <a:p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vector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&gt;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ans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k;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++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thetas.</a:t>
            </a:r>
            <a:r>
              <a:rPr lang="en-GB" sz="1400" b="0" dirty="0" err="1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at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1.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(k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))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M_PI;</a:t>
            </a:r>
          </a:p>
          <a:p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k;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++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ans.</a:t>
            </a:r>
            <a:r>
              <a:rPr lang="en-GB" sz="1400" b="0" dirty="0" err="1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push_back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4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sin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2.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thetas.</a:t>
            </a:r>
            <a:r>
              <a:rPr lang="en-GB" sz="1400" b="0" dirty="0" err="1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at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)));</a:t>
            </a:r>
          </a:p>
          <a:p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9866885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5673C-F102-72CE-9AB8-B8DD837A2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Reading/writing data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B0B664-1012-A79D-8C31-703B322CBBED}"/>
              </a:ext>
            </a:extLst>
          </p:cNvPr>
          <p:cNvSpPr txBox="1"/>
          <p:nvPr/>
        </p:nvSpPr>
        <p:spPr>
          <a:xfrm>
            <a:off x="2794334" y="1401260"/>
            <a:ext cx="6603331" cy="4832092"/>
          </a:xfrm>
          <a:prstGeom prst="rect">
            <a:avLst/>
          </a:prstGeom>
          <a:solidFill>
            <a:schemeClr val="bg1"/>
          </a:solidFill>
          <a:ln w="317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ofstream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myfile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myfile.</a:t>
            </a:r>
            <a:r>
              <a:rPr lang="en-GB" sz="1400" b="0" dirty="0" err="1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open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b="0" dirty="0" err="1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data.txt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myfile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"Theta = "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j: thetas)</a:t>
            </a:r>
          </a:p>
          <a:p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{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(j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!=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thetas.</a:t>
            </a:r>
            <a:r>
              <a:rPr lang="en-GB" sz="1400" b="0" dirty="0" err="1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back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()){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myfile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j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", "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;}</a:t>
            </a:r>
          </a:p>
          <a:p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else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{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myfile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j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;}}</a:t>
            </a:r>
          </a:p>
          <a:p>
            <a:endParaRPr lang="en-GB" sz="1400" dirty="0">
              <a:solidFill>
                <a:srgbClr val="F8F8F2"/>
              </a:solidFill>
              <a:latin typeface="Menlo" panose="020B0609030804020204" pitchFamily="49" charset="0"/>
            </a:endParaRPr>
          </a:p>
          <a:p>
            <a:endParaRPr lang="en-GB" sz="14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myfile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""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myfile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"Ans = "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j: 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ans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{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(j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!=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ans.</a:t>
            </a:r>
            <a:r>
              <a:rPr lang="en-GB" sz="1400" b="0" dirty="0" err="1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back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()){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myfile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j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", "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;}</a:t>
            </a:r>
          </a:p>
          <a:p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else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{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myfile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j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;}}</a:t>
            </a:r>
          </a:p>
          <a:p>
            <a:endParaRPr lang="en-GB" sz="14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myfile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""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  <a:b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myfile.</a:t>
            </a:r>
            <a:r>
              <a:rPr lang="en-GB" sz="1400" b="0" dirty="0" err="1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close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();</a:t>
            </a:r>
          </a:p>
          <a:p>
            <a:endParaRPr lang="en-GB" sz="14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B25C557-E5D1-FD05-D205-05F729D9C5EE}"/>
              </a:ext>
            </a:extLst>
          </p:cNvPr>
          <p:cNvSpPr/>
          <p:nvPr/>
        </p:nvSpPr>
        <p:spPr>
          <a:xfrm>
            <a:off x="2984508" y="2504099"/>
            <a:ext cx="5684108" cy="251457"/>
          </a:xfrm>
          <a:prstGeom prst="rect">
            <a:avLst/>
          </a:prstGeom>
          <a:solidFill>
            <a:srgbClr val="FFFF00">
              <a:alpha val="66135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9823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26865-1393-3AA0-A23A-F5E2EAC86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Reading/writing data</a:t>
            </a:r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ECB82F47-808E-5C85-22DE-38F3761812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9876" y="1487758"/>
            <a:ext cx="5181600" cy="452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27392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21CA9-AD08-EA96-877B-B11EAE099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9317" y="230458"/>
            <a:ext cx="5181050" cy="1257300"/>
          </a:xfrm>
        </p:spPr>
        <p:txBody>
          <a:bodyPr/>
          <a:lstStyle/>
          <a:p>
            <a:r>
              <a:rPr lang="en-US" dirty="0"/>
              <a:t>Reading/writing data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523078-9C36-60F5-999D-9B30A7B4BA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9317" y="1615083"/>
            <a:ext cx="5791805" cy="3714749"/>
          </a:xfrm>
        </p:spPr>
        <p:txBody>
          <a:bodyPr/>
          <a:lstStyle/>
          <a:p>
            <a:r>
              <a:rPr lang="en-US" sz="2800" dirty="0"/>
              <a:t>Alternatively, save to a python script…</a:t>
            </a:r>
          </a:p>
          <a:p>
            <a:r>
              <a:rPr lang="en-US" sz="2800" dirty="0"/>
              <a:t>Create a plotting code </a:t>
            </a:r>
            <a:r>
              <a:rPr lang="en-US" sz="2800" dirty="0" err="1"/>
              <a:t>plot.py</a:t>
            </a:r>
            <a:endParaRPr lang="en-US" sz="2800" dirty="0"/>
          </a:p>
          <a:p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FC088D-9DBD-0FE4-CA3A-C07F0B2AF7CF}"/>
              </a:ext>
            </a:extLst>
          </p:cNvPr>
          <p:cNvSpPr txBox="1"/>
          <p:nvPr/>
        </p:nvSpPr>
        <p:spPr>
          <a:xfrm>
            <a:off x="6321634" y="86916"/>
            <a:ext cx="5640516" cy="6771084"/>
          </a:xfrm>
          <a:prstGeom prst="rect">
            <a:avLst/>
          </a:prstGeom>
          <a:solidFill>
            <a:schemeClr val="bg1"/>
          </a:solidFill>
          <a:ln w="317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ofstream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myfile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myfile.</a:t>
            </a:r>
            <a:r>
              <a:rPr lang="en-GB" sz="1400" b="0" dirty="0" err="1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open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b="0" dirty="0" err="1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data.py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b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myfile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"import </a:t>
            </a:r>
            <a:r>
              <a:rPr lang="en-GB" sz="1400" b="0" dirty="0" err="1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numpy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 as np"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”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  <a:b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myfile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"theta = </a:t>
            </a:r>
            <a:r>
              <a:rPr lang="en-GB" sz="1400" b="0" dirty="0" err="1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np.array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(("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j: thetas){</a:t>
            </a:r>
          </a:p>
          <a:p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(j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!=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thetas.</a:t>
            </a:r>
            <a:r>
              <a:rPr lang="en-GB" sz="1400" b="0" dirty="0" err="1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back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()){</a:t>
            </a:r>
          </a:p>
          <a:p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myfile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j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", "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else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myfile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j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myfile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"))"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myfile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b="0" dirty="0" err="1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ans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GB" sz="1400" b="0" dirty="0" err="1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np.array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(("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j: 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ans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){</a:t>
            </a:r>
          </a:p>
          <a:p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(j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!=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ans.</a:t>
            </a:r>
            <a:r>
              <a:rPr lang="en-GB" sz="1400" b="0" dirty="0" err="1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back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()){</a:t>
            </a:r>
          </a:p>
          <a:p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myfile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j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", "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else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myfile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j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;}</a:t>
            </a:r>
          </a:p>
          <a:p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myfile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"))"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myfile.</a:t>
            </a:r>
            <a:r>
              <a:rPr lang="en-GB" sz="1400" b="0" dirty="0" err="1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close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();</a:t>
            </a:r>
          </a:p>
          <a:p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34034C-32DE-CF33-20D4-7842AC55C638}"/>
              </a:ext>
            </a:extLst>
          </p:cNvPr>
          <p:cNvSpPr txBox="1"/>
          <p:nvPr/>
        </p:nvSpPr>
        <p:spPr>
          <a:xfrm>
            <a:off x="689317" y="4180745"/>
            <a:ext cx="5181050" cy="2308324"/>
          </a:xfrm>
          <a:prstGeom prst="rect">
            <a:avLst/>
          </a:prstGeom>
          <a:solidFill>
            <a:schemeClr val="bg1"/>
          </a:solidFill>
          <a:ln w="317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import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matplotlib.pyplot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as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plt</a:t>
            </a:r>
            <a:endParaRPr lang="en-GB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from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data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import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*</a:t>
            </a:r>
            <a:endParaRPr lang="en-GB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b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plt.figure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b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plt.plot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(theta, </a:t>
            </a:r>
            <a:r>
              <a:rPr lang="en-GB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ans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b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plt.show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780165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0A5E148-3287-9799-7708-1DC2F308623E}"/>
              </a:ext>
            </a:extLst>
          </p:cNvPr>
          <p:cNvSpPr txBox="1"/>
          <p:nvPr/>
        </p:nvSpPr>
        <p:spPr>
          <a:xfrm>
            <a:off x="254816" y="368246"/>
            <a:ext cx="6100762" cy="5693866"/>
          </a:xfrm>
          <a:prstGeom prst="rect">
            <a:avLst/>
          </a:prstGeom>
          <a:solidFill>
            <a:schemeClr val="bg1"/>
          </a:solidFill>
          <a:ln w="317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&lt;iostream&gt;</a:t>
            </a:r>
            <a:endParaRPr lang="en-GB" sz="14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400" b="0" dirty="0" err="1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cmath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&gt;</a:t>
            </a:r>
            <a:endParaRPr lang="en-GB" sz="14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&lt;vector&gt;</a:t>
            </a:r>
            <a:endParaRPr lang="en-GB" sz="14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using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namespace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u="sng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sin_2x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i="1" dirty="0">
                <a:solidFill>
                  <a:srgbClr val="FD971F"/>
                </a:solidFill>
                <a:effectLst/>
                <a:latin typeface="Menlo" panose="020B0609030804020204" pitchFamily="49" charset="0"/>
              </a:rPr>
              <a:t>theta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b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() {</a:t>
            </a:r>
          </a:p>
          <a:p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vector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&gt;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angles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{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M_PI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4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M_PI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(M_PI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4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), M_PI};</a:t>
            </a:r>
          </a:p>
          <a:p>
            <a:b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"Angles and sin(2x) values: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x: angles) {</a:t>
            </a:r>
          </a:p>
          <a:p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"Angle: "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x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"sin(2x): "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sin_2x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x)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b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b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sin_2x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i="1" dirty="0">
                <a:solidFill>
                  <a:srgbClr val="FD971F"/>
                </a:solidFill>
                <a:effectLst/>
                <a:latin typeface="Menlo" panose="020B0609030804020204" pitchFamily="49" charset="0"/>
              </a:rPr>
              <a:t>theta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){</a:t>
            </a:r>
          </a:p>
          <a:p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sin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theta);</a:t>
            </a:r>
          </a:p>
          <a:p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F9001E-D71A-CCB8-AD54-FABB3213E643}"/>
              </a:ext>
            </a:extLst>
          </p:cNvPr>
          <p:cNvSpPr txBox="1"/>
          <p:nvPr/>
        </p:nvSpPr>
        <p:spPr>
          <a:xfrm>
            <a:off x="8993854" y="1666823"/>
            <a:ext cx="3384650" cy="3754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b="1" dirty="0">
                <a:solidFill>
                  <a:srgbClr val="868686"/>
                </a:solidFill>
                <a:effectLst/>
                <a:latin typeface="Menlo" panose="020B0609030804020204" pitchFamily="49" charset="0"/>
              </a:rPr>
              <a:t>$ ./run</a:t>
            </a:r>
          </a:p>
          <a:p>
            <a:r>
              <a:rPr lang="en-GB" sz="1400" b="1" dirty="0">
                <a:solidFill>
                  <a:srgbClr val="868686"/>
                </a:solidFill>
                <a:effectLst/>
                <a:latin typeface="Menlo" panose="020B0609030804020204" pitchFamily="49" charset="0"/>
              </a:rPr>
              <a:t>Angles and sin(2x) values:</a:t>
            </a:r>
          </a:p>
          <a:p>
            <a:endParaRPr lang="en-GB" sz="1400" b="1" dirty="0">
              <a:solidFill>
                <a:srgbClr val="868686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b="1" dirty="0">
                <a:solidFill>
                  <a:srgbClr val="868686"/>
                </a:solidFill>
                <a:effectLst/>
                <a:latin typeface="Menlo" panose="020B0609030804020204" pitchFamily="49" charset="0"/>
              </a:rPr>
              <a:t>Angle: 0</a:t>
            </a:r>
          </a:p>
          <a:p>
            <a:r>
              <a:rPr lang="en-GB" sz="1400" b="1" dirty="0">
                <a:solidFill>
                  <a:srgbClr val="868686"/>
                </a:solidFill>
                <a:effectLst/>
                <a:latin typeface="Menlo" panose="020B0609030804020204" pitchFamily="49" charset="0"/>
              </a:rPr>
              <a:t>sin(2x): 0</a:t>
            </a:r>
          </a:p>
          <a:p>
            <a:endParaRPr lang="en-GB" sz="1400" b="1" dirty="0">
              <a:solidFill>
                <a:srgbClr val="868686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b="1" dirty="0">
                <a:solidFill>
                  <a:srgbClr val="868686"/>
                </a:solidFill>
                <a:effectLst/>
                <a:latin typeface="Menlo" panose="020B0609030804020204" pitchFamily="49" charset="0"/>
              </a:rPr>
              <a:t>Angle: 0.785398</a:t>
            </a:r>
          </a:p>
          <a:p>
            <a:r>
              <a:rPr lang="en-GB" sz="1400" b="1" dirty="0">
                <a:solidFill>
                  <a:srgbClr val="868686"/>
                </a:solidFill>
                <a:effectLst/>
                <a:latin typeface="Menlo" panose="020B0609030804020204" pitchFamily="49" charset="0"/>
              </a:rPr>
              <a:t>sin(2x): 1.22465e-16</a:t>
            </a:r>
          </a:p>
          <a:p>
            <a:endParaRPr lang="en-GB" sz="1400" b="1" dirty="0">
              <a:solidFill>
                <a:srgbClr val="868686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b="1" dirty="0">
                <a:solidFill>
                  <a:srgbClr val="868686"/>
                </a:solidFill>
                <a:effectLst/>
                <a:latin typeface="Menlo" panose="020B0609030804020204" pitchFamily="49" charset="0"/>
              </a:rPr>
              <a:t>Angle: 1.5708</a:t>
            </a:r>
          </a:p>
          <a:p>
            <a:r>
              <a:rPr lang="en-GB" sz="1400" b="1" dirty="0">
                <a:solidFill>
                  <a:srgbClr val="868686"/>
                </a:solidFill>
                <a:effectLst/>
                <a:latin typeface="Menlo" panose="020B0609030804020204" pitchFamily="49" charset="0"/>
              </a:rPr>
              <a:t>sin(2x): -2.44929e-16</a:t>
            </a:r>
          </a:p>
          <a:p>
            <a:endParaRPr lang="en-GB" sz="1400" b="1" dirty="0">
              <a:solidFill>
                <a:srgbClr val="868686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b="1" dirty="0">
                <a:solidFill>
                  <a:srgbClr val="868686"/>
                </a:solidFill>
                <a:effectLst/>
                <a:latin typeface="Menlo" panose="020B0609030804020204" pitchFamily="49" charset="0"/>
              </a:rPr>
              <a:t>Angle: 2.35619</a:t>
            </a:r>
          </a:p>
          <a:p>
            <a:r>
              <a:rPr lang="en-GB" sz="1400" b="1" dirty="0">
                <a:solidFill>
                  <a:srgbClr val="868686"/>
                </a:solidFill>
                <a:effectLst/>
                <a:latin typeface="Menlo" panose="020B0609030804020204" pitchFamily="49" charset="0"/>
              </a:rPr>
              <a:t>sin(2x): 3.67394e-16</a:t>
            </a:r>
          </a:p>
          <a:p>
            <a:endParaRPr lang="en-GB" sz="1400" b="1" dirty="0">
              <a:solidFill>
                <a:srgbClr val="868686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b="1" dirty="0">
                <a:solidFill>
                  <a:srgbClr val="868686"/>
                </a:solidFill>
                <a:effectLst/>
                <a:latin typeface="Menlo" panose="020B0609030804020204" pitchFamily="49" charset="0"/>
              </a:rPr>
              <a:t>Angle: 3.14159</a:t>
            </a:r>
          </a:p>
          <a:p>
            <a:r>
              <a:rPr lang="en-GB" sz="1400" b="1" dirty="0">
                <a:solidFill>
                  <a:srgbClr val="868686"/>
                </a:solidFill>
                <a:effectLst/>
                <a:latin typeface="Menlo" panose="020B0609030804020204" pitchFamily="49" charset="0"/>
              </a:rPr>
              <a:t>sin(2x): -4.89859e-16</a:t>
            </a:r>
            <a:endParaRPr lang="en-GB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92CE7809-2AE4-6DBC-19E9-4CF109313073}"/>
              </a:ext>
            </a:extLst>
          </p:cNvPr>
          <p:cNvCxnSpPr>
            <a:cxnSpLocks/>
          </p:cNvCxnSpPr>
          <p:nvPr/>
        </p:nvCxnSpPr>
        <p:spPr>
          <a:xfrm flipH="1">
            <a:off x="5881511" y="1349714"/>
            <a:ext cx="1776198" cy="70486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3A94CE8-8F8F-2116-A3EC-778F612DA690}"/>
              </a:ext>
            </a:extLst>
          </p:cNvPr>
          <p:cNvSpPr txBox="1"/>
          <p:nvPr/>
        </p:nvSpPr>
        <p:spPr>
          <a:xfrm>
            <a:off x="7394222" y="590659"/>
            <a:ext cx="267229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800" dirty="0">
                <a:solidFill>
                  <a:srgbClr val="002060"/>
                </a:solidFill>
                <a:latin typeface="Helvetica Light" panose="020B0403020202020204" pitchFamily="34" charset="0"/>
              </a:rPr>
              <a:t>Works nicely, but maybe not so easily adaptable</a:t>
            </a:r>
            <a:endParaRPr lang="en-US" dirty="0">
              <a:solidFill>
                <a:srgbClr val="002060"/>
              </a:solidFill>
              <a:latin typeface="Helvetica Light" panose="020B0403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4E5BCB-09BF-7DC4-F007-70AF4F325861}"/>
              </a:ext>
            </a:extLst>
          </p:cNvPr>
          <p:cNvSpPr txBox="1"/>
          <p:nvPr/>
        </p:nvSpPr>
        <p:spPr>
          <a:xfrm>
            <a:off x="10364932" y="1065451"/>
            <a:ext cx="159297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Liam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F95F52E-6DB1-329B-C093-7A524738C8E3}"/>
              </a:ext>
            </a:extLst>
          </p:cNvPr>
          <p:cNvCxnSpPr>
            <a:cxnSpLocks/>
          </p:cNvCxnSpPr>
          <p:nvPr/>
        </p:nvCxnSpPr>
        <p:spPr>
          <a:xfrm flipH="1" flipV="1">
            <a:off x="3939822" y="4143022"/>
            <a:ext cx="2618775" cy="135342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D6B29B3-6076-040B-A302-3034E4ACB5BA}"/>
              </a:ext>
            </a:extLst>
          </p:cNvPr>
          <p:cNvSpPr txBox="1"/>
          <p:nvPr/>
        </p:nvSpPr>
        <p:spPr>
          <a:xfrm>
            <a:off x="6321563" y="5098532"/>
            <a:ext cx="267229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800" dirty="0">
                <a:solidFill>
                  <a:srgbClr val="002060"/>
                </a:solidFill>
                <a:latin typeface="Helvetica Light" panose="020B0403020202020204" pitchFamily="34" charset="0"/>
              </a:rPr>
              <a:t>Not an array, just printing the values</a:t>
            </a:r>
            <a:endParaRPr lang="en-US" dirty="0">
              <a:solidFill>
                <a:srgbClr val="002060"/>
              </a:solidFill>
              <a:latin typeface="Helvetica Light" panose="020B04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1780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3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A0470-1A3D-1F1B-05F6-78BDC9C61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Reading/writing data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4A50C3-18BC-1196-B52E-3464947051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Running this in the command line…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4F555D-2FC0-1FF6-85CC-3CCD3104C619}"/>
              </a:ext>
            </a:extLst>
          </p:cNvPr>
          <p:cNvSpPr txBox="1"/>
          <p:nvPr/>
        </p:nvSpPr>
        <p:spPr>
          <a:xfrm>
            <a:off x="263183" y="2686572"/>
            <a:ext cx="6100996" cy="3693319"/>
          </a:xfrm>
          <a:prstGeom prst="rect">
            <a:avLst/>
          </a:prstGeom>
          <a:solidFill>
            <a:srgbClr val="E9E5DC"/>
          </a:solidFill>
          <a:ln w="317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$ g++ -std=</a:t>
            </a:r>
            <a:r>
              <a:rPr lang="en-US" dirty="0" err="1">
                <a:solidFill>
                  <a:srgbClr val="002060"/>
                </a:solidFill>
              </a:rPr>
              <a:t>c++</a:t>
            </a:r>
            <a:r>
              <a:rPr lang="en-US" dirty="0">
                <a:solidFill>
                  <a:srgbClr val="002060"/>
                </a:solidFill>
              </a:rPr>
              <a:t>11 -o run </a:t>
            </a:r>
            <a:r>
              <a:rPr lang="en-US" dirty="0" err="1">
                <a:solidFill>
                  <a:srgbClr val="002060"/>
                </a:solidFill>
              </a:rPr>
              <a:t>lesson_script.cpp</a:t>
            </a:r>
            <a:endParaRPr lang="en-US" dirty="0">
              <a:solidFill>
                <a:srgbClr val="002060"/>
              </a:solidFill>
            </a:endParaRPr>
          </a:p>
          <a:p>
            <a:endParaRPr lang="en-US" dirty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rgbClr val="002060"/>
                </a:solidFill>
              </a:rPr>
              <a:t>(base) </a:t>
            </a:r>
            <a:r>
              <a:rPr lang="en-US" dirty="0" err="1">
                <a:solidFill>
                  <a:srgbClr val="002060"/>
                </a:solidFill>
              </a:rPr>
              <a:t>alexhill</a:t>
            </a:r>
            <a:r>
              <a:rPr lang="en-US" dirty="0">
                <a:solidFill>
                  <a:srgbClr val="002060"/>
                </a:solidFill>
              </a:rPr>
              <a:t> at </a:t>
            </a:r>
            <a:r>
              <a:rPr lang="en-US" dirty="0" err="1">
                <a:solidFill>
                  <a:srgbClr val="002060"/>
                </a:solidFill>
              </a:rPr>
              <a:t>Alexs</a:t>
            </a:r>
            <a:r>
              <a:rPr lang="en-US" dirty="0">
                <a:solidFill>
                  <a:srgbClr val="002060"/>
                </a:solidFill>
              </a:rPr>
              <a:t>-MacBook-Air in ~/Documents/UOL/Teaching/C++_Workshops/Workshops/WS3/scripts</a:t>
            </a:r>
          </a:p>
          <a:p>
            <a:r>
              <a:rPr lang="en-US" dirty="0">
                <a:solidFill>
                  <a:srgbClr val="002060"/>
                </a:solidFill>
              </a:rPr>
              <a:t>$ ./run</a:t>
            </a:r>
          </a:p>
          <a:p>
            <a:r>
              <a:rPr lang="en-US" dirty="0">
                <a:solidFill>
                  <a:srgbClr val="002060"/>
                </a:solidFill>
              </a:rPr>
              <a:t>Input n_vals:100</a:t>
            </a:r>
          </a:p>
          <a:p>
            <a:endParaRPr lang="en-US" dirty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rgbClr val="002060"/>
                </a:solidFill>
              </a:rPr>
              <a:t>(base) </a:t>
            </a:r>
            <a:r>
              <a:rPr lang="en-US" dirty="0" err="1">
                <a:solidFill>
                  <a:srgbClr val="002060"/>
                </a:solidFill>
              </a:rPr>
              <a:t>alexhill</a:t>
            </a:r>
            <a:r>
              <a:rPr lang="en-US" dirty="0">
                <a:solidFill>
                  <a:srgbClr val="002060"/>
                </a:solidFill>
              </a:rPr>
              <a:t> at </a:t>
            </a:r>
            <a:r>
              <a:rPr lang="en-US" dirty="0" err="1">
                <a:solidFill>
                  <a:srgbClr val="002060"/>
                </a:solidFill>
              </a:rPr>
              <a:t>Alexs</a:t>
            </a:r>
            <a:r>
              <a:rPr lang="en-US" dirty="0">
                <a:solidFill>
                  <a:srgbClr val="002060"/>
                </a:solidFill>
              </a:rPr>
              <a:t>-MacBook-Air in ~/Documents/UOL/Teaching/C++_Workshops/Workshops/WS3/scripts</a:t>
            </a:r>
          </a:p>
          <a:p>
            <a:r>
              <a:rPr lang="en-US" dirty="0">
                <a:solidFill>
                  <a:srgbClr val="002060"/>
                </a:solidFill>
              </a:rPr>
              <a:t>$ </a:t>
            </a:r>
            <a:r>
              <a:rPr lang="en-US" dirty="0" err="1">
                <a:solidFill>
                  <a:srgbClr val="002060"/>
                </a:solidFill>
              </a:rPr>
              <a:t>ipython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plot.py</a:t>
            </a:r>
            <a:r>
              <a:rPr lang="en-US" dirty="0">
                <a:solidFill>
                  <a:srgbClr val="002060"/>
                </a:solidFill>
              </a:rPr>
              <a:t> &amp;</a:t>
            </a:r>
          </a:p>
          <a:p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A5751C22-3F2A-698C-0B0F-508EA95219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4791" y="2686572"/>
            <a:ext cx="4809709" cy="3693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20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CF598-F2D9-13CE-1472-AC5066729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Caveats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0A4E3E-F7DA-470E-B712-79C6185A13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This isn’t the most efficient way of saving data, we want to work with binary files for that</a:t>
            </a:r>
          </a:p>
          <a:p>
            <a:endParaRPr lang="en-US" sz="2800" dirty="0"/>
          </a:p>
          <a:p>
            <a:r>
              <a:rPr lang="en-US" sz="2800" dirty="0"/>
              <a:t>This requires the use of python</a:t>
            </a:r>
          </a:p>
          <a:p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3524828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1208D-1E87-E1DB-8BC3-AAD4D6C29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Reading/writing 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6C60B3-5366-6238-E6C0-C0C2119DFF74}"/>
              </a:ext>
            </a:extLst>
          </p:cNvPr>
          <p:cNvSpPr txBox="1"/>
          <p:nvPr/>
        </p:nvSpPr>
        <p:spPr>
          <a:xfrm>
            <a:off x="0" y="0"/>
            <a:ext cx="8624047" cy="6771084"/>
          </a:xfrm>
          <a:prstGeom prst="rect">
            <a:avLst/>
          </a:prstGeom>
          <a:solidFill>
            <a:schemeClr val="bg1"/>
          </a:solidFill>
          <a:ln w="317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GB" sz="1400" b="0" u="sng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::vector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&gt;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x_values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num_points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GB" sz="1400" b="0" u="sng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::vector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&gt;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y_values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num_points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b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400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// Generate x values and compute y = sin(2 * x)</a:t>
            </a:r>
            <a:endParaRPr lang="en-GB" sz="14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num_points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++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 {</a:t>
            </a:r>
          </a:p>
          <a:p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x_values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]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x_min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+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step;</a:t>
            </a:r>
          </a:p>
          <a:p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y_values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]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sin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x_values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]);</a:t>
            </a:r>
          </a:p>
          <a:p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b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400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// Save to a file for </a:t>
            </a:r>
            <a:r>
              <a:rPr lang="en-GB" sz="1400" b="0" dirty="0" err="1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gnuplot</a:t>
            </a:r>
            <a:endParaRPr lang="en-GB" sz="14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b="0" u="sng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ofstream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outfile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b="0" dirty="0" err="1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data.txt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num_points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++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 {</a:t>
            </a:r>
          </a:p>
          <a:p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outfile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x_values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]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 "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y_values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]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outfile.</a:t>
            </a:r>
            <a:r>
              <a:rPr lang="en-GB" sz="1400" b="0" dirty="0" err="1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close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();</a:t>
            </a:r>
          </a:p>
          <a:p>
            <a:b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400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// Plotting with </a:t>
            </a:r>
            <a:r>
              <a:rPr lang="en-GB" sz="1400" b="0" dirty="0" err="1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gnuplot</a:t>
            </a:r>
            <a:endParaRPr lang="en-GB" sz="14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b="0" u="sng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ofstream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gp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b="0" dirty="0" err="1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plot.gp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gp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"set title 'Plot of x vs sin(2x)'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gp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"set </a:t>
            </a:r>
            <a:r>
              <a:rPr lang="en-GB" sz="1400" b="0" dirty="0" err="1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xlabel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 'x'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gp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"set </a:t>
            </a:r>
            <a:r>
              <a:rPr lang="en-GB" sz="1400" b="0" dirty="0" err="1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ylabel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 'sin(2x)'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gp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"plot '</a:t>
            </a:r>
            <a:r>
              <a:rPr lang="en-GB" sz="1400" b="0" dirty="0" err="1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data.txt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' with lines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gp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"pause -1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gp.</a:t>
            </a:r>
            <a:r>
              <a:rPr lang="en-GB" sz="1400" b="0" dirty="0" err="1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close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();</a:t>
            </a:r>
          </a:p>
          <a:p>
            <a:b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400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// Run </a:t>
            </a:r>
            <a:r>
              <a:rPr lang="en-GB" sz="1400" b="0" dirty="0" err="1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gnuplot</a:t>
            </a:r>
            <a:r>
              <a:rPr lang="en-GB" sz="1400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 script</a:t>
            </a:r>
            <a:endParaRPr lang="en-GB" sz="14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system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b="0" dirty="0" err="1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gnuplot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 -persist </a:t>
            </a:r>
            <a:r>
              <a:rPr lang="en-GB" sz="1400" b="0" dirty="0" err="1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plot.gp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b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pic>
        <p:nvPicPr>
          <p:cNvPr id="4" name="Picture 3" descr="A screenshot of a graph&#10;&#10;Description automatically generated">
            <a:extLst>
              <a:ext uri="{FF2B5EF4-FFF2-40B4-BE49-F238E27FC236}">
                <a16:creationId xmlns:a16="http://schemas.microsoft.com/office/drawing/2014/main" id="{0ACA594E-7BB8-F52A-5A8E-7FF4F0B9AD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890" y="86916"/>
            <a:ext cx="5459110" cy="491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94471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CE74A-6D96-B3D6-9652-6229F71AD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8627" y="230458"/>
            <a:ext cx="9643358" cy="1257300"/>
          </a:xfrm>
        </p:spPr>
        <p:txBody>
          <a:bodyPr>
            <a:normAutofit fontScale="90000"/>
          </a:bodyPr>
          <a:lstStyle/>
          <a:p>
            <a:r>
              <a:rPr lang="en-US" dirty="0"/>
              <a:t>Challenge Seven: combining what we’ve learned today (</a:t>
            </a:r>
            <a:r>
              <a:rPr lang="en-GB" dirty="0" err="1">
                <a:solidFill>
                  <a:srgbClr val="F92672"/>
                </a:solidFill>
                <a:latin typeface="Menlo" panose="020B0609030804020204" pitchFamily="49" charset="0"/>
              </a:rPr>
              <a:t>const</a:t>
            </a:r>
            <a:r>
              <a:rPr lang="en-GB" dirty="0">
                <a:solidFill>
                  <a:srgbClr val="F92672"/>
                </a:solidFill>
                <a:latin typeface="Menlo" panose="020B0609030804020204" pitchFamily="49" charset="0"/>
              </a:rPr>
              <a:t>, &amp;, *</a:t>
            </a:r>
            <a:r>
              <a:rPr lang="en-US" dirty="0"/>
              <a:t>) (Homework)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D63B5A4-51AA-C09C-EA0D-B8A4D7187D9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3795" y="1571625"/>
                <a:ext cx="10353762" cy="3714749"/>
              </a:xfrm>
            </p:spPr>
            <p:txBody>
              <a:bodyPr>
                <a:normAutofit fontScale="25000" lnSpcReduction="20000"/>
              </a:bodyPr>
              <a:lstStyle/>
              <a:p>
                <a:r>
                  <a:rPr lang="en-US" sz="8000" dirty="0"/>
                  <a:t>Create a function called </a:t>
                </a:r>
                <a:r>
                  <a:rPr lang="en-US" sz="8000" dirty="0" err="1"/>
                  <a:t>func</a:t>
                </a:r>
                <a:r>
                  <a:rPr lang="en-US" sz="8000" dirty="0"/>
                  <a:t>() that takes in a vector, and computes:</a:t>
                </a:r>
              </a:p>
              <a:p>
                <a:endParaRPr lang="en-US" sz="7200" dirty="0"/>
              </a:p>
              <a:p>
                <a:pPr lvl="1"/>
                <a14:m>
                  <m:oMath xmlns:m="http://schemas.openxmlformats.org/officeDocument/2006/math">
                    <m:r>
                      <a:rPr lang="en-GB" sz="72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GB" sz="7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7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GB" sz="7200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"/>
                        <m:ctrlPr>
                          <a:rPr lang="en-GB" sz="7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GB" sz="72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p>
                              <m:sSupPr>
                                <m:ctrlPr>
                                  <a:rPr lang="en-GB" sz="7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sz="7200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GB" sz="7200" b="0" i="1" smtClean="0">
                                    <a:latin typeface="Cambria Math" panose="02040503050406030204" pitchFamily="18" charset="0"/>
                                  </a:rPr>
                                  <m:t>−1/</m:t>
                                </m:r>
                                <m:sSup>
                                  <m:sSupPr>
                                    <m:ctrlPr>
                                      <a:rPr lang="en-GB" sz="7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sz="72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GB" sz="7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sup>
                            </m:sSup>
                            <m:r>
                              <a:rPr lang="en-GB" sz="7200" b="0" i="1" smtClean="0">
                                <a:latin typeface="Cambria Math" panose="02040503050406030204" pitchFamily="18" charset="0"/>
                              </a:rPr>
                              <m:t>      </m:t>
                            </m:r>
                            <m:r>
                              <a:rPr lang="en-GB" sz="7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GB" sz="7200" b="0" i="1" smtClean="0">
                                <a:latin typeface="Cambria Math" panose="02040503050406030204" pitchFamily="18" charset="0"/>
                              </a:rPr>
                              <m:t> ≠0  </m:t>
                            </m:r>
                          </m:e>
                          <m:e>
                            <m:r>
                              <a:rPr lang="en-GB" sz="7200" b="0" i="1" smtClean="0">
                                <a:latin typeface="Cambria Math" panose="02040503050406030204" pitchFamily="18" charset="0"/>
                              </a:rPr>
                              <m:t>0                </m:t>
                            </m:r>
                            <m:r>
                              <a:rPr lang="en-GB" sz="7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GB" sz="7200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eqArr>
                        <m:r>
                          <a:rPr lang="en-GB" sz="7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en-US" sz="7200" dirty="0"/>
              </a:p>
              <a:p>
                <a:endParaRPr lang="en-US" sz="7200" dirty="0"/>
              </a:p>
              <a:p>
                <a:r>
                  <a:rPr lang="en-US" sz="8000" dirty="0"/>
                  <a:t>Create a vector with a range -10 to 10 inside main(), and pass it into </a:t>
                </a:r>
                <a:r>
                  <a:rPr lang="en-US" sz="8000" dirty="0" err="1"/>
                  <a:t>func</a:t>
                </a:r>
                <a:r>
                  <a:rPr lang="en-US" sz="8000" dirty="0"/>
                  <a:t>()</a:t>
                </a:r>
              </a:p>
              <a:p>
                <a:endParaRPr lang="en-US" sz="7200" dirty="0"/>
              </a:p>
              <a:p>
                <a:r>
                  <a:rPr lang="en-US" sz="8000" dirty="0">
                    <a:latin typeface="Helvetica Light" panose="020B0403020202020204" pitchFamily="34" charset="0"/>
                  </a:rPr>
                  <a:t>Save the input and output to a file ‘</a:t>
                </a:r>
                <a:r>
                  <a:rPr lang="en-US" sz="8000" dirty="0" err="1">
                    <a:latin typeface="Helvetica Light" panose="020B0403020202020204" pitchFamily="34" charset="0"/>
                  </a:rPr>
                  <a:t>data.py</a:t>
                </a:r>
                <a:r>
                  <a:rPr lang="en-US" sz="8000" dirty="0">
                    <a:latin typeface="Helvetica Light" panose="020B0403020202020204" pitchFamily="34" charset="0"/>
                  </a:rPr>
                  <a:t>’. Bonus points if the file writing is done inside a function called </a:t>
                </a:r>
                <a:r>
                  <a:rPr lang="en-US" sz="8000" dirty="0" err="1">
                    <a:latin typeface="Helvetica Light" panose="020B0403020202020204" pitchFamily="34" charset="0"/>
                  </a:rPr>
                  <a:t>write_out</a:t>
                </a:r>
                <a:r>
                  <a:rPr lang="en-US" sz="8000" dirty="0">
                    <a:latin typeface="Helvetica Light" panose="020B0403020202020204" pitchFamily="34" charset="0"/>
                  </a:rPr>
                  <a:t>(string filename, </a:t>
                </a:r>
                <a:r>
                  <a:rPr lang="en-GB" sz="8000" dirty="0">
                    <a:effectLst/>
                    <a:latin typeface="Helvetica Light" panose="020B0403020202020204" pitchFamily="34" charset="0"/>
                  </a:rPr>
                  <a:t>vector&lt;int&gt;</a:t>
                </a:r>
                <a:r>
                  <a:rPr lang="en-GB" sz="8000" dirty="0">
                    <a:latin typeface="Helvetica Light" panose="020B0403020202020204" pitchFamily="34" charset="0"/>
                  </a:rPr>
                  <a:t>&amp;</a:t>
                </a:r>
                <a:r>
                  <a:rPr lang="en-GB" sz="8000" dirty="0">
                    <a:effectLst/>
                    <a:latin typeface="Helvetica Light" panose="020B0403020202020204" pitchFamily="34" charset="0"/>
                  </a:rPr>
                  <a:t> </a:t>
                </a:r>
                <a:r>
                  <a:rPr lang="en-GB" sz="8000" dirty="0" err="1">
                    <a:effectLst/>
                    <a:latin typeface="Helvetica Light" panose="020B0403020202020204" pitchFamily="34" charset="0"/>
                  </a:rPr>
                  <a:t>vect</a:t>
                </a:r>
                <a:r>
                  <a:rPr lang="en-US" sz="8000" dirty="0">
                    <a:latin typeface="Helvetica Light" panose="020B0403020202020204" pitchFamily="34" charset="0"/>
                  </a:rPr>
                  <a:t>)</a:t>
                </a:r>
              </a:p>
              <a:p>
                <a:pPr marL="0" indent="0">
                  <a:buNone/>
                </a:pPr>
                <a:endParaRPr lang="en-US" sz="7200" dirty="0"/>
              </a:p>
              <a:p>
                <a:r>
                  <a:rPr lang="en-US" sz="8000" dirty="0"/>
                  <a:t>Plot the input and output using a separate python file, ‘</a:t>
                </a:r>
                <a:r>
                  <a:rPr lang="en-US" sz="8000" dirty="0" err="1"/>
                  <a:t>plot.py</a:t>
                </a:r>
                <a:r>
                  <a:rPr lang="en-US" sz="8000" dirty="0"/>
                  <a:t>’</a:t>
                </a:r>
              </a:p>
              <a:p>
                <a:endParaRPr lang="en-US" sz="8000" dirty="0"/>
              </a:p>
              <a:p>
                <a:r>
                  <a:rPr lang="en-US" sz="8000" dirty="0"/>
                  <a:t>Compile, run, and plot this all in the command line</a:t>
                </a:r>
              </a:p>
              <a:p>
                <a:endParaRPr lang="en-US" sz="2800" dirty="0"/>
              </a:p>
              <a:p>
                <a:endParaRPr lang="en-US" sz="2800" dirty="0"/>
              </a:p>
              <a:p>
                <a:endParaRPr lang="en-US" sz="2800" dirty="0"/>
              </a:p>
              <a:p>
                <a:endParaRPr lang="en-US" sz="2800" dirty="0"/>
              </a:p>
              <a:p>
                <a:endParaRPr lang="en-GB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D63B5A4-51AA-C09C-EA0D-B8A4D7187D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3795" y="1571625"/>
                <a:ext cx="10353762" cy="3714749"/>
              </a:xfrm>
              <a:blipFill>
                <a:blip r:embed="rId2"/>
                <a:stretch>
                  <a:fillRect b="-224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43AD2523-5862-A4C5-B416-47CD58F4E44A}"/>
              </a:ext>
            </a:extLst>
          </p:cNvPr>
          <p:cNvSpPr/>
          <p:nvPr/>
        </p:nvSpPr>
        <p:spPr>
          <a:xfrm>
            <a:off x="1280015" y="146590"/>
            <a:ext cx="9643358" cy="1341167"/>
          </a:xfrm>
          <a:prstGeom prst="roundRect">
            <a:avLst/>
          </a:prstGeom>
          <a:noFill/>
          <a:ln w="317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7562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F755F-37B4-2ACA-AD98-DD75A544E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/>
              <a:t>Monte Carlo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15293D-ECC7-0405-EA6C-C45A2D0DDDF5}"/>
              </a:ext>
            </a:extLst>
          </p:cNvPr>
          <p:cNvSpPr>
            <a:spLocks noGrp="1"/>
          </p:cNvSpPr>
          <p:nvPr>
            <p:ph idx="1"/>
          </p:nvPr>
        </p:nvSpPr>
        <p:spPr>
          <a:effectLst/>
        </p:spPr>
        <p:txBody>
          <a:bodyPr>
            <a:normAutofit/>
          </a:bodyPr>
          <a:lstStyle/>
          <a:p>
            <a:r>
              <a:rPr lang="en-US" sz="2800" dirty="0"/>
              <a:t>Generating random numbers in C++</a:t>
            </a:r>
          </a:p>
          <a:p>
            <a:endParaRPr lang="en-US" sz="2800" dirty="0"/>
          </a:p>
          <a:p>
            <a:r>
              <a:rPr lang="en-US" sz="2800" dirty="0"/>
              <a:t>Basics of Monte Carlo methods</a:t>
            </a:r>
          </a:p>
          <a:p>
            <a:endParaRPr lang="en-US" sz="2800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A0773EF8-1258-7927-9641-4192CFAC1122}"/>
              </a:ext>
            </a:extLst>
          </p:cNvPr>
          <p:cNvSpPr/>
          <p:nvPr/>
        </p:nvSpPr>
        <p:spPr>
          <a:xfrm>
            <a:off x="3370729" y="230458"/>
            <a:ext cx="5432611" cy="1257300"/>
          </a:xfrm>
          <a:prstGeom prst="roundRect">
            <a:avLst/>
          </a:prstGeom>
          <a:noFill/>
          <a:ln w="317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4258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8F40BB3-CBA2-E0F8-C4E4-B12D90A60BF6}"/>
              </a:ext>
            </a:extLst>
          </p:cNvPr>
          <p:cNvSpPr txBox="1"/>
          <p:nvPr/>
        </p:nvSpPr>
        <p:spPr>
          <a:xfrm>
            <a:off x="3049250" y="197346"/>
            <a:ext cx="6093500" cy="6463308"/>
          </a:xfrm>
          <a:prstGeom prst="rect">
            <a:avLst/>
          </a:prstGeom>
          <a:solidFill>
            <a:schemeClr val="bg1"/>
          </a:solidFill>
          <a:ln w="317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&lt;iostream&gt;</a:t>
            </a:r>
            <a:endParaRPr lang="en-GB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b="0" dirty="0" err="1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cstdlib</a:t>
            </a:r>
            <a:r>
              <a:rPr lang="en-GB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&gt;</a:t>
            </a:r>
            <a:endParaRPr lang="en-GB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using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namespace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u="sng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(){</a:t>
            </a:r>
          </a:p>
          <a:p>
            <a:b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// Providing a seed value</a:t>
            </a:r>
            <a:endParaRPr lang="en-GB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 err="1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srand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time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NULL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));</a:t>
            </a:r>
          </a:p>
          <a:p>
            <a:b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// Loop to get 5 random numbers</a:t>
            </a:r>
            <a:endParaRPr lang="en-GB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GB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&lt;=</a:t>
            </a:r>
            <a:r>
              <a:rPr lang="en-GB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5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GB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++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){</a:t>
            </a:r>
          </a:p>
          <a:p>
            <a:r>
              <a:rPr lang="en-GB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// Retrieve a random number between 100 and 200</a:t>
            </a:r>
            <a:endParaRPr lang="en-GB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// Offset = 100</a:t>
            </a:r>
            <a:endParaRPr lang="en-GB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// Range = 101</a:t>
            </a:r>
            <a:endParaRPr lang="en-GB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random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100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+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GB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rand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()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%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101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b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// Print the random number</a:t>
            </a:r>
            <a:endParaRPr lang="en-GB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random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b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535F8FA-08B8-07F5-AE72-D4A390F71B83}"/>
              </a:ext>
            </a:extLst>
          </p:cNvPr>
          <p:cNvCxnSpPr>
            <a:cxnSpLocks/>
          </p:cNvCxnSpPr>
          <p:nvPr/>
        </p:nvCxnSpPr>
        <p:spPr>
          <a:xfrm flipH="1" flipV="1">
            <a:off x="5336498" y="2198876"/>
            <a:ext cx="4317168" cy="138499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A29E59A-1AE0-D941-4780-0E1F7E1CF642}"/>
              </a:ext>
            </a:extLst>
          </p:cNvPr>
          <p:cNvSpPr txBox="1"/>
          <p:nvPr/>
        </p:nvSpPr>
        <p:spPr>
          <a:xfrm>
            <a:off x="304800" y="1344795"/>
            <a:ext cx="2461510" cy="646331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GB" b="0" dirty="0">
                <a:effectLst/>
                <a:latin typeface="Menlo" panose="020B0609030804020204" pitchFamily="49" charset="0"/>
              </a:rPr>
              <a:t>Seed for random number g</a:t>
            </a:r>
            <a:r>
              <a:rPr lang="en-GB" dirty="0">
                <a:latin typeface="Menlo" panose="020B0609030804020204" pitchFamily="49" charset="0"/>
              </a:rPr>
              <a:t>enerator </a:t>
            </a:r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D223055-1D93-8B68-7E1C-56A112388552}"/>
              </a:ext>
            </a:extLst>
          </p:cNvPr>
          <p:cNvCxnSpPr>
            <a:cxnSpLocks/>
          </p:cNvCxnSpPr>
          <p:nvPr/>
        </p:nvCxnSpPr>
        <p:spPr>
          <a:xfrm>
            <a:off x="2538334" y="1991126"/>
            <a:ext cx="455952" cy="276999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C01F87A-457B-492F-86B7-8B755A64927E}"/>
              </a:ext>
            </a:extLst>
          </p:cNvPr>
          <p:cNvSpPr txBox="1"/>
          <p:nvPr/>
        </p:nvSpPr>
        <p:spPr>
          <a:xfrm>
            <a:off x="9837295" y="2056787"/>
            <a:ext cx="2263516" cy="646331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GB" b="0" dirty="0">
                <a:effectLst/>
                <a:latin typeface="Menlo" panose="020B0609030804020204" pitchFamily="49" charset="0"/>
              </a:rPr>
              <a:t>Outputs current calendar time </a:t>
            </a:r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3A0F461-7F3F-1572-DB67-BA7BA7B81918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6468255" y="4683681"/>
            <a:ext cx="2729459" cy="713786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250E1CF-236F-0618-907F-50F92FEF661F}"/>
              </a:ext>
            </a:extLst>
          </p:cNvPr>
          <p:cNvSpPr txBox="1"/>
          <p:nvPr/>
        </p:nvSpPr>
        <p:spPr>
          <a:xfrm>
            <a:off x="9197714" y="4935802"/>
            <a:ext cx="2263516" cy="923330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GB" dirty="0">
                <a:latin typeface="Menlo" panose="020B0609030804020204" pitchFamily="49" charset="0"/>
              </a:rPr>
              <a:t>Returns an integer between 1 and RAND_MAX</a:t>
            </a:r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397B913-F00D-FFB6-D863-51469FD44CBE}"/>
              </a:ext>
            </a:extLst>
          </p:cNvPr>
          <p:cNvCxnSpPr>
            <a:cxnSpLocks/>
          </p:cNvCxnSpPr>
          <p:nvPr/>
        </p:nvCxnSpPr>
        <p:spPr>
          <a:xfrm flipH="1">
            <a:off x="7107836" y="3696617"/>
            <a:ext cx="2729459" cy="757427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6A820F8-8085-B91C-3B39-74467B0E4209}"/>
              </a:ext>
            </a:extLst>
          </p:cNvPr>
          <p:cNvSpPr txBox="1"/>
          <p:nvPr/>
        </p:nvSpPr>
        <p:spPr>
          <a:xfrm>
            <a:off x="9928484" y="3373451"/>
            <a:ext cx="2263516" cy="646331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GB" dirty="0">
                <a:latin typeface="Menlo" panose="020B0609030804020204" pitchFamily="49" charset="0"/>
              </a:rPr>
              <a:t>Modulo: returns the remainder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28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0" grpId="0" animBg="1"/>
      <p:bldP spid="12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73F6A-D366-4ACA-EB18-A64A0F977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Monte Carlo Basics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F9610-6E26-966B-5DBB-17D1BFDA04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800" dirty="0"/>
              <a:t>Monte Carlo methods are a class of computational algorithms that use random sampling to obtain results</a:t>
            </a:r>
          </a:p>
          <a:p>
            <a:endParaRPr lang="en-US" sz="2800" dirty="0"/>
          </a:p>
          <a:p>
            <a:r>
              <a:rPr lang="en-US" sz="2800" dirty="0"/>
              <a:t>They are often when precise, analytic solutions are impossible</a:t>
            </a:r>
          </a:p>
          <a:p>
            <a:endParaRPr lang="en-US" sz="2800" dirty="0"/>
          </a:p>
          <a:p>
            <a:r>
              <a:rPr lang="en-US" sz="2800" dirty="0"/>
              <a:t>MC methods are widely used in mathematics and physics</a:t>
            </a:r>
          </a:p>
          <a:p>
            <a:endParaRPr lang="en-US" sz="2800" dirty="0"/>
          </a:p>
          <a:p>
            <a:r>
              <a:rPr lang="en-US" sz="2800" dirty="0"/>
              <a:t>General idea is to approximate things using samples, e.g. integration, expectations of probabilities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96842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0AED7-D67F-D08C-5567-3F5F9FBC0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Example: area of a circle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656A889-F87A-D928-2B65-0350546DB24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3795" y="2076450"/>
                <a:ext cx="7100652" cy="3714749"/>
              </a:xfrm>
            </p:spPr>
            <p:txBody>
              <a:bodyPr>
                <a:normAutofit fontScale="70000" lnSpcReduction="20000"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0.5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Draw random numbers between x = (0,1) and y = (0,1)</a:t>
                </a:r>
              </a:p>
              <a:p>
                <a:endParaRPr lang="en-US" dirty="0"/>
              </a:p>
              <a:p>
                <a:r>
                  <a:rPr lang="en-US" dirty="0"/>
                  <a:t>Compute the fraction that satisfies </a:t>
                </a: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0.5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Area of circle = area of square * fraction for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→∞</m:t>
                    </m:r>
                  </m:oMath>
                </a14:m>
                <a:endParaRPr lang="en-US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656A889-F87A-D928-2B65-0350546DB2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3795" y="2076450"/>
                <a:ext cx="7100652" cy="3714749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3A67E4DF-CCEE-69CC-3BD4-36206203C8A8}"/>
              </a:ext>
            </a:extLst>
          </p:cNvPr>
          <p:cNvSpPr/>
          <p:nvPr/>
        </p:nvSpPr>
        <p:spPr>
          <a:xfrm>
            <a:off x="8313507" y="2178569"/>
            <a:ext cx="3595140" cy="3612630"/>
          </a:xfrm>
          <a:prstGeom prst="rect">
            <a:avLst/>
          </a:prstGeom>
          <a:noFill/>
          <a:ln w="63500">
            <a:solidFill>
              <a:srgbClr val="1B1B1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1DDDE7-722F-159F-AA16-3FF689B715B5}"/>
              </a:ext>
            </a:extLst>
          </p:cNvPr>
          <p:cNvSpPr txBox="1"/>
          <p:nvPr/>
        </p:nvSpPr>
        <p:spPr>
          <a:xfrm>
            <a:off x="9955424" y="607305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FE6CA7-D611-6000-47DE-A11529EDC6E3}"/>
              </a:ext>
            </a:extLst>
          </p:cNvPr>
          <p:cNvSpPr txBox="1"/>
          <p:nvPr/>
        </p:nvSpPr>
        <p:spPr>
          <a:xfrm>
            <a:off x="7699758" y="374402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y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DF75DDB-255F-61D0-B0AB-15F40379E268}"/>
              </a:ext>
            </a:extLst>
          </p:cNvPr>
          <p:cNvSpPr/>
          <p:nvPr/>
        </p:nvSpPr>
        <p:spPr>
          <a:xfrm>
            <a:off x="8313506" y="2196058"/>
            <a:ext cx="3595141" cy="3595141"/>
          </a:xfrm>
          <a:prstGeom prst="ellipse">
            <a:avLst/>
          </a:prstGeom>
          <a:solidFill>
            <a:schemeClr val="tx1"/>
          </a:solidFill>
          <a:ln w="3492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5B86B8-D815-BD55-00B6-25029877E6C3}"/>
              </a:ext>
            </a:extLst>
          </p:cNvPr>
          <p:cNvSpPr txBox="1"/>
          <p:nvPr/>
        </p:nvSpPr>
        <p:spPr>
          <a:xfrm>
            <a:off x="7975473" y="184664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CD56D7-9A9D-5D99-3205-40E164B52141}"/>
              </a:ext>
            </a:extLst>
          </p:cNvPr>
          <p:cNvSpPr txBox="1"/>
          <p:nvPr/>
        </p:nvSpPr>
        <p:spPr>
          <a:xfrm>
            <a:off x="8040291" y="570372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D03EE7-F4DF-ACEA-07C2-12A2033C9460}"/>
              </a:ext>
            </a:extLst>
          </p:cNvPr>
          <p:cNvSpPr txBox="1"/>
          <p:nvPr/>
        </p:nvSpPr>
        <p:spPr>
          <a:xfrm>
            <a:off x="11877490" y="57474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1</a:t>
            </a:r>
          </a:p>
        </p:txBody>
      </p:sp>
      <p:sp>
        <p:nvSpPr>
          <p:cNvPr id="11" name="5-point Star 10">
            <a:extLst>
              <a:ext uri="{FF2B5EF4-FFF2-40B4-BE49-F238E27FC236}">
                <a16:creationId xmlns:a16="http://schemas.microsoft.com/office/drawing/2014/main" id="{9072D86E-0DE9-7321-F749-AFD6EDD990B5}"/>
              </a:ext>
            </a:extLst>
          </p:cNvPr>
          <p:cNvSpPr/>
          <p:nvPr/>
        </p:nvSpPr>
        <p:spPr>
          <a:xfrm>
            <a:off x="8743523" y="2987006"/>
            <a:ext cx="282511" cy="262169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5-point Star 11">
            <a:extLst>
              <a:ext uri="{FF2B5EF4-FFF2-40B4-BE49-F238E27FC236}">
                <a16:creationId xmlns:a16="http://schemas.microsoft.com/office/drawing/2014/main" id="{D71EB9B6-6994-E174-0792-EAA7CC021C6B}"/>
              </a:ext>
            </a:extLst>
          </p:cNvPr>
          <p:cNvSpPr/>
          <p:nvPr/>
        </p:nvSpPr>
        <p:spPr>
          <a:xfrm>
            <a:off x="10574821" y="3119148"/>
            <a:ext cx="282511" cy="262169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5-point Star 12">
            <a:extLst>
              <a:ext uri="{FF2B5EF4-FFF2-40B4-BE49-F238E27FC236}">
                <a16:creationId xmlns:a16="http://schemas.microsoft.com/office/drawing/2014/main" id="{B0794E80-2A79-70C1-57FC-8A351CFB8CC3}"/>
              </a:ext>
            </a:extLst>
          </p:cNvPr>
          <p:cNvSpPr/>
          <p:nvPr/>
        </p:nvSpPr>
        <p:spPr>
          <a:xfrm>
            <a:off x="9165746" y="3993628"/>
            <a:ext cx="282511" cy="262169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5-point Star 13">
            <a:extLst>
              <a:ext uri="{FF2B5EF4-FFF2-40B4-BE49-F238E27FC236}">
                <a16:creationId xmlns:a16="http://schemas.microsoft.com/office/drawing/2014/main" id="{73F39EDD-68BE-90F9-62ED-02EC1BEF4262}"/>
              </a:ext>
            </a:extLst>
          </p:cNvPr>
          <p:cNvSpPr/>
          <p:nvPr/>
        </p:nvSpPr>
        <p:spPr>
          <a:xfrm>
            <a:off x="8599965" y="2329363"/>
            <a:ext cx="282511" cy="262169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5-point Star 14">
            <a:extLst>
              <a:ext uri="{FF2B5EF4-FFF2-40B4-BE49-F238E27FC236}">
                <a16:creationId xmlns:a16="http://schemas.microsoft.com/office/drawing/2014/main" id="{E00A3968-03E4-C13D-3383-90E1D187A9DE}"/>
              </a:ext>
            </a:extLst>
          </p:cNvPr>
          <p:cNvSpPr/>
          <p:nvPr/>
        </p:nvSpPr>
        <p:spPr>
          <a:xfrm>
            <a:off x="10716076" y="4551645"/>
            <a:ext cx="282511" cy="262169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5-point Star 15">
            <a:extLst>
              <a:ext uri="{FF2B5EF4-FFF2-40B4-BE49-F238E27FC236}">
                <a16:creationId xmlns:a16="http://schemas.microsoft.com/office/drawing/2014/main" id="{47AB7DE4-24F5-1725-0C0F-F8A9554CA23C}"/>
              </a:ext>
            </a:extLst>
          </p:cNvPr>
          <p:cNvSpPr/>
          <p:nvPr/>
        </p:nvSpPr>
        <p:spPr>
          <a:xfrm>
            <a:off x="9112017" y="4813814"/>
            <a:ext cx="282511" cy="262169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5-point Star 16">
            <a:extLst>
              <a:ext uri="{FF2B5EF4-FFF2-40B4-BE49-F238E27FC236}">
                <a16:creationId xmlns:a16="http://schemas.microsoft.com/office/drawing/2014/main" id="{065BAB38-8640-B85F-87CE-5B3C2524441A}"/>
              </a:ext>
            </a:extLst>
          </p:cNvPr>
          <p:cNvSpPr/>
          <p:nvPr/>
        </p:nvSpPr>
        <p:spPr>
          <a:xfrm>
            <a:off x="10476233" y="3878591"/>
            <a:ext cx="282511" cy="262169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5-point Star 17">
            <a:extLst>
              <a:ext uri="{FF2B5EF4-FFF2-40B4-BE49-F238E27FC236}">
                <a16:creationId xmlns:a16="http://schemas.microsoft.com/office/drawing/2014/main" id="{20B5C60E-7350-DCEE-F351-675722459A30}"/>
              </a:ext>
            </a:extLst>
          </p:cNvPr>
          <p:cNvSpPr/>
          <p:nvPr/>
        </p:nvSpPr>
        <p:spPr>
          <a:xfrm>
            <a:off x="10334977" y="2898906"/>
            <a:ext cx="282511" cy="262169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5-point Star 18">
            <a:extLst>
              <a:ext uri="{FF2B5EF4-FFF2-40B4-BE49-F238E27FC236}">
                <a16:creationId xmlns:a16="http://schemas.microsoft.com/office/drawing/2014/main" id="{42B3B24B-C760-B64D-229F-D62CDDAD279D}"/>
              </a:ext>
            </a:extLst>
          </p:cNvPr>
          <p:cNvSpPr/>
          <p:nvPr/>
        </p:nvSpPr>
        <p:spPr>
          <a:xfrm>
            <a:off x="11234389" y="5441556"/>
            <a:ext cx="282511" cy="262169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5-point Star 19">
            <a:extLst>
              <a:ext uri="{FF2B5EF4-FFF2-40B4-BE49-F238E27FC236}">
                <a16:creationId xmlns:a16="http://schemas.microsoft.com/office/drawing/2014/main" id="{C0FE47FF-00E5-5A8F-B362-717B117FB584}"/>
              </a:ext>
            </a:extLst>
          </p:cNvPr>
          <p:cNvSpPr/>
          <p:nvPr/>
        </p:nvSpPr>
        <p:spPr>
          <a:xfrm>
            <a:off x="11410428" y="2450464"/>
            <a:ext cx="282511" cy="262169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5-point Star 20">
            <a:extLst>
              <a:ext uri="{FF2B5EF4-FFF2-40B4-BE49-F238E27FC236}">
                <a16:creationId xmlns:a16="http://schemas.microsoft.com/office/drawing/2014/main" id="{14A79D8B-1C72-6F93-3DDE-2DFD1EF83D15}"/>
              </a:ext>
            </a:extLst>
          </p:cNvPr>
          <p:cNvSpPr/>
          <p:nvPr/>
        </p:nvSpPr>
        <p:spPr>
          <a:xfrm>
            <a:off x="10147602" y="5116376"/>
            <a:ext cx="282511" cy="262169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5-point Star 21">
            <a:extLst>
              <a:ext uri="{FF2B5EF4-FFF2-40B4-BE49-F238E27FC236}">
                <a16:creationId xmlns:a16="http://schemas.microsoft.com/office/drawing/2014/main" id="{DE7AF706-B260-88B0-46D3-782B443A47FF}"/>
              </a:ext>
            </a:extLst>
          </p:cNvPr>
          <p:cNvSpPr/>
          <p:nvPr/>
        </p:nvSpPr>
        <p:spPr>
          <a:xfrm>
            <a:off x="8673816" y="5307320"/>
            <a:ext cx="282511" cy="262169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5-point Star 22">
            <a:extLst>
              <a:ext uri="{FF2B5EF4-FFF2-40B4-BE49-F238E27FC236}">
                <a16:creationId xmlns:a16="http://schemas.microsoft.com/office/drawing/2014/main" id="{14A8F9BE-4B81-2C4A-A4DE-C712A24C8955}"/>
              </a:ext>
            </a:extLst>
          </p:cNvPr>
          <p:cNvSpPr/>
          <p:nvPr/>
        </p:nvSpPr>
        <p:spPr>
          <a:xfrm>
            <a:off x="8532560" y="3638196"/>
            <a:ext cx="282511" cy="262169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5-point Star 23">
            <a:extLst>
              <a:ext uri="{FF2B5EF4-FFF2-40B4-BE49-F238E27FC236}">
                <a16:creationId xmlns:a16="http://schemas.microsoft.com/office/drawing/2014/main" id="{3A0C56BF-CB7D-4637-4CC1-8318AB6D2351}"/>
              </a:ext>
            </a:extLst>
          </p:cNvPr>
          <p:cNvSpPr/>
          <p:nvPr/>
        </p:nvSpPr>
        <p:spPr>
          <a:xfrm>
            <a:off x="9448748" y="2389222"/>
            <a:ext cx="282511" cy="262169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5-point Star 24">
            <a:extLst>
              <a:ext uri="{FF2B5EF4-FFF2-40B4-BE49-F238E27FC236}">
                <a16:creationId xmlns:a16="http://schemas.microsoft.com/office/drawing/2014/main" id="{43DC6E7D-C322-B4EB-66A9-2368C9D0CC98}"/>
              </a:ext>
            </a:extLst>
          </p:cNvPr>
          <p:cNvSpPr/>
          <p:nvPr/>
        </p:nvSpPr>
        <p:spPr>
          <a:xfrm>
            <a:off x="11338879" y="3620432"/>
            <a:ext cx="282511" cy="262169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668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70DF3-4943-59CC-5605-6A573152B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3305174"/>
            <a:ext cx="10353762" cy="1257300"/>
          </a:xfrm>
        </p:spPr>
        <p:txBody>
          <a:bodyPr/>
          <a:lstStyle/>
          <a:p>
            <a:r>
              <a:rPr lang="en-US" dirty="0"/>
              <a:t>Thanks!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28708C-0148-EC54-0759-8C462470B1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2702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8B3A8C9-4663-46BF-8C4D-2BD8EDFAEAB6}"/>
              </a:ext>
            </a:extLst>
          </p:cNvPr>
          <p:cNvSpPr txBox="1"/>
          <p:nvPr/>
        </p:nvSpPr>
        <p:spPr>
          <a:xfrm>
            <a:off x="65717" y="230458"/>
            <a:ext cx="6771670" cy="6340197"/>
          </a:xfrm>
          <a:prstGeom prst="rect">
            <a:avLst/>
          </a:prstGeom>
          <a:solidFill>
            <a:schemeClr val="bg1"/>
          </a:solidFill>
          <a:ln w="317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&lt;iostream&gt;</a:t>
            </a:r>
            <a:endParaRPr lang="en-GB" sz="14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400" b="0" dirty="0" err="1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cmath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&gt;</a:t>
            </a:r>
            <a:endParaRPr lang="en-GB" sz="14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&lt;vector&gt;</a:t>
            </a:r>
            <a:endParaRPr lang="en-GB" sz="14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using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namespace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u="sng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endParaRPr lang="en-GB" sz="14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sin_2x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i="1" dirty="0">
                <a:solidFill>
                  <a:srgbClr val="FD971F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){</a:t>
            </a:r>
          </a:p>
          <a:p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sin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a); </a:t>
            </a:r>
          </a:p>
          <a:p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  <a:b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b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() {</a:t>
            </a:r>
            <a:b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endParaRPr lang="en-GB" sz="1400" b="0" dirty="0">
              <a:solidFill>
                <a:srgbClr val="88846F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vector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&gt;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PiVector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{};</a:t>
            </a:r>
          </a:p>
          <a:p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vector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&gt;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Sin2piVector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{};</a:t>
            </a:r>
            <a:b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endParaRPr lang="en-GB" sz="14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&lt;=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10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++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 {</a:t>
            </a:r>
          </a:p>
          <a:p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PiVector.</a:t>
            </a:r>
            <a:r>
              <a:rPr lang="en-GB" sz="1400" b="0" dirty="0" err="1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push_back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((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10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M_PI);</a:t>
            </a:r>
          </a:p>
          <a:p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  <a:b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endParaRPr lang="en-GB" sz="1400" b="0" dirty="0">
              <a:solidFill>
                <a:srgbClr val="88846F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&lt;=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PiVector.</a:t>
            </a:r>
            <a:r>
              <a:rPr lang="en-GB" sz="1400" b="0" dirty="0" err="1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size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()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);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++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 {</a:t>
            </a:r>
          </a:p>
          <a:p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Sin2piVector.</a:t>
            </a:r>
            <a:r>
              <a:rPr lang="en-GB" sz="14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push_back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4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sin_2x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PiVector.</a:t>
            </a:r>
            <a:r>
              <a:rPr lang="en-GB" sz="1400" b="0" dirty="0" err="1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at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)));</a:t>
            </a:r>
          </a:p>
          <a:p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b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&lt;=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PiVector.</a:t>
            </a:r>
            <a:r>
              <a:rPr lang="en-GB" sz="1400" b="0" dirty="0" err="1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size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()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);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++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 {</a:t>
            </a:r>
          </a:p>
          <a:p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"Pi = "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PiVector.</a:t>
            </a:r>
            <a:r>
              <a:rPr lang="en-GB" sz="1400" b="0" dirty="0" err="1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at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 : Sin2Pi = "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Sin2piVector.</a:t>
            </a:r>
            <a:r>
              <a:rPr lang="en-GB" sz="14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at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  <a:b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  <a:b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904FCB-8C1A-554A-CEFF-013591BE24FB}"/>
              </a:ext>
            </a:extLst>
          </p:cNvPr>
          <p:cNvSpPr txBox="1"/>
          <p:nvPr/>
        </p:nvSpPr>
        <p:spPr>
          <a:xfrm>
            <a:off x="7452684" y="2981994"/>
            <a:ext cx="4457094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b="1" dirty="0">
                <a:solidFill>
                  <a:srgbClr val="868686"/>
                </a:solidFill>
                <a:effectLst/>
                <a:latin typeface="Menlo" panose="020B0609030804020204" pitchFamily="49" charset="0"/>
              </a:rPr>
              <a:t>$ ./run</a:t>
            </a:r>
          </a:p>
          <a:p>
            <a:r>
              <a:rPr lang="en-GB" sz="1400" b="1" dirty="0">
                <a:solidFill>
                  <a:srgbClr val="868686"/>
                </a:solidFill>
                <a:effectLst/>
                <a:latin typeface="Menlo" panose="020B0609030804020204" pitchFamily="49" charset="0"/>
              </a:rPr>
              <a:t>Pi = 0 : Sin2Pi = 0</a:t>
            </a:r>
          </a:p>
          <a:p>
            <a:r>
              <a:rPr lang="en-GB" sz="1400" b="1" dirty="0">
                <a:solidFill>
                  <a:srgbClr val="868686"/>
                </a:solidFill>
                <a:effectLst/>
                <a:latin typeface="Menlo" panose="020B0609030804020204" pitchFamily="49" charset="0"/>
              </a:rPr>
              <a:t>Pi = 0.314159 : Sin2Pi = 0.587785</a:t>
            </a:r>
          </a:p>
          <a:p>
            <a:r>
              <a:rPr lang="en-GB" sz="1400" b="1" dirty="0">
                <a:solidFill>
                  <a:srgbClr val="868686"/>
                </a:solidFill>
                <a:effectLst/>
                <a:latin typeface="Menlo" panose="020B0609030804020204" pitchFamily="49" charset="0"/>
              </a:rPr>
              <a:t>Pi = 0.628319 : Sin2Pi = 0.951057</a:t>
            </a:r>
          </a:p>
          <a:p>
            <a:r>
              <a:rPr lang="en-GB" sz="1400" b="1" dirty="0">
                <a:solidFill>
                  <a:srgbClr val="868686"/>
                </a:solidFill>
                <a:effectLst/>
                <a:latin typeface="Menlo" panose="020B0609030804020204" pitchFamily="49" charset="0"/>
              </a:rPr>
              <a:t>Pi = 0.942478 : Sin2Pi = 0.951057</a:t>
            </a:r>
          </a:p>
          <a:p>
            <a:r>
              <a:rPr lang="en-GB" sz="1400" b="1" dirty="0">
                <a:solidFill>
                  <a:srgbClr val="868686"/>
                </a:solidFill>
                <a:effectLst/>
                <a:latin typeface="Menlo" panose="020B0609030804020204" pitchFamily="49" charset="0"/>
              </a:rPr>
              <a:t>Pi = 1.25664 : Sin2Pi = 0.587785</a:t>
            </a:r>
          </a:p>
          <a:p>
            <a:r>
              <a:rPr lang="en-GB" sz="1400" b="1" dirty="0">
                <a:solidFill>
                  <a:srgbClr val="868686"/>
                </a:solidFill>
                <a:effectLst/>
                <a:latin typeface="Menlo" panose="020B0609030804020204" pitchFamily="49" charset="0"/>
              </a:rPr>
              <a:t>Pi = 1.5708 : Sin2Pi = 1.22465e-16</a:t>
            </a:r>
          </a:p>
          <a:p>
            <a:r>
              <a:rPr lang="en-GB" sz="1400" b="1" dirty="0">
                <a:solidFill>
                  <a:srgbClr val="868686"/>
                </a:solidFill>
                <a:effectLst/>
                <a:latin typeface="Menlo" panose="020B0609030804020204" pitchFamily="49" charset="0"/>
              </a:rPr>
              <a:t>Pi = 1.88496 : Sin2Pi = -0.587785</a:t>
            </a:r>
          </a:p>
          <a:p>
            <a:r>
              <a:rPr lang="en-GB" sz="1400" b="1" dirty="0">
                <a:solidFill>
                  <a:srgbClr val="868686"/>
                </a:solidFill>
                <a:effectLst/>
                <a:latin typeface="Menlo" panose="020B0609030804020204" pitchFamily="49" charset="0"/>
              </a:rPr>
              <a:t>Pi = 2.19911 : Sin2Pi = -0.951057</a:t>
            </a:r>
          </a:p>
          <a:p>
            <a:r>
              <a:rPr lang="en-GB" sz="1400" b="1" dirty="0">
                <a:solidFill>
                  <a:srgbClr val="868686"/>
                </a:solidFill>
                <a:effectLst/>
                <a:latin typeface="Menlo" panose="020B0609030804020204" pitchFamily="49" charset="0"/>
              </a:rPr>
              <a:t>Pi = 2.51327 : Sin2Pi = -0.951057</a:t>
            </a:r>
          </a:p>
          <a:p>
            <a:r>
              <a:rPr lang="en-GB" sz="1400" b="1" dirty="0">
                <a:solidFill>
                  <a:srgbClr val="868686"/>
                </a:solidFill>
                <a:effectLst/>
                <a:latin typeface="Menlo" panose="020B0609030804020204" pitchFamily="49" charset="0"/>
              </a:rPr>
              <a:t>Pi = 2.82743 : Sin2Pi = -0.587785</a:t>
            </a:r>
          </a:p>
          <a:p>
            <a:r>
              <a:rPr lang="en-GB" sz="1400" b="1" dirty="0">
                <a:solidFill>
                  <a:srgbClr val="868686"/>
                </a:solidFill>
                <a:effectLst/>
                <a:latin typeface="Menlo" panose="020B0609030804020204" pitchFamily="49" charset="0"/>
              </a:rPr>
              <a:t>Pi = 3.14159 : Sin2Pi = -2.44929e-16</a:t>
            </a:r>
            <a:endParaRPr lang="en-GB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BA22B5-BFF5-25DC-91B4-0145D6B65A45}"/>
              </a:ext>
            </a:extLst>
          </p:cNvPr>
          <p:cNvSpPr txBox="1"/>
          <p:nvPr/>
        </p:nvSpPr>
        <p:spPr>
          <a:xfrm>
            <a:off x="10599028" y="5839691"/>
            <a:ext cx="159297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Rosie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482FE03-DADD-57DE-532A-FFB80DFD56F6}"/>
              </a:ext>
            </a:extLst>
          </p:cNvPr>
          <p:cNvCxnSpPr>
            <a:cxnSpLocks/>
          </p:cNvCxnSpPr>
          <p:nvPr/>
        </p:nvCxnSpPr>
        <p:spPr>
          <a:xfrm flipH="1">
            <a:off x="3002844" y="1354667"/>
            <a:ext cx="4449547" cy="191911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F243338-0855-5B5A-97A8-C2F142D5DFCC}"/>
              </a:ext>
            </a:extLst>
          </p:cNvPr>
          <p:cNvSpPr txBox="1"/>
          <p:nvPr/>
        </p:nvSpPr>
        <p:spPr>
          <a:xfrm>
            <a:off x="7452391" y="736685"/>
            <a:ext cx="267229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800" dirty="0">
                <a:solidFill>
                  <a:srgbClr val="002060"/>
                </a:solidFill>
                <a:latin typeface="Helvetica Light" panose="020B0403020202020204" pitchFamily="34" charset="0"/>
              </a:rPr>
              <a:t>Better practice to avoid repetition if possible, i.e. int n = 10</a:t>
            </a:r>
            <a:endParaRPr lang="en-US" dirty="0">
              <a:solidFill>
                <a:srgbClr val="002060"/>
              </a:solidFill>
              <a:latin typeface="Helvetica Light" panose="020B0403020202020204" pitchFamily="34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3C560AD-B9FF-DD15-FE73-D5AFF8A57BEC}"/>
              </a:ext>
            </a:extLst>
          </p:cNvPr>
          <p:cNvCxnSpPr>
            <a:cxnSpLocks/>
          </p:cNvCxnSpPr>
          <p:nvPr/>
        </p:nvCxnSpPr>
        <p:spPr>
          <a:xfrm flipH="1">
            <a:off x="4086578" y="2314222"/>
            <a:ext cx="4975582" cy="188524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9CFF6C6-CAD0-6333-A3AA-55DE8CE2AAD6}"/>
              </a:ext>
            </a:extLst>
          </p:cNvPr>
          <p:cNvSpPr txBox="1"/>
          <p:nvPr/>
        </p:nvSpPr>
        <p:spPr>
          <a:xfrm>
            <a:off x="9062160" y="1696240"/>
            <a:ext cx="267229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dirty="0">
                <a:solidFill>
                  <a:srgbClr val="002060"/>
                </a:solidFill>
                <a:latin typeface="Helvetica Light" panose="020B0403020202020204" pitchFamily="34" charset="0"/>
              </a:rPr>
              <a:t>Good use of vector functions</a:t>
            </a:r>
            <a:endParaRPr lang="en-US" dirty="0">
              <a:solidFill>
                <a:srgbClr val="002060"/>
              </a:solidFill>
              <a:latin typeface="Helvetica Light" panose="020B04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9569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2596F57-8388-B6B6-06CE-F4AC2FDBCF93}"/>
              </a:ext>
            </a:extLst>
          </p:cNvPr>
          <p:cNvSpPr txBox="1"/>
          <p:nvPr/>
        </p:nvSpPr>
        <p:spPr>
          <a:xfrm>
            <a:off x="1" y="428178"/>
            <a:ext cx="7055556" cy="6001643"/>
          </a:xfrm>
          <a:prstGeom prst="rect">
            <a:avLst/>
          </a:prstGeom>
          <a:solidFill>
            <a:schemeClr val="bg1"/>
          </a:solidFill>
          <a:ln w="317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&lt;iostream&gt;</a:t>
            </a:r>
            <a:endParaRPr lang="en-GB" sz="12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200" b="0" dirty="0" err="1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cmath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&gt;</a:t>
            </a:r>
            <a:endParaRPr lang="en-GB" sz="12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&lt;vector&gt;</a:t>
            </a:r>
            <a:endParaRPr lang="en-GB" sz="12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b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sin2x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i="1" dirty="0">
                <a:solidFill>
                  <a:srgbClr val="FD971F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a,i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;</a:t>
            </a:r>
          </a:p>
          <a:p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pi;</a:t>
            </a:r>
          </a:p>
          <a:p>
            <a:b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() {</a:t>
            </a:r>
          </a:p>
          <a:p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a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10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pi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M_PI;</a:t>
            </a:r>
          </a:p>
          <a:p>
            <a:r>
              <a:rPr lang="en-GB" sz="1200" b="0" u="sng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:: vector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&gt;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values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(a);</a:t>
            </a:r>
          </a:p>
          <a:p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a;i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++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){</a:t>
            </a:r>
          </a:p>
          <a:p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values[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]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pi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(a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GB" sz="1200" b="0" u="sng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:: vector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&gt;</a:t>
            </a:r>
            <a:r>
              <a:rPr lang="en-GB" sz="12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op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(a);</a:t>
            </a:r>
          </a:p>
          <a:p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a;i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++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){</a:t>
            </a:r>
          </a:p>
          <a:p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op[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]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sin2x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(values[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]);</a:t>
            </a:r>
          </a:p>
          <a:p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a;i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++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){</a:t>
            </a:r>
          </a:p>
          <a:p>
            <a:r>
              <a:rPr lang="en-GB" sz="1200" b="0" u="sng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"x :"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values[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]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 // sin(2x) = "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op[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]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u="sng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b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b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sin2x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i="1" dirty="0">
                <a:solidFill>
                  <a:srgbClr val="FD971F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){</a:t>
            </a:r>
          </a:p>
          <a:p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sin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x);</a:t>
            </a:r>
          </a:p>
          <a:p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b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b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endParaRPr lang="en-GB" sz="12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69B4AF-EB80-BC8E-72F9-0FE7D5E98D59}"/>
              </a:ext>
            </a:extLst>
          </p:cNvPr>
          <p:cNvSpPr txBox="1"/>
          <p:nvPr/>
        </p:nvSpPr>
        <p:spPr>
          <a:xfrm>
            <a:off x="7213389" y="62230"/>
            <a:ext cx="159297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Salma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A1996AC-84C7-52B5-1FD4-B603D3CC0CEB}"/>
              </a:ext>
            </a:extLst>
          </p:cNvPr>
          <p:cNvCxnSpPr>
            <a:cxnSpLocks/>
          </p:cNvCxnSpPr>
          <p:nvPr/>
        </p:nvCxnSpPr>
        <p:spPr>
          <a:xfrm flipH="1">
            <a:off x="1219200" y="926757"/>
            <a:ext cx="7442886" cy="59724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6F730CD-F72D-5DDA-781C-88105F66AD38}"/>
              </a:ext>
            </a:extLst>
          </p:cNvPr>
          <p:cNvSpPr txBox="1"/>
          <p:nvPr/>
        </p:nvSpPr>
        <p:spPr>
          <a:xfrm>
            <a:off x="8679838" y="603591"/>
            <a:ext cx="16348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800" dirty="0">
                <a:solidFill>
                  <a:srgbClr val="002060"/>
                </a:solidFill>
                <a:latin typeface="Helvetica Light" panose="020B0403020202020204" pitchFamily="34" charset="0"/>
              </a:rPr>
              <a:t>Declaration outside main!</a:t>
            </a:r>
            <a:endParaRPr lang="en-US" dirty="0">
              <a:solidFill>
                <a:srgbClr val="002060"/>
              </a:solidFill>
              <a:latin typeface="Helvetica Light" panose="020B0403020202020204" pitchFamily="34" charset="0"/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C89FE8CF-061B-237B-C245-C76EF4261BDE}"/>
              </a:ext>
            </a:extLst>
          </p:cNvPr>
          <p:cNvCxnSpPr>
            <a:cxnSpLocks/>
          </p:cNvCxnSpPr>
          <p:nvPr/>
        </p:nvCxnSpPr>
        <p:spPr>
          <a:xfrm flipH="1">
            <a:off x="474133" y="2568781"/>
            <a:ext cx="6920089" cy="8410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DC0D9389-358F-3922-1A75-6EB19FAB7632}"/>
              </a:ext>
            </a:extLst>
          </p:cNvPr>
          <p:cNvSpPr txBox="1"/>
          <p:nvPr/>
        </p:nvSpPr>
        <p:spPr>
          <a:xfrm>
            <a:off x="7510411" y="2005624"/>
            <a:ext cx="397368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dirty="0">
                <a:solidFill>
                  <a:srgbClr val="002060"/>
                </a:solidFill>
                <a:latin typeface="Helvetica Light" panose="020B0403020202020204" pitchFamily="34" charset="0"/>
              </a:rPr>
              <a:t>std:: needed here as vector is defined within the std namespace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D369088-6113-DE65-191B-9430233BC78A}"/>
              </a:ext>
            </a:extLst>
          </p:cNvPr>
          <p:cNvSpPr txBox="1"/>
          <p:nvPr/>
        </p:nvSpPr>
        <p:spPr>
          <a:xfrm>
            <a:off x="7644595" y="3377982"/>
            <a:ext cx="4457094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b="1" dirty="0">
                <a:solidFill>
                  <a:srgbClr val="868686"/>
                </a:solidFill>
                <a:effectLst/>
                <a:latin typeface="Menlo" panose="020B0609030804020204" pitchFamily="49" charset="0"/>
              </a:rPr>
              <a:t>$ ./run</a:t>
            </a:r>
          </a:p>
          <a:p>
            <a:r>
              <a:rPr lang="en-GB" sz="1400" b="1" dirty="0">
                <a:solidFill>
                  <a:srgbClr val="868686"/>
                </a:solidFill>
                <a:effectLst/>
                <a:latin typeface="Menlo" panose="020B0609030804020204" pitchFamily="49" charset="0"/>
              </a:rPr>
              <a:t>x :0 // sin(2x) = 0</a:t>
            </a:r>
          </a:p>
          <a:p>
            <a:r>
              <a:rPr lang="en-GB" sz="1400" b="1" dirty="0">
                <a:solidFill>
                  <a:srgbClr val="868686"/>
                </a:solidFill>
                <a:effectLst/>
                <a:latin typeface="Menlo" panose="020B0609030804020204" pitchFamily="49" charset="0"/>
              </a:rPr>
              <a:t>x :0.349066 // sin(2x) = 0.642788</a:t>
            </a:r>
          </a:p>
          <a:p>
            <a:r>
              <a:rPr lang="en-GB" sz="1400" b="1" dirty="0">
                <a:solidFill>
                  <a:srgbClr val="868686"/>
                </a:solidFill>
                <a:effectLst/>
                <a:latin typeface="Menlo" panose="020B0609030804020204" pitchFamily="49" charset="0"/>
              </a:rPr>
              <a:t>x :0.698132 // sin(2x) = 0.984808</a:t>
            </a:r>
          </a:p>
          <a:p>
            <a:r>
              <a:rPr lang="en-GB" sz="1400" b="1" dirty="0">
                <a:solidFill>
                  <a:srgbClr val="868686"/>
                </a:solidFill>
                <a:effectLst/>
                <a:latin typeface="Menlo" panose="020B0609030804020204" pitchFamily="49" charset="0"/>
              </a:rPr>
              <a:t>x :1.0472 // sin(2x) = 0.866025</a:t>
            </a:r>
          </a:p>
          <a:p>
            <a:r>
              <a:rPr lang="en-GB" sz="1400" b="1" dirty="0">
                <a:solidFill>
                  <a:srgbClr val="868686"/>
                </a:solidFill>
                <a:effectLst/>
                <a:latin typeface="Menlo" panose="020B0609030804020204" pitchFamily="49" charset="0"/>
              </a:rPr>
              <a:t>x :1.39626 // sin(2x) = 0.34202</a:t>
            </a:r>
          </a:p>
          <a:p>
            <a:r>
              <a:rPr lang="en-GB" sz="1400" b="1" dirty="0">
                <a:solidFill>
                  <a:srgbClr val="868686"/>
                </a:solidFill>
                <a:effectLst/>
                <a:latin typeface="Menlo" panose="020B0609030804020204" pitchFamily="49" charset="0"/>
              </a:rPr>
              <a:t>x :1.74533 // sin(2x) = -0.34202</a:t>
            </a:r>
          </a:p>
          <a:p>
            <a:r>
              <a:rPr lang="en-GB" sz="1400" b="1" dirty="0">
                <a:solidFill>
                  <a:srgbClr val="868686"/>
                </a:solidFill>
                <a:effectLst/>
                <a:latin typeface="Menlo" panose="020B0609030804020204" pitchFamily="49" charset="0"/>
              </a:rPr>
              <a:t>x :2.0944 // sin(2x) = -0.866025</a:t>
            </a:r>
          </a:p>
          <a:p>
            <a:r>
              <a:rPr lang="en-GB" sz="1400" b="1" dirty="0">
                <a:solidFill>
                  <a:srgbClr val="868686"/>
                </a:solidFill>
                <a:effectLst/>
                <a:latin typeface="Menlo" panose="020B0609030804020204" pitchFamily="49" charset="0"/>
              </a:rPr>
              <a:t>x :2.44346 // sin(2x) = -0.984808</a:t>
            </a:r>
          </a:p>
          <a:p>
            <a:r>
              <a:rPr lang="en-GB" sz="1400" b="1" dirty="0">
                <a:solidFill>
                  <a:srgbClr val="868686"/>
                </a:solidFill>
                <a:effectLst/>
                <a:latin typeface="Menlo" panose="020B0609030804020204" pitchFamily="49" charset="0"/>
              </a:rPr>
              <a:t>x :2.79253 // sin(2x) = -0.642788</a:t>
            </a:r>
          </a:p>
          <a:p>
            <a:r>
              <a:rPr lang="en-GB" sz="1400" b="1" dirty="0">
                <a:solidFill>
                  <a:srgbClr val="868686"/>
                </a:solidFill>
                <a:effectLst/>
                <a:latin typeface="Menlo" panose="020B0609030804020204" pitchFamily="49" charset="0"/>
              </a:rPr>
              <a:t>x :3.14159 // sin(2x) = -2.44929e-16</a:t>
            </a:r>
            <a:endParaRPr lang="en-GB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0434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6CE055F-FB5F-F87C-28C3-A941DBFA0A7C}"/>
              </a:ext>
            </a:extLst>
          </p:cNvPr>
          <p:cNvSpPr txBox="1"/>
          <p:nvPr/>
        </p:nvSpPr>
        <p:spPr>
          <a:xfrm>
            <a:off x="156914" y="178492"/>
            <a:ext cx="6102848" cy="5478423"/>
          </a:xfrm>
          <a:prstGeom prst="rect">
            <a:avLst/>
          </a:prstGeom>
          <a:solidFill>
            <a:schemeClr val="bg1"/>
          </a:solidFill>
          <a:ln w="317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&lt;iostream&gt;</a:t>
            </a:r>
            <a:endParaRPr lang="en-GB" sz="14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&lt;vector&gt;</a:t>
            </a:r>
            <a:endParaRPr lang="en-GB" sz="14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400" b="0" dirty="0" err="1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cmath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&gt;</a:t>
            </a:r>
            <a:endParaRPr lang="en-GB" sz="14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using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namespace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u="sng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400" b="0" u="sng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vector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&gt; </a:t>
            </a:r>
            <a:r>
              <a:rPr lang="en-GB" sz="1400" b="0" dirty="0" err="1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starting_vect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i="1" dirty="0" err="1">
                <a:solidFill>
                  <a:srgbClr val="FD971F"/>
                </a:solidFill>
                <a:effectLst/>
                <a:latin typeface="Menlo" panose="020B0609030804020204" pitchFamily="49" charset="0"/>
              </a:rPr>
              <a:t>num_of_vals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GB" sz="1400" b="0" u="sng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vector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&gt; </a:t>
            </a:r>
            <a:r>
              <a:rPr lang="en-GB" sz="1400" b="0" dirty="0" err="1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pi_vect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400" b="0" u="sng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vector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&gt;</a:t>
            </a:r>
            <a:r>
              <a:rPr lang="en-GB" sz="1400" b="0" i="1" dirty="0" err="1">
                <a:solidFill>
                  <a:srgbClr val="FD971F"/>
                </a:solidFill>
                <a:effectLst/>
                <a:latin typeface="Menlo" panose="020B0609030804020204" pitchFamily="49" charset="0"/>
              </a:rPr>
              <a:t>starting_vector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GB" sz="1400" b="0" u="sng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vector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&gt; </a:t>
            </a:r>
            <a:r>
              <a:rPr lang="en-GB" sz="1400" b="0" dirty="0" err="1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sin_vect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400" b="0" u="sng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vector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&gt;</a:t>
            </a:r>
            <a:r>
              <a:rPr lang="en-GB" sz="1400" b="0" i="1" dirty="0" err="1">
                <a:solidFill>
                  <a:srgbClr val="FD971F"/>
                </a:solidFill>
                <a:effectLst/>
                <a:latin typeface="Menlo" panose="020B0609030804020204" pitchFamily="49" charset="0"/>
              </a:rPr>
              <a:t>pi_vector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select_vals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();</a:t>
            </a:r>
          </a:p>
          <a:p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print_vals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400" b="0" u="sng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vector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&gt; </a:t>
            </a:r>
            <a:r>
              <a:rPr lang="en-GB" sz="1400" b="0" i="1" dirty="0" err="1">
                <a:solidFill>
                  <a:srgbClr val="FD971F"/>
                </a:solidFill>
                <a:effectLst/>
                <a:latin typeface="Menlo" panose="020B0609030804020204" pitchFamily="49" charset="0"/>
              </a:rPr>
              <a:t>sin_vector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b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b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() {</a:t>
            </a:r>
          </a:p>
          <a:p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num_of_vals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select_vals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();</a:t>
            </a:r>
          </a:p>
          <a:p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vector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&gt;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v1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starting_vect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num_of_vals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vector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&gt;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v2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pi_vect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(v1);</a:t>
            </a:r>
          </a:p>
          <a:p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vector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&gt;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v3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sin_vect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(v2);</a:t>
            </a:r>
          </a:p>
          <a:p>
            <a:r>
              <a:rPr lang="en-GB" sz="1400" b="0" dirty="0" err="1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print_vals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(v1);</a:t>
            </a:r>
          </a:p>
          <a:p>
            <a:r>
              <a:rPr lang="en-GB" sz="1400" b="0" dirty="0" err="1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print_vals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(v2);</a:t>
            </a:r>
          </a:p>
          <a:p>
            <a:r>
              <a:rPr lang="en-GB" sz="1400" b="0" dirty="0" err="1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print_vals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(v3);</a:t>
            </a:r>
          </a:p>
          <a:p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// More below</a:t>
            </a:r>
            <a:b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endParaRPr lang="en-GB" sz="14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EC3AC6-FD0C-763F-7171-45019EC65C54}"/>
              </a:ext>
            </a:extLst>
          </p:cNvPr>
          <p:cNvSpPr txBox="1"/>
          <p:nvPr/>
        </p:nvSpPr>
        <p:spPr>
          <a:xfrm>
            <a:off x="6434794" y="2114265"/>
            <a:ext cx="534941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b="1" dirty="0">
                <a:solidFill>
                  <a:srgbClr val="868686"/>
                </a:solidFill>
                <a:effectLst/>
                <a:latin typeface="Menlo" panose="020B0609030804020204" pitchFamily="49" charset="0"/>
              </a:rPr>
              <a:t>$ ./run</a:t>
            </a:r>
          </a:p>
          <a:p>
            <a:r>
              <a:rPr lang="en-GB" sz="1200" b="1" dirty="0">
                <a:solidFill>
                  <a:srgbClr val="868686"/>
                </a:solidFill>
                <a:effectLst/>
                <a:latin typeface="Menlo" panose="020B0609030804020204" pitchFamily="49" charset="0"/>
              </a:rPr>
              <a:t>enter number of sin values: 4</a:t>
            </a:r>
          </a:p>
          <a:p>
            <a:r>
              <a:rPr lang="en-GB" sz="1200" b="1" dirty="0">
                <a:solidFill>
                  <a:srgbClr val="868686"/>
                </a:solidFill>
                <a:effectLst/>
                <a:latin typeface="Menlo" panose="020B0609030804020204" pitchFamily="49" charset="0"/>
              </a:rPr>
              <a:t>values for </a:t>
            </a:r>
            <a:r>
              <a:rPr lang="en-GB" sz="1200" b="1" dirty="0" err="1">
                <a:solidFill>
                  <a:srgbClr val="868686"/>
                </a:solidFill>
                <a:effectLst/>
                <a:latin typeface="Menlo" panose="020B0609030804020204" pitchFamily="49" charset="0"/>
              </a:rPr>
              <a:t>starting_vect</a:t>
            </a:r>
            <a:r>
              <a:rPr lang="en-GB" sz="1200" b="1" dirty="0">
                <a:solidFill>
                  <a:srgbClr val="868686"/>
                </a:solidFill>
                <a:effectLst/>
                <a:latin typeface="Menlo" panose="020B0609030804020204" pitchFamily="49" charset="0"/>
              </a:rPr>
              <a:t>: 4 3 2 1</a:t>
            </a:r>
          </a:p>
          <a:p>
            <a:r>
              <a:rPr lang="en-GB" sz="1200" b="1" dirty="0">
                <a:solidFill>
                  <a:srgbClr val="868686"/>
                </a:solidFill>
                <a:effectLst/>
                <a:latin typeface="Menlo" panose="020B0609030804020204" pitchFamily="49" charset="0"/>
              </a:rPr>
              <a:t>values for </a:t>
            </a:r>
            <a:r>
              <a:rPr lang="en-GB" sz="1200" b="1" dirty="0" err="1">
                <a:solidFill>
                  <a:srgbClr val="868686"/>
                </a:solidFill>
                <a:effectLst/>
                <a:latin typeface="Menlo" panose="020B0609030804020204" pitchFamily="49" charset="0"/>
              </a:rPr>
              <a:t>pi_vect</a:t>
            </a:r>
            <a:r>
              <a:rPr lang="en-GB" sz="1200" b="1" dirty="0">
                <a:solidFill>
                  <a:srgbClr val="868686"/>
                </a:solidFill>
                <a:effectLst/>
                <a:latin typeface="Menlo" panose="020B0609030804020204" pitchFamily="49" charset="0"/>
              </a:rPr>
              <a:t>: 0.785398 1.0472 1.5708 3.14159</a:t>
            </a:r>
          </a:p>
          <a:p>
            <a:r>
              <a:rPr lang="en-GB" sz="1200" b="1" dirty="0">
                <a:solidFill>
                  <a:srgbClr val="868686"/>
                </a:solidFill>
                <a:effectLst/>
                <a:latin typeface="Menlo" panose="020B0609030804020204" pitchFamily="49" charset="0"/>
              </a:rPr>
              <a:t>values for sin2x: 1 0.866025 1.22465e-16 -2.44929e-16</a:t>
            </a:r>
            <a:endParaRPr lang="en-GB" sz="1200" dirty="0">
              <a:solidFill>
                <a:srgbClr val="000000"/>
              </a:solidFill>
              <a:effectLst/>
              <a:highlight>
                <a:srgbClr val="FFFF00"/>
              </a:highlight>
              <a:latin typeface="Menlo" panose="020B060903080402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E2CAD1-ADF0-4869-6F5C-59B972DCFFC0}"/>
              </a:ext>
            </a:extLst>
          </p:cNvPr>
          <p:cNvSpPr txBox="1"/>
          <p:nvPr/>
        </p:nvSpPr>
        <p:spPr>
          <a:xfrm>
            <a:off x="7266154" y="178492"/>
            <a:ext cx="159297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Archie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06B6C00-8AEA-EBBE-C987-F8F1164DB5D1}"/>
              </a:ext>
            </a:extLst>
          </p:cNvPr>
          <p:cNvCxnSpPr>
            <a:cxnSpLocks/>
          </p:cNvCxnSpPr>
          <p:nvPr/>
        </p:nvCxnSpPr>
        <p:spPr>
          <a:xfrm flipH="1" flipV="1">
            <a:off x="4278734" y="3951111"/>
            <a:ext cx="5098710" cy="149278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5EA789A-4D46-D32B-BAA9-FD140A463DDB}"/>
              </a:ext>
            </a:extLst>
          </p:cNvPr>
          <p:cNvSpPr txBox="1"/>
          <p:nvPr/>
        </p:nvSpPr>
        <p:spPr>
          <a:xfrm>
            <a:off x="9377443" y="5186639"/>
            <a:ext cx="266905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800" dirty="0">
                <a:solidFill>
                  <a:srgbClr val="002060"/>
                </a:solidFill>
                <a:latin typeface="Helvetica Light" panose="020B0403020202020204" pitchFamily="34" charset="0"/>
              </a:rPr>
              <a:t>Really nice use of main()</a:t>
            </a:r>
            <a:endParaRPr lang="en-US" dirty="0">
              <a:solidFill>
                <a:srgbClr val="002060"/>
              </a:solidFill>
              <a:latin typeface="Helvetica Light" panose="020B04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5711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39F00C-8898-29CA-681F-5F8BE06ADB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A92F477-9C18-2D65-48F6-611402AA46CA}"/>
              </a:ext>
            </a:extLst>
          </p:cNvPr>
          <p:cNvSpPr txBox="1"/>
          <p:nvPr/>
        </p:nvSpPr>
        <p:spPr>
          <a:xfrm>
            <a:off x="0" y="640157"/>
            <a:ext cx="6102848" cy="3970318"/>
          </a:xfrm>
          <a:prstGeom prst="rect">
            <a:avLst/>
          </a:prstGeom>
          <a:solidFill>
            <a:schemeClr val="bg1"/>
          </a:solidFill>
          <a:ln w="317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GB" sz="1400" b="0" u="sng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vector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&gt; </a:t>
            </a:r>
            <a:r>
              <a:rPr lang="en-GB" sz="1400" b="0" dirty="0" err="1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starting_vect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i="1" dirty="0" err="1">
                <a:solidFill>
                  <a:srgbClr val="FD971F"/>
                </a:solidFill>
                <a:effectLst/>
                <a:latin typeface="Menlo" panose="020B0609030804020204" pitchFamily="49" charset="0"/>
              </a:rPr>
              <a:t>num_of_vals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 {</a:t>
            </a:r>
          </a:p>
          <a:p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vector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&gt;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vector1;</a:t>
            </a:r>
          </a:p>
          <a:p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num_of_vals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++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 {</a:t>
            </a:r>
          </a:p>
          <a:p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vector1.</a:t>
            </a:r>
            <a:r>
              <a:rPr lang="en-GB" sz="14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push_back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num_of_vals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vector1;</a:t>
            </a:r>
          </a:p>
          <a:p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b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b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400" b="0" u="sng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vector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&gt; </a:t>
            </a:r>
            <a:r>
              <a:rPr lang="en-GB" sz="1400" b="0" dirty="0" err="1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pi_vect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400" b="0" u="sng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vector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&gt;</a:t>
            </a:r>
            <a:r>
              <a:rPr lang="en-GB" sz="1400" b="0" i="1" dirty="0" err="1">
                <a:solidFill>
                  <a:srgbClr val="FD971F"/>
                </a:solidFill>
                <a:effectLst/>
                <a:latin typeface="Menlo" panose="020B0609030804020204" pitchFamily="49" charset="0"/>
              </a:rPr>
              <a:t>starting_vector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){</a:t>
            </a:r>
          </a:p>
          <a:p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vector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&gt;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pi_vector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k: 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starting_vector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){</a:t>
            </a:r>
          </a:p>
          <a:p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pi_vector.</a:t>
            </a:r>
            <a:r>
              <a:rPr lang="en-GB" sz="1400" b="0" dirty="0" err="1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push_back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(M_PI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k);</a:t>
            </a:r>
          </a:p>
          <a:p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pi_vector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b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endParaRPr lang="en-GB" sz="14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3CE891-7B43-F84A-5FFB-E92D3F799A80}"/>
              </a:ext>
            </a:extLst>
          </p:cNvPr>
          <p:cNvSpPr txBox="1"/>
          <p:nvPr/>
        </p:nvSpPr>
        <p:spPr>
          <a:xfrm>
            <a:off x="6434794" y="2114265"/>
            <a:ext cx="534941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b="1" dirty="0">
                <a:solidFill>
                  <a:srgbClr val="868686"/>
                </a:solidFill>
                <a:effectLst/>
                <a:latin typeface="Menlo" panose="020B0609030804020204" pitchFamily="49" charset="0"/>
              </a:rPr>
              <a:t>$ ./run</a:t>
            </a:r>
          </a:p>
          <a:p>
            <a:r>
              <a:rPr lang="en-GB" sz="1200" b="1" dirty="0">
                <a:solidFill>
                  <a:srgbClr val="868686"/>
                </a:solidFill>
                <a:effectLst/>
                <a:latin typeface="Menlo" panose="020B0609030804020204" pitchFamily="49" charset="0"/>
              </a:rPr>
              <a:t>enter number of sin values: 4</a:t>
            </a:r>
          </a:p>
          <a:p>
            <a:r>
              <a:rPr lang="en-GB" sz="1200" b="1" dirty="0">
                <a:solidFill>
                  <a:srgbClr val="868686"/>
                </a:solidFill>
                <a:effectLst/>
                <a:latin typeface="Menlo" panose="020B0609030804020204" pitchFamily="49" charset="0"/>
              </a:rPr>
              <a:t>values for </a:t>
            </a:r>
            <a:r>
              <a:rPr lang="en-GB" sz="1200" b="1" dirty="0" err="1">
                <a:solidFill>
                  <a:srgbClr val="868686"/>
                </a:solidFill>
                <a:effectLst/>
                <a:latin typeface="Menlo" panose="020B0609030804020204" pitchFamily="49" charset="0"/>
              </a:rPr>
              <a:t>starting_vect</a:t>
            </a:r>
            <a:r>
              <a:rPr lang="en-GB" sz="1200" b="1" dirty="0">
                <a:solidFill>
                  <a:srgbClr val="868686"/>
                </a:solidFill>
                <a:effectLst/>
                <a:latin typeface="Menlo" panose="020B0609030804020204" pitchFamily="49" charset="0"/>
              </a:rPr>
              <a:t>: 4 3 2 1</a:t>
            </a:r>
          </a:p>
          <a:p>
            <a:r>
              <a:rPr lang="en-GB" sz="1200" b="1" dirty="0">
                <a:solidFill>
                  <a:srgbClr val="868686"/>
                </a:solidFill>
                <a:effectLst/>
                <a:latin typeface="Menlo" panose="020B0609030804020204" pitchFamily="49" charset="0"/>
              </a:rPr>
              <a:t>values for </a:t>
            </a:r>
            <a:r>
              <a:rPr lang="en-GB" sz="1200" b="1" dirty="0" err="1">
                <a:solidFill>
                  <a:srgbClr val="868686"/>
                </a:solidFill>
                <a:effectLst/>
                <a:latin typeface="Menlo" panose="020B0609030804020204" pitchFamily="49" charset="0"/>
              </a:rPr>
              <a:t>pi_vect</a:t>
            </a:r>
            <a:r>
              <a:rPr lang="en-GB" sz="1200" b="1" dirty="0">
                <a:solidFill>
                  <a:srgbClr val="868686"/>
                </a:solidFill>
                <a:effectLst/>
                <a:latin typeface="Menlo" panose="020B0609030804020204" pitchFamily="49" charset="0"/>
              </a:rPr>
              <a:t>: 0.785398 1.0472 1.5708 3.14159</a:t>
            </a:r>
          </a:p>
          <a:p>
            <a:r>
              <a:rPr lang="en-GB" sz="1200" b="1" dirty="0">
                <a:solidFill>
                  <a:srgbClr val="868686"/>
                </a:solidFill>
                <a:effectLst/>
                <a:latin typeface="Menlo" panose="020B0609030804020204" pitchFamily="49" charset="0"/>
              </a:rPr>
              <a:t>values for sin2x: 1 0.866025 1.22465e-16 -2.44929e-16</a:t>
            </a:r>
            <a:endParaRPr lang="en-GB" sz="1200" dirty="0">
              <a:solidFill>
                <a:srgbClr val="000000"/>
              </a:solidFill>
              <a:effectLst/>
              <a:highlight>
                <a:srgbClr val="FFFF00"/>
              </a:highlight>
              <a:latin typeface="Menlo" panose="020B060903080402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4DEEED-6431-EADB-8932-DB6DAF80A1C6}"/>
              </a:ext>
            </a:extLst>
          </p:cNvPr>
          <p:cNvSpPr txBox="1"/>
          <p:nvPr/>
        </p:nvSpPr>
        <p:spPr>
          <a:xfrm>
            <a:off x="7266154" y="178492"/>
            <a:ext cx="159297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Archie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6845450-22A5-A755-F75E-762467BB3E15}"/>
              </a:ext>
            </a:extLst>
          </p:cNvPr>
          <p:cNvCxnSpPr>
            <a:cxnSpLocks/>
          </p:cNvCxnSpPr>
          <p:nvPr/>
        </p:nvCxnSpPr>
        <p:spPr>
          <a:xfrm flipH="1" flipV="1">
            <a:off x="3285067" y="3429000"/>
            <a:ext cx="6092377" cy="201489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1F1FB67-EF28-016F-C7D5-246773B3620B}"/>
              </a:ext>
            </a:extLst>
          </p:cNvPr>
          <p:cNvSpPr txBox="1"/>
          <p:nvPr/>
        </p:nvSpPr>
        <p:spPr>
          <a:xfrm>
            <a:off x="9377443" y="5186639"/>
            <a:ext cx="266905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dirty="0" err="1">
                <a:solidFill>
                  <a:srgbClr val="002060"/>
                </a:solidFill>
                <a:latin typeface="Helvetica Light" panose="020B0403020202020204" pitchFamily="34" charset="0"/>
              </a:rPr>
              <a:t>p</a:t>
            </a:r>
            <a:r>
              <a:rPr lang="en-GB" sz="1800" dirty="0" err="1">
                <a:solidFill>
                  <a:srgbClr val="002060"/>
                </a:solidFill>
                <a:latin typeface="Helvetica Light" panose="020B0403020202020204" pitchFamily="34" charset="0"/>
              </a:rPr>
              <a:t>i_vector</a:t>
            </a:r>
            <a:r>
              <a:rPr lang="en-GB" sz="1800" dirty="0">
                <a:solidFill>
                  <a:srgbClr val="002060"/>
                </a:solidFill>
                <a:latin typeface="Helvetica Light" panose="020B0403020202020204" pitchFamily="34" charset="0"/>
              </a:rPr>
              <a:t> not evenly space spaced, goes pi/4, pi/3, pi/2, pi/1 etc</a:t>
            </a:r>
            <a:endParaRPr lang="en-US" dirty="0">
              <a:solidFill>
                <a:srgbClr val="002060"/>
              </a:solidFill>
              <a:latin typeface="Helvetica Light" panose="020B04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8070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">
      <a:dk1>
        <a:srgbClr val="000000"/>
      </a:dk1>
      <a:lt1>
        <a:srgbClr val="FFFFFF"/>
      </a:lt1>
      <a:dk2>
        <a:srgbClr val="324259"/>
      </a:dk2>
      <a:lt2>
        <a:srgbClr val="E2E7E8"/>
      </a:lt2>
      <a:accent1>
        <a:srgbClr val="ED816F"/>
      </a:accent1>
      <a:accent2>
        <a:srgbClr val="E9507B"/>
      </a:accent2>
      <a:accent3>
        <a:srgbClr val="ED6FC7"/>
      </a:accent3>
      <a:accent4>
        <a:srgbClr val="D850E9"/>
      </a:accent4>
      <a:accent5>
        <a:srgbClr val="AA6FED"/>
      </a:accent5>
      <a:accent6>
        <a:srgbClr val="5850E9"/>
      </a:accent6>
      <a:hlink>
        <a:srgbClr val="3E6C74"/>
      </a:hlink>
      <a:folHlink>
        <a:srgbClr val="4C4C4C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53255131-b129-4010-86e1-474bfd7e8076}" enabled="0" method="" siteId="{53255131-b129-4010-86e1-474bfd7e8076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17034</TotalTime>
  <Words>7826</Words>
  <Application>Microsoft Macintosh PowerPoint</Application>
  <PresentationFormat>Widescreen</PresentationFormat>
  <Paragraphs>1156</Paragraphs>
  <Slides>58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6" baseType="lpstr">
      <vt:lpstr>Calibri</vt:lpstr>
      <vt:lpstr>Calisto MT</vt:lpstr>
      <vt:lpstr>Cambria Math</vt:lpstr>
      <vt:lpstr>Courier New</vt:lpstr>
      <vt:lpstr>Helvetica Light</vt:lpstr>
      <vt:lpstr>Menlo</vt:lpstr>
      <vt:lpstr>Wingdings 2</vt:lpstr>
      <vt:lpstr>SlateVTI</vt:lpstr>
      <vt:lpstr>PowerPoint Presentation</vt:lpstr>
      <vt:lpstr>Last Week</vt:lpstr>
      <vt:lpstr>Challenge Four (Homework)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Takeaways</vt:lpstr>
      <vt:lpstr>Hang on…</vt:lpstr>
      <vt:lpstr>PowerPoint Presentation</vt:lpstr>
      <vt:lpstr>Aim of Workshop Three</vt:lpstr>
      <vt:lpstr>Resources</vt:lpstr>
      <vt:lpstr>POINTERS</vt:lpstr>
      <vt:lpstr>Memory Address</vt:lpstr>
      <vt:lpstr>Memory Address</vt:lpstr>
      <vt:lpstr>References</vt:lpstr>
      <vt:lpstr>References</vt:lpstr>
      <vt:lpstr>Pointers</vt:lpstr>
      <vt:lpstr>Pointers</vt:lpstr>
      <vt:lpstr>Pointers</vt:lpstr>
      <vt:lpstr>Deferencing</vt:lpstr>
      <vt:lpstr>Modifying variables with pointers</vt:lpstr>
      <vt:lpstr>Arrays as Pointers</vt:lpstr>
      <vt:lpstr>Arrays as Pointers</vt:lpstr>
      <vt:lpstr>Challenge Five: a few minutes with pointers</vt:lpstr>
      <vt:lpstr>Functions and pointers</vt:lpstr>
      <vt:lpstr>Pythonic Approach</vt:lpstr>
      <vt:lpstr>Passing by Reference</vt:lpstr>
      <vt:lpstr>Passing by pointers</vt:lpstr>
      <vt:lpstr>Passing arrays into functions</vt:lpstr>
      <vt:lpstr>‘Decay’ of arrays in functions</vt:lpstr>
      <vt:lpstr>Passing arrays into functions</vt:lpstr>
      <vt:lpstr>Challenge Six</vt:lpstr>
      <vt:lpstr>PowerPoint Presentation</vt:lpstr>
      <vt:lpstr>Passing vectors into functions </vt:lpstr>
      <vt:lpstr>Passing vectors into functions </vt:lpstr>
      <vt:lpstr>Challenge four revisited</vt:lpstr>
      <vt:lpstr>PowerPoint Presentation</vt:lpstr>
      <vt:lpstr>PLOTTING DATA</vt:lpstr>
      <vt:lpstr>Reading/writing data</vt:lpstr>
      <vt:lpstr>Reading/writing data example</vt:lpstr>
      <vt:lpstr>Reading/writing data</vt:lpstr>
      <vt:lpstr>Reading/writing data</vt:lpstr>
      <vt:lpstr>Reading/writing data</vt:lpstr>
      <vt:lpstr>Reading/writing data</vt:lpstr>
      <vt:lpstr>Caveats</vt:lpstr>
      <vt:lpstr>Reading/writing data</vt:lpstr>
      <vt:lpstr>Challenge Seven: combining what we’ve learned today (const, &amp;, *) (Homework)</vt:lpstr>
      <vt:lpstr>Monte Carlo Methods</vt:lpstr>
      <vt:lpstr>PowerPoint Presentation</vt:lpstr>
      <vt:lpstr>Monte Carlo Basics</vt:lpstr>
      <vt:lpstr>Example: area of a circle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waters</dc:creator>
  <cp:lastModifiedBy>alex@4wardfutures.org.uk</cp:lastModifiedBy>
  <cp:revision>252</cp:revision>
  <dcterms:created xsi:type="dcterms:W3CDTF">2020-12-11T09:06:28Z</dcterms:created>
  <dcterms:modified xsi:type="dcterms:W3CDTF">2024-10-30T23:44:31Z</dcterms:modified>
</cp:coreProperties>
</file>