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62" r:id="rId4"/>
    <p:sldId id="259" r:id="rId5"/>
    <p:sldId id="354" r:id="rId6"/>
    <p:sldId id="319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55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6" r:id="rId26"/>
    <p:sldId id="373" r:id="rId27"/>
    <p:sldId id="375" r:id="rId28"/>
    <p:sldId id="377" r:id="rId29"/>
    <p:sldId id="379" r:id="rId30"/>
    <p:sldId id="374" r:id="rId31"/>
    <p:sldId id="378" r:id="rId32"/>
    <p:sldId id="380" r:id="rId33"/>
    <p:sldId id="381" r:id="rId34"/>
    <p:sldId id="382" r:id="rId35"/>
    <p:sldId id="383" r:id="rId36"/>
    <p:sldId id="385" r:id="rId37"/>
    <p:sldId id="384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401" r:id="rId48"/>
    <p:sldId id="395" r:id="rId49"/>
    <p:sldId id="396" r:id="rId50"/>
    <p:sldId id="398" r:id="rId51"/>
    <p:sldId id="399" r:id="rId52"/>
    <p:sldId id="400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6"/>
    <p:restoredTop sz="94635"/>
  </p:normalViewPr>
  <p:slideViewPr>
    <p:cSldViewPr snapToGrid="0">
      <p:cViewPr>
        <p:scale>
          <a:sx n="65" d="100"/>
          <a:sy n="65" d="100"/>
        </p:scale>
        <p:origin x="103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8763-0C2E-1C81-C8A2-24A54A589D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110B1-06C2-BB92-1829-A8360578B1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B62E4-81D4-9A41-AB7E-C39D07CD029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A6CF-B769-932F-06A5-3B29D1DEFB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C8A9F-D744-6AA1-7CCD-C95711D05D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E6A06-BD73-4745-9E68-C8DC9BBC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2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3F019-5387-D34E-927E-1A4E089DB48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BD88-AA28-3044-934C-05DEC3B3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5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++ - Wikipedia">
            <a:extLst>
              <a:ext uri="{FF2B5EF4-FFF2-40B4-BE49-F238E27FC236}">
                <a16:creationId xmlns:a16="http://schemas.microsoft.com/office/drawing/2014/main" id="{22664FD1-6594-B8BF-5077-930D6899C2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732" y="457200"/>
            <a:ext cx="1360839" cy="15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BE3B6D-A211-9049-B21C-10EA45B17FAA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5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10/19/22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BE3B6D-A211-9049-B21C-10EA45B17FAA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d.hill@liverpoo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?ref=shm" TargetMode="External"/><Relationship Id="rId2" Type="http://schemas.openxmlformats.org/officeDocument/2006/relationships/hyperlink" Target="https://www.programiz.com/cpp-programming/online-compiler/?ref=1a2efaf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pp/default.as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6261-4BE9-1ED9-D3EE-83FE674B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9EE68-BA7C-89B0-E3B6-635F88E4E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19705"/>
            <a:ext cx="7891272" cy="1681398"/>
          </a:xfrm>
        </p:spPr>
        <p:txBody>
          <a:bodyPr>
            <a:normAutofit/>
          </a:bodyPr>
          <a:lstStyle/>
          <a:p>
            <a:r>
              <a:rPr lang="en-US" dirty="0"/>
              <a:t>Dr. Alex Hill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a.d.hill@liverpool.ac.uk</a:t>
            </a:r>
            <a:r>
              <a:rPr lang="en-US" dirty="0"/>
              <a:t> </a:t>
            </a:r>
          </a:p>
          <a:p>
            <a:r>
              <a:rPr lang="en-US" dirty="0"/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107895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80131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 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array1[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(M_PI_4), (M_PI_2), 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(M_PI_4)), (M_PI)};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array1[j];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(a);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i:v1)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val1));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148944" y="3298281"/>
            <a:ext cx="4738255" cy="203132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1.22465e-16</a:t>
            </a:r>
          </a:p>
          <a:p>
            <a:r>
              <a:rPr lang="en-US" dirty="0"/>
              <a:t>-1</a:t>
            </a:r>
          </a:p>
          <a:p>
            <a:r>
              <a:rPr lang="en-US" dirty="0"/>
              <a:t>-2.44929e-16</a:t>
            </a:r>
          </a:p>
          <a:p>
            <a:r>
              <a:rPr lang="en-US" dirty="0"/>
              <a:t>0 0 1 2 3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C895A0-954A-E663-3A9D-EAC70B8406F6}"/>
              </a:ext>
            </a:extLst>
          </p:cNvPr>
          <p:cNvCxnSpPr>
            <a:cxnSpLocks/>
          </p:cNvCxnSpPr>
          <p:nvPr/>
        </p:nvCxnSpPr>
        <p:spPr>
          <a:xfrm flipH="1">
            <a:off x="1376669" y="4019682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579708-FF43-514D-3163-F8DD32A63786}"/>
              </a:ext>
            </a:extLst>
          </p:cNvPr>
          <p:cNvSpPr txBox="1"/>
          <p:nvPr/>
        </p:nvSpPr>
        <p:spPr>
          <a:xfrm>
            <a:off x="2765251" y="3204945"/>
            <a:ext cx="2791734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returns 0, 0, 1, 2,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3A7D8-1E8B-FCA1-E95F-632187D60B96}"/>
              </a:ext>
            </a:extLst>
          </p:cNvPr>
          <p:cNvSpPr txBox="1"/>
          <p:nvPr/>
        </p:nvSpPr>
        <p:spPr>
          <a:xfrm>
            <a:off x="7148944" y="20293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Lauryn</a:t>
            </a:r>
          </a:p>
        </p:txBody>
      </p:sp>
    </p:spTree>
    <p:extLst>
      <p:ext uri="{BB962C8B-B14F-4D97-AF65-F5344CB8AC3E}">
        <p14:creationId xmlns:p14="http://schemas.microsoft.com/office/powerpoint/2010/main" val="16485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505760" y="128096"/>
            <a:ext cx="6097836" cy="660180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Program calculates sin(2x) for an array of x values from 0 to pi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Importing required packages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Function Prototypes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Declaring Variables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(2x) Calculator!!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Please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input the number of steps: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atan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Filling and printing x array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Looping over array to calculate sin(2x) and printing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(2x) array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139319" y="2518635"/>
            <a:ext cx="4738255" cy="369331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Sin(2x) Calculator!!</a:t>
            </a:r>
          </a:p>
          <a:p>
            <a:r>
              <a:rPr lang="en-US" dirty="0"/>
              <a:t>Please input the number of steps: 10</a:t>
            </a:r>
          </a:p>
          <a:p>
            <a:endParaRPr lang="en-US" dirty="0"/>
          </a:p>
          <a:p>
            <a:r>
              <a:rPr lang="en-US" dirty="0" err="1"/>
              <a:t>x_array</a:t>
            </a:r>
            <a:r>
              <a:rPr lang="en-US" dirty="0"/>
              <a:t>: 0 0.314159 0.628319 0.942478 1.25664 1.5708 1.88496 2.19911 2.51327 2.82743 3.14159</a:t>
            </a:r>
          </a:p>
          <a:p>
            <a:endParaRPr lang="en-US" dirty="0"/>
          </a:p>
          <a:p>
            <a:r>
              <a:rPr lang="en-US" dirty="0"/>
              <a:t>sin(2x) array 0 0.587785 0.951057 0.951057 0.587785 1.22465e-16 -0.587785 -0.951057 -0.951057 -0.587785 -2.44929e-16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E1E0C-C30D-0F94-4500-14F3B629F44D}"/>
              </a:ext>
            </a:extLst>
          </p:cNvPr>
          <p:cNvSpPr txBox="1"/>
          <p:nvPr/>
        </p:nvSpPr>
        <p:spPr>
          <a:xfrm>
            <a:off x="7483572" y="46138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18358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304801" y="228123"/>
            <a:ext cx="6097836" cy="640175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//From trigonometric equivalences: sin2x = 2*</a:t>
            </a:r>
            <a:r>
              <a:rPr lang="en-GB" sz="10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sinx</a:t>
            </a: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cosx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//Create evenly spaced array of doubles containing 20 elements within 0 and pi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]{};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//Assign elements to input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step{M_PI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(size_array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)};</a:t>
            </a: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it{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 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it){</a:t>
            </a:r>
          </a:p>
          <a:p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//Check that elements are actually equally spaced between 0 and pi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"Input Array element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":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"============================================"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//Create output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]{};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//Assign elements to output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it{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 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it){</a:t>
            </a:r>
          </a:p>
          <a:p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[it]);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//View results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"Output Array element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":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6677306" y="228123"/>
            <a:ext cx="5209893" cy="655564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$ ./run</a:t>
            </a:r>
          </a:p>
          <a:p>
            <a:r>
              <a:rPr lang="en-US" sz="1000" dirty="0"/>
              <a:t>Input Array element 0: 0</a:t>
            </a:r>
          </a:p>
          <a:p>
            <a:r>
              <a:rPr lang="en-US" sz="1000" dirty="0"/>
              <a:t>Input Array element 1: 0.165347</a:t>
            </a:r>
          </a:p>
          <a:p>
            <a:r>
              <a:rPr lang="en-US" sz="1000" dirty="0"/>
              <a:t>Input Array element 2: 0.330694</a:t>
            </a:r>
          </a:p>
          <a:p>
            <a:r>
              <a:rPr lang="en-US" sz="1000" dirty="0"/>
              <a:t>Input Array element 3: 0.496041</a:t>
            </a:r>
          </a:p>
          <a:p>
            <a:r>
              <a:rPr lang="en-US" sz="1000" dirty="0"/>
              <a:t>Input Array element 4: 0.661388</a:t>
            </a:r>
          </a:p>
          <a:p>
            <a:r>
              <a:rPr lang="en-US" sz="1000" dirty="0"/>
              <a:t>Input Array element 5: 0.826735</a:t>
            </a:r>
          </a:p>
          <a:p>
            <a:r>
              <a:rPr lang="en-US" sz="1000" dirty="0"/>
              <a:t>Input Array element 6: 0.992082</a:t>
            </a:r>
          </a:p>
          <a:p>
            <a:r>
              <a:rPr lang="en-US" sz="1000" dirty="0"/>
              <a:t>Input Array element 7: 1.15743</a:t>
            </a:r>
          </a:p>
          <a:p>
            <a:r>
              <a:rPr lang="en-US" sz="1000" dirty="0"/>
              <a:t>Input Array element 8: 1.32278</a:t>
            </a:r>
          </a:p>
          <a:p>
            <a:r>
              <a:rPr lang="en-US" sz="1000" dirty="0"/>
              <a:t>Input Array element 9: 1.48812</a:t>
            </a:r>
          </a:p>
          <a:p>
            <a:r>
              <a:rPr lang="en-US" sz="1000" dirty="0"/>
              <a:t>Input Array element 10: 1.65347</a:t>
            </a:r>
          </a:p>
          <a:p>
            <a:r>
              <a:rPr lang="en-US" sz="1000" dirty="0"/>
              <a:t>Input Array element 11: 1.81882</a:t>
            </a:r>
          </a:p>
          <a:p>
            <a:r>
              <a:rPr lang="en-US" sz="1000" dirty="0"/>
              <a:t>Input Array element 12: 1.98416</a:t>
            </a:r>
          </a:p>
          <a:p>
            <a:r>
              <a:rPr lang="en-US" sz="1000" dirty="0"/>
              <a:t>Input Array element 13: 2.14951</a:t>
            </a:r>
          </a:p>
          <a:p>
            <a:r>
              <a:rPr lang="en-US" sz="1000" dirty="0"/>
              <a:t>Input Array element 14: 2.31486</a:t>
            </a:r>
          </a:p>
          <a:p>
            <a:r>
              <a:rPr lang="en-US" sz="1000" dirty="0"/>
              <a:t>Input Array element 15: 2.4802</a:t>
            </a:r>
          </a:p>
          <a:p>
            <a:r>
              <a:rPr lang="en-US" sz="1000" dirty="0"/>
              <a:t>Input Array element 16: 2.64555</a:t>
            </a:r>
          </a:p>
          <a:p>
            <a:r>
              <a:rPr lang="en-US" sz="1000" dirty="0"/>
              <a:t>Input Array element 17: 2.8109</a:t>
            </a:r>
          </a:p>
          <a:p>
            <a:r>
              <a:rPr lang="en-US" sz="1000" dirty="0"/>
              <a:t>Input Array element 18: 2.97625</a:t>
            </a:r>
          </a:p>
          <a:p>
            <a:r>
              <a:rPr lang="en-US" sz="1000" dirty="0"/>
              <a:t>Input Array element 19: 3.14159</a:t>
            </a:r>
          </a:p>
          <a:p>
            <a:r>
              <a:rPr lang="en-US" sz="1000" dirty="0"/>
              <a:t>============================================</a:t>
            </a:r>
          </a:p>
          <a:p>
            <a:r>
              <a:rPr lang="en-US" sz="1000" dirty="0"/>
              <a:t>Output Array element 0: 0</a:t>
            </a:r>
          </a:p>
          <a:p>
            <a:r>
              <a:rPr lang="en-US" sz="1000" dirty="0"/>
              <a:t>Output Array element 1: 0.324699</a:t>
            </a:r>
          </a:p>
          <a:p>
            <a:r>
              <a:rPr lang="en-US" sz="1000" dirty="0"/>
              <a:t>Output Array element 2: 0.614213</a:t>
            </a:r>
          </a:p>
          <a:p>
            <a:r>
              <a:rPr lang="en-US" sz="1000" dirty="0"/>
              <a:t>Output Array element 3: 0.837166</a:t>
            </a:r>
          </a:p>
          <a:p>
            <a:r>
              <a:rPr lang="en-US" sz="1000" dirty="0"/>
              <a:t>Output Array element 4: 0.9694</a:t>
            </a:r>
          </a:p>
          <a:p>
            <a:r>
              <a:rPr lang="en-US" sz="1000" dirty="0"/>
              <a:t>Output Array element 5: 0.996584</a:t>
            </a:r>
          </a:p>
          <a:p>
            <a:r>
              <a:rPr lang="en-US" sz="1000" dirty="0"/>
              <a:t>Output Array element 6: 0.915773</a:t>
            </a:r>
          </a:p>
          <a:p>
            <a:r>
              <a:rPr lang="en-US" sz="1000" dirty="0"/>
              <a:t>Output Array element 7: 0.735724</a:t>
            </a:r>
          </a:p>
          <a:p>
            <a:r>
              <a:rPr lang="en-US" sz="1000" dirty="0"/>
              <a:t>Output Array element 8: 0.475947</a:t>
            </a:r>
          </a:p>
          <a:p>
            <a:r>
              <a:rPr lang="en-US" sz="1000" dirty="0"/>
              <a:t>Output Array element 9: 0.164595</a:t>
            </a:r>
          </a:p>
          <a:p>
            <a:r>
              <a:rPr lang="en-US" sz="1000" dirty="0"/>
              <a:t>Output Array element 10: -0.164595</a:t>
            </a:r>
          </a:p>
          <a:p>
            <a:r>
              <a:rPr lang="en-US" sz="1000" dirty="0"/>
              <a:t>Output Array element 11: -0.475947</a:t>
            </a:r>
          </a:p>
          <a:p>
            <a:r>
              <a:rPr lang="en-US" sz="1000" dirty="0"/>
              <a:t>Output Array element 12: -0.735724</a:t>
            </a:r>
          </a:p>
          <a:p>
            <a:r>
              <a:rPr lang="en-US" sz="1000" dirty="0"/>
              <a:t>Output Array element 13: -0.915773</a:t>
            </a:r>
          </a:p>
          <a:p>
            <a:r>
              <a:rPr lang="en-US" sz="1000" dirty="0"/>
              <a:t>Output Array element 14: -0.996584</a:t>
            </a:r>
          </a:p>
          <a:p>
            <a:r>
              <a:rPr lang="en-US" sz="1000" dirty="0"/>
              <a:t>Output Array element 15: -0.9694</a:t>
            </a:r>
          </a:p>
          <a:p>
            <a:r>
              <a:rPr lang="en-US" sz="1000" dirty="0"/>
              <a:t>Output Array element 16: -0.837166</a:t>
            </a:r>
          </a:p>
          <a:p>
            <a:r>
              <a:rPr lang="en-US" sz="1000" dirty="0"/>
              <a:t>Output Array element 17: -0.614213</a:t>
            </a:r>
          </a:p>
          <a:p>
            <a:r>
              <a:rPr lang="en-US" sz="1000" dirty="0"/>
              <a:t>Output Array element 18: -0.324699</a:t>
            </a:r>
          </a:p>
          <a:p>
            <a:r>
              <a:rPr lang="en-US" sz="1000" dirty="0"/>
              <a:t>Output Array element 19: -2.44929e-16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2C8BB-6E36-8A7A-070F-CF73A3D27DE8}"/>
              </a:ext>
            </a:extLst>
          </p:cNvPr>
          <p:cNvSpPr/>
          <p:nvPr/>
        </p:nvSpPr>
        <p:spPr>
          <a:xfrm>
            <a:off x="2685448" y="2824568"/>
            <a:ext cx="134754" cy="207390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4014D-48B5-8699-CA00-5DC5143C66FA}"/>
              </a:ext>
            </a:extLst>
          </p:cNvPr>
          <p:cNvSpPr/>
          <p:nvPr/>
        </p:nvSpPr>
        <p:spPr>
          <a:xfrm>
            <a:off x="2731970" y="4805768"/>
            <a:ext cx="134754" cy="207390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27D08-7DC6-E51B-8B27-9F3A416B4867}"/>
              </a:ext>
            </a:extLst>
          </p:cNvPr>
          <p:cNvSpPr txBox="1"/>
          <p:nvPr/>
        </p:nvSpPr>
        <p:spPr>
          <a:xfrm>
            <a:off x="9971939" y="117475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Andrea</a:t>
            </a:r>
          </a:p>
        </p:txBody>
      </p:sp>
    </p:spTree>
    <p:extLst>
      <p:ext uri="{BB962C8B-B14F-4D97-AF65-F5344CB8AC3E}">
        <p14:creationId xmlns:p14="http://schemas.microsoft.com/office/powerpoint/2010/main" val="9744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525010" y="759038"/>
            <a:ext cx="6097836" cy="533992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(k, M_PI);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v2.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sin(2theta)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04565" y="2551836"/>
            <a:ext cx="4738255" cy="175432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Theta = 0, sin(2theta) = 0</a:t>
            </a:r>
          </a:p>
          <a:p>
            <a:r>
              <a:rPr lang="en-US" dirty="0"/>
              <a:t>Theta = 0.785398, sin(2theta) = 1</a:t>
            </a:r>
          </a:p>
          <a:p>
            <a:r>
              <a:rPr lang="en-US" dirty="0"/>
              <a:t>Theta = 1.5708, sin(2theta) = 1.22465e-16</a:t>
            </a:r>
          </a:p>
          <a:p>
            <a:r>
              <a:rPr lang="en-US" dirty="0"/>
              <a:t>Theta = 2.35619, sin(2theta) = -1</a:t>
            </a:r>
          </a:p>
          <a:p>
            <a:r>
              <a:rPr lang="en-US" dirty="0"/>
              <a:t>Theta = 3.14159, sin(2theta) = -2.44929e-16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DA322-DD13-8035-8428-07E8CED53AF1}"/>
              </a:ext>
            </a:extLst>
          </p:cNvPr>
          <p:cNvSpPr txBox="1"/>
          <p:nvPr/>
        </p:nvSpPr>
        <p:spPr>
          <a:xfrm>
            <a:off x="7093828" y="178935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Alex H</a:t>
            </a:r>
          </a:p>
        </p:txBody>
      </p:sp>
    </p:spTree>
    <p:extLst>
      <p:ext uri="{BB962C8B-B14F-4D97-AF65-F5344CB8AC3E}">
        <p14:creationId xmlns:p14="http://schemas.microsoft.com/office/powerpoint/2010/main" val="71398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24EB-5BE8-02AB-9F0A-885B095A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9251-1C3F-1821-61F2-73742127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is sin(2pi) not exactly 0?</a:t>
            </a:r>
          </a:p>
          <a:p>
            <a:endParaRPr lang="en-US" sz="2400" dirty="0"/>
          </a:p>
          <a:p>
            <a:r>
              <a:rPr lang="en-US" sz="2400" dirty="0"/>
              <a:t>M_PI = 3.141592653589793, not exactly pi!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1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24EB-5BE8-02AB-9F0A-885B095A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9251-1C3F-1821-61F2-73742127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vectors if possible to stop bound issues</a:t>
            </a:r>
          </a:p>
          <a:p>
            <a:endParaRPr lang="en-US" sz="2400" dirty="0"/>
          </a:p>
          <a:p>
            <a:r>
              <a:rPr lang="en-US" sz="2400" dirty="0"/>
              <a:t>Mind your </a:t>
            </a:r>
            <a:r>
              <a:rPr lang="en-US" sz="2400" dirty="0" err="1"/>
              <a:t>ints</a:t>
            </a:r>
            <a:r>
              <a:rPr lang="en-US" sz="2400" dirty="0"/>
              <a:t> and doubles!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166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B3B3-AEFF-E63F-DD13-22123575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1099"/>
            <a:ext cx="10058400" cy="4050792"/>
          </a:xfrm>
        </p:spPr>
        <p:txBody>
          <a:bodyPr/>
          <a:lstStyle/>
          <a:p>
            <a:r>
              <a:rPr lang="en-US" dirty="0"/>
              <a:t>References, memory addresses and pointers</a:t>
            </a:r>
          </a:p>
          <a:p>
            <a:endParaRPr lang="en-US" dirty="0"/>
          </a:p>
          <a:p>
            <a:r>
              <a:rPr lang="en-US" dirty="0"/>
              <a:t>Returning multiple values from functions</a:t>
            </a:r>
          </a:p>
          <a:p>
            <a:endParaRPr lang="en-US" dirty="0"/>
          </a:p>
          <a:p>
            <a:r>
              <a:rPr lang="en-US" dirty="0"/>
              <a:t>Passing arrays into functions</a:t>
            </a:r>
          </a:p>
          <a:p>
            <a:endParaRPr lang="en-US" dirty="0"/>
          </a:p>
          <a:p>
            <a:r>
              <a:rPr lang="en-US" dirty="0"/>
              <a:t>Passing vectors into 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C93A1-6D10-898B-0158-707C5273CF29}"/>
              </a:ext>
            </a:extLst>
          </p:cNvPr>
          <p:cNvSpPr txBox="1">
            <a:spLocks/>
          </p:cNvSpPr>
          <p:nvPr/>
        </p:nvSpPr>
        <p:spPr>
          <a:xfrm>
            <a:off x="416459" y="446109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1698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‘reference variable’ to an existing variable using the ampersand,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</a:p>
          <a:p>
            <a:endParaRPr lang="en-US" dirty="0"/>
          </a:p>
          <a:p>
            <a:r>
              <a:rPr lang="en-US" dirty="0"/>
              <a:t>This is effectively an alias to an already existing variable</a:t>
            </a:r>
            <a:endParaRPr lang="en-GB" dirty="0">
              <a:solidFill>
                <a:srgbClr val="F92672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76E43-5F9B-24FB-EAA1-62EAD4D659F9}"/>
              </a:ext>
            </a:extLst>
          </p:cNvPr>
          <p:cNvSpPr txBox="1"/>
          <p:nvPr/>
        </p:nvSpPr>
        <p:spPr>
          <a:xfrm>
            <a:off x="1063752" y="3429000"/>
            <a:ext cx="4846160" cy="304698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first reference to height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second reference to height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"ref1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B4F2-96CB-5281-9144-50EFAA19D447}"/>
              </a:ext>
            </a:extLst>
          </p:cNvPr>
          <p:cNvSpPr txBox="1"/>
          <p:nvPr/>
        </p:nvSpPr>
        <p:spPr>
          <a:xfrm>
            <a:off x="7225655" y="4287924"/>
            <a:ext cx="1768701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height = 9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ref = 9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ref1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ampersand (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US" dirty="0"/>
              <a:t>) can be used to get the memory address of a variable</a:t>
            </a:r>
            <a:endParaRPr lang="en-GB" sz="20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/>
              <a:t>This is usually in the form of a hexadecimal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B4F2-96CB-5281-9144-50EFAA19D447}"/>
              </a:ext>
            </a:extLst>
          </p:cNvPr>
          <p:cNvSpPr txBox="1"/>
          <p:nvPr/>
        </p:nvSpPr>
        <p:spPr>
          <a:xfrm>
            <a:off x="5894883" y="4474343"/>
            <a:ext cx="4738255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$ ./run</a:t>
            </a:r>
          </a:p>
          <a:p>
            <a:r>
              <a:rPr lang="en-GB" dirty="0">
                <a:latin typeface="Menlo" panose="020B0609030804020204" pitchFamily="49" charset="0"/>
              </a:rPr>
              <a:t>height = 10</a:t>
            </a:r>
          </a:p>
          <a:p>
            <a:r>
              <a:rPr lang="en-GB" dirty="0">
                <a:latin typeface="Menlo" panose="020B0609030804020204" pitchFamily="49" charset="0"/>
              </a:rPr>
              <a:t>height address = 0x16bd133d8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C8A80-91A4-B475-E7AB-FA01B84F32E7}"/>
              </a:ext>
            </a:extLst>
          </p:cNvPr>
          <p:cNvSpPr txBox="1"/>
          <p:nvPr/>
        </p:nvSpPr>
        <p:spPr>
          <a:xfrm>
            <a:off x="209350" y="3704902"/>
            <a:ext cx="5190423" cy="246221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7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</a:p>
        </p:txBody>
      </p:sp>
      <p:pic>
        <p:nvPicPr>
          <p:cNvPr id="1030" name="Picture 6" descr="To the brain, reading computer code is not the same as reading language |  MIT News | Massachusetts Institute of Technology">
            <a:extLst>
              <a:ext uri="{FF2B5EF4-FFF2-40B4-BE49-F238E27FC236}">
                <a16:creationId xmlns:a16="http://schemas.microsoft.com/office/drawing/2014/main" id="{FB62B8E1-27B5-FFA6-197B-82682CD4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3800"/>
            <a:ext cx="4001909" cy="26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68396"/>
            <a:ext cx="10058400" cy="405079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GB" sz="2800" dirty="0"/>
              <a:t>Why do we care?</a:t>
            </a:r>
            <a:endParaRPr lang="en-GB" sz="28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C++ allows us to manipulate the computer’s memory, which can make code writing and performance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12651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0796-DBCC-F804-E3F3-46561B5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B7AD-F7DF-E1AD-DCA8-23355467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Variables and data types</a:t>
            </a:r>
          </a:p>
          <a:p>
            <a:endParaRPr lang="en-US" sz="2400" dirty="0"/>
          </a:p>
          <a:p>
            <a:r>
              <a:rPr lang="en-US" sz="2400" dirty="0"/>
              <a:t>Functions</a:t>
            </a:r>
          </a:p>
          <a:p>
            <a:endParaRPr lang="en-US" sz="2400" dirty="0"/>
          </a:p>
          <a:p>
            <a:r>
              <a:rPr lang="en-US" sz="2400" dirty="0"/>
              <a:t>For loops</a:t>
            </a:r>
          </a:p>
          <a:p>
            <a:endParaRPr lang="en-US" sz="2400" dirty="0"/>
          </a:p>
          <a:p>
            <a:r>
              <a:rPr lang="en-US" sz="2400" dirty="0"/>
              <a:t>Arrays and vectors</a:t>
            </a:r>
          </a:p>
        </p:txBody>
      </p:sp>
    </p:spTree>
    <p:extLst>
      <p:ext uri="{BB962C8B-B14F-4D97-AF65-F5344CB8AC3E}">
        <p14:creationId xmlns:p14="http://schemas.microsoft.com/office/powerpoint/2010/main" val="151915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C8B4-F0E9-4165-869C-1AC62200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create a variable that saves the memory address of another variable, known as a pointer</a:t>
            </a:r>
          </a:p>
          <a:p>
            <a:endParaRPr lang="en-US" dirty="0"/>
          </a:p>
          <a:p>
            <a:r>
              <a:rPr lang="en-US" dirty="0"/>
              <a:t>These require the use of an asterisk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B5071-A83A-484D-CB2D-1B207CDD73B0}"/>
              </a:ext>
            </a:extLst>
          </p:cNvPr>
          <p:cNvSpPr txBox="1"/>
          <p:nvPr/>
        </p:nvSpPr>
        <p:spPr>
          <a:xfrm>
            <a:off x="1063752" y="3672455"/>
            <a:ext cx="5363677" cy="310854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357875" y="4295273"/>
            <a:ext cx="3392905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height address = 0x16dd6f3d8</a:t>
            </a:r>
          </a:p>
          <a:p>
            <a:r>
              <a:rPr lang="en-US" dirty="0"/>
              <a:t>pointer = 0x16dd6f3d8</a:t>
            </a:r>
          </a:p>
          <a:p>
            <a:r>
              <a:rPr lang="en-US" dirty="0"/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26867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132323" y="4159625"/>
            <a:ext cx="4968078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height = 10, height address = 0x16d27f3d8</a:t>
            </a:r>
          </a:p>
          <a:p>
            <a:endParaRPr lang="en-US" dirty="0"/>
          </a:p>
          <a:p>
            <a:r>
              <a:rPr lang="en-US" dirty="0"/>
              <a:t>name = Alex, name address = 0x16d27f3b8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7E58B-8518-91A7-F88D-E445FC9C3FF4}"/>
              </a:ext>
            </a:extLst>
          </p:cNvPr>
          <p:cNvSpPr txBox="1"/>
          <p:nvPr/>
        </p:nvSpPr>
        <p:spPr>
          <a:xfrm>
            <a:off x="91599" y="2882353"/>
            <a:ext cx="6867466" cy="375487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"Alex"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"name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name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3168A0-BF52-592A-F45B-FFA30F8D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360" y="2134229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Make sure the data type matches the pointer!</a:t>
            </a:r>
          </a:p>
        </p:txBody>
      </p:sp>
    </p:spTree>
    <p:extLst>
      <p:ext uri="{BB962C8B-B14F-4D97-AF65-F5344CB8AC3E}">
        <p14:creationId xmlns:p14="http://schemas.microsoft.com/office/powerpoint/2010/main" val="262406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C8B4-F0E9-4165-869C-1AC62200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get the value of the variable that the pointer is pointing at using 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again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839138" y="4000354"/>
            <a:ext cx="3392905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variable = 10</a:t>
            </a:r>
          </a:p>
          <a:p>
            <a:r>
              <a:rPr lang="en-US" dirty="0"/>
              <a:t>address = 0x16dd0f3d8</a:t>
            </a:r>
          </a:p>
          <a:p>
            <a:r>
              <a:rPr lang="en-US" dirty="0"/>
              <a:t>address value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EA950-85D6-FE50-9E5D-525484C63715}"/>
              </a:ext>
            </a:extLst>
          </p:cNvPr>
          <p:cNvSpPr txBox="1"/>
          <p:nvPr/>
        </p:nvSpPr>
        <p:spPr>
          <a:xfrm>
            <a:off x="684600" y="3153969"/>
            <a:ext cx="6097604" cy="289310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92672"/>
                </a:solidFill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1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variables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BD128-64DB-F1FB-5A31-5A233A6F9F35}"/>
              </a:ext>
            </a:extLst>
          </p:cNvPr>
          <p:cNvSpPr txBox="1"/>
          <p:nvPr/>
        </p:nvSpPr>
        <p:spPr>
          <a:xfrm>
            <a:off x="7995225" y="3363008"/>
            <a:ext cx="3689845" cy="203132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variable = 10</a:t>
            </a:r>
          </a:p>
          <a:p>
            <a:r>
              <a:rPr lang="en-US" dirty="0"/>
              <a:t>address = 0x16d8433d8</a:t>
            </a:r>
          </a:p>
          <a:p>
            <a:r>
              <a:rPr lang="en-US" dirty="0"/>
              <a:t>address value = 10</a:t>
            </a:r>
          </a:p>
          <a:p>
            <a:r>
              <a:rPr lang="en-US" dirty="0"/>
              <a:t>variable = 12</a:t>
            </a:r>
          </a:p>
          <a:p>
            <a:r>
              <a:rPr lang="en-US" dirty="0"/>
              <a:t>address = 0x16d8433d8</a:t>
            </a:r>
          </a:p>
          <a:p>
            <a:r>
              <a:rPr lang="en-US" dirty="0"/>
              <a:t>address value =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8216D-720C-BB07-2A68-C9CF2480528E}"/>
              </a:ext>
            </a:extLst>
          </p:cNvPr>
          <p:cNvSpPr txBox="1"/>
          <p:nvPr/>
        </p:nvSpPr>
        <p:spPr>
          <a:xfrm>
            <a:off x="363353" y="2285791"/>
            <a:ext cx="6097604" cy="418576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F8F8F2"/>
                </a:solidFill>
              </a:rPr>
              <a:t>}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73" y="684517"/>
            <a:ext cx="10058400" cy="1609344"/>
          </a:xfrm>
        </p:spPr>
        <p:txBody>
          <a:bodyPr/>
          <a:lstStyle/>
          <a:p>
            <a:r>
              <a:rPr lang="en-US" dirty="0"/>
              <a:t>Challenge five: a few minutes with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EBA8-0965-38A0-0F6C-74CC1E65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AE3E41-818E-90FD-8940-827127FCBA03}"/>
              </a:ext>
            </a:extLst>
          </p:cNvPr>
          <p:cNvSpPr txBox="1">
            <a:spLocks/>
          </p:cNvSpPr>
          <p:nvPr/>
        </p:nvSpPr>
        <p:spPr>
          <a:xfrm>
            <a:off x="1212623" y="2466313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Initialise</a:t>
            </a:r>
            <a:r>
              <a:rPr lang="en-US" sz="2400" dirty="0"/>
              <a:t> five variables of type: int, float, double, char, and string</a:t>
            </a:r>
          </a:p>
          <a:p>
            <a:endParaRPr lang="en-US" sz="2400" dirty="0"/>
          </a:p>
          <a:p>
            <a:r>
              <a:rPr lang="en-US" sz="2400" dirty="0"/>
              <a:t>Create pointer variables of these variables</a:t>
            </a:r>
          </a:p>
          <a:p>
            <a:endParaRPr lang="en-US" sz="2400" dirty="0"/>
          </a:p>
          <a:p>
            <a:r>
              <a:rPr lang="en-US" sz="2400" dirty="0"/>
              <a:t>Use the pointers to modify the values of the initial variables</a:t>
            </a:r>
          </a:p>
          <a:p>
            <a:endParaRPr lang="en-US" sz="2400" dirty="0"/>
          </a:p>
          <a:p>
            <a:r>
              <a:rPr lang="en-US" sz="2400" dirty="0"/>
              <a:t>Print the values of the variables and their addresses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4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B3B3-AEFF-E63F-DD13-22123575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C93A1-6D10-898B-0158-707C5273CF29}"/>
              </a:ext>
            </a:extLst>
          </p:cNvPr>
          <p:cNvSpPr txBox="1">
            <a:spLocks/>
          </p:cNvSpPr>
          <p:nvPr/>
        </p:nvSpPr>
        <p:spPr>
          <a:xfrm>
            <a:off x="401370" y="2624328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Aside: Multiple values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345589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Pythonic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8216D-720C-BB07-2A68-C9CF2480528E}"/>
              </a:ext>
            </a:extLst>
          </p:cNvPr>
          <p:cNvSpPr txBox="1"/>
          <p:nvPr/>
        </p:nvSpPr>
        <p:spPr>
          <a:xfrm>
            <a:off x="0" y="1225689"/>
            <a:ext cx="10058400" cy="563231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&lt;tuple&gt;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tuple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make_tuple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</a:rPr>
            </a:br>
            <a:r>
              <a:rPr lang="en-GB" sz="1200" dirty="0" err="1">
                <a:solidFill>
                  <a:srgbClr val="F8F8F2"/>
                </a:solidFill>
              </a:rPr>
              <a:t>cout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"Before swap: "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AE81FF"/>
                </a:solidFill>
              </a:rPr>
              <a:t>\n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F8F8F2"/>
                </a:solidFill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0CD50-1EAA-CD15-5950-ABAE98DCDC7D}"/>
              </a:ext>
            </a:extLst>
          </p:cNvPr>
          <p:cNvSpPr txBox="1"/>
          <p:nvPr/>
        </p:nvSpPr>
        <p:spPr>
          <a:xfrm>
            <a:off x="7067049" y="3011893"/>
            <a:ext cx="2719889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38A2C-35C3-1747-442D-AC58DC316984}"/>
              </a:ext>
            </a:extLst>
          </p:cNvPr>
          <p:cNvCxnSpPr>
            <a:cxnSpLocks/>
          </p:cNvCxnSpPr>
          <p:nvPr/>
        </p:nvCxnSpPr>
        <p:spPr>
          <a:xfrm flipH="1">
            <a:off x="1911529" y="2517686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43F7E0-81E8-5E7B-CACC-5F019E1538C2}"/>
              </a:ext>
            </a:extLst>
          </p:cNvPr>
          <p:cNvSpPr txBox="1"/>
          <p:nvPr/>
        </p:nvSpPr>
        <p:spPr>
          <a:xfrm>
            <a:off x="3667775" y="2386881"/>
            <a:ext cx="2861012" cy="26161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B0F0"/>
                </a:solidFill>
                <a:latin typeface="Menlo" panose="020B0609030804020204" pitchFamily="49" charset="0"/>
              </a:rPr>
              <a:t>swap_my_nums</a:t>
            </a:r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 returns two values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0611-1E93-8A5E-6AB0-CC44714A5691}"/>
              </a:ext>
            </a:extLst>
          </p:cNvPr>
          <p:cNvSpPr txBox="1"/>
          <p:nvPr/>
        </p:nvSpPr>
        <p:spPr>
          <a:xfrm>
            <a:off x="0" y="2149019"/>
            <a:ext cx="7186613" cy="470898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BC05C-639E-EF2B-69E4-4421BB3D8ECC}"/>
              </a:ext>
            </a:extLst>
          </p:cNvPr>
          <p:cNvSpPr txBox="1"/>
          <p:nvPr/>
        </p:nvSpPr>
        <p:spPr>
          <a:xfrm>
            <a:off x="8436770" y="3533299"/>
            <a:ext cx="1821656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</p:spTree>
    <p:extLst>
      <p:ext uri="{BB962C8B-B14F-4D97-AF65-F5344CB8AC3E}">
        <p14:creationId xmlns:p14="http://schemas.microsoft.com/office/powerpoint/2010/main" val="292936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Passing by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0611-1E93-8A5E-6AB0-CC44714A5691}"/>
              </a:ext>
            </a:extLst>
          </p:cNvPr>
          <p:cNvSpPr txBox="1"/>
          <p:nvPr/>
        </p:nvSpPr>
        <p:spPr>
          <a:xfrm>
            <a:off x="0" y="1595021"/>
            <a:ext cx="8072438" cy="526297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BC05C-639E-EF2B-69E4-4421BB3D8ECC}"/>
              </a:ext>
            </a:extLst>
          </p:cNvPr>
          <p:cNvSpPr txBox="1"/>
          <p:nvPr/>
        </p:nvSpPr>
        <p:spPr>
          <a:xfrm>
            <a:off x="9296967" y="2933224"/>
            <a:ext cx="1821656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2629A4-7FAC-44B2-A62B-D8D59A3CB6C6}"/>
              </a:ext>
            </a:extLst>
          </p:cNvPr>
          <p:cNvCxnSpPr>
            <a:cxnSpLocks/>
          </p:cNvCxnSpPr>
          <p:nvPr/>
        </p:nvCxnSpPr>
        <p:spPr>
          <a:xfrm flipH="1">
            <a:off x="3455180" y="1853388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C34FAC-4A96-8A8C-21B2-E10FA9A047E9}"/>
              </a:ext>
            </a:extLst>
          </p:cNvPr>
          <p:cNvSpPr txBox="1"/>
          <p:nvPr/>
        </p:nvSpPr>
        <p:spPr>
          <a:xfrm>
            <a:off x="5211426" y="1722583"/>
            <a:ext cx="2861012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Tells the compiler to expect a </a:t>
            </a:r>
            <a:b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pointer to an int variable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6117E9-F59D-329F-A13A-216E6EC27519}"/>
              </a:ext>
            </a:extLst>
          </p:cNvPr>
          <p:cNvCxnSpPr>
            <a:cxnSpLocks/>
          </p:cNvCxnSpPr>
          <p:nvPr/>
        </p:nvCxnSpPr>
        <p:spPr>
          <a:xfrm flipH="1">
            <a:off x="268428" y="2595366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44F87F-6A4A-C951-532C-C227153ADA3C}"/>
              </a:ext>
            </a:extLst>
          </p:cNvPr>
          <p:cNvSpPr txBox="1"/>
          <p:nvPr/>
        </p:nvSpPr>
        <p:spPr>
          <a:xfrm>
            <a:off x="2024674" y="2464561"/>
            <a:ext cx="2861012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Grabs the value at the address the pointer points to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7850762" y="2800068"/>
            <a:ext cx="3277486" cy="258532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all good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B614F-4FB3-1219-A007-809D637F9909}"/>
              </a:ext>
            </a:extLst>
          </p:cNvPr>
          <p:cNvSpPr txBox="1"/>
          <p:nvPr/>
        </p:nvSpPr>
        <p:spPr>
          <a:xfrm>
            <a:off x="358849" y="1836456"/>
            <a:ext cx="6097772" cy="48320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Now for something more complicated...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(n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n1);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"all good"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n, arr1);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7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3504-5494-28D7-0728-26BDD162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8BC5-1C53-3CD4-47C0-18986926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alex-hill94.github.io/#WS3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https://www.programiz.com/cpp-programming/online-compiler/?ref=1a2efafc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https://www.geeksforgeeks.org/c-plus-plus/?ref=shm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https://www.w3schools.com/cpp/default.asp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0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0434-8427-1612-F4FA-9407AC04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98124"/>
            <a:ext cx="10058400" cy="4050792"/>
          </a:xfrm>
        </p:spPr>
        <p:txBody>
          <a:bodyPr/>
          <a:lstStyle/>
          <a:p>
            <a:r>
              <a:rPr lang="en-US" dirty="0"/>
              <a:t>When arrays are passed into functions, they are treated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E3431-93A9-19AC-922B-0220DF4B7DF7}"/>
              </a:ext>
            </a:extLst>
          </p:cNvPr>
          <p:cNvSpPr txBox="1"/>
          <p:nvPr/>
        </p:nvSpPr>
        <p:spPr>
          <a:xfrm>
            <a:off x="775291" y="2641729"/>
            <a:ext cx="5595384" cy="415498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CPP Program to demonstrate passing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an array to a function is always treated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 a pointer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Note that </a:t>
            </a:r>
            <a:r>
              <a:rPr lang="en-GB" sz="11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[] for fun is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just a pointer even if square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brackets are used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11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size inside fun() is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Driver Code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6969642" y="3172759"/>
            <a:ext cx="3277486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 err="1"/>
              <a:t>arr</a:t>
            </a:r>
            <a:r>
              <a:rPr lang="en-US" dirty="0"/>
              <a:t> = 0x16d3373b0</a:t>
            </a:r>
          </a:p>
          <a:p>
            <a:r>
              <a:rPr lang="en-US" dirty="0"/>
              <a:t>Array size inside main() is 8</a:t>
            </a:r>
          </a:p>
          <a:p>
            <a:r>
              <a:rPr lang="en-US" dirty="0"/>
              <a:t>Array size inside fun() is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AB38D8-1615-0AF1-FB9A-09DAB022A8C4}"/>
              </a:ext>
            </a:extLst>
          </p:cNvPr>
          <p:cNvSpPr txBox="1">
            <a:spLocks/>
          </p:cNvSpPr>
          <p:nvPr/>
        </p:nvSpPr>
        <p:spPr>
          <a:xfrm>
            <a:off x="6886743" y="4515293"/>
            <a:ext cx="4872866" cy="1433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shouldn’t disagree ideally </a:t>
            </a:r>
          </a:p>
          <a:p>
            <a:r>
              <a:rPr lang="en-US" dirty="0"/>
              <a:t>We need to pass the length of the array in as an argument so that we can loop over it</a:t>
            </a:r>
          </a:p>
        </p:txBody>
      </p:sp>
    </p:spTree>
    <p:extLst>
      <p:ext uri="{BB962C8B-B14F-4D97-AF65-F5344CB8AC3E}">
        <p14:creationId xmlns:p14="http://schemas.microsoft.com/office/powerpoint/2010/main" val="13826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7850762" y="2800068"/>
            <a:ext cx="3277486" cy="286232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Array size inside main() is 8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B614F-4FB3-1219-A007-809D637F9909}"/>
              </a:ext>
            </a:extLst>
          </p:cNvPr>
          <p:cNvSpPr txBox="1"/>
          <p:nvPr/>
        </p:nvSpPr>
        <p:spPr>
          <a:xfrm>
            <a:off x="412012" y="1864846"/>
            <a:ext cx="6097772" cy="500136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CPP Program to demonstrate passing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an array to a function is always treated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 a pointer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Note that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[] for fun is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just a pointer even if square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brackets are used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++a[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4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EBA8-0965-38A0-0F6C-74CC1E65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Create an array called </a:t>
            </a:r>
            <a:r>
              <a:rPr lang="en-US" sz="2800" b="1" dirty="0"/>
              <a:t>x</a:t>
            </a:r>
            <a:r>
              <a:rPr lang="en-US" sz="2800" dirty="0"/>
              <a:t>, with values -5 to 5 in main()</a:t>
            </a:r>
          </a:p>
          <a:p>
            <a:endParaRPr lang="en-US" sz="2800" dirty="0"/>
          </a:p>
          <a:p>
            <a:r>
              <a:rPr lang="en-US" sz="2800" dirty="0"/>
              <a:t>Pass the array to a function called </a:t>
            </a:r>
            <a:r>
              <a:rPr lang="en-US" sz="2800" b="1" dirty="0"/>
              <a:t>quad</a:t>
            </a:r>
            <a:r>
              <a:rPr lang="en-US" sz="2800" dirty="0"/>
              <a:t>, which computes the square of all the values in the array, and save the values to another array called </a:t>
            </a:r>
            <a:r>
              <a:rPr lang="en-US" sz="2800" b="1" dirty="0"/>
              <a:t>y</a:t>
            </a:r>
          </a:p>
          <a:p>
            <a:endParaRPr lang="en-US" sz="2800" dirty="0"/>
          </a:p>
          <a:p>
            <a:r>
              <a:rPr lang="en-US" sz="2800" dirty="0"/>
              <a:t>Loop over all </a:t>
            </a:r>
            <a:r>
              <a:rPr lang="en-US" sz="2800" b="1" dirty="0"/>
              <a:t>x</a:t>
            </a:r>
            <a:r>
              <a:rPr lang="en-US" sz="2800" dirty="0"/>
              <a:t> and </a:t>
            </a:r>
            <a:r>
              <a:rPr lang="en-US" sz="2800" b="1" dirty="0"/>
              <a:t>y</a:t>
            </a:r>
            <a:r>
              <a:rPr lang="en-US" sz="2800" dirty="0"/>
              <a:t> and check that things have worked right</a:t>
            </a:r>
          </a:p>
          <a:p>
            <a:endParaRPr lang="en-US" sz="2800" dirty="0"/>
          </a:p>
          <a:p>
            <a:r>
              <a:rPr lang="en-US" sz="2800" dirty="0"/>
              <a:t>Use pointers to </a:t>
            </a:r>
            <a:r>
              <a:rPr lang="en-US" sz="2800" dirty="0" err="1"/>
              <a:t>minimise</a:t>
            </a:r>
            <a:r>
              <a:rPr lang="en-US" sz="2800" dirty="0"/>
              <a:t> the length of your script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077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6C4-0008-BEAE-EDF7-FBEBB1D6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B40-52D1-8D11-C5E4-745934FE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8111D-B521-3150-5A9A-2CA6BDA5F10D}"/>
              </a:ext>
            </a:extLst>
          </p:cNvPr>
          <p:cNvSpPr txBox="1"/>
          <p:nvPr/>
        </p:nvSpPr>
        <p:spPr>
          <a:xfrm>
            <a:off x="1617035" y="1884646"/>
            <a:ext cx="4872370" cy="489364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y[n];</a:t>
            </a:r>
          </a:p>
          <a:p>
            <a:endParaRPr lang="en-GB" sz="1200" b="0" i="1" dirty="0">
              <a:solidFill>
                <a:srgbClr val="66D9E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n, y);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"^2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6FE7F-A0B2-CFF6-2E0A-3DB81B0EEC5B}"/>
              </a:ext>
            </a:extLst>
          </p:cNvPr>
          <p:cNvSpPr txBox="1"/>
          <p:nvPr/>
        </p:nvSpPr>
        <p:spPr>
          <a:xfrm>
            <a:off x="8430236" y="2675405"/>
            <a:ext cx="1287922" cy="34163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-5^2 = 25</a:t>
            </a:r>
          </a:p>
          <a:p>
            <a:r>
              <a:rPr lang="en-US" dirty="0"/>
              <a:t>-4^2 = 16</a:t>
            </a:r>
          </a:p>
          <a:p>
            <a:r>
              <a:rPr lang="en-US" dirty="0"/>
              <a:t>-3^2 = 9</a:t>
            </a:r>
          </a:p>
          <a:p>
            <a:r>
              <a:rPr lang="en-US" dirty="0"/>
              <a:t>-2^2 = 4</a:t>
            </a:r>
          </a:p>
          <a:p>
            <a:r>
              <a:rPr lang="en-US" dirty="0"/>
              <a:t>-1^2 = 1</a:t>
            </a:r>
          </a:p>
          <a:p>
            <a:r>
              <a:rPr lang="en-US" dirty="0"/>
              <a:t>0^2 = 0</a:t>
            </a:r>
          </a:p>
          <a:p>
            <a:r>
              <a:rPr lang="en-US" dirty="0"/>
              <a:t>1^2 = 1</a:t>
            </a:r>
          </a:p>
          <a:p>
            <a:r>
              <a:rPr lang="en-US" dirty="0"/>
              <a:t>2^2 = 4</a:t>
            </a:r>
          </a:p>
          <a:p>
            <a:r>
              <a:rPr lang="en-US" dirty="0"/>
              <a:t>3^2 = 9</a:t>
            </a:r>
          </a:p>
          <a:p>
            <a:r>
              <a:rPr lang="en-US" dirty="0"/>
              <a:t>4^2 = 16</a:t>
            </a:r>
          </a:p>
          <a:p>
            <a:r>
              <a:rPr lang="en-US" dirty="0"/>
              <a:t>5^2 = 25</a:t>
            </a:r>
          </a:p>
        </p:txBody>
      </p:sp>
    </p:spTree>
    <p:extLst>
      <p:ext uri="{BB962C8B-B14F-4D97-AF65-F5344CB8AC3E}">
        <p14:creationId xmlns:p14="http://schemas.microsoft.com/office/powerpoint/2010/main" val="2075328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3731-9002-3181-E162-5D7E656C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8401-2CB9-743F-3E46-EB26D2D0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36" y="2689187"/>
            <a:ext cx="4806412" cy="3684181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u="sng" dirty="0"/>
              <a:t>can</a:t>
            </a:r>
            <a:r>
              <a:rPr lang="en-US" dirty="0"/>
              <a:t> pass a full vector into a function, but a full copy is made, which may take a lot of time to work with</a:t>
            </a:r>
          </a:p>
          <a:p>
            <a:endParaRPr lang="en-US" dirty="0"/>
          </a:p>
          <a:p>
            <a:r>
              <a:rPr lang="en-US" dirty="0"/>
              <a:t>As the function works with the copy of </a:t>
            </a:r>
            <a:r>
              <a:rPr lang="en-US" dirty="0" err="1"/>
              <a:t>vect</a:t>
            </a:r>
            <a:r>
              <a:rPr lang="en-US" dirty="0"/>
              <a:t>, no change is made to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</a:t>
            </a:r>
            <a:r>
              <a:rPr lang="en-GB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DC3B9-88F7-D8C0-A5CF-CDAC40DE7C36}"/>
              </a:ext>
            </a:extLst>
          </p:cNvPr>
          <p:cNvSpPr txBox="1"/>
          <p:nvPr/>
        </p:nvSpPr>
        <p:spPr>
          <a:xfrm>
            <a:off x="426189" y="1922927"/>
            <a:ext cx="5669811" cy="45243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C++ program to demonstrate that when vectors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are passed to functions without &amp;, a copy is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created.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8F95B-A9FD-873F-EE87-4E481DEB6545}"/>
              </a:ext>
            </a:extLst>
          </p:cNvPr>
          <p:cNvSpPr txBox="1"/>
          <p:nvPr/>
        </p:nvSpPr>
        <p:spPr>
          <a:xfrm>
            <a:off x="4782931" y="4436566"/>
            <a:ext cx="980854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72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3731-9002-3181-E162-5D7E656C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8401-2CB9-743F-3E46-EB26D2D0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36" y="2342993"/>
            <a:ext cx="4806412" cy="3684181"/>
          </a:xfrm>
        </p:spPr>
        <p:txBody>
          <a:bodyPr/>
          <a:lstStyle/>
          <a:p>
            <a:r>
              <a:rPr lang="en-US" dirty="0"/>
              <a:t>Making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a reference stops a copy being made</a:t>
            </a:r>
          </a:p>
          <a:p>
            <a:endParaRPr lang="en-US" dirty="0"/>
          </a:p>
          <a:p>
            <a:r>
              <a:rPr lang="en-US" dirty="0"/>
              <a:t>Changes made in </a:t>
            </a:r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US" dirty="0"/>
              <a:t>() now changes the original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memory</a:t>
            </a:r>
          </a:p>
          <a:p>
            <a:endParaRPr lang="en-US" dirty="0"/>
          </a:p>
          <a:p>
            <a:r>
              <a:rPr lang="en-US" dirty="0"/>
              <a:t>If we add 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US" dirty="0"/>
              <a:t> in front of </a:t>
            </a:r>
            <a:r>
              <a:rPr lang="en-GB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US" dirty="0"/>
              <a:t>,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can no longer be changed by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DC3B9-88F7-D8C0-A5CF-CDAC40DE7C36}"/>
              </a:ext>
            </a:extLst>
          </p:cNvPr>
          <p:cNvSpPr txBox="1"/>
          <p:nvPr/>
        </p:nvSpPr>
        <p:spPr>
          <a:xfrm>
            <a:off x="426189" y="1922927"/>
            <a:ext cx="5669811" cy="45243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C++ program to demonstrate that when vectors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are passed to functions without &amp;, a copy is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created.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8F95B-A9FD-873F-EE87-4E481DEB6545}"/>
              </a:ext>
            </a:extLst>
          </p:cNvPr>
          <p:cNvSpPr txBox="1"/>
          <p:nvPr/>
        </p:nvSpPr>
        <p:spPr>
          <a:xfrm>
            <a:off x="4782931" y="4436566"/>
            <a:ext cx="980854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290C4-DED0-C30E-B726-0966FA4CFA3C}"/>
              </a:ext>
            </a:extLst>
          </p:cNvPr>
          <p:cNvCxnSpPr>
            <a:cxnSpLocks/>
          </p:cNvCxnSpPr>
          <p:nvPr/>
        </p:nvCxnSpPr>
        <p:spPr>
          <a:xfrm flipH="1">
            <a:off x="2551814" y="2615609"/>
            <a:ext cx="3976577" cy="680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F9E2AB-F113-118E-959B-B7F82C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0B8BB-F471-83CD-6E31-716191B25689}"/>
              </a:ext>
            </a:extLst>
          </p:cNvPr>
          <p:cNvSpPr txBox="1">
            <a:spLocks/>
          </p:cNvSpPr>
          <p:nvPr/>
        </p:nvSpPr>
        <p:spPr>
          <a:xfrm>
            <a:off x="401370" y="2624328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Challenge four revisited</a:t>
            </a:r>
          </a:p>
        </p:txBody>
      </p:sp>
    </p:spTree>
    <p:extLst>
      <p:ext uri="{BB962C8B-B14F-4D97-AF65-F5344CB8AC3E}">
        <p14:creationId xmlns:p14="http://schemas.microsoft.com/office/powerpoint/2010/main" val="2552462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EA3530-8DDB-8C04-1470-8D17FBFBDC54}"/>
              </a:ext>
            </a:extLst>
          </p:cNvPr>
          <p:cNvSpPr txBox="1"/>
          <p:nvPr/>
        </p:nvSpPr>
        <p:spPr>
          <a:xfrm>
            <a:off x="2017528" y="0"/>
            <a:ext cx="8338584" cy="692497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"Provide 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(thetas,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"sin(2theta)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935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F9E2AB-F113-118E-959B-B7F82C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0B8BB-F471-83CD-6E31-716191B25689}"/>
              </a:ext>
            </a:extLst>
          </p:cNvPr>
          <p:cNvSpPr txBox="1">
            <a:spLocks/>
          </p:cNvSpPr>
          <p:nvPr/>
        </p:nvSpPr>
        <p:spPr>
          <a:xfrm>
            <a:off x="401370" y="561612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Plotting data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02308C-4A7A-49BC-E3D8-64CAB177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72282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Reading/writing data basics</a:t>
            </a:r>
          </a:p>
          <a:p>
            <a:endParaRPr lang="en-US" sz="2800" dirty="0"/>
          </a:p>
          <a:p>
            <a:r>
              <a:rPr lang="en-US" sz="2800" dirty="0"/>
              <a:t>Combining C++ with Python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9949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2B37-1DDA-E29F-AA9F-7B9916E1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1CDC-33D0-C2C9-D1A7-DA41A081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 provides some basic classes for reading/writing data</a:t>
            </a:r>
          </a:p>
          <a:p>
            <a:endParaRPr lang="en-US" dirty="0"/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write on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read from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both read and write from/to files.</a:t>
            </a:r>
            <a:endParaRPr lang="en-GB" dirty="0">
              <a:solidFill>
                <a:srgbClr val="F8F8F2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open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example.txt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&lt;&lt;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"Writing this to a file.</a:t>
            </a:r>
            <a:r>
              <a:rPr lang="en-GB" dirty="0">
                <a:solidFill>
                  <a:srgbClr val="AE81F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close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2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0796-DBCC-F804-E3F3-46561B5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workshop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7839-D26D-E977-1C66-769BC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/>
              <a:t>Passing vectors into functions (pointers)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Plotting data (really this time)</a:t>
            </a:r>
          </a:p>
          <a:p>
            <a:endParaRPr lang="en-US" sz="2400" dirty="0"/>
          </a:p>
          <a:p>
            <a:r>
              <a:rPr lang="en-US" sz="2400" dirty="0"/>
              <a:t>Introduction to Monte Carlo methods (if there’s time)</a:t>
            </a:r>
          </a:p>
        </p:txBody>
      </p:sp>
    </p:spTree>
    <p:extLst>
      <p:ext uri="{BB962C8B-B14F-4D97-AF65-F5344CB8AC3E}">
        <p14:creationId xmlns:p14="http://schemas.microsoft.com/office/powerpoint/2010/main" val="14041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8CCB-A998-A264-4A87-4B6ADFD8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6739"/>
            <a:ext cx="10058400" cy="1609344"/>
          </a:xfrm>
        </p:spPr>
        <p:txBody>
          <a:bodyPr/>
          <a:lstStyle/>
          <a:p>
            <a:r>
              <a:rPr lang="en-US" dirty="0"/>
              <a:t>Reading/writing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2945-389D-5511-F589-DB342AD7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2CE13-E781-1FC5-6FCD-A4FBE0669881}"/>
              </a:ext>
            </a:extLst>
          </p:cNvPr>
          <p:cNvSpPr txBox="1"/>
          <p:nvPr/>
        </p:nvSpPr>
        <p:spPr>
          <a:xfrm>
            <a:off x="3795010" y="1515314"/>
            <a:ext cx="4601980" cy="526297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"Input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061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8CCB-A998-A264-4A87-4B6ADFD8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2945-389D-5511-F589-DB342AD7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2CE13-E781-1FC5-6FCD-A4FBE0669881}"/>
              </a:ext>
            </a:extLst>
          </p:cNvPr>
          <p:cNvSpPr txBox="1"/>
          <p:nvPr/>
        </p:nvSpPr>
        <p:spPr>
          <a:xfrm>
            <a:off x="3795010" y="1730758"/>
            <a:ext cx="4601980" cy="48320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083F4-968A-E898-376C-AB9505A31274}"/>
              </a:ext>
            </a:extLst>
          </p:cNvPr>
          <p:cNvSpPr txBox="1"/>
          <p:nvPr/>
        </p:nvSpPr>
        <p:spPr>
          <a:xfrm>
            <a:off x="1539772" y="1730758"/>
            <a:ext cx="8698510" cy="48320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data.txt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"Ans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864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71F-3827-C1DE-0380-7522408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656395" cy="1609344"/>
          </a:xfrm>
        </p:spPr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14A7-2CC2-DE89-9D35-97F122A1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80051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Alternatively, save to a python script…</a:t>
            </a:r>
          </a:p>
          <a:p>
            <a:endParaRPr lang="en-US" sz="2400" dirty="0"/>
          </a:p>
          <a:p>
            <a:r>
              <a:rPr lang="en-US" sz="2400" dirty="0"/>
              <a:t>Create a plotting code </a:t>
            </a:r>
            <a:r>
              <a:rPr lang="en-US" sz="2400" dirty="0" err="1"/>
              <a:t>plot.py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935CE-ECE2-7EDD-5D1F-755AEBDB495C}"/>
              </a:ext>
            </a:extLst>
          </p:cNvPr>
          <p:cNvSpPr txBox="1"/>
          <p:nvPr/>
        </p:nvSpPr>
        <p:spPr>
          <a:xfrm>
            <a:off x="6321634" y="86916"/>
            <a:ext cx="5640516" cy="677108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"import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as np"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45B2D-622D-F32A-BF94-4D1C3C2D42CC}"/>
              </a:ext>
            </a:extLst>
          </p:cNvPr>
          <p:cNvSpPr txBox="1"/>
          <p:nvPr/>
        </p:nvSpPr>
        <p:spPr>
          <a:xfrm>
            <a:off x="689317" y="4180745"/>
            <a:ext cx="518105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data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plt.figure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(theta,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plt.show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63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71F-3827-C1DE-0380-7522408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829968" cy="1609344"/>
          </a:xfrm>
        </p:spPr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14A7-2CC2-DE89-9D35-97F122A1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80051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Running this in the command line…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4B2E4-527A-D778-BE01-6F8EDF6FCAA8}"/>
              </a:ext>
            </a:extLst>
          </p:cNvPr>
          <p:cNvSpPr txBox="1"/>
          <p:nvPr/>
        </p:nvSpPr>
        <p:spPr>
          <a:xfrm>
            <a:off x="347547" y="3055865"/>
            <a:ext cx="6100996" cy="369331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g++ -std=</a:t>
            </a:r>
            <a:r>
              <a:rPr lang="en-US" dirty="0" err="1"/>
              <a:t>c++</a:t>
            </a:r>
            <a:r>
              <a:rPr lang="en-US" dirty="0"/>
              <a:t>11 -o run </a:t>
            </a:r>
            <a:r>
              <a:rPr lang="en-US" dirty="0" err="1"/>
              <a:t>lesson_script.cpp</a:t>
            </a:r>
            <a:endParaRPr lang="en-US" dirty="0"/>
          </a:p>
          <a:p>
            <a:endParaRPr lang="en-US" dirty="0"/>
          </a:p>
          <a:p>
            <a:r>
              <a:rPr lang="en-US" dirty="0"/>
              <a:t>(base) </a:t>
            </a:r>
            <a:r>
              <a:rPr lang="en-US" dirty="0" err="1"/>
              <a:t>alexhill</a:t>
            </a:r>
            <a:r>
              <a:rPr lang="en-US" dirty="0"/>
              <a:t> at </a:t>
            </a:r>
            <a:r>
              <a:rPr lang="en-US" dirty="0" err="1"/>
              <a:t>Alexs</a:t>
            </a:r>
            <a:r>
              <a:rPr lang="en-US" dirty="0"/>
              <a:t>-MacBook-Air in ~/Documents/UOL/Teaching/C++_Workshops/Workshops/WS3/scripts</a:t>
            </a:r>
          </a:p>
          <a:p>
            <a:r>
              <a:rPr lang="en-US" dirty="0"/>
              <a:t>$ ./run</a:t>
            </a:r>
          </a:p>
          <a:p>
            <a:r>
              <a:rPr lang="en-US" dirty="0"/>
              <a:t>Input n_vals:100</a:t>
            </a:r>
          </a:p>
          <a:p>
            <a:endParaRPr lang="en-US" dirty="0"/>
          </a:p>
          <a:p>
            <a:r>
              <a:rPr lang="en-US" dirty="0"/>
              <a:t>(base) </a:t>
            </a:r>
            <a:r>
              <a:rPr lang="en-US" dirty="0" err="1"/>
              <a:t>alexhill</a:t>
            </a:r>
            <a:r>
              <a:rPr lang="en-US" dirty="0"/>
              <a:t> at </a:t>
            </a:r>
            <a:r>
              <a:rPr lang="en-US" dirty="0" err="1"/>
              <a:t>Alexs</a:t>
            </a:r>
            <a:r>
              <a:rPr lang="en-US" dirty="0"/>
              <a:t>-MacBook-Air in ~/Documents/UOL/Teaching/C++_Workshops/Workshops/WS3/scripts</a:t>
            </a:r>
          </a:p>
          <a:p>
            <a:r>
              <a:rPr lang="en-US" dirty="0"/>
              <a:t>$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err="1"/>
              <a:t>plot.py</a:t>
            </a:r>
            <a:r>
              <a:rPr lang="en-US" dirty="0"/>
              <a:t> &amp;</a:t>
            </a:r>
          </a:p>
          <a:p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C35577A-689D-9236-D318-6B4623AF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34" y="2860992"/>
            <a:ext cx="4809709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71F-3827-C1DE-0380-7522408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829968" cy="1609344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14A7-2CC2-DE89-9D35-97F122A1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543188" cy="4050792"/>
          </a:xfrm>
        </p:spPr>
        <p:txBody>
          <a:bodyPr>
            <a:normAutofit/>
          </a:bodyPr>
          <a:lstStyle/>
          <a:p>
            <a:r>
              <a:rPr lang="en-US" sz="2400" dirty="0"/>
              <a:t>This isn’t the most efficient way of saving data, we want to work with binary files for that</a:t>
            </a:r>
          </a:p>
          <a:p>
            <a:endParaRPr lang="en-US" sz="2400" dirty="0"/>
          </a:p>
          <a:p>
            <a:r>
              <a:rPr lang="en-US" sz="2400" dirty="0"/>
              <a:t>This requires the use of python</a:t>
            </a:r>
          </a:p>
          <a:p>
            <a:endParaRPr lang="en-US" sz="2400" dirty="0"/>
          </a:p>
          <a:p>
            <a:r>
              <a:rPr lang="en-US" sz="2400" dirty="0"/>
              <a:t>We’ll return to optimal ways of saving and plotting data in a future class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7187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333326" cy="1609344"/>
          </a:xfrm>
        </p:spPr>
        <p:txBody>
          <a:bodyPr/>
          <a:lstStyle/>
          <a:p>
            <a:r>
              <a:rPr lang="en-US" dirty="0"/>
              <a:t>Challenge six: combining what we’ve learned today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752" y="1981550"/>
                <a:ext cx="10058400" cy="48764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Create a function called </a:t>
                </a:r>
                <a:r>
                  <a:rPr lang="en-US" sz="2800" dirty="0" err="1"/>
                  <a:t>func</a:t>
                </a:r>
                <a:r>
                  <a:rPr lang="en-US" sz="2800" dirty="0"/>
                  <a:t>() that takes in a vector, and computes: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p>
                                  <m:sSupPr>
                                    <m:ctrl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 ≠0  </m:t>
                            </m:r>
                          </m:e>
                          <m:e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0                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600" dirty="0"/>
              </a:p>
              <a:p>
                <a:endParaRPr lang="en-US" sz="2800" dirty="0"/>
              </a:p>
              <a:p>
                <a:r>
                  <a:rPr lang="en-US" sz="2800" dirty="0"/>
                  <a:t>Create a vector with a range -10 to 10 inside main(), and pass it into </a:t>
                </a:r>
                <a:r>
                  <a:rPr lang="en-US" sz="2800" dirty="0" err="1"/>
                  <a:t>func</a:t>
                </a:r>
                <a:r>
                  <a:rPr lang="en-US" sz="2800" dirty="0"/>
                  <a:t>()</a:t>
                </a:r>
              </a:p>
              <a:p>
                <a:endParaRPr lang="en-US" sz="2800" dirty="0"/>
              </a:p>
              <a:p>
                <a:r>
                  <a:rPr lang="en-US" sz="2900" dirty="0">
                    <a:latin typeface="Rockwell" panose="02060603020205020403" pitchFamily="18" charset="77"/>
                  </a:rPr>
                  <a:t>Save the input and output to a file ‘</a:t>
                </a:r>
                <a:r>
                  <a:rPr lang="en-US" sz="2900" dirty="0" err="1">
                    <a:latin typeface="Rockwell" panose="02060603020205020403" pitchFamily="18" charset="77"/>
                  </a:rPr>
                  <a:t>data.py</a:t>
                </a:r>
                <a:r>
                  <a:rPr lang="en-US" sz="2900" dirty="0">
                    <a:latin typeface="Rockwell" panose="02060603020205020403" pitchFamily="18" charset="77"/>
                  </a:rPr>
                  <a:t>’. Bonus points if the file writing is done inside a function called </a:t>
                </a:r>
                <a:r>
                  <a:rPr lang="en-US" sz="2900" dirty="0" err="1">
                    <a:latin typeface="Rockwell" panose="02060603020205020403" pitchFamily="18" charset="77"/>
                  </a:rPr>
                  <a:t>write_out</a:t>
                </a:r>
                <a:r>
                  <a:rPr lang="en-US" sz="2900" dirty="0">
                    <a:latin typeface="Rockwell" panose="02060603020205020403" pitchFamily="18" charset="77"/>
                  </a:rPr>
                  <a:t>(string filename, </a:t>
                </a:r>
                <a:r>
                  <a:rPr lang="en-GB" sz="2900" b="0" dirty="0">
                    <a:effectLst/>
                    <a:latin typeface="Rockwell" panose="02060603020205020403" pitchFamily="18" charset="77"/>
                  </a:rPr>
                  <a:t>vector&lt;int&gt;</a:t>
                </a:r>
                <a:r>
                  <a:rPr lang="en-GB" sz="2900" dirty="0">
                    <a:latin typeface="Rockwell" panose="02060603020205020403" pitchFamily="18" charset="77"/>
                  </a:rPr>
                  <a:t>&amp;</a:t>
                </a:r>
                <a:r>
                  <a:rPr lang="en-GB" sz="2900" b="0" dirty="0">
                    <a:effectLst/>
                    <a:latin typeface="Rockwell" panose="02060603020205020403" pitchFamily="18" charset="77"/>
                  </a:rPr>
                  <a:t> </a:t>
                </a:r>
                <a:r>
                  <a:rPr lang="en-GB" sz="2900" b="0" dirty="0" err="1">
                    <a:effectLst/>
                    <a:latin typeface="Rockwell" panose="02060603020205020403" pitchFamily="18" charset="77"/>
                  </a:rPr>
                  <a:t>vect</a:t>
                </a:r>
                <a:r>
                  <a:rPr lang="en-US" sz="2900" dirty="0">
                    <a:latin typeface="Rockwell" panose="02060603020205020403" pitchFamily="18" charset="77"/>
                  </a:rPr>
                  <a:t>)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Plot the input and output using a separate python file, ‘</a:t>
                </a:r>
                <a:r>
                  <a:rPr lang="en-US" sz="2800" dirty="0" err="1"/>
                  <a:t>plot.py</a:t>
                </a:r>
                <a:r>
                  <a:rPr lang="en-US" sz="2800" dirty="0"/>
                  <a:t>’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Compile, run, and plot this all in the command line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752" y="1981550"/>
                <a:ext cx="10058400" cy="4876450"/>
              </a:xfrm>
              <a:blipFill>
                <a:blip r:embed="rId2"/>
                <a:stretch>
                  <a:fillRect l="-504" t="-11198" r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23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F9E2AB-F113-118E-959B-B7F82C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0B8BB-F471-83CD-6E31-716191B25689}"/>
              </a:ext>
            </a:extLst>
          </p:cNvPr>
          <p:cNvSpPr txBox="1">
            <a:spLocks/>
          </p:cNvSpPr>
          <p:nvPr/>
        </p:nvSpPr>
        <p:spPr>
          <a:xfrm>
            <a:off x="401370" y="561612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Monte </a:t>
            </a:r>
            <a:r>
              <a:rPr lang="en-US" u="sng" dirty="0" err="1"/>
              <a:t>carlo</a:t>
            </a:r>
            <a:r>
              <a:rPr lang="en-US" u="sng" dirty="0"/>
              <a:t> methods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02308C-4A7A-49BC-E3D8-64CAB177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72282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Generating random numbers in C++</a:t>
            </a:r>
          </a:p>
          <a:p>
            <a:endParaRPr lang="en-US" sz="2800" dirty="0"/>
          </a:p>
          <a:p>
            <a:r>
              <a:rPr lang="en-US" sz="2800" dirty="0"/>
              <a:t>Basics of Monte Carlo methods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8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B7DB41-60D6-E419-E630-7F5809646350}"/>
              </a:ext>
            </a:extLst>
          </p:cNvPr>
          <p:cNvSpPr txBox="1"/>
          <p:nvPr/>
        </p:nvSpPr>
        <p:spPr>
          <a:xfrm>
            <a:off x="3049250" y="197346"/>
            <a:ext cx="6093500" cy="6463308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cstdlib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Providing a seed value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Loop to get 5 random numbers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Retrieve a random number between 100 and 200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Offset = 100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Range = 101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random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Print the random number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F3854E-DF59-D341-2FFE-1B352DB380D2}"/>
              </a:ext>
            </a:extLst>
          </p:cNvPr>
          <p:cNvCxnSpPr>
            <a:cxnSpLocks/>
          </p:cNvCxnSpPr>
          <p:nvPr/>
        </p:nvCxnSpPr>
        <p:spPr>
          <a:xfrm flipH="1" flipV="1">
            <a:off x="5336498" y="2198876"/>
            <a:ext cx="4317168" cy="138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2C040B-3888-06E8-4F5C-5956BADCA311}"/>
              </a:ext>
            </a:extLst>
          </p:cNvPr>
          <p:cNvSpPr txBox="1"/>
          <p:nvPr/>
        </p:nvSpPr>
        <p:spPr>
          <a:xfrm>
            <a:off x="91190" y="1400145"/>
            <a:ext cx="3175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Seed for random number g</a:t>
            </a:r>
            <a:r>
              <a:rPr lang="en-GB" dirty="0">
                <a:latin typeface="Menlo" panose="020B0609030804020204" pitchFamily="49" charset="0"/>
              </a:rPr>
              <a:t>enerator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2D32E2-648D-B22F-4CA3-C49A2A3F6BC2}"/>
              </a:ext>
            </a:extLst>
          </p:cNvPr>
          <p:cNvCxnSpPr>
            <a:cxnSpLocks/>
          </p:cNvCxnSpPr>
          <p:nvPr/>
        </p:nvCxnSpPr>
        <p:spPr>
          <a:xfrm>
            <a:off x="2538334" y="1991126"/>
            <a:ext cx="455952" cy="2769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4B4253-0E94-EFBE-71A4-D2410EE61069}"/>
              </a:ext>
            </a:extLst>
          </p:cNvPr>
          <p:cNvSpPr txBox="1"/>
          <p:nvPr/>
        </p:nvSpPr>
        <p:spPr>
          <a:xfrm>
            <a:off x="9837295" y="2056787"/>
            <a:ext cx="2263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Outputs current calendar time 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6F1D65-A3F7-4D37-5385-12D4AF7C24B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468255" y="4683681"/>
            <a:ext cx="2729459" cy="713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95FC50-52EA-E4C9-F6B2-AB6FD649DEF4}"/>
              </a:ext>
            </a:extLst>
          </p:cNvPr>
          <p:cNvSpPr txBox="1"/>
          <p:nvPr/>
        </p:nvSpPr>
        <p:spPr>
          <a:xfrm>
            <a:off x="9197714" y="4935802"/>
            <a:ext cx="2263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Returns an integer between 1 and RAND_MAX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1D18EB-252C-E116-F253-0AD881CEBCAE}"/>
              </a:ext>
            </a:extLst>
          </p:cNvPr>
          <p:cNvCxnSpPr>
            <a:cxnSpLocks/>
          </p:cNvCxnSpPr>
          <p:nvPr/>
        </p:nvCxnSpPr>
        <p:spPr>
          <a:xfrm flipH="1">
            <a:off x="7107836" y="3696617"/>
            <a:ext cx="2729459" cy="757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CA2788-41E6-9BDB-D86B-45AFD5CD2C1A}"/>
              </a:ext>
            </a:extLst>
          </p:cNvPr>
          <p:cNvSpPr txBox="1"/>
          <p:nvPr/>
        </p:nvSpPr>
        <p:spPr>
          <a:xfrm>
            <a:off x="9928484" y="3373451"/>
            <a:ext cx="2263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Modulo: returns the remainder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5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F4DE-01AB-58C1-C078-BB7A9ECA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F0851-BBC1-F61F-9399-586F5C6B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Monte Carlo methods are a class of computational algorithms that use random sampling to obtain results</a:t>
            </a:r>
          </a:p>
          <a:p>
            <a:endParaRPr lang="en-US" sz="2400" dirty="0"/>
          </a:p>
          <a:p>
            <a:r>
              <a:rPr lang="en-US" sz="2400" dirty="0"/>
              <a:t>They are often when precise, analytic solutions are impossible</a:t>
            </a:r>
          </a:p>
          <a:p>
            <a:endParaRPr lang="en-US" sz="2400" dirty="0"/>
          </a:p>
          <a:p>
            <a:r>
              <a:rPr lang="en-US" sz="2400" dirty="0"/>
              <a:t>MC methods are widely used in mathematics and physics</a:t>
            </a:r>
          </a:p>
          <a:p>
            <a:endParaRPr lang="en-US" sz="2400" dirty="0"/>
          </a:p>
          <a:p>
            <a:r>
              <a:rPr lang="en-US" sz="2400" dirty="0"/>
              <a:t>General idea is to approximate things using samples, e.g. integration, expectations of probabilities </a:t>
            </a:r>
          </a:p>
        </p:txBody>
      </p:sp>
    </p:spTree>
    <p:extLst>
      <p:ext uri="{BB962C8B-B14F-4D97-AF65-F5344CB8AC3E}">
        <p14:creationId xmlns:p14="http://schemas.microsoft.com/office/powerpoint/2010/main" val="2677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93E8-1E20-CD34-5BDA-878F0E1D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of a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B16A2-2AC4-410A-FD00-A884DE85F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457" y="2467831"/>
                <a:ext cx="5100966" cy="405079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Draw random numbers between x = (0,1) and y = (0,1)</a:t>
                </a:r>
              </a:p>
              <a:p>
                <a:endParaRPr lang="en-US" dirty="0"/>
              </a:p>
              <a:p>
                <a:r>
                  <a:rPr lang="en-US" dirty="0"/>
                  <a:t>Compute the fraction that satisfies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Area of circle = area of square * fraction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B16A2-2AC4-410A-FD00-A884DE85F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457" y="2467831"/>
                <a:ext cx="5100966" cy="4050792"/>
              </a:xfrm>
              <a:blipFill>
                <a:blip r:embed="rId2"/>
                <a:stretch>
                  <a:fillRect l="-746" t="-313" r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57A9299-6A57-D882-A0EA-C5A618E16E70}"/>
              </a:ext>
            </a:extLst>
          </p:cNvPr>
          <p:cNvSpPr/>
          <p:nvPr/>
        </p:nvSpPr>
        <p:spPr>
          <a:xfrm>
            <a:off x="6870194" y="2254803"/>
            <a:ext cx="3595140" cy="361263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84218-D811-A072-A173-83431A6DF7C8}"/>
              </a:ext>
            </a:extLst>
          </p:cNvPr>
          <p:cNvSpPr txBox="1"/>
          <p:nvPr/>
        </p:nvSpPr>
        <p:spPr>
          <a:xfrm>
            <a:off x="8512111" y="61492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4CE32-590E-F368-02B7-BCBABCD89F26}"/>
              </a:ext>
            </a:extLst>
          </p:cNvPr>
          <p:cNvSpPr txBox="1"/>
          <p:nvPr/>
        </p:nvSpPr>
        <p:spPr>
          <a:xfrm>
            <a:off x="6256445" y="382026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34C36-1801-67C4-B418-09DCB8AF0CED}"/>
              </a:ext>
            </a:extLst>
          </p:cNvPr>
          <p:cNvSpPr/>
          <p:nvPr/>
        </p:nvSpPr>
        <p:spPr>
          <a:xfrm>
            <a:off x="6870193" y="2272292"/>
            <a:ext cx="3595141" cy="35951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5F494-61BD-97EF-321A-C8F30A6F1344}"/>
              </a:ext>
            </a:extLst>
          </p:cNvPr>
          <p:cNvSpPr txBox="1"/>
          <p:nvPr/>
        </p:nvSpPr>
        <p:spPr>
          <a:xfrm>
            <a:off x="6532160" y="19228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5589B-6347-65C3-6E1D-BD03CB51CA6E}"/>
              </a:ext>
            </a:extLst>
          </p:cNvPr>
          <p:cNvSpPr txBox="1"/>
          <p:nvPr/>
        </p:nvSpPr>
        <p:spPr>
          <a:xfrm>
            <a:off x="6596978" y="57799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258AF-BBE0-CC4C-6EBA-FBE0F39F1B00}"/>
              </a:ext>
            </a:extLst>
          </p:cNvPr>
          <p:cNvSpPr txBox="1"/>
          <p:nvPr/>
        </p:nvSpPr>
        <p:spPr>
          <a:xfrm>
            <a:off x="10434177" y="58236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EA1ADE12-0D86-26BF-64E8-C3DEFE9387B1}"/>
              </a:ext>
            </a:extLst>
          </p:cNvPr>
          <p:cNvSpPr/>
          <p:nvPr/>
        </p:nvSpPr>
        <p:spPr>
          <a:xfrm>
            <a:off x="7300210" y="306324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D521DA21-D2EB-5AE9-7CB7-ACFD579B6727}"/>
              </a:ext>
            </a:extLst>
          </p:cNvPr>
          <p:cNvSpPr/>
          <p:nvPr/>
        </p:nvSpPr>
        <p:spPr>
          <a:xfrm>
            <a:off x="9131508" y="319538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B2E6F1A9-DC24-2FB1-679A-B7E609785CAA}"/>
              </a:ext>
            </a:extLst>
          </p:cNvPr>
          <p:cNvSpPr/>
          <p:nvPr/>
        </p:nvSpPr>
        <p:spPr>
          <a:xfrm>
            <a:off x="7722433" y="406986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A1B8F7A3-5F48-A32E-ECA7-6D2102944C79}"/>
              </a:ext>
            </a:extLst>
          </p:cNvPr>
          <p:cNvSpPr/>
          <p:nvPr/>
        </p:nvSpPr>
        <p:spPr>
          <a:xfrm>
            <a:off x="7156652" y="2405597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2BB33FE8-CCB8-4F0B-A9C0-1A257D4D3B5F}"/>
              </a:ext>
            </a:extLst>
          </p:cNvPr>
          <p:cNvSpPr/>
          <p:nvPr/>
        </p:nvSpPr>
        <p:spPr>
          <a:xfrm>
            <a:off x="9272763" y="4627879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DAB91617-4C18-357D-C44B-919C1BC91768}"/>
              </a:ext>
            </a:extLst>
          </p:cNvPr>
          <p:cNvSpPr/>
          <p:nvPr/>
        </p:nvSpPr>
        <p:spPr>
          <a:xfrm>
            <a:off x="7668704" y="489004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CEB8B554-855A-84C1-3418-1215CA1E1FFB}"/>
              </a:ext>
            </a:extLst>
          </p:cNvPr>
          <p:cNvSpPr/>
          <p:nvPr/>
        </p:nvSpPr>
        <p:spPr>
          <a:xfrm>
            <a:off x="9032920" y="3954825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D06D1206-ACBD-89E6-4310-9307EF8EF3C2}"/>
              </a:ext>
            </a:extLst>
          </p:cNvPr>
          <p:cNvSpPr/>
          <p:nvPr/>
        </p:nvSpPr>
        <p:spPr>
          <a:xfrm>
            <a:off x="8891664" y="297514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3FF2B81B-BBAF-730A-A04C-E114B3A4177A}"/>
              </a:ext>
            </a:extLst>
          </p:cNvPr>
          <p:cNvSpPr/>
          <p:nvPr/>
        </p:nvSpPr>
        <p:spPr>
          <a:xfrm>
            <a:off x="9791076" y="551779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A39C07F2-1479-14D0-EF32-7DCDFEE89A71}"/>
              </a:ext>
            </a:extLst>
          </p:cNvPr>
          <p:cNvSpPr/>
          <p:nvPr/>
        </p:nvSpPr>
        <p:spPr>
          <a:xfrm>
            <a:off x="9967115" y="252669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0E5E959-5172-CB1B-7A28-F2193E4BB266}"/>
              </a:ext>
            </a:extLst>
          </p:cNvPr>
          <p:cNvSpPr/>
          <p:nvPr/>
        </p:nvSpPr>
        <p:spPr>
          <a:xfrm>
            <a:off x="8704289" y="519261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79A4387E-DE8E-92A9-759F-45F1FA42B6D3}"/>
              </a:ext>
            </a:extLst>
          </p:cNvPr>
          <p:cNvSpPr/>
          <p:nvPr/>
        </p:nvSpPr>
        <p:spPr>
          <a:xfrm>
            <a:off x="7230503" y="5383554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9AFB04F0-9664-F646-3EB2-8DDD2E8DDBCF}"/>
              </a:ext>
            </a:extLst>
          </p:cNvPr>
          <p:cNvSpPr/>
          <p:nvPr/>
        </p:nvSpPr>
        <p:spPr>
          <a:xfrm>
            <a:off x="7089247" y="371443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F66BEF94-7F44-38B6-3096-DC00782E60B0}"/>
              </a:ext>
            </a:extLst>
          </p:cNvPr>
          <p:cNvSpPr/>
          <p:nvPr/>
        </p:nvSpPr>
        <p:spPr>
          <a:xfrm>
            <a:off x="8005435" y="246545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7D78153B-DC1C-5FB3-C8C4-71A1C879497A}"/>
              </a:ext>
            </a:extLst>
          </p:cNvPr>
          <p:cNvSpPr/>
          <p:nvPr/>
        </p:nvSpPr>
        <p:spPr>
          <a:xfrm>
            <a:off x="9895566" y="369666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Create an evenly-space array between 0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(you’ll need to import &lt;</a:t>
                </a:r>
                <a:r>
                  <a:rPr lang="en-US" sz="2800" dirty="0" err="1"/>
                  <a:t>cmath</a:t>
                </a:r>
                <a:r>
                  <a:rPr lang="en-US" sz="2800" dirty="0"/>
                  <a:t>&gt;)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Create a function called sin_2x which returns sin(2x)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Loop over your array and pass the elements to sin_2x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Save the results to a new array of the same length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3750" r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923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DD22-FFBA-2270-74D0-5C394F0F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r>
              <a:rPr lang="en-US" dirty="0"/>
              <a:t>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5238-1E96-0E02-6809-0CAC63EC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1930s: Fermi did Monte Carlo approximations by hand to estimate the outcomes of experiments</a:t>
            </a:r>
          </a:p>
          <a:p>
            <a:endParaRPr lang="en-US" sz="2800" dirty="0"/>
          </a:p>
          <a:p>
            <a:r>
              <a:rPr lang="en-US" sz="2800" dirty="0"/>
              <a:t>1940s: von Neumann was working with computers </a:t>
            </a:r>
          </a:p>
          <a:p>
            <a:endParaRPr lang="en-US" sz="2800" dirty="0"/>
          </a:p>
          <a:p>
            <a:r>
              <a:rPr lang="en-US" sz="2800" dirty="0" err="1"/>
              <a:t>Ulam</a:t>
            </a:r>
            <a:r>
              <a:rPr lang="en-US" sz="2800" dirty="0"/>
              <a:t>, Fermi and von Neumann work at Los Alamos on the atomic bomb</a:t>
            </a:r>
          </a:p>
          <a:p>
            <a:endParaRPr lang="en-US" sz="2800" dirty="0"/>
          </a:p>
          <a:p>
            <a:r>
              <a:rPr lang="en-US" sz="2800" dirty="0"/>
              <a:t>1946: </a:t>
            </a:r>
            <a:r>
              <a:rPr lang="en-US" sz="2800" dirty="0" err="1"/>
              <a:t>Ulam</a:t>
            </a:r>
            <a:r>
              <a:rPr lang="en-US" sz="2800" dirty="0"/>
              <a:t> playing solitaire wants to get the prob of the perfect hand</a:t>
            </a:r>
          </a:p>
          <a:p>
            <a:pPr lvl="1"/>
            <a:r>
              <a:rPr lang="en-US" sz="2600" dirty="0"/>
              <a:t>Use an approximate method, sample deals from the deck, how many perfect hands?</a:t>
            </a:r>
          </a:p>
          <a:p>
            <a:pPr lvl="1"/>
            <a:r>
              <a:rPr lang="en-US" sz="2600" dirty="0" err="1"/>
              <a:t>Ulam</a:t>
            </a:r>
            <a:r>
              <a:rPr lang="en-US" sz="2600" dirty="0"/>
              <a:t> works with von Neumann to run simulations on computers</a:t>
            </a:r>
          </a:p>
          <a:p>
            <a:pPr lvl="1"/>
            <a:r>
              <a:rPr lang="en-US" sz="2600" dirty="0"/>
              <a:t>Approximate solutions to problems that are difficult to compute analytically</a:t>
            </a:r>
          </a:p>
          <a:p>
            <a:pPr lvl="1"/>
            <a:endParaRPr lang="en-US" sz="2600" dirty="0"/>
          </a:p>
          <a:p>
            <a:r>
              <a:rPr lang="en-US" sz="2800" dirty="0"/>
              <a:t>Why Monte Carlo? </a:t>
            </a:r>
            <a:r>
              <a:rPr lang="en-US" sz="2800" dirty="0" err="1"/>
              <a:t>Ulam</a:t>
            </a:r>
            <a:r>
              <a:rPr lang="en-US" sz="2800" dirty="0"/>
              <a:t> had an uncle who liked the Monte Carlo casino in Monaco</a:t>
            </a:r>
          </a:p>
          <a:p>
            <a:pPr lvl="1"/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6710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BA84-4FE3-4B96-71F2-A68B3F9D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Carlo: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63AB4-6EF0-0119-1671-110F9F203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Approximate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Definition of basic Monte Carlo estimator: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distributed according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are </a:t>
                </a:r>
                <a:r>
                  <a:rPr lang="en-US" sz="2400" dirty="0" err="1"/>
                  <a:t>iid</a:t>
                </a:r>
                <a:r>
                  <a:rPr lang="en-US" sz="2400" dirty="0"/>
                  <a:t>, then, the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is a basic Monte Carlo estimator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63AB4-6EF0-0119-1671-110F9F203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2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BA84-4FE3-4B96-71F2-A68B3F9D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Carlo: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63AB4-6EF0-0119-1671-110F9F203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distributed according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are </a:t>
                </a:r>
                <a:r>
                  <a:rPr lang="en-US" sz="2400" dirty="0" err="1"/>
                  <a:t>iid</a:t>
                </a:r>
                <a:r>
                  <a:rPr lang="en-US" sz="2400" dirty="0"/>
                  <a:t>, then, the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is a basic Monte Carlo estimator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Remarks:</a:t>
                </a:r>
              </a:p>
              <a:p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 unbiased estimator</a:t>
                </a:r>
              </a:p>
              <a:p>
                <a:pPr lvl="1"/>
                <a:endParaRPr lang="en-US" sz="20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 consistent estimator </a:t>
                </a:r>
              </a:p>
              <a:p>
                <a:pPr lvl="1"/>
                <a:endParaRPr lang="en-US" sz="20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𝑓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))</m:t>
                    </m:r>
                  </m:oMath>
                </a14:m>
                <a:endParaRPr lang="en-US" sz="2000" dirty="0"/>
              </a:p>
              <a:p>
                <a:endParaRPr lang="en-US" sz="2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63AB4-6EF0-0119-1671-110F9F203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4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5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C965-8D46-88AE-47DE-1C641E8D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494" y="2624328"/>
            <a:ext cx="2257012" cy="1609344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1364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6628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0.75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21944" y="3171281"/>
            <a:ext cx="4738255" cy="175432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0.479426</a:t>
            </a:r>
          </a:p>
          <a:p>
            <a:r>
              <a:rPr lang="en-US" dirty="0"/>
              <a:t>0.841471</a:t>
            </a:r>
          </a:p>
          <a:p>
            <a:r>
              <a:rPr lang="en-US" dirty="0"/>
              <a:t>0.997495</a:t>
            </a:r>
          </a:p>
          <a:p>
            <a:r>
              <a:rPr lang="en-US" dirty="0"/>
              <a:t>0.909297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138986-D88E-B9F8-9512-E0955866D872}"/>
              </a:ext>
            </a:extLst>
          </p:cNvPr>
          <p:cNvCxnSpPr>
            <a:cxnSpLocks/>
          </p:cNvCxnSpPr>
          <p:nvPr/>
        </p:nvCxnSpPr>
        <p:spPr>
          <a:xfrm flipH="1">
            <a:off x="2505437" y="3438625"/>
            <a:ext cx="1562296" cy="68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9CE4E5-793B-81EE-0594-9CB8317869A7}"/>
              </a:ext>
            </a:extLst>
          </p:cNvPr>
          <p:cNvSpPr txBox="1"/>
          <p:nvPr/>
        </p:nvSpPr>
        <p:spPr>
          <a:xfrm>
            <a:off x="4174136" y="3171281"/>
            <a:ext cx="975380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* M_PI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D7C56-6353-E195-98D6-F60CCB80AB07}"/>
              </a:ext>
            </a:extLst>
          </p:cNvPr>
          <p:cNvSpPr txBox="1"/>
          <p:nvPr/>
        </p:nvSpPr>
        <p:spPr>
          <a:xfrm>
            <a:off x="7603494" y="190931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Alex J</a:t>
            </a:r>
          </a:p>
        </p:txBody>
      </p:sp>
    </p:spTree>
    <p:extLst>
      <p:ext uri="{BB962C8B-B14F-4D97-AF65-F5344CB8AC3E}">
        <p14:creationId xmlns:p14="http://schemas.microsoft.com/office/powerpoint/2010/main" val="24619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53C0A-CB4A-CEC0-EEBE-4AC6D8A7F485}"/>
              </a:ext>
            </a:extLst>
          </p:cNvPr>
          <p:cNvSpPr txBox="1"/>
          <p:nvPr/>
        </p:nvSpPr>
        <p:spPr>
          <a:xfrm>
            <a:off x="209617" y="1607647"/>
            <a:ext cx="3739030" cy="507831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0.75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AFCBA8-A85F-A17B-08D4-8A1833FA0FCD}"/>
              </a:ext>
            </a:extLst>
          </p:cNvPr>
          <p:cNvCxnSpPr>
            <a:cxnSpLocks/>
          </p:cNvCxnSpPr>
          <p:nvPr/>
        </p:nvCxnSpPr>
        <p:spPr>
          <a:xfrm flipH="1">
            <a:off x="3246582" y="2867891"/>
            <a:ext cx="1562296" cy="68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073D0F-15DF-887F-3027-9041B0934A5F}"/>
              </a:ext>
            </a:extLst>
          </p:cNvPr>
          <p:cNvSpPr txBox="1"/>
          <p:nvPr/>
        </p:nvSpPr>
        <p:spPr>
          <a:xfrm>
            <a:off x="6827445" y="2498559"/>
            <a:ext cx="4391891" cy="369332"/>
          </a:xfrm>
          <a:prstGeom prst="rect">
            <a:avLst/>
          </a:prstGeom>
          <a:solidFill>
            <a:schemeClr val="bg1">
              <a:alpha val="7164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B4DE5F-34A2-7D0C-AC17-0AD3272541C2}"/>
              </a:ext>
            </a:extLst>
          </p:cNvPr>
          <p:cNvSpPr txBox="1"/>
          <p:nvPr/>
        </p:nvSpPr>
        <p:spPr>
          <a:xfrm>
            <a:off x="4808878" y="2498559"/>
            <a:ext cx="4738255" cy="2308324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 err="1">
                <a:effectLst/>
                <a:latin typeface="Menlo" panose="020B0609030804020204" pitchFamily="49" charset="0"/>
              </a:rPr>
              <a:t>len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)/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(*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Gives length of array (</a:t>
            </a:r>
            <a:r>
              <a:rPr lang="en-US" dirty="0" err="1"/>
              <a:t>n_bytes_array</a:t>
            </a:r>
            <a:r>
              <a:rPr lang="en-US" dirty="0"/>
              <a:t>/</a:t>
            </a:r>
            <a:r>
              <a:rPr lang="en-US" dirty="0" err="1"/>
              <a:t>n_bytes_element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doesn’t work for vectors!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83F709-D00F-0D7C-DCD4-24A1DA32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Challenge Four answers</a:t>
            </a:r>
          </a:p>
        </p:txBody>
      </p:sp>
    </p:spTree>
    <p:extLst>
      <p:ext uri="{BB962C8B-B14F-4D97-AF65-F5344CB8AC3E}">
        <p14:creationId xmlns:p14="http://schemas.microsoft.com/office/powerpoint/2010/main" val="117676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659763" y="2223400"/>
            <a:ext cx="6097836" cy="364715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angle[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0.628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1.256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1.884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2.512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3.14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results[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results[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(angle[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results[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6946814" y="3298281"/>
            <a:ext cx="4738255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 0.950859 0.588816 -0.586238 -0.951841 -0.0031853 -0.781322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E705FC-DA64-2361-B9E6-78AA9E54896A}"/>
              </a:ext>
            </a:extLst>
          </p:cNvPr>
          <p:cNvSpPr/>
          <p:nvPr/>
        </p:nvSpPr>
        <p:spPr>
          <a:xfrm>
            <a:off x="8123722" y="3921848"/>
            <a:ext cx="1097280" cy="231006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745E15-B6C7-6F11-0B89-D9AA9ED7FD3C}"/>
              </a:ext>
            </a:extLst>
          </p:cNvPr>
          <p:cNvCxnSpPr>
            <a:cxnSpLocks/>
          </p:cNvCxnSpPr>
          <p:nvPr/>
        </p:nvCxnSpPr>
        <p:spPr>
          <a:xfrm flipH="1" flipV="1">
            <a:off x="2156059" y="4581625"/>
            <a:ext cx="2136808" cy="49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9F43C3-3E95-5D7D-E164-86FCE1665E57}"/>
              </a:ext>
            </a:extLst>
          </p:cNvPr>
          <p:cNvSpPr txBox="1"/>
          <p:nvPr/>
        </p:nvSpPr>
        <p:spPr>
          <a:xfrm>
            <a:off x="4407963" y="4890428"/>
            <a:ext cx="2791734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0,1,2,3,4,5,6 = length 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F4C13-62D4-AE81-3EC9-C0203788F0EF}"/>
              </a:ext>
            </a:extLst>
          </p:cNvPr>
          <p:cNvCxnSpPr>
            <a:cxnSpLocks/>
          </p:cNvCxnSpPr>
          <p:nvPr/>
        </p:nvCxnSpPr>
        <p:spPr>
          <a:xfrm flipH="1">
            <a:off x="4803006" y="2455358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9D2F99-C6EC-2F1F-2F9A-5DD80C98F8A3}"/>
              </a:ext>
            </a:extLst>
          </p:cNvPr>
          <p:cNvSpPr txBox="1"/>
          <p:nvPr/>
        </p:nvSpPr>
        <p:spPr>
          <a:xfrm>
            <a:off x="6910939" y="2262280"/>
            <a:ext cx="2791734" cy="64633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Only two </a:t>
            </a:r>
            <a:r>
              <a:rPr lang="en-US" dirty="0" err="1"/>
              <a:t>d.p.</a:t>
            </a:r>
            <a:r>
              <a:rPr lang="en-US" dirty="0"/>
              <a:t>, enough precision?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E0135-7D44-E274-7BE8-ADDF8AB7C597}"/>
              </a:ext>
            </a:extLst>
          </p:cNvPr>
          <p:cNvSpPr txBox="1"/>
          <p:nvPr/>
        </p:nvSpPr>
        <p:spPr>
          <a:xfrm>
            <a:off x="7093828" y="178935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</a:t>
            </a:r>
          </a:p>
        </p:txBody>
      </p:sp>
    </p:spTree>
    <p:extLst>
      <p:ext uri="{BB962C8B-B14F-4D97-AF65-F5344CB8AC3E}">
        <p14:creationId xmlns:p14="http://schemas.microsoft.com/office/powerpoint/2010/main" val="35838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93981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_USE_MATH_DEFINES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"j array: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range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getArrayLength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//number of elements/length of array/vector: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//vector&lt;double&gt;</a:t>
            </a:r>
            <a:r>
              <a:rPr lang="en-GB" sz="9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range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(pi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range);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"original array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"new array"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04055" y="1982536"/>
            <a:ext cx="4738255" cy="432426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$ ./run</a:t>
            </a:r>
          </a:p>
          <a:p>
            <a:r>
              <a:rPr lang="en-US" sz="1100" dirty="0"/>
              <a:t>Theta = 0$ ./run</a:t>
            </a:r>
          </a:p>
          <a:p>
            <a:r>
              <a:rPr lang="en-US" sz="1100" dirty="0"/>
              <a:t>j array:</a:t>
            </a:r>
          </a:p>
          <a:p>
            <a:r>
              <a:rPr lang="en-US" sz="1100" dirty="0"/>
              <a:t>original array 0</a:t>
            </a:r>
          </a:p>
          <a:p>
            <a:r>
              <a:rPr lang="en-US" sz="1100" dirty="0"/>
              <a:t>original array 0.314159</a:t>
            </a:r>
          </a:p>
          <a:p>
            <a:r>
              <a:rPr lang="en-US" sz="1100" dirty="0"/>
              <a:t>original array 0.628319</a:t>
            </a:r>
          </a:p>
          <a:p>
            <a:r>
              <a:rPr lang="en-US" sz="1100" dirty="0"/>
              <a:t>original array 0.942478</a:t>
            </a:r>
          </a:p>
          <a:p>
            <a:r>
              <a:rPr lang="en-US" sz="1100" dirty="0"/>
              <a:t>original array 1.25664</a:t>
            </a:r>
          </a:p>
          <a:p>
            <a:r>
              <a:rPr lang="en-US" sz="1100" dirty="0"/>
              <a:t>original array 1.5708</a:t>
            </a:r>
          </a:p>
          <a:p>
            <a:r>
              <a:rPr lang="en-US" sz="1100" dirty="0"/>
              <a:t>original array 1.88496</a:t>
            </a:r>
          </a:p>
          <a:p>
            <a:r>
              <a:rPr lang="en-US" sz="1100" dirty="0"/>
              <a:t>original array 2.19911</a:t>
            </a:r>
          </a:p>
          <a:p>
            <a:r>
              <a:rPr lang="en-US" sz="1100" dirty="0"/>
              <a:t>original array 2.51327</a:t>
            </a:r>
          </a:p>
          <a:p>
            <a:r>
              <a:rPr lang="en-US" sz="1100" dirty="0"/>
              <a:t>original array 2.82743</a:t>
            </a:r>
          </a:p>
          <a:p>
            <a:r>
              <a:rPr lang="en-US" sz="1100" dirty="0"/>
              <a:t>original array 3.14159</a:t>
            </a:r>
          </a:p>
          <a:p>
            <a:r>
              <a:rPr lang="en-US" sz="1100" dirty="0"/>
              <a:t>new array0</a:t>
            </a:r>
          </a:p>
          <a:p>
            <a:r>
              <a:rPr lang="en-US" sz="1100" dirty="0"/>
              <a:t>new array0.587785</a:t>
            </a:r>
          </a:p>
          <a:p>
            <a:r>
              <a:rPr lang="en-US" sz="1100" dirty="0"/>
              <a:t>new array0.951057</a:t>
            </a:r>
          </a:p>
          <a:p>
            <a:r>
              <a:rPr lang="en-US" sz="1100" dirty="0"/>
              <a:t>new array0.951056</a:t>
            </a:r>
          </a:p>
          <a:p>
            <a:r>
              <a:rPr lang="en-US" sz="1100" dirty="0"/>
              <a:t>new array0.587785</a:t>
            </a:r>
          </a:p>
          <a:p>
            <a:r>
              <a:rPr lang="en-US" sz="1100" dirty="0"/>
              <a:t>new array-8.74228e-08</a:t>
            </a:r>
          </a:p>
          <a:p>
            <a:r>
              <a:rPr lang="en-US" sz="1100" dirty="0"/>
              <a:t>new array-0.587785</a:t>
            </a:r>
          </a:p>
          <a:p>
            <a:r>
              <a:rPr lang="en-US" sz="1100" dirty="0"/>
              <a:t>new array-0.951056</a:t>
            </a:r>
          </a:p>
          <a:p>
            <a:r>
              <a:rPr lang="en-US" sz="1100" dirty="0"/>
              <a:t>new array-0.951056</a:t>
            </a:r>
          </a:p>
          <a:p>
            <a:r>
              <a:rPr lang="en-US" sz="1100" dirty="0"/>
              <a:t>new array-0.587785</a:t>
            </a:r>
          </a:p>
          <a:p>
            <a:r>
              <a:rPr lang="en-US" sz="1100" dirty="0"/>
              <a:t>new array1.74846e-07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385CB2-8F10-A492-5ECD-3881C55FA5E0}"/>
              </a:ext>
            </a:extLst>
          </p:cNvPr>
          <p:cNvCxnSpPr>
            <a:cxnSpLocks/>
          </p:cNvCxnSpPr>
          <p:nvPr/>
        </p:nvCxnSpPr>
        <p:spPr>
          <a:xfrm flipH="1">
            <a:off x="1915684" y="2797273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E18F6E-092E-2EAA-612F-87EE9F8CB11A}"/>
              </a:ext>
            </a:extLst>
          </p:cNvPr>
          <p:cNvSpPr txBox="1"/>
          <p:nvPr/>
        </p:nvSpPr>
        <p:spPr>
          <a:xfrm>
            <a:off x="3304266" y="1982536"/>
            <a:ext cx="2791734" cy="64633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Results in 10 elements being junk in this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ED716-E1FF-4354-6F4E-6094F55F23EC}"/>
              </a:ext>
            </a:extLst>
          </p:cNvPr>
          <p:cNvSpPr txBox="1"/>
          <p:nvPr/>
        </p:nvSpPr>
        <p:spPr>
          <a:xfrm>
            <a:off x="7873316" y="1490094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Katie</a:t>
            </a:r>
          </a:p>
        </p:txBody>
      </p:sp>
    </p:spTree>
    <p:extLst>
      <p:ext uri="{BB962C8B-B14F-4D97-AF65-F5344CB8AC3E}">
        <p14:creationId xmlns:p14="http://schemas.microsoft.com/office/powerpoint/2010/main" val="93258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{165B9C90-CAE9-7A45-AD45-8C27D9674C29}tf10001070_mac</Template>
  <TotalTime>9889</TotalTime>
  <Words>6501</Words>
  <Application>Microsoft Macintosh PowerPoint</Application>
  <PresentationFormat>Widescreen</PresentationFormat>
  <Paragraphs>1050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Calibri</vt:lpstr>
      <vt:lpstr>Cambria Math</vt:lpstr>
      <vt:lpstr>Menlo</vt:lpstr>
      <vt:lpstr>Rockwell</vt:lpstr>
      <vt:lpstr>Rockwell Condensed</vt:lpstr>
      <vt:lpstr>Rockwell Extra Bold</vt:lpstr>
      <vt:lpstr>Wingdings</vt:lpstr>
      <vt:lpstr>Wood Type</vt:lpstr>
      <vt:lpstr>Introduction to C++</vt:lpstr>
      <vt:lpstr>Last week…</vt:lpstr>
      <vt:lpstr>Resources</vt:lpstr>
      <vt:lpstr>AIM of workshop three</vt:lpstr>
      <vt:lpstr>Challenge four RECAP</vt:lpstr>
      <vt:lpstr>Challenge Four answers</vt:lpstr>
      <vt:lpstr>Challenge Four answers</vt:lpstr>
      <vt:lpstr>Challenge Four answers</vt:lpstr>
      <vt:lpstr>Challenge Four answers</vt:lpstr>
      <vt:lpstr>Challenge Four answers</vt:lpstr>
      <vt:lpstr>PowerPoint Presentation</vt:lpstr>
      <vt:lpstr>PowerPoint Presentation</vt:lpstr>
      <vt:lpstr>PowerPoint Presentation</vt:lpstr>
      <vt:lpstr>Hang on…</vt:lpstr>
      <vt:lpstr>Takeaways</vt:lpstr>
      <vt:lpstr>PowerPoint Presentation</vt:lpstr>
      <vt:lpstr>references</vt:lpstr>
      <vt:lpstr>Memory address</vt:lpstr>
      <vt:lpstr>Memory address</vt:lpstr>
      <vt:lpstr>pointers</vt:lpstr>
      <vt:lpstr>pointers</vt:lpstr>
      <vt:lpstr>Dereferencing</vt:lpstr>
      <vt:lpstr>Modifying variables with pointers</vt:lpstr>
      <vt:lpstr>Challenge five: a few minutes with pointers</vt:lpstr>
      <vt:lpstr>PowerPoint Presentation</vt:lpstr>
      <vt:lpstr>Pythonic approach</vt:lpstr>
      <vt:lpstr>Passing by reference</vt:lpstr>
      <vt:lpstr>Passing by pointers</vt:lpstr>
      <vt:lpstr>Passing arrays into functions</vt:lpstr>
      <vt:lpstr>Passing arrays into functions</vt:lpstr>
      <vt:lpstr>Passing arrays into functions</vt:lpstr>
      <vt:lpstr>Challenge five</vt:lpstr>
      <vt:lpstr>Challenge five</vt:lpstr>
      <vt:lpstr>Passing vectors into functions</vt:lpstr>
      <vt:lpstr>Passing vectors into functions</vt:lpstr>
      <vt:lpstr>PowerPoint Presentation</vt:lpstr>
      <vt:lpstr>PowerPoint Presentation</vt:lpstr>
      <vt:lpstr>PowerPoint Presentation</vt:lpstr>
      <vt:lpstr>Reading/writing data</vt:lpstr>
      <vt:lpstr>Reading/writing data example</vt:lpstr>
      <vt:lpstr>Reading/writing data</vt:lpstr>
      <vt:lpstr>Reading/writing data</vt:lpstr>
      <vt:lpstr>Reading/writing data</vt:lpstr>
      <vt:lpstr>Caveats</vt:lpstr>
      <vt:lpstr>Challenge six: combining what we’ve learned today</vt:lpstr>
      <vt:lpstr>PowerPoint Presentation</vt:lpstr>
      <vt:lpstr>PowerPoint Presentation</vt:lpstr>
      <vt:lpstr>Monte carlo basics</vt:lpstr>
      <vt:lpstr>Example: Area of a circle</vt:lpstr>
      <vt:lpstr>Monte carlo history</vt:lpstr>
      <vt:lpstr>Monte Carlo: expectations</vt:lpstr>
      <vt:lpstr>Monte Carlo: expectations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Hill, Alexander</dc:creator>
  <cp:lastModifiedBy>Hill, Alexander</cp:lastModifiedBy>
  <cp:revision>212</cp:revision>
  <dcterms:created xsi:type="dcterms:W3CDTF">2022-10-03T13:54:34Z</dcterms:created>
  <dcterms:modified xsi:type="dcterms:W3CDTF">2022-10-19T15:06:05Z</dcterms:modified>
</cp:coreProperties>
</file>