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6" r:id="rId3"/>
    <p:sldId id="408" r:id="rId4"/>
    <p:sldId id="409" r:id="rId5"/>
    <p:sldId id="329" r:id="rId6"/>
    <p:sldId id="489" r:id="rId7"/>
    <p:sldId id="490" r:id="rId8"/>
    <p:sldId id="493" r:id="rId9"/>
    <p:sldId id="495" r:id="rId10"/>
    <p:sldId id="496" r:id="rId11"/>
    <p:sldId id="497" r:id="rId12"/>
    <p:sldId id="498" r:id="rId13"/>
    <p:sldId id="499" r:id="rId14"/>
    <p:sldId id="500" r:id="rId15"/>
    <p:sldId id="494" r:id="rId16"/>
    <p:sldId id="501" r:id="rId17"/>
    <p:sldId id="448" r:id="rId18"/>
    <p:sldId id="449" r:id="rId19"/>
    <p:sldId id="450" r:id="rId20"/>
    <p:sldId id="451" r:id="rId21"/>
    <p:sldId id="453" r:id="rId22"/>
    <p:sldId id="452" r:id="rId23"/>
    <p:sldId id="484" r:id="rId24"/>
    <p:sldId id="503" r:id="rId25"/>
    <p:sldId id="485" r:id="rId26"/>
    <p:sldId id="486" r:id="rId27"/>
    <p:sldId id="487" r:id="rId28"/>
    <p:sldId id="492" r:id="rId29"/>
    <p:sldId id="488" r:id="rId30"/>
    <p:sldId id="454" r:id="rId31"/>
    <p:sldId id="5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DD0FF"/>
    <a:srgbClr val="E9E5DC"/>
    <a:srgbClr val="FDF80F"/>
    <a:srgbClr val="1B1B1B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89381"/>
  </p:normalViewPr>
  <p:slideViewPr>
    <p:cSldViewPr snapToGrid="0">
      <p:cViewPr varScale="1">
        <p:scale>
          <a:sx n="104" d="100"/>
          <a:sy n="104" d="100"/>
        </p:scale>
        <p:origin x="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File:AAMarkov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Six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9423350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November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FF1-5B7B-4C65-7534-CE6C8F4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22562"/>
            <a:ext cx="10353762" cy="1257300"/>
          </a:xfrm>
        </p:spPr>
        <p:txBody>
          <a:bodyPr/>
          <a:lstStyle/>
          <a:p>
            <a:r>
              <a:rPr lang="en-GB" dirty="0"/>
              <a:t>Emily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560B4-D1E7-EFFE-65D3-0BF5B994C984}"/>
              </a:ext>
            </a:extLst>
          </p:cNvPr>
          <p:cNvSpPr txBox="1"/>
          <p:nvPr/>
        </p:nvSpPr>
        <p:spPr>
          <a:xfrm>
            <a:off x="7461240" y="230458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Fraction inside the circle: 0.764</a:t>
            </a:r>
          </a:p>
          <a:p>
            <a:r>
              <a:rPr lang="en-GB" dirty="0">
                <a:solidFill>
                  <a:srgbClr val="002060"/>
                </a:solidFill>
              </a:rPr>
              <a:t>True area =0.785398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FF0F0-E93B-AACD-4CB0-15F470CD3329}"/>
              </a:ext>
            </a:extLst>
          </p:cNvPr>
          <p:cNvSpPr txBox="1"/>
          <p:nvPr/>
        </p:nvSpPr>
        <p:spPr>
          <a:xfrm>
            <a:off x="277348" y="935308"/>
            <a:ext cx="4730761" cy="36471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Number of random values you want to generate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BD793-5064-7CD6-2C91-5B871F78129B}"/>
              </a:ext>
            </a:extLst>
          </p:cNvPr>
          <p:cNvSpPr txBox="1"/>
          <p:nvPr/>
        </p:nvSpPr>
        <p:spPr>
          <a:xfrm>
            <a:off x="5105400" y="2406402"/>
            <a:ext cx="6809252" cy="330859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Compute the fraction of draws that satisfy x^2 + y^2 &lt; 0.5^2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"Fraction inside the circle: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"True area ="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32DF-427E-C9CE-72C5-C2170290CEE2}"/>
              </a:ext>
            </a:extLst>
          </p:cNvPr>
          <p:cNvSpPr txBox="1"/>
          <p:nvPr/>
        </p:nvSpPr>
        <p:spPr>
          <a:xfrm>
            <a:off x="1282726" y="5270998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concise, good job!</a:t>
            </a:r>
          </a:p>
        </p:txBody>
      </p:sp>
    </p:spTree>
    <p:extLst>
      <p:ext uri="{BB962C8B-B14F-4D97-AF65-F5344CB8AC3E}">
        <p14:creationId xmlns:p14="http://schemas.microsoft.com/office/powerpoint/2010/main" val="15955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7E22-60DC-3914-E6A5-31C408B8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Mehul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3E28D-1A0D-2B5C-7111-30B9805FBA99}"/>
              </a:ext>
            </a:extLst>
          </p:cNvPr>
          <p:cNvSpPr txBox="1"/>
          <p:nvPr/>
        </p:nvSpPr>
        <p:spPr>
          <a:xfrm>
            <a:off x="672860" y="1798309"/>
            <a:ext cx="609600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(error);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value for pi with n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The error on this is 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%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8E1F-9694-672E-8105-BA8795CF40FE}"/>
              </a:ext>
            </a:extLst>
          </p:cNvPr>
          <p:cNvSpPr txBox="1"/>
          <p:nvPr/>
        </p:nvSpPr>
        <p:spPr>
          <a:xfrm>
            <a:off x="7202448" y="1859339"/>
            <a:ext cx="4720112" cy="313932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 is 3.16 The error on this is : -0.585924 %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 is 3.228 The error on this is : -2.75043 %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 is 3.142 The error on this is : -0.0129662 %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 is 3.13148 The error on this is : 0.321896 %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1000000 is 3.14173 The error on this is : -0.00430821 %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5CE33-72E1-CF88-A15D-7C89866516FF}"/>
              </a:ext>
            </a:extLst>
          </p:cNvPr>
          <p:cNvSpPr txBox="1"/>
          <p:nvPr/>
        </p:nvSpPr>
        <p:spPr>
          <a:xfrm>
            <a:off x="8202502" y="5370241"/>
            <a:ext cx="2720004" cy="923330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Looks good, error trend is strange though, is there a bug?</a:t>
            </a:r>
          </a:p>
        </p:txBody>
      </p:sp>
    </p:spTree>
    <p:extLst>
      <p:ext uri="{BB962C8B-B14F-4D97-AF65-F5344CB8AC3E}">
        <p14:creationId xmlns:p14="http://schemas.microsoft.com/office/powerpoint/2010/main" val="416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D59-E06D-E328-6B1D-515176AD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AD14B-251E-02A7-D6FE-D31BC2C0223B}"/>
              </a:ext>
            </a:extLst>
          </p:cNvPr>
          <p:cNvSpPr txBox="1"/>
          <p:nvPr/>
        </p:nvSpPr>
        <p:spPr>
          <a:xfrm>
            <a:off x="7471888" y="1674674"/>
            <a:ext cx="4720112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How many draws should be done? 100</a:t>
            </a:r>
          </a:p>
          <a:p>
            <a:r>
              <a:rPr lang="en-GB" dirty="0">
                <a:solidFill>
                  <a:srgbClr val="002060"/>
                </a:solidFill>
              </a:rPr>
              <a:t>Area of circle is: 0.1925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is: 0.19635</a:t>
            </a:r>
          </a:p>
          <a:p>
            <a:r>
              <a:rPr lang="en-GB" dirty="0">
                <a:solidFill>
                  <a:srgbClr val="002060"/>
                </a:solidFill>
              </a:rPr>
              <a:t>Error is: -1.99976</a:t>
            </a:r>
          </a:p>
          <a:p>
            <a:r>
              <a:rPr lang="en-GB" dirty="0">
                <a:solidFill>
                  <a:srgbClr val="002060"/>
                </a:solidFill>
              </a:rPr>
              <a:t>Draw count: 77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BA81-C0B4-CB8A-ADEC-8878D6568A95}"/>
              </a:ext>
            </a:extLst>
          </p:cNvPr>
          <p:cNvSpPr txBox="1"/>
          <p:nvPr/>
        </p:nvSpPr>
        <p:spPr>
          <a:xfrm>
            <a:off x="43623" y="2963940"/>
            <a:ext cx="7047808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(draw)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Use k as the total count, not a hardcoded 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&lt;&lt; fraction &lt;&lt;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Change 0.5 to 1.0 for the full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 of circle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"Actual area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approx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1000 draws to get error of ~ 1% on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"Draw count: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A6D8B-B4BD-51F6-CEC8-9A7D8BE401C6}"/>
              </a:ext>
            </a:extLst>
          </p:cNvPr>
          <p:cNvSpPr txBox="1"/>
          <p:nvPr/>
        </p:nvSpPr>
        <p:spPr>
          <a:xfrm>
            <a:off x="43623" y="148930"/>
            <a:ext cx="4556086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Initialize 'draw' to 0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98C07-FFDF-A008-9C4A-C3A008F5D6B7}"/>
              </a:ext>
            </a:extLst>
          </p:cNvPr>
          <p:cNvSpPr txBox="1"/>
          <p:nvPr/>
        </p:nvSpPr>
        <p:spPr>
          <a:xfrm>
            <a:off x="61583" y="948690"/>
            <a:ext cx="5803958" cy="59093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random number generator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tolerance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counts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each loop's estimate for pi and its error, initialised as a nonzero value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 values for x and y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1CC6B-4250-ED8A-95AC-E3CCEC94D5E3}"/>
              </a:ext>
            </a:extLst>
          </p:cNvPr>
          <p:cNvSpPr txBox="1"/>
          <p:nvPr/>
        </p:nvSpPr>
        <p:spPr>
          <a:xfrm>
            <a:off x="5889450" y="2025908"/>
            <a:ext cx="6326459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values for x and y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inside the circle, x^2 + y^2 &lt;= r^2, and r =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 circle, tick the count up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Either way, tick up the total count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Use count/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= pi r^2 / Area of square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Calculate error based on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cmath's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value of pi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results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"Trial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count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63A6-D1EF-0B07-DC1B-448087D66D47}"/>
              </a:ext>
            </a:extLst>
          </p:cNvPr>
          <p:cNvSpPr txBox="1"/>
          <p:nvPr/>
        </p:nvSpPr>
        <p:spPr>
          <a:xfrm>
            <a:off x="8379335" y="1303092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adaptive approach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706DD9-1B21-88C3-C0C2-C1B3FB2D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49737" y="1487758"/>
            <a:ext cx="729598" cy="538150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7B876-09C1-F4CE-B61F-2B26F8E777B6}"/>
              </a:ext>
            </a:extLst>
          </p:cNvPr>
          <p:cNvSpPr txBox="1"/>
          <p:nvPr/>
        </p:nvSpPr>
        <p:spPr>
          <a:xfrm>
            <a:off x="5078093" y="3429000"/>
            <a:ext cx="7113907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Trial 4.61009e+06,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4.61010e+06,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A69B0-D80F-4D7A-EB89-B6DD109607E8}"/>
              </a:ext>
            </a:extLst>
          </p:cNvPr>
          <p:cNvSpPr txBox="1"/>
          <p:nvPr/>
        </p:nvSpPr>
        <p:spPr>
          <a:xfrm>
            <a:off x="0" y="1487758"/>
            <a:ext cx="7113907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Trial 1, count is 1,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2, count is 2,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3,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4,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</a:t>
            </a:r>
          </a:p>
          <a:p>
            <a:r>
              <a:rPr lang="en-GB" dirty="0">
                <a:solidFill>
                  <a:srgbClr val="002060"/>
                </a:solidFill>
              </a:rPr>
              <a:t>Trial 5, count is 4,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3.2</a:t>
            </a:r>
          </a:p>
          <a:p>
            <a:r>
              <a:rPr lang="en-GB" dirty="0">
                <a:solidFill>
                  <a:srgbClr val="002060"/>
                </a:solidFill>
              </a:rPr>
              <a:t>Trial 6, count is 5,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3.33333</a:t>
            </a:r>
          </a:p>
          <a:p>
            <a:r>
              <a:rPr lang="en-GB" dirty="0">
                <a:solidFill>
                  <a:srgbClr val="002060"/>
                </a:solidFill>
              </a:rPr>
              <a:t>Trial 7, count is 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3.42857</a:t>
            </a:r>
          </a:p>
        </p:txBody>
      </p:sp>
    </p:spTree>
    <p:extLst>
      <p:ext uri="{BB962C8B-B14F-4D97-AF65-F5344CB8AC3E}">
        <p14:creationId xmlns:p14="http://schemas.microsoft.com/office/powerpoint/2010/main" val="36040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Sakircan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0" y="1433329"/>
            <a:ext cx="8334740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{out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94BAA-821A-56AE-50DC-09BF7867D373}"/>
              </a:ext>
            </a:extLst>
          </p:cNvPr>
          <p:cNvSpPr txBox="1"/>
          <p:nvPr/>
        </p:nvSpPr>
        <p:spPr>
          <a:xfrm>
            <a:off x="10165064" y="2910656"/>
            <a:ext cx="124893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100</a:t>
            </a:r>
          </a:p>
          <a:p>
            <a:r>
              <a:rPr lang="en-GB" dirty="0">
                <a:solidFill>
                  <a:srgbClr val="002060"/>
                </a:solidFill>
              </a:rPr>
              <a:t>0</a:t>
            </a:r>
          </a:p>
          <a:p>
            <a:r>
              <a:rPr lang="en-GB" dirty="0">
                <a:solidFill>
                  <a:srgbClr val="002060"/>
                </a:solidFill>
              </a:rPr>
              <a:t>1</a:t>
            </a:r>
          </a:p>
          <a:p>
            <a:r>
              <a:rPr lang="en-GB" dirty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61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FEAE-88EC-4121-6B98-98E60E0D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/>
          <a:lstStyle/>
          <a:p>
            <a:r>
              <a:rPr lang="en-GB" dirty="0"/>
              <a:t>Rupesh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A059-8848-1595-88AD-31B6EFED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0C58-6C54-6113-EC12-0B259408280E}"/>
              </a:ext>
            </a:extLst>
          </p:cNvPr>
          <p:cNvSpPr txBox="1"/>
          <p:nvPr/>
        </p:nvSpPr>
        <p:spPr>
          <a:xfrm>
            <a:off x="0" y="1066801"/>
            <a:ext cx="8302752" cy="581697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y,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area,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kk; 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//fraction is area (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mult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factor is area of square, here 1)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area of circle by Monte Carlo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methode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fractional error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sample size of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8FE8-1C9E-BEFA-7CA4-598412741EEE}"/>
              </a:ext>
            </a:extLst>
          </p:cNvPr>
          <p:cNvSpPr txBox="1"/>
          <p:nvPr/>
        </p:nvSpPr>
        <p:spPr>
          <a:xfrm>
            <a:off x="6720938" y="1374592"/>
            <a:ext cx="4991217" cy="330859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 with fractional error 0.236056 with sample size of 10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0.65 with fractional error 0.172394 with sample size of 20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0.866667 with fractional error -0.103475 with sample size of 30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40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50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60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0.785714 with fractional error -0.000402678 with sample size of 70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0.7625 with fractional error 0.0291547 with sample size of 80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90</a:t>
            </a:r>
          </a:p>
        </p:txBody>
      </p:sp>
    </p:spTree>
    <p:extLst>
      <p:ext uri="{BB962C8B-B14F-4D97-AF65-F5344CB8AC3E}">
        <p14:creationId xmlns:p14="http://schemas.microsoft.com/office/powerpoint/2010/main" val="2945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9470-ADA2-B5B1-16A4-D9564F35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8B1B-D2AB-7E6F-E666-0FF941EF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268670" cy="371474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Monte Carlo: estimate the expected value or probability density of some unknown space by drawing independent random values</a:t>
            </a:r>
          </a:p>
          <a:p>
            <a:endParaRPr lang="en-US" sz="2800" dirty="0"/>
          </a:p>
          <a:p>
            <a:r>
              <a:rPr lang="en-US" sz="2800" dirty="0"/>
              <a:t>For high-dimension probabilistic models, Monte Carlo sampling may not be effective, as volume of sample space grows exponentially with additional parameters</a:t>
            </a:r>
          </a:p>
          <a:p>
            <a:endParaRPr lang="en-US" sz="2800" dirty="0"/>
          </a:p>
          <a:p>
            <a:r>
              <a:rPr lang="en-US" sz="2800" dirty="0"/>
              <a:t>MCMCs try to sample more intelligently, the next random draw depends on the current one</a:t>
            </a:r>
          </a:p>
          <a:p>
            <a:endParaRPr lang="en-GB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A86A7080-D75F-F62F-09A5-7A12DEB2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52" y="2093976"/>
            <a:ext cx="2794000" cy="3632200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D5792-4A96-771C-EFFE-41B272D007C4}"/>
              </a:ext>
            </a:extLst>
          </p:cNvPr>
          <p:cNvSpPr txBox="1"/>
          <p:nvPr/>
        </p:nvSpPr>
        <p:spPr>
          <a:xfrm>
            <a:off x="8701548" y="5975491"/>
            <a:ext cx="1849263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Andrey Markov</a:t>
            </a:r>
          </a:p>
        </p:txBody>
      </p:sp>
    </p:spTree>
    <p:extLst>
      <p:ext uri="{BB962C8B-B14F-4D97-AF65-F5344CB8AC3E}">
        <p14:creationId xmlns:p14="http://schemas.microsoft.com/office/powerpoint/2010/main" val="31300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6180179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simple Markov Chain uses stochastic processes to determine the evolving state of a system</a:t>
            </a:r>
          </a:p>
          <a:p>
            <a:endParaRPr lang="en-US" dirty="0"/>
          </a:p>
          <a:p>
            <a:r>
              <a:rPr lang="en-US" dirty="0"/>
              <a:t>Consider this system, it describes whether someone attends class given their previous attendance</a:t>
            </a:r>
          </a:p>
          <a:p>
            <a:endParaRPr lang="en-US" dirty="0"/>
          </a:p>
          <a:p>
            <a:r>
              <a:rPr lang="en-US" dirty="0"/>
              <a:t>E.g. if you attend class one week, there’s a 90% chance you will the next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2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712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Start with initial state of attendance: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=[0.9, 0.1]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=[0.87, 0.13]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In the long-run, you approach a </a:t>
                </a:r>
                <a:r>
                  <a:rPr lang="en-US" b="1" dirty="0"/>
                  <a:t>steady state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3469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Basics</a:t>
            </a:r>
          </a:p>
          <a:p>
            <a:endParaRPr lang="en-US" dirty="0"/>
          </a:p>
          <a:p>
            <a:r>
              <a:rPr lang="en-US" dirty="0"/>
              <a:t>Generating random numbers in C++ </a:t>
            </a:r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−0.6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 b="-16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204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847-1BC9-E556-2B1C-9A2A334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F1E-D986-6D74-B070-5616B3FC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2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Markov chains can also be used to generate a sequence of random variables where the current value is dependent on the value of the prior value</a:t>
            </a:r>
          </a:p>
          <a:p>
            <a:endParaRPr lang="en-US" dirty="0"/>
          </a:p>
          <a:p>
            <a:r>
              <a:rPr lang="en-US" dirty="0"/>
              <a:t>An example of this is a number line, where possible moves are -1 and 1 (chosen with equal probability)</a:t>
            </a:r>
          </a:p>
          <a:p>
            <a:endParaRPr lang="en-US" dirty="0"/>
          </a:p>
          <a:p>
            <a:r>
              <a:rPr lang="en-US" dirty="0"/>
              <a:t>MCMCs are Monte Carlo methods where a Markov chain is used to draw samples</a:t>
            </a:r>
          </a:p>
          <a:p>
            <a:endParaRPr lang="en-US" dirty="0"/>
          </a:p>
          <a:p>
            <a:r>
              <a:rPr lang="en-US" dirty="0"/>
              <a:t>The idea is that the chain will settle (find equilibrium) on the desired quantity we are inferring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5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7013050" cy="487361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Create a class that generates random numbers from a uniform distribution </a:t>
            </a:r>
          </a:p>
          <a:p>
            <a:endParaRPr lang="en-US" sz="1600" dirty="0"/>
          </a:p>
          <a:p>
            <a:r>
              <a:rPr lang="en-US" sz="1600" dirty="0"/>
              <a:t>Create a Markov Chain class that predicts which US party will win the next election (lookup matrices, matrix </a:t>
            </a:r>
            <a:r>
              <a:rPr lang="en-US" sz="1600" dirty="0" err="1"/>
              <a:t>mutlipliaction</a:t>
            </a:r>
            <a:r>
              <a:rPr lang="en-US" sz="1600" dirty="0"/>
              <a:t>, if statements etc.)</a:t>
            </a:r>
          </a:p>
          <a:p>
            <a:endParaRPr lang="en-US" sz="1600" dirty="0"/>
          </a:p>
          <a:p>
            <a:r>
              <a:rPr lang="en-US" sz="1600" dirty="0"/>
              <a:t>Assume initially a Dem is in power X0 = [1,0], create a method in the MC class that calculates numerically the steady state vector, i.e. the probability that in a given year either party will be in power</a:t>
            </a:r>
          </a:p>
          <a:p>
            <a:endParaRPr lang="en-US" sz="1600" dirty="0"/>
          </a:p>
          <a:p>
            <a:r>
              <a:rPr lang="en-US" sz="1600" dirty="0"/>
              <a:t>Create another method that uses random draws from the random number class to stochastically predict who will be in power for each of the next 20 cycles</a:t>
            </a:r>
          </a:p>
          <a:p>
            <a:endParaRPr lang="en-US" sz="1600" dirty="0"/>
          </a:p>
          <a:p>
            <a:r>
              <a:rPr lang="en-US" sz="1600" dirty="0"/>
              <a:t>Create a figure showing how the holder of office changed over the 20 cycles</a:t>
            </a:r>
          </a:p>
          <a:p>
            <a:endParaRPr lang="en-GB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555929" y="4548566"/>
            <a:ext cx="142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Republican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174621" y="2104612"/>
            <a:ext cx="129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Democrat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43451" cy="137874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0.65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9136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8CA99-CDE7-324F-49DE-6BED9EAB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28" y="2128797"/>
            <a:ext cx="5611143" cy="3497087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8446-2D16-F26F-5C45-E1F205DE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43059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Context: ballistics in the 1800s</a:t>
            </a:r>
          </a:p>
          <a:p>
            <a:endParaRPr lang="en-US" dirty="0"/>
          </a:p>
          <a:p>
            <a:r>
              <a:rPr lang="en-US" dirty="0"/>
              <a:t>Aim: determine the accuracy of various weapons at a given distance</a:t>
            </a:r>
          </a:p>
          <a:p>
            <a:endParaRPr lang="en-US" dirty="0"/>
          </a:p>
          <a:p>
            <a:r>
              <a:rPr lang="en-US" dirty="0"/>
              <a:t>alex-hill94.github.io/#</a:t>
            </a:r>
            <a:r>
              <a:rPr lang="en-US" dirty="0" err="1"/>
              <a:t>Proj</a:t>
            </a:r>
            <a:endParaRPr lang="en-US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Fire a Flintlock Musket">
            <a:extLst>
              <a:ext uri="{FF2B5EF4-FFF2-40B4-BE49-F238E27FC236}">
                <a16:creationId xmlns:a16="http://schemas.microsoft.com/office/drawing/2014/main" id="{94CF1137-069F-0CB0-ED09-B4B06E9D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5" y="2074943"/>
            <a:ext cx="3984742" cy="40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F89C-8D9D-5D34-57AA-A5540F7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81029D2-D798-65F1-8CE0-D1316CA0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9" y="2074832"/>
            <a:ext cx="9801401" cy="268919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DF61F58-26B1-E9FB-B6E9-AEBE3ACF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8" y="4737297"/>
            <a:ext cx="4244276" cy="1687878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sampled from a normal distribution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  <a:blipFill>
                <a:blip r:embed="rId5"/>
                <a:stretch>
                  <a:fillRect l="-2604" t="-2142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0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08F-6A59-0B9E-F5D8-FF3DF83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Step one</a:t>
                </a:r>
                <a:r>
                  <a:rPr lang="en-US" sz="2000" dirty="0"/>
                  <a:t>: find the optimal angle required to hit the bullseye.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two</a:t>
                </a:r>
                <a:r>
                  <a:rPr lang="en-US" sz="2000" dirty="0"/>
                  <a:t>: set this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.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from a normal distribution and 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to 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three</a:t>
                </a:r>
                <a:r>
                  <a:rPr lang="en-US" sz="2000" dirty="0"/>
                  <a:t>: the soldier fires three times per minute. Simulate one ‘trial’ as being five minutes of firing. How many times does he hit the target?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four</a:t>
                </a:r>
                <a:r>
                  <a:rPr lang="en-US" sz="2000" dirty="0"/>
                  <a:t>: run 1000, 10,000, 100,000 trials. What is the distribution of the number of hits?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597FB-2ACC-633A-BD77-ADF00F45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15" y="3697889"/>
            <a:ext cx="6893385" cy="189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21C6-75EF-7B7E-A92D-13FA8C2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A9D0-237F-1ACE-8213-EAAAD218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4795629" cy="41905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five</a:t>
            </a:r>
            <a:r>
              <a:rPr lang="en-US" dirty="0"/>
              <a:t>: compare the performance of a rifle vs a musket at 100m (details on the main document)</a:t>
            </a:r>
          </a:p>
          <a:p>
            <a:endParaRPr lang="en-US" dirty="0"/>
          </a:p>
          <a:p>
            <a:r>
              <a:rPr lang="en-US" b="1" dirty="0"/>
              <a:t>Step six</a:t>
            </a:r>
            <a:r>
              <a:rPr lang="en-US" dirty="0"/>
              <a:t>: run the experiment for muskets and rifles at various distances. At what distance does it become better to use one over the other?</a:t>
            </a:r>
          </a:p>
          <a:p>
            <a:endParaRPr lang="en-GB" dirty="0"/>
          </a:p>
        </p:txBody>
      </p:sp>
      <p:pic>
        <p:nvPicPr>
          <p:cNvPr id="4" name="Picture 2" descr="The Baker Rifle: Why it was so Accurate, Deadly, and Dependable">
            <a:extLst>
              <a:ext uri="{FF2B5EF4-FFF2-40B4-BE49-F238E27FC236}">
                <a16:creationId xmlns:a16="http://schemas.microsoft.com/office/drawing/2014/main" id="{67AB10A1-4342-1AB4-568D-E77BA2D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53" y="1621512"/>
            <a:ext cx="3922131" cy="1807488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BD8DC5-4FC6-4BA7-BB3A-170B3E2F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03" y="3787867"/>
            <a:ext cx="3468029" cy="2839675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7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B685-186A-1C9A-50E2-C6F166D3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4C8-BBBF-DCC9-B35D-0EECEAEB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presentation on your planned approach, your code, and your results (10-15 minutes plus time for questions)</a:t>
            </a:r>
          </a:p>
          <a:p>
            <a:endParaRPr lang="en-GB" dirty="0"/>
          </a:p>
          <a:p>
            <a:r>
              <a:rPr lang="en-GB" dirty="0"/>
              <a:t>Live demonstration on my laptop, will it compile and run first time?</a:t>
            </a:r>
          </a:p>
          <a:p>
            <a:pPr lvl="1"/>
            <a:r>
              <a:rPr lang="en-GB" dirty="0"/>
              <a:t>Produce data stream, save data, produce plots…</a:t>
            </a:r>
          </a:p>
        </p:txBody>
      </p:sp>
    </p:spTree>
    <p:extLst>
      <p:ext uri="{BB962C8B-B14F-4D97-AF65-F5344CB8AC3E}">
        <p14:creationId xmlns:p14="http://schemas.microsoft.com/office/powerpoint/2010/main" val="4205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807D-2043-53A9-45AA-689671D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8C55-F551-F752-C912-D771407B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525903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Don’t repeat yourself! </a:t>
            </a:r>
          </a:p>
          <a:p>
            <a:endParaRPr lang="en-US" sz="2800" dirty="0"/>
          </a:p>
          <a:p>
            <a:r>
              <a:rPr lang="en-US" sz="2800" dirty="0"/>
              <a:t>Plan your approach and allocate tasks before you start coding</a:t>
            </a:r>
          </a:p>
          <a:p>
            <a:endParaRPr lang="en-US" sz="2800" dirty="0"/>
          </a:p>
          <a:p>
            <a:r>
              <a:rPr lang="en-US" sz="2800" dirty="0" err="1"/>
              <a:t>Generalise</a:t>
            </a:r>
            <a:r>
              <a:rPr lang="en-US" sz="2800" dirty="0"/>
              <a:t> things as much as possible, and consider where it would be useful to use classes</a:t>
            </a:r>
          </a:p>
          <a:p>
            <a:pPr marL="36900" indent="0">
              <a:buNone/>
            </a:pPr>
            <a:endParaRPr lang="en-US" sz="2800" dirty="0"/>
          </a:p>
          <a:p>
            <a:r>
              <a:rPr lang="en-US" sz="2800" dirty="0"/>
              <a:t>Communicate via Slack, or book study rooms in the teaching hub (502)</a:t>
            </a:r>
          </a:p>
          <a:p>
            <a:endParaRPr lang="en-US" dirty="0"/>
          </a:p>
          <a:p>
            <a:r>
              <a:rPr lang="en-US" sz="2800" dirty="0"/>
              <a:t>Try using GitHub if the project becomes complex</a:t>
            </a:r>
          </a:p>
          <a:p>
            <a:endParaRPr lang="en-US" sz="2800" dirty="0"/>
          </a:p>
          <a:p>
            <a:pPr marL="3690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Homework recap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Markov Chains</a:t>
            </a:r>
          </a:p>
          <a:p>
            <a:endParaRPr lang="en-GB" dirty="0"/>
          </a:p>
          <a:p>
            <a:r>
              <a:rPr lang="en-GB" dirty="0"/>
              <a:t>Group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3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1C22-6676-2F3E-7309-DD07FD16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116743"/>
            <a:ext cx="3412878" cy="2941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GB" b="1" dirty="0"/>
              <a:t>Group One</a:t>
            </a:r>
          </a:p>
          <a:p>
            <a:pPr lvl="1"/>
            <a:r>
              <a:rPr lang="en-GB" dirty="0"/>
              <a:t>Sam</a:t>
            </a:r>
          </a:p>
          <a:p>
            <a:pPr lvl="1"/>
            <a:r>
              <a:rPr lang="en-GB" dirty="0"/>
              <a:t>Emily</a:t>
            </a:r>
          </a:p>
          <a:p>
            <a:pPr lvl="1"/>
            <a:r>
              <a:rPr lang="en-GB" dirty="0"/>
              <a:t>Marina</a:t>
            </a:r>
          </a:p>
          <a:p>
            <a:pPr lvl="1"/>
            <a:r>
              <a:rPr lang="en-GB" dirty="0"/>
              <a:t>Rupesh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BF6E6-AEB6-AEAF-DBBE-7C85C787C28B}"/>
              </a:ext>
            </a:extLst>
          </p:cNvPr>
          <p:cNvSpPr txBox="1">
            <a:spLocks/>
          </p:cNvSpPr>
          <p:nvPr/>
        </p:nvSpPr>
        <p:spPr>
          <a:xfrm>
            <a:off x="4326675" y="1116743"/>
            <a:ext cx="3230136" cy="29415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Two</a:t>
            </a:r>
          </a:p>
          <a:p>
            <a:pPr lvl="1"/>
            <a:r>
              <a:rPr lang="en-GB" dirty="0" err="1"/>
              <a:t>Khang</a:t>
            </a:r>
            <a:endParaRPr lang="en-GB" dirty="0"/>
          </a:p>
          <a:p>
            <a:pPr lvl="1"/>
            <a:r>
              <a:rPr lang="en-GB" dirty="0"/>
              <a:t>Andrew</a:t>
            </a:r>
          </a:p>
          <a:p>
            <a:pPr lvl="1"/>
            <a:r>
              <a:rPr lang="en-GB" dirty="0"/>
              <a:t>Ana</a:t>
            </a:r>
          </a:p>
          <a:p>
            <a:pPr lvl="1"/>
            <a:r>
              <a:rPr lang="en-GB" dirty="0" err="1"/>
              <a:t>Sakrican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2BA00-E3AD-9C4D-0090-9A6408600A8F}"/>
              </a:ext>
            </a:extLst>
          </p:cNvPr>
          <p:cNvSpPr txBox="1">
            <a:spLocks/>
          </p:cNvSpPr>
          <p:nvPr/>
        </p:nvSpPr>
        <p:spPr>
          <a:xfrm>
            <a:off x="7556812" y="1116743"/>
            <a:ext cx="3412878" cy="294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399FF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Three</a:t>
            </a:r>
          </a:p>
          <a:p>
            <a:pPr lvl="1"/>
            <a:r>
              <a:rPr lang="en-GB" dirty="0"/>
              <a:t>Luke</a:t>
            </a:r>
          </a:p>
          <a:p>
            <a:pPr lvl="1"/>
            <a:r>
              <a:rPr lang="en-GB" dirty="0"/>
              <a:t>Sinead</a:t>
            </a:r>
          </a:p>
          <a:p>
            <a:pPr lvl="1"/>
            <a:r>
              <a:rPr lang="en-GB" dirty="0"/>
              <a:t>Mehul</a:t>
            </a:r>
          </a:p>
          <a:p>
            <a:pPr lvl="1"/>
            <a:r>
              <a:rPr lang="en-GB" dirty="0"/>
              <a:t>Joe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D2BB1-073F-59A3-C55A-1E45B3DA7073}"/>
              </a:ext>
            </a:extLst>
          </p:cNvPr>
          <p:cNvSpPr txBox="1"/>
          <p:nvPr/>
        </p:nvSpPr>
        <p:spPr>
          <a:xfrm>
            <a:off x="0" y="5018049"/>
            <a:ext cx="63784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Room: 502-TR4(cap.84)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Date(s): Friday, 24/11/2023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Time: 13:00-15:00</a:t>
            </a:r>
            <a:endParaRPr lang="en-GB" sz="2800" b="1" dirty="0">
              <a:solidFill>
                <a:srgbClr val="00B05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4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dy Steady Cook - Wikipedia">
            <a:extLst>
              <a:ext uri="{FF2B5EF4-FFF2-40B4-BE49-F238E27FC236}">
                <a16:creationId xmlns:a16="http://schemas.microsoft.com/office/drawing/2014/main" id="{7D1DF152-CDF0-6A1E-9864-62A74DD6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55" y="1161317"/>
            <a:ext cx="7044290" cy="45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E1D-0962-F5E2-B2C6-5F87C994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646-C691-70BD-F26F-78E51009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Previous lecture slides for details on random numbers, classes, functions, etc.</a:t>
            </a:r>
          </a:p>
          <a:p>
            <a:endParaRPr lang="en-US" sz="2800" dirty="0"/>
          </a:p>
          <a:p>
            <a:r>
              <a:rPr lang="en-US" sz="2800" dirty="0"/>
              <a:t>alex-hill94.github.io/#WS6 for slides and recordings of previous workshops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cplusplus.com</a:t>
            </a:r>
            <a:r>
              <a:rPr lang="en-US" sz="2800" dirty="0"/>
              <a:t>/reference/random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Ten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 the circle described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compute its area using a Monte Carlo method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i.e. draw random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between -0.5 and 0.5, and compute the fraction of draws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many draws do you need to get ~1% error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898F8-9FD1-FEE7-5507-C63B3AA2ADB7}"/>
              </a:ext>
            </a:extLst>
          </p:cNvPr>
          <p:cNvSpPr/>
          <p:nvPr/>
        </p:nvSpPr>
        <p:spPr>
          <a:xfrm>
            <a:off x="6870194" y="2254803"/>
            <a:ext cx="3595140" cy="361263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35AEA-F649-99DC-30E8-69CAEF0B78D2}"/>
              </a:ext>
            </a:extLst>
          </p:cNvPr>
          <p:cNvSpPr/>
          <p:nvPr/>
        </p:nvSpPr>
        <p:spPr>
          <a:xfrm>
            <a:off x="6870193" y="2272292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E916D-AE8B-3B70-DFB8-0E0C256CEFAF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8667764" y="2272292"/>
            <a:ext cx="0" cy="35951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1F96DE-7DAE-CEB9-FB60-475346616073}"/>
              </a:ext>
            </a:extLst>
          </p:cNvPr>
          <p:cNvCxnSpPr>
            <a:cxnSpLocks/>
          </p:cNvCxnSpPr>
          <p:nvPr/>
        </p:nvCxnSpPr>
        <p:spPr>
          <a:xfrm flipH="1">
            <a:off x="6870193" y="4118280"/>
            <a:ext cx="359514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A7CEE-8EA1-56A9-7888-FF4C47BAE943}"/>
              </a:ext>
            </a:extLst>
          </p:cNvPr>
          <p:cNvSpPr txBox="1"/>
          <p:nvPr/>
        </p:nvSpPr>
        <p:spPr>
          <a:xfrm>
            <a:off x="1052572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76ED-21BE-29E3-CEF7-A02862064B85}"/>
              </a:ext>
            </a:extLst>
          </p:cNvPr>
          <p:cNvSpPr txBox="1"/>
          <p:nvPr/>
        </p:nvSpPr>
        <p:spPr>
          <a:xfrm>
            <a:off x="8369551" y="1885471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7568C-BE74-98DC-EC8C-0645FE10B97E}"/>
              </a:ext>
            </a:extLst>
          </p:cNvPr>
          <p:cNvSpPr txBox="1"/>
          <p:nvPr/>
        </p:nvSpPr>
        <p:spPr>
          <a:xfrm>
            <a:off x="627376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58163-AB45-C2F1-0A2E-05712336B118}"/>
              </a:ext>
            </a:extLst>
          </p:cNvPr>
          <p:cNvSpPr txBox="1"/>
          <p:nvPr/>
        </p:nvSpPr>
        <p:spPr>
          <a:xfrm>
            <a:off x="8366038" y="5884922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E9C-B4DD-C6A8-6C5E-C6A997A1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8" y="230458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Andrew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0D141-6252-9029-B73E-4DF23493FDDE}"/>
              </a:ext>
            </a:extLst>
          </p:cNvPr>
          <p:cNvSpPr txBox="1"/>
          <p:nvPr/>
        </p:nvSpPr>
        <p:spPr>
          <a:xfrm>
            <a:off x="0" y="0"/>
            <a:ext cx="5672254" cy="224676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9B81E-2459-2A22-A9A3-125F9C020CA8}"/>
              </a:ext>
            </a:extLst>
          </p:cNvPr>
          <p:cNvSpPr txBox="1"/>
          <p:nvPr/>
        </p:nvSpPr>
        <p:spPr>
          <a:xfrm>
            <a:off x="4723650" y="1779346"/>
            <a:ext cx="7247185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trials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points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 radius);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"Pi is approximately: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FF9B4-F845-5030-B770-0982986AAB4F}"/>
              </a:ext>
            </a:extLst>
          </p:cNvPr>
          <p:cNvSpPr txBox="1"/>
          <p:nvPr/>
        </p:nvSpPr>
        <p:spPr>
          <a:xfrm>
            <a:off x="221165" y="2477227"/>
            <a:ext cx="3481040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3.168</a:t>
            </a:r>
          </a:p>
          <a:p>
            <a:r>
              <a:rPr lang="en-GB" dirty="0">
                <a:solidFill>
                  <a:srgbClr val="002060"/>
                </a:solidFill>
              </a:rPr>
              <a:t>Error: 0.840572%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3.184</a:t>
            </a:r>
          </a:p>
          <a:p>
            <a:r>
              <a:rPr lang="en-GB" dirty="0">
                <a:solidFill>
                  <a:srgbClr val="002060"/>
                </a:solidFill>
              </a:rPr>
              <a:t>Error: 1.34987%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3.196</a:t>
            </a:r>
          </a:p>
          <a:p>
            <a:r>
              <a:rPr lang="en-GB" dirty="0">
                <a:solidFill>
                  <a:srgbClr val="002060"/>
                </a:solidFill>
              </a:rPr>
              <a:t>Error: 1.73184%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F192E-D3B7-E5F6-2090-F8A06D85373F}"/>
              </a:ext>
            </a:extLst>
          </p:cNvPr>
          <p:cNvSpPr txBox="1"/>
          <p:nvPr/>
        </p:nvSpPr>
        <p:spPr>
          <a:xfrm>
            <a:off x="1046322" y="5189284"/>
            <a:ext cx="1896101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304E8-6C72-7DD6-44AF-FAB844E0A7CC}"/>
              </a:ext>
            </a:extLst>
          </p:cNvPr>
          <p:cNvSpPr txBox="1"/>
          <p:nvPr/>
        </p:nvSpPr>
        <p:spPr>
          <a:xfrm>
            <a:off x="668468" y="5715294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Computes error on pi, not the area</a:t>
            </a:r>
          </a:p>
        </p:txBody>
      </p:sp>
    </p:spTree>
    <p:extLst>
      <p:ext uri="{BB962C8B-B14F-4D97-AF65-F5344CB8AC3E}">
        <p14:creationId xmlns:p14="http://schemas.microsoft.com/office/powerpoint/2010/main" val="38407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281353" y="1551563"/>
            <a:ext cx="5468815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"Number of draws: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range_from_x,range_to_x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range_from_y,range_to_y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90485-E85A-B12D-80FF-6B2FC180A063}"/>
              </a:ext>
            </a:extLst>
          </p:cNvPr>
          <p:cNvSpPr txBox="1"/>
          <p:nvPr/>
        </p:nvSpPr>
        <p:spPr>
          <a:xfrm>
            <a:off x="5750168" y="1551563"/>
            <a:ext cx="6096000" cy="418576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((area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3730620" y="1487758"/>
            <a:ext cx="4720112" cy="452431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0.78429</a:t>
            </a:r>
          </a:p>
          <a:p>
            <a:r>
              <a:rPr lang="en-GB" dirty="0">
                <a:solidFill>
                  <a:srgbClr val="002060"/>
                </a:solidFill>
              </a:rPr>
              <a:t>Error: 0.141096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0.7802</a:t>
            </a:r>
          </a:p>
          <a:p>
            <a:r>
              <a:rPr lang="en-GB" dirty="0">
                <a:solidFill>
                  <a:srgbClr val="002060"/>
                </a:solidFill>
              </a:rPr>
              <a:t>Error: 0.661851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0.806</a:t>
            </a:r>
          </a:p>
          <a:p>
            <a:r>
              <a:rPr lang="en-GB" dirty="0">
                <a:solidFill>
                  <a:srgbClr val="002060"/>
                </a:solidFill>
              </a:rPr>
              <a:t>Error: 2.62311</a:t>
            </a:r>
          </a:p>
        </p:txBody>
      </p:sp>
    </p:spTree>
    <p:extLst>
      <p:ext uri="{BB962C8B-B14F-4D97-AF65-F5344CB8AC3E}">
        <p14:creationId xmlns:p14="http://schemas.microsoft.com/office/powerpoint/2010/main" val="600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6916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Sam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5CB4-CA71-D42F-F49F-C6A4C74FCCFE}"/>
              </a:ext>
            </a:extLst>
          </p:cNvPr>
          <p:cNvSpPr txBox="1"/>
          <p:nvPr/>
        </p:nvSpPr>
        <p:spPr>
          <a:xfrm>
            <a:off x="0" y="86916"/>
            <a:ext cx="9783431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to estimate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estimate_circle_area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sqrt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no's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Uniform distribution between -0.5 and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radius) {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Check if the point is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Circle area calculation with respect to the square area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6975958" y="2763886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Estimated area of the circle: 0.78339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of the circle: 0.785398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09D8-04CD-179D-4464-036654E32441}"/>
              </a:ext>
            </a:extLst>
          </p:cNvPr>
          <p:cNvSpPr txBox="1"/>
          <p:nvPr/>
        </p:nvSpPr>
        <p:spPr>
          <a:xfrm>
            <a:off x="8552877" y="4626276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Converts integer to a float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1EC8-78CE-3713-2017-0C872060021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46600" y="4810942"/>
            <a:ext cx="4006277" cy="650058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19945</TotalTime>
  <Words>3596</Words>
  <Application>Microsoft Macintosh PowerPoint</Application>
  <PresentationFormat>Widescreen</PresentationFormat>
  <Paragraphs>504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Calisto MT</vt:lpstr>
      <vt:lpstr>Cambria Math</vt:lpstr>
      <vt:lpstr>Courier New</vt:lpstr>
      <vt:lpstr>HELVETICA LIGHT</vt:lpstr>
      <vt:lpstr>HELVETICA LIGHT</vt:lpstr>
      <vt:lpstr>Menlo</vt:lpstr>
      <vt:lpstr>Wingdings</vt:lpstr>
      <vt:lpstr>Wingdings 2</vt:lpstr>
      <vt:lpstr>SlateVTI</vt:lpstr>
      <vt:lpstr>PowerPoint Presentation</vt:lpstr>
      <vt:lpstr>Last Week</vt:lpstr>
      <vt:lpstr>Aim of Workshop Six</vt:lpstr>
      <vt:lpstr>Resources</vt:lpstr>
      <vt:lpstr>Challenge Ten (Homework)</vt:lpstr>
      <vt:lpstr>Andrew</vt:lpstr>
      <vt:lpstr>Marina</vt:lpstr>
      <vt:lpstr>Marina</vt:lpstr>
      <vt:lpstr>Sam</vt:lpstr>
      <vt:lpstr>Emily</vt:lpstr>
      <vt:lpstr>Mehul</vt:lpstr>
      <vt:lpstr>Sinead</vt:lpstr>
      <vt:lpstr>Joe</vt:lpstr>
      <vt:lpstr>Joe</vt:lpstr>
      <vt:lpstr>Sakircan</vt:lpstr>
      <vt:lpstr>Rupesh</vt:lpstr>
      <vt:lpstr>Markov Chain Monte Carlo (MCMC)</vt:lpstr>
      <vt:lpstr>Markov Chains</vt:lpstr>
      <vt:lpstr>Markov Chains</vt:lpstr>
      <vt:lpstr>Markov Chains</vt:lpstr>
      <vt:lpstr>Markov Chains</vt:lpstr>
      <vt:lpstr>Markov Chains</vt:lpstr>
      <vt:lpstr>PowerPoint Presentation</vt:lpstr>
      <vt:lpstr>PowerPoint Presentation</vt:lpstr>
      <vt:lpstr>Project Description</vt:lpstr>
      <vt:lpstr>Project Description</vt:lpstr>
      <vt:lpstr>Project Description</vt:lpstr>
      <vt:lpstr>Project Delivery</vt:lpstr>
      <vt:lpstr>Tips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Hill, Alexander</cp:lastModifiedBy>
  <cp:revision>263</cp:revision>
  <dcterms:created xsi:type="dcterms:W3CDTF">2020-12-11T09:06:28Z</dcterms:created>
  <dcterms:modified xsi:type="dcterms:W3CDTF">2023-11-10T11:01:43Z</dcterms:modified>
</cp:coreProperties>
</file>