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6" r:id="rId3"/>
    <p:sldId id="408" r:id="rId4"/>
    <p:sldId id="409" r:id="rId5"/>
    <p:sldId id="329" r:id="rId6"/>
    <p:sldId id="489" r:id="rId7"/>
    <p:sldId id="490" r:id="rId8"/>
    <p:sldId id="493" r:id="rId9"/>
    <p:sldId id="495" r:id="rId10"/>
    <p:sldId id="496" r:id="rId11"/>
    <p:sldId id="497" r:id="rId12"/>
    <p:sldId id="498" r:id="rId13"/>
    <p:sldId id="499" r:id="rId14"/>
    <p:sldId id="500" r:id="rId15"/>
    <p:sldId id="494" r:id="rId16"/>
    <p:sldId id="501" r:id="rId17"/>
    <p:sldId id="448" r:id="rId18"/>
    <p:sldId id="449" r:id="rId19"/>
    <p:sldId id="450" r:id="rId20"/>
    <p:sldId id="451" r:id="rId21"/>
    <p:sldId id="453" r:id="rId22"/>
    <p:sldId id="452" r:id="rId23"/>
    <p:sldId id="484" r:id="rId24"/>
    <p:sldId id="503" r:id="rId25"/>
    <p:sldId id="485" r:id="rId26"/>
    <p:sldId id="486" r:id="rId27"/>
    <p:sldId id="487" r:id="rId28"/>
    <p:sldId id="492" r:id="rId29"/>
    <p:sldId id="488" r:id="rId30"/>
    <p:sldId id="454" r:id="rId31"/>
    <p:sldId id="5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DD0FF"/>
    <a:srgbClr val="E9E5DC"/>
    <a:srgbClr val="FDF80F"/>
    <a:srgbClr val="1B1B1B"/>
    <a:srgbClr val="F2B800"/>
    <a:srgbClr val="D2A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9381"/>
  </p:normalViewPr>
  <p:slideViewPr>
    <p:cSldViewPr snapToGrid="0">
      <p:cViewPr varScale="1">
        <p:scale>
          <a:sx n="54" d="100"/>
          <a:sy n="54" d="100"/>
        </p:scale>
        <p:origin x="23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11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83442-EB36-05F1-BF19-38DE1F63D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31CB-CA89-E530-8243-DFF40A7CCC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2102-9CB6-5F42-A929-BAE6D191A529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49595-BDCF-4900-A2E8-3DC3CAE3E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ADC36-3F13-2366-865A-A5122B562C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515E-D8F3-7144-8C7A-99E4B55E29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4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9C1C-F395-4B67-87B6-9C90C25D84AC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DCB38-E6DD-4DF7-AF5B-318804018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8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DCB38-E6DD-4DF7-AF5B-3188040186D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0B83-B3E6-40B7-B53C-8926FC19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0458"/>
            <a:ext cx="10353762" cy="1257300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D8D2-7B22-417A-A4B2-3F4E782CC20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 marL="342900" indent="-306000">
              <a:buFont typeface="Courier New" panose="02070309020205020404" pitchFamily="49" charset="0"/>
              <a:buChar char="o"/>
              <a:defRPr sz="2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1pPr>
            <a:lvl2pPr marL="720000" indent="-270000">
              <a:buFont typeface="Courier New" panose="02070309020205020404" pitchFamily="49" charset="0"/>
              <a:buChar char="o"/>
              <a:defRPr sz="24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2pPr>
            <a:lvl3pPr marL="1026000" indent="-216000">
              <a:buFont typeface="Courier New" panose="02070309020205020404" pitchFamily="49" charset="0"/>
              <a:buChar char="o"/>
              <a:defRPr sz="20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3pPr>
            <a:lvl4pPr marL="1386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4pPr>
            <a:lvl5pPr marL="1674000" indent="-216000">
              <a:buFont typeface="Courier New" panose="02070309020205020404" pitchFamily="49" charset="0"/>
              <a:buChar char="o"/>
              <a:defRPr sz="1800" b="0" i="0">
                <a:solidFill>
                  <a:srgbClr val="002060"/>
                </a:solidFill>
                <a:effectLst/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BD2-ADDF-481A-BA1D-143C484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727-B865-412F-A343-E466E6796DD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D857-F39F-4396-A1AB-265AC563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C4B3-6D88-4F5A-9AFA-0D6776F1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C32D9-67D1-5C11-D4A0-C23C2BB562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7897" y="6493480"/>
            <a:ext cx="1518118" cy="357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A009-6084-6D33-8085-9B6642E4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9677"/>
          <a:stretch/>
        </p:blipFill>
        <p:spPr>
          <a:xfrm>
            <a:off x="-14748" y="6514883"/>
            <a:ext cx="9419694" cy="365126"/>
          </a:xfrm>
          <a:prstGeom prst="rect">
            <a:avLst/>
          </a:prstGeom>
        </p:spPr>
      </p:pic>
      <p:pic>
        <p:nvPicPr>
          <p:cNvPr id="9" name="Picture 2" descr="C++ - Wikipedia">
            <a:extLst>
              <a:ext uri="{FF2B5EF4-FFF2-40B4-BE49-F238E27FC236}">
                <a16:creationId xmlns:a16="http://schemas.microsoft.com/office/drawing/2014/main" id="{5C7C1C18-7C63-7AB7-5200-9C26EC29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911" y="249184"/>
            <a:ext cx="796681" cy="89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65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8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File:AAMarkov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6EF0569-2D9C-DFF7-E898-97FC9047C75E}"/>
              </a:ext>
            </a:extLst>
          </p:cNvPr>
          <p:cNvSpPr txBox="1"/>
          <p:nvPr/>
        </p:nvSpPr>
        <p:spPr>
          <a:xfrm>
            <a:off x="1222468" y="2242086"/>
            <a:ext cx="9747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Introduction to C++: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Helvetica Light"/>
              </a:rPr>
              <a:t>Workshop Six</a:t>
            </a:r>
            <a:endParaRPr lang="en-US" sz="3600" dirty="0">
              <a:solidFill>
                <a:srgbClr val="002060"/>
              </a:solidFill>
              <a:latin typeface="Helvetica Ligh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9D162FC-0D09-D741-AC7F-6A62359CC2F3}"/>
              </a:ext>
            </a:extLst>
          </p:cNvPr>
          <p:cNvSpPr txBox="1">
            <a:spLocks/>
          </p:cNvSpPr>
          <p:nvPr/>
        </p:nvSpPr>
        <p:spPr>
          <a:xfrm>
            <a:off x="2052844" y="3908029"/>
            <a:ext cx="8086311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Helvetica Light" panose="020B0403020202020204" pitchFamily="34" charset="0"/>
              </a:rPr>
              <a:t>Dr. Alexander Hill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2060"/>
                </a:solidFill>
                <a:latin typeface="Helvetica Light" panose="020B0403020202020204" pitchFamily="34" charset="0"/>
              </a:rPr>
              <a:t>a.d.hill@liverpool.ac.uk</a:t>
            </a:r>
            <a:endParaRPr lang="en-US" sz="2000" dirty="0">
              <a:solidFill>
                <a:srgbClr val="002060"/>
              </a:solidFill>
              <a:latin typeface="Helvetica Light" panose="020B0403020202020204" pitchFamily="34" charset="0"/>
            </a:endParaRPr>
          </a:p>
          <a:p>
            <a:pPr algn="ctr"/>
            <a:endParaRPr lang="en-US" dirty="0">
              <a:solidFill>
                <a:srgbClr val="002060"/>
              </a:solidFill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E268C-A640-593E-D159-C233F92FE23D}"/>
              </a:ext>
            </a:extLst>
          </p:cNvPr>
          <p:cNvSpPr txBox="1"/>
          <p:nvPr/>
        </p:nvSpPr>
        <p:spPr>
          <a:xfrm>
            <a:off x="9423350" y="114273"/>
            <a:ext cx="205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Helvetica Light" panose="020B0403020202020204" pitchFamily="34" charset="0"/>
              </a:rPr>
              <a:t>November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2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9"/>
    </mc:Choice>
    <mc:Fallback xmlns="">
      <p:transition spd="slow" advTm="57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0FF1-5B7B-4C65-7534-CE6C8F4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22562"/>
            <a:ext cx="10353762" cy="1257300"/>
          </a:xfrm>
        </p:spPr>
        <p:txBody>
          <a:bodyPr/>
          <a:lstStyle/>
          <a:p>
            <a:r>
              <a:rPr lang="en-GB" dirty="0"/>
              <a:t>Emily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560B4-D1E7-EFFE-65D3-0BF5B994C984}"/>
              </a:ext>
            </a:extLst>
          </p:cNvPr>
          <p:cNvSpPr txBox="1"/>
          <p:nvPr/>
        </p:nvSpPr>
        <p:spPr>
          <a:xfrm>
            <a:off x="7461240" y="230458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Fraction inside the circle: 0.764</a:t>
            </a:r>
          </a:p>
          <a:p>
            <a:r>
              <a:rPr lang="en-GB" dirty="0">
                <a:solidFill>
                  <a:srgbClr val="002060"/>
                </a:solidFill>
              </a:rPr>
              <a:t>True area =0.785398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FF0F0-E93B-AACD-4CB0-15F470CD3329}"/>
              </a:ext>
            </a:extLst>
          </p:cNvPr>
          <p:cNvSpPr txBox="1"/>
          <p:nvPr/>
        </p:nvSpPr>
        <p:spPr>
          <a:xfrm>
            <a:off x="277348" y="935308"/>
            <a:ext cx="4730761" cy="364715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Number of random values you want to generate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BD793-5064-7CD6-2C91-5B871F78129B}"/>
              </a:ext>
            </a:extLst>
          </p:cNvPr>
          <p:cNvSpPr txBox="1"/>
          <p:nvPr/>
        </p:nvSpPr>
        <p:spPr>
          <a:xfrm>
            <a:off x="5105400" y="2406402"/>
            <a:ext cx="6809252" cy="330859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y)) {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Compute the fraction of draws that satisfy x^2 + y^2 &lt; 0.5^2</a:t>
            </a:r>
            <a:endParaRPr lang="en-GB" sz="11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numValuesToGenerate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"Fraction inside the circle: 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fractionInsideCircle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"True area ="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TrueArea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1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A32DF-427E-C9CE-72C5-C2170290CEE2}"/>
              </a:ext>
            </a:extLst>
          </p:cNvPr>
          <p:cNvSpPr txBox="1"/>
          <p:nvPr/>
        </p:nvSpPr>
        <p:spPr>
          <a:xfrm>
            <a:off x="1282726" y="5270998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concise, good job!</a:t>
            </a:r>
          </a:p>
        </p:txBody>
      </p:sp>
    </p:spTree>
    <p:extLst>
      <p:ext uri="{BB962C8B-B14F-4D97-AF65-F5344CB8AC3E}">
        <p14:creationId xmlns:p14="http://schemas.microsoft.com/office/powerpoint/2010/main" val="15955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7E22-60DC-3914-E6A5-31C408B8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Mehul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3E28D-1A0D-2B5C-7111-30B9805FBA99}"/>
              </a:ext>
            </a:extLst>
          </p:cNvPr>
          <p:cNvSpPr txBox="1"/>
          <p:nvPr/>
        </p:nvSpPr>
        <p:spPr>
          <a:xfrm>
            <a:off x="672860" y="1798309"/>
            <a:ext cx="6096000" cy="440120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10000000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j: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n_values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(j);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M_PI));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error_pi_value.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(error);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value for pi with n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pi_value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The error on this is 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%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8E1F-9694-672E-8105-BA8795CF40FE}"/>
              </a:ext>
            </a:extLst>
          </p:cNvPr>
          <p:cNvSpPr txBox="1"/>
          <p:nvPr/>
        </p:nvSpPr>
        <p:spPr>
          <a:xfrm>
            <a:off x="7202448" y="1859339"/>
            <a:ext cx="4720112" cy="3139321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 is 3.16 The error on this is : -0.585924 %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 is 3.228 The error on this is : -2.75043 %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 is 3.142 The error on this is : -0.0129662 %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 is 3.13148 The error on this is : 0.321896 %</a:t>
            </a:r>
          </a:p>
          <a:p>
            <a:r>
              <a:rPr lang="en-GB" dirty="0">
                <a:solidFill>
                  <a:srgbClr val="002060"/>
                </a:solidFill>
              </a:rPr>
              <a:t>The value for pi with n = 1000000 is 3.14173 The error on this is : -0.00430821 %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5CE33-72E1-CF88-A15D-7C89866516FF}"/>
              </a:ext>
            </a:extLst>
          </p:cNvPr>
          <p:cNvSpPr txBox="1"/>
          <p:nvPr/>
        </p:nvSpPr>
        <p:spPr>
          <a:xfrm>
            <a:off x="8202502" y="5370241"/>
            <a:ext cx="2720004" cy="923330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Looks good, error trend is strange though, is there a bug?</a:t>
            </a:r>
          </a:p>
        </p:txBody>
      </p:sp>
    </p:spTree>
    <p:extLst>
      <p:ext uri="{BB962C8B-B14F-4D97-AF65-F5344CB8AC3E}">
        <p14:creationId xmlns:p14="http://schemas.microsoft.com/office/powerpoint/2010/main" val="4168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D59-E06D-E328-6B1D-515176AD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AD14B-251E-02A7-D6FE-D31BC2C0223B}"/>
              </a:ext>
            </a:extLst>
          </p:cNvPr>
          <p:cNvSpPr txBox="1"/>
          <p:nvPr/>
        </p:nvSpPr>
        <p:spPr>
          <a:xfrm>
            <a:off x="7471888" y="1674674"/>
            <a:ext cx="4720112" cy="1754326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How many draws should be done? 100</a:t>
            </a:r>
          </a:p>
          <a:p>
            <a:r>
              <a:rPr lang="en-GB" dirty="0">
                <a:solidFill>
                  <a:srgbClr val="002060"/>
                </a:solidFill>
              </a:rPr>
              <a:t>Area of circle is: 0.1925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is: 0.19635</a:t>
            </a:r>
          </a:p>
          <a:p>
            <a:r>
              <a:rPr lang="en-GB" dirty="0">
                <a:solidFill>
                  <a:srgbClr val="002060"/>
                </a:solidFill>
              </a:rPr>
              <a:t>Error is: -1.99976</a:t>
            </a:r>
          </a:p>
          <a:p>
            <a:r>
              <a:rPr lang="en-GB" dirty="0">
                <a:solidFill>
                  <a:srgbClr val="002060"/>
                </a:solidFill>
              </a:rPr>
              <a:t>Draw count: 77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4BA81-C0B4-CB8A-ADEC-8878D6568A95}"/>
              </a:ext>
            </a:extLst>
          </p:cNvPr>
          <p:cNvSpPr txBox="1"/>
          <p:nvPr/>
        </p:nvSpPr>
        <p:spPr>
          <a:xfrm>
            <a:off x="43623" y="2963940"/>
            <a:ext cx="7047808" cy="310854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(draw)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Use k as the total count, not a hardcoded number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&lt;&lt; fraction &lt;&lt;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Change 0.5 to 1.0 for the full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 of circle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"Actual area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real_area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 is: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need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approx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1000 draws to get error of ~ 1% on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"Draw count: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A6D8B-B4BD-51F6-CEC8-9A7D8BE401C6}"/>
              </a:ext>
            </a:extLst>
          </p:cNvPr>
          <p:cNvSpPr txBox="1"/>
          <p:nvPr/>
        </p:nvSpPr>
        <p:spPr>
          <a:xfrm>
            <a:off x="43623" y="148930"/>
            <a:ext cx="4556086" cy="2462213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draw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Initialize 'draw' to 0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fraction;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endParaRPr lang="en-GB" sz="1400" b="0" i="1" dirty="0">
              <a:solidFill>
                <a:srgbClr val="66D9E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98C07-FFDF-A008-9C4A-C3A008F5D6B7}"/>
              </a:ext>
            </a:extLst>
          </p:cNvPr>
          <p:cNvSpPr txBox="1"/>
          <p:nvPr/>
        </p:nvSpPr>
        <p:spPr>
          <a:xfrm>
            <a:off x="61583" y="948690"/>
            <a:ext cx="5803958" cy="590931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random number generator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tolerance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e-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Set up counts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Define each loop's estimate for pi and its error, initialised as a nonzero value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Initialise values for x and y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1CC6B-4250-ED8A-95AC-E3CCEC94D5E3}"/>
              </a:ext>
            </a:extLst>
          </p:cNvPr>
          <p:cNvSpPr txBox="1"/>
          <p:nvPr/>
        </p:nvSpPr>
        <p:spPr>
          <a:xfrm>
            <a:off x="5889450" y="2025908"/>
            <a:ext cx="6326459" cy="483209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tolerance){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values for x and y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inside the circle, x^2 + y^2 &lt;= r^2, and r =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thisY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If point is in circle, tick the count up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Either way, tick up the total count by 1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Use count/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= pi r^2 / Area of square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(count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Calculate error based on </a:t>
            </a:r>
            <a:r>
              <a:rPr lang="en-GB" sz="14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cmath's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value of pi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absoluteError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M_PI);</a:t>
            </a:r>
          </a:p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Print results of each loop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"Trial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totalCount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count is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count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piGuess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163A6-D1EF-0B07-DC1B-448087D66D47}"/>
              </a:ext>
            </a:extLst>
          </p:cNvPr>
          <p:cNvSpPr txBox="1"/>
          <p:nvPr/>
        </p:nvSpPr>
        <p:spPr>
          <a:xfrm>
            <a:off x="8379335" y="1303092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adaptive approach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706DD9-1B21-88C3-C0C2-C1B3FB2DF16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49737" y="1487758"/>
            <a:ext cx="729598" cy="538150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C669-315B-9E1B-6914-69EDC36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663" y="230458"/>
            <a:ext cx="10353762" cy="1257300"/>
          </a:xfrm>
        </p:spPr>
        <p:txBody>
          <a:bodyPr/>
          <a:lstStyle/>
          <a:p>
            <a:r>
              <a:rPr lang="en-GB" dirty="0"/>
              <a:t>Joe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7B876-09C1-F4CE-B61F-2B26F8E777B6}"/>
              </a:ext>
            </a:extLst>
          </p:cNvPr>
          <p:cNvSpPr txBox="1"/>
          <p:nvPr/>
        </p:nvSpPr>
        <p:spPr>
          <a:xfrm>
            <a:off x="5078093" y="3429000"/>
            <a:ext cx="7113907" cy="341632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Trial 4.61009e+06,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3.62076e+06,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  <a:p>
            <a:r>
              <a:rPr lang="en-GB" dirty="0">
                <a:solidFill>
                  <a:srgbClr val="002060"/>
                </a:solidFill>
              </a:rPr>
              <a:t>Trial 4.61010e+06, count is 3.62077e+06,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3.14159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A69B0-D80F-4D7A-EB89-B6DD109607E8}"/>
              </a:ext>
            </a:extLst>
          </p:cNvPr>
          <p:cNvSpPr txBox="1"/>
          <p:nvPr/>
        </p:nvSpPr>
        <p:spPr>
          <a:xfrm>
            <a:off x="0" y="1487758"/>
            <a:ext cx="7113907" cy="2308324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Trial 1, count is 1,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2, count is 2,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3,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4</a:t>
            </a:r>
          </a:p>
          <a:p>
            <a:r>
              <a:rPr lang="en-GB" dirty="0">
                <a:solidFill>
                  <a:srgbClr val="002060"/>
                </a:solidFill>
              </a:rPr>
              <a:t>Trial 4, count is 3,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</a:t>
            </a:r>
          </a:p>
          <a:p>
            <a:r>
              <a:rPr lang="en-GB" dirty="0">
                <a:solidFill>
                  <a:srgbClr val="002060"/>
                </a:solidFill>
              </a:rPr>
              <a:t>Trial 5, count is 4,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3.2</a:t>
            </a:r>
          </a:p>
          <a:p>
            <a:r>
              <a:rPr lang="en-GB" dirty="0">
                <a:solidFill>
                  <a:srgbClr val="002060"/>
                </a:solidFill>
              </a:rPr>
              <a:t>Trial 6, count is 5,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3.33333</a:t>
            </a:r>
          </a:p>
          <a:p>
            <a:r>
              <a:rPr lang="en-GB" dirty="0">
                <a:solidFill>
                  <a:srgbClr val="002060"/>
                </a:solidFill>
              </a:rPr>
              <a:t>Trial 7, count is 6, </a:t>
            </a:r>
            <a:r>
              <a:rPr lang="en-GB" dirty="0" err="1">
                <a:solidFill>
                  <a:srgbClr val="002060"/>
                </a:solidFill>
              </a:rPr>
              <a:t>piGuess</a:t>
            </a:r>
            <a:r>
              <a:rPr lang="en-GB" dirty="0">
                <a:solidFill>
                  <a:srgbClr val="002060"/>
                </a:solidFill>
              </a:rPr>
              <a:t> = 3.42857</a:t>
            </a:r>
          </a:p>
        </p:txBody>
      </p:sp>
    </p:spTree>
    <p:extLst>
      <p:ext uri="{BB962C8B-B14F-4D97-AF65-F5344CB8AC3E}">
        <p14:creationId xmlns:p14="http://schemas.microsoft.com/office/powerpoint/2010/main" val="36040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Sakircan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0" y="1433329"/>
            <a:ext cx="8334740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y_values.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{out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n_data_points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94BAA-821A-56AE-50DC-09BF7867D373}"/>
              </a:ext>
            </a:extLst>
          </p:cNvPr>
          <p:cNvSpPr txBox="1"/>
          <p:nvPr/>
        </p:nvSpPr>
        <p:spPr>
          <a:xfrm>
            <a:off x="10165064" y="2910656"/>
            <a:ext cx="1248937" cy="147732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100</a:t>
            </a:r>
          </a:p>
          <a:p>
            <a:r>
              <a:rPr lang="en-GB" dirty="0">
                <a:solidFill>
                  <a:srgbClr val="002060"/>
                </a:solidFill>
              </a:rPr>
              <a:t>0</a:t>
            </a:r>
          </a:p>
          <a:p>
            <a:r>
              <a:rPr lang="en-GB" dirty="0">
                <a:solidFill>
                  <a:srgbClr val="002060"/>
                </a:solidFill>
              </a:rPr>
              <a:t>1</a:t>
            </a:r>
          </a:p>
          <a:p>
            <a:r>
              <a:rPr lang="en-GB" dirty="0">
                <a:solidFill>
                  <a:srgbClr val="0020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61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FEAE-88EC-4121-6B98-98E60E0D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90499"/>
            <a:ext cx="10353762" cy="1257300"/>
          </a:xfrm>
        </p:spPr>
        <p:txBody>
          <a:bodyPr/>
          <a:lstStyle/>
          <a:p>
            <a:r>
              <a:rPr lang="en-GB" dirty="0"/>
              <a:t>Rupesh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A059-8848-1595-88AD-31B6EFED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0C58-6C54-6113-EC12-0B259408280E}"/>
              </a:ext>
            </a:extLst>
          </p:cNvPr>
          <p:cNvSpPr txBox="1"/>
          <p:nvPr/>
        </p:nvSpPr>
        <p:spPr>
          <a:xfrm>
            <a:off x="0" y="1066801"/>
            <a:ext cx="8302752" cy="5816977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x, y,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area,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3.141592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k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kk; k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generator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rand_dev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(generator);</a:t>
            </a:r>
          </a:p>
          <a:p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(y,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distance_sq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0.25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)j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//fraction is area (</a:t>
            </a:r>
            <a:r>
              <a:rPr lang="en-GB" sz="1200" b="0" dirty="0" err="1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mult</a:t>
            </a:r>
            <a:r>
              <a:rPr lang="en-GB" sz="12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factor is area of square, here 1)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(area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area;</a:t>
            </a:r>
          </a:p>
          <a:p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"The area of circle by Monte Carlo </a:t>
            </a:r>
            <a:r>
              <a:rPr lang="en-GB" sz="12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methode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 is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fractionn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fractional error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errorr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 with sample size of "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2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GB" sz="12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2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8FE8-1C9E-BEFA-7CA4-598412741EEE}"/>
              </a:ext>
            </a:extLst>
          </p:cNvPr>
          <p:cNvSpPr txBox="1"/>
          <p:nvPr/>
        </p:nvSpPr>
        <p:spPr>
          <a:xfrm>
            <a:off x="6720938" y="1374592"/>
            <a:ext cx="4991217" cy="3308598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 with fractional error 0.236056 with sample size of 10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0.65 with fractional error 0.172394 with sample size of 20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0.866667 with fractional error -0.103475 with sample size of 30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40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0.8 with fractional error -0.0185919 with sample size of 50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60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0.785714 with fractional error -0.000402678 with sample size of 70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0.7625 with fractional error 0.0291547 with sample size of 80</a:t>
            </a:r>
          </a:p>
          <a:p>
            <a:r>
              <a:rPr lang="en-GB" sz="1100" dirty="0">
                <a:solidFill>
                  <a:srgbClr val="002060"/>
                </a:solidFill>
              </a:rPr>
              <a:t>The area of circle by Monte Carlo </a:t>
            </a:r>
            <a:r>
              <a:rPr lang="en-GB" sz="1100" dirty="0" err="1">
                <a:solidFill>
                  <a:srgbClr val="002060"/>
                </a:solidFill>
              </a:rPr>
              <a:t>methode</a:t>
            </a:r>
            <a:r>
              <a:rPr lang="en-GB" sz="1100" dirty="0">
                <a:solidFill>
                  <a:srgbClr val="002060"/>
                </a:solidFill>
              </a:rPr>
              <a:t> is 0.766667 with fractional error 0.0238495 with sample size of 90</a:t>
            </a:r>
          </a:p>
        </p:txBody>
      </p:sp>
    </p:spTree>
    <p:extLst>
      <p:ext uri="{BB962C8B-B14F-4D97-AF65-F5344CB8AC3E}">
        <p14:creationId xmlns:p14="http://schemas.microsoft.com/office/powerpoint/2010/main" val="2945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9470-ADA2-B5B1-16A4-D9564F35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8B1B-D2AB-7E6F-E666-0FF941EF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268670" cy="371474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Monte Carlo: estimate the expected value or probability density of some unknown space by drawing independent random values</a:t>
            </a:r>
          </a:p>
          <a:p>
            <a:endParaRPr lang="en-US" sz="2800" dirty="0"/>
          </a:p>
          <a:p>
            <a:r>
              <a:rPr lang="en-US" sz="2800" dirty="0"/>
              <a:t>For high-dimension probabilistic models, Monte Carlo sampling may not be effective, as volume of sample space grows exponentially with additional parameters</a:t>
            </a:r>
          </a:p>
          <a:p>
            <a:endParaRPr lang="en-US" sz="2800" dirty="0"/>
          </a:p>
          <a:p>
            <a:r>
              <a:rPr lang="en-US" sz="2800" dirty="0"/>
              <a:t>MCMCs try to sample more intelligently, the next random draw depends on the current one</a:t>
            </a:r>
          </a:p>
          <a:p>
            <a:endParaRPr lang="en-GB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A86A7080-D75F-F62F-09A5-7A12DEB2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52" y="2093976"/>
            <a:ext cx="2794000" cy="3632200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D5792-4A96-771C-EFFE-41B272D007C4}"/>
              </a:ext>
            </a:extLst>
          </p:cNvPr>
          <p:cNvSpPr txBox="1"/>
          <p:nvPr/>
        </p:nvSpPr>
        <p:spPr>
          <a:xfrm>
            <a:off x="8701548" y="5975491"/>
            <a:ext cx="1849263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Andrey Markov</a:t>
            </a:r>
          </a:p>
        </p:txBody>
      </p:sp>
    </p:spTree>
    <p:extLst>
      <p:ext uri="{BB962C8B-B14F-4D97-AF65-F5344CB8AC3E}">
        <p14:creationId xmlns:p14="http://schemas.microsoft.com/office/powerpoint/2010/main" val="31300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6180179" cy="37147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simple Markov Chain uses stochastic processes to determine the evolving state of a system</a:t>
            </a:r>
          </a:p>
          <a:p>
            <a:endParaRPr lang="en-US" dirty="0"/>
          </a:p>
          <a:p>
            <a:r>
              <a:rPr lang="en-US" dirty="0"/>
              <a:t>Consider this system, it describes whether someone attends class given their previous attendance</a:t>
            </a:r>
          </a:p>
          <a:p>
            <a:endParaRPr lang="en-US" dirty="0"/>
          </a:p>
          <a:p>
            <a:r>
              <a:rPr lang="en-US" dirty="0"/>
              <a:t>E.g. if you attend class one week, there’s a 90% chance you will the next</a:t>
            </a:r>
          </a:p>
          <a:p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2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7128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Start with initial state of attendance: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=[0.9, 0.1]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=[0.87, 0.13]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In the long-run, you approach a </a:t>
                </a:r>
                <a:r>
                  <a:rPr lang="en-US" b="1" dirty="0"/>
                  <a:t>steady state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3469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485-059D-4F00-2A98-7850C379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5C4A-8EF7-0D33-B41F-24A7FBFB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Basics</a:t>
            </a:r>
          </a:p>
          <a:p>
            <a:endParaRPr lang="en-US" dirty="0"/>
          </a:p>
          <a:p>
            <a:r>
              <a:rPr lang="en-US" dirty="0"/>
              <a:t>Generating random numbers in C++ </a:t>
            </a:r>
          </a:p>
        </p:txBody>
      </p:sp>
    </p:spTree>
    <p:extLst>
      <p:ext uri="{BB962C8B-B14F-4D97-AF65-F5344CB8AC3E}">
        <p14:creationId xmlns:p14="http://schemas.microsoft.com/office/powerpoint/2010/main" val="248995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0.6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−0.6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F6D5A-87DC-8D12-3E9B-7688158BB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412" y="1600932"/>
                <a:ext cx="6180179" cy="3714749"/>
              </a:xfrm>
              <a:blipFill>
                <a:blip r:embed="rId2"/>
                <a:stretch>
                  <a:fillRect b="-16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692528" y="4548566"/>
            <a:ext cx="110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261863" y="2104309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74405" cy="1523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0.4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59C6-4209-4CE7-8449-5AF93DE6545D}"/>
              </a:ext>
            </a:extLst>
          </p:cNvPr>
          <p:cNvSpPr txBox="1"/>
          <p:nvPr/>
        </p:nvSpPr>
        <p:spPr>
          <a:xfrm flipH="1">
            <a:off x="7278652" y="5933970"/>
            <a:ext cx="199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/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.9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A8737F-E05B-3D5A-3E9E-7A496AB6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11" y="5193950"/>
                <a:ext cx="1189428" cy="615810"/>
              </a:xfrm>
              <a:prstGeom prst="rect">
                <a:avLst/>
              </a:prstGeom>
              <a:blipFill>
                <a:blip r:embed="rId3"/>
                <a:stretch>
                  <a:fillRect l="-5319" r="-5319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FE8B515-004A-0623-FE56-222CA79B6A5A}"/>
              </a:ext>
            </a:extLst>
          </p:cNvPr>
          <p:cNvSpPr txBox="1"/>
          <p:nvPr/>
        </p:nvSpPr>
        <p:spPr>
          <a:xfrm>
            <a:off x="6940523" y="5132523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32EECE-C2CD-8736-5A2D-EE31F10795A7}"/>
              </a:ext>
            </a:extLst>
          </p:cNvPr>
          <p:cNvSpPr txBox="1"/>
          <p:nvPr/>
        </p:nvSpPr>
        <p:spPr>
          <a:xfrm>
            <a:off x="6940523" y="5440428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D07B4-F9E9-64ED-C4FB-18794A3E9434}"/>
              </a:ext>
            </a:extLst>
          </p:cNvPr>
          <p:cNvSpPr txBox="1"/>
          <p:nvPr/>
        </p:nvSpPr>
        <p:spPr>
          <a:xfrm>
            <a:off x="7724845" y="4842922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21B7D-B6F2-434F-CAEE-4DFC8064EE6D}"/>
              </a:ext>
            </a:extLst>
          </p:cNvPr>
          <p:cNvSpPr txBox="1"/>
          <p:nvPr/>
        </p:nvSpPr>
        <p:spPr>
          <a:xfrm>
            <a:off x="8616526" y="4833770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1FAC04-2DF0-12D2-228B-D9395748F022}"/>
              </a:ext>
            </a:extLst>
          </p:cNvPr>
          <p:cNvSpPr txBox="1"/>
          <p:nvPr/>
        </p:nvSpPr>
        <p:spPr>
          <a:xfrm>
            <a:off x="6073998" y="5286476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47B274-6B08-D71A-CF9C-2D061FA032BD}"/>
              </a:ext>
            </a:extLst>
          </p:cNvPr>
          <p:cNvSpPr txBox="1"/>
          <p:nvPr/>
        </p:nvSpPr>
        <p:spPr>
          <a:xfrm>
            <a:off x="8236492" y="4502717"/>
            <a:ext cx="939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204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847-1BC9-E556-2B1C-9A2A334E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F1E-D986-6D74-B070-5616B3FC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2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Markov chains can also be used to generate a sequence of random variables where the current value is dependent on the value of the prior value</a:t>
            </a:r>
          </a:p>
          <a:p>
            <a:endParaRPr lang="en-US" dirty="0"/>
          </a:p>
          <a:p>
            <a:r>
              <a:rPr lang="en-US" dirty="0"/>
              <a:t>An example of this is a number line, where possible moves are -1 and 1 (chosen with equal probability)</a:t>
            </a:r>
          </a:p>
          <a:p>
            <a:endParaRPr lang="en-US" dirty="0"/>
          </a:p>
          <a:p>
            <a:r>
              <a:rPr lang="en-US" dirty="0"/>
              <a:t>MCMCs are Monte Carlo methods where a Markov chain is used to draw samples</a:t>
            </a:r>
          </a:p>
          <a:p>
            <a:endParaRPr lang="en-US" dirty="0"/>
          </a:p>
          <a:p>
            <a:r>
              <a:rPr lang="en-US" dirty="0"/>
              <a:t>The idea is that the chain will settle (find equilibrium) on the desired quantity we are inferring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5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F5AF-D7AD-233C-344C-AE56CD53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D5A-87DC-8D12-3E9B-7688158B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12" y="1600932"/>
            <a:ext cx="7013050" cy="487361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Create a class that generates random numbers from a uniform distribution </a:t>
            </a:r>
          </a:p>
          <a:p>
            <a:endParaRPr lang="en-US" sz="1600" dirty="0"/>
          </a:p>
          <a:p>
            <a:r>
              <a:rPr lang="en-US" sz="1600" dirty="0"/>
              <a:t>Create a Markov Chain class that predicts which US party will win the next election (lookup matrices, matrix </a:t>
            </a:r>
            <a:r>
              <a:rPr lang="en-US" sz="1600" dirty="0" err="1"/>
              <a:t>mutlipliaction</a:t>
            </a:r>
            <a:r>
              <a:rPr lang="en-US" sz="1600" dirty="0"/>
              <a:t>, if statements etc.)</a:t>
            </a:r>
          </a:p>
          <a:p>
            <a:endParaRPr lang="en-US" sz="1600" dirty="0"/>
          </a:p>
          <a:p>
            <a:r>
              <a:rPr lang="en-US" sz="1600" dirty="0"/>
              <a:t>Assume initially a Dem is in power X0 = [1,0], create a method in the MC class that calculates analytically the steady state vector, i.e. the probability that in a given year either party will be in power</a:t>
            </a:r>
          </a:p>
          <a:p>
            <a:endParaRPr lang="en-US" sz="1600" dirty="0"/>
          </a:p>
          <a:p>
            <a:r>
              <a:rPr lang="en-US" sz="1600" dirty="0"/>
              <a:t>Create another method that uses random draws from the random number class to stochastically predict who will be in power for each of the next 20 cycles</a:t>
            </a:r>
          </a:p>
          <a:p>
            <a:endParaRPr lang="en-US" sz="1600" dirty="0"/>
          </a:p>
          <a:p>
            <a:r>
              <a:rPr lang="en-US" sz="1600" dirty="0"/>
              <a:t>Create a figure showing how the holder of office changed over the 20 cycles</a:t>
            </a:r>
          </a:p>
          <a:p>
            <a:endParaRPr lang="en-GB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8D7235-F148-2D6E-55FB-0B9542D2A0F5}"/>
              </a:ext>
            </a:extLst>
          </p:cNvPr>
          <p:cNvSpPr/>
          <p:nvPr/>
        </p:nvSpPr>
        <p:spPr>
          <a:xfrm>
            <a:off x="8037267" y="1538402"/>
            <a:ext cx="1473200" cy="1473200"/>
          </a:xfrm>
          <a:prstGeom prst="ellipse">
            <a:avLst/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783914-234A-83DC-432A-940C64D8C7BA}"/>
              </a:ext>
            </a:extLst>
          </p:cNvPr>
          <p:cNvSpPr/>
          <p:nvPr/>
        </p:nvSpPr>
        <p:spPr>
          <a:xfrm>
            <a:off x="9472367" y="3995598"/>
            <a:ext cx="1473200" cy="147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49DF-EBDA-0FAD-1334-45C4DDF31D8F}"/>
              </a:ext>
            </a:extLst>
          </p:cNvPr>
          <p:cNvSpPr txBox="1"/>
          <p:nvPr/>
        </p:nvSpPr>
        <p:spPr>
          <a:xfrm>
            <a:off x="9555929" y="4548566"/>
            <a:ext cx="1424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Republican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DEB6-21F0-69DF-8AA6-420A3514B84E}"/>
              </a:ext>
            </a:extLst>
          </p:cNvPr>
          <p:cNvSpPr txBox="1"/>
          <p:nvPr/>
        </p:nvSpPr>
        <p:spPr>
          <a:xfrm>
            <a:off x="8174621" y="2104612"/>
            <a:ext cx="129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Democrat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6A486-5BF6-D004-1806-D9414694DC87}"/>
              </a:ext>
            </a:extLst>
          </p:cNvPr>
          <p:cNvSpPr txBox="1"/>
          <p:nvPr/>
        </p:nvSpPr>
        <p:spPr>
          <a:xfrm>
            <a:off x="9839154" y="2958754"/>
            <a:ext cx="74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C010-92E5-F3CC-A808-6E801C9BD77B}"/>
              </a:ext>
            </a:extLst>
          </p:cNvPr>
          <p:cNvSpPr txBox="1"/>
          <p:nvPr/>
        </p:nvSpPr>
        <p:spPr>
          <a:xfrm>
            <a:off x="8748711" y="3668213"/>
            <a:ext cx="123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E1D77C-348C-0D89-90CC-2F3C0EE936ED}"/>
              </a:ext>
            </a:extLst>
          </p:cNvPr>
          <p:cNvCxnSpPr>
            <a:cxnSpLocks/>
          </p:cNvCxnSpPr>
          <p:nvPr/>
        </p:nvCxnSpPr>
        <p:spPr>
          <a:xfrm flipH="1" flipV="1">
            <a:off x="9012478" y="3005314"/>
            <a:ext cx="543451" cy="1378743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9AF344-C1DC-2FAC-C43A-F2ED64F2CC7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437387" y="2589413"/>
            <a:ext cx="771580" cy="140618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E8A1DDE-2A49-6053-4B02-046E6DE2D8C0}"/>
              </a:ext>
            </a:extLst>
          </p:cNvPr>
          <p:cNvSpPr/>
          <p:nvPr/>
        </p:nvSpPr>
        <p:spPr>
          <a:xfrm rot="5400000">
            <a:off x="10462751" y="4186306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B782E-E4AE-1363-9B54-5F6A9057C9E1}"/>
              </a:ext>
            </a:extLst>
          </p:cNvPr>
          <p:cNvSpPr txBox="1"/>
          <p:nvPr/>
        </p:nvSpPr>
        <p:spPr>
          <a:xfrm>
            <a:off x="11597726" y="4746564"/>
            <a:ext cx="59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0.65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F6798A4C-39F9-7A73-A464-D0CDD637BC85}"/>
              </a:ext>
            </a:extLst>
          </p:cNvPr>
          <p:cNvSpPr/>
          <p:nvPr/>
        </p:nvSpPr>
        <p:spPr>
          <a:xfrm rot="21411815">
            <a:off x="8501196" y="871938"/>
            <a:ext cx="939800" cy="1447800"/>
          </a:xfrm>
          <a:prstGeom prst="circularArrow">
            <a:avLst>
              <a:gd name="adj1" fmla="val 12500"/>
              <a:gd name="adj2" fmla="val 2565924"/>
              <a:gd name="adj3" fmla="val 20457681"/>
              <a:gd name="adj4" fmla="val 10451962"/>
              <a:gd name="adj5" fmla="val 18763"/>
            </a:avLst>
          </a:prstGeom>
          <a:solidFill>
            <a:srgbClr val="0DD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6E73F-CF89-2FC3-9540-3A61C5D7A1C7}"/>
              </a:ext>
            </a:extLst>
          </p:cNvPr>
          <p:cNvSpPr txBox="1"/>
          <p:nvPr/>
        </p:nvSpPr>
        <p:spPr>
          <a:xfrm rot="21440792">
            <a:off x="9194644" y="858312"/>
            <a:ext cx="97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9136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8CA99-CDE7-324F-49DE-6BED9EAB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28" y="2128797"/>
            <a:ext cx="5611143" cy="3497087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97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8446-2D16-F26F-5C45-E1F205DE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043059" cy="3714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Context: ballistics in the 1800s</a:t>
            </a:r>
          </a:p>
          <a:p>
            <a:endParaRPr lang="en-US" dirty="0"/>
          </a:p>
          <a:p>
            <a:r>
              <a:rPr lang="en-US" dirty="0"/>
              <a:t>Aim: determine the accuracy of various weapons at a given distance</a:t>
            </a:r>
          </a:p>
          <a:p>
            <a:endParaRPr lang="en-US" dirty="0"/>
          </a:p>
          <a:p>
            <a:r>
              <a:rPr lang="en-US" dirty="0"/>
              <a:t>alex-hill94.github.io/#</a:t>
            </a:r>
            <a:r>
              <a:rPr lang="en-US" dirty="0" err="1"/>
              <a:t>Proj</a:t>
            </a:r>
            <a:endParaRPr lang="en-US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BF7B5F-DB19-BC74-EA0B-611501A69DAB}"/>
              </a:ext>
            </a:extLst>
          </p:cNvPr>
          <p:cNvSpPr txBox="1">
            <a:spLocks/>
          </p:cNvSpPr>
          <p:nvPr/>
        </p:nvSpPr>
        <p:spPr>
          <a:xfrm>
            <a:off x="913795" y="230458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Group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37C68B-1406-CEBC-F561-CF706F731553}"/>
              </a:ext>
            </a:extLst>
          </p:cNvPr>
          <p:cNvSpPr/>
          <p:nvPr/>
        </p:nvSpPr>
        <p:spPr>
          <a:xfrm>
            <a:off x="1618734" y="230458"/>
            <a:ext cx="8835081" cy="1257300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Fire a Flintlock Musket">
            <a:extLst>
              <a:ext uri="{FF2B5EF4-FFF2-40B4-BE49-F238E27FC236}">
                <a16:creationId xmlns:a16="http://schemas.microsoft.com/office/drawing/2014/main" id="{94CF1137-069F-0CB0-ED09-B4B06E9D7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15" y="2074943"/>
            <a:ext cx="3984742" cy="408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83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F89C-8D9D-5D34-57AA-A5540F7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B0224C-FF3B-7AC0-D28B-5A0833AF4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689" y="2243145"/>
                <a:ext cx="2431635" cy="522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781029D2-D798-65F1-8CE0-D1316CA0D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9" y="2074832"/>
            <a:ext cx="9801401" cy="268919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DF61F58-26B1-E9FB-B6E9-AEBE3ACF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8" y="4737297"/>
            <a:ext cx="4244276" cy="1687878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sampled from a normal distribution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AA3AD8-E0D8-57BE-CE6B-0AD69E21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77" y="5502202"/>
                <a:ext cx="2431635" cy="522263"/>
              </a:xfrm>
              <a:prstGeom prst="rect">
                <a:avLst/>
              </a:prstGeom>
              <a:blipFill>
                <a:blip r:embed="rId5"/>
                <a:stretch>
                  <a:fillRect l="-2604" t="-2142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0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08F-6A59-0B9E-F5D8-FF3DF83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Step one</a:t>
                </a:r>
                <a:r>
                  <a:rPr lang="en-US" sz="2000" dirty="0"/>
                  <a:t>: find the optimal angle required to hit the bullseye.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two</a:t>
                </a:r>
                <a:r>
                  <a:rPr lang="en-US" sz="2000" dirty="0"/>
                  <a:t>: set this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.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from a normal distribution and 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 to 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three</a:t>
                </a:r>
                <a:r>
                  <a:rPr lang="en-US" sz="2000" dirty="0"/>
                  <a:t>: the soldier fires three times per minute. Simulate one ‘trial’ as being five minutes of firing. How many times does he hit the target? 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Step four</a:t>
                </a:r>
                <a:r>
                  <a:rPr lang="en-US" sz="2000" dirty="0"/>
                  <a:t>: run 1000, 10,000, 100,000 trials. What is the distribution of the number of hits?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B5A18-53E3-32CA-58D4-01FF996C4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410" y="1764216"/>
                <a:ext cx="5182205" cy="45510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597FB-2ACC-633A-BD77-ADF00F453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615" y="3697889"/>
            <a:ext cx="6893385" cy="1891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78FEC0-E9F8-650F-E3FE-CD3A09EE5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89" y="2436369"/>
                <a:ext cx="2431635" cy="522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21C6-75EF-7B7E-A92D-13FA8C2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A9D0-237F-1ACE-8213-EAAAD218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4795629" cy="41905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five</a:t>
            </a:r>
            <a:r>
              <a:rPr lang="en-US" dirty="0"/>
              <a:t>: compare the performance of a rifle vs a musket at 100m (details on the main document)</a:t>
            </a:r>
          </a:p>
          <a:p>
            <a:endParaRPr lang="en-US" dirty="0"/>
          </a:p>
          <a:p>
            <a:r>
              <a:rPr lang="en-US" b="1" dirty="0"/>
              <a:t>Step six</a:t>
            </a:r>
            <a:r>
              <a:rPr lang="en-US" dirty="0"/>
              <a:t>: run the experiment for muskets and rifles at various distances. At what distance does it become better to use one over the other?</a:t>
            </a:r>
          </a:p>
          <a:p>
            <a:endParaRPr lang="en-GB" dirty="0"/>
          </a:p>
        </p:txBody>
      </p:sp>
      <p:pic>
        <p:nvPicPr>
          <p:cNvPr id="4" name="Picture 2" descr="The Baker Rifle: Why it was so Accurate, Deadly, and Dependable">
            <a:extLst>
              <a:ext uri="{FF2B5EF4-FFF2-40B4-BE49-F238E27FC236}">
                <a16:creationId xmlns:a16="http://schemas.microsoft.com/office/drawing/2014/main" id="{67AB10A1-4342-1AB4-568D-E77BA2D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53" y="1621512"/>
            <a:ext cx="3922131" cy="1807488"/>
          </a:xfrm>
          <a:prstGeom prst="rect">
            <a:avLst/>
          </a:prstGeom>
          <a:noFill/>
          <a:ln w="317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4BD8DC5-4FC6-4BA7-BB3A-170B3E2F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03" y="3787867"/>
            <a:ext cx="3468029" cy="2839675"/>
          </a:xfrm>
          <a:prstGeom prst="rect">
            <a:avLst/>
          </a:prstGeom>
          <a:ln w="317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7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B685-186A-1C9A-50E2-C6F166D3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4C8-BBBF-DCC9-B35D-0EECEAEB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presentation on your planned approach, your code, and your results (10-15 minutes plus time for questions)</a:t>
            </a:r>
          </a:p>
          <a:p>
            <a:endParaRPr lang="en-GB" dirty="0"/>
          </a:p>
          <a:p>
            <a:r>
              <a:rPr lang="en-GB" dirty="0"/>
              <a:t>Live demonstration on my laptop, will it compile and run first time?</a:t>
            </a:r>
          </a:p>
          <a:p>
            <a:pPr lvl="1"/>
            <a:r>
              <a:rPr lang="en-GB" dirty="0"/>
              <a:t>Produce data stream, save data, produce plots…</a:t>
            </a:r>
          </a:p>
        </p:txBody>
      </p:sp>
    </p:spTree>
    <p:extLst>
      <p:ext uri="{BB962C8B-B14F-4D97-AF65-F5344CB8AC3E}">
        <p14:creationId xmlns:p14="http://schemas.microsoft.com/office/powerpoint/2010/main" val="42050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807D-2043-53A9-45AA-689671D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8C55-F551-F752-C912-D771407B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7758"/>
            <a:ext cx="10353762" cy="525903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Don’t repeat yourself! </a:t>
            </a:r>
          </a:p>
          <a:p>
            <a:endParaRPr lang="en-US" sz="2800" dirty="0"/>
          </a:p>
          <a:p>
            <a:r>
              <a:rPr lang="en-US" sz="2800" dirty="0"/>
              <a:t>Plan your approach and allocate tasks before you start coding</a:t>
            </a:r>
          </a:p>
          <a:p>
            <a:endParaRPr lang="en-US" sz="2800" dirty="0"/>
          </a:p>
          <a:p>
            <a:r>
              <a:rPr lang="en-US" sz="2800" dirty="0" err="1"/>
              <a:t>Generalise</a:t>
            </a:r>
            <a:r>
              <a:rPr lang="en-US" sz="2800" dirty="0"/>
              <a:t> things as much as possible, and consider where it would be useful to use classes</a:t>
            </a:r>
          </a:p>
          <a:p>
            <a:pPr marL="36900" indent="0">
              <a:buNone/>
            </a:pPr>
            <a:endParaRPr lang="en-US" sz="2800" dirty="0"/>
          </a:p>
          <a:p>
            <a:r>
              <a:rPr lang="en-US" sz="2800" dirty="0"/>
              <a:t>Communicate via Slack, or book study rooms in the teaching hub (502)</a:t>
            </a:r>
          </a:p>
          <a:p>
            <a:endParaRPr lang="en-US" dirty="0"/>
          </a:p>
          <a:p>
            <a:r>
              <a:rPr lang="en-US" sz="2800" dirty="0"/>
              <a:t>Try using GitHub if the project becomes complex</a:t>
            </a:r>
          </a:p>
          <a:p>
            <a:endParaRPr lang="en-US" sz="2800" dirty="0"/>
          </a:p>
          <a:p>
            <a:pPr marL="3690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0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F2E6-A95D-49EF-8C74-177712C8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Workshop 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6D40-11CE-8B69-2454-0670D243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Homework recap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Markov Chains</a:t>
            </a:r>
          </a:p>
          <a:p>
            <a:endParaRPr lang="en-GB" dirty="0"/>
          </a:p>
          <a:p>
            <a:r>
              <a:rPr lang="en-GB" dirty="0"/>
              <a:t>Group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3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1C22-6676-2F3E-7309-DD07FD16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116743"/>
            <a:ext cx="3412878" cy="29415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GB" b="1" dirty="0"/>
              <a:t>Group One</a:t>
            </a:r>
          </a:p>
          <a:p>
            <a:pPr lvl="1"/>
            <a:r>
              <a:rPr lang="en-GB" dirty="0"/>
              <a:t>Sam</a:t>
            </a:r>
          </a:p>
          <a:p>
            <a:pPr lvl="1"/>
            <a:r>
              <a:rPr lang="en-GB" dirty="0"/>
              <a:t>Emily</a:t>
            </a:r>
          </a:p>
          <a:p>
            <a:pPr lvl="1"/>
            <a:r>
              <a:rPr lang="en-GB" dirty="0"/>
              <a:t>Marina</a:t>
            </a:r>
          </a:p>
          <a:p>
            <a:pPr lvl="1"/>
            <a:r>
              <a:rPr lang="en-GB" dirty="0"/>
              <a:t>Rupesh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EBF6E6-AEB6-AEAF-DBBE-7C85C787C28B}"/>
              </a:ext>
            </a:extLst>
          </p:cNvPr>
          <p:cNvSpPr txBox="1">
            <a:spLocks/>
          </p:cNvSpPr>
          <p:nvPr/>
        </p:nvSpPr>
        <p:spPr>
          <a:xfrm>
            <a:off x="4326675" y="1116743"/>
            <a:ext cx="3230136" cy="29415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00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Two</a:t>
            </a:r>
          </a:p>
          <a:p>
            <a:pPr lvl="1"/>
            <a:r>
              <a:rPr lang="en-GB" dirty="0" err="1"/>
              <a:t>Khang</a:t>
            </a:r>
            <a:endParaRPr lang="en-GB" dirty="0"/>
          </a:p>
          <a:p>
            <a:pPr lvl="1"/>
            <a:r>
              <a:rPr lang="en-GB" dirty="0"/>
              <a:t>Andrew</a:t>
            </a:r>
          </a:p>
          <a:p>
            <a:pPr lvl="1"/>
            <a:r>
              <a:rPr lang="en-GB" dirty="0"/>
              <a:t>Ana</a:t>
            </a:r>
          </a:p>
          <a:p>
            <a:pPr lvl="1"/>
            <a:r>
              <a:rPr lang="en-GB" dirty="0" err="1"/>
              <a:t>Sakrican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2BA00-E3AD-9C4D-0090-9A6408600A8F}"/>
              </a:ext>
            </a:extLst>
          </p:cNvPr>
          <p:cNvSpPr txBox="1">
            <a:spLocks/>
          </p:cNvSpPr>
          <p:nvPr/>
        </p:nvSpPr>
        <p:spPr>
          <a:xfrm>
            <a:off x="7556812" y="1116743"/>
            <a:ext cx="3412878" cy="294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3399FF"/>
              </a:gs>
            </a:gsLst>
            <a:lin ang="5400000" scaled="1"/>
          </a:gradFill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4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20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Courier New" panose="02070309020205020404" pitchFamily="49" charset="0"/>
              <a:buChar char="o"/>
              <a:defRPr sz="1800" b="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2060"/>
                </a:solidFill>
                <a:effectLst/>
                <a:latin typeface="Helvetica Light" panose="020B0403020202020204" pitchFamily="34" charset="0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Group Three</a:t>
            </a:r>
          </a:p>
          <a:p>
            <a:pPr lvl="1"/>
            <a:r>
              <a:rPr lang="en-GB" dirty="0"/>
              <a:t>Luke</a:t>
            </a:r>
          </a:p>
          <a:p>
            <a:pPr lvl="1"/>
            <a:r>
              <a:rPr lang="en-GB" dirty="0"/>
              <a:t>Sinead</a:t>
            </a:r>
          </a:p>
          <a:p>
            <a:pPr lvl="1"/>
            <a:r>
              <a:rPr lang="en-GB" dirty="0"/>
              <a:t>Mehul</a:t>
            </a:r>
          </a:p>
          <a:p>
            <a:pPr lvl="1"/>
            <a:r>
              <a:rPr lang="en-GB" dirty="0"/>
              <a:t>Joe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D2BB1-073F-59A3-C55A-1E45B3DA7073}"/>
              </a:ext>
            </a:extLst>
          </p:cNvPr>
          <p:cNvSpPr txBox="1"/>
          <p:nvPr/>
        </p:nvSpPr>
        <p:spPr>
          <a:xfrm>
            <a:off x="0" y="5018049"/>
            <a:ext cx="63784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Room: 502-TR4(cap.84)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Date(s): Friday, 24/11/2023</a:t>
            </a:r>
            <a:br>
              <a:rPr lang="en-GB" sz="2800" b="1" dirty="0">
                <a:solidFill>
                  <a:srgbClr val="00B050"/>
                </a:solidFill>
                <a:latin typeface="HELVETICA LIGHT" panose="020B0403020202020204" pitchFamily="34" charset="0"/>
              </a:rPr>
            </a:br>
            <a:r>
              <a:rPr lang="en-GB" sz="2800" b="1" u="none" strike="noStrike" dirty="0">
                <a:solidFill>
                  <a:srgbClr val="00B050"/>
                </a:solidFill>
                <a:effectLst/>
                <a:latin typeface="HELVETICA LIGHT" panose="020B0403020202020204" pitchFamily="34" charset="0"/>
              </a:rPr>
              <a:t>   Time: 13:00-15:00</a:t>
            </a:r>
            <a:endParaRPr lang="en-GB" sz="2800" b="1" dirty="0">
              <a:solidFill>
                <a:srgbClr val="00B050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4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dy Steady Cook - Wikipedia">
            <a:extLst>
              <a:ext uri="{FF2B5EF4-FFF2-40B4-BE49-F238E27FC236}">
                <a16:creationId xmlns:a16="http://schemas.microsoft.com/office/drawing/2014/main" id="{7D1DF152-CDF0-6A1E-9864-62A74DD6F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55" y="1161317"/>
            <a:ext cx="7044290" cy="453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E1D-0962-F5E2-B2C6-5F87C994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646-C691-70BD-F26F-78E51009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Previous lecture slides for details on random numbers, classes, functions, etc.</a:t>
            </a:r>
          </a:p>
          <a:p>
            <a:endParaRPr lang="en-US" sz="2800" dirty="0"/>
          </a:p>
          <a:p>
            <a:r>
              <a:rPr lang="en-US" sz="2800" dirty="0"/>
              <a:t>alex-hill94.github.io/#WS6 for slides and recordings of previous workshops</a:t>
            </a:r>
            <a:endParaRPr lang="en-US" dirty="0"/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cplusplus.com</a:t>
            </a:r>
            <a:r>
              <a:rPr lang="en-US" sz="2800" dirty="0"/>
              <a:t>/reference/random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6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5E-9666-EEB5-B50A-E468078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Ten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For the circle described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compute its area using a Monte Carlo method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i.e. draw random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between -0.5 and 0.5, and compute the fraction of draws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many draws do you need to get ~1% error 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02459-6520-8A28-9564-7893074C5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264" y="1487758"/>
                <a:ext cx="5218766" cy="50817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71B349-6D24-E887-9F84-7CE051AA7C8B}"/>
              </a:ext>
            </a:extLst>
          </p:cNvPr>
          <p:cNvSpPr/>
          <p:nvPr/>
        </p:nvSpPr>
        <p:spPr>
          <a:xfrm>
            <a:off x="2770908" y="288537"/>
            <a:ext cx="6719455" cy="10694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898F8-9FD1-FEE7-5507-C63B3AA2ADB7}"/>
              </a:ext>
            </a:extLst>
          </p:cNvPr>
          <p:cNvSpPr/>
          <p:nvPr/>
        </p:nvSpPr>
        <p:spPr>
          <a:xfrm>
            <a:off x="6870194" y="2254803"/>
            <a:ext cx="3595140" cy="361263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35AEA-F649-99DC-30E8-69CAEF0B78D2}"/>
              </a:ext>
            </a:extLst>
          </p:cNvPr>
          <p:cNvSpPr/>
          <p:nvPr/>
        </p:nvSpPr>
        <p:spPr>
          <a:xfrm>
            <a:off x="6870193" y="2272292"/>
            <a:ext cx="3595141" cy="3595141"/>
          </a:xfrm>
          <a:prstGeom prst="ellipse">
            <a:avLst/>
          </a:prstGeom>
          <a:solidFill>
            <a:schemeClr val="tx1"/>
          </a:solidFill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E916D-AE8B-3B70-DFB8-0E0C256CEFAF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8667764" y="2272292"/>
            <a:ext cx="0" cy="359514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1F96DE-7DAE-CEB9-FB60-475346616073}"/>
              </a:ext>
            </a:extLst>
          </p:cNvPr>
          <p:cNvCxnSpPr>
            <a:cxnSpLocks/>
          </p:cNvCxnSpPr>
          <p:nvPr/>
        </p:nvCxnSpPr>
        <p:spPr>
          <a:xfrm flipH="1">
            <a:off x="6870193" y="4118280"/>
            <a:ext cx="3595141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A7CEE-8EA1-56A9-7888-FF4C47BAE943}"/>
              </a:ext>
            </a:extLst>
          </p:cNvPr>
          <p:cNvSpPr txBox="1"/>
          <p:nvPr/>
        </p:nvSpPr>
        <p:spPr>
          <a:xfrm>
            <a:off x="1052572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76ED-21BE-29E3-CEF7-A02862064B85}"/>
              </a:ext>
            </a:extLst>
          </p:cNvPr>
          <p:cNvSpPr txBox="1"/>
          <p:nvPr/>
        </p:nvSpPr>
        <p:spPr>
          <a:xfrm>
            <a:off x="8369551" y="1885471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7568C-BE74-98DC-EC8C-0645FE10B97E}"/>
              </a:ext>
            </a:extLst>
          </p:cNvPr>
          <p:cNvSpPr txBox="1"/>
          <p:nvPr/>
        </p:nvSpPr>
        <p:spPr>
          <a:xfrm>
            <a:off x="6273769" y="3934706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58163-AB45-C2F1-0A2E-05712336B118}"/>
              </a:ext>
            </a:extLst>
          </p:cNvPr>
          <p:cNvSpPr txBox="1"/>
          <p:nvPr/>
        </p:nvSpPr>
        <p:spPr>
          <a:xfrm>
            <a:off x="8366038" y="5884922"/>
            <a:ext cx="59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-0.5</a:t>
            </a:r>
          </a:p>
        </p:txBody>
      </p:sp>
    </p:spTree>
    <p:extLst>
      <p:ext uri="{BB962C8B-B14F-4D97-AF65-F5344CB8AC3E}">
        <p14:creationId xmlns:p14="http://schemas.microsoft.com/office/powerpoint/2010/main" val="32424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E9C-B4DD-C6A8-6C5E-C6A997A1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8" y="230458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Andrew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0D141-6252-9029-B73E-4DF23493FDDE}"/>
              </a:ext>
            </a:extLst>
          </p:cNvPr>
          <p:cNvSpPr txBox="1"/>
          <p:nvPr/>
        </p:nvSpPr>
        <p:spPr>
          <a:xfrm>
            <a:off x="0" y="0"/>
            <a:ext cx="5672254" cy="2246769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&lt;random&gt;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cmath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radius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9B81E-2459-2A22-A9A3-125F9C020CA8}"/>
              </a:ext>
            </a:extLst>
          </p:cNvPr>
          <p:cNvSpPr txBox="1"/>
          <p:nvPr/>
        </p:nvSpPr>
        <p:spPr>
          <a:xfrm>
            <a:off x="4723650" y="1779346"/>
            <a:ext cx="7247185" cy="4616648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trials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number of points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 radius);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 err="1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distr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isInside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(x, y, radius);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4.0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inside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trials;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"Pi is approximately: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res)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"%"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FF9B4-F845-5030-B770-0982986AAB4F}"/>
              </a:ext>
            </a:extLst>
          </p:cNvPr>
          <p:cNvSpPr txBox="1"/>
          <p:nvPr/>
        </p:nvSpPr>
        <p:spPr>
          <a:xfrm>
            <a:off x="221165" y="2477227"/>
            <a:ext cx="3481040" cy="2585323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3.168</a:t>
            </a:r>
          </a:p>
          <a:p>
            <a:r>
              <a:rPr lang="en-GB" dirty="0">
                <a:solidFill>
                  <a:srgbClr val="002060"/>
                </a:solidFill>
              </a:rPr>
              <a:t>Error: 0.840572%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3.184</a:t>
            </a:r>
          </a:p>
          <a:p>
            <a:r>
              <a:rPr lang="en-GB" dirty="0">
                <a:solidFill>
                  <a:srgbClr val="002060"/>
                </a:solidFill>
              </a:rPr>
              <a:t>Error: 1.34987%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Pi is approximately: 3.196</a:t>
            </a:r>
          </a:p>
          <a:p>
            <a:r>
              <a:rPr lang="en-GB" dirty="0">
                <a:solidFill>
                  <a:srgbClr val="002060"/>
                </a:solidFill>
              </a:rPr>
              <a:t>Error: 1.73184%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F192E-D3B7-E5F6-2090-F8A06D85373F}"/>
              </a:ext>
            </a:extLst>
          </p:cNvPr>
          <p:cNvSpPr txBox="1"/>
          <p:nvPr/>
        </p:nvSpPr>
        <p:spPr>
          <a:xfrm>
            <a:off x="1046322" y="5189284"/>
            <a:ext cx="1896101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and concise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304E8-6C72-7DD6-44AF-FAB844E0A7CC}"/>
              </a:ext>
            </a:extLst>
          </p:cNvPr>
          <p:cNvSpPr txBox="1"/>
          <p:nvPr/>
        </p:nvSpPr>
        <p:spPr>
          <a:xfrm>
            <a:off x="668468" y="5715294"/>
            <a:ext cx="2720004" cy="646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Computes error on pi, not the area</a:t>
            </a:r>
          </a:p>
        </p:txBody>
      </p:sp>
    </p:spTree>
    <p:extLst>
      <p:ext uri="{BB962C8B-B14F-4D97-AF65-F5344CB8AC3E}">
        <p14:creationId xmlns:p14="http://schemas.microsoft.com/office/powerpoint/2010/main" val="38407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F4C-8BD9-38DF-9AA8-6391AB11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3C1D3-7A11-7C4B-94E3-BF1C440D4F9E}"/>
              </a:ext>
            </a:extLst>
          </p:cNvPr>
          <p:cNvSpPr txBox="1"/>
          <p:nvPr/>
        </p:nvSpPr>
        <p:spPr>
          <a:xfrm>
            <a:off x="281353" y="1551563"/>
            <a:ext cx="5468815" cy="375487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"Number of draws: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radius;</a:t>
            </a:r>
          </a:p>
          <a:p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x_draw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range_from_x,range_to_x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y_draw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range_from_y,range_to_y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90485-E85A-B12D-80FF-6B2FC180A063}"/>
              </a:ext>
            </a:extLst>
          </p:cNvPr>
          <p:cNvSpPr txBox="1"/>
          <p:nvPr/>
        </p:nvSpPr>
        <p:spPr>
          <a:xfrm>
            <a:off x="5750168" y="1551563"/>
            <a:ext cx="6096000" cy="4185761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(x_draw,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(y_draw,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)){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in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{out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in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ndraws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ratio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"Area: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((area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(M_PI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pow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(radius,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)))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E6DB74"/>
                </a:solidFill>
                <a:effectLst/>
                <a:latin typeface="Menlo" panose="020B0609030804020204" pitchFamily="49" charset="0"/>
              </a:rPr>
              <a:t>"Error: "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error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4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Marina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3730620" y="1487758"/>
            <a:ext cx="4720112" cy="4524315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0.78429</a:t>
            </a:r>
          </a:p>
          <a:p>
            <a:r>
              <a:rPr lang="en-GB" dirty="0">
                <a:solidFill>
                  <a:srgbClr val="002060"/>
                </a:solidFill>
              </a:rPr>
              <a:t>Error: 0.141096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0.7802</a:t>
            </a:r>
          </a:p>
          <a:p>
            <a:r>
              <a:rPr lang="en-GB" dirty="0">
                <a:solidFill>
                  <a:srgbClr val="002060"/>
                </a:solidFill>
              </a:rPr>
              <a:t>Error: 0.661851</a:t>
            </a:r>
          </a:p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Number of draws: 1000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Area: 0.806</a:t>
            </a:r>
          </a:p>
          <a:p>
            <a:r>
              <a:rPr lang="en-GB" dirty="0">
                <a:solidFill>
                  <a:srgbClr val="002060"/>
                </a:solidFill>
              </a:rPr>
              <a:t>Error: 2.62311</a:t>
            </a:r>
          </a:p>
        </p:txBody>
      </p:sp>
    </p:spTree>
    <p:extLst>
      <p:ext uri="{BB962C8B-B14F-4D97-AF65-F5344CB8AC3E}">
        <p14:creationId xmlns:p14="http://schemas.microsoft.com/office/powerpoint/2010/main" val="60048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C330-3590-47AF-1E2F-9D57FCAF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6916"/>
            <a:ext cx="10353762" cy="1257300"/>
          </a:xfrm>
        </p:spPr>
        <p:txBody>
          <a:bodyPr/>
          <a:lstStyle/>
          <a:p>
            <a:pPr algn="r"/>
            <a:r>
              <a:rPr lang="en-GB" dirty="0"/>
              <a:t>Sam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5CB4-CA71-D42F-F49F-C6A4C74FCCFE}"/>
              </a:ext>
            </a:extLst>
          </p:cNvPr>
          <p:cNvSpPr txBox="1"/>
          <p:nvPr/>
        </p:nvSpPr>
        <p:spPr>
          <a:xfrm>
            <a:off x="0" y="86916"/>
            <a:ext cx="9783431" cy="6771084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Function to estimate the area 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estimate_circle_area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i="1" dirty="0" err="1">
                <a:solidFill>
                  <a:srgbClr val="FD971F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sqrt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Generate random no's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random_device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::mt19937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gen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()); </a:t>
            </a:r>
          </a:p>
          <a:p>
            <a:r>
              <a:rPr lang="en-GB" sz="1400" b="0" u="sng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uniform_real_distribution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square_side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Uniform distribution between -0.5 and 0.5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E81F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A6E22E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(gen);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x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radius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radius) {</a:t>
            </a: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 // Check if the point is inside the circle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88846F"/>
                </a:solidFill>
                <a:effectLst/>
                <a:latin typeface="Menlo" panose="020B0609030804020204" pitchFamily="49" charset="0"/>
              </a:rPr>
              <a:t>// Circle area calculation with respect to the square area</a:t>
            </a:r>
            <a:endParaRPr lang="en-GB" sz="14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 err="1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i="1" dirty="0">
                <a:solidFill>
                  <a:srgbClr val="66D9E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count_inside_circle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num_samples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square_area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F926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circle_area_estimate</a:t>
            </a:r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0CD97-AEF6-6EA3-9D21-27CC7BF02683}"/>
              </a:ext>
            </a:extLst>
          </p:cNvPr>
          <p:cNvSpPr txBox="1"/>
          <p:nvPr/>
        </p:nvSpPr>
        <p:spPr>
          <a:xfrm>
            <a:off x="6975958" y="2763886"/>
            <a:ext cx="4720112" cy="923330"/>
          </a:xfrm>
          <a:prstGeom prst="rect">
            <a:avLst/>
          </a:prstGeom>
          <a:solidFill>
            <a:srgbClr val="E9E5DC"/>
          </a:solidFill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$ ./output</a:t>
            </a:r>
          </a:p>
          <a:p>
            <a:r>
              <a:rPr lang="en-GB" dirty="0">
                <a:solidFill>
                  <a:srgbClr val="002060"/>
                </a:solidFill>
              </a:rPr>
              <a:t>Estimated area of the circle: 0.78339</a:t>
            </a:r>
          </a:p>
          <a:p>
            <a:r>
              <a:rPr lang="en-GB" dirty="0">
                <a:solidFill>
                  <a:srgbClr val="002060"/>
                </a:solidFill>
              </a:rPr>
              <a:t>Actual area of the circle: 0.785398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09D8-04CD-179D-4464-036654E32441}"/>
              </a:ext>
            </a:extLst>
          </p:cNvPr>
          <p:cNvSpPr txBox="1"/>
          <p:nvPr/>
        </p:nvSpPr>
        <p:spPr>
          <a:xfrm>
            <a:off x="8552877" y="4626276"/>
            <a:ext cx="2720004" cy="369332"/>
          </a:xfrm>
          <a:prstGeom prst="rect">
            <a:avLst/>
          </a:prstGeom>
          <a:solidFill>
            <a:schemeClr val="tx1"/>
          </a:solidFill>
          <a:ln w="25400">
            <a:solidFill>
              <a:srgbClr val="00B0F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Converts integer to a float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D1EC8-78CE-3713-2017-0C872060021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46600" y="4810942"/>
            <a:ext cx="4006277" cy="650058"/>
          </a:xfrm>
          <a:prstGeom prst="straightConnector1">
            <a:avLst/>
          </a:prstGeom>
          <a:ln w="31750">
            <a:solidFill>
              <a:srgbClr val="0DD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8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4259"/>
      </a:dk2>
      <a:lt2>
        <a:srgbClr val="E2E7E8"/>
      </a:lt2>
      <a:accent1>
        <a:srgbClr val="ED816F"/>
      </a:accent1>
      <a:accent2>
        <a:srgbClr val="E9507B"/>
      </a:accent2>
      <a:accent3>
        <a:srgbClr val="ED6FC7"/>
      </a:accent3>
      <a:accent4>
        <a:srgbClr val="D850E9"/>
      </a:accent4>
      <a:accent5>
        <a:srgbClr val="AA6FED"/>
      </a:accent5>
      <a:accent6>
        <a:srgbClr val="5850E9"/>
      </a:accent6>
      <a:hlink>
        <a:srgbClr val="3E6C74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20156</TotalTime>
  <Words>3597</Words>
  <Application>Microsoft Macintosh PowerPoint</Application>
  <PresentationFormat>Widescreen</PresentationFormat>
  <Paragraphs>505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Calisto MT</vt:lpstr>
      <vt:lpstr>Cambria Math</vt:lpstr>
      <vt:lpstr>Courier New</vt:lpstr>
      <vt:lpstr>Helvetica Light</vt:lpstr>
      <vt:lpstr>Helvetica Light</vt:lpstr>
      <vt:lpstr>Menlo</vt:lpstr>
      <vt:lpstr>Wingdings</vt:lpstr>
      <vt:lpstr>Wingdings 2</vt:lpstr>
      <vt:lpstr>SlateVTI</vt:lpstr>
      <vt:lpstr>PowerPoint Presentation</vt:lpstr>
      <vt:lpstr>Last Week</vt:lpstr>
      <vt:lpstr>Aim of Workshop Six</vt:lpstr>
      <vt:lpstr>Resources</vt:lpstr>
      <vt:lpstr>Challenge Ten (Homework)</vt:lpstr>
      <vt:lpstr>Andrew</vt:lpstr>
      <vt:lpstr>Marina</vt:lpstr>
      <vt:lpstr>Marina</vt:lpstr>
      <vt:lpstr>Sam</vt:lpstr>
      <vt:lpstr>Emily</vt:lpstr>
      <vt:lpstr>Mehul</vt:lpstr>
      <vt:lpstr>Sinead</vt:lpstr>
      <vt:lpstr>Joe</vt:lpstr>
      <vt:lpstr>Joe</vt:lpstr>
      <vt:lpstr>Sakircan</vt:lpstr>
      <vt:lpstr>Rupesh</vt:lpstr>
      <vt:lpstr>Markov Chain Monte Carlo (MCMC)</vt:lpstr>
      <vt:lpstr>Markov Chains</vt:lpstr>
      <vt:lpstr>Markov Chains</vt:lpstr>
      <vt:lpstr>Markov Chains</vt:lpstr>
      <vt:lpstr>Markov Chains</vt:lpstr>
      <vt:lpstr>Markov Chains</vt:lpstr>
      <vt:lpstr>PowerPoint Presentation</vt:lpstr>
      <vt:lpstr>PowerPoint Presentation</vt:lpstr>
      <vt:lpstr>Project Description</vt:lpstr>
      <vt:lpstr>Project Description</vt:lpstr>
      <vt:lpstr>Project Description</vt:lpstr>
      <vt:lpstr>Project Delivery</vt:lpstr>
      <vt:lpstr>Tips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waters</dc:creator>
  <cp:lastModifiedBy>Hill, Alexander</cp:lastModifiedBy>
  <cp:revision>264</cp:revision>
  <dcterms:created xsi:type="dcterms:W3CDTF">2020-12-11T09:06:28Z</dcterms:created>
  <dcterms:modified xsi:type="dcterms:W3CDTF">2023-11-10T17:29:28Z</dcterms:modified>
</cp:coreProperties>
</file>