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Lst>
  <p:notesMasterIdLst>
    <p:notesMasterId r:id="rId50"/>
  </p:notesMasterIdLst>
  <p:handoutMasterIdLst>
    <p:handoutMasterId r:id="rId51"/>
  </p:handoutMasterIdLst>
  <p:sldIdLst>
    <p:sldId id="256" r:id="rId2"/>
    <p:sldId id="257" r:id="rId3"/>
    <p:sldId id="262" r:id="rId4"/>
    <p:sldId id="259" r:id="rId5"/>
    <p:sldId id="318" r:id="rId6"/>
    <p:sldId id="313" r:id="rId7"/>
    <p:sldId id="312" r:id="rId8"/>
    <p:sldId id="315" r:id="rId9"/>
    <p:sldId id="314" r:id="rId10"/>
    <p:sldId id="317" r:id="rId11"/>
    <p:sldId id="316" r:id="rId12"/>
    <p:sldId id="320" r:id="rId13"/>
    <p:sldId id="329" r:id="rId14"/>
    <p:sldId id="330" r:id="rId15"/>
    <p:sldId id="332" r:id="rId16"/>
    <p:sldId id="331" r:id="rId17"/>
    <p:sldId id="319" r:id="rId18"/>
    <p:sldId id="321" r:id="rId19"/>
    <p:sldId id="322" r:id="rId20"/>
    <p:sldId id="323" r:id="rId21"/>
    <p:sldId id="324" r:id="rId22"/>
    <p:sldId id="327" r:id="rId23"/>
    <p:sldId id="325" r:id="rId24"/>
    <p:sldId id="333" r:id="rId25"/>
    <p:sldId id="328" r:id="rId26"/>
    <p:sldId id="334" r:id="rId27"/>
    <p:sldId id="335" r:id="rId28"/>
    <p:sldId id="336" r:id="rId29"/>
    <p:sldId id="337" r:id="rId30"/>
    <p:sldId id="338" r:id="rId31"/>
    <p:sldId id="339" r:id="rId32"/>
    <p:sldId id="340" r:id="rId33"/>
    <p:sldId id="345" r:id="rId34"/>
    <p:sldId id="341" r:id="rId35"/>
    <p:sldId id="343" r:id="rId36"/>
    <p:sldId id="344" r:id="rId37"/>
    <p:sldId id="342" r:id="rId38"/>
    <p:sldId id="346" r:id="rId39"/>
    <p:sldId id="347" r:id="rId40"/>
    <p:sldId id="348" r:id="rId41"/>
    <p:sldId id="349" r:id="rId42"/>
    <p:sldId id="350" r:id="rId43"/>
    <p:sldId id="351" r:id="rId44"/>
    <p:sldId id="352" r:id="rId45"/>
    <p:sldId id="353" r:id="rId46"/>
    <p:sldId id="354" r:id="rId47"/>
    <p:sldId id="355" r:id="rId48"/>
    <p:sldId id="31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0"/>
    <p:restoredTop sz="94560"/>
  </p:normalViewPr>
  <p:slideViewPr>
    <p:cSldViewPr snapToGrid="0">
      <p:cViewPr varScale="1">
        <p:scale>
          <a:sx n="93" d="100"/>
          <a:sy n="93" d="100"/>
        </p:scale>
        <p:origin x="224" y="560"/>
      </p:cViewPr>
      <p:guideLst/>
    </p:cSldViewPr>
  </p:slideViewPr>
  <p:notesTextViewPr>
    <p:cViewPr>
      <p:scale>
        <a:sx n="1" d="1"/>
        <a:sy n="1" d="1"/>
      </p:scale>
      <p:origin x="0" y="0"/>
    </p:cViewPr>
  </p:notesTextViewPr>
  <p:notesViewPr>
    <p:cSldViewPr snapToGrid="0">
      <p:cViewPr varScale="1">
        <p:scale>
          <a:sx n="88" d="100"/>
          <a:sy n="88" d="100"/>
        </p:scale>
        <p:origin x="38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618763-0C2E-1C81-C8A2-24A54A589D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6110B1-06C2-BB92-1829-A8360578B1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62E4-81D4-9A41-AB7E-C39D07CD029F}" type="datetimeFigureOut">
              <a:rPr lang="en-US" smtClean="0"/>
              <a:t>10/10/22</a:t>
            </a:fld>
            <a:endParaRPr lang="en-US"/>
          </a:p>
        </p:txBody>
      </p:sp>
      <p:sp>
        <p:nvSpPr>
          <p:cNvPr id="4" name="Footer Placeholder 3">
            <a:extLst>
              <a:ext uri="{FF2B5EF4-FFF2-40B4-BE49-F238E27FC236}">
                <a16:creationId xmlns:a16="http://schemas.microsoft.com/office/drawing/2014/main" id="{78B8A6CF-B769-932F-06A5-3B29D1DEFB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BCC8A9F-D744-6AA1-7CCD-C95711D05D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7E6A06-BD73-4745-9E68-C8DC9BBC031A}" type="slidenum">
              <a:rPr lang="en-US" smtClean="0"/>
              <a:t>‹#›</a:t>
            </a:fld>
            <a:endParaRPr lang="en-US"/>
          </a:p>
        </p:txBody>
      </p:sp>
    </p:spTree>
    <p:extLst>
      <p:ext uri="{BB962C8B-B14F-4D97-AF65-F5344CB8AC3E}">
        <p14:creationId xmlns:p14="http://schemas.microsoft.com/office/powerpoint/2010/main" val="2407092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3F019-5387-D34E-927E-1A4E089DB483}"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0BD88-AA28-3044-934C-05DEC3B3955C}" type="slidenum">
              <a:rPr lang="en-US" smtClean="0"/>
              <a:t>‹#›</a:t>
            </a:fld>
            <a:endParaRPr lang="en-US"/>
          </a:p>
        </p:txBody>
      </p:sp>
    </p:spTree>
    <p:extLst>
      <p:ext uri="{BB962C8B-B14F-4D97-AF65-F5344CB8AC3E}">
        <p14:creationId xmlns:p14="http://schemas.microsoft.com/office/powerpoint/2010/main" val="1752273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1</a:t>
            </a:fld>
            <a:endParaRPr lang="en-US"/>
          </a:p>
        </p:txBody>
      </p:sp>
    </p:spTree>
    <p:extLst>
      <p:ext uri="{BB962C8B-B14F-4D97-AF65-F5344CB8AC3E}">
        <p14:creationId xmlns:p14="http://schemas.microsoft.com/office/powerpoint/2010/main" val="3298413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25</a:t>
            </a:fld>
            <a:endParaRPr lang="en-US"/>
          </a:p>
        </p:txBody>
      </p:sp>
    </p:spTree>
    <p:extLst>
      <p:ext uri="{BB962C8B-B14F-4D97-AF65-F5344CB8AC3E}">
        <p14:creationId xmlns:p14="http://schemas.microsoft.com/office/powerpoint/2010/main" val="4073503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33</a:t>
            </a:fld>
            <a:endParaRPr lang="en-US"/>
          </a:p>
        </p:txBody>
      </p:sp>
    </p:spTree>
    <p:extLst>
      <p:ext uri="{BB962C8B-B14F-4D97-AF65-F5344CB8AC3E}">
        <p14:creationId xmlns:p14="http://schemas.microsoft.com/office/powerpoint/2010/main" val="23989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39</a:t>
            </a:fld>
            <a:endParaRPr lang="en-US"/>
          </a:p>
        </p:txBody>
      </p:sp>
    </p:spTree>
    <p:extLst>
      <p:ext uri="{BB962C8B-B14F-4D97-AF65-F5344CB8AC3E}">
        <p14:creationId xmlns:p14="http://schemas.microsoft.com/office/powerpoint/2010/main" val="194261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6</a:t>
            </a:fld>
            <a:endParaRPr lang="en-US"/>
          </a:p>
        </p:txBody>
      </p:sp>
    </p:spTree>
    <p:extLst>
      <p:ext uri="{BB962C8B-B14F-4D97-AF65-F5344CB8AC3E}">
        <p14:creationId xmlns:p14="http://schemas.microsoft.com/office/powerpoint/2010/main" val="212744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7</a:t>
            </a:fld>
            <a:endParaRPr lang="en-US"/>
          </a:p>
        </p:txBody>
      </p:sp>
    </p:spTree>
    <p:extLst>
      <p:ext uri="{BB962C8B-B14F-4D97-AF65-F5344CB8AC3E}">
        <p14:creationId xmlns:p14="http://schemas.microsoft.com/office/powerpoint/2010/main" val="11048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8</a:t>
            </a:fld>
            <a:endParaRPr lang="en-US"/>
          </a:p>
        </p:txBody>
      </p:sp>
    </p:spTree>
    <p:extLst>
      <p:ext uri="{BB962C8B-B14F-4D97-AF65-F5344CB8AC3E}">
        <p14:creationId xmlns:p14="http://schemas.microsoft.com/office/powerpoint/2010/main" val="82201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17</a:t>
            </a:fld>
            <a:endParaRPr lang="en-US"/>
          </a:p>
        </p:txBody>
      </p:sp>
    </p:spTree>
    <p:extLst>
      <p:ext uri="{BB962C8B-B14F-4D97-AF65-F5344CB8AC3E}">
        <p14:creationId xmlns:p14="http://schemas.microsoft.com/office/powerpoint/2010/main" val="1087599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18</a:t>
            </a:fld>
            <a:endParaRPr lang="en-US"/>
          </a:p>
        </p:txBody>
      </p:sp>
    </p:spTree>
    <p:extLst>
      <p:ext uri="{BB962C8B-B14F-4D97-AF65-F5344CB8AC3E}">
        <p14:creationId xmlns:p14="http://schemas.microsoft.com/office/powerpoint/2010/main" val="246988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19</a:t>
            </a:fld>
            <a:endParaRPr lang="en-US"/>
          </a:p>
        </p:txBody>
      </p:sp>
    </p:spTree>
    <p:extLst>
      <p:ext uri="{BB962C8B-B14F-4D97-AF65-F5344CB8AC3E}">
        <p14:creationId xmlns:p14="http://schemas.microsoft.com/office/powerpoint/2010/main" val="181967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20</a:t>
            </a:fld>
            <a:endParaRPr lang="en-US"/>
          </a:p>
        </p:txBody>
      </p:sp>
    </p:spTree>
    <p:extLst>
      <p:ext uri="{BB962C8B-B14F-4D97-AF65-F5344CB8AC3E}">
        <p14:creationId xmlns:p14="http://schemas.microsoft.com/office/powerpoint/2010/main" val="390777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0BD88-AA28-3044-934C-05DEC3B3955C}" type="slidenum">
              <a:rPr lang="en-US" smtClean="0"/>
              <a:t>23</a:t>
            </a:fld>
            <a:endParaRPr lang="en-US"/>
          </a:p>
        </p:txBody>
      </p:sp>
    </p:spTree>
    <p:extLst>
      <p:ext uri="{BB962C8B-B14F-4D97-AF65-F5344CB8AC3E}">
        <p14:creationId xmlns:p14="http://schemas.microsoft.com/office/powerpoint/2010/main" val="41354422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1BE3B6D-A211-9049-B21C-10EA45B17FAA}" type="datetimeFigureOut">
              <a:rPr lang="en-US" smtClean="0"/>
              <a:t>10/10/22</a:t>
            </a:fld>
            <a:endParaRPr lang="en-US" dirty="0"/>
          </a:p>
        </p:txBody>
      </p:sp>
      <p:sp>
        <p:nvSpPr>
          <p:cNvPr id="5" name="Footer Placeholder 4"/>
          <p:cNvSpPr>
            <a:spLocks noGrp="1"/>
          </p:cNvSpPr>
          <p:nvPr>
            <p:ph type="ftr" sz="quarter" idx="11"/>
          </p:nvPr>
        </p:nvSpPr>
        <p:spPr/>
        <p:txBody>
          <a:bodyPr/>
          <a:lstStyle/>
          <a:p>
            <a:r>
              <a:rPr lang="en-US"/>
              <a:t>Workshop 1</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CA2B94-48EF-DE41-A7DA-B1575BC74745}" type="slidenum">
              <a:rPr lang="en-US" smtClean="0"/>
              <a:t>‹#›</a:t>
            </a:fld>
            <a:endParaRPr lang="en-US"/>
          </a:p>
        </p:txBody>
      </p:sp>
    </p:spTree>
    <p:extLst>
      <p:ext uri="{BB962C8B-B14F-4D97-AF65-F5344CB8AC3E}">
        <p14:creationId xmlns:p14="http://schemas.microsoft.com/office/powerpoint/2010/main" val="343389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1BE3B6D-A211-9049-B21C-10EA45B17FAA}"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A2B94-48EF-DE41-A7DA-B1575BC74745}" type="slidenum">
              <a:rPr lang="en-US" smtClean="0"/>
              <a:t>‹#›</a:t>
            </a:fld>
            <a:endParaRPr lang="en-US"/>
          </a:p>
        </p:txBody>
      </p:sp>
    </p:spTree>
    <p:extLst>
      <p:ext uri="{BB962C8B-B14F-4D97-AF65-F5344CB8AC3E}">
        <p14:creationId xmlns:p14="http://schemas.microsoft.com/office/powerpoint/2010/main" val="396739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1BE3B6D-A211-9049-B21C-10EA45B17FAA}"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A2B94-48EF-DE41-A7DA-B1575BC74745}" type="slidenum">
              <a:rPr lang="en-US" smtClean="0"/>
              <a:t>‹#›</a:t>
            </a:fld>
            <a:endParaRPr lang="en-US"/>
          </a:p>
        </p:txBody>
      </p:sp>
    </p:spTree>
    <p:extLst>
      <p:ext uri="{BB962C8B-B14F-4D97-AF65-F5344CB8AC3E}">
        <p14:creationId xmlns:p14="http://schemas.microsoft.com/office/powerpoint/2010/main" val="862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1BE3B6D-A211-9049-B21C-10EA45B17FAA}" type="datetimeFigureOut">
              <a:rPr lang="en-US" smtClean="0"/>
              <a:t>10/11/22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A2B94-48EF-DE41-A7DA-B1575BC74745}" type="slidenum">
              <a:rPr lang="en-US" smtClean="0"/>
              <a:t>‹#›</a:t>
            </a:fld>
            <a:endParaRPr lang="en-US" dirty="0"/>
          </a:p>
        </p:txBody>
      </p:sp>
      <p:pic>
        <p:nvPicPr>
          <p:cNvPr id="7" name="Picture 2" descr="C++ - Wikipedia">
            <a:extLst>
              <a:ext uri="{FF2B5EF4-FFF2-40B4-BE49-F238E27FC236}">
                <a16:creationId xmlns:a16="http://schemas.microsoft.com/office/drawing/2014/main" id="{22664FD1-6594-B8BF-5077-930D6899C2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41732" y="457200"/>
            <a:ext cx="1360839" cy="152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01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BE3B6D-A211-9049-B21C-10EA45B17FAA}" type="datetimeFigureOut">
              <a:rPr lang="en-US" smtClean="0"/>
              <a:t>10/10/22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CA2B94-48EF-DE41-A7DA-B1575BC74745}" type="slidenum">
              <a:rPr lang="en-US" smtClean="0"/>
              <a:t>‹#›</a:t>
            </a:fld>
            <a:endParaRPr lang="en-US"/>
          </a:p>
        </p:txBody>
      </p:sp>
    </p:spTree>
    <p:extLst>
      <p:ext uri="{BB962C8B-B14F-4D97-AF65-F5344CB8AC3E}">
        <p14:creationId xmlns:p14="http://schemas.microsoft.com/office/powerpoint/2010/main" val="331993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1BE3B6D-A211-9049-B21C-10EA45B17FAA}"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A2B94-48EF-DE41-A7DA-B1575BC74745}" type="slidenum">
              <a:rPr lang="en-US" smtClean="0"/>
              <a:t>‹#›</a:t>
            </a:fld>
            <a:endParaRPr lang="en-US"/>
          </a:p>
        </p:txBody>
      </p:sp>
    </p:spTree>
    <p:extLst>
      <p:ext uri="{BB962C8B-B14F-4D97-AF65-F5344CB8AC3E}">
        <p14:creationId xmlns:p14="http://schemas.microsoft.com/office/powerpoint/2010/main" val="26342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1BE3B6D-A211-9049-B21C-10EA45B17FAA}"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CA2B94-48EF-DE41-A7DA-B1575BC7474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48730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BE3B6D-A211-9049-B21C-10EA45B17FAA}"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CA2B94-48EF-DE41-A7DA-B1575BC74745}"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66825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E3B6D-A211-9049-B21C-10EA45B17FAA}"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CA2B94-48EF-DE41-A7DA-B1575BC74745}" type="slidenum">
              <a:rPr lang="en-US" smtClean="0"/>
              <a:t>‹#›</a:t>
            </a:fld>
            <a:endParaRPr lang="en-US"/>
          </a:p>
        </p:txBody>
      </p:sp>
    </p:spTree>
    <p:extLst>
      <p:ext uri="{BB962C8B-B14F-4D97-AF65-F5344CB8AC3E}">
        <p14:creationId xmlns:p14="http://schemas.microsoft.com/office/powerpoint/2010/main" val="373457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1BE3B6D-A211-9049-B21C-10EA45B17FAA}"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4CA2B94-48EF-DE41-A7DA-B1575BC74745}" type="slidenum">
              <a:rPr lang="en-US" smtClean="0"/>
              <a:t>‹#›</a:t>
            </a:fld>
            <a:endParaRPr lang="en-US"/>
          </a:p>
        </p:txBody>
      </p:sp>
    </p:spTree>
    <p:extLst>
      <p:ext uri="{BB962C8B-B14F-4D97-AF65-F5344CB8AC3E}">
        <p14:creationId xmlns:p14="http://schemas.microsoft.com/office/powerpoint/2010/main" val="50117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1BE3B6D-A211-9049-B21C-10EA45B17FAA}" type="datetimeFigureOut">
              <a:rPr lang="en-US" smtClean="0"/>
              <a:t>10/10/22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4CA2B94-48EF-DE41-A7DA-B1575BC74745}" type="slidenum">
              <a:rPr lang="en-US" smtClean="0"/>
              <a:t>‹#›</a:t>
            </a:fld>
            <a:endParaRPr lang="en-US"/>
          </a:p>
        </p:txBody>
      </p:sp>
    </p:spTree>
    <p:extLst>
      <p:ext uri="{BB962C8B-B14F-4D97-AF65-F5344CB8AC3E}">
        <p14:creationId xmlns:p14="http://schemas.microsoft.com/office/powerpoint/2010/main" val="202030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BE3B6D-A211-9049-B21C-10EA45B17FAA}" type="datetimeFigureOut">
              <a:rPr lang="en-US" smtClean="0"/>
              <a:t>10/10/22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CA2B94-48EF-DE41-A7DA-B1575BC74745}" type="slidenum">
              <a:rPr lang="en-US" smtClean="0"/>
              <a:t>‹#›</a:t>
            </a:fld>
            <a:endParaRPr lang="en-US"/>
          </a:p>
        </p:txBody>
      </p:sp>
    </p:spTree>
    <p:extLst>
      <p:ext uri="{BB962C8B-B14F-4D97-AF65-F5344CB8AC3E}">
        <p14:creationId xmlns:p14="http://schemas.microsoft.com/office/powerpoint/2010/main" val="201405350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hill@liverpool.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cpp/c-language/cpp-integer-limits?view=msvc-17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rogramiz.com/cpp-programming/operator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a.d.hill@liverpool.ac.uk"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w3schools.com/cpp/cpp_variables.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programiz.com/cpp-programming/vector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6261-4BE9-1ED9-D3EE-83FE674B0D10}"/>
              </a:ext>
            </a:extLst>
          </p:cNvPr>
          <p:cNvSpPr>
            <a:spLocks noGrp="1"/>
          </p:cNvSpPr>
          <p:nvPr>
            <p:ph type="ctrTitle"/>
          </p:nvPr>
        </p:nvSpPr>
        <p:spPr/>
        <p:txBody>
          <a:bodyPr/>
          <a:lstStyle/>
          <a:p>
            <a:r>
              <a:rPr lang="en-US" dirty="0"/>
              <a:t>Introduction to C++</a:t>
            </a:r>
          </a:p>
        </p:txBody>
      </p:sp>
      <p:sp>
        <p:nvSpPr>
          <p:cNvPr id="3" name="Subtitle 2">
            <a:extLst>
              <a:ext uri="{FF2B5EF4-FFF2-40B4-BE49-F238E27FC236}">
                <a16:creationId xmlns:a16="http://schemas.microsoft.com/office/drawing/2014/main" id="{2709EE68-BA7C-89B0-E3B6-635F88E4E5FC}"/>
              </a:ext>
            </a:extLst>
          </p:cNvPr>
          <p:cNvSpPr>
            <a:spLocks noGrp="1"/>
          </p:cNvSpPr>
          <p:nvPr>
            <p:ph type="subTitle" idx="1"/>
          </p:nvPr>
        </p:nvSpPr>
        <p:spPr>
          <a:xfrm>
            <a:off x="1051560" y="4519705"/>
            <a:ext cx="7891272" cy="1681398"/>
          </a:xfrm>
        </p:spPr>
        <p:txBody>
          <a:bodyPr>
            <a:normAutofit/>
          </a:bodyPr>
          <a:lstStyle/>
          <a:p>
            <a:r>
              <a:rPr lang="en-US" dirty="0"/>
              <a:t>Dr. Alex Hill</a:t>
            </a:r>
          </a:p>
          <a:p>
            <a:r>
              <a:rPr lang="en-US" dirty="0">
                <a:hlinkClick r:id="rId3">
                  <a:extLst>
                    <a:ext uri="{A12FA001-AC4F-418D-AE19-62706E023703}">
                      <ahyp:hlinkClr xmlns:ahyp="http://schemas.microsoft.com/office/drawing/2018/hyperlinkcolor" val="tx"/>
                    </a:ext>
                  </a:extLst>
                </a:hlinkClick>
              </a:rPr>
              <a:t>a.d.hill@liverpool.ac.uk</a:t>
            </a:r>
            <a:r>
              <a:rPr lang="en-US" dirty="0"/>
              <a:t> </a:t>
            </a:r>
          </a:p>
          <a:p>
            <a:r>
              <a:rPr lang="en-US" dirty="0"/>
              <a:t>October 2022</a:t>
            </a:r>
          </a:p>
        </p:txBody>
      </p:sp>
    </p:spTree>
    <p:extLst>
      <p:ext uri="{BB962C8B-B14F-4D97-AF65-F5344CB8AC3E}">
        <p14:creationId xmlns:p14="http://schemas.microsoft.com/office/powerpoint/2010/main" val="107895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37D8-768B-35DF-0533-69E13FE518AA}"/>
              </a:ext>
            </a:extLst>
          </p:cNvPr>
          <p:cNvSpPr>
            <a:spLocks noGrp="1"/>
          </p:cNvSpPr>
          <p:nvPr>
            <p:ph type="title"/>
          </p:nvPr>
        </p:nvSpPr>
        <p:spPr/>
        <p:txBody>
          <a:bodyPr/>
          <a:lstStyle/>
          <a:p>
            <a:r>
              <a:rPr lang="en-US" dirty="0"/>
              <a:t>Doubles and floats</a:t>
            </a:r>
          </a:p>
        </p:txBody>
      </p:sp>
      <p:graphicFrame>
        <p:nvGraphicFramePr>
          <p:cNvPr id="4" name="Table 6">
            <a:extLst>
              <a:ext uri="{FF2B5EF4-FFF2-40B4-BE49-F238E27FC236}">
                <a16:creationId xmlns:a16="http://schemas.microsoft.com/office/drawing/2014/main" id="{6F98DA02-8836-CE58-D53B-5A1C604012DD}"/>
              </a:ext>
            </a:extLst>
          </p:cNvPr>
          <p:cNvGraphicFramePr>
            <a:graphicFrameLocks noGrp="1"/>
          </p:cNvGraphicFramePr>
          <p:nvPr>
            <p:ph idx="1"/>
            <p:extLst>
              <p:ext uri="{D42A27DB-BD31-4B8C-83A1-F6EECF244321}">
                <p14:modId xmlns:p14="http://schemas.microsoft.com/office/powerpoint/2010/main" val="4043289073"/>
              </p:ext>
            </p:extLst>
          </p:nvPr>
        </p:nvGraphicFramePr>
        <p:xfrm>
          <a:off x="852463" y="2503011"/>
          <a:ext cx="10644130" cy="2872866"/>
        </p:xfrm>
        <a:graphic>
          <a:graphicData uri="http://schemas.openxmlformats.org/drawingml/2006/table">
            <a:tbl>
              <a:tblPr firstRow="1" bandRow="1">
                <a:tableStyleId>{125E5076-3810-47DD-B79F-674D7AD40C01}</a:tableStyleId>
              </a:tblPr>
              <a:tblGrid>
                <a:gridCol w="5213359">
                  <a:extLst>
                    <a:ext uri="{9D8B030D-6E8A-4147-A177-3AD203B41FA5}">
                      <a16:colId xmlns:a16="http://schemas.microsoft.com/office/drawing/2014/main" val="2738433169"/>
                    </a:ext>
                  </a:extLst>
                </a:gridCol>
                <a:gridCol w="5430771">
                  <a:extLst>
                    <a:ext uri="{9D8B030D-6E8A-4147-A177-3AD203B41FA5}">
                      <a16:colId xmlns:a16="http://schemas.microsoft.com/office/drawing/2014/main" val="1658760828"/>
                    </a:ext>
                  </a:extLst>
                </a:gridCol>
              </a:tblGrid>
              <a:tr h="445264">
                <a:tc>
                  <a:txBody>
                    <a:bodyPr/>
                    <a:lstStyle/>
                    <a:p>
                      <a:pPr algn="ctr"/>
                      <a:r>
                        <a:rPr lang="en-US" dirty="0"/>
                        <a:t>Floats</a:t>
                      </a:r>
                    </a:p>
                  </a:txBody>
                  <a:tcPr/>
                </a:tc>
                <a:tc>
                  <a:txBody>
                    <a:bodyPr/>
                    <a:lstStyle/>
                    <a:p>
                      <a:pPr algn="ctr"/>
                      <a:r>
                        <a:rPr lang="en-US" dirty="0"/>
                        <a:t>Doubles</a:t>
                      </a:r>
                    </a:p>
                  </a:txBody>
                  <a:tcPr/>
                </a:tc>
                <a:extLst>
                  <a:ext uri="{0D108BD9-81ED-4DB2-BD59-A6C34878D82A}">
                    <a16:rowId xmlns:a16="http://schemas.microsoft.com/office/drawing/2014/main" val="3320124006"/>
                  </a:ext>
                </a:extLst>
              </a:tr>
              <a:tr h="7685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Size: 4 bytes</a:t>
                      </a:r>
                      <a:endParaRPr lang="en-GB" b="0" dirty="0">
                        <a:solidFill>
                          <a:srgbClr val="F8F8F2"/>
                        </a:solidFill>
                        <a:effectLst/>
                        <a:latin typeface="Menlo" panose="020B0609030804020204" pitchFamily="49" charset="0"/>
                      </a:endParaRPr>
                    </a:p>
                    <a:p>
                      <a:pPr algn="ctr"/>
                      <a:endParaRPr lang="en-US" dirty="0">
                        <a:solidFill>
                          <a:srgbClr val="FFFF00"/>
                        </a:solidFill>
                      </a:endParaRPr>
                    </a:p>
                  </a:txBody>
                  <a:tcPr/>
                </a:tc>
                <a:tc>
                  <a:txBody>
                    <a:bodyPr/>
                    <a:lstStyle/>
                    <a:p>
                      <a:pPr algn="ctr"/>
                      <a:r>
                        <a:rPr lang="en-GB" dirty="0"/>
                        <a:t>Size: 8 bytes</a:t>
                      </a:r>
                      <a:endParaRPr lang="en-US" dirty="0"/>
                    </a:p>
                  </a:txBody>
                  <a:tcPr/>
                </a:tc>
                <a:extLst>
                  <a:ext uri="{0D108BD9-81ED-4DB2-BD59-A6C34878D82A}">
                    <a16:rowId xmlns:a16="http://schemas.microsoft.com/office/drawing/2014/main" val="3309956583"/>
                  </a:ext>
                </a:extLst>
              </a:tr>
              <a:tr h="7685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7 decimal places</a:t>
                      </a:r>
                      <a:endParaRPr lang="en-GB" b="0" dirty="0">
                        <a:solidFill>
                          <a:srgbClr val="F8F8F2"/>
                        </a:solidFill>
                        <a:effectLst/>
                        <a:latin typeface="Menlo" panose="020B0609030804020204" pitchFamily="49" charset="0"/>
                      </a:endParaRPr>
                    </a:p>
                    <a:p>
                      <a:pPr algn="ctr"/>
                      <a:endParaRPr lang="en-US" dirty="0">
                        <a:solidFill>
                          <a:srgbClr val="FFFF00"/>
                        </a:solidFill>
                      </a:endParaRPr>
                    </a:p>
                  </a:txBody>
                  <a:tcPr/>
                </a:tc>
                <a:tc>
                  <a:txBody>
                    <a:bodyPr/>
                    <a:lstStyle/>
                    <a:p>
                      <a:pPr algn="ctr"/>
                      <a:r>
                        <a:rPr lang="en-GB" dirty="0"/>
                        <a:t>15 decimal places</a:t>
                      </a:r>
                      <a:endParaRPr lang="en-US" dirty="0"/>
                    </a:p>
                  </a:txBody>
                  <a:tcPr/>
                </a:tc>
                <a:extLst>
                  <a:ext uri="{0D108BD9-81ED-4DB2-BD59-A6C34878D82A}">
                    <a16:rowId xmlns:a16="http://schemas.microsoft.com/office/drawing/2014/main" val="4077034094"/>
                  </a:ext>
                </a:extLst>
              </a:tr>
              <a:tr h="4452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AE81FF"/>
                          </a:solidFill>
                          <a:effectLst/>
                        </a:rPr>
                        <a:t>17.0F</a:t>
                      </a:r>
                      <a:endParaRPr lang="en-US" dirty="0">
                        <a:solidFill>
                          <a:srgbClr val="FFFF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AE81FF"/>
                          </a:solidFill>
                          <a:effectLst/>
                        </a:rPr>
                        <a:t>17.0</a:t>
                      </a:r>
                      <a:endParaRPr lang="en-GB" b="0" dirty="0">
                        <a:solidFill>
                          <a:schemeClr val="tx1"/>
                        </a:solidFill>
                        <a:effectLst/>
                        <a:latin typeface="Menlo" panose="020B0609030804020204" pitchFamily="49" charset="0"/>
                      </a:endParaRPr>
                    </a:p>
                  </a:txBody>
                  <a:tcPr/>
                </a:tc>
                <a:extLst>
                  <a:ext uri="{0D108BD9-81ED-4DB2-BD59-A6C34878D82A}">
                    <a16:rowId xmlns:a16="http://schemas.microsoft.com/office/drawing/2014/main" val="2452842718"/>
                  </a:ext>
                </a:extLst>
              </a:tr>
              <a:tr h="445264">
                <a:tc>
                  <a:txBody>
                    <a:bodyPr/>
                    <a:lstStyle/>
                    <a:p>
                      <a:pPr algn="ctr"/>
                      <a:r>
                        <a:rPr lang="en-US" dirty="0">
                          <a:solidFill>
                            <a:schemeClr val="bg1"/>
                          </a:solidFill>
                        </a:rPr>
                        <a:t>Used occasionally to speed up processes</a:t>
                      </a:r>
                    </a:p>
                  </a:txBody>
                  <a:tcPr/>
                </a:tc>
                <a:tc>
                  <a:txBody>
                    <a:bodyPr/>
                    <a:lstStyle/>
                    <a:p>
                      <a:pPr algn="ctr"/>
                      <a:r>
                        <a:rPr lang="en-US" dirty="0"/>
                        <a:t>Used most of the time</a:t>
                      </a:r>
                    </a:p>
                  </a:txBody>
                  <a:tcPr/>
                </a:tc>
                <a:extLst>
                  <a:ext uri="{0D108BD9-81ED-4DB2-BD59-A6C34878D82A}">
                    <a16:rowId xmlns:a16="http://schemas.microsoft.com/office/drawing/2014/main" val="3911858606"/>
                  </a:ext>
                </a:extLst>
              </a:tr>
            </a:tbl>
          </a:graphicData>
        </a:graphic>
      </p:graphicFrame>
    </p:spTree>
    <p:extLst>
      <p:ext uri="{BB962C8B-B14F-4D97-AF65-F5344CB8AC3E}">
        <p14:creationId xmlns:p14="http://schemas.microsoft.com/office/powerpoint/2010/main" val="386082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1F28-21E4-694A-A748-6963451AEBCE}"/>
              </a:ext>
            </a:extLst>
          </p:cNvPr>
          <p:cNvSpPr>
            <a:spLocks noGrp="1"/>
          </p:cNvSpPr>
          <p:nvPr>
            <p:ph type="title"/>
          </p:nvPr>
        </p:nvSpPr>
        <p:spPr/>
        <p:txBody>
          <a:bodyPr/>
          <a:lstStyle/>
          <a:p>
            <a:r>
              <a:rPr lang="en-US" dirty="0"/>
              <a:t>Compiling Data types</a:t>
            </a:r>
          </a:p>
        </p:txBody>
      </p:sp>
      <p:sp>
        <p:nvSpPr>
          <p:cNvPr id="3" name="Content Placeholder 2">
            <a:extLst>
              <a:ext uri="{FF2B5EF4-FFF2-40B4-BE49-F238E27FC236}">
                <a16:creationId xmlns:a16="http://schemas.microsoft.com/office/drawing/2014/main" id="{7BBCAED1-983D-FAF1-0F47-401BEC6386CC}"/>
              </a:ext>
            </a:extLst>
          </p:cNvPr>
          <p:cNvSpPr>
            <a:spLocks noGrp="1"/>
          </p:cNvSpPr>
          <p:nvPr>
            <p:ph idx="1"/>
          </p:nvPr>
        </p:nvSpPr>
        <p:spPr/>
        <p:txBody>
          <a:bodyPr/>
          <a:lstStyle/>
          <a:p>
            <a:r>
              <a:rPr lang="en-US" dirty="0"/>
              <a:t>The compiler will try to convert the value inputted to the chosen data type</a:t>
            </a:r>
          </a:p>
          <a:p>
            <a:endParaRPr lang="en-US" dirty="0"/>
          </a:p>
          <a:p>
            <a:r>
              <a:rPr lang="en-US" dirty="0"/>
              <a:t>If there’s an apparent discrepancy, warnings can be arise</a:t>
            </a:r>
          </a:p>
        </p:txBody>
      </p:sp>
      <p:sp>
        <p:nvSpPr>
          <p:cNvPr id="5" name="TextBox 4">
            <a:extLst>
              <a:ext uri="{FF2B5EF4-FFF2-40B4-BE49-F238E27FC236}">
                <a16:creationId xmlns:a16="http://schemas.microsoft.com/office/drawing/2014/main" id="{1680499D-81B1-3FCD-9C35-E3D625BBB43E}"/>
              </a:ext>
            </a:extLst>
          </p:cNvPr>
          <p:cNvSpPr txBox="1"/>
          <p:nvPr/>
        </p:nvSpPr>
        <p:spPr>
          <a:xfrm>
            <a:off x="189400" y="4229301"/>
            <a:ext cx="2843511" cy="2308324"/>
          </a:xfrm>
          <a:prstGeom prst="rect">
            <a:avLst/>
          </a:prstGeom>
          <a:solidFill>
            <a:schemeClr val="tx1"/>
          </a:solidFill>
          <a:ln w="25400">
            <a:solidFill>
              <a:schemeClr val="accent1"/>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1.5</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a:p>
            <a:endParaRPr lang="en-GB" sz="1600" b="0" dirty="0">
              <a:solidFill>
                <a:srgbClr val="F8F8F2"/>
              </a:solidFill>
              <a:effectLst/>
              <a:latin typeface="Menlo" panose="020B0609030804020204" pitchFamily="49" charset="0"/>
            </a:endParaRPr>
          </a:p>
        </p:txBody>
      </p:sp>
      <p:sp>
        <p:nvSpPr>
          <p:cNvPr id="9" name="TextBox 8">
            <a:extLst>
              <a:ext uri="{FF2B5EF4-FFF2-40B4-BE49-F238E27FC236}">
                <a16:creationId xmlns:a16="http://schemas.microsoft.com/office/drawing/2014/main" id="{00298DA9-2B27-96DC-5A13-981A8BB60D49}"/>
              </a:ext>
            </a:extLst>
          </p:cNvPr>
          <p:cNvSpPr txBox="1"/>
          <p:nvPr/>
        </p:nvSpPr>
        <p:spPr>
          <a:xfrm>
            <a:off x="3611548" y="4044635"/>
            <a:ext cx="8391052" cy="2677656"/>
          </a:xfrm>
          <a:prstGeom prst="rect">
            <a:avLst/>
          </a:prstGeom>
          <a:solidFill>
            <a:schemeClr val="bg2"/>
          </a:solidFill>
          <a:ln w="25400">
            <a:solidFill>
              <a:schemeClr val="accent1"/>
            </a:solidFill>
          </a:ln>
        </p:spPr>
        <p:txBody>
          <a:bodyPr wrap="square">
            <a:spAutoFit/>
          </a:bodyPr>
          <a:lstStyle/>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g++ -o run </a:t>
            </a:r>
            <a:r>
              <a:rPr lang="en-GB" sz="1400" dirty="0" err="1">
                <a:solidFill>
                  <a:srgbClr val="000000"/>
                </a:solidFill>
                <a:effectLst/>
                <a:latin typeface="Menlo" panose="020B0609030804020204" pitchFamily="49" charset="0"/>
              </a:rPr>
              <a:t>test.cpp</a:t>
            </a:r>
            <a:r>
              <a:rPr lang="en-GB" sz="1400" dirty="0">
                <a:solidFill>
                  <a:srgbClr val="000000"/>
                </a:solidFill>
                <a:effectLst/>
                <a:latin typeface="Menlo" panose="020B0609030804020204" pitchFamily="49" charset="0"/>
              </a:rPr>
              <a:t> </a:t>
            </a:r>
          </a:p>
          <a:p>
            <a:r>
              <a:rPr lang="en-GB" sz="1400" b="1" dirty="0">
                <a:solidFill>
                  <a:srgbClr val="000000"/>
                </a:solidFill>
                <a:effectLst/>
                <a:latin typeface="Menlo" panose="020B0609030804020204" pitchFamily="49" charset="0"/>
              </a:rPr>
              <a:t>test.cpp:5:10: </a:t>
            </a:r>
            <a:r>
              <a:rPr lang="en-GB" sz="1400" b="1" dirty="0">
                <a:solidFill>
                  <a:srgbClr val="DB27DA"/>
                </a:solidFill>
                <a:effectLst/>
                <a:latin typeface="Menlo" panose="020B0609030804020204" pitchFamily="49" charset="0"/>
              </a:rPr>
              <a:t>warning: </a:t>
            </a:r>
            <a:r>
              <a:rPr lang="en-GB" sz="1400" b="1" dirty="0">
                <a:solidFill>
                  <a:srgbClr val="000000"/>
                </a:solidFill>
                <a:effectLst/>
                <a:latin typeface="Menlo" panose="020B0609030804020204" pitchFamily="49" charset="0"/>
              </a:rPr>
              <a:t>implicit conversion from 'double' to 'int' changes value from 1.5 to 1 [-</a:t>
            </a:r>
            <a:r>
              <a:rPr lang="en-GB" sz="1400" b="1" dirty="0" err="1">
                <a:solidFill>
                  <a:srgbClr val="000000"/>
                </a:solidFill>
                <a:effectLst/>
                <a:latin typeface="Menlo" panose="020B0609030804020204" pitchFamily="49" charset="0"/>
              </a:rPr>
              <a:t>Wliteral</a:t>
            </a:r>
            <a:r>
              <a:rPr lang="en-GB" sz="1400" b="1" dirty="0">
                <a:solidFill>
                  <a:srgbClr val="000000"/>
                </a:solidFill>
                <a:effectLst/>
                <a:latin typeface="Menlo" panose="020B0609030804020204" pitchFamily="49" charset="0"/>
              </a:rPr>
              <a:t>-conversion]</a:t>
            </a:r>
            <a:endParaRPr lang="en-GB" sz="1400" dirty="0">
              <a:solidFill>
                <a:srgbClr val="000000"/>
              </a:solidFill>
              <a:effectLst/>
              <a:latin typeface="Menlo" panose="020B0609030804020204" pitchFamily="49" charset="0"/>
            </a:endParaRPr>
          </a:p>
          <a:p>
            <a:r>
              <a:rPr lang="en-GB" sz="1400" dirty="0">
                <a:solidFill>
                  <a:srgbClr val="000000"/>
                </a:solidFill>
                <a:effectLst/>
                <a:latin typeface="Menlo" panose="020B0609030804020204" pitchFamily="49" charset="0"/>
              </a:rPr>
              <a:t>        int a = 1.5;</a:t>
            </a:r>
          </a:p>
          <a:p>
            <a:r>
              <a:rPr lang="en-GB" sz="1400" b="1" dirty="0">
                <a:solidFill>
                  <a:srgbClr val="39C026"/>
                </a:solidFill>
                <a:effectLst/>
                <a:latin typeface="Menlo" panose="020B0609030804020204" pitchFamily="49" charset="0"/>
              </a:rPr>
              <a:t>            ~   ^~~</a:t>
            </a:r>
            <a:endParaRPr lang="en-GB" sz="1400" dirty="0">
              <a:solidFill>
                <a:srgbClr val="39C026"/>
              </a:solidFill>
              <a:effectLst/>
              <a:latin typeface="Menlo" panose="020B0609030804020204" pitchFamily="49" charset="0"/>
            </a:endParaRPr>
          </a:p>
          <a:p>
            <a:r>
              <a:rPr lang="en-GB" sz="1400" dirty="0">
                <a:solidFill>
                  <a:srgbClr val="000000"/>
                </a:solidFill>
                <a:effectLst/>
                <a:latin typeface="Menlo" panose="020B0609030804020204" pitchFamily="49" charset="0"/>
              </a:rPr>
              <a:t>1 warning generated.</a:t>
            </a:r>
          </a:p>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./run</a:t>
            </a:r>
          </a:p>
          <a:p>
            <a:r>
              <a:rPr lang="en-GB" sz="1400" dirty="0">
                <a:solidFill>
                  <a:srgbClr val="000000"/>
                </a:solidFill>
                <a:effectLst/>
                <a:latin typeface="Menlo" panose="020B0609030804020204" pitchFamily="49" charset="0"/>
              </a:rPr>
              <a:t>1</a:t>
            </a:r>
          </a:p>
        </p:txBody>
      </p:sp>
    </p:spTree>
    <p:extLst>
      <p:ext uri="{BB962C8B-B14F-4D97-AF65-F5344CB8AC3E}">
        <p14:creationId xmlns:p14="http://schemas.microsoft.com/office/powerpoint/2010/main" val="13100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1F28-21E4-694A-A748-6963451AEBCE}"/>
              </a:ext>
            </a:extLst>
          </p:cNvPr>
          <p:cNvSpPr>
            <a:spLocks noGrp="1"/>
          </p:cNvSpPr>
          <p:nvPr>
            <p:ph type="title"/>
          </p:nvPr>
        </p:nvSpPr>
        <p:spPr/>
        <p:txBody>
          <a:bodyPr/>
          <a:lstStyle/>
          <a:p>
            <a:r>
              <a:rPr lang="en-US" dirty="0"/>
              <a:t>Compiling Data types</a:t>
            </a:r>
          </a:p>
        </p:txBody>
      </p:sp>
      <p:sp>
        <p:nvSpPr>
          <p:cNvPr id="3" name="Content Placeholder 2">
            <a:extLst>
              <a:ext uri="{FF2B5EF4-FFF2-40B4-BE49-F238E27FC236}">
                <a16:creationId xmlns:a16="http://schemas.microsoft.com/office/drawing/2014/main" id="{7BBCAED1-983D-FAF1-0F47-401BEC6386CC}"/>
              </a:ext>
            </a:extLst>
          </p:cNvPr>
          <p:cNvSpPr>
            <a:spLocks noGrp="1"/>
          </p:cNvSpPr>
          <p:nvPr>
            <p:ph idx="1"/>
          </p:nvPr>
        </p:nvSpPr>
        <p:spPr/>
        <p:txBody>
          <a:bodyPr/>
          <a:lstStyle/>
          <a:p>
            <a:r>
              <a:rPr lang="en-US" dirty="0"/>
              <a:t>Sometimes there will be no warnings, or unintended consequences</a:t>
            </a:r>
          </a:p>
          <a:p>
            <a:endParaRPr lang="en-US" dirty="0"/>
          </a:p>
          <a:p>
            <a:r>
              <a:rPr lang="en-US" dirty="0"/>
              <a:t>Be careful!</a:t>
            </a:r>
          </a:p>
          <a:p>
            <a:endParaRPr lang="en-US" dirty="0"/>
          </a:p>
        </p:txBody>
      </p:sp>
      <p:sp>
        <p:nvSpPr>
          <p:cNvPr id="5" name="TextBox 4">
            <a:extLst>
              <a:ext uri="{FF2B5EF4-FFF2-40B4-BE49-F238E27FC236}">
                <a16:creationId xmlns:a16="http://schemas.microsoft.com/office/drawing/2014/main" id="{1680499D-81B1-3FCD-9C35-E3D625BBB43E}"/>
              </a:ext>
            </a:extLst>
          </p:cNvPr>
          <p:cNvSpPr txBox="1"/>
          <p:nvPr/>
        </p:nvSpPr>
        <p:spPr>
          <a:xfrm>
            <a:off x="207507" y="3800192"/>
            <a:ext cx="2843511" cy="2246769"/>
          </a:xfrm>
          <a:prstGeom prst="rect">
            <a:avLst/>
          </a:prstGeom>
          <a:solidFill>
            <a:schemeClr val="tx1"/>
          </a:solidFill>
          <a:ln w="25400">
            <a:solidFill>
              <a:schemeClr val="accent1"/>
            </a:solidFill>
          </a:ln>
        </p:spPr>
        <p:txBody>
          <a:bodyPr wrap="square">
            <a:spAutoFit/>
          </a:bodyPr>
          <a:lstStyle/>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&lt;iostream&gt;</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using</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namespace</a:t>
            </a:r>
            <a:r>
              <a:rPr lang="en-GB" sz="1400" b="0" dirty="0">
                <a:solidFill>
                  <a:srgbClr val="F8F8F2"/>
                </a:solidFill>
                <a:effectLst/>
                <a:latin typeface="Menlo" panose="020B0609030804020204" pitchFamily="49" charset="0"/>
              </a:rPr>
              <a:t> </a:t>
            </a:r>
            <a:r>
              <a:rPr lang="en-GB" sz="1400" b="0" u="sng" dirty="0">
                <a:solidFill>
                  <a:srgbClr val="A6E22E"/>
                </a:solidFill>
                <a:effectLst/>
                <a:latin typeface="Menlo" panose="020B0609030804020204" pitchFamily="49" charset="0"/>
              </a:rPr>
              <a:t>std</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int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main</a:t>
            </a:r>
            <a:r>
              <a:rPr lang="en-GB" sz="1400" b="0" dirty="0">
                <a:solidFill>
                  <a:srgbClr val="F8F8F2"/>
                </a:solidFill>
                <a:effectLst/>
                <a:latin typeface="Menlo" panose="020B0609030804020204" pitchFamily="49" charset="0"/>
              </a:rPr>
              <a:t>() {</a:t>
            </a:r>
          </a:p>
          <a:p>
            <a:r>
              <a:rPr lang="en-GB" sz="1400" b="0" i="1" dirty="0">
                <a:solidFill>
                  <a:srgbClr val="66D9EF"/>
                </a:solidFill>
                <a:effectLst/>
                <a:latin typeface="Menlo" panose="020B0609030804020204" pitchFamily="49" charset="0"/>
              </a:rPr>
              <a:t>char</a:t>
            </a:r>
            <a:r>
              <a:rPr lang="en-GB" sz="1400" b="0" dirty="0">
                <a:solidFill>
                  <a:srgbClr val="F8F8F2"/>
                </a:solidFill>
                <a:effectLst/>
                <a:latin typeface="Menlo" panose="020B0609030804020204" pitchFamily="49" charset="0"/>
              </a:rPr>
              <a:t> a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1</a:t>
            </a:r>
            <a:r>
              <a:rPr lang="en-GB" sz="1400" b="0" dirty="0">
                <a:solidFill>
                  <a:srgbClr val="F8F8F2"/>
                </a:solidFill>
                <a:effectLst/>
                <a:latin typeface="Menlo" panose="020B0609030804020204" pitchFamily="49" charset="0"/>
              </a:rPr>
              <a:t>;</a:t>
            </a:r>
          </a:p>
          <a:p>
            <a:r>
              <a:rPr lang="en-GB" sz="1400" b="0" dirty="0" err="1">
                <a:solidFill>
                  <a:srgbClr val="F8F8F2"/>
                </a:solidFill>
                <a:effectLst/>
                <a:latin typeface="Menlo" panose="020B0609030804020204" pitchFamily="49" charset="0"/>
              </a:rPr>
              <a:t>cout</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endl</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a:t>
            </a:r>
            <a:endParaRPr lang="en-GB" sz="1400" b="0" dirty="0">
              <a:solidFill>
                <a:srgbClr val="F8F8F2"/>
              </a:solidFill>
              <a:effectLst/>
              <a:latin typeface="Menlo" panose="020B0609030804020204" pitchFamily="49" charset="0"/>
            </a:endParaRPr>
          </a:p>
          <a:p>
            <a:r>
              <a:rPr lang="en-GB" sz="1400" b="0" dirty="0" err="1">
                <a:solidFill>
                  <a:srgbClr val="F8F8F2"/>
                </a:solidFill>
                <a:effectLst/>
                <a:latin typeface="Menlo" panose="020B0609030804020204" pitchFamily="49" charset="0"/>
              </a:rPr>
              <a:t>cout</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endl</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0</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p:txBody>
      </p:sp>
      <p:sp>
        <p:nvSpPr>
          <p:cNvPr id="9" name="TextBox 8">
            <a:extLst>
              <a:ext uri="{FF2B5EF4-FFF2-40B4-BE49-F238E27FC236}">
                <a16:creationId xmlns:a16="http://schemas.microsoft.com/office/drawing/2014/main" id="{00298DA9-2B27-96DC-5A13-981A8BB60D49}"/>
              </a:ext>
            </a:extLst>
          </p:cNvPr>
          <p:cNvSpPr txBox="1"/>
          <p:nvPr/>
        </p:nvSpPr>
        <p:spPr>
          <a:xfrm>
            <a:off x="3521013" y="4231078"/>
            <a:ext cx="8391052" cy="1384995"/>
          </a:xfrm>
          <a:prstGeom prst="rect">
            <a:avLst/>
          </a:prstGeom>
          <a:solidFill>
            <a:schemeClr val="bg2"/>
          </a:solidFill>
          <a:ln w="25400">
            <a:solidFill>
              <a:schemeClr val="accent1"/>
            </a:solidFill>
          </a:ln>
        </p:spPr>
        <p:txBody>
          <a:bodyPr wrap="square">
            <a:spAutoFit/>
          </a:bodyPr>
          <a:lstStyle/>
          <a:p>
            <a:r>
              <a:rPr lang="en-GB" sz="1200" dirty="0">
                <a:solidFill>
                  <a:srgbClr val="000000"/>
                </a:solidFill>
                <a:effectLst/>
                <a:latin typeface="Menlo" panose="020B0609030804020204" pitchFamily="49" charset="0"/>
              </a:rPr>
              <a:t>(base) </a:t>
            </a:r>
            <a:r>
              <a:rPr lang="en-GB" sz="1200" b="1" dirty="0" err="1">
                <a:solidFill>
                  <a:srgbClr val="DC3079"/>
                </a:solidFill>
                <a:effectLst/>
                <a:latin typeface="Menlo" panose="020B0609030804020204" pitchFamily="49" charset="0"/>
              </a:rPr>
              <a:t>alexhill</a:t>
            </a:r>
            <a:r>
              <a:rPr lang="en-GB" sz="1200" b="1" dirty="0">
                <a:solidFill>
                  <a:srgbClr val="DC3079"/>
                </a:solidFill>
                <a:effectLst/>
                <a:latin typeface="Menlo" panose="020B0609030804020204" pitchFamily="49" charset="0"/>
              </a:rPr>
              <a:t> </a:t>
            </a:r>
            <a:r>
              <a:rPr lang="en-GB" sz="1200" b="1" dirty="0">
                <a:solidFill>
                  <a:srgbClr val="929292"/>
                </a:solidFill>
                <a:effectLst/>
                <a:latin typeface="Menlo" panose="020B0609030804020204" pitchFamily="49" charset="0"/>
              </a:rPr>
              <a:t>at </a:t>
            </a:r>
            <a:r>
              <a:rPr lang="en-GB" sz="1200" b="1" dirty="0" err="1">
                <a:solidFill>
                  <a:srgbClr val="FC6C23"/>
                </a:solidFill>
                <a:effectLst/>
                <a:latin typeface="Menlo" panose="020B0609030804020204" pitchFamily="49" charset="0"/>
              </a:rPr>
              <a:t>Alexs</a:t>
            </a:r>
            <a:r>
              <a:rPr lang="en-GB" sz="1200" b="1" dirty="0">
                <a:solidFill>
                  <a:srgbClr val="FC6C23"/>
                </a:solidFill>
                <a:effectLst/>
                <a:latin typeface="Menlo" panose="020B0609030804020204" pitchFamily="49" charset="0"/>
              </a:rPr>
              <a:t>-Air </a:t>
            </a:r>
            <a:r>
              <a:rPr lang="en-GB" sz="1200" b="1" dirty="0">
                <a:solidFill>
                  <a:srgbClr val="929292"/>
                </a:solidFill>
                <a:effectLst/>
                <a:latin typeface="Menlo" panose="020B0609030804020204" pitchFamily="49" charset="0"/>
              </a:rPr>
              <a:t>in </a:t>
            </a:r>
            <a:r>
              <a:rPr lang="en-GB" sz="1200" b="1" dirty="0">
                <a:solidFill>
                  <a:srgbClr val="73A027"/>
                </a:solidFill>
                <a:effectLst/>
                <a:latin typeface="Menlo" panose="020B0609030804020204" pitchFamily="49" charset="0"/>
              </a:rPr>
              <a:t>~/Documents/UOL/Teaching/C++_Workshops/Workshops/WS2</a:t>
            </a:r>
            <a:endParaRPr lang="en-GB" sz="1200" dirty="0">
              <a:solidFill>
                <a:srgbClr val="73A027"/>
              </a:solidFill>
              <a:effectLst/>
              <a:latin typeface="Menlo" panose="020B0609030804020204" pitchFamily="49" charset="0"/>
            </a:endParaRPr>
          </a:p>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g++ -o run </a:t>
            </a:r>
            <a:r>
              <a:rPr lang="en-GB" sz="1200" dirty="0" err="1">
                <a:solidFill>
                  <a:srgbClr val="000000"/>
                </a:solidFill>
                <a:effectLst/>
                <a:latin typeface="Menlo" panose="020B0609030804020204" pitchFamily="49" charset="0"/>
              </a:rPr>
              <a:t>test.cpp</a:t>
            </a:r>
            <a:r>
              <a:rPr lang="en-GB" sz="1200" dirty="0">
                <a:solidFill>
                  <a:srgbClr val="000000"/>
                </a:solidFill>
                <a:effectLst/>
                <a:latin typeface="Menlo" panose="020B0609030804020204" pitchFamily="49" charset="0"/>
              </a:rPr>
              <a:t> </a:t>
            </a:r>
          </a:p>
          <a:p>
            <a:r>
              <a:rPr lang="en-GB" sz="1200" dirty="0">
                <a:solidFill>
                  <a:srgbClr val="000000"/>
                </a:solidFill>
                <a:effectLst/>
                <a:latin typeface="Menlo" panose="020B0609030804020204" pitchFamily="49" charset="0"/>
              </a:rPr>
              <a:t>(base) </a:t>
            </a:r>
            <a:r>
              <a:rPr lang="en-GB" sz="1200" b="1" dirty="0" err="1">
                <a:solidFill>
                  <a:srgbClr val="DC3079"/>
                </a:solidFill>
                <a:effectLst/>
                <a:latin typeface="Menlo" panose="020B0609030804020204" pitchFamily="49" charset="0"/>
              </a:rPr>
              <a:t>alexhill</a:t>
            </a:r>
            <a:r>
              <a:rPr lang="en-GB" sz="1200" b="1" dirty="0">
                <a:solidFill>
                  <a:srgbClr val="DC3079"/>
                </a:solidFill>
                <a:effectLst/>
                <a:latin typeface="Menlo" panose="020B0609030804020204" pitchFamily="49" charset="0"/>
              </a:rPr>
              <a:t> </a:t>
            </a:r>
            <a:r>
              <a:rPr lang="en-GB" sz="1200" b="1" dirty="0">
                <a:solidFill>
                  <a:srgbClr val="929292"/>
                </a:solidFill>
                <a:effectLst/>
                <a:latin typeface="Menlo" panose="020B0609030804020204" pitchFamily="49" charset="0"/>
              </a:rPr>
              <a:t>at </a:t>
            </a:r>
            <a:r>
              <a:rPr lang="en-GB" sz="1200" b="1" dirty="0" err="1">
                <a:solidFill>
                  <a:srgbClr val="FC6C23"/>
                </a:solidFill>
                <a:effectLst/>
                <a:latin typeface="Menlo" panose="020B0609030804020204" pitchFamily="49" charset="0"/>
              </a:rPr>
              <a:t>Alexs</a:t>
            </a:r>
            <a:r>
              <a:rPr lang="en-GB" sz="1200" b="1" dirty="0">
                <a:solidFill>
                  <a:srgbClr val="FC6C23"/>
                </a:solidFill>
                <a:effectLst/>
                <a:latin typeface="Menlo" panose="020B0609030804020204" pitchFamily="49" charset="0"/>
              </a:rPr>
              <a:t>-Air </a:t>
            </a:r>
            <a:r>
              <a:rPr lang="en-GB" sz="1200" b="1" dirty="0">
                <a:solidFill>
                  <a:srgbClr val="929292"/>
                </a:solidFill>
                <a:effectLst/>
                <a:latin typeface="Menlo" panose="020B0609030804020204" pitchFamily="49" charset="0"/>
              </a:rPr>
              <a:t>in </a:t>
            </a:r>
            <a:r>
              <a:rPr lang="en-GB" sz="1200" b="1" dirty="0">
                <a:solidFill>
                  <a:srgbClr val="73A027"/>
                </a:solidFill>
                <a:effectLst/>
                <a:latin typeface="Menlo" panose="020B0609030804020204" pitchFamily="49" charset="0"/>
              </a:rPr>
              <a:t>~/Documents/UOL/Teaching/C++_Workshops/Workshops/WS2</a:t>
            </a:r>
            <a:endParaRPr lang="en-GB" sz="1200" dirty="0">
              <a:solidFill>
                <a:srgbClr val="73A027"/>
              </a:solidFill>
              <a:effectLst/>
              <a:latin typeface="Menlo" panose="020B0609030804020204" pitchFamily="49" charset="0"/>
            </a:endParaRPr>
          </a:p>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./run</a:t>
            </a:r>
          </a:p>
          <a:p>
            <a:br>
              <a:rPr lang="en-GB" sz="1200" dirty="0">
                <a:solidFill>
                  <a:srgbClr val="000000"/>
                </a:solidFill>
                <a:effectLst/>
                <a:latin typeface="Menlo" panose="020B0609030804020204" pitchFamily="49" charset="0"/>
              </a:rPr>
            </a:br>
            <a:endParaRPr lang="en-GB" sz="1200" dirty="0">
              <a:solidFill>
                <a:srgbClr val="000000"/>
              </a:solidFill>
              <a:effectLst/>
              <a:latin typeface="Menlo" panose="020B0609030804020204" pitchFamily="49" charset="0"/>
            </a:endParaRPr>
          </a:p>
          <a:p>
            <a:r>
              <a:rPr lang="en-GB" sz="12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33363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EAA-F8BD-7838-1832-832A9DBE6DFD}"/>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3EC51632-CB5F-7CD5-8C77-E5FADD33A7A0}"/>
              </a:ext>
            </a:extLst>
          </p:cNvPr>
          <p:cNvSpPr>
            <a:spLocks noGrp="1"/>
          </p:cNvSpPr>
          <p:nvPr>
            <p:ph idx="1"/>
          </p:nvPr>
        </p:nvSpPr>
        <p:spPr/>
        <p:txBody>
          <a:bodyPr/>
          <a:lstStyle/>
          <a:p>
            <a:r>
              <a:rPr lang="en-US" dirty="0"/>
              <a:t>Variables can have their data type changed </a:t>
            </a:r>
            <a:r>
              <a:rPr lang="en-US" b="1" u="sng" dirty="0"/>
              <a:t>implicitly</a:t>
            </a:r>
            <a:r>
              <a:rPr lang="en-US" dirty="0"/>
              <a:t> or </a:t>
            </a:r>
            <a:r>
              <a:rPr lang="en-US" b="1" u="sng" dirty="0"/>
              <a:t>explicitly</a:t>
            </a:r>
          </a:p>
          <a:p>
            <a:endParaRPr lang="en-US" dirty="0"/>
          </a:p>
          <a:p>
            <a:r>
              <a:rPr lang="en-US" dirty="0"/>
              <a:t>An example of </a:t>
            </a:r>
            <a:r>
              <a:rPr lang="en-US" b="1" u="sng" dirty="0"/>
              <a:t>implicit</a:t>
            </a:r>
            <a:r>
              <a:rPr lang="en-US" dirty="0"/>
              <a:t> conversion: the double value is automatically converted to int</a:t>
            </a:r>
          </a:p>
        </p:txBody>
      </p:sp>
      <p:sp>
        <p:nvSpPr>
          <p:cNvPr id="5" name="TextBox 4">
            <a:extLst>
              <a:ext uri="{FF2B5EF4-FFF2-40B4-BE49-F238E27FC236}">
                <a16:creationId xmlns:a16="http://schemas.microsoft.com/office/drawing/2014/main" id="{A905F77F-FCB1-22B6-7038-1D8D8D442B67}"/>
              </a:ext>
            </a:extLst>
          </p:cNvPr>
          <p:cNvSpPr txBox="1"/>
          <p:nvPr/>
        </p:nvSpPr>
        <p:spPr>
          <a:xfrm>
            <a:off x="1428185" y="3646283"/>
            <a:ext cx="5950390" cy="3139321"/>
          </a:xfrm>
          <a:prstGeom prst="rect">
            <a:avLst/>
          </a:prstGeom>
          <a:solidFill>
            <a:schemeClr val="tx1"/>
          </a:solidFill>
          <a:ln w="25400">
            <a:solidFill>
              <a:schemeClr val="accent1"/>
            </a:solidFill>
          </a:ln>
        </p:spPr>
        <p:txBody>
          <a:bodyPr wrap="square">
            <a:spAutoFit/>
          </a:bodyPr>
          <a:lstStyle/>
          <a:p>
            <a:r>
              <a:rPr lang="en-GB" sz="1100" b="0" dirty="0">
                <a:solidFill>
                  <a:srgbClr val="F92672"/>
                </a:solidFill>
                <a:effectLst/>
                <a:latin typeface="Menlo" panose="020B0609030804020204" pitchFamily="49" charset="0"/>
              </a:rPr>
              <a:t>#include</a:t>
            </a:r>
            <a:r>
              <a:rPr lang="en-GB" sz="1100" b="0" dirty="0">
                <a:solidFill>
                  <a:srgbClr val="F8F8F2"/>
                </a:solidFill>
                <a:effectLst/>
                <a:latin typeface="Menlo" panose="020B0609030804020204" pitchFamily="49" charset="0"/>
              </a:rPr>
              <a:t> </a:t>
            </a:r>
            <a:r>
              <a:rPr lang="en-GB" sz="1100" b="0" dirty="0">
                <a:solidFill>
                  <a:srgbClr val="E6DB74"/>
                </a:solidFill>
                <a:effectLst/>
                <a:latin typeface="Menlo" panose="020B0609030804020204" pitchFamily="49" charset="0"/>
              </a:rPr>
              <a:t>&lt;iostream&gt;</a:t>
            </a:r>
            <a:endParaRPr lang="en-GB" sz="1100" b="0" dirty="0">
              <a:solidFill>
                <a:srgbClr val="F8F8F2"/>
              </a:solidFill>
              <a:effectLst/>
              <a:latin typeface="Menlo" panose="020B0609030804020204" pitchFamily="49" charset="0"/>
            </a:endParaRPr>
          </a:p>
          <a:p>
            <a:r>
              <a:rPr lang="en-GB" sz="1100" b="0" dirty="0">
                <a:solidFill>
                  <a:srgbClr val="F92672"/>
                </a:solidFill>
                <a:effectLst/>
                <a:latin typeface="Menlo" panose="020B0609030804020204" pitchFamily="49" charset="0"/>
              </a:rPr>
              <a:t>using</a:t>
            </a:r>
            <a:r>
              <a:rPr lang="en-GB" sz="1100" b="0" dirty="0">
                <a:solidFill>
                  <a:srgbClr val="F8F8F2"/>
                </a:solidFill>
                <a:effectLst/>
                <a:latin typeface="Menlo" panose="020B0609030804020204" pitchFamily="49" charset="0"/>
              </a:rPr>
              <a:t> </a:t>
            </a:r>
            <a:r>
              <a:rPr lang="en-GB" sz="1100" b="0" i="1" dirty="0">
                <a:solidFill>
                  <a:srgbClr val="66D9EF"/>
                </a:solidFill>
                <a:effectLst/>
                <a:latin typeface="Menlo" panose="020B0609030804020204" pitchFamily="49" charset="0"/>
              </a:rPr>
              <a:t>namespace</a:t>
            </a:r>
            <a:r>
              <a:rPr lang="en-GB" sz="1100" b="0" dirty="0">
                <a:solidFill>
                  <a:srgbClr val="F8F8F2"/>
                </a:solidFill>
                <a:effectLst/>
                <a:latin typeface="Menlo" panose="020B0609030804020204" pitchFamily="49" charset="0"/>
              </a:rPr>
              <a:t> </a:t>
            </a:r>
            <a:r>
              <a:rPr lang="en-GB" sz="1100" b="0" u="sng" dirty="0">
                <a:solidFill>
                  <a:srgbClr val="A6E22E"/>
                </a:solidFill>
                <a:effectLst/>
                <a:latin typeface="Menlo" panose="020B0609030804020204" pitchFamily="49" charset="0"/>
              </a:rPr>
              <a:t>std</a:t>
            </a:r>
            <a:r>
              <a:rPr lang="en-GB" sz="1100" b="0" dirty="0">
                <a:solidFill>
                  <a:srgbClr val="F8F8F2"/>
                </a:solidFill>
                <a:effectLst/>
                <a:latin typeface="Menlo" panose="020B0609030804020204" pitchFamily="49" charset="0"/>
              </a:rPr>
              <a:t>;</a:t>
            </a:r>
          </a:p>
          <a:p>
            <a:br>
              <a:rPr lang="en-GB" sz="1100" b="0" dirty="0">
                <a:solidFill>
                  <a:srgbClr val="F8F8F2"/>
                </a:solidFill>
                <a:effectLst/>
                <a:latin typeface="Menlo" panose="020B0609030804020204" pitchFamily="49" charset="0"/>
              </a:rPr>
            </a:br>
            <a:r>
              <a:rPr lang="en-GB" sz="1100" b="0" i="1" dirty="0">
                <a:solidFill>
                  <a:srgbClr val="66D9EF"/>
                </a:solidFill>
                <a:effectLst/>
                <a:latin typeface="Menlo" panose="020B0609030804020204" pitchFamily="49" charset="0"/>
              </a:rPr>
              <a:t>int</a:t>
            </a:r>
            <a:r>
              <a:rPr lang="en-GB" sz="1100" b="0" dirty="0">
                <a:solidFill>
                  <a:srgbClr val="F8F8F2"/>
                </a:solidFill>
                <a:effectLst/>
                <a:latin typeface="Menlo" panose="020B0609030804020204" pitchFamily="49" charset="0"/>
              </a:rPr>
              <a:t> </a:t>
            </a:r>
            <a:r>
              <a:rPr lang="en-GB" sz="1100" b="0" dirty="0">
                <a:solidFill>
                  <a:srgbClr val="A6E22E"/>
                </a:solidFill>
                <a:effectLst/>
                <a:latin typeface="Menlo" panose="020B0609030804020204" pitchFamily="49" charset="0"/>
              </a:rPr>
              <a:t>main</a:t>
            </a:r>
            <a:r>
              <a:rPr lang="en-GB" sz="1100" b="0" dirty="0">
                <a:solidFill>
                  <a:srgbClr val="F8F8F2"/>
                </a:solidFill>
                <a:effectLst/>
                <a:latin typeface="Menlo" panose="020B0609030804020204" pitchFamily="49" charset="0"/>
              </a:rPr>
              <a:t>() {</a:t>
            </a:r>
          </a:p>
          <a:p>
            <a:br>
              <a:rPr lang="en-GB" sz="1100" b="0" dirty="0">
                <a:solidFill>
                  <a:srgbClr val="F8F8F2"/>
                </a:solidFill>
                <a:effectLst/>
                <a:latin typeface="Menlo" panose="020B0609030804020204" pitchFamily="49" charset="0"/>
              </a:rPr>
            </a:br>
            <a:r>
              <a:rPr lang="en-GB" sz="1100" b="0" dirty="0">
                <a:solidFill>
                  <a:srgbClr val="88846F"/>
                </a:solidFill>
                <a:effectLst/>
                <a:latin typeface="Menlo" panose="020B0609030804020204" pitchFamily="49" charset="0"/>
              </a:rPr>
              <a:t>// assigning a double value to </a:t>
            </a:r>
            <a:r>
              <a:rPr lang="en-GB" sz="1100" b="0" dirty="0" err="1">
                <a:solidFill>
                  <a:srgbClr val="88846F"/>
                </a:solidFill>
                <a:effectLst/>
                <a:latin typeface="Menlo" panose="020B0609030804020204" pitchFamily="49" charset="0"/>
              </a:rPr>
              <a:t>num_double</a:t>
            </a:r>
            <a:endParaRPr lang="en-GB" sz="1100" b="0" dirty="0">
              <a:solidFill>
                <a:srgbClr val="F8F8F2"/>
              </a:solidFill>
              <a:effectLst/>
              <a:latin typeface="Menlo" panose="020B0609030804020204" pitchFamily="49" charset="0"/>
            </a:endParaRPr>
          </a:p>
          <a:p>
            <a:r>
              <a:rPr lang="en-GB" sz="1100" b="0" i="1" dirty="0">
                <a:solidFill>
                  <a:srgbClr val="66D9EF"/>
                </a:solidFill>
                <a:effectLst/>
                <a:latin typeface="Menlo" panose="020B0609030804020204" pitchFamily="49" charset="0"/>
              </a:rPr>
              <a:t>double</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num_double</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a:t>
            </a:r>
            <a:r>
              <a:rPr lang="en-GB" sz="1100" b="0" dirty="0">
                <a:solidFill>
                  <a:srgbClr val="F8F8F2"/>
                </a:solidFill>
                <a:effectLst/>
                <a:latin typeface="Menlo" panose="020B0609030804020204" pitchFamily="49" charset="0"/>
              </a:rPr>
              <a:t> </a:t>
            </a:r>
            <a:r>
              <a:rPr lang="en-GB" sz="1100" b="0" dirty="0">
                <a:solidFill>
                  <a:srgbClr val="AE81FF"/>
                </a:solidFill>
                <a:effectLst/>
                <a:latin typeface="Menlo" panose="020B0609030804020204" pitchFamily="49" charset="0"/>
              </a:rPr>
              <a:t>9.1</a:t>
            </a:r>
            <a:r>
              <a:rPr lang="en-GB" sz="1100" b="0" dirty="0">
                <a:solidFill>
                  <a:srgbClr val="F8F8F2"/>
                </a:solidFill>
                <a:effectLst/>
                <a:latin typeface="Menlo" panose="020B0609030804020204" pitchFamily="49" charset="0"/>
              </a:rPr>
              <a:t>;</a:t>
            </a:r>
          </a:p>
          <a:p>
            <a:r>
              <a:rPr lang="en-GB" sz="1100" b="0" dirty="0">
                <a:solidFill>
                  <a:srgbClr val="88846F"/>
                </a:solidFill>
                <a:effectLst/>
                <a:latin typeface="Menlo" panose="020B0609030804020204" pitchFamily="49" charset="0"/>
              </a:rPr>
              <a:t>// </a:t>
            </a:r>
            <a:r>
              <a:rPr lang="en-GB" sz="1100" b="0" dirty="0" err="1">
                <a:solidFill>
                  <a:srgbClr val="88846F"/>
                </a:solidFill>
                <a:effectLst/>
                <a:latin typeface="Menlo" panose="020B0609030804020204" pitchFamily="49" charset="0"/>
              </a:rPr>
              <a:t>declaroing</a:t>
            </a:r>
            <a:r>
              <a:rPr lang="en-GB" sz="1100" b="0" dirty="0">
                <a:solidFill>
                  <a:srgbClr val="88846F"/>
                </a:solidFill>
                <a:effectLst/>
                <a:latin typeface="Menlo" panose="020B0609030804020204" pitchFamily="49" charset="0"/>
              </a:rPr>
              <a:t> an int variable </a:t>
            </a:r>
            <a:endParaRPr lang="en-GB" sz="1100" b="0" dirty="0">
              <a:solidFill>
                <a:srgbClr val="F8F8F2"/>
              </a:solidFill>
              <a:effectLst/>
              <a:latin typeface="Menlo" panose="020B0609030804020204" pitchFamily="49" charset="0"/>
            </a:endParaRPr>
          </a:p>
          <a:p>
            <a:r>
              <a:rPr lang="en-GB" sz="1100" b="0" i="1" dirty="0">
                <a:solidFill>
                  <a:srgbClr val="66D9EF"/>
                </a:solidFill>
                <a:effectLst/>
                <a:latin typeface="Menlo" panose="020B0609030804020204" pitchFamily="49" charset="0"/>
              </a:rPr>
              <a:t>int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num_int</a:t>
            </a:r>
            <a:r>
              <a:rPr lang="en-GB" sz="1100" b="0" dirty="0">
                <a:solidFill>
                  <a:srgbClr val="F8F8F2"/>
                </a:solidFill>
                <a:effectLst/>
                <a:latin typeface="Menlo" panose="020B0609030804020204" pitchFamily="49" charset="0"/>
              </a:rPr>
              <a:t>;</a:t>
            </a:r>
          </a:p>
          <a:p>
            <a:r>
              <a:rPr lang="en-GB" sz="1100" b="0" dirty="0">
                <a:solidFill>
                  <a:srgbClr val="88846F"/>
                </a:solidFill>
                <a:effectLst/>
                <a:latin typeface="Menlo" panose="020B0609030804020204" pitchFamily="49" charset="0"/>
              </a:rPr>
              <a:t>// implicit conversion</a:t>
            </a:r>
            <a:endParaRPr lang="en-GB" sz="1100" b="0" dirty="0">
              <a:solidFill>
                <a:srgbClr val="F8F8F2"/>
              </a:solidFill>
              <a:effectLst/>
              <a:latin typeface="Menlo" panose="020B0609030804020204" pitchFamily="49" charset="0"/>
            </a:endParaRPr>
          </a:p>
          <a:p>
            <a:r>
              <a:rPr lang="en-GB" sz="1100" b="0" dirty="0">
                <a:solidFill>
                  <a:srgbClr val="88846F"/>
                </a:solidFill>
                <a:effectLst/>
                <a:latin typeface="Menlo" panose="020B0609030804020204" pitchFamily="49" charset="0"/>
              </a:rPr>
              <a:t>// assigning double value to a int variable</a:t>
            </a:r>
            <a:endParaRPr lang="en-GB" sz="1100" b="0" dirty="0">
              <a:solidFill>
                <a:srgbClr val="F8F8F2"/>
              </a:solidFill>
              <a:effectLst/>
              <a:latin typeface="Menlo" panose="020B0609030804020204" pitchFamily="49" charset="0"/>
            </a:endParaRPr>
          </a:p>
          <a:p>
            <a:r>
              <a:rPr lang="en-GB" sz="1100" b="0" dirty="0" err="1">
                <a:solidFill>
                  <a:srgbClr val="F8F8F2"/>
                </a:solidFill>
                <a:effectLst/>
                <a:latin typeface="Menlo" panose="020B0609030804020204" pitchFamily="49" charset="0"/>
              </a:rPr>
              <a:t>num_int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num_double</a:t>
            </a:r>
            <a:r>
              <a:rPr lang="en-GB" sz="1100" b="0" dirty="0">
                <a:solidFill>
                  <a:srgbClr val="F8F8F2"/>
                </a:solidFill>
                <a:effectLst/>
                <a:latin typeface="Menlo" panose="020B0609030804020204" pitchFamily="49" charset="0"/>
              </a:rPr>
              <a:t>;</a:t>
            </a:r>
          </a:p>
          <a:p>
            <a:endParaRPr lang="en-GB" sz="1100" b="0" dirty="0">
              <a:solidFill>
                <a:srgbClr val="F8F8F2"/>
              </a:solidFill>
              <a:effectLst/>
              <a:latin typeface="Menlo" panose="020B0609030804020204" pitchFamily="49" charset="0"/>
            </a:endParaRPr>
          </a:p>
          <a:p>
            <a:r>
              <a:rPr lang="en-GB" sz="1100" b="0" dirty="0" err="1">
                <a:solidFill>
                  <a:srgbClr val="F8F8F2"/>
                </a:solidFill>
                <a:effectLst/>
                <a:latin typeface="Menlo" panose="020B0609030804020204" pitchFamily="49" charset="0"/>
              </a:rPr>
              <a:t>cout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a:solidFill>
                  <a:srgbClr val="E6DB74"/>
                </a:solidFill>
                <a:effectLst/>
                <a:latin typeface="Menlo" panose="020B0609030804020204" pitchFamily="49" charset="0"/>
              </a:rPr>
              <a:t>"</a:t>
            </a:r>
            <a:r>
              <a:rPr lang="en-GB" sz="1100" b="0" dirty="0" err="1">
                <a:solidFill>
                  <a:srgbClr val="E6DB74"/>
                </a:solidFill>
                <a:effectLst/>
                <a:latin typeface="Menlo" panose="020B0609030804020204" pitchFamily="49" charset="0"/>
              </a:rPr>
              <a:t>num_double</a:t>
            </a:r>
            <a:r>
              <a:rPr lang="en-GB" sz="1100" b="0" dirty="0">
                <a:solidFill>
                  <a:srgbClr val="E6DB74"/>
                </a:solidFill>
                <a:effectLst/>
                <a:latin typeface="Menlo" panose="020B0609030804020204" pitchFamily="49" charset="0"/>
              </a:rPr>
              <a:t> = "</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num_double</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endl</a:t>
            </a:r>
            <a:r>
              <a:rPr lang="en-GB" sz="1100" b="0" dirty="0">
                <a:solidFill>
                  <a:srgbClr val="F8F8F2"/>
                </a:solidFill>
                <a:effectLst/>
                <a:latin typeface="Menlo" panose="020B0609030804020204" pitchFamily="49" charset="0"/>
              </a:rPr>
              <a:t>;</a:t>
            </a:r>
          </a:p>
          <a:p>
            <a:r>
              <a:rPr lang="en-GB" sz="1100" b="0" dirty="0" err="1">
                <a:solidFill>
                  <a:srgbClr val="F8F8F2"/>
                </a:solidFill>
                <a:effectLst/>
                <a:latin typeface="Menlo" panose="020B0609030804020204" pitchFamily="49" charset="0"/>
              </a:rPr>
              <a:t>cout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a:solidFill>
                  <a:srgbClr val="E6DB74"/>
                </a:solidFill>
                <a:effectLst/>
                <a:latin typeface="Menlo" panose="020B0609030804020204" pitchFamily="49" charset="0"/>
              </a:rPr>
              <a:t>"</a:t>
            </a:r>
            <a:r>
              <a:rPr lang="en-GB" sz="1100" b="0" dirty="0" err="1">
                <a:solidFill>
                  <a:srgbClr val="E6DB74"/>
                </a:solidFill>
                <a:effectLst/>
                <a:latin typeface="Menlo" panose="020B0609030804020204" pitchFamily="49" charset="0"/>
              </a:rPr>
              <a:t>num_int</a:t>
            </a:r>
            <a:r>
              <a:rPr lang="en-GB" sz="1100" b="0" dirty="0">
                <a:solidFill>
                  <a:srgbClr val="E6DB74"/>
                </a:solidFill>
                <a:effectLst/>
                <a:latin typeface="Menlo" panose="020B0609030804020204" pitchFamily="49" charset="0"/>
              </a:rPr>
              <a:t> = "</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num_int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endl</a:t>
            </a:r>
            <a:r>
              <a:rPr lang="en-GB" sz="1100" b="0" dirty="0">
                <a:solidFill>
                  <a:srgbClr val="F8F8F2"/>
                </a:solidFill>
                <a:effectLst/>
                <a:latin typeface="Menlo" panose="020B0609030804020204" pitchFamily="49" charset="0"/>
              </a:rPr>
              <a:t>;</a:t>
            </a:r>
          </a:p>
          <a:p>
            <a:br>
              <a:rPr lang="en-GB" sz="1100" b="0" dirty="0">
                <a:solidFill>
                  <a:srgbClr val="F8F8F2"/>
                </a:solidFill>
                <a:effectLst/>
                <a:latin typeface="Menlo" panose="020B0609030804020204" pitchFamily="49" charset="0"/>
              </a:rPr>
            </a:br>
            <a:r>
              <a:rPr lang="en-GB" sz="1100" b="0" dirty="0">
                <a:solidFill>
                  <a:srgbClr val="F92672"/>
                </a:solidFill>
                <a:effectLst/>
                <a:latin typeface="Menlo" panose="020B0609030804020204" pitchFamily="49" charset="0"/>
              </a:rPr>
              <a:t>return</a:t>
            </a:r>
            <a:r>
              <a:rPr lang="en-GB" sz="1100" b="0" dirty="0">
                <a:solidFill>
                  <a:srgbClr val="F8F8F2"/>
                </a:solidFill>
                <a:effectLst/>
                <a:latin typeface="Menlo" panose="020B0609030804020204" pitchFamily="49" charset="0"/>
              </a:rPr>
              <a:t> </a:t>
            </a:r>
            <a:r>
              <a:rPr lang="en-GB" sz="1100" b="0" dirty="0">
                <a:solidFill>
                  <a:srgbClr val="AE81FF"/>
                </a:solidFill>
                <a:effectLst/>
                <a:latin typeface="Menlo" panose="020B0609030804020204" pitchFamily="49" charset="0"/>
              </a:rPr>
              <a:t>0</a:t>
            </a:r>
            <a:r>
              <a:rPr lang="en-GB" sz="1100" b="0" dirty="0">
                <a:solidFill>
                  <a:srgbClr val="F8F8F2"/>
                </a:solidFill>
                <a:effectLst/>
                <a:latin typeface="Menlo" panose="020B0609030804020204" pitchFamily="49" charset="0"/>
              </a:rPr>
              <a:t>;</a:t>
            </a:r>
          </a:p>
          <a:p>
            <a:r>
              <a:rPr lang="en-GB" sz="1100" b="0" dirty="0">
                <a:solidFill>
                  <a:srgbClr val="F8F8F2"/>
                </a:solidFill>
                <a:effectLst/>
                <a:latin typeface="Menlo" panose="020B0609030804020204" pitchFamily="49" charset="0"/>
              </a:rPr>
              <a:t>}</a:t>
            </a:r>
          </a:p>
        </p:txBody>
      </p:sp>
      <p:sp>
        <p:nvSpPr>
          <p:cNvPr id="6" name="TextBox 5">
            <a:extLst>
              <a:ext uri="{FF2B5EF4-FFF2-40B4-BE49-F238E27FC236}">
                <a16:creationId xmlns:a16="http://schemas.microsoft.com/office/drawing/2014/main" id="{B849C348-DAD2-0695-BF6B-848F23D19C73}"/>
              </a:ext>
            </a:extLst>
          </p:cNvPr>
          <p:cNvSpPr txBox="1"/>
          <p:nvPr/>
        </p:nvSpPr>
        <p:spPr>
          <a:xfrm>
            <a:off x="8355564" y="4813994"/>
            <a:ext cx="1920120" cy="646331"/>
          </a:xfrm>
          <a:prstGeom prst="rect">
            <a:avLst/>
          </a:prstGeom>
          <a:solidFill>
            <a:schemeClr val="bg2"/>
          </a:solidFill>
          <a:ln w="25400">
            <a:solidFill>
              <a:schemeClr val="accent1"/>
            </a:solidFill>
          </a:ln>
        </p:spPr>
        <p:txBody>
          <a:bodyPr wrap="square">
            <a:spAutoFit/>
          </a:bodyPr>
          <a:lstStyle/>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./run</a:t>
            </a:r>
          </a:p>
          <a:p>
            <a:r>
              <a:rPr lang="en-GB" sz="1200" dirty="0" err="1">
                <a:solidFill>
                  <a:srgbClr val="000000"/>
                </a:solidFill>
                <a:effectLst/>
                <a:latin typeface="Menlo" panose="020B0609030804020204" pitchFamily="49" charset="0"/>
              </a:rPr>
              <a:t>num_double</a:t>
            </a:r>
            <a:r>
              <a:rPr lang="en-GB" sz="1200" dirty="0">
                <a:solidFill>
                  <a:srgbClr val="000000"/>
                </a:solidFill>
                <a:effectLst/>
                <a:latin typeface="Menlo" panose="020B0609030804020204" pitchFamily="49" charset="0"/>
              </a:rPr>
              <a:t> = 9.1</a:t>
            </a:r>
          </a:p>
          <a:p>
            <a:r>
              <a:rPr lang="en-GB" sz="1200" dirty="0" err="1">
                <a:solidFill>
                  <a:srgbClr val="000000"/>
                </a:solidFill>
                <a:effectLst/>
                <a:latin typeface="Menlo" panose="020B0609030804020204" pitchFamily="49" charset="0"/>
              </a:rPr>
              <a:t>num_int</a:t>
            </a:r>
            <a:r>
              <a:rPr lang="en-GB" sz="1200" dirty="0">
                <a:solidFill>
                  <a:srgbClr val="000000"/>
                </a:solidFill>
                <a:effectLst/>
                <a:latin typeface="Menlo" panose="020B0609030804020204" pitchFamily="49" charset="0"/>
              </a:rPr>
              <a:t> = 9</a:t>
            </a:r>
          </a:p>
        </p:txBody>
      </p:sp>
    </p:spTree>
    <p:extLst>
      <p:ext uri="{BB962C8B-B14F-4D97-AF65-F5344CB8AC3E}">
        <p14:creationId xmlns:p14="http://schemas.microsoft.com/office/powerpoint/2010/main" val="196637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EAA-F8BD-7838-1832-832A9DBE6DFD}"/>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3EC51632-CB5F-7CD5-8C77-E5FADD33A7A0}"/>
              </a:ext>
            </a:extLst>
          </p:cNvPr>
          <p:cNvSpPr>
            <a:spLocks noGrp="1"/>
          </p:cNvSpPr>
          <p:nvPr>
            <p:ph idx="1"/>
          </p:nvPr>
        </p:nvSpPr>
        <p:spPr/>
        <p:txBody>
          <a:bodyPr/>
          <a:lstStyle/>
          <a:p>
            <a:r>
              <a:rPr lang="en-US" dirty="0"/>
              <a:t>Variables can have their data type changed </a:t>
            </a:r>
            <a:r>
              <a:rPr lang="en-US" b="1" u="sng" dirty="0"/>
              <a:t>implicitly</a:t>
            </a:r>
            <a:r>
              <a:rPr lang="en-US" dirty="0"/>
              <a:t> or </a:t>
            </a:r>
            <a:r>
              <a:rPr lang="en-US" b="1" u="sng" dirty="0"/>
              <a:t>explicitly</a:t>
            </a:r>
          </a:p>
          <a:p>
            <a:endParaRPr lang="en-US" dirty="0"/>
          </a:p>
          <a:p>
            <a:r>
              <a:rPr lang="en-US" dirty="0"/>
              <a:t>An example of </a:t>
            </a:r>
            <a:r>
              <a:rPr lang="en-US" b="1" u="sng" dirty="0"/>
              <a:t>explicit</a:t>
            </a:r>
            <a:r>
              <a:rPr lang="en-US" dirty="0"/>
              <a:t> conversion: the double value is automatically converted to int</a:t>
            </a:r>
          </a:p>
        </p:txBody>
      </p:sp>
      <p:sp>
        <p:nvSpPr>
          <p:cNvPr id="5" name="TextBox 4">
            <a:extLst>
              <a:ext uri="{FF2B5EF4-FFF2-40B4-BE49-F238E27FC236}">
                <a16:creationId xmlns:a16="http://schemas.microsoft.com/office/drawing/2014/main" id="{A905F77F-FCB1-22B6-7038-1D8D8D442B67}"/>
              </a:ext>
            </a:extLst>
          </p:cNvPr>
          <p:cNvSpPr txBox="1"/>
          <p:nvPr/>
        </p:nvSpPr>
        <p:spPr>
          <a:xfrm>
            <a:off x="1419132" y="3549402"/>
            <a:ext cx="5950390" cy="2970044"/>
          </a:xfrm>
          <a:prstGeom prst="rect">
            <a:avLst/>
          </a:prstGeom>
          <a:solidFill>
            <a:schemeClr val="tx1"/>
          </a:solidFill>
          <a:ln w="25400">
            <a:solidFill>
              <a:schemeClr val="accent1"/>
            </a:solidFill>
          </a:ln>
        </p:spPr>
        <p:txBody>
          <a:bodyPr wrap="square">
            <a:spAutoFit/>
          </a:bodyPr>
          <a:lstStyle/>
          <a:p>
            <a:r>
              <a:rPr lang="en-GB" sz="1100" b="0" dirty="0">
                <a:solidFill>
                  <a:srgbClr val="F92672"/>
                </a:solidFill>
                <a:effectLst/>
                <a:latin typeface="Menlo" panose="020B0609030804020204" pitchFamily="49" charset="0"/>
              </a:rPr>
              <a:t>#include</a:t>
            </a:r>
            <a:r>
              <a:rPr lang="en-GB" sz="1100" b="0" dirty="0">
                <a:solidFill>
                  <a:srgbClr val="F8F8F2"/>
                </a:solidFill>
                <a:effectLst/>
                <a:latin typeface="Menlo" panose="020B0609030804020204" pitchFamily="49" charset="0"/>
              </a:rPr>
              <a:t> </a:t>
            </a:r>
            <a:r>
              <a:rPr lang="en-GB" sz="1100" b="0" dirty="0">
                <a:solidFill>
                  <a:srgbClr val="E6DB74"/>
                </a:solidFill>
                <a:effectLst/>
                <a:latin typeface="Menlo" panose="020B0609030804020204" pitchFamily="49" charset="0"/>
              </a:rPr>
              <a:t>&lt;iostream&gt;</a:t>
            </a:r>
            <a:endParaRPr lang="en-GB" sz="1100" b="0" dirty="0">
              <a:solidFill>
                <a:srgbClr val="F8F8F2"/>
              </a:solidFill>
              <a:effectLst/>
              <a:latin typeface="Menlo" panose="020B0609030804020204" pitchFamily="49" charset="0"/>
            </a:endParaRPr>
          </a:p>
          <a:p>
            <a:r>
              <a:rPr lang="en-GB" sz="1100" b="0" dirty="0">
                <a:solidFill>
                  <a:srgbClr val="F92672"/>
                </a:solidFill>
                <a:effectLst/>
                <a:latin typeface="Menlo" panose="020B0609030804020204" pitchFamily="49" charset="0"/>
              </a:rPr>
              <a:t>using</a:t>
            </a:r>
            <a:r>
              <a:rPr lang="en-GB" sz="1100" b="0" dirty="0">
                <a:solidFill>
                  <a:srgbClr val="F8F8F2"/>
                </a:solidFill>
                <a:effectLst/>
                <a:latin typeface="Menlo" panose="020B0609030804020204" pitchFamily="49" charset="0"/>
              </a:rPr>
              <a:t> </a:t>
            </a:r>
            <a:r>
              <a:rPr lang="en-GB" sz="1100" b="0" i="1" dirty="0">
                <a:solidFill>
                  <a:srgbClr val="66D9EF"/>
                </a:solidFill>
                <a:effectLst/>
                <a:latin typeface="Menlo" panose="020B0609030804020204" pitchFamily="49" charset="0"/>
              </a:rPr>
              <a:t>namespace</a:t>
            </a:r>
            <a:r>
              <a:rPr lang="en-GB" sz="1100" b="0" dirty="0">
                <a:solidFill>
                  <a:srgbClr val="F8F8F2"/>
                </a:solidFill>
                <a:effectLst/>
                <a:latin typeface="Menlo" panose="020B0609030804020204" pitchFamily="49" charset="0"/>
              </a:rPr>
              <a:t> </a:t>
            </a:r>
            <a:r>
              <a:rPr lang="en-GB" sz="1100" b="0" u="sng" dirty="0">
                <a:solidFill>
                  <a:srgbClr val="A6E22E"/>
                </a:solidFill>
                <a:effectLst/>
                <a:latin typeface="Menlo" panose="020B0609030804020204" pitchFamily="49" charset="0"/>
              </a:rPr>
              <a:t>std</a:t>
            </a:r>
            <a:r>
              <a:rPr lang="en-GB" sz="1100" b="0" dirty="0">
                <a:solidFill>
                  <a:srgbClr val="F8F8F2"/>
                </a:solidFill>
                <a:effectLst/>
                <a:latin typeface="Menlo" panose="020B0609030804020204" pitchFamily="49" charset="0"/>
              </a:rPr>
              <a:t>;</a:t>
            </a:r>
          </a:p>
          <a:p>
            <a:br>
              <a:rPr lang="en-GB" sz="1100" b="0" dirty="0">
                <a:solidFill>
                  <a:srgbClr val="F8F8F2"/>
                </a:solidFill>
                <a:effectLst/>
                <a:latin typeface="Menlo" panose="020B0609030804020204" pitchFamily="49" charset="0"/>
              </a:rPr>
            </a:br>
            <a:r>
              <a:rPr lang="en-GB" sz="1100" b="0" i="1" dirty="0">
                <a:solidFill>
                  <a:srgbClr val="66D9EF"/>
                </a:solidFill>
                <a:effectLst/>
                <a:latin typeface="Menlo" panose="020B0609030804020204" pitchFamily="49" charset="0"/>
              </a:rPr>
              <a:t>int</a:t>
            </a:r>
            <a:r>
              <a:rPr lang="en-GB" sz="1100" b="0" dirty="0">
                <a:solidFill>
                  <a:srgbClr val="F8F8F2"/>
                </a:solidFill>
                <a:effectLst/>
                <a:latin typeface="Menlo" panose="020B0609030804020204" pitchFamily="49" charset="0"/>
              </a:rPr>
              <a:t> </a:t>
            </a:r>
            <a:r>
              <a:rPr lang="en-GB" sz="1100" b="0" dirty="0">
                <a:solidFill>
                  <a:srgbClr val="A6E22E"/>
                </a:solidFill>
                <a:effectLst/>
                <a:latin typeface="Menlo" panose="020B0609030804020204" pitchFamily="49" charset="0"/>
              </a:rPr>
              <a:t>main</a:t>
            </a:r>
            <a:r>
              <a:rPr lang="en-GB" sz="1100" b="0" dirty="0">
                <a:solidFill>
                  <a:srgbClr val="F8F8F2"/>
                </a:solidFill>
                <a:effectLst/>
                <a:latin typeface="Menlo" panose="020B0609030804020204" pitchFamily="49" charset="0"/>
              </a:rPr>
              <a:t>() {</a:t>
            </a:r>
          </a:p>
          <a:p>
            <a:br>
              <a:rPr lang="en-GB" sz="1100" b="0" dirty="0">
                <a:solidFill>
                  <a:srgbClr val="F8F8F2"/>
                </a:solidFill>
                <a:effectLst/>
                <a:latin typeface="Menlo" panose="020B0609030804020204" pitchFamily="49" charset="0"/>
              </a:rPr>
            </a:br>
            <a:r>
              <a:rPr lang="en-GB" sz="1100" b="0" i="1" dirty="0">
                <a:solidFill>
                  <a:srgbClr val="66D9EF"/>
                </a:solidFill>
                <a:effectLst/>
                <a:latin typeface="Menlo" panose="020B0609030804020204" pitchFamily="49" charset="0"/>
              </a:rPr>
              <a:t>double</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num_double</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a:t>
            </a:r>
            <a:r>
              <a:rPr lang="en-GB" sz="1100" b="0" dirty="0">
                <a:solidFill>
                  <a:srgbClr val="F8F8F2"/>
                </a:solidFill>
                <a:effectLst/>
                <a:latin typeface="Menlo" panose="020B0609030804020204" pitchFamily="49" charset="0"/>
              </a:rPr>
              <a:t> </a:t>
            </a:r>
            <a:r>
              <a:rPr lang="en-GB" sz="1100" b="0" dirty="0">
                <a:solidFill>
                  <a:srgbClr val="AE81FF"/>
                </a:solidFill>
                <a:effectLst/>
                <a:latin typeface="Menlo" panose="020B0609030804020204" pitchFamily="49" charset="0"/>
              </a:rPr>
              <a:t>9.1</a:t>
            </a:r>
            <a:r>
              <a:rPr lang="en-GB" sz="1100" b="0" dirty="0">
                <a:solidFill>
                  <a:srgbClr val="F8F8F2"/>
                </a:solidFill>
                <a:effectLst/>
                <a:latin typeface="Menlo" panose="020B0609030804020204" pitchFamily="49" charset="0"/>
              </a:rPr>
              <a:t>;</a:t>
            </a:r>
          </a:p>
          <a:p>
            <a:r>
              <a:rPr lang="en-GB" sz="1100" b="0" i="1" dirty="0">
                <a:solidFill>
                  <a:srgbClr val="66D9EF"/>
                </a:solidFill>
                <a:effectLst/>
                <a:latin typeface="Menlo" panose="020B0609030804020204" pitchFamily="49" charset="0"/>
              </a:rPr>
              <a:t>int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num_int</a:t>
            </a:r>
            <a:r>
              <a:rPr lang="en-GB" sz="1100" b="0" dirty="0">
                <a:solidFill>
                  <a:srgbClr val="F8F8F2"/>
                </a:solidFill>
                <a:effectLst/>
                <a:latin typeface="Menlo" panose="020B0609030804020204" pitchFamily="49" charset="0"/>
              </a:rPr>
              <a:t>;</a:t>
            </a:r>
          </a:p>
          <a:p>
            <a:br>
              <a:rPr lang="en-GB" sz="1100" b="0" dirty="0">
                <a:solidFill>
                  <a:srgbClr val="F8F8F2"/>
                </a:solidFill>
                <a:effectLst/>
                <a:latin typeface="Menlo" panose="020B0609030804020204" pitchFamily="49" charset="0"/>
              </a:rPr>
            </a:br>
            <a:r>
              <a:rPr lang="en-GB" sz="1100" b="0" dirty="0">
                <a:solidFill>
                  <a:srgbClr val="88846F"/>
                </a:solidFill>
                <a:effectLst/>
                <a:latin typeface="Menlo" panose="020B0609030804020204" pitchFamily="49" charset="0"/>
              </a:rPr>
              <a:t>// explicit conversion</a:t>
            </a:r>
            <a:endParaRPr lang="en-GB" sz="1100" b="0" dirty="0">
              <a:solidFill>
                <a:srgbClr val="F8F8F2"/>
              </a:solidFill>
              <a:effectLst/>
              <a:latin typeface="Menlo" panose="020B0609030804020204" pitchFamily="49" charset="0"/>
            </a:endParaRPr>
          </a:p>
          <a:p>
            <a:br>
              <a:rPr lang="en-GB" sz="1100" b="0" dirty="0">
                <a:solidFill>
                  <a:srgbClr val="F8F8F2"/>
                </a:solidFill>
                <a:effectLst/>
                <a:latin typeface="Menlo" panose="020B0609030804020204" pitchFamily="49" charset="0"/>
              </a:rPr>
            </a:br>
            <a:r>
              <a:rPr lang="en-GB" sz="1100" b="0" dirty="0" err="1">
                <a:solidFill>
                  <a:srgbClr val="F8F8F2"/>
                </a:solidFill>
                <a:effectLst/>
                <a:latin typeface="Menlo" panose="020B0609030804020204" pitchFamily="49" charset="0"/>
              </a:rPr>
              <a:t>num_int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a:t>
            </a:r>
            <a:r>
              <a:rPr lang="en-GB" sz="1100" b="0" dirty="0">
                <a:solidFill>
                  <a:srgbClr val="F8F8F2"/>
                </a:solidFill>
                <a:effectLst/>
                <a:latin typeface="Menlo" panose="020B0609030804020204" pitchFamily="49" charset="0"/>
              </a:rPr>
              <a:t> </a:t>
            </a:r>
            <a:r>
              <a:rPr lang="en-GB" sz="1100" b="0" i="1" dirty="0">
                <a:solidFill>
                  <a:srgbClr val="66D9EF"/>
                </a:solidFill>
                <a:effectLst/>
                <a:latin typeface="Menlo" panose="020B0609030804020204" pitchFamily="49" charset="0"/>
              </a:rPr>
              <a:t>int</a:t>
            </a:r>
            <a:r>
              <a:rPr lang="en-GB" sz="1100" b="0" dirty="0">
                <a:solidFill>
                  <a:srgbClr val="F8F8F2"/>
                </a:solidFill>
                <a:effectLst/>
                <a:latin typeface="Menlo" panose="020B0609030804020204" pitchFamily="49" charset="0"/>
              </a:rPr>
              <a:t>(</a:t>
            </a:r>
            <a:r>
              <a:rPr lang="en-GB" sz="1100" b="0" dirty="0" err="1">
                <a:solidFill>
                  <a:srgbClr val="F8F8F2"/>
                </a:solidFill>
                <a:effectLst/>
                <a:latin typeface="Menlo" panose="020B0609030804020204" pitchFamily="49" charset="0"/>
              </a:rPr>
              <a:t>num_double</a:t>
            </a:r>
            <a:r>
              <a:rPr lang="en-GB" sz="1100" b="0" dirty="0">
                <a:solidFill>
                  <a:srgbClr val="F8F8F2"/>
                </a:solidFill>
                <a:effectLst/>
                <a:latin typeface="Menlo" panose="020B0609030804020204" pitchFamily="49" charset="0"/>
              </a:rPr>
              <a:t>);</a:t>
            </a:r>
          </a:p>
          <a:p>
            <a:br>
              <a:rPr lang="en-GB" sz="1100" b="0" dirty="0">
                <a:solidFill>
                  <a:srgbClr val="F8F8F2"/>
                </a:solidFill>
                <a:effectLst/>
                <a:latin typeface="Menlo" panose="020B0609030804020204" pitchFamily="49" charset="0"/>
              </a:rPr>
            </a:br>
            <a:r>
              <a:rPr lang="en-GB" sz="1100" b="0" dirty="0" err="1">
                <a:solidFill>
                  <a:srgbClr val="F8F8F2"/>
                </a:solidFill>
                <a:effectLst/>
                <a:latin typeface="Menlo" panose="020B0609030804020204" pitchFamily="49" charset="0"/>
              </a:rPr>
              <a:t>cout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a:solidFill>
                  <a:srgbClr val="E6DB74"/>
                </a:solidFill>
                <a:effectLst/>
                <a:latin typeface="Menlo" panose="020B0609030804020204" pitchFamily="49" charset="0"/>
              </a:rPr>
              <a:t>"</a:t>
            </a:r>
            <a:r>
              <a:rPr lang="en-GB" sz="1100" b="0" dirty="0" err="1">
                <a:solidFill>
                  <a:srgbClr val="E6DB74"/>
                </a:solidFill>
                <a:effectLst/>
                <a:latin typeface="Menlo" panose="020B0609030804020204" pitchFamily="49" charset="0"/>
              </a:rPr>
              <a:t>num_double</a:t>
            </a:r>
            <a:r>
              <a:rPr lang="en-GB" sz="1100" b="0" dirty="0">
                <a:solidFill>
                  <a:srgbClr val="E6DB74"/>
                </a:solidFill>
                <a:effectLst/>
                <a:latin typeface="Menlo" panose="020B0609030804020204" pitchFamily="49" charset="0"/>
              </a:rPr>
              <a:t> = "</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num_double</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endl</a:t>
            </a:r>
            <a:r>
              <a:rPr lang="en-GB" sz="1100" b="0" dirty="0">
                <a:solidFill>
                  <a:srgbClr val="F8F8F2"/>
                </a:solidFill>
                <a:effectLst/>
                <a:latin typeface="Menlo" panose="020B0609030804020204" pitchFamily="49" charset="0"/>
              </a:rPr>
              <a:t>;</a:t>
            </a:r>
          </a:p>
          <a:p>
            <a:r>
              <a:rPr lang="en-GB" sz="1100" b="0" dirty="0" err="1">
                <a:solidFill>
                  <a:srgbClr val="F8F8F2"/>
                </a:solidFill>
                <a:effectLst/>
                <a:latin typeface="Menlo" panose="020B0609030804020204" pitchFamily="49" charset="0"/>
              </a:rPr>
              <a:t>cout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a:solidFill>
                  <a:srgbClr val="E6DB74"/>
                </a:solidFill>
                <a:effectLst/>
                <a:latin typeface="Menlo" panose="020B0609030804020204" pitchFamily="49" charset="0"/>
              </a:rPr>
              <a:t>"</a:t>
            </a:r>
            <a:r>
              <a:rPr lang="en-GB" sz="1100" b="0" dirty="0" err="1">
                <a:solidFill>
                  <a:srgbClr val="E6DB74"/>
                </a:solidFill>
                <a:effectLst/>
                <a:latin typeface="Menlo" panose="020B0609030804020204" pitchFamily="49" charset="0"/>
              </a:rPr>
              <a:t>num_int</a:t>
            </a:r>
            <a:r>
              <a:rPr lang="en-GB" sz="1100" b="0" dirty="0">
                <a:solidFill>
                  <a:srgbClr val="E6DB74"/>
                </a:solidFill>
                <a:effectLst/>
                <a:latin typeface="Menlo" panose="020B0609030804020204" pitchFamily="49" charset="0"/>
              </a:rPr>
              <a:t> = "</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num_int</a:t>
            </a:r>
            <a:r>
              <a:rPr lang="en-GB" sz="1100" b="0" dirty="0">
                <a:solidFill>
                  <a:srgbClr val="F8F8F2"/>
                </a:solidFill>
                <a:effectLst/>
                <a:latin typeface="Menlo" panose="020B0609030804020204" pitchFamily="49" charset="0"/>
              </a:rPr>
              <a:t> </a:t>
            </a:r>
            <a:r>
              <a:rPr lang="en-GB" sz="1100" b="0" dirty="0">
                <a:solidFill>
                  <a:srgbClr val="F92672"/>
                </a:solidFill>
                <a:effectLst/>
                <a:latin typeface="Menlo" panose="020B0609030804020204" pitchFamily="49" charset="0"/>
              </a:rPr>
              <a:t>&lt;&lt;</a:t>
            </a:r>
            <a:r>
              <a:rPr lang="en-GB" sz="1100" b="0" dirty="0">
                <a:solidFill>
                  <a:srgbClr val="F8F8F2"/>
                </a:solidFill>
                <a:effectLst/>
                <a:latin typeface="Menlo" panose="020B0609030804020204" pitchFamily="49" charset="0"/>
              </a:rPr>
              <a:t> </a:t>
            </a:r>
            <a:r>
              <a:rPr lang="en-GB" sz="1100" b="0" dirty="0" err="1">
                <a:solidFill>
                  <a:srgbClr val="F8F8F2"/>
                </a:solidFill>
                <a:effectLst/>
                <a:latin typeface="Menlo" panose="020B0609030804020204" pitchFamily="49" charset="0"/>
              </a:rPr>
              <a:t>endl</a:t>
            </a:r>
            <a:r>
              <a:rPr lang="en-GB" sz="1100" b="0" dirty="0">
                <a:solidFill>
                  <a:srgbClr val="F8F8F2"/>
                </a:solidFill>
                <a:effectLst/>
                <a:latin typeface="Menlo" panose="020B0609030804020204" pitchFamily="49" charset="0"/>
              </a:rPr>
              <a:t>;</a:t>
            </a:r>
          </a:p>
          <a:p>
            <a:br>
              <a:rPr lang="en-GB" sz="1100" b="0" dirty="0">
                <a:solidFill>
                  <a:srgbClr val="F8F8F2"/>
                </a:solidFill>
                <a:effectLst/>
                <a:latin typeface="Menlo" panose="020B0609030804020204" pitchFamily="49" charset="0"/>
              </a:rPr>
            </a:br>
            <a:r>
              <a:rPr lang="en-GB" sz="1100" b="0" dirty="0">
                <a:solidFill>
                  <a:srgbClr val="F92672"/>
                </a:solidFill>
                <a:effectLst/>
                <a:latin typeface="Menlo" panose="020B0609030804020204" pitchFamily="49" charset="0"/>
              </a:rPr>
              <a:t>return</a:t>
            </a:r>
            <a:r>
              <a:rPr lang="en-GB" sz="1100" b="0" dirty="0">
                <a:solidFill>
                  <a:srgbClr val="F8F8F2"/>
                </a:solidFill>
                <a:effectLst/>
                <a:latin typeface="Menlo" panose="020B0609030804020204" pitchFamily="49" charset="0"/>
              </a:rPr>
              <a:t> </a:t>
            </a:r>
            <a:r>
              <a:rPr lang="en-GB" sz="1100" b="0" dirty="0">
                <a:solidFill>
                  <a:srgbClr val="AE81FF"/>
                </a:solidFill>
                <a:effectLst/>
                <a:latin typeface="Menlo" panose="020B0609030804020204" pitchFamily="49" charset="0"/>
              </a:rPr>
              <a:t>0</a:t>
            </a:r>
            <a:r>
              <a:rPr lang="en-GB" sz="1100" b="0" dirty="0">
                <a:solidFill>
                  <a:srgbClr val="F8F8F2"/>
                </a:solidFill>
                <a:effectLst/>
                <a:latin typeface="Menlo" panose="020B0609030804020204" pitchFamily="49" charset="0"/>
              </a:rPr>
              <a:t>;</a:t>
            </a:r>
          </a:p>
          <a:p>
            <a:r>
              <a:rPr lang="en-GB" sz="1100" b="0" dirty="0">
                <a:solidFill>
                  <a:srgbClr val="F8F8F2"/>
                </a:solidFill>
                <a:effectLst/>
                <a:latin typeface="Menlo" panose="020B0609030804020204" pitchFamily="49" charset="0"/>
              </a:rPr>
              <a:t>}</a:t>
            </a:r>
          </a:p>
        </p:txBody>
      </p:sp>
      <p:sp>
        <p:nvSpPr>
          <p:cNvPr id="6" name="TextBox 5">
            <a:extLst>
              <a:ext uri="{FF2B5EF4-FFF2-40B4-BE49-F238E27FC236}">
                <a16:creationId xmlns:a16="http://schemas.microsoft.com/office/drawing/2014/main" id="{B849C348-DAD2-0695-BF6B-848F23D19C73}"/>
              </a:ext>
            </a:extLst>
          </p:cNvPr>
          <p:cNvSpPr txBox="1"/>
          <p:nvPr/>
        </p:nvSpPr>
        <p:spPr>
          <a:xfrm>
            <a:off x="8355564" y="4813994"/>
            <a:ext cx="1920120" cy="646331"/>
          </a:xfrm>
          <a:prstGeom prst="rect">
            <a:avLst/>
          </a:prstGeom>
          <a:solidFill>
            <a:schemeClr val="bg2"/>
          </a:solidFill>
          <a:ln w="25400">
            <a:solidFill>
              <a:schemeClr val="accent1"/>
            </a:solidFill>
          </a:ln>
        </p:spPr>
        <p:txBody>
          <a:bodyPr wrap="square">
            <a:spAutoFit/>
          </a:bodyPr>
          <a:lstStyle/>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./run</a:t>
            </a:r>
          </a:p>
          <a:p>
            <a:r>
              <a:rPr lang="en-GB" sz="1200" dirty="0" err="1">
                <a:solidFill>
                  <a:srgbClr val="000000"/>
                </a:solidFill>
                <a:latin typeface="Menlo" panose="020B0609030804020204" pitchFamily="49" charset="0"/>
              </a:rPr>
              <a:t>num_double</a:t>
            </a:r>
            <a:r>
              <a:rPr lang="en-GB" sz="1200" dirty="0">
                <a:solidFill>
                  <a:srgbClr val="000000"/>
                </a:solidFill>
                <a:latin typeface="Menlo" panose="020B0609030804020204" pitchFamily="49" charset="0"/>
              </a:rPr>
              <a:t> = 9.1</a:t>
            </a:r>
            <a:endParaRPr lang="en-GB" sz="1200" dirty="0">
              <a:solidFill>
                <a:srgbClr val="000000"/>
              </a:solidFill>
              <a:effectLst/>
              <a:latin typeface="Menlo" panose="020B0609030804020204" pitchFamily="49" charset="0"/>
            </a:endParaRPr>
          </a:p>
          <a:p>
            <a:r>
              <a:rPr lang="en-GB" sz="1200" dirty="0" err="1">
                <a:solidFill>
                  <a:srgbClr val="000000"/>
                </a:solidFill>
                <a:effectLst/>
                <a:latin typeface="Menlo" panose="020B0609030804020204" pitchFamily="49" charset="0"/>
              </a:rPr>
              <a:t>num_int</a:t>
            </a:r>
            <a:r>
              <a:rPr lang="en-GB" sz="1200" dirty="0">
                <a:solidFill>
                  <a:srgbClr val="000000"/>
                </a:solidFill>
                <a:effectLst/>
                <a:latin typeface="Menlo" panose="020B0609030804020204" pitchFamily="49" charset="0"/>
              </a:rPr>
              <a:t> = 9</a:t>
            </a:r>
          </a:p>
        </p:txBody>
      </p:sp>
    </p:spTree>
    <p:extLst>
      <p:ext uri="{BB962C8B-B14F-4D97-AF65-F5344CB8AC3E}">
        <p14:creationId xmlns:p14="http://schemas.microsoft.com/office/powerpoint/2010/main" val="33655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EAA-F8BD-7838-1832-832A9DBE6DFD}"/>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3EC51632-CB5F-7CD5-8C77-E5FADD33A7A0}"/>
              </a:ext>
            </a:extLst>
          </p:cNvPr>
          <p:cNvSpPr>
            <a:spLocks noGrp="1"/>
          </p:cNvSpPr>
          <p:nvPr>
            <p:ph idx="1"/>
          </p:nvPr>
        </p:nvSpPr>
        <p:spPr>
          <a:xfrm>
            <a:off x="1063752" y="1876965"/>
            <a:ext cx="10058400" cy="4050792"/>
          </a:xfrm>
        </p:spPr>
        <p:txBody>
          <a:bodyPr/>
          <a:lstStyle/>
          <a:p>
            <a:r>
              <a:rPr lang="en-US" dirty="0"/>
              <a:t>Note that what we’re doing here is converting a value, not the data type identifier in memory </a:t>
            </a:r>
          </a:p>
          <a:p>
            <a:endParaRPr lang="en-US" dirty="0"/>
          </a:p>
        </p:txBody>
      </p:sp>
      <p:sp>
        <p:nvSpPr>
          <p:cNvPr id="6" name="TextBox 5">
            <a:extLst>
              <a:ext uri="{FF2B5EF4-FFF2-40B4-BE49-F238E27FC236}">
                <a16:creationId xmlns:a16="http://schemas.microsoft.com/office/drawing/2014/main" id="{B849C348-DAD2-0695-BF6B-848F23D19C73}"/>
              </a:ext>
            </a:extLst>
          </p:cNvPr>
          <p:cNvSpPr txBox="1"/>
          <p:nvPr/>
        </p:nvSpPr>
        <p:spPr>
          <a:xfrm>
            <a:off x="8101311" y="3759815"/>
            <a:ext cx="1920120" cy="1384995"/>
          </a:xfrm>
          <a:prstGeom prst="rect">
            <a:avLst/>
          </a:prstGeom>
          <a:solidFill>
            <a:schemeClr val="bg2"/>
          </a:solidFill>
          <a:ln w="25400">
            <a:solidFill>
              <a:schemeClr val="accent1"/>
            </a:solidFill>
          </a:ln>
        </p:spPr>
        <p:txBody>
          <a:bodyPr wrap="square">
            <a:spAutoFit/>
          </a:bodyPr>
          <a:lstStyle/>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./run</a:t>
            </a:r>
          </a:p>
          <a:p>
            <a:r>
              <a:rPr lang="en-GB" sz="1200" dirty="0" err="1">
                <a:solidFill>
                  <a:srgbClr val="000000"/>
                </a:solidFill>
                <a:effectLst/>
                <a:latin typeface="Menlo" panose="020B0609030804020204" pitchFamily="49" charset="0"/>
              </a:rPr>
              <a:t>num_double</a:t>
            </a:r>
            <a:r>
              <a:rPr lang="en-GB" sz="1200" dirty="0">
                <a:solidFill>
                  <a:srgbClr val="000000"/>
                </a:solidFill>
                <a:effectLst/>
                <a:latin typeface="Menlo" panose="020B0609030804020204" pitchFamily="49" charset="0"/>
              </a:rPr>
              <a:t> = 9.1</a:t>
            </a:r>
          </a:p>
          <a:p>
            <a:r>
              <a:rPr lang="en-GB" sz="1200" dirty="0">
                <a:solidFill>
                  <a:srgbClr val="000000"/>
                </a:solidFill>
                <a:effectLst/>
                <a:latin typeface="Menlo" panose="020B0609030804020204" pitchFamily="49" charset="0"/>
              </a:rPr>
              <a:t>d</a:t>
            </a:r>
          </a:p>
          <a:p>
            <a:r>
              <a:rPr lang="en-GB" sz="1200" dirty="0" err="1">
                <a:solidFill>
                  <a:srgbClr val="000000"/>
                </a:solidFill>
                <a:effectLst/>
                <a:latin typeface="Menlo" panose="020B0609030804020204" pitchFamily="49" charset="0"/>
              </a:rPr>
              <a:t>num_int</a:t>
            </a:r>
            <a:r>
              <a:rPr lang="en-GB" sz="1200" dirty="0">
                <a:solidFill>
                  <a:srgbClr val="000000"/>
                </a:solidFill>
                <a:effectLst/>
                <a:latin typeface="Menlo" panose="020B0609030804020204" pitchFamily="49" charset="0"/>
              </a:rPr>
              <a:t> = 9</a:t>
            </a:r>
          </a:p>
          <a:p>
            <a:r>
              <a:rPr lang="en-GB" sz="1200" dirty="0">
                <a:solidFill>
                  <a:srgbClr val="000000"/>
                </a:solidFill>
                <a:effectLst/>
                <a:latin typeface="Menlo" panose="020B0609030804020204" pitchFamily="49" charset="0"/>
              </a:rPr>
              <a:t>d</a:t>
            </a:r>
          </a:p>
          <a:p>
            <a:r>
              <a:rPr lang="en-GB" sz="1200" dirty="0">
                <a:solidFill>
                  <a:srgbClr val="000000"/>
                </a:solidFill>
                <a:effectLst/>
                <a:latin typeface="Menlo" panose="020B0609030804020204" pitchFamily="49" charset="0"/>
              </a:rPr>
              <a:t>num_int1 = 9</a:t>
            </a:r>
          </a:p>
          <a:p>
            <a:r>
              <a:rPr lang="en-GB" sz="1200" dirty="0" err="1">
                <a:solidFill>
                  <a:srgbClr val="000000"/>
                </a:solidFill>
                <a:effectLst/>
                <a:latin typeface="Menlo" panose="020B0609030804020204" pitchFamily="49" charset="0"/>
              </a:rPr>
              <a:t>i</a:t>
            </a:r>
            <a:endParaRPr lang="en-GB" sz="1200" dirty="0">
              <a:solidFill>
                <a:srgbClr val="000000"/>
              </a:solidFill>
              <a:effectLst/>
              <a:latin typeface="Menlo" panose="020B0609030804020204" pitchFamily="49" charset="0"/>
            </a:endParaRPr>
          </a:p>
        </p:txBody>
      </p:sp>
      <p:sp>
        <p:nvSpPr>
          <p:cNvPr id="7" name="TextBox 6">
            <a:extLst>
              <a:ext uri="{FF2B5EF4-FFF2-40B4-BE49-F238E27FC236}">
                <a16:creationId xmlns:a16="http://schemas.microsoft.com/office/drawing/2014/main" id="{96724B82-2E11-A28A-C268-56C6B883118A}"/>
              </a:ext>
            </a:extLst>
          </p:cNvPr>
          <p:cNvSpPr txBox="1"/>
          <p:nvPr/>
        </p:nvSpPr>
        <p:spPr>
          <a:xfrm>
            <a:off x="903083" y="2518350"/>
            <a:ext cx="6097508" cy="4339650"/>
          </a:xfrm>
          <a:prstGeom prst="rect">
            <a:avLst/>
          </a:prstGeom>
          <a:solidFill>
            <a:schemeClr val="tx1"/>
          </a:solidFill>
          <a:ln w="25400">
            <a:solidFill>
              <a:schemeClr val="accent1"/>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double</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9.1</a:t>
            </a:r>
            <a:r>
              <a:rPr lang="en-GB" sz="1200" b="0" dirty="0">
                <a:solidFill>
                  <a:srgbClr val="F8F8F2"/>
                </a:solidFill>
                <a:effectLst/>
                <a:latin typeface="Menlo" panose="020B0609030804020204" pitchFamily="49" charset="0"/>
              </a:rPr>
              <a:t>;</a:t>
            </a:r>
          </a:p>
          <a:p>
            <a:r>
              <a:rPr lang="en-GB" sz="1200" b="0" i="1" dirty="0">
                <a:solidFill>
                  <a:srgbClr val="66D9EF"/>
                </a:solidFill>
                <a:effectLst/>
                <a:latin typeface="Menlo" panose="020B0609030804020204" pitchFamily="49" charset="0"/>
              </a:rPr>
              <a:t>double</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a:t>
            </a:r>
          </a:p>
          <a:p>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num_int1;</a:t>
            </a:r>
          </a:p>
          <a:p>
            <a:br>
              <a:rPr lang="en-GB" sz="1200" b="0" dirty="0">
                <a:solidFill>
                  <a:srgbClr val="F8F8F2"/>
                </a:solidFill>
                <a:effectLst/>
                <a:latin typeface="Menlo" panose="020B0609030804020204" pitchFamily="49" charset="0"/>
              </a:rPr>
            </a:br>
            <a:r>
              <a:rPr lang="en-GB" sz="1200" b="0" dirty="0">
                <a:solidFill>
                  <a:srgbClr val="88846F"/>
                </a:solidFill>
                <a:effectLst/>
                <a:latin typeface="Menlo" panose="020B0609030804020204" pitchFamily="49" charset="0"/>
              </a:rPr>
              <a:t>// explicit conversion</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num_int1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num_double</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92672"/>
                </a:solidFill>
                <a:effectLst/>
                <a:latin typeface="Menlo" panose="020B0609030804020204" pitchFamily="49" charset="0"/>
              </a:rPr>
              <a:t>typeid</a:t>
            </a:r>
            <a:r>
              <a:rPr lang="en-GB" sz="1200" b="0" dirty="0">
                <a:solidFill>
                  <a:srgbClr val="F8F8F2"/>
                </a:solidFill>
                <a:effectLst/>
                <a:latin typeface="Menlo" panose="020B0609030804020204" pitchFamily="49" charset="0"/>
              </a:rPr>
              <a:t>(</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a:t>
            </a:r>
            <a:r>
              <a:rPr lang="en-GB" sz="1200" b="0" dirty="0">
                <a:solidFill>
                  <a:srgbClr val="A6E22E"/>
                </a:solidFill>
                <a:effectLst/>
                <a:latin typeface="Menlo" panose="020B0609030804020204" pitchFamily="49" charset="0"/>
              </a:rPr>
              <a:t>name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num_int</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92672"/>
                </a:solidFill>
                <a:effectLst/>
                <a:latin typeface="Menlo" panose="020B0609030804020204" pitchFamily="49" charset="0"/>
              </a:rPr>
              <a:t>typeid</a:t>
            </a:r>
            <a:r>
              <a:rPr lang="en-GB" sz="1200" b="0" dirty="0">
                <a:solidFill>
                  <a:srgbClr val="F8F8F2"/>
                </a:solidFill>
                <a:effectLst/>
                <a:latin typeface="Menlo" panose="020B0609030804020204" pitchFamily="49" charset="0"/>
              </a:rPr>
              <a:t>(</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a:t>
            </a:r>
            <a:r>
              <a:rPr lang="en-GB" sz="1200" b="0" dirty="0">
                <a:solidFill>
                  <a:srgbClr val="A6E22E"/>
                </a:solidFill>
                <a:effectLst/>
                <a:latin typeface="Menlo" panose="020B0609030804020204" pitchFamily="49" charset="0"/>
              </a:rPr>
              <a:t>name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"num_int1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num_int1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92672"/>
                </a:solidFill>
                <a:effectLst/>
                <a:latin typeface="Menlo" panose="020B0609030804020204" pitchFamily="49" charset="0"/>
              </a:rPr>
              <a:t>typeid</a:t>
            </a:r>
            <a:r>
              <a:rPr lang="en-GB" sz="1200" b="0" dirty="0">
                <a:solidFill>
                  <a:srgbClr val="F8F8F2"/>
                </a:solidFill>
                <a:effectLst/>
                <a:latin typeface="Menlo" panose="020B0609030804020204" pitchFamily="49" charset="0"/>
              </a:rPr>
              <a:t>(num_int1).</a:t>
            </a:r>
            <a:r>
              <a:rPr lang="en-GB" sz="1200" b="0" dirty="0">
                <a:solidFill>
                  <a:srgbClr val="A6E22E"/>
                </a:solidFill>
                <a:effectLst/>
                <a:latin typeface="Menlo" panose="020B0609030804020204" pitchFamily="49" charset="0"/>
              </a:rPr>
              <a:t>name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73016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73AE5-26EE-4206-0F85-5630BFE614E7}"/>
              </a:ext>
            </a:extLst>
          </p:cNvPr>
          <p:cNvSpPr>
            <a:spLocks noGrp="1"/>
          </p:cNvSpPr>
          <p:nvPr>
            <p:ph idx="1"/>
          </p:nvPr>
        </p:nvSpPr>
        <p:spPr/>
        <p:txBody>
          <a:bodyPr/>
          <a:lstStyle/>
          <a:p>
            <a:endParaRPr lang="en-US"/>
          </a:p>
        </p:txBody>
      </p:sp>
      <p:pic>
        <p:nvPicPr>
          <p:cNvPr id="1026" name="Picture 2" descr="Data loss in C++ if a larger type of data is converted to a smaller type.">
            <a:extLst>
              <a:ext uri="{FF2B5EF4-FFF2-40B4-BE49-F238E27FC236}">
                <a16:creationId xmlns:a16="http://schemas.microsoft.com/office/drawing/2014/main" id="{EA327542-0AC7-762F-4DB5-2A08A5852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2" y="0"/>
            <a:ext cx="37623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A1FB45B-531C-201D-38D1-613E27CDC4F6}"/>
              </a:ext>
            </a:extLst>
          </p:cNvPr>
          <p:cNvSpPr>
            <a:spLocks noGrp="1"/>
          </p:cNvSpPr>
          <p:nvPr>
            <p:ph type="title"/>
          </p:nvPr>
        </p:nvSpPr>
        <p:spPr/>
        <p:txBody>
          <a:bodyPr/>
          <a:lstStyle/>
          <a:p>
            <a:endParaRPr lang="en-US"/>
          </a:p>
        </p:txBody>
      </p:sp>
      <p:sp>
        <p:nvSpPr>
          <p:cNvPr id="7" name="TextBox 6">
            <a:extLst>
              <a:ext uri="{FF2B5EF4-FFF2-40B4-BE49-F238E27FC236}">
                <a16:creationId xmlns:a16="http://schemas.microsoft.com/office/drawing/2014/main" id="{A86B2FB4-AE62-3BEE-5E7A-39819B2382FE}"/>
              </a:ext>
            </a:extLst>
          </p:cNvPr>
          <p:cNvSpPr txBox="1"/>
          <p:nvPr/>
        </p:nvSpPr>
        <p:spPr>
          <a:xfrm>
            <a:off x="8517683" y="5930407"/>
            <a:ext cx="2790730" cy="738664"/>
          </a:xfrm>
          <a:prstGeom prst="rect">
            <a:avLst/>
          </a:prstGeom>
          <a:noFill/>
        </p:spPr>
        <p:txBody>
          <a:bodyPr wrap="square">
            <a:spAutoFit/>
          </a:bodyPr>
          <a:lstStyle/>
          <a:p>
            <a:r>
              <a:rPr lang="en-US" sz="1400" dirty="0"/>
              <a:t>Credit:</a:t>
            </a:r>
          </a:p>
          <a:p>
            <a:r>
              <a:rPr lang="en-US" sz="1400" dirty="0" err="1"/>
              <a:t>www.programiz.com</a:t>
            </a:r>
            <a:r>
              <a:rPr lang="en-US" sz="1400" dirty="0"/>
              <a:t>/</a:t>
            </a:r>
            <a:r>
              <a:rPr lang="en-US" sz="1400" dirty="0" err="1"/>
              <a:t>cpp</a:t>
            </a:r>
            <a:r>
              <a:rPr lang="en-US" sz="1400" dirty="0"/>
              <a:t>-programming/type-conversion</a:t>
            </a:r>
          </a:p>
        </p:txBody>
      </p:sp>
    </p:spTree>
    <p:extLst>
      <p:ext uri="{BB962C8B-B14F-4D97-AF65-F5344CB8AC3E}">
        <p14:creationId xmlns:p14="http://schemas.microsoft.com/office/powerpoint/2010/main" val="218761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1111-DAC7-76CA-6833-727FAA290583}"/>
              </a:ext>
            </a:extLst>
          </p:cNvPr>
          <p:cNvSpPr>
            <a:spLocks noGrp="1"/>
          </p:cNvSpPr>
          <p:nvPr>
            <p:ph type="title"/>
          </p:nvPr>
        </p:nvSpPr>
        <p:spPr/>
        <p:txBody>
          <a:bodyPr/>
          <a:lstStyle/>
          <a:p>
            <a:r>
              <a:rPr lang="en-US" dirty="0"/>
              <a:t>Precision: double</a:t>
            </a:r>
          </a:p>
        </p:txBody>
      </p:sp>
      <p:sp>
        <p:nvSpPr>
          <p:cNvPr id="3" name="Content Placeholder 2">
            <a:extLst>
              <a:ext uri="{FF2B5EF4-FFF2-40B4-BE49-F238E27FC236}">
                <a16:creationId xmlns:a16="http://schemas.microsoft.com/office/drawing/2014/main" id="{9A9BD875-98AD-DA00-57DC-E73AC240A295}"/>
              </a:ext>
            </a:extLst>
          </p:cNvPr>
          <p:cNvSpPr>
            <a:spLocks noGrp="1"/>
          </p:cNvSpPr>
          <p:nvPr>
            <p:ph idx="1"/>
          </p:nvPr>
        </p:nvSpPr>
        <p:spPr/>
        <p:txBody>
          <a:bodyPr>
            <a:normAutofit/>
          </a:bodyPr>
          <a:lstStyle/>
          <a:p>
            <a:r>
              <a:rPr lang="en-US" dirty="0"/>
              <a:t>There is an inbuilt precision for </a:t>
            </a:r>
            <a:r>
              <a:rPr lang="en-GB" sz="2000" b="0" dirty="0" err="1">
                <a:solidFill>
                  <a:srgbClr val="F8F8F2"/>
                </a:solidFill>
                <a:effectLst/>
                <a:highlight>
                  <a:srgbClr val="000000"/>
                </a:highlight>
                <a:latin typeface="Menlo" panose="020B0609030804020204" pitchFamily="49" charset="0"/>
              </a:rPr>
              <a:t>cout</a:t>
            </a:r>
            <a:r>
              <a:rPr lang="en-US" dirty="0"/>
              <a:t> </a:t>
            </a:r>
          </a:p>
          <a:p>
            <a:pPr marL="0" indent="0">
              <a:buNone/>
            </a:pPr>
            <a:endParaRPr lang="en-US" dirty="0"/>
          </a:p>
        </p:txBody>
      </p:sp>
      <p:sp>
        <p:nvSpPr>
          <p:cNvPr id="5" name="TextBox 4">
            <a:extLst>
              <a:ext uri="{FF2B5EF4-FFF2-40B4-BE49-F238E27FC236}">
                <a16:creationId xmlns:a16="http://schemas.microsoft.com/office/drawing/2014/main" id="{5C0615EB-516E-7105-BCB7-5F7F8E85FF7D}"/>
              </a:ext>
            </a:extLst>
          </p:cNvPr>
          <p:cNvSpPr txBox="1"/>
          <p:nvPr/>
        </p:nvSpPr>
        <p:spPr>
          <a:xfrm>
            <a:off x="706141" y="3429000"/>
            <a:ext cx="3990549" cy="2554545"/>
          </a:xfrm>
          <a:prstGeom prst="rect">
            <a:avLst/>
          </a:prstGeom>
          <a:solidFill>
            <a:schemeClr val="tx1"/>
          </a:solidFill>
          <a:ln>
            <a:solidFill>
              <a:schemeClr val="accent1"/>
            </a:solidFill>
          </a:ln>
        </p:spPr>
        <p:txBody>
          <a:bodyPr wrap="square">
            <a:spAutoFit/>
          </a:bodyPr>
          <a:lstStyle/>
          <a:p>
            <a:r>
              <a:rPr lang="en-GB" sz="2000" b="0" dirty="0">
                <a:solidFill>
                  <a:srgbClr val="F92672"/>
                </a:solidFill>
                <a:effectLst/>
                <a:latin typeface="Menlo" panose="020B0609030804020204" pitchFamily="49" charset="0"/>
              </a:rPr>
              <a:t>#include</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&lt;iostream&gt;</a:t>
            </a:r>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using</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namespace</a:t>
            </a:r>
            <a:r>
              <a:rPr lang="en-GB" sz="2000" b="0" dirty="0">
                <a:solidFill>
                  <a:srgbClr val="F8F8F2"/>
                </a:solidFill>
                <a:effectLst/>
                <a:latin typeface="Menlo" panose="020B0609030804020204" pitchFamily="49" charset="0"/>
              </a:rPr>
              <a:t> </a:t>
            </a:r>
            <a:r>
              <a:rPr lang="en-GB" sz="2000" b="0" u="sng" dirty="0">
                <a:solidFill>
                  <a:srgbClr val="A6E22E"/>
                </a:solidFill>
                <a:effectLst/>
                <a:latin typeface="Menlo" panose="020B0609030804020204" pitchFamily="49" charset="0"/>
              </a:rPr>
              <a:t>std</a:t>
            </a:r>
            <a:r>
              <a:rPr lang="en-GB" sz="2000" b="0" dirty="0">
                <a:solidFill>
                  <a:srgbClr val="F8F8F2"/>
                </a:solidFill>
                <a:effectLst/>
                <a:latin typeface="Menlo" panose="020B0609030804020204" pitchFamily="49" charset="0"/>
              </a:rPr>
              <a:t>;</a:t>
            </a:r>
          </a:p>
          <a:p>
            <a:br>
              <a:rPr lang="en-GB" sz="2000" b="0" dirty="0">
                <a:solidFill>
                  <a:srgbClr val="F8F8F2"/>
                </a:solidFill>
                <a:effectLst/>
                <a:latin typeface="Menlo" panose="020B0609030804020204" pitchFamily="49" charset="0"/>
              </a:rPr>
            </a:b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a:solidFill>
                  <a:srgbClr val="A6E22E"/>
                </a:solidFill>
                <a:effectLst/>
                <a:latin typeface="Menlo" panose="020B0609030804020204" pitchFamily="49" charset="0"/>
              </a:rPr>
              <a:t>main</a:t>
            </a:r>
            <a:r>
              <a:rPr lang="en-GB" sz="2000" b="0" dirty="0">
                <a:solidFill>
                  <a:srgbClr val="F8F8F2"/>
                </a:solidFill>
                <a:effectLst/>
                <a:latin typeface="Menlo" panose="020B0609030804020204" pitchFamily="49" charset="0"/>
              </a:rPr>
              <a:t>() {</a:t>
            </a:r>
          </a:p>
          <a:p>
            <a:r>
              <a:rPr lang="en-GB" sz="2000" b="0" i="1" dirty="0">
                <a:solidFill>
                  <a:srgbClr val="66D9EF"/>
                </a:solidFill>
                <a:effectLst/>
                <a:latin typeface="Menlo" panose="020B0609030804020204" pitchFamily="49" charset="0"/>
              </a:rPr>
              <a:t>double</a:t>
            </a:r>
            <a:r>
              <a:rPr lang="en-GB" sz="2000" b="0" dirty="0">
                <a:solidFill>
                  <a:srgbClr val="F8F8F2"/>
                </a:solidFill>
                <a:effectLst/>
                <a:latin typeface="Menlo" panose="020B0609030804020204" pitchFamily="49" charset="0"/>
              </a:rPr>
              <a:t> a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1.123456789</a:t>
            </a:r>
            <a:r>
              <a:rPr lang="en-GB" sz="2000" b="0" dirty="0">
                <a:solidFill>
                  <a:srgbClr val="F8F8F2"/>
                </a:solidFill>
                <a:effectLst/>
                <a:latin typeface="Menlo" panose="020B0609030804020204" pitchFamily="49" charset="0"/>
              </a:rPr>
              <a:t>;</a:t>
            </a:r>
          </a:p>
          <a:p>
            <a:r>
              <a:rPr lang="en-GB" sz="2000" b="0" dirty="0" err="1">
                <a:solidFill>
                  <a:srgbClr val="F8F8F2"/>
                </a:solidFill>
                <a:effectLst/>
                <a:latin typeface="Menlo" panose="020B0609030804020204" pitchFamily="49" charset="0"/>
              </a:rPr>
              <a:t>cout</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endl</a:t>
            </a:r>
            <a:r>
              <a:rPr lang="en-GB" sz="2000" b="0" dirty="0">
                <a:solidFill>
                  <a:srgbClr val="F8F8F2"/>
                </a:solidFill>
                <a:effectLst/>
                <a:latin typeface="Menlo" panose="020B0609030804020204" pitchFamily="49" charset="0"/>
              </a:rPr>
              <a:t>;</a:t>
            </a:r>
          </a:p>
          <a:p>
            <a:r>
              <a:rPr lang="en-GB" sz="2000" b="0" dirty="0">
                <a:solidFill>
                  <a:srgbClr val="F92672"/>
                </a:solidFill>
                <a:effectLst/>
                <a:latin typeface="Menlo" panose="020B0609030804020204" pitchFamily="49" charset="0"/>
              </a:rPr>
              <a:t>return</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0</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p:txBody>
      </p:sp>
      <p:sp>
        <p:nvSpPr>
          <p:cNvPr id="7" name="TextBox 6">
            <a:extLst>
              <a:ext uri="{FF2B5EF4-FFF2-40B4-BE49-F238E27FC236}">
                <a16:creationId xmlns:a16="http://schemas.microsoft.com/office/drawing/2014/main" id="{F382B075-2FF8-B0A5-7B96-B590636DB6AA}"/>
              </a:ext>
            </a:extLst>
          </p:cNvPr>
          <p:cNvSpPr txBox="1"/>
          <p:nvPr/>
        </p:nvSpPr>
        <p:spPr>
          <a:xfrm>
            <a:off x="5060397" y="3747164"/>
            <a:ext cx="6461215" cy="1754326"/>
          </a:xfrm>
          <a:prstGeom prst="rect">
            <a:avLst/>
          </a:prstGeom>
          <a:solidFill>
            <a:schemeClr val="bg2"/>
          </a:solidFill>
          <a:ln>
            <a:solidFill>
              <a:schemeClr val="accent1"/>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1.12346</a:t>
            </a:r>
          </a:p>
          <a:p>
            <a:r>
              <a:rPr lang="en-GB" dirty="0">
                <a:solidFill>
                  <a:srgbClr val="000000"/>
                </a:solidFill>
                <a:effectLst/>
                <a:latin typeface="Menlo" panose="020B0609030804020204" pitchFamily="49" charset="0"/>
              </a:rPr>
              <a:t>(base) </a:t>
            </a:r>
            <a:r>
              <a:rPr lang="en-GB" b="1" dirty="0" err="1">
                <a:solidFill>
                  <a:srgbClr val="DC3079"/>
                </a:solidFill>
                <a:effectLst/>
                <a:latin typeface="Menlo" panose="020B0609030804020204" pitchFamily="49" charset="0"/>
              </a:rPr>
              <a:t>alexhill</a:t>
            </a:r>
            <a:r>
              <a:rPr lang="en-GB" b="1" dirty="0">
                <a:solidFill>
                  <a:srgbClr val="DC3079"/>
                </a:solidFill>
                <a:effectLst/>
                <a:latin typeface="Menlo" panose="020B0609030804020204" pitchFamily="49" charset="0"/>
              </a:rPr>
              <a:t> </a:t>
            </a:r>
            <a:r>
              <a:rPr lang="en-GB" b="1" dirty="0">
                <a:solidFill>
                  <a:srgbClr val="929292"/>
                </a:solidFill>
                <a:effectLst/>
                <a:latin typeface="Menlo" panose="020B0609030804020204" pitchFamily="49" charset="0"/>
              </a:rPr>
              <a:t>at </a:t>
            </a:r>
            <a:r>
              <a:rPr lang="en-GB" b="1" dirty="0" err="1">
                <a:solidFill>
                  <a:srgbClr val="FC6C23"/>
                </a:solidFill>
                <a:effectLst/>
                <a:latin typeface="Menlo" panose="020B0609030804020204" pitchFamily="49" charset="0"/>
              </a:rPr>
              <a:t>Alexs</a:t>
            </a:r>
            <a:r>
              <a:rPr lang="en-GB" b="1" dirty="0">
                <a:solidFill>
                  <a:srgbClr val="FC6C23"/>
                </a:solidFill>
                <a:effectLst/>
                <a:latin typeface="Menlo" panose="020B0609030804020204" pitchFamily="49" charset="0"/>
              </a:rPr>
              <a:t>-Air </a:t>
            </a:r>
            <a:r>
              <a:rPr lang="en-GB" b="1" dirty="0">
                <a:solidFill>
                  <a:srgbClr val="929292"/>
                </a:solidFill>
                <a:effectLst/>
                <a:latin typeface="Menlo" panose="020B0609030804020204" pitchFamily="49" charset="0"/>
              </a:rPr>
              <a:t>in </a:t>
            </a:r>
            <a:r>
              <a:rPr lang="en-GB" b="1" dirty="0">
                <a:solidFill>
                  <a:srgbClr val="73A027"/>
                </a:solidFill>
                <a:effectLst/>
                <a:latin typeface="Menlo" panose="020B0609030804020204" pitchFamily="49" charset="0"/>
              </a:rPr>
              <a:t>~/Documents/UOL/Teaching/C++_Workshops/Workshops/WS2</a:t>
            </a:r>
            <a:endParaRPr lang="en-GB" dirty="0">
              <a:solidFill>
                <a:srgbClr val="73A027"/>
              </a:solidFill>
              <a:effectLst/>
              <a:latin typeface="Menlo" panose="020B0609030804020204" pitchFamily="49" charset="0"/>
            </a:endParaRPr>
          </a:p>
          <a:p>
            <a:r>
              <a:rPr lang="en-GB" b="1" dirty="0">
                <a:solidFill>
                  <a:srgbClr val="929292"/>
                </a:solidFill>
                <a:effectLst/>
                <a:latin typeface="Menlo" panose="020B0609030804020204" pitchFamily="49" charset="0"/>
              </a:rPr>
              <a:t>$ </a:t>
            </a:r>
            <a:endParaRPr lang="en-GB" dirty="0">
              <a:solidFill>
                <a:srgbClr val="929292"/>
              </a:solidFill>
              <a:effectLst/>
              <a:latin typeface="Menlo" panose="020B0609030804020204" pitchFamily="49" charset="0"/>
            </a:endParaRPr>
          </a:p>
        </p:txBody>
      </p:sp>
    </p:spTree>
    <p:extLst>
      <p:ext uri="{BB962C8B-B14F-4D97-AF65-F5344CB8AC3E}">
        <p14:creationId xmlns:p14="http://schemas.microsoft.com/office/powerpoint/2010/main" val="33157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1111-DAC7-76CA-6833-727FAA290583}"/>
              </a:ext>
            </a:extLst>
          </p:cNvPr>
          <p:cNvSpPr>
            <a:spLocks noGrp="1"/>
          </p:cNvSpPr>
          <p:nvPr>
            <p:ph type="title"/>
          </p:nvPr>
        </p:nvSpPr>
        <p:spPr/>
        <p:txBody>
          <a:bodyPr/>
          <a:lstStyle/>
          <a:p>
            <a:r>
              <a:rPr lang="en-US" dirty="0"/>
              <a:t>Precision: double</a:t>
            </a:r>
          </a:p>
        </p:txBody>
      </p:sp>
      <p:sp>
        <p:nvSpPr>
          <p:cNvPr id="3" name="Content Placeholder 2">
            <a:extLst>
              <a:ext uri="{FF2B5EF4-FFF2-40B4-BE49-F238E27FC236}">
                <a16:creationId xmlns:a16="http://schemas.microsoft.com/office/drawing/2014/main" id="{9A9BD875-98AD-DA00-57DC-E73AC240A295}"/>
              </a:ext>
            </a:extLst>
          </p:cNvPr>
          <p:cNvSpPr>
            <a:spLocks noGrp="1"/>
          </p:cNvSpPr>
          <p:nvPr>
            <p:ph idx="1"/>
          </p:nvPr>
        </p:nvSpPr>
        <p:spPr/>
        <p:txBody>
          <a:bodyPr>
            <a:normAutofit/>
          </a:bodyPr>
          <a:lstStyle/>
          <a:p>
            <a:r>
              <a:rPr lang="en-US" dirty="0"/>
              <a:t>You can set the precision of </a:t>
            </a:r>
            <a:r>
              <a:rPr lang="en-GB" sz="2000" b="0" dirty="0" err="1">
                <a:solidFill>
                  <a:srgbClr val="F8F8F2"/>
                </a:solidFill>
                <a:effectLst/>
                <a:highlight>
                  <a:srgbClr val="000000"/>
                </a:highlight>
                <a:latin typeface="Menlo" panose="020B0609030804020204" pitchFamily="49" charset="0"/>
              </a:rPr>
              <a:t>cout</a:t>
            </a:r>
            <a:r>
              <a:rPr lang="en-US" dirty="0"/>
              <a:t> that you need using the </a:t>
            </a:r>
            <a:r>
              <a:rPr lang="en-GB" b="0" dirty="0" err="1">
                <a:solidFill>
                  <a:srgbClr val="A6E22E"/>
                </a:solidFill>
                <a:effectLst/>
                <a:latin typeface="Menlo" panose="020B0609030804020204" pitchFamily="49" charset="0"/>
              </a:rPr>
              <a:t>setprecision</a:t>
            </a:r>
            <a:r>
              <a:rPr lang="en-GB" b="0" dirty="0">
                <a:solidFill>
                  <a:srgbClr val="A6E22E"/>
                </a:solidFill>
                <a:effectLst/>
                <a:latin typeface="Menlo" panose="020B0609030804020204" pitchFamily="49" charset="0"/>
              </a:rPr>
              <a:t> </a:t>
            </a:r>
            <a:r>
              <a:rPr lang="en-US" dirty="0"/>
              <a:t>function</a:t>
            </a:r>
          </a:p>
        </p:txBody>
      </p:sp>
      <p:sp>
        <p:nvSpPr>
          <p:cNvPr id="5" name="TextBox 4">
            <a:extLst>
              <a:ext uri="{FF2B5EF4-FFF2-40B4-BE49-F238E27FC236}">
                <a16:creationId xmlns:a16="http://schemas.microsoft.com/office/drawing/2014/main" id="{5C0615EB-516E-7105-BCB7-5F7F8E85FF7D}"/>
              </a:ext>
            </a:extLst>
          </p:cNvPr>
          <p:cNvSpPr txBox="1"/>
          <p:nvPr/>
        </p:nvSpPr>
        <p:spPr>
          <a:xfrm>
            <a:off x="633714" y="3528573"/>
            <a:ext cx="3986482" cy="2862322"/>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iomanip</a:t>
            </a:r>
            <a:r>
              <a:rPr lang="en-GB" b="0" dirty="0">
                <a:solidFill>
                  <a:srgbClr val="E6DB74"/>
                </a:solidFill>
                <a:effectLst/>
                <a:latin typeface="Menlo" panose="020B0609030804020204" pitchFamily="49" charset="0"/>
              </a:rPr>
              <a:t>&gt;</a:t>
            </a: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1.123456789</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setprecision</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7" name="TextBox 6">
            <a:extLst>
              <a:ext uri="{FF2B5EF4-FFF2-40B4-BE49-F238E27FC236}">
                <a16:creationId xmlns:a16="http://schemas.microsoft.com/office/drawing/2014/main" id="{F382B075-2FF8-B0A5-7B96-B590636DB6AA}"/>
              </a:ext>
            </a:extLst>
          </p:cNvPr>
          <p:cNvSpPr txBox="1"/>
          <p:nvPr/>
        </p:nvSpPr>
        <p:spPr>
          <a:xfrm>
            <a:off x="4825468" y="4021015"/>
            <a:ext cx="6097508" cy="646331"/>
          </a:xfrm>
          <a:prstGeom prst="rect">
            <a:avLst/>
          </a:prstGeom>
          <a:solidFill>
            <a:schemeClr val="bg2"/>
          </a:solidFill>
          <a:ln w="25400">
            <a:solidFill>
              <a:schemeClr val="accent1"/>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1.123456789</a:t>
            </a:r>
          </a:p>
        </p:txBody>
      </p:sp>
    </p:spTree>
    <p:extLst>
      <p:ext uri="{BB962C8B-B14F-4D97-AF65-F5344CB8AC3E}">
        <p14:creationId xmlns:p14="http://schemas.microsoft.com/office/powerpoint/2010/main" val="258350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1111-DAC7-76CA-6833-727FAA290583}"/>
              </a:ext>
            </a:extLst>
          </p:cNvPr>
          <p:cNvSpPr>
            <a:spLocks noGrp="1"/>
          </p:cNvSpPr>
          <p:nvPr>
            <p:ph type="title"/>
          </p:nvPr>
        </p:nvSpPr>
        <p:spPr/>
        <p:txBody>
          <a:bodyPr/>
          <a:lstStyle/>
          <a:p>
            <a:r>
              <a:rPr lang="en-US" dirty="0"/>
              <a:t>Precision: double</a:t>
            </a:r>
          </a:p>
        </p:txBody>
      </p:sp>
      <p:sp>
        <p:nvSpPr>
          <p:cNvPr id="3" name="Content Placeholder 2">
            <a:extLst>
              <a:ext uri="{FF2B5EF4-FFF2-40B4-BE49-F238E27FC236}">
                <a16:creationId xmlns:a16="http://schemas.microsoft.com/office/drawing/2014/main" id="{9A9BD875-98AD-DA00-57DC-E73AC240A295}"/>
              </a:ext>
            </a:extLst>
          </p:cNvPr>
          <p:cNvSpPr>
            <a:spLocks noGrp="1"/>
          </p:cNvSpPr>
          <p:nvPr>
            <p:ph idx="1"/>
          </p:nvPr>
        </p:nvSpPr>
        <p:spPr/>
        <p:txBody>
          <a:bodyPr>
            <a:normAutofit/>
          </a:bodyPr>
          <a:lstStyle/>
          <a:p>
            <a:r>
              <a:rPr lang="en-GB" dirty="0"/>
              <a:t>Note that if you set the precision beyond the capacity of the data type, you get (deterministic) junk after a certain point</a:t>
            </a:r>
            <a:endParaRPr lang="en-US" dirty="0"/>
          </a:p>
        </p:txBody>
      </p:sp>
      <p:sp>
        <p:nvSpPr>
          <p:cNvPr id="5" name="TextBox 4">
            <a:extLst>
              <a:ext uri="{FF2B5EF4-FFF2-40B4-BE49-F238E27FC236}">
                <a16:creationId xmlns:a16="http://schemas.microsoft.com/office/drawing/2014/main" id="{5C0615EB-516E-7105-BCB7-5F7F8E85FF7D}"/>
              </a:ext>
            </a:extLst>
          </p:cNvPr>
          <p:cNvSpPr txBox="1"/>
          <p:nvPr/>
        </p:nvSpPr>
        <p:spPr>
          <a:xfrm>
            <a:off x="328914" y="2917365"/>
            <a:ext cx="4035268" cy="3139321"/>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iomanip</a:t>
            </a:r>
            <a:r>
              <a:rPr lang="en-GB" b="0" dirty="0">
                <a:solidFill>
                  <a:srgbClr val="E6DB74"/>
                </a:solidFill>
                <a:effectLst/>
                <a:latin typeface="Menlo" panose="020B0609030804020204" pitchFamily="49" charset="0"/>
              </a:rPr>
              <a:t>&gt;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1.1234567891234567891234</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setprecision</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20</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7" name="TextBox 6">
            <a:extLst>
              <a:ext uri="{FF2B5EF4-FFF2-40B4-BE49-F238E27FC236}">
                <a16:creationId xmlns:a16="http://schemas.microsoft.com/office/drawing/2014/main" id="{F382B075-2FF8-B0A5-7B96-B590636DB6AA}"/>
              </a:ext>
            </a:extLst>
          </p:cNvPr>
          <p:cNvSpPr txBox="1"/>
          <p:nvPr/>
        </p:nvSpPr>
        <p:spPr>
          <a:xfrm>
            <a:off x="4825468" y="4021015"/>
            <a:ext cx="6097508" cy="646331"/>
          </a:xfrm>
          <a:prstGeom prst="rect">
            <a:avLst/>
          </a:prstGeom>
          <a:solidFill>
            <a:schemeClr val="bg2"/>
          </a:solidFill>
          <a:ln w="25400">
            <a:solidFill>
              <a:schemeClr val="accent1"/>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1.1234567891234568116</a:t>
            </a:r>
          </a:p>
        </p:txBody>
      </p:sp>
    </p:spTree>
    <p:extLst>
      <p:ext uri="{BB962C8B-B14F-4D97-AF65-F5344CB8AC3E}">
        <p14:creationId xmlns:p14="http://schemas.microsoft.com/office/powerpoint/2010/main" val="106720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0796-DBCC-F804-E3F3-46561B5F140F}"/>
              </a:ext>
            </a:extLst>
          </p:cNvPr>
          <p:cNvSpPr>
            <a:spLocks noGrp="1"/>
          </p:cNvSpPr>
          <p:nvPr>
            <p:ph type="title"/>
          </p:nvPr>
        </p:nvSpPr>
        <p:spPr/>
        <p:txBody>
          <a:bodyPr/>
          <a:lstStyle/>
          <a:p>
            <a:r>
              <a:rPr lang="en-US" dirty="0" err="1"/>
              <a:t>REcap</a:t>
            </a:r>
            <a:endParaRPr lang="en-US" dirty="0"/>
          </a:p>
        </p:txBody>
      </p:sp>
      <p:pic>
        <p:nvPicPr>
          <p:cNvPr id="7" name="Picture 6" descr="Text&#10;&#10;Description automatically generated">
            <a:extLst>
              <a:ext uri="{FF2B5EF4-FFF2-40B4-BE49-F238E27FC236}">
                <a16:creationId xmlns:a16="http://schemas.microsoft.com/office/drawing/2014/main" id="{B7E1CAA6-FAB2-76EC-2A17-24766C561014}"/>
              </a:ext>
            </a:extLst>
          </p:cNvPr>
          <p:cNvPicPr>
            <a:picLocks noChangeAspect="1"/>
          </p:cNvPicPr>
          <p:nvPr/>
        </p:nvPicPr>
        <p:blipFill>
          <a:blip r:embed="rId2"/>
          <a:stretch>
            <a:fillRect/>
          </a:stretch>
        </p:blipFill>
        <p:spPr>
          <a:xfrm>
            <a:off x="2570139" y="2093976"/>
            <a:ext cx="7051721" cy="3772670"/>
          </a:xfrm>
          <a:prstGeom prst="rect">
            <a:avLst/>
          </a:prstGeom>
        </p:spPr>
      </p:pic>
    </p:spTree>
    <p:extLst>
      <p:ext uri="{BB962C8B-B14F-4D97-AF65-F5344CB8AC3E}">
        <p14:creationId xmlns:p14="http://schemas.microsoft.com/office/powerpoint/2010/main" val="151915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1111-DAC7-76CA-6833-727FAA290583}"/>
              </a:ext>
            </a:extLst>
          </p:cNvPr>
          <p:cNvSpPr>
            <a:spLocks noGrp="1"/>
          </p:cNvSpPr>
          <p:nvPr>
            <p:ph type="title"/>
          </p:nvPr>
        </p:nvSpPr>
        <p:spPr/>
        <p:txBody>
          <a:bodyPr/>
          <a:lstStyle/>
          <a:p>
            <a:r>
              <a:rPr lang="en-US" dirty="0"/>
              <a:t>limits</a:t>
            </a:r>
          </a:p>
        </p:txBody>
      </p:sp>
      <p:sp>
        <p:nvSpPr>
          <p:cNvPr id="3" name="Content Placeholder 2">
            <a:extLst>
              <a:ext uri="{FF2B5EF4-FFF2-40B4-BE49-F238E27FC236}">
                <a16:creationId xmlns:a16="http://schemas.microsoft.com/office/drawing/2014/main" id="{9A9BD875-98AD-DA00-57DC-E73AC240A295}"/>
              </a:ext>
            </a:extLst>
          </p:cNvPr>
          <p:cNvSpPr>
            <a:spLocks noGrp="1"/>
          </p:cNvSpPr>
          <p:nvPr>
            <p:ph idx="1"/>
          </p:nvPr>
        </p:nvSpPr>
        <p:spPr/>
        <p:txBody>
          <a:bodyPr>
            <a:normAutofit/>
          </a:bodyPr>
          <a:lstStyle/>
          <a:p>
            <a:r>
              <a:rPr lang="en-GB" dirty="0"/>
              <a:t>The data types have a max and min value depending on the number of bits they use in memory</a:t>
            </a:r>
          </a:p>
          <a:p>
            <a:r>
              <a:rPr lang="en-US" dirty="0"/>
              <a:t>For </a:t>
            </a:r>
            <a:r>
              <a:rPr lang="en-GB" sz="2000" b="0" i="1" dirty="0">
                <a:solidFill>
                  <a:srgbClr val="66D9EF"/>
                </a:solidFill>
                <a:effectLst/>
                <a:latin typeface="Menlo" panose="020B0609030804020204" pitchFamily="49" charset="0"/>
              </a:rPr>
              <a:t>int</a:t>
            </a:r>
            <a:r>
              <a:rPr lang="en-US" dirty="0"/>
              <a:t>, this is </a:t>
            </a:r>
            <a:r>
              <a:rPr lang="en-GB" b="0" dirty="0">
                <a:solidFill>
                  <a:srgbClr val="AE81FF"/>
                </a:solidFill>
                <a:effectLst/>
                <a:latin typeface="Menlo" panose="020B0609030804020204" pitchFamily="49" charset="0"/>
              </a:rPr>
              <a:t>2147483647</a:t>
            </a:r>
            <a:endParaRPr lang="en-GB" b="0" dirty="0">
              <a:solidFill>
                <a:srgbClr val="F8F8F2"/>
              </a:solidFill>
              <a:effectLst/>
              <a:latin typeface="Menlo" panose="020B0609030804020204" pitchFamily="49" charset="0"/>
            </a:endParaRPr>
          </a:p>
          <a:p>
            <a:pPr marL="0" indent="0">
              <a:buNone/>
            </a:pPr>
            <a:endParaRPr lang="en-US" dirty="0"/>
          </a:p>
        </p:txBody>
      </p:sp>
      <p:sp>
        <p:nvSpPr>
          <p:cNvPr id="5" name="TextBox 4">
            <a:extLst>
              <a:ext uri="{FF2B5EF4-FFF2-40B4-BE49-F238E27FC236}">
                <a16:creationId xmlns:a16="http://schemas.microsoft.com/office/drawing/2014/main" id="{5C0615EB-516E-7105-BCB7-5F7F8E85FF7D}"/>
              </a:ext>
            </a:extLst>
          </p:cNvPr>
          <p:cNvSpPr txBox="1"/>
          <p:nvPr/>
        </p:nvSpPr>
        <p:spPr>
          <a:xfrm>
            <a:off x="715195" y="3745856"/>
            <a:ext cx="3433526" cy="2062103"/>
          </a:xfrm>
          <a:prstGeom prst="rect">
            <a:avLst/>
          </a:prstGeom>
          <a:solidFill>
            <a:schemeClr val="tx1"/>
          </a:solidFill>
          <a:ln w="25400">
            <a:solidFill>
              <a:schemeClr val="accent1"/>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2147483647</a:t>
            </a:r>
            <a:r>
              <a:rPr lang="en-GB" sz="1600" b="0" dirty="0">
                <a:solidFill>
                  <a:srgbClr val="F8F8F2"/>
                </a:solidFill>
                <a:effectLst/>
                <a:latin typeface="Menlo" panose="020B0609030804020204" pitchFamily="49" charset="0"/>
              </a:rPr>
              <a:t>;</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b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2147483648</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b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sp>
        <p:nvSpPr>
          <p:cNvPr id="7" name="TextBox 6">
            <a:extLst>
              <a:ext uri="{FF2B5EF4-FFF2-40B4-BE49-F238E27FC236}">
                <a16:creationId xmlns:a16="http://schemas.microsoft.com/office/drawing/2014/main" id="{F382B075-2FF8-B0A5-7B96-B590636DB6AA}"/>
              </a:ext>
            </a:extLst>
          </p:cNvPr>
          <p:cNvSpPr txBox="1"/>
          <p:nvPr/>
        </p:nvSpPr>
        <p:spPr>
          <a:xfrm>
            <a:off x="5024644" y="3429000"/>
            <a:ext cx="6097508" cy="3293209"/>
          </a:xfrm>
          <a:prstGeom prst="rect">
            <a:avLst/>
          </a:prstGeom>
          <a:solidFill>
            <a:schemeClr val="bg2"/>
          </a:solidFill>
          <a:ln w="25400">
            <a:solidFill>
              <a:schemeClr val="accent1"/>
            </a:solidFill>
          </a:ln>
        </p:spPr>
        <p:txBody>
          <a:bodyPr wrap="square">
            <a:spAutoFit/>
          </a:bodyPr>
          <a:lstStyle/>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g++ -o run </a:t>
            </a:r>
            <a:r>
              <a:rPr lang="en-GB" sz="1600" dirty="0" err="1">
                <a:solidFill>
                  <a:srgbClr val="000000"/>
                </a:solidFill>
                <a:effectLst/>
                <a:latin typeface="Menlo" panose="020B0609030804020204" pitchFamily="49" charset="0"/>
              </a:rPr>
              <a:t>test.cpp</a:t>
            </a:r>
            <a:r>
              <a:rPr lang="en-GB" sz="1600" dirty="0">
                <a:solidFill>
                  <a:srgbClr val="000000"/>
                </a:solidFill>
                <a:effectLst/>
                <a:latin typeface="Menlo" panose="020B0609030804020204" pitchFamily="49" charset="0"/>
              </a:rPr>
              <a:t> </a:t>
            </a:r>
          </a:p>
          <a:p>
            <a:r>
              <a:rPr lang="en-GB" sz="1600" b="1" dirty="0">
                <a:solidFill>
                  <a:srgbClr val="000000"/>
                </a:solidFill>
                <a:effectLst/>
                <a:latin typeface="Menlo" panose="020B0609030804020204" pitchFamily="49" charset="0"/>
              </a:rPr>
              <a:t>test.cpp:5:13: </a:t>
            </a:r>
            <a:r>
              <a:rPr lang="en-GB" sz="1600" b="1" dirty="0">
                <a:solidFill>
                  <a:srgbClr val="DB27DA"/>
                </a:solidFill>
                <a:effectLst/>
                <a:latin typeface="Menlo" panose="020B0609030804020204" pitchFamily="49" charset="0"/>
              </a:rPr>
              <a:t>warning: </a:t>
            </a:r>
            <a:r>
              <a:rPr lang="en-GB" sz="1600" b="1" dirty="0">
                <a:solidFill>
                  <a:srgbClr val="000000"/>
                </a:solidFill>
                <a:effectLst/>
                <a:latin typeface="Menlo" panose="020B0609030804020204" pitchFamily="49" charset="0"/>
              </a:rPr>
              <a:t>implicit conversion from 'long' to 'int' changes value from 2147483648 to -2147483648 [-</a:t>
            </a:r>
            <a:r>
              <a:rPr lang="en-GB" sz="1600" b="1" dirty="0" err="1">
                <a:solidFill>
                  <a:srgbClr val="000000"/>
                </a:solidFill>
                <a:effectLst/>
                <a:latin typeface="Menlo" panose="020B0609030804020204" pitchFamily="49" charset="0"/>
              </a:rPr>
              <a:t>Wconstant</a:t>
            </a:r>
            <a:r>
              <a:rPr lang="en-GB" sz="1600" b="1" dirty="0">
                <a:solidFill>
                  <a:srgbClr val="000000"/>
                </a:solidFill>
                <a:effectLst/>
                <a:latin typeface="Menlo" panose="020B0609030804020204" pitchFamily="49" charset="0"/>
              </a:rPr>
              <a:t>-conversion]</a:t>
            </a:r>
            <a:endParaRPr lang="en-GB" sz="1600" dirty="0">
              <a:solidFill>
                <a:srgbClr val="000000"/>
              </a:solidFill>
              <a:effectLst/>
              <a:latin typeface="Menlo" panose="020B0609030804020204" pitchFamily="49" charset="0"/>
            </a:endParaRPr>
          </a:p>
          <a:p>
            <a:r>
              <a:rPr lang="en-GB" sz="1600" dirty="0">
                <a:solidFill>
                  <a:srgbClr val="000000"/>
                </a:solidFill>
                <a:effectLst/>
                <a:latin typeface="Menlo" panose="020B0609030804020204" pitchFamily="49" charset="0"/>
              </a:rPr>
              <a:t>    int b = 2147483648;</a:t>
            </a:r>
          </a:p>
          <a:p>
            <a:r>
              <a:rPr lang="en-GB" sz="1600" b="1" dirty="0">
                <a:solidFill>
                  <a:srgbClr val="39C026"/>
                </a:solidFill>
                <a:effectLst/>
                <a:latin typeface="Menlo" panose="020B0609030804020204" pitchFamily="49" charset="0"/>
              </a:rPr>
              <a:t>        ~   ^~~~~~~~~~</a:t>
            </a:r>
            <a:endParaRPr lang="en-GB" sz="1600" dirty="0">
              <a:solidFill>
                <a:srgbClr val="39C026"/>
              </a:solidFill>
              <a:effectLst/>
              <a:latin typeface="Menlo" panose="020B0609030804020204" pitchFamily="49" charset="0"/>
            </a:endParaRPr>
          </a:p>
          <a:p>
            <a:r>
              <a:rPr lang="en-GB" sz="1600" dirty="0">
                <a:solidFill>
                  <a:srgbClr val="000000"/>
                </a:solidFill>
                <a:effectLst/>
                <a:latin typeface="Menlo" panose="020B0609030804020204" pitchFamily="49" charset="0"/>
              </a:rPr>
              <a:t>1 warning generated.</a:t>
            </a:r>
          </a:p>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2147483647</a:t>
            </a:r>
          </a:p>
          <a:p>
            <a:r>
              <a:rPr lang="en-GB" sz="1600" dirty="0">
                <a:solidFill>
                  <a:srgbClr val="000000"/>
                </a:solidFill>
                <a:effectLst/>
                <a:latin typeface="Menlo" panose="020B0609030804020204" pitchFamily="49" charset="0"/>
              </a:rPr>
              <a:t>-2147483648</a:t>
            </a:r>
          </a:p>
        </p:txBody>
      </p:sp>
    </p:spTree>
    <p:extLst>
      <p:ext uri="{BB962C8B-B14F-4D97-AF65-F5344CB8AC3E}">
        <p14:creationId xmlns:p14="http://schemas.microsoft.com/office/powerpoint/2010/main" val="371364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0AD5-FF48-D328-93C6-998E6A4671F9}"/>
              </a:ext>
            </a:extLst>
          </p:cNvPr>
          <p:cNvSpPr>
            <a:spLocks noGrp="1"/>
          </p:cNvSpPr>
          <p:nvPr>
            <p:ph type="title"/>
          </p:nvPr>
        </p:nvSpPr>
        <p:spPr/>
        <p:txBody>
          <a:bodyPr/>
          <a:lstStyle/>
          <a:p>
            <a:r>
              <a:rPr lang="en-US" dirty="0"/>
              <a:t>limits</a:t>
            </a:r>
          </a:p>
        </p:txBody>
      </p:sp>
      <p:sp>
        <p:nvSpPr>
          <p:cNvPr id="3" name="Content Placeholder 2">
            <a:extLst>
              <a:ext uri="{FF2B5EF4-FFF2-40B4-BE49-F238E27FC236}">
                <a16:creationId xmlns:a16="http://schemas.microsoft.com/office/drawing/2014/main" id="{1D6A89E8-60FB-C79D-5D11-BCF243BCA392}"/>
              </a:ext>
            </a:extLst>
          </p:cNvPr>
          <p:cNvSpPr>
            <a:spLocks noGrp="1"/>
          </p:cNvSpPr>
          <p:nvPr>
            <p:ph idx="1"/>
          </p:nvPr>
        </p:nvSpPr>
        <p:spPr/>
        <p:txBody>
          <a:bodyPr/>
          <a:lstStyle/>
          <a:p>
            <a:r>
              <a:rPr lang="en-US" dirty="0"/>
              <a:t>If you need extra decimal places, you can use data types like  </a:t>
            </a:r>
            <a:r>
              <a:rPr lang="en-GB" sz="2000" b="0" i="1" dirty="0">
                <a:solidFill>
                  <a:srgbClr val="66D9EF"/>
                </a:solidFill>
                <a:effectLst/>
                <a:latin typeface="Menlo" panose="020B0609030804020204" pitchFamily="49" charset="0"/>
              </a:rPr>
              <a:t>long int</a:t>
            </a:r>
            <a:r>
              <a:rPr lang="en-US" dirty="0"/>
              <a:t>, which uses more bits</a:t>
            </a:r>
          </a:p>
          <a:p>
            <a:r>
              <a:rPr lang="en-US" dirty="0">
                <a:hlinkClick r:id="rId2"/>
              </a:rPr>
              <a:t>https://learn.microsoft.com/en-us/cpp/c-language/cpp-integer-limits?view=msvc-170</a:t>
            </a:r>
            <a:endParaRPr lang="en-US" dirty="0"/>
          </a:p>
          <a:p>
            <a:pPr marL="0" indent="0">
              <a:buNone/>
            </a:pPr>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49E05099-8641-F425-2AC1-817537D36054}"/>
              </a:ext>
            </a:extLst>
          </p:cNvPr>
          <p:cNvSpPr txBox="1"/>
          <p:nvPr/>
        </p:nvSpPr>
        <p:spPr>
          <a:xfrm>
            <a:off x="116550" y="3715077"/>
            <a:ext cx="4197927" cy="2308324"/>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2147483647</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long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2147483648</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6" name="TextBox 5">
            <a:extLst>
              <a:ext uri="{FF2B5EF4-FFF2-40B4-BE49-F238E27FC236}">
                <a16:creationId xmlns:a16="http://schemas.microsoft.com/office/drawing/2014/main" id="{348FCA9E-0A4B-C293-2966-0389B2C088FB}"/>
              </a:ext>
            </a:extLst>
          </p:cNvPr>
          <p:cNvSpPr txBox="1"/>
          <p:nvPr/>
        </p:nvSpPr>
        <p:spPr>
          <a:xfrm>
            <a:off x="4620462" y="3853577"/>
            <a:ext cx="7454988" cy="2031325"/>
          </a:xfrm>
          <a:prstGeom prst="rect">
            <a:avLst/>
          </a:prstGeom>
          <a:solidFill>
            <a:schemeClr val="bg2"/>
          </a:solidFill>
          <a:ln w="25400">
            <a:solidFill>
              <a:schemeClr val="accent1"/>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g++ -o run </a:t>
            </a:r>
            <a:r>
              <a:rPr lang="en-GB" dirty="0" err="1">
                <a:solidFill>
                  <a:srgbClr val="000000"/>
                </a:solidFill>
                <a:effectLst/>
                <a:latin typeface="Menlo" panose="020B0609030804020204" pitchFamily="49" charset="0"/>
              </a:rPr>
              <a:t>test.cpp</a:t>
            </a:r>
            <a:r>
              <a:rPr lang="en-GB" dirty="0">
                <a:solidFill>
                  <a:srgbClr val="000000"/>
                </a:solidFill>
                <a:effectLst/>
                <a:latin typeface="Menlo" panose="020B0609030804020204" pitchFamily="49" charset="0"/>
              </a:rPr>
              <a:t> </a:t>
            </a:r>
          </a:p>
          <a:p>
            <a:r>
              <a:rPr lang="en-GB" dirty="0">
                <a:solidFill>
                  <a:srgbClr val="000000"/>
                </a:solidFill>
                <a:effectLst/>
                <a:latin typeface="Menlo" panose="020B0609030804020204" pitchFamily="49" charset="0"/>
              </a:rPr>
              <a:t>(base) </a:t>
            </a:r>
            <a:r>
              <a:rPr lang="en-GB" b="1" dirty="0" err="1">
                <a:solidFill>
                  <a:srgbClr val="DC3079"/>
                </a:solidFill>
                <a:effectLst/>
                <a:latin typeface="Menlo" panose="020B0609030804020204" pitchFamily="49" charset="0"/>
              </a:rPr>
              <a:t>alexhill</a:t>
            </a:r>
            <a:r>
              <a:rPr lang="en-GB" b="1" dirty="0">
                <a:solidFill>
                  <a:srgbClr val="DC3079"/>
                </a:solidFill>
                <a:effectLst/>
                <a:latin typeface="Menlo" panose="020B0609030804020204" pitchFamily="49" charset="0"/>
              </a:rPr>
              <a:t> </a:t>
            </a:r>
            <a:r>
              <a:rPr lang="en-GB" b="1" dirty="0">
                <a:solidFill>
                  <a:srgbClr val="929292"/>
                </a:solidFill>
                <a:effectLst/>
                <a:latin typeface="Menlo" panose="020B0609030804020204" pitchFamily="49" charset="0"/>
              </a:rPr>
              <a:t>at </a:t>
            </a:r>
            <a:r>
              <a:rPr lang="en-GB" b="1" dirty="0" err="1">
                <a:solidFill>
                  <a:srgbClr val="FC6C23"/>
                </a:solidFill>
                <a:effectLst/>
                <a:latin typeface="Menlo" panose="020B0609030804020204" pitchFamily="49" charset="0"/>
              </a:rPr>
              <a:t>Alexs</a:t>
            </a:r>
            <a:r>
              <a:rPr lang="en-GB" b="1" dirty="0">
                <a:solidFill>
                  <a:srgbClr val="FC6C23"/>
                </a:solidFill>
                <a:effectLst/>
                <a:latin typeface="Menlo" panose="020B0609030804020204" pitchFamily="49" charset="0"/>
              </a:rPr>
              <a:t>-Air </a:t>
            </a:r>
            <a:r>
              <a:rPr lang="en-GB" b="1" dirty="0">
                <a:solidFill>
                  <a:srgbClr val="929292"/>
                </a:solidFill>
                <a:effectLst/>
                <a:latin typeface="Menlo" panose="020B0609030804020204" pitchFamily="49" charset="0"/>
              </a:rPr>
              <a:t>in </a:t>
            </a:r>
            <a:r>
              <a:rPr lang="en-GB" b="1" dirty="0">
                <a:solidFill>
                  <a:srgbClr val="73A027"/>
                </a:solidFill>
                <a:effectLst/>
                <a:latin typeface="Menlo" panose="020B0609030804020204" pitchFamily="49" charset="0"/>
              </a:rPr>
              <a:t>~/Documents/UOL/Teaching/C++_Workshops/Workshops/WS2</a:t>
            </a:r>
            <a:endParaRPr lang="en-GB" dirty="0">
              <a:solidFill>
                <a:srgbClr val="73A027"/>
              </a:solidFill>
              <a:effectLst/>
              <a:latin typeface="Menlo" panose="020B0609030804020204" pitchFamily="49" charset="0"/>
            </a:endParaRPr>
          </a:p>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2147483647</a:t>
            </a:r>
          </a:p>
          <a:p>
            <a:r>
              <a:rPr lang="en-GB" dirty="0">
                <a:solidFill>
                  <a:srgbClr val="000000"/>
                </a:solidFill>
                <a:effectLst/>
                <a:latin typeface="Menlo" panose="020B0609030804020204" pitchFamily="49" charset="0"/>
              </a:rPr>
              <a:t>2147483648</a:t>
            </a:r>
          </a:p>
          <a:p>
            <a:endParaRPr lang="en-GB"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6285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0AD5-FF48-D328-93C6-998E6A4671F9}"/>
              </a:ext>
            </a:extLst>
          </p:cNvPr>
          <p:cNvSpPr>
            <a:spLocks noGrp="1"/>
          </p:cNvSpPr>
          <p:nvPr>
            <p:ph type="title"/>
          </p:nvPr>
        </p:nvSpPr>
        <p:spPr/>
        <p:txBody>
          <a:bodyPr/>
          <a:lstStyle/>
          <a:p>
            <a:r>
              <a:rPr lang="en-US" dirty="0"/>
              <a:t>limits</a:t>
            </a:r>
          </a:p>
        </p:txBody>
      </p:sp>
      <p:sp>
        <p:nvSpPr>
          <p:cNvPr id="3" name="Content Placeholder 2">
            <a:extLst>
              <a:ext uri="{FF2B5EF4-FFF2-40B4-BE49-F238E27FC236}">
                <a16:creationId xmlns:a16="http://schemas.microsoft.com/office/drawing/2014/main" id="{1D6A89E8-60FB-C79D-5D11-BCF243BCA392}"/>
              </a:ext>
            </a:extLst>
          </p:cNvPr>
          <p:cNvSpPr>
            <a:spLocks noGrp="1"/>
          </p:cNvSpPr>
          <p:nvPr>
            <p:ph idx="1"/>
          </p:nvPr>
        </p:nvSpPr>
        <p:spPr/>
        <p:txBody>
          <a:bodyPr/>
          <a:lstStyle/>
          <a:p>
            <a:r>
              <a:rPr lang="en-GB" dirty="0"/>
              <a:t>You can check how many bits a data type uses with the </a:t>
            </a:r>
            <a:r>
              <a:rPr lang="en-GB" sz="2000" b="0" dirty="0" err="1">
                <a:solidFill>
                  <a:srgbClr val="F92672"/>
                </a:solidFill>
                <a:effectLst/>
                <a:latin typeface="Menlo" panose="020B0609030804020204" pitchFamily="49" charset="0"/>
              </a:rPr>
              <a:t>sizeof</a:t>
            </a:r>
            <a:r>
              <a:rPr lang="en-GB" sz="2000" b="0" dirty="0">
                <a:solidFill>
                  <a:srgbClr val="F92672"/>
                </a:solidFill>
                <a:effectLst/>
                <a:latin typeface="Menlo" panose="020B0609030804020204" pitchFamily="49" charset="0"/>
              </a:rPr>
              <a:t>()</a:t>
            </a:r>
            <a:r>
              <a:rPr lang="en-GB" dirty="0"/>
              <a:t> function</a:t>
            </a:r>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49E05099-8641-F425-2AC1-817537D36054}"/>
              </a:ext>
            </a:extLst>
          </p:cNvPr>
          <p:cNvSpPr txBox="1"/>
          <p:nvPr/>
        </p:nvSpPr>
        <p:spPr>
          <a:xfrm>
            <a:off x="1195028" y="3105836"/>
            <a:ext cx="6563517" cy="2862322"/>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"float:"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float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"double:"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"long 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long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6" name="TextBox 5">
            <a:extLst>
              <a:ext uri="{FF2B5EF4-FFF2-40B4-BE49-F238E27FC236}">
                <a16:creationId xmlns:a16="http://schemas.microsoft.com/office/drawing/2014/main" id="{348FCA9E-0A4B-C293-2966-0389B2C088FB}"/>
              </a:ext>
            </a:extLst>
          </p:cNvPr>
          <p:cNvSpPr txBox="1"/>
          <p:nvPr/>
        </p:nvSpPr>
        <p:spPr>
          <a:xfrm>
            <a:off x="8414891" y="3692236"/>
            <a:ext cx="1603327" cy="1477328"/>
          </a:xfrm>
          <a:prstGeom prst="rect">
            <a:avLst/>
          </a:prstGeom>
          <a:solidFill>
            <a:schemeClr val="bg2"/>
          </a:solidFill>
          <a:ln w="25400">
            <a:solidFill>
              <a:schemeClr val="accent1"/>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int:4</a:t>
            </a:r>
          </a:p>
          <a:p>
            <a:r>
              <a:rPr lang="en-GB" dirty="0">
                <a:solidFill>
                  <a:srgbClr val="000000"/>
                </a:solidFill>
                <a:effectLst/>
                <a:latin typeface="Menlo" panose="020B0609030804020204" pitchFamily="49" charset="0"/>
              </a:rPr>
              <a:t>float:4</a:t>
            </a:r>
          </a:p>
          <a:p>
            <a:r>
              <a:rPr lang="en-GB" dirty="0">
                <a:solidFill>
                  <a:srgbClr val="000000"/>
                </a:solidFill>
                <a:effectLst/>
                <a:latin typeface="Menlo" panose="020B0609030804020204" pitchFamily="49" charset="0"/>
              </a:rPr>
              <a:t>double:8</a:t>
            </a:r>
          </a:p>
          <a:p>
            <a:r>
              <a:rPr lang="en-GB" dirty="0">
                <a:solidFill>
                  <a:srgbClr val="000000"/>
                </a:solidFill>
                <a:effectLst/>
                <a:latin typeface="Menlo" panose="020B0609030804020204" pitchFamily="49" charset="0"/>
              </a:rPr>
              <a:t>long int:8</a:t>
            </a:r>
          </a:p>
        </p:txBody>
      </p:sp>
    </p:spTree>
    <p:extLst>
      <p:ext uri="{BB962C8B-B14F-4D97-AF65-F5344CB8AC3E}">
        <p14:creationId xmlns:p14="http://schemas.microsoft.com/office/powerpoint/2010/main" val="2395400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0214-A9CF-AC32-DEC2-3B74DB8E041F}"/>
              </a:ext>
            </a:extLst>
          </p:cNvPr>
          <p:cNvSpPr>
            <a:spLocks noGrp="1"/>
          </p:cNvSpPr>
          <p:nvPr>
            <p:ph type="title"/>
          </p:nvPr>
        </p:nvSpPr>
        <p:spPr/>
        <p:txBody>
          <a:bodyPr/>
          <a:lstStyle/>
          <a:p>
            <a:r>
              <a:rPr lang="en-US" dirty="0"/>
              <a:t>Simple Boolean example</a:t>
            </a:r>
          </a:p>
        </p:txBody>
      </p:sp>
      <p:sp>
        <p:nvSpPr>
          <p:cNvPr id="3" name="Content Placeholder 2">
            <a:extLst>
              <a:ext uri="{FF2B5EF4-FFF2-40B4-BE49-F238E27FC236}">
                <a16:creationId xmlns:a16="http://schemas.microsoft.com/office/drawing/2014/main" id="{5493AE79-99FD-6451-7630-BA559C145CBA}"/>
              </a:ext>
            </a:extLst>
          </p:cNvPr>
          <p:cNvSpPr>
            <a:spLocks noGrp="1"/>
          </p:cNvSpPr>
          <p:nvPr>
            <p:ph idx="1"/>
          </p:nvPr>
        </p:nvSpPr>
        <p:spPr>
          <a:xfrm>
            <a:off x="1069848" y="2121408"/>
            <a:ext cx="5693091" cy="4050792"/>
          </a:xfrm>
        </p:spPr>
        <p:txBody>
          <a:bodyPr/>
          <a:lstStyle/>
          <a:p>
            <a:r>
              <a:rPr lang="en-US" dirty="0"/>
              <a:t>The Relational operators in C++ are the same as they are in Python (==, !=)</a:t>
            </a:r>
          </a:p>
          <a:p>
            <a:endParaRPr lang="en-US" dirty="0"/>
          </a:p>
          <a:p>
            <a:r>
              <a:rPr lang="en-US" dirty="0"/>
              <a:t>To check the value of a variable, you must first create a Boolean variable </a:t>
            </a:r>
          </a:p>
          <a:p>
            <a:endParaRPr lang="en-US" dirty="0"/>
          </a:p>
          <a:p>
            <a:r>
              <a:rPr lang="en-US" dirty="0"/>
              <a:t>1 = true, 0 = false</a:t>
            </a:r>
          </a:p>
          <a:p>
            <a:endParaRPr lang="en-US" dirty="0"/>
          </a:p>
          <a:p>
            <a:r>
              <a:rPr lang="en-US" dirty="0"/>
              <a:t>You can force </a:t>
            </a:r>
            <a:r>
              <a:rPr lang="en-US" dirty="0" err="1"/>
              <a:t>cout</a:t>
            </a:r>
            <a:r>
              <a:rPr lang="en-US" dirty="0"/>
              <a:t> to return ‘true’ and ‘false’ using </a:t>
            </a:r>
            <a:r>
              <a:rPr lang="en-GB" b="0" dirty="0" err="1">
                <a:solidFill>
                  <a:srgbClr val="F8F8F2"/>
                </a:solidFill>
                <a:effectLst/>
                <a:highlight>
                  <a:srgbClr val="000000"/>
                </a:highlight>
                <a:latin typeface="Menlo" panose="020B0609030804020204" pitchFamily="49" charset="0"/>
              </a:rPr>
              <a:t>cout</a:t>
            </a:r>
            <a:r>
              <a:rPr lang="en-GB" b="0" dirty="0">
                <a:solidFill>
                  <a:srgbClr val="F8F8F2"/>
                </a:solidFill>
                <a:effectLst/>
                <a:highlight>
                  <a:srgbClr val="000000"/>
                </a:highlight>
                <a:latin typeface="Menlo" panose="020B0609030804020204" pitchFamily="49" charset="0"/>
              </a:rPr>
              <a:t> </a:t>
            </a:r>
            <a:r>
              <a:rPr lang="en-GB" b="0" dirty="0">
                <a:solidFill>
                  <a:srgbClr val="F92672"/>
                </a:solidFill>
                <a:effectLst/>
                <a:highlight>
                  <a:srgbClr val="000000"/>
                </a:highlight>
                <a:latin typeface="Menlo" panose="020B0609030804020204" pitchFamily="49" charset="0"/>
              </a:rPr>
              <a:t>&lt;&lt;</a:t>
            </a:r>
            <a:r>
              <a:rPr lang="en-GB" b="0" dirty="0">
                <a:solidFill>
                  <a:srgbClr val="F8F8F2"/>
                </a:solidFill>
                <a:effectLst/>
                <a:highlight>
                  <a:srgbClr val="000000"/>
                </a:highlight>
                <a:latin typeface="Menlo" panose="020B0609030804020204" pitchFamily="49" charset="0"/>
              </a:rPr>
              <a:t> </a:t>
            </a:r>
            <a:r>
              <a:rPr lang="en-GB" b="0" dirty="0" err="1">
                <a:solidFill>
                  <a:srgbClr val="F8F8F2"/>
                </a:solidFill>
                <a:effectLst/>
                <a:highlight>
                  <a:srgbClr val="000000"/>
                </a:highlight>
                <a:latin typeface="Menlo" panose="020B0609030804020204" pitchFamily="49" charset="0"/>
              </a:rPr>
              <a:t>boolalpha</a:t>
            </a:r>
            <a:endParaRPr lang="en-GB" b="0" dirty="0">
              <a:solidFill>
                <a:srgbClr val="F8F8F2"/>
              </a:solidFill>
              <a:effectLst/>
              <a:highlight>
                <a:srgbClr val="000000"/>
              </a:highlight>
              <a:latin typeface="Menlo" panose="020B0609030804020204" pitchFamily="49" charset="0"/>
            </a:endParaRPr>
          </a:p>
          <a:p>
            <a:endParaRPr lang="en-US" dirty="0"/>
          </a:p>
        </p:txBody>
      </p:sp>
      <p:sp>
        <p:nvSpPr>
          <p:cNvPr id="5" name="TextBox 4">
            <a:extLst>
              <a:ext uri="{FF2B5EF4-FFF2-40B4-BE49-F238E27FC236}">
                <a16:creationId xmlns:a16="http://schemas.microsoft.com/office/drawing/2014/main" id="{27144FCF-F31C-50E2-B3D0-C867207A97C7}"/>
              </a:ext>
            </a:extLst>
          </p:cNvPr>
          <p:cNvSpPr txBox="1"/>
          <p:nvPr/>
        </p:nvSpPr>
        <p:spPr>
          <a:xfrm>
            <a:off x="7527927" y="2093976"/>
            <a:ext cx="4112537" cy="3416320"/>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bool</a:t>
            </a:r>
            <a:r>
              <a:rPr lang="en-GB" b="0" dirty="0">
                <a:solidFill>
                  <a:srgbClr val="F8F8F2"/>
                </a:solidFill>
                <a:effectLst/>
                <a:latin typeface="Menlo" panose="020B0609030804020204" pitchFamily="49" charset="0"/>
              </a:rPr>
              <a:t> b;</a:t>
            </a:r>
          </a:p>
          <a:p>
            <a:r>
              <a:rPr lang="en-GB" b="0" i="1" dirty="0">
                <a:solidFill>
                  <a:srgbClr val="66D9EF"/>
                </a:solidFill>
                <a:effectLst/>
                <a:latin typeface="Menlo" panose="020B0609030804020204" pitchFamily="49" charset="0"/>
              </a:rPr>
              <a:t>bool</a:t>
            </a:r>
            <a:r>
              <a:rPr lang="en-GB" b="0" dirty="0">
                <a:solidFill>
                  <a:srgbClr val="F8F8F2"/>
                </a:solidFill>
                <a:effectLst/>
                <a:latin typeface="Menlo" panose="020B0609030804020204" pitchFamily="49" charset="0"/>
              </a:rPr>
              <a:t> c;</a:t>
            </a:r>
          </a:p>
          <a:p>
            <a:r>
              <a:rPr lang="en-GB" b="0" dirty="0">
                <a:solidFill>
                  <a:srgbClr val="F8F8F2"/>
                </a:solidFill>
                <a:effectLst/>
                <a:latin typeface="Menlo" panose="020B0609030804020204" pitchFamily="49" charset="0"/>
              </a:rPr>
              <a:t>b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c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 </a:t>
            </a:r>
            <a:r>
              <a:rPr lang="en-GB" dirty="0">
                <a:solidFill>
                  <a:srgbClr val="F92672"/>
                </a:solidFill>
                <a:latin typeface="Menlo" panose="020B0609030804020204" pitchFamily="49" charset="0"/>
              </a:rPr>
              <a:t>=</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c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6" name="TextBox 5">
            <a:extLst>
              <a:ext uri="{FF2B5EF4-FFF2-40B4-BE49-F238E27FC236}">
                <a16:creationId xmlns:a16="http://schemas.microsoft.com/office/drawing/2014/main" id="{7767A0BD-121C-E617-DB2C-CA8DC808DD0E}"/>
              </a:ext>
            </a:extLst>
          </p:cNvPr>
          <p:cNvSpPr txBox="1"/>
          <p:nvPr/>
        </p:nvSpPr>
        <p:spPr>
          <a:xfrm>
            <a:off x="8877286" y="5803688"/>
            <a:ext cx="1413818" cy="830997"/>
          </a:xfrm>
          <a:prstGeom prst="rect">
            <a:avLst/>
          </a:prstGeom>
          <a:solidFill>
            <a:schemeClr val="bg2"/>
          </a:solidFill>
          <a:ln w="25400">
            <a:solidFill>
              <a:schemeClr val="accent1"/>
            </a:solidFill>
          </a:ln>
        </p:spPr>
        <p:txBody>
          <a:bodyPr wrap="square">
            <a:spAutoFit/>
          </a:bodyPr>
          <a:lstStyle/>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1</a:t>
            </a:r>
          </a:p>
          <a:p>
            <a:r>
              <a:rPr lang="en-GB" sz="1600" dirty="0">
                <a:solidFill>
                  <a:srgbClr val="000000"/>
                </a:solidFill>
                <a:effectLst/>
                <a:latin typeface="Menlo" panose="020B0609030804020204" pitchFamily="49" charset="0"/>
              </a:rPr>
              <a:t>0</a:t>
            </a:r>
          </a:p>
        </p:txBody>
      </p:sp>
    </p:spTree>
    <p:extLst>
      <p:ext uri="{BB962C8B-B14F-4D97-AF65-F5344CB8AC3E}">
        <p14:creationId xmlns:p14="http://schemas.microsoft.com/office/powerpoint/2010/main" val="38797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BA12-9DDD-CFF4-FCCD-6AD5D523DCED}"/>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DE5A0BD9-9F27-36CF-D920-B502303FF4A4}"/>
              </a:ext>
            </a:extLst>
          </p:cNvPr>
          <p:cNvSpPr>
            <a:spLocks noGrp="1"/>
          </p:cNvSpPr>
          <p:nvPr>
            <p:ph idx="1"/>
          </p:nvPr>
        </p:nvSpPr>
        <p:spPr/>
        <p:txBody>
          <a:bodyPr>
            <a:normAutofit/>
          </a:bodyPr>
          <a:lstStyle/>
          <a:p>
            <a:r>
              <a:rPr lang="en-US" sz="2400" dirty="0"/>
              <a:t>The arithmetic operators in C++ are very close to those in Python (+, -, /, *, %)</a:t>
            </a:r>
          </a:p>
          <a:p>
            <a:endParaRPr lang="en-US" sz="2400" dirty="0"/>
          </a:p>
          <a:p>
            <a:r>
              <a:rPr lang="en-US" sz="2400" dirty="0"/>
              <a:t>Others (like logical operators) are a bit different</a:t>
            </a:r>
          </a:p>
          <a:p>
            <a:endParaRPr lang="en-US" sz="2400" dirty="0"/>
          </a:p>
          <a:p>
            <a:r>
              <a:rPr lang="en-US" sz="2400" dirty="0"/>
              <a:t>See </a:t>
            </a:r>
            <a:r>
              <a:rPr lang="en-US" sz="2400" dirty="0">
                <a:hlinkClick r:id="rId2"/>
              </a:rPr>
              <a:t>https://www.programiz.com/cpp-programming/operators</a:t>
            </a:r>
            <a:r>
              <a:rPr lang="en-US" sz="2400" dirty="0"/>
              <a:t> for a more complete list</a:t>
            </a:r>
          </a:p>
        </p:txBody>
      </p:sp>
    </p:spTree>
    <p:extLst>
      <p:ext uri="{BB962C8B-B14F-4D97-AF65-F5344CB8AC3E}">
        <p14:creationId xmlns:p14="http://schemas.microsoft.com/office/powerpoint/2010/main" val="3121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314D-617C-D793-67CD-4FFACE14D915}"/>
              </a:ext>
            </a:extLst>
          </p:cNvPr>
          <p:cNvSpPr>
            <a:spLocks noGrp="1"/>
          </p:cNvSpPr>
          <p:nvPr>
            <p:ph type="title"/>
          </p:nvPr>
        </p:nvSpPr>
        <p:spPr>
          <a:xfrm>
            <a:off x="1066800" y="446109"/>
            <a:ext cx="10058400" cy="1609344"/>
          </a:xfrm>
          <a:solidFill>
            <a:schemeClr val="bg1"/>
          </a:solidFill>
          <a:ln w="73025">
            <a:solidFill>
              <a:schemeClr val="accent1"/>
            </a:solidFill>
          </a:ln>
        </p:spPr>
        <p:txBody>
          <a:bodyPr/>
          <a:lstStyle/>
          <a:p>
            <a:pPr algn="ctr"/>
            <a:r>
              <a:rPr lang="en-US" u="sng" dirty="0"/>
              <a:t>Functions</a:t>
            </a:r>
          </a:p>
        </p:txBody>
      </p:sp>
      <p:sp>
        <p:nvSpPr>
          <p:cNvPr id="5" name="Content Placeholder 2">
            <a:extLst>
              <a:ext uri="{FF2B5EF4-FFF2-40B4-BE49-F238E27FC236}">
                <a16:creationId xmlns:a16="http://schemas.microsoft.com/office/drawing/2014/main" id="{F4F6E8F1-F0D7-3BBB-6DB7-797313183E69}"/>
              </a:ext>
            </a:extLst>
          </p:cNvPr>
          <p:cNvSpPr>
            <a:spLocks noGrp="1"/>
          </p:cNvSpPr>
          <p:nvPr>
            <p:ph idx="1"/>
          </p:nvPr>
        </p:nvSpPr>
        <p:spPr>
          <a:xfrm>
            <a:off x="1069848" y="2121408"/>
            <a:ext cx="10058400" cy="4050792"/>
          </a:xfrm>
        </p:spPr>
        <p:txBody>
          <a:bodyPr>
            <a:normAutofit/>
          </a:bodyPr>
          <a:lstStyle/>
          <a:p>
            <a:pPr marL="0" indent="0">
              <a:buNone/>
            </a:pPr>
            <a:endParaRPr lang="en-US" sz="2400" dirty="0"/>
          </a:p>
          <a:p>
            <a:r>
              <a:rPr lang="en-US" sz="2400" dirty="0"/>
              <a:t>Explore how functions are created in </a:t>
            </a:r>
            <a:r>
              <a:rPr lang="en-US" sz="2400" dirty="0" err="1"/>
              <a:t>programmes</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1">
            <a:extLst>
              <a:ext uri="{FF2B5EF4-FFF2-40B4-BE49-F238E27FC236}">
                <a16:creationId xmlns:a16="http://schemas.microsoft.com/office/drawing/2014/main" id="{E33D930E-ACD2-D915-B21A-50EA4139EF01}"/>
              </a:ext>
            </a:extLst>
          </p:cNvPr>
          <p:cNvSpPr txBox="1">
            <a:spLocks/>
          </p:cNvSpPr>
          <p:nvPr/>
        </p:nvSpPr>
        <p:spPr>
          <a:xfrm>
            <a:off x="416459" y="446109"/>
            <a:ext cx="11389260" cy="1609344"/>
          </a:xfrm>
          <a:prstGeom prst="rect">
            <a:avLst/>
          </a:prstGeom>
          <a:solidFill>
            <a:schemeClr val="bg1"/>
          </a:solidFill>
          <a:ln w="73025">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u="sng" dirty="0"/>
              <a:t>Functions</a:t>
            </a:r>
          </a:p>
        </p:txBody>
      </p:sp>
    </p:spTree>
    <p:extLst>
      <p:ext uri="{BB962C8B-B14F-4D97-AF65-F5344CB8AC3E}">
        <p14:creationId xmlns:p14="http://schemas.microsoft.com/office/powerpoint/2010/main" val="353175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438-7D33-985B-9AF4-4ACCEBE72A6A}"/>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54F5C357-1430-2F9A-CD33-E01A0DE8D013}"/>
              </a:ext>
            </a:extLst>
          </p:cNvPr>
          <p:cNvSpPr>
            <a:spLocks noGrp="1"/>
          </p:cNvSpPr>
          <p:nvPr>
            <p:ph idx="1"/>
          </p:nvPr>
        </p:nvSpPr>
        <p:spPr/>
        <p:txBody>
          <a:bodyPr/>
          <a:lstStyle/>
          <a:p>
            <a:r>
              <a:rPr lang="en-US" dirty="0"/>
              <a:t>Functions are the building blocks of C++ </a:t>
            </a:r>
            <a:r>
              <a:rPr lang="en-US" dirty="0" err="1"/>
              <a:t>programmes</a:t>
            </a:r>
            <a:endParaRPr lang="en-US" dirty="0"/>
          </a:p>
          <a:p>
            <a:pPr lvl="1"/>
            <a:r>
              <a:rPr lang="en-US" dirty="0"/>
              <a:t>A good point to aim for is each function doing only one thing</a:t>
            </a:r>
          </a:p>
          <a:p>
            <a:pPr lvl="1"/>
            <a:endParaRPr lang="en-US" dirty="0"/>
          </a:p>
          <a:p>
            <a:r>
              <a:rPr lang="en-US" dirty="0"/>
              <a:t>C++ does not allow nested functions, however one function can call another</a:t>
            </a:r>
          </a:p>
          <a:p>
            <a:endParaRPr lang="en-US" dirty="0"/>
          </a:p>
          <a:p>
            <a:r>
              <a:rPr lang="en-US" dirty="0"/>
              <a:t>You can call your function anything except main(), which is reserved for the </a:t>
            </a:r>
            <a:r>
              <a:rPr lang="en-US" dirty="0" err="1"/>
              <a:t>programme</a:t>
            </a:r>
            <a:r>
              <a:rPr lang="en-US" dirty="0"/>
              <a:t> execution</a:t>
            </a:r>
          </a:p>
          <a:p>
            <a:pPr marL="0" indent="0">
              <a:buNone/>
            </a:pPr>
            <a:endParaRPr lang="en-US" dirty="0"/>
          </a:p>
          <a:p>
            <a:pPr lvl="1"/>
            <a:endParaRPr lang="en-US" dirty="0"/>
          </a:p>
          <a:p>
            <a:pPr lvl="1"/>
            <a:endParaRPr lang="en-US" dirty="0"/>
          </a:p>
          <a:p>
            <a:endParaRPr lang="en-US" dirty="0"/>
          </a:p>
          <a:p>
            <a:endParaRPr lang="en-US" dirty="0"/>
          </a:p>
        </p:txBody>
      </p:sp>
      <p:pic>
        <p:nvPicPr>
          <p:cNvPr id="4" name="Picture 2" descr="C++ - Wikipedia">
            <a:extLst>
              <a:ext uri="{FF2B5EF4-FFF2-40B4-BE49-F238E27FC236}">
                <a16:creationId xmlns:a16="http://schemas.microsoft.com/office/drawing/2014/main" id="{4416AB99-980E-DAB2-BD52-75995DA29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732" y="457200"/>
            <a:ext cx="1360839" cy="152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07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438-7D33-985B-9AF4-4ACCEBE72A6A}"/>
              </a:ext>
            </a:extLst>
          </p:cNvPr>
          <p:cNvSpPr>
            <a:spLocks noGrp="1"/>
          </p:cNvSpPr>
          <p:nvPr>
            <p:ph type="title"/>
          </p:nvPr>
        </p:nvSpPr>
        <p:spPr/>
        <p:txBody>
          <a:bodyPr/>
          <a:lstStyle/>
          <a:p>
            <a:r>
              <a:rPr lang="en-US" dirty="0"/>
              <a:t>Functions</a:t>
            </a:r>
          </a:p>
        </p:txBody>
      </p:sp>
      <p:pic>
        <p:nvPicPr>
          <p:cNvPr id="4" name="Picture 2" descr="C++ - Wikipedia">
            <a:extLst>
              <a:ext uri="{FF2B5EF4-FFF2-40B4-BE49-F238E27FC236}">
                <a16:creationId xmlns:a16="http://schemas.microsoft.com/office/drawing/2014/main" id="{4416AB99-980E-DAB2-BD52-75995DA29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732" y="457200"/>
            <a:ext cx="1360839" cy="15297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801EC31-C933-6BC1-7301-37C777C93728}"/>
              </a:ext>
            </a:extLst>
          </p:cNvPr>
          <p:cNvSpPr txBox="1"/>
          <p:nvPr/>
        </p:nvSpPr>
        <p:spPr>
          <a:xfrm>
            <a:off x="3047246" y="1986948"/>
            <a:ext cx="6097508" cy="4247317"/>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'Prototype'</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”What is love?"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”No more"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12" name="Straight Arrow Connector 11">
            <a:extLst>
              <a:ext uri="{FF2B5EF4-FFF2-40B4-BE49-F238E27FC236}">
                <a16:creationId xmlns:a16="http://schemas.microsoft.com/office/drawing/2014/main" id="{D533E252-3C78-B26A-8C70-E303F2E401AC}"/>
              </a:ext>
            </a:extLst>
          </p:cNvPr>
          <p:cNvCxnSpPr/>
          <p:nvPr/>
        </p:nvCxnSpPr>
        <p:spPr>
          <a:xfrm>
            <a:off x="2100404" y="2779414"/>
            <a:ext cx="946842" cy="190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F97A6A-2964-DA62-8CB3-95DC60832B3E}"/>
              </a:ext>
            </a:extLst>
          </p:cNvPr>
          <p:cNvSpPr txBox="1"/>
          <p:nvPr/>
        </p:nvSpPr>
        <p:spPr>
          <a:xfrm>
            <a:off x="354723" y="1827477"/>
            <a:ext cx="1673254" cy="1754326"/>
          </a:xfrm>
          <a:prstGeom prst="rect">
            <a:avLst/>
          </a:prstGeom>
          <a:noFill/>
        </p:spPr>
        <p:txBody>
          <a:bodyPr wrap="square" rtlCol="0">
            <a:spAutoFit/>
          </a:bodyPr>
          <a:lstStyle/>
          <a:p>
            <a:pPr algn="ctr"/>
            <a:r>
              <a:rPr lang="en-GB" i="1" dirty="0">
                <a:solidFill>
                  <a:srgbClr val="66D9EF"/>
                </a:solidFill>
                <a:latin typeface="Menlo" panose="020B0609030804020204" pitchFamily="49" charset="0"/>
              </a:rPr>
              <a:t>v</a:t>
            </a:r>
            <a:r>
              <a:rPr lang="en-GB" b="0" i="1" dirty="0">
                <a:solidFill>
                  <a:srgbClr val="66D9EF"/>
                </a:solidFill>
                <a:effectLst/>
                <a:latin typeface="Menlo" panose="020B0609030804020204" pitchFamily="49" charset="0"/>
              </a:rPr>
              <a:t>oid </a:t>
            </a:r>
            <a:r>
              <a:rPr lang="en-US" dirty="0"/>
              <a:t>is a null data type, used here as the function returns nothing</a:t>
            </a:r>
          </a:p>
        </p:txBody>
      </p:sp>
      <p:cxnSp>
        <p:nvCxnSpPr>
          <p:cNvPr id="14" name="Straight Arrow Connector 13">
            <a:extLst>
              <a:ext uri="{FF2B5EF4-FFF2-40B4-BE49-F238E27FC236}">
                <a16:creationId xmlns:a16="http://schemas.microsoft.com/office/drawing/2014/main" id="{04D4152B-8C6B-484C-F2CB-F6FBB93537B8}"/>
              </a:ext>
            </a:extLst>
          </p:cNvPr>
          <p:cNvCxnSpPr>
            <a:cxnSpLocks/>
          </p:cNvCxnSpPr>
          <p:nvPr/>
        </p:nvCxnSpPr>
        <p:spPr>
          <a:xfrm flipH="1">
            <a:off x="6896605" y="1827477"/>
            <a:ext cx="472916" cy="802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7B04026-A611-9816-2733-1752932BB64B}"/>
              </a:ext>
            </a:extLst>
          </p:cNvPr>
          <p:cNvSpPr txBox="1"/>
          <p:nvPr/>
        </p:nvSpPr>
        <p:spPr>
          <a:xfrm>
            <a:off x="5812325" y="73151"/>
            <a:ext cx="3955083" cy="1754326"/>
          </a:xfrm>
          <a:prstGeom prst="rect">
            <a:avLst/>
          </a:prstGeom>
          <a:noFill/>
        </p:spPr>
        <p:txBody>
          <a:bodyPr wrap="square" rtlCol="0">
            <a:spAutoFit/>
          </a:bodyPr>
          <a:lstStyle/>
          <a:p>
            <a:pPr algn="ctr"/>
            <a:r>
              <a:rPr lang="en-GB" b="0" dirty="0">
                <a:solidFill>
                  <a:srgbClr val="88846F"/>
                </a:solidFill>
                <a:effectLst/>
                <a:latin typeface="Menlo" panose="020B0609030804020204" pitchFamily="49" charset="0"/>
              </a:rPr>
              <a:t>'Prototype’</a:t>
            </a:r>
            <a:r>
              <a:rPr lang="en-GB" b="0" i="1" dirty="0">
                <a:solidFill>
                  <a:srgbClr val="66D9EF"/>
                </a:solidFill>
                <a:effectLst/>
                <a:latin typeface="Menlo" panose="020B0609030804020204" pitchFamily="49" charset="0"/>
              </a:rPr>
              <a:t> </a:t>
            </a:r>
            <a:r>
              <a:rPr lang="en-US" dirty="0"/>
              <a:t>here indicates that the function needs to be declared prior to its definition. The compiler needs to know what data type will be returned and what inputs it will take before it’s first called</a:t>
            </a:r>
          </a:p>
        </p:txBody>
      </p:sp>
    </p:spTree>
    <p:extLst>
      <p:ext uri="{BB962C8B-B14F-4D97-AF65-F5344CB8AC3E}">
        <p14:creationId xmlns:p14="http://schemas.microsoft.com/office/powerpoint/2010/main" val="36562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438-7D33-985B-9AF4-4ACCEBE72A6A}"/>
              </a:ext>
            </a:extLst>
          </p:cNvPr>
          <p:cNvSpPr>
            <a:spLocks noGrp="1"/>
          </p:cNvSpPr>
          <p:nvPr>
            <p:ph type="title"/>
          </p:nvPr>
        </p:nvSpPr>
        <p:spPr/>
        <p:txBody>
          <a:bodyPr/>
          <a:lstStyle/>
          <a:p>
            <a:r>
              <a:rPr lang="en-US" dirty="0"/>
              <a:t>Challenge One:</a:t>
            </a:r>
          </a:p>
        </p:txBody>
      </p:sp>
      <p:pic>
        <p:nvPicPr>
          <p:cNvPr id="4" name="Picture 2" descr="C++ - Wikipedia">
            <a:extLst>
              <a:ext uri="{FF2B5EF4-FFF2-40B4-BE49-F238E27FC236}">
                <a16:creationId xmlns:a16="http://schemas.microsoft.com/office/drawing/2014/main" id="{4416AB99-980E-DAB2-BD52-75995DA29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732" y="457200"/>
            <a:ext cx="1360839" cy="15297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34A228-23B6-9B98-EA28-6703E4D7CC5E}"/>
              </a:ext>
            </a:extLst>
          </p:cNvPr>
          <p:cNvSpPr txBox="1"/>
          <p:nvPr/>
        </p:nvSpPr>
        <p:spPr>
          <a:xfrm>
            <a:off x="6358569" y="2244784"/>
            <a:ext cx="5444002" cy="2862322"/>
          </a:xfrm>
          <a:prstGeom prst="rect">
            <a:avLst/>
          </a:prstGeom>
          <a:noFill/>
        </p:spPr>
        <p:txBody>
          <a:bodyPr wrap="square">
            <a:spAutoFit/>
          </a:bodyPr>
          <a:lstStyle/>
          <a:p>
            <a:r>
              <a:rPr lang="en-US" dirty="0"/>
              <a:t>I would like you to tell a knock-knock joke using multiple functions.</a:t>
            </a:r>
          </a:p>
          <a:p>
            <a:endParaRPr lang="en-US" dirty="0"/>
          </a:p>
          <a:p>
            <a:r>
              <a:rPr lang="en-US" dirty="0"/>
              <a:t>The main() function should prompt the user to write “Who’s there?” and “XXXXX who?” into the terminal, while the other functions  should tell the other parts of the joke</a:t>
            </a:r>
          </a:p>
          <a:p>
            <a:endParaRPr lang="en-US" dirty="0"/>
          </a:p>
          <a:p>
            <a:r>
              <a:rPr lang="en-US" dirty="0"/>
              <a:t>Best/worst joke wins! Send your scripts to my email address.</a:t>
            </a:r>
          </a:p>
        </p:txBody>
      </p:sp>
      <p:sp>
        <p:nvSpPr>
          <p:cNvPr id="11" name="TextBox 10">
            <a:extLst>
              <a:ext uri="{FF2B5EF4-FFF2-40B4-BE49-F238E27FC236}">
                <a16:creationId xmlns:a16="http://schemas.microsoft.com/office/drawing/2014/main" id="{54D53835-B478-2268-0623-836B98B2B7AE}"/>
              </a:ext>
            </a:extLst>
          </p:cNvPr>
          <p:cNvSpPr txBox="1"/>
          <p:nvPr/>
        </p:nvSpPr>
        <p:spPr>
          <a:xfrm>
            <a:off x="106822" y="1986948"/>
            <a:ext cx="6097508" cy="4247317"/>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'Prototype'</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"Inside main"</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"Back inside"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"Inside </a:t>
            </a:r>
            <a:r>
              <a:rPr lang="en-GB" b="0" dirty="0" err="1">
                <a:solidFill>
                  <a:srgbClr val="E6DB74"/>
                </a:solidFill>
                <a:effectLst/>
                <a:latin typeface="Menlo" panose="020B0609030804020204" pitchFamily="49" charset="0"/>
              </a:rPr>
              <a:t>myfunc</a:t>
            </a:r>
            <a:r>
              <a:rPr lang="en-GB" b="0" dirty="0">
                <a:solidFill>
                  <a:srgbClr val="E6DB74"/>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17" name="TextBox 16">
            <a:extLst>
              <a:ext uri="{FF2B5EF4-FFF2-40B4-BE49-F238E27FC236}">
                <a16:creationId xmlns:a16="http://schemas.microsoft.com/office/drawing/2014/main" id="{112618F5-DD46-7B9A-C5BE-124EB77B3B01}"/>
              </a:ext>
            </a:extLst>
          </p:cNvPr>
          <p:cNvSpPr txBox="1"/>
          <p:nvPr/>
        </p:nvSpPr>
        <p:spPr>
          <a:xfrm>
            <a:off x="8408407" y="6234265"/>
            <a:ext cx="6097508" cy="369332"/>
          </a:xfrm>
          <a:prstGeom prst="rect">
            <a:avLst/>
          </a:prstGeom>
          <a:noFill/>
        </p:spPr>
        <p:txBody>
          <a:bodyPr wrap="square">
            <a:spAutoFit/>
          </a:bodyPr>
          <a:lstStyle/>
          <a:p>
            <a:r>
              <a:rPr lang="en-US" dirty="0">
                <a:hlinkClick r:id="rId3">
                  <a:extLst>
                    <a:ext uri="{A12FA001-AC4F-418D-AE19-62706E023703}">
                      <ahyp:hlinkClr xmlns:ahyp="http://schemas.microsoft.com/office/drawing/2018/hyperlinkcolor" val="tx"/>
                    </a:ext>
                  </a:extLst>
                </a:hlinkClick>
              </a:rPr>
              <a:t>a.d.hill@liverpool.ac.uk</a:t>
            </a:r>
            <a:r>
              <a:rPr lang="en-US" dirty="0"/>
              <a:t> </a:t>
            </a:r>
          </a:p>
        </p:txBody>
      </p:sp>
    </p:spTree>
    <p:extLst>
      <p:ext uri="{BB962C8B-B14F-4D97-AF65-F5344CB8AC3E}">
        <p14:creationId xmlns:p14="http://schemas.microsoft.com/office/powerpoint/2010/main" val="61796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dissolv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dissolv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D9AB-7B6A-02F7-2792-AC5BE3327AE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FD4E62F-00A1-0927-116B-B1A13CBB98D8}"/>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6C3EA316-4FD0-8A45-3E87-6998B2942868}"/>
              </a:ext>
            </a:extLst>
          </p:cNvPr>
          <p:cNvSpPr txBox="1"/>
          <p:nvPr/>
        </p:nvSpPr>
        <p:spPr>
          <a:xfrm>
            <a:off x="3738489" y="243512"/>
            <a:ext cx="4715021" cy="6370975"/>
          </a:xfrm>
          <a:prstGeom prst="rect">
            <a:avLst/>
          </a:prstGeom>
          <a:solidFill>
            <a:schemeClr val="tx1"/>
          </a:solidFill>
          <a:ln w="25400">
            <a:solidFill>
              <a:schemeClr val="accent1"/>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'Prototype'</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F8F8F2"/>
                </a:solidFill>
                <a:effectLst/>
                <a:latin typeface="Menlo" panose="020B0609030804020204" pitchFamily="49" charset="0"/>
              </a:rPr>
              <a:t>string who, there;</a:t>
            </a:r>
          </a:p>
          <a:p>
            <a:r>
              <a:rPr lang="en-GB" sz="1200" b="0" dirty="0">
                <a:solidFill>
                  <a:srgbClr val="F8F8F2"/>
                </a:solidFill>
                <a:effectLst/>
                <a:latin typeface="Menlo" panose="020B0609030804020204" pitchFamily="49" charset="0"/>
              </a:rPr>
              <a:t>string </a:t>
            </a:r>
            <a:r>
              <a:rPr lang="en-GB" sz="1200" b="0" dirty="0" err="1">
                <a:solidFill>
                  <a:srgbClr val="F8F8F2"/>
                </a:solidFill>
                <a:effectLst/>
                <a:latin typeface="Menlo" panose="020B0609030804020204" pitchFamily="49" charset="0"/>
              </a:rPr>
              <a:t>blank_who</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cin</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who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there;</a:t>
            </a:r>
          </a:p>
          <a:p>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Call </a:t>
            </a:r>
            <a:r>
              <a:rPr lang="en-GB" sz="1200" b="0" dirty="0" err="1">
                <a:solidFill>
                  <a:srgbClr val="88846F"/>
                </a:solidFill>
                <a:effectLst/>
                <a:latin typeface="Menlo" panose="020B0609030804020204" pitchFamily="49" charset="0"/>
              </a:rPr>
              <a:t>myfunc</a:t>
            </a:r>
            <a:endParaRPr lang="en-GB" sz="1200" b="0" dirty="0">
              <a:solidFill>
                <a:srgbClr val="F8F8F2"/>
              </a:solidFill>
              <a:effectLst/>
              <a:latin typeface="Menlo" panose="020B0609030804020204" pitchFamily="49" charset="0"/>
            </a:endParaRPr>
          </a:p>
          <a:p>
            <a:r>
              <a:rPr lang="en-GB" sz="1200" b="0" dirty="0" err="1">
                <a:solidFill>
                  <a:srgbClr val="F8F8F2"/>
                </a:solidFill>
                <a:effectLst/>
                <a:latin typeface="Menlo" panose="020B0609030804020204" pitchFamily="49" charset="0"/>
              </a:rPr>
              <a:t>cin</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blank_who</a:t>
            </a:r>
            <a:r>
              <a:rPr lang="en-GB" sz="1200" b="0" dirty="0">
                <a:solidFill>
                  <a:srgbClr val="F8F8F2"/>
                </a:solidFill>
                <a:effectLst/>
                <a:latin typeface="Menlo" panose="020B0609030804020204" pitchFamily="49" charset="0"/>
              </a:rPr>
              <a:t>;</a:t>
            </a:r>
          </a:p>
          <a:p>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Call </a:t>
            </a:r>
            <a:r>
              <a:rPr lang="en-GB" sz="1200" b="0" dirty="0" err="1">
                <a:solidFill>
                  <a:srgbClr val="88846F"/>
                </a:solidFill>
                <a:effectLst/>
                <a:latin typeface="Menlo" panose="020B0609030804020204" pitchFamily="49" charset="0"/>
              </a:rPr>
              <a:t>myfunc</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"Knock knock"</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"Beets"</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"Beets me!"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76494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3504-5494-28D7-0728-26BDD162D77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9318BC5-1C53-3CD4-47C0-18986926B92E}"/>
              </a:ext>
            </a:extLst>
          </p:cNvPr>
          <p:cNvSpPr>
            <a:spLocks noGrp="1"/>
          </p:cNvSpPr>
          <p:nvPr>
            <p:ph idx="1"/>
          </p:nvPr>
        </p:nvSpPr>
        <p:spPr/>
        <p:txBody>
          <a:bodyPr>
            <a:normAutofit/>
          </a:bodyPr>
          <a:lstStyle/>
          <a:p>
            <a:r>
              <a:rPr lang="en-US" dirty="0"/>
              <a:t>alex-hill94.github.io/#WS2</a:t>
            </a:r>
          </a:p>
          <a:p>
            <a:pPr marL="0" indent="0">
              <a:buNone/>
            </a:pPr>
            <a:endParaRPr lang="en-US" dirty="0"/>
          </a:p>
          <a:p>
            <a:r>
              <a:rPr lang="en-US" dirty="0"/>
              <a:t>C++ from the ground up (roughly chapter two to five)</a:t>
            </a:r>
          </a:p>
          <a:p>
            <a:endParaRPr lang="en-US" dirty="0"/>
          </a:p>
          <a:p>
            <a:r>
              <a:rPr lang="en-US" dirty="0">
                <a:hlinkClick r:id="rId2"/>
              </a:rPr>
              <a:t>https://www.w3schools.com/cpp/cpp_variables.asp</a:t>
            </a:r>
            <a:endParaRPr lang="en-US" dirty="0"/>
          </a:p>
          <a:p>
            <a:endParaRPr lang="en-US" dirty="0"/>
          </a:p>
          <a:p>
            <a:r>
              <a:rPr lang="en-US" dirty="0"/>
              <a:t>https://</a:t>
            </a:r>
            <a:r>
              <a:rPr lang="en-US" dirty="0" err="1"/>
              <a:t>www.programiz.com</a:t>
            </a:r>
            <a:r>
              <a:rPr lang="en-US" dirty="0"/>
              <a:t>/</a:t>
            </a:r>
            <a:r>
              <a:rPr lang="en-US" dirty="0" err="1"/>
              <a:t>cpp</a:t>
            </a:r>
            <a:r>
              <a:rPr lang="en-US" dirty="0"/>
              <a:t>-programming/online-compiler/?ref=1a2efafc</a:t>
            </a:r>
          </a:p>
          <a:p>
            <a:pPr marL="0" indent="0">
              <a:buNone/>
            </a:pPr>
            <a:endParaRPr lang="en-US" dirty="0"/>
          </a:p>
          <a:p>
            <a:endParaRPr lang="en-US" dirty="0"/>
          </a:p>
          <a:p>
            <a:endParaRPr lang="en-US" dirty="0"/>
          </a:p>
          <a:p>
            <a:endParaRPr lang="en-US" dirty="0"/>
          </a:p>
          <a:p>
            <a:endParaRPr lang="en-US" dirty="0"/>
          </a:p>
          <a:p>
            <a:endParaRPr lang="en-US" dirty="0"/>
          </a:p>
        </p:txBody>
      </p:sp>
      <p:pic>
        <p:nvPicPr>
          <p:cNvPr id="5122" name="Picture 2" descr="C++ from the Ground Up, Third Edition: Amazon.co.uk: Schildt, Herbert:  9780072228977: Books">
            <a:extLst>
              <a:ext uri="{FF2B5EF4-FFF2-40B4-BE49-F238E27FC236}">
                <a16:creationId xmlns:a16="http://schemas.microsoft.com/office/drawing/2014/main" id="{C9234C1C-44E1-F631-4FB1-06C8AA79A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13" y="204937"/>
            <a:ext cx="2694136" cy="333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80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374C-AC3C-5A4D-D9E2-222E660041A1}"/>
              </a:ext>
            </a:extLst>
          </p:cNvPr>
          <p:cNvSpPr>
            <a:spLocks noGrp="1"/>
          </p:cNvSpPr>
          <p:nvPr>
            <p:ph type="title"/>
          </p:nvPr>
        </p:nvSpPr>
        <p:spPr/>
        <p:txBody>
          <a:bodyPr/>
          <a:lstStyle/>
          <a:p>
            <a:r>
              <a:rPr lang="en-US" dirty="0"/>
              <a:t>functions</a:t>
            </a:r>
          </a:p>
        </p:txBody>
      </p:sp>
      <p:sp>
        <p:nvSpPr>
          <p:cNvPr id="5" name="TextBox 4">
            <a:extLst>
              <a:ext uri="{FF2B5EF4-FFF2-40B4-BE49-F238E27FC236}">
                <a16:creationId xmlns:a16="http://schemas.microsoft.com/office/drawing/2014/main" id="{48D7A7F5-08F5-A269-73D7-A2239421E52A}"/>
              </a:ext>
            </a:extLst>
          </p:cNvPr>
          <p:cNvSpPr txBox="1"/>
          <p:nvPr/>
        </p:nvSpPr>
        <p:spPr>
          <a:xfrm>
            <a:off x="3047246" y="1924883"/>
            <a:ext cx="6097508" cy="4247317"/>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endParaRPr lang="en-GB" dirty="0">
              <a:solidFill>
                <a:srgbClr val="88846F"/>
              </a:solidFill>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	int</a:t>
            </a:r>
            <a:r>
              <a:rPr lang="en-GB" b="0" dirty="0">
                <a:solidFill>
                  <a:srgbClr val="F8F8F2"/>
                </a:solidFill>
                <a:effectLst/>
                <a:latin typeface="Menlo" panose="020B0609030804020204" pitchFamily="49" charset="0"/>
              </a:rPr>
              <a:t> a;</a:t>
            </a:r>
          </a:p>
          <a:p>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6" name="Straight Arrow Connector 5">
            <a:extLst>
              <a:ext uri="{FF2B5EF4-FFF2-40B4-BE49-F238E27FC236}">
                <a16:creationId xmlns:a16="http://schemas.microsoft.com/office/drawing/2014/main" id="{598CF349-5F97-D107-F604-4C6443155CFE}"/>
              </a:ext>
            </a:extLst>
          </p:cNvPr>
          <p:cNvCxnSpPr/>
          <p:nvPr/>
        </p:nvCxnSpPr>
        <p:spPr>
          <a:xfrm>
            <a:off x="2100404" y="2779414"/>
            <a:ext cx="946842" cy="190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A946BB-380F-D3DB-A403-D960691E4C30}"/>
              </a:ext>
            </a:extLst>
          </p:cNvPr>
          <p:cNvSpPr txBox="1"/>
          <p:nvPr/>
        </p:nvSpPr>
        <p:spPr>
          <a:xfrm>
            <a:off x="354723" y="1827477"/>
            <a:ext cx="1673254" cy="1200329"/>
          </a:xfrm>
          <a:prstGeom prst="rect">
            <a:avLst/>
          </a:prstGeom>
          <a:noFill/>
        </p:spPr>
        <p:txBody>
          <a:bodyPr wrap="square" rtlCol="0">
            <a:spAutoFit/>
          </a:bodyPr>
          <a:lstStyle/>
          <a:p>
            <a:pPr algn="ctr"/>
            <a:r>
              <a:rPr lang="en-GB" i="1" dirty="0">
                <a:solidFill>
                  <a:srgbClr val="66D9EF"/>
                </a:solidFill>
                <a:latin typeface="Menlo" panose="020B0609030804020204" pitchFamily="49" charset="0"/>
              </a:rPr>
              <a:t>int</a:t>
            </a:r>
            <a:r>
              <a:rPr lang="en-GB" b="0" i="1" dirty="0">
                <a:solidFill>
                  <a:srgbClr val="66D9EF"/>
                </a:solidFill>
                <a:effectLst/>
                <a:latin typeface="Menlo" panose="020B0609030804020204" pitchFamily="49" charset="0"/>
              </a:rPr>
              <a:t> </a:t>
            </a:r>
            <a:r>
              <a:rPr lang="en-US" dirty="0"/>
              <a:t>as my function </a:t>
            </a:r>
            <a:r>
              <a:rPr lang="en-GB" dirty="0" err="1">
                <a:solidFill>
                  <a:srgbClr val="A6E22E"/>
                </a:solidFill>
                <a:latin typeface="Menlo" panose="020B0609030804020204" pitchFamily="49" charset="0"/>
              </a:rPr>
              <a:t>mul</a:t>
            </a:r>
            <a:r>
              <a:rPr lang="en-US" dirty="0"/>
              <a:t> will return an integer </a:t>
            </a:r>
          </a:p>
        </p:txBody>
      </p:sp>
      <p:cxnSp>
        <p:nvCxnSpPr>
          <p:cNvPr id="9" name="Straight Arrow Connector 8">
            <a:extLst>
              <a:ext uri="{FF2B5EF4-FFF2-40B4-BE49-F238E27FC236}">
                <a16:creationId xmlns:a16="http://schemas.microsoft.com/office/drawing/2014/main" id="{E474FE19-710C-32B8-CFC6-979E9C07D2F1}"/>
              </a:ext>
            </a:extLst>
          </p:cNvPr>
          <p:cNvCxnSpPr>
            <a:cxnSpLocks/>
            <a:stCxn id="10" idx="2"/>
          </p:cNvCxnSpPr>
          <p:nvPr/>
        </p:nvCxnSpPr>
        <p:spPr>
          <a:xfrm flipH="1">
            <a:off x="6096000" y="1684961"/>
            <a:ext cx="435386" cy="1077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B17A128-B60D-6590-1688-1FF23C3D9C29}"/>
              </a:ext>
            </a:extLst>
          </p:cNvPr>
          <p:cNvSpPr txBox="1"/>
          <p:nvPr/>
        </p:nvSpPr>
        <p:spPr>
          <a:xfrm>
            <a:off x="5694759" y="484632"/>
            <a:ext cx="1673254" cy="1200329"/>
          </a:xfrm>
          <a:prstGeom prst="rect">
            <a:avLst/>
          </a:prstGeom>
          <a:noFill/>
        </p:spPr>
        <p:txBody>
          <a:bodyPr wrap="square" rtlCol="0">
            <a:spAutoFit/>
          </a:bodyPr>
          <a:lstStyle/>
          <a:p>
            <a:pPr algn="ctr"/>
            <a:r>
              <a:rPr lang="en-GB" i="1" dirty="0">
                <a:solidFill>
                  <a:srgbClr val="66D9EF"/>
                </a:solidFill>
                <a:latin typeface="Menlo" panose="020B0609030804020204" pitchFamily="49" charset="0"/>
              </a:rPr>
              <a:t>int</a:t>
            </a:r>
            <a:r>
              <a:rPr lang="en-GB" b="0" i="1" dirty="0">
                <a:solidFill>
                  <a:srgbClr val="66D9EF"/>
                </a:solidFill>
                <a:effectLst/>
                <a:latin typeface="Menlo" panose="020B0609030804020204" pitchFamily="49" charset="0"/>
              </a:rPr>
              <a:t> </a:t>
            </a:r>
            <a:r>
              <a:rPr lang="en-US" dirty="0"/>
              <a:t>as my function </a:t>
            </a:r>
            <a:r>
              <a:rPr lang="en-GB" dirty="0" err="1">
                <a:solidFill>
                  <a:srgbClr val="A6E22E"/>
                </a:solidFill>
                <a:latin typeface="Menlo" panose="020B0609030804020204" pitchFamily="49" charset="0"/>
              </a:rPr>
              <a:t>mul</a:t>
            </a:r>
            <a:r>
              <a:rPr lang="en-US" dirty="0"/>
              <a:t> has integer arguments</a:t>
            </a:r>
          </a:p>
        </p:txBody>
      </p:sp>
    </p:spTree>
    <p:extLst>
      <p:ext uri="{BB962C8B-B14F-4D97-AF65-F5344CB8AC3E}">
        <p14:creationId xmlns:p14="http://schemas.microsoft.com/office/powerpoint/2010/main" val="107677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374C-AC3C-5A4D-D9E2-222E660041A1}"/>
              </a:ext>
            </a:extLst>
          </p:cNvPr>
          <p:cNvSpPr>
            <a:spLocks noGrp="1"/>
          </p:cNvSpPr>
          <p:nvPr>
            <p:ph type="title"/>
          </p:nvPr>
        </p:nvSpPr>
        <p:spPr/>
        <p:txBody>
          <a:bodyPr/>
          <a:lstStyle/>
          <a:p>
            <a:r>
              <a:rPr lang="en-US" dirty="0"/>
              <a:t>Challenge two:</a:t>
            </a:r>
          </a:p>
        </p:txBody>
      </p:sp>
      <p:sp>
        <p:nvSpPr>
          <p:cNvPr id="5" name="TextBox 4">
            <a:extLst>
              <a:ext uri="{FF2B5EF4-FFF2-40B4-BE49-F238E27FC236}">
                <a16:creationId xmlns:a16="http://schemas.microsoft.com/office/drawing/2014/main" id="{48D7A7F5-08F5-A269-73D7-A2239421E52A}"/>
              </a:ext>
            </a:extLst>
          </p:cNvPr>
          <p:cNvSpPr txBox="1"/>
          <p:nvPr/>
        </p:nvSpPr>
        <p:spPr>
          <a:xfrm>
            <a:off x="122976" y="2093976"/>
            <a:ext cx="6097508" cy="4524315"/>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cmath</a:t>
            </a:r>
            <a:r>
              <a:rPr lang="en-GB" b="0" dirty="0">
                <a:solidFill>
                  <a:srgbClr val="E6DB74"/>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a:solidFill>
                  <a:srgbClr val="88846F"/>
                </a:solidFill>
                <a:effectLst/>
                <a:latin typeface="Menlo" panose="020B0609030804020204" pitchFamily="49" charset="0"/>
              </a:rPr>
              <a:t>// Need this for pow()</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endParaRPr lang="en-GB" dirty="0">
              <a:solidFill>
                <a:srgbClr val="88846F"/>
              </a:solidFill>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	int</a:t>
            </a:r>
            <a:r>
              <a:rPr lang="en-GB" b="0" dirty="0">
                <a:solidFill>
                  <a:srgbClr val="F8F8F2"/>
                </a:solidFill>
                <a:effectLst/>
                <a:latin typeface="Menlo" panose="020B0609030804020204" pitchFamily="49" charset="0"/>
              </a:rPr>
              <a:t> a;</a:t>
            </a:r>
          </a:p>
          <a:p>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3" name="TextBox 2">
            <a:extLst>
              <a:ext uri="{FF2B5EF4-FFF2-40B4-BE49-F238E27FC236}">
                <a16:creationId xmlns:a16="http://schemas.microsoft.com/office/drawing/2014/main" id="{0FE2401E-E340-5C6F-3311-4261FB130D06}"/>
              </a:ext>
            </a:extLst>
          </p:cNvPr>
          <p:cNvSpPr txBox="1"/>
          <p:nvPr/>
        </p:nvSpPr>
        <p:spPr>
          <a:xfrm>
            <a:off x="6358569" y="2244784"/>
            <a:ext cx="5444002" cy="4247317"/>
          </a:xfrm>
          <a:prstGeom prst="rect">
            <a:avLst/>
          </a:prstGeom>
          <a:noFill/>
        </p:spPr>
        <p:txBody>
          <a:bodyPr wrap="square">
            <a:spAutoFit/>
          </a:bodyPr>
          <a:lstStyle/>
          <a:p>
            <a:r>
              <a:rPr lang="en-US" dirty="0"/>
              <a:t>I would like you to compute the below equation using two functions called ‘add’ and ‘divide’</a:t>
            </a:r>
          </a:p>
          <a:p>
            <a:endParaRPr lang="en-US" dirty="0"/>
          </a:p>
          <a:p>
            <a:r>
              <a:rPr lang="en-US" dirty="0"/>
              <a:t>	(12.12 + 7.01) / (6.352 + 23.4) </a:t>
            </a:r>
          </a:p>
          <a:p>
            <a:endParaRPr lang="en-US" dirty="0"/>
          </a:p>
          <a:p>
            <a:r>
              <a:rPr lang="en-US" dirty="0"/>
              <a:t>No arithmetic operators in main()!</a:t>
            </a:r>
          </a:p>
          <a:p>
            <a:endParaRPr lang="en-US" dirty="0"/>
          </a:p>
          <a:p>
            <a:r>
              <a:rPr lang="en-US" dirty="0"/>
              <a:t>If you can do this quickly, write a code that computes:</a:t>
            </a:r>
          </a:p>
          <a:p>
            <a:endParaRPr lang="en-US" dirty="0"/>
          </a:p>
          <a:p>
            <a:r>
              <a:rPr lang="en-US" dirty="0"/>
              <a:t>		y = mx^2 + c</a:t>
            </a:r>
          </a:p>
          <a:p>
            <a:endParaRPr lang="en-US" dirty="0"/>
          </a:p>
          <a:p>
            <a:r>
              <a:rPr lang="en-US" dirty="0"/>
              <a:t>For x specified in the terminal, and m and c defined in the script (</a:t>
            </a:r>
            <a:r>
              <a:rPr lang="en-GB" sz="1600" dirty="0">
                <a:solidFill>
                  <a:srgbClr val="F92672"/>
                </a:solidFill>
                <a:latin typeface="Menlo" panose="020B0609030804020204" pitchFamily="49" charset="0"/>
              </a:rPr>
              <a:t>#include</a:t>
            </a:r>
            <a:r>
              <a:rPr lang="en-GB" sz="1600" dirty="0">
                <a:solidFill>
                  <a:srgbClr val="F8F8F2"/>
                </a:solidFill>
                <a:latin typeface="Menlo" panose="020B0609030804020204" pitchFamily="49" charset="0"/>
              </a:rPr>
              <a:t> </a:t>
            </a:r>
            <a:r>
              <a:rPr lang="en-GB" sz="1600" dirty="0">
                <a:solidFill>
                  <a:srgbClr val="E6DB74"/>
                </a:solidFill>
                <a:latin typeface="Menlo" panose="020B0609030804020204" pitchFamily="49" charset="0"/>
              </a:rPr>
              <a:t>&lt;</a:t>
            </a:r>
            <a:r>
              <a:rPr lang="en-GB" sz="1600" dirty="0" err="1">
                <a:solidFill>
                  <a:srgbClr val="E6DB74"/>
                </a:solidFill>
                <a:latin typeface="Menlo" panose="020B0609030804020204" pitchFamily="49" charset="0"/>
              </a:rPr>
              <a:t>cmath</a:t>
            </a:r>
            <a:r>
              <a:rPr lang="en-GB" sz="1600" dirty="0">
                <a:solidFill>
                  <a:srgbClr val="E6DB74"/>
                </a:solidFill>
                <a:latin typeface="Menlo" panose="020B0609030804020204" pitchFamily="49" charset="0"/>
              </a:rPr>
              <a:t>&gt;</a:t>
            </a:r>
            <a:r>
              <a:rPr lang="en-GB" sz="1600" dirty="0">
                <a:solidFill>
                  <a:srgbClr val="F8F8F2"/>
                </a:solidFill>
                <a:latin typeface="Menlo" panose="020B0609030804020204" pitchFamily="49" charset="0"/>
              </a:rPr>
              <a:t> </a:t>
            </a:r>
            <a:r>
              <a:rPr lang="en-GB" sz="1600" dirty="0">
                <a:solidFill>
                  <a:srgbClr val="88846F"/>
                </a:solidFill>
                <a:latin typeface="Menlo" panose="020B0609030804020204" pitchFamily="49" charset="0"/>
              </a:rPr>
              <a:t>// Need this for pow()</a:t>
            </a:r>
            <a:r>
              <a:rPr lang="en-US" dirty="0"/>
              <a:t>)</a:t>
            </a:r>
          </a:p>
        </p:txBody>
      </p:sp>
    </p:spTree>
    <p:extLst>
      <p:ext uri="{BB962C8B-B14F-4D97-AF65-F5344CB8AC3E}">
        <p14:creationId xmlns:p14="http://schemas.microsoft.com/office/powerpoint/2010/main" val="399026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ssolv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dissolv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dissolv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EBE6-FF01-1BF1-D7A9-45DC2257EB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E6B206-80FA-0222-57F6-0DAB4EDDE3E4}"/>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CEE07D6-DC0D-EA2B-F4B2-747059ED71E8}"/>
              </a:ext>
            </a:extLst>
          </p:cNvPr>
          <p:cNvSpPr txBox="1"/>
          <p:nvPr/>
        </p:nvSpPr>
        <p:spPr>
          <a:xfrm>
            <a:off x="2417241" y="679502"/>
            <a:ext cx="7357518" cy="5693866"/>
          </a:xfrm>
          <a:prstGeom prst="rect">
            <a:avLst/>
          </a:prstGeom>
          <a:solidFill>
            <a:schemeClr val="tx1"/>
          </a:solidFill>
          <a:ln w="25400">
            <a:solidFill>
              <a:schemeClr val="accent1"/>
            </a:solidFill>
          </a:ln>
        </p:spPr>
        <p:txBody>
          <a:bodyPr wrap="square">
            <a:spAutoFit/>
          </a:bodyPr>
          <a:lstStyle/>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&lt;iostream&gt;</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a:t>
            </a:r>
            <a:r>
              <a:rPr lang="en-GB" sz="1400" b="0" dirty="0" err="1">
                <a:solidFill>
                  <a:srgbClr val="E6DB74"/>
                </a:solidFill>
                <a:effectLst/>
                <a:latin typeface="Menlo" panose="020B0609030804020204" pitchFamily="49" charset="0"/>
              </a:rPr>
              <a:t>cmath</a:t>
            </a:r>
            <a:r>
              <a:rPr lang="en-GB" sz="1400" b="0" dirty="0">
                <a:solidFill>
                  <a:srgbClr val="E6DB74"/>
                </a:solidFill>
                <a:effectLst/>
                <a:latin typeface="Menlo" panose="020B0609030804020204" pitchFamily="49" charset="0"/>
              </a:rPr>
              <a:t>&gt;</a:t>
            </a:r>
            <a:r>
              <a:rPr lang="en-GB" sz="1400" b="0" dirty="0">
                <a:solidFill>
                  <a:srgbClr val="F8F8F2"/>
                </a:solidFill>
                <a:effectLst/>
                <a:latin typeface="Menlo" panose="020B0609030804020204" pitchFamily="49" charset="0"/>
              </a:rPr>
              <a:t> </a:t>
            </a:r>
            <a:r>
              <a:rPr lang="en-GB" sz="1400" b="0" dirty="0">
                <a:solidFill>
                  <a:srgbClr val="88846F"/>
                </a:solidFill>
                <a:effectLst/>
                <a:latin typeface="Menlo" panose="020B0609030804020204" pitchFamily="49" charset="0"/>
              </a:rPr>
              <a:t>// Need this for pow()</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using</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namespace</a:t>
            </a:r>
            <a:r>
              <a:rPr lang="en-GB" sz="1400" b="0" dirty="0">
                <a:solidFill>
                  <a:srgbClr val="F8F8F2"/>
                </a:solidFill>
                <a:effectLst/>
                <a:latin typeface="Menlo" panose="020B0609030804020204" pitchFamily="49" charset="0"/>
              </a:rPr>
              <a:t> </a:t>
            </a:r>
            <a:r>
              <a:rPr lang="en-GB" sz="1400" b="0" u="sng" dirty="0">
                <a:solidFill>
                  <a:srgbClr val="A6E22E"/>
                </a:solidFill>
                <a:effectLst/>
                <a:latin typeface="Menlo" panose="020B0609030804020204" pitchFamily="49" charset="0"/>
              </a:rPr>
              <a:t>std</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int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main</a:t>
            </a:r>
            <a:r>
              <a:rPr lang="en-GB" sz="1400" b="0" dirty="0">
                <a:solidFill>
                  <a:srgbClr val="F8F8F2"/>
                </a:solidFill>
                <a:effectLst/>
                <a:latin typeface="Menlo" panose="020B0609030804020204" pitchFamily="49" charset="0"/>
              </a:rPr>
              <a:t>() {</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12.12</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b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7.01</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c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6.352</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d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23.4</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 b) ,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(c, d) );</a:t>
            </a:r>
          </a:p>
          <a:p>
            <a:r>
              <a:rPr lang="en-GB" sz="1400" b="0" dirty="0" err="1">
                <a:solidFill>
                  <a:srgbClr val="F8F8F2"/>
                </a:solidFill>
                <a:effectLst/>
                <a:latin typeface="Menlo" panose="020B0609030804020204" pitchFamily="49" charset="0"/>
              </a:rPr>
              <a:t>cout</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endl</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0</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val_one</a:t>
            </a:r>
            <a:r>
              <a:rPr lang="en-GB" sz="1400" b="0" dirty="0">
                <a:solidFill>
                  <a:srgbClr val="F92672"/>
                </a:solidFill>
                <a:effectLst/>
                <a:latin typeface="Menlo" panose="020B0609030804020204" pitchFamily="49" charset="0"/>
              </a:rPr>
              <a:t>/</a:t>
            </a:r>
            <a:r>
              <a:rPr lang="en-GB" sz="1400" b="0" dirty="0" err="1">
                <a:solidFill>
                  <a:srgbClr val="F8F8F2"/>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215370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314D-617C-D793-67CD-4FFACE14D915}"/>
              </a:ext>
            </a:extLst>
          </p:cNvPr>
          <p:cNvSpPr>
            <a:spLocks noGrp="1"/>
          </p:cNvSpPr>
          <p:nvPr>
            <p:ph type="title"/>
          </p:nvPr>
        </p:nvSpPr>
        <p:spPr>
          <a:xfrm>
            <a:off x="1066800" y="446109"/>
            <a:ext cx="10058400" cy="1609344"/>
          </a:xfrm>
          <a:solidFill>
            <a:schemeClr val="bg1"/>
          </a:solidFill>
          <a:ln w="73025">
            <a:solidFill>
              <a:schemeClr val="accent1"/>
            </a:solidFill>
          </a:ln>
        </p:spPr>
        <p:txBody>
          <a:bodyPr/>
          <a:lstStyle/>
          <a:p>
            <a:pPr algn="ctr"/>
            <a:r>
              <a:rPr lang="en-US" u="sng" dirty="0"/>
              <a:t>Functions</a:t>
            </a:r>
          </a:p>
        </p:txBody>
      </p:sp>
      <p:sp>
        <p:nvSpPr>
          <p:cNvPr id="5" name="Content Placeholder 2">
            <a:extLst>
              <a:ext uri="{FF2B5EF4-FFF2-40B4-BE49-F238E27FC236}">
                <a16:creationId xmlns:a16="http://schemas.microsoft.com/office/drawing/2014/main" id="{F4F6E8F1-F0D7-3BBB-6DB7-797313183E69}"/>
              </a:ext>
            </a:extLst>
          </p:cNvPr>
          <p:cNvSpPr>
            <a:spLocks noGrp="1"/>
          </p:cNvSpPr>
          <p:nvPr>
            <p:ph idx="1"/>
          </p:nvPr>
        </p:nvSpPr>
        <p:spPr>
          <a:xfrm>
            <a:off x="1069848" y="2121408"/>
            <a:ext cx="10058400" cy="4050792"/>
          </a:xfrm>
        </p:spPr>
        <p:txBody>
          <a:bodyPr>
            <a:normAutofit/>
          </a:bodyPr>
          <a:lstStyle/>
          <a:p>
            <a:pPr marL="0" indent="0">
              <a:buNone/>
            </a:pPr>
            <a:endParaRPr lang="en-US" sz="2400" dirty="0"/>
          </a:p>
          <a:p>
            <a:r>
              <a:rPr lang="en-US" sz="2400" dirty="0"/>
              <a:t>Explore the syntax of conditional and ranged for loops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1">
            <a:extLst>
              <a:ext uri="{FF2B5EF4-FFF2-40B4-BE49-F238E27FC236}">
                <a16:creationId xmlns:a16="http://schemas.microsoft.com/office/drawing/2014/main" id="{E33D930E-ACD2-D915-B21A-50EA4139EF01}"/>
              </a:ext>
            </a:extLst>
          </p:cNvPr>
          <p:cNvSpPr txBox="1">
            <a:spLocks/>
          </p:cNvSpPr>
          <p:nvPr/>
        </p:nvSpPr>
        <p:spPr>
          <a:xfrm>
            <a:off x="416459" y="446109"/>
            <a:ext cx="11389260" cy="1609344"/>
          </a:xfrm>
          <a:prstGeom prst="rect">
            <a:avLst/>
          </a:prstGeom>
          <a:solidFill>
            <a:schemeClr val="bg1"/>
          </a:solidFill>
          <a:ln w="73025">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u="sng" dirty="0"/>
              <a:t>For loops</a:t>
            </a:r>
          </a:p>
        </p:txBody>
      </p:sp>
    </p:spTree>
    <p:extLst>
      <p:ext uri="{BB962C8B-B14F-4D97-AF65-F5344CB8AC3E}">
        <p14:creationId xmlns:p14="http://schemas.microsoft.com/office/powerpoint/2010/main" val="1688269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D5CB-C62D-169B-A931-2AAF0E8546D0}"/>
              </a:ext>
            </a:extLst>
          </p:cNvPr>
          <p:cNvSpPr>
            <a:spLocks noGrp="1"/>
          </p:cNvSpPr>
          <p:nvPr>
            <p:ph type="title"/>
          </p:nvPr>
        </p:nvSpPr>
        <p:spPr/>
        <p:txBody>
          <a:bodyPr/>
          <a:lstStyle/>
          <a:p>
            <a:r>
              <a:rPr lang="en-US" dirty="0"/>
              <a:t>Conditional for loops</a:t>
            </a:r>
          </a:p>
        </p:txBody>
      </p:sp>
      <p:sp>
        <p:nvSpPr>
          <p:cNvPr id="3" name="Content Placeholder 2">
            <a:extLst>
              <a:ext uri="{FF2B5EF4-FFF2-40B4-BE49-F238E27FC236}">
                <a16:creationId xmlns:a16="http://schemas.microsoft.com/office/drawing/2014/main" id="{38F84C99-0F9C-1903-87A6-D78CA66B680F}"/>
              </a:ext>
            </a:extLst>
          </p:cNvPr>
          <p:cNvSpPr>
            <a:spLocks noGrp="1"/>
          </p:cNvSpPr>
          <p:nvPr>
            <p:ph idx="1"/>
          </p:nvPr>
        </p:nvSpPr>
        <p:spPr/>
        <p:txBody>
          <a:bodyPr>
            <a:normAutofit/>
          </a:bodyPr>
          <a:lstStyle/>
          <a:p>
            <a:r>
              <a:rPr lang="en-US" sz="2400" dirty="0"/>
              <a:t>Introducing for loops in C++</a:t>
            </a:r>
          </a:p>
          <a:p>
            <a:endParaRPr lang="en-US" sz="2400" dirty="0"/>
          </a:p>
          <a:p>
            <a:endParaRPr lang="en-US" sz="2400" dirty="0"/>
          </a:p>
        </p:txBody>
      </p:sp>
      <p:sp>
        <p:nvSpPr>
          <p:cNvPr id="7" name="TextBox 6">
            <a:extLst>
              <a:ext uri="{FF2B5EF4-FFF2-40B4-BE49-F238E27FC236}">
                <a16:creationId xmlns:a16="http://schemas.microsoft.com/office/drawing/2014/main" id="{7687D334-F9C5-63BE-4F7D-8C86AE08316E}"/>
              </a:ext>
            </a:extLst>
          </p:cNvPr>
          <p:cNvSpPr txBox="1"/>
          <p:nvPr/>
        </p:nvSpPr>
        <p:spPr>
          <a:xfrm>
            <a:off x="3850039" y="3013686"/>
            <a:ext cx="4491921" cy="2862322"/>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 "</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8" name="Rectangle 7">
            <a:extLst>
              <a:ext uri="{FF2B5EF4-FFF2-40B4-BE49-F238E27FC236}">
                <a16:creationId xmlns:a16="http://schemas.microsoft.com/office/drawing/2014/main" id="{D264F936-029C-131A-830A-A94AE6B89E20}"/>
              </a:ext>
            </a:extLst>
          </p:cNvPr>
          <p:cNvSpPr/>
          <p:nvPr/>
        </p:nvSpPr>
        <p:spPr>
          <a:xfrm>
            <a:off x="4627418" y="4433455"/>
            <a:ext cx="1260764"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FE1D79-A261-D998-8653-BCA29046436F}"/>
              </a:ext>
            </a:extLst>
          </p:cNvPr>
          <p:cNvSpPr/>
          <p:nvPr/>
        </p:nvSpPr>
        <p:spPr>
          <a:xfrm>
            <a:off x="6095999" y="4433455"/>
            <a:ext cx="872837"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507613-1917-7992-9611-DF163A76CA94}"/>
              </a:ext>
            </a:extLst>
          </p:cNvPr>
          <p:cNvSpPr/>
          <p:nvPr/>
        </p:nvSpPr>
        <p:spPr>
          <a:xfrm>
            <a:off x="7176654" y="4433455"/>
            <a:ext cx="526474"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279BA9-E30B-64A2-F6E9-88A2735D7BF2}"/>
              </a:ext>
            </a:extLst>
          </p:cNvPr>
          <p:cNvSpPr txBox="1"/>
          <p:nvPr/>
        </p:nvSpPr>
        <p:spPr>
          <a:xfrm>
            <a:off x="1063751" y="3962138"/>
            <a:ext cx="2189018" cy="369332"/>
          </a:xfrm>
          <a:prstGeom prst="rect">
            <a:avLst/>
          </a:prstGeom>
          <a:noFill/>
        </p:spPr>
        <p:txBody>
          <a:bodyPr wrap="square">
            <a:spAutoFit/>
          </a:bodyPr>
          <a:lstStyle/>
          <a:p>
            <a:r>
              <a:rPr lang="en-GB" b="0" dirty="0">
                <a:effectLst/>
                <a:latin typeface="Menlo" panose="020B0609030804020204" pitchFamily="49" charset="0"/>
              </a:rPr>
              <a:t>initialization</a:t>
            </a:r>
            <a:endParaRPr lang="en-US" dirty="0"/>
          </a:p>
        </p:txBody>
      </p:sp>
      <p:cxnSp>
        <p:nvCxnSpPr>
          <p:cNvPr id="13" name="Straight Arrow Connector 12">
            <a:extLst>
              <a:ext uri="{FF2B5EF4-FFF2-40B4-BE49-F238E27FC236}">
                <a16:creationId xmlns:a16="http://schemas.microsoft.com/office/drawing/2014/main" id="{E5D94A5E-C3F2-9D94-36E6-96C565470018}"/>
              </a:ext>
            </a:extLst>
          </p:cNvPr>
          <p:cNvCxnSpPr>
            <a:cxnSpLocks/>
          </p:cNvCxnSpPr>
          <p:nvPr/>
        </p:nvCxnSpPr>
        <p:spPr>
          <a:xfrm>
            <a:off x="3225650" y="4220051"/>
            <a:ext cx="1290932" cy="3519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C80CFC-A32C-07B3-F6FA-473BB1998E00}"/>
              </a:ext>
            </a:extLst>
          </p:cNvPr>
          <p:cNvSpPr txBox="1"/>
          <p:nvPr/>
        </p:nvSpPr>
        <p:spPr>
          <a:xfrm>
            <a:off x="6345382" y="2343138"/>
            <a:ext cx="1510145" cy="369332"/>
          </a:xfrm>
          <a:prstGeom prst="rect">
            <a:avLst/>
          </a:prstGeom>
          <a:noFill/>
        </p:spPr>
        <p:txBody>
          <a:bodyPr wrap="square">
            <a:spAutoFit/>
          </a:bodyPr>
          <a:lstStyle/>
          <a:p>
            <a:r>
              <a:rPr lang="en-GB" b="0" dirty="0">
                <a:effectLst/>
                <a:latin typeface="Menlo" panose="020B0609030804020204" pitchFamily="49" charset="0"/>
              </a:rPr>
              <a:t>condition</a:t>
            </a:r>
            <a:endParaRPr lang="en-US" dirty="0"/>
          </a:p>
        </p:txBody>
      </p:sp>
      <p:cxnSp>
        <p:nvCxnSpPr>
          <p:cNvPr id="16" name="Straight Arrow Connector 15">
            <a:extLst>
              <a:ext uri="{FF2B5EF4-FFF2-40B4-BE49-F238E27FC236}">
                <a16:creationId xmlns:a16="http://schemas.microsoft.com/office/drawing/2014/main" id="{DC5DA181-FAA9-E836-18E0-67B765DC64FA}"/>
              </a:ext>
            </a:extLst>
          </p:cNvPr>
          <p:cNvCxnSpPr>
            <a:cxnSpLocks/>
          </p:cNvCxnSpPr>
          <p:nvPr/>
        </p:nvCxnSpPr>
        <p:spPr>
          <a:xfrm flipH="1">
            <a:off x="6741465" y="2823996"/>
            <a:ext cx="555308" cy="1429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AC8A5F1-4248-EC04-DF80-C09226C37BA0}"/>
              </a:ext>
            </a:extLst>
          </p:cNvPr>
          <p:cNvSpPr txBox="1"/>
          <p:nvPr/>
        </p:nvSpPr>
        <p:spPr>
          <a:xfrm>
            <a:off x="8193509" y="2494970"/>
            <a:ext cx="2423466" cy="369332"/>
          </a:xfrm>
          <a:prstGeom prst="rect">
            <a:avLst/>
          </a:prstGeom>
          <a:noFill/>
        </p:spPr>
        <p:txBody>
          <a:bodyPr wrap="square">
            <a:spAutoFit/>
          </a:bodyPr>
          <a:lstStyle/>
          <a:p>
            <a:r>
              <a:rPr lang="en-GB" b="0" dirty="0">
                <a:effectLst/>
                <a:latin typeface="Menlo" panose="020B0609030804020204" pitchFamily="49" charset="0"/>
              </a:rPr>
              <a:t>Update (</a:t>
            </a:r>
            <a:r>
              <a:rPr lang="en-US" dirty="0"/>
              <a:t>optional</a:t>
            </a:r>
            <a:r>
              <a:rPr lang="en-GB" b="0" dirty="0">
                <a:effectLst/>
                <a:latin typeface="Menlo" panose="020B0609030804020204" pitchFamily="49" charset="0"/>
              </a:rPr>
              <a:t>)</a:t>
            </a:r>
            <a:endParaRPr lang="en-US" dirty="0"/>
          </a:p>
        </p:txBody>
      </p:sp>
      <p:cxnSp>
        <p:nvCxnSpPr>
          <p:cNvPr id="19" name="Straight Arrow Connector 18">
            <a:extLst>
              <a:ext uri="{FF2B5EF4-FFF2-40B4-BE49-F238E27FC236}">
                <a16:creationId xmlns:a16="http://schemas.microsoft.com/office/drawing/2014/main" id="{3CEAB0EF-CF00-4918-2C6B-C2D989D3E2D4}"/>
              </a:ext>
            </a:extLst>
          </p:cNvPr>
          <p:cNvCxnSpPr>
            <a:cxnSpLocks/>
          </p:cNvCxnSpPr>
          <p:nvPr/>
        </p:nvCxnSpPr>
        <p:spPr>
          <a:xfrm flipH="1">
            <a:off x="7645890" y="2934200"/>
            <a:ext cx="866784" cy="1429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EB817F-DE89-D29E-A74A-661C0937627F}"/>
              </a:ext>
            </a:extLst>
          </p:cNvPr>
          <p:cNvSpPr txBox="1"/>
          <p:nvPr/>
        </p:nvSpPr>
        <p:spPr>
          <a:xfrm>
            <a:off x="8918448" y="4514741"/>
            <a:ext cx="2320636" cy="646331"/>
          </a:xfrm>
          <a:prstGeom prst="rect">
            <a:avLst/>
          </a:prstGeom>
          <a:noFill/>
        </p:spPr>
        <p:txBody>
          <a:bodyPr wrap="square">
            <a:spAutoFit/>
          </a:bodyPr>
          <a:lstStyle/>
          <a:p>
            <a:r>
              <a:rPr lang="en-GB" dirty="0">
                <a:latin typeface="Menlo" panose="020B0609030804020204" pitchFamily="49" charset="0"/>
              </a:rPr>
              <a:t>Block of code within loop</a:t>
            </a:r>
            <a:endParaRPr lang="en-US" dirty="0"/>
          </a:p>
        </p:txBody>
      </p:sp>
      <p:cxnSp>
        <p:nvCxnSpPr>
          <p:cNvPr id="22" name="Straight Arrow Connector 21">
            <a:extLst>
              <a:ext uri="{FF2B5EF4-FFF2-40B4-BE49-F238E27FC236}">
                <a16:creationId xmlns:a16="http://schemas.microsoft.com/office/drawing/2014/main" id="{1CFE6958-31AD-FA72-13E9-53CD874372CE}"/>
              </a:ext>
            </a:extLst>
          </p:cNvPr>
          <p:cNvCxnSpPr>
            <a:cxnSpLocks/>
          </p:cNvCxnSpPr>
          <p:nvPr/>
        </p:nvCxnSpPr>
        <p:spPr>
          <a:xfrm flipH="1">
            <a:off x="6382475" y="4743088"/>
            <a:ext cx="2423466" cy="1750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9CDA651-341D-A459-A2B7-B1EB42C399FF}"/>
              </a:ext>
            </a:extLst>
          </p:cNvPr>
          <p:cNvSpPr/>
          <p:nvPr/>
        </p:nvSpPr>
        <p:spPr>
          <a:xfrm>
            <a:off x="3871116" y="4710545"/>
            <a:ext cx="2423466"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68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5" grpId="0"/>
      <p:bldP spid="18" grpId="0"/>
      <p:bldP spid="21" grpId="0"/>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D5CB-C62D-169B-A931-2AAF0E8546D0}"/>
              </a:ext>
            </a:extLst>
          </p:cNvPr>
          <p:cNvSpPr>
            <a:spLocks noGrp="1"/>
          </p:cNvSpPr>
          <p:nvPr>
            <p:ph type="title"/>
          </p:nvPr>
        </p:nvSpPr>
        <p:spPr/>
        <p:txBody>
          <a:bodyPr/>
          <a:lstStyle/>
          <a:p>
            <a:r>
              <a:rPr lang="en-US" dirty="0"/>
              <a:t>Challenge three:</a:t>
            </a:r>
          </a:p>
        </p:txBody>
      </p:sp>
      <p:sp>
        <p:nvSpPr>
          <p:cNvPr id="3" name="Content Placeholder 2">
            <a:extLst>
              <a:ext uri="{FF2B5EF4-FFF2-40B4-BE49-F238E27FC236}">
                <a16:creationId xmlns:a16="http://schemas.microsoft.com/office/drawing/2014/main" id="{38F84C99-0F9C-1903-87A6-D78CA66B680F}"/>
              </a:ext>
            </a:extLst>
          </p:cNvPr>
          <p:cNvSpPr>
            <a:spLocks noGrp="1"/>
          </p:cNvSpPr>
          <p:nvPr>
            <p:ph idx="1"/>
          </p:nvPr>
        </p:nvSpPr>
        <p:spPr>
          <a:xfrm>
            <a:off x="5860472" y="2121408"/>
            <a:ext cx="5267775" cy="4050792"/>
          </a:xfrm>
        </p:spPr>
        <p:txBody>
          <a:bodyPr>
            <a:normAutofit/>
          </a:bodyPr>
          <a:lstStyle/>
          <a:p>
            <a:r>
              <a:rPr lang="en-US" sz="2400" dirty="0"/>
              <a:t>This code computes the sum of numbers up to </a:t>
            </a:r>
            <a:r>
              <a:rPr lang="en-GB" sz="2400" b="0" dirty="0" err="1">
                <a:effectLst/>
                <a:latin typeface="Menlo" panose="020B0609030804020204" pitchFamily="49" charset="0"/>
              </a:rPr>
              <a:t>num</a:t>
            </a:r>
            <a:endParaRPr lang="en-GB" sz="2400" b="0" dirty="0">
              <a:effectLst/>
              <a:latin typeface="Menlo" panose="020B0609030804020204" pitchFamily="49" charset="0"/>
            </a:endParaRPr>
          </a:p>
          <a:p>
            <a:endParaRPr lang="en-US" sz="2400" dirty="0"/>
          </a:p>
          <a:p>
            <a:r>
              <a:rPr lang="en-US" sz="2400" dirty="0"/>
              <a:t>Can you adapt this to compute the mean of numbers up to </a:t>
            </a:r>
            <a:r>
              <a:rPr lang="en-GB" sz="2400" b="0" dirty="0" err="1">
                <a:effectLst/>
                <a:latin typeface="Menlo" panose="020B0609030804020204" pitchFamily="49" charset="0"/>
              </a:rPr>
              <a:t>num</a:t>
            </a:r>
            <a:r>
              <a:rPr lang="en-US" sz="2400" dirty="0"/>
              <a:t>?</a:t>
            </a:r>
          </a:p>
          <a:p>
            <a:endParaRPr lang="en-US" sz="2400" dirty="0"/>
          </a:p>
        </p:txBody>
      </p:sp>
      <p:sp>
        <p:nvSpPr>
          <p:cNvPr id="5" name="TextBox 4">
            <a:extLst>
              <a:ext uri="{FF2B5EF4-FFF2-40B4-BE49-F238E27FC236}">
                <a16:creationId xmlns:a16="http://schemas.microsoft.com/office/drawing/2014/main" id="{76171534-0BD4-BC93-7312-29139243E587}"/>
              </a:ext>
            </a:extLst>
          </p:cNvPr>
          <p:cNvSpPr txBox="1"/>
          <p:nvPr/>
        </p:nvSpPr>
        <p:spPr>
          <a:xfrm>
            <a:off x="526473" y="1891964"/>
            <a:ext cx="4862945" cy="4524315"/>
          </a:xfrm>
          <a:prstGeom prst="rect">
            <a:avLst/>
          </a:prstGeom>
          <a:solidFill>
            <a:schemeClr val="tx1"/>
          </a:solidFill>
          <a:ln w="25400">
            <a:solidFill>
              <a:schemeClr val="accent1"/>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sum;</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"Enter a positive integer: "</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cin</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&gt;&gt;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for</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"Sum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sum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5517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E815-DD80-8EE4-98DC-90D68E6053F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C0B2A9F-A313-305A-2D63-CC8FEF230451}"/>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D0ED131F-18BC-413D-E085-E3BD0EF21667}"/>
              </a:ext>
            </a:extLst>
          </p:cNvPr>
          <p:cNvSpPr txBox="1"/>
          <p:nvPr/>
        </p:nvSpPr>
        <p:spPr>
          <a:xfrm>
            <a:off x="277091" y="685800"/>
            <a:ext cx="6442364" cy="6001643"/>
          </a:xfrm>
          <a:prstGeom prst="rect">
            <a:avLst/>
          </a:prstGeom>
          <a:solidFill>
            <a:schemeClr val="tx1"/>
          </a:solidFill>
          <a:ln w="25400">
            <a:solidFill>
              <a:schemeClr val="accent1"/>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double</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sum;</a:t>
            </a:r>
          </a:p>
          <a:p>
            <a:r>
              <a:rPr lang="en-GB" sz="1600" b="0" i="1" dirty="0">
                <a:solidFill>
                  <a:srgbClr val="66D9EF"/>
                </a:solidFill>
                <a:effectLst/>
                <a:latin typeface="Menlo" panose="020B0609030804020204" pitchFamily="49" charset="0"/>
              </a:rPr>
              <a:t>double</a:t>
            </a:r>
            <a:r>
              <a:rPr lang="en-GB" sz="1600" b="0" dirty="0">
                <a:solidFill>
                  <a:srgbClr val="F8F8F2"/>
                </a:solidFill>
                <a:effectLst/>
                <a:latin typeface="Menlo" panose="020B0609030804020204" pitchFamily="49" charset="0"/>
              </a:rPr>
              <a:t> mean;</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"Enter a positive integer: "</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cin</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&gt;&gt;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for</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sum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"Sum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sum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a:t>
            </a:r>
            <a:r>
              <a:rPr lang="en-GB" sz="1600" b="0" dirty="0" err="1">
                <a:solidFill>
                  <a:srgbClr val="E6DB74"/>
                </a:solidFill>
                <a:effectLst/>
                <a:latin typeface="Menlo" panose="020B0609030804020204" pitchFamily="49" charset="0"/>
              </a:rPr>
              <a:t>Num</a:t>
            </a:r>
            <a:r>
              <a:rPr lang="en-GB" sz="1600" b="0" dirty="0">
                <a:solidFill>
                  <a:srgbClr val="E6DB74"/>
                </a:solidFill>
                <a:effectLst/>
                <a:latin typeface="Menlo" panose="020B0609030804020204" pitchFamily="49" charset="0"/>
              </a:rPr>
              <a:t>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mean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sum</a:t>
            </a:r>
            <a:r>
              <a:rPr lang="en-GB" sz="1600" b="0" dirty="0">
                <a:solidFill>
                  <a:srgbClr val="F92672"/>
                </a:solidFill>
                <a:effectLst/>
                <a:latin typeface="Menlo" panose="020B0609030804020204" pitchFamily="49" charset="0"/>
              </a:rPr>
              <a:t>/</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"Mean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mean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cxnSp>
        <p:nvCxnSpPr>
          <p:cNvPr id="7" name="Straight Arrow Connector 6">
            <a:extLst>
              <a:ext uri="{FF2B5EF4-FFF2-40B4-BE49-F238E27FC236}">
                <a16:creationId xmlns:a16="http://schemas.microsoft.com/office/drawing/2014/main" id="{23EDBE28-BFAE-CAAA-D9F5-64457A52F724}"/>
              </a:ext>
            </a:extLst>
          </p:cNvPr>
          <p:cNvCxnSpPr>
            <a:cxnSpLocks/>
            <a:stCxn id="16" idx="1"/>
          </p:cNvCxnSpPr>
          <p:nvPr/>
        </p:nvCxnSpPr>
        <p:spPr>
          <a:xfrm flipH="1">
            <a:off x="2438400" y="1428268"/>
            <a:ext cx="4987637" cy="409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F8A5169-C69F-95EC-73CA-6DDCD954655D}"/>
              </a:ext>
            </a:extLst>
          </p:cNvPr>
          <p:cNvCxnSpPr>
            <a:cxnSpLocks/>
          </p:cNvCxnSpPr>
          <p:nvPr/>
        </p:nvCxnSpPr>
        <p:spPr>
          <a:xfrm flipH="1">
            <a:off x="2202873" y="1428268"/>
            <a:ext cx="5223164" cy="4071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CAAA044-FDBB-0144-EEC6-DC5574A15B19}"/>
              </a:ext>
            </a:extLst>
          </p:cNvPr>
          <p:cNvSpPr txBox="1"/>
          <p:nvPr/>
        </p:nvSpPr>
        <p:spPr>
          <a:xfrm>
            <a:off x="7426037" y="966603"/>
            <a:ext cx="4391891" cy="923330"/>
          </a:xfrm>
          <a:prstGeom prst="rect">
            <a:avLst/>
          </a:prstGeom>
          <a:solidFill>
            <a:schemeClr val="bg1">
              <a:alpha val="71640"/>
            </a:schemeClr>
          </a:solidFill>
        </p:spPr>
        <p:txBody>
          <a:bodyPr wrap="square">
            <a:spAutoFit/>
          </a:bodyPr>
          <a:lstStyle/>
          <a:p>
            <a:r>
              <a:rPr lang="en-US" sz="1800" dirty="0"/>
              <a:t>It is necessary to initialize </a:t>
            </a:r>
            <a:r>
              <a:rPr lang="en-GB" sz="1800" b="0" dirty="0" err="1">
                <a:effectLst/>
                <a:latin typeface="Menlo" panose="020B0609030804020204" pitchFamily="49" charset="0"/>
              </a:rPr>
              <a:t>num</a:t>
            </a:r>
            <a:r>
              <a:rPr lang="en-US" sz="1800" dirty="0"/>
              <a:t> and </a:t>
            </a:r>
            <a:r>
              <a:rPr lang="en-GB" sz="1800" b="0" dirty="0">
                <a:effectLst/>
                <a:latin typeface="Menlo" panose="020B0609030804020204" pitchFamily="49" charset="0"/>
              </a:rPr>
              <a:t>sum</a:t>
            </a:r>
            <a:r>
              <a:rPr lang="en-US" sz="1800" dirty="0"/>
              <a:t> as float objects to ensure this calculation is float/float </a:t>
            </a:r>
            <a:endParaRPr lang="en-US" dirty="0"/>
          </a:p>
        </p:txBody>
      </p:sp>
      <p:sp>
        <p:nvSpPr>
          <p:cNvPr id="20" name="TextBox 19">
            <a:extLst>
              <a:ext uri="{FF2B5EF4-FFF2-40B4-BE49-F238E27FC236}">
                <a16:creationId xmlns:a16="http://schemas.microsoft.com/office/drawing/2014/main" id="{1BD1EFC1-73BF-7E4C-0C36-82F50512189D}"/>
              </a:ext>
            </a:extLst>
          </p:cNvPr>
          <p:cNvSpPr txBox="1"/>
          <p:nvPr/>
        </p:nvSpPr>
        <p:spPr>
          <a:xfrm>
            <a:off x="7204781" y="2128329"/>
            <a:ext cx="4110920" cy="4154984"/>
          </a:xfrm>
          <a:prstGeom prst="rect">
            <a:avLst/>
          </a:prstGeom>
          <a:solidFill>
            <a:schemeClr val="bg2"/>
          </a:solidFill>
          <a:ln w="25400">
            <a:solidFill>
              <a:schemeClr val="accent1"/>
            </a:solidFill>
          </a:ln>
        </p:spPr>
        <p:txBody>
          <a:bodyPr wrap="square">
            <a:spAutoFit/>
          </a:bodyPr>
          <a:lstStyle/>
          <a:p>
            <a:r>
              <a:rPr lang="en-GB" sz="1200" dirty="0">
                <a:solidFill>
                  <a:srgbClr val="000000"/>
                </a:solidFill>
                <a:effectLst/>
                <a:latin typeface="Menlo" panose="020B0609030804020204" pitchFamily="49" charset="0"/>
              </a:rPr>
              <a:t>(base) </a:t>
            </a:r>
            <a:r>
              <a:rPr lang="en-GB" sz="1200" b="1" dirty="0" err="1">
                <a:solidFill>
                  <a:srgbClr val="DC3079"/>
                </a:solidFill>
                <a:effectLst/>
                <a:latin typeface="Menlo" panose="020B0609030804020204" pitchFamily="49" charset="0"/>
              </a:rPr>
              <a:t>alexhill</a:t>
            </a:r>
            <a:r>
              <a:rPr lang="en-GB" sz="1200" b="1" dirty="0">
                <a:solidFill>
                  <a:srgbClr val="DC3079"/>
                </a:solidFill>
                <a:effectLst/>
                <a:latin typeface="Menlo" panose="020B0609030804020204" pitchFamily="49" charset="0"/>
              </a:rPr>
              <a:t> </a:t>
            </a:r>
            <a:r>
              <a:rPr lang="en-GB" sz="1200" b="1" dirty="0">
                <a:solidFill>
                  <a:srgbClr val="929292"/>
                </a:solidFill>
                <a:effectLst/>
                <a:latin typeface="Menlo" panose="020B0609030804020204" pitchFamily="49" charset="0"/>
              </a:rPr>
              <a:t>at </a:t>
            </a:r>
            <a:r>
              <a:rPr lang="en-GB" sz="1200" b="1" dirty="0" err="1">
                <a:solidFill>
                  <a:srgbClr val="FC6C23"/>
                </a:solidFill>
                <a:effectLst/>
                <a:latin typeface="Menlo" panose="020B0609030804020204" pitchFamily="49" charset="0"/>
              </a:rPr>
              <a:t>Alexs</a:t>
            </a:r>
            <a:r>
              <a:rPr lang="en-GB" sz="1200" b="1" dirty="0">
                <a:solidFill>
                  <a:srgbClr val="FC6C23"/>
                </a:solidFill>
                <a:effectLst/>
                <a:latin typeface="Menlo" panose="020B0609030804020204" pitchFamily="49" charset="0"/>
              </a:rPr>
              <a:t>-Air </a:t>
            </a:r>
            <a:r>
              <a:rPr lang="en-GB" sz="1200" b="1" dirty="0">
                <a:solidFill>
                  <a:srgbClr val="929292"/>
                </a:solidFill>
                <a:effectLst/>
                <a:latin typeface="Menlo" panose="020B0609030804020204" pitchFamily="49" charset="0"/>
              </a:rPr>
              <a:t>in </a:t>
            </a:r>
            <a:r>
              <a:rPr lang="en-GB" sz="1200" b="1" dirty="0">
                <a:solidFill>
                  <a:srgbClr val="73A027"/>
                </a:solidFill>
                <a:effectLst/>
                <a:latin typeface="Menlo" panose="020B0609030804020204" pitchFamily="49" charset="0"/>
              </a:rPr>
              <a:t>~/Documents/UOL/Teaching/C++_Workshops/Workshops/WS2</a:t>
            </a:r>
            <a:endParaRPr lang="en-GB" sz="1200" dirty="0">
              <a:solidFill>
                <a:srgbClr val="73A027"/>
              </a:solidFill>
              <a:effectLst/>
              <a:latin typeface="Menlo" panose="020B0609030804020204" pitchFamily="49" charset="0"/>
            </a:endParaRPr>
          </a:p>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./run</a:t>
            </a:r>
          </a:p>
          <a:p>
            <a:r>
              <a:rPr lang="en-GB" sz="1200" dirty="0">
                <a:solidFill>
                  <a:srgbClr val="000000"/>
                </a:solidFill>
                <a:effectLst/>
                <a:latin typeface="Menlo" panose="020B0609030804020204" pitchFamily="49" charset="0"/>
              </a:rPr>
              <a:t>Enter a positive integer: 14</a:t>
            </a:r>
          </a:p>
          <a:p>
            <a:r>
              <a:rPr lang="en-GB" sz="1200" dirty="0">
                <a:solidFill>
                  <a:srgbClr val="000000"/>
                </a:solidFill>
                <a:effectLst/>
                <a:latin typeface="Menlo" panose="020B0609030804020204" pitchFamily="49" charset="0"/>
              </a:rPr>
              <a:t>1 1</a:t>
            </a:r>
          </a:p>
          <a:p>
            <a:r>
              <a:rPr lang="en-GB" sz="1200" dirty="0">
                <a:solidFill>
                  <a:srgbClr val="000000"/>
                </a:solidFill>
                <a:effectLst/>
                <a:latin typeface="Menlo" panose="020B0609030804020204" pitchFamily="49" charset="0"/>
              </a:rPr>
              <a:t>2 3</a:t>
            </a:r>
          </a:p>
          <a:p>
            <a:r>
              <a:rPr lang="en-GB" sz="1200" dirty="0">
                <a:solidFill>
                  <a:srgbClr val="000000"/>
                </a:solidFill>
                <a:effectLst/>
                <a:latin typeface="Menlo" panose="020B0609030804020204" pitchFamily="49" charset="0"/>
              </a:rPr>
              <a:t>3 6</a:t>
            </a:r>
          </a:p>
          <a:p>
            <a:r>
              <a:rPr lang="en-GB" sz="1200" dirty="0">
                <a:solidFill>
                  <a:srgbClr val="000000"/>
                </a:solidFill>
                <a:effectLst/>
                <a:latin typeface="Menlo" panose="020B0609030804020204" pitchFamily="49" charset="0"/>
              </a:rPr>
              <a:t>4 10</a:t>
            </a:r>
          </a:p>
          <a:p>
            <a:r>
              <a:rPr lang="en-GB" sz="1200" dirty="0">
                <a:solidFill>
                  <a:srgbClr val="000000"/>
                </a:solidFill>
                <a:effectLst/>
                <a:latin typeface="Menlo" panose="020B0609030804020204" pitchFamily="49" charset="0"/>
              </a:rPr>
              <a:t>5 15</a:t>
            </a:r>
          </a:p>
          <a:p>
            <a:r>
              <a:rPr lang="en-GB" sz="1200" dirty="0">
                <a:solidFill>
                  <a:srgbClr val="000000"/>
                </a:solidFill>
                <a:effectLst/>
                <a:latin typeface="Menlo" panose="020B0609030804020204" pitchFamily="49" charset="0"/>
              </a:rPr>
              <a:t>6 21</a:t>
            </a:r>
          </a:p>
          <a:p>
            <a:r>
              <a:rPr lang="en-GB" sz="1200" dirty="0">
                <a:solidFill>
                  <a:srgbClr val="000000"/>
                </a:solidFill>
                <a:effectLst/>
                <a:latin typeface="Menlo" panose="020B0609030804020204" pitchFamily="49" charset="0"/>
              </a:rPr>
              <a:t>7 28</a:t>
            </a:r>
          </a:p>
          <a:p>
            <a:r>
              <a:rPr lang="en-GB" sz="1200" dirty="0">
                <a:solidFill>
                  <a:srgbClr val="000000"/>
                </a:solidFill>
                <a:effectLst/>
                <a:latin typeface="Menlo" panose="020B0609030804020204" pitchFamily="49" charset="0"/>
              </a:rPr>
              <a:t>8 36</a:t>
            </a:r>
          </a:p>
          <a:p>
            <a:r>
              <a:rPr lang="en-GB" sz="1200" dirty="0">
                <a:solidFill>
                  <a:srgbClr val="000000"/>
                </a:solidFill>
                <a:effectLst/>
                <a:latin typeface="Menlo" panose="020B0609030804020204" pitchFamily="49" charset="0"/>
              </a:rPr>
              <a:t>9 45</a:t>
            </a:r>
          </a:p>
          <a:p>
            <a:r>
              <a:rPr lang="en-GB" sz="1200" dirty="0">
                <a:solidFill>
                  <a:srgbClr val="000000"/>
                </a:solidFill>
                <a:effectLst/>
                <a:latin typeface="Menlo" panose="020B0609030804020204" pitchFamily="49" charset="0"/>
              </a:rPr>
              <a:t>10 55</a:t>
            </a:r>
          </a:p>
          <a:p>
            <a:r>
              <a:rPr lang="en-GB" sz="1200" dirty="0">
                <a:solidFill>
                  <a:srgbClr val="000000"/>
                </a:solidFill>
                <a:effectLst/>
                <a:latin typeface="Menlo" panose="020B0609030804020204" pitchFamily="49" charset="0"/>
              </a:rPr>
              <a:t>11 66</a:t>
            </a:r>
          </a:p>
          <a:p>
            <a:r>
              <a:rPr lang="en-GB" sz="1200" dirty="0">
                <a:solidFill>
                  <a:srgbClr val="000000"/>
                </a:solidFill>
                <a:effectLst/>
                <a:latin typeface="Menlo" panose="020B0609030804020204" pitchFamily="49" charset="0"/>
              </a:rPr>
              <a:t>12 78</a:t>
            </a:r>
          </a:p>
          <a:p>
            <a:r>
              <a:rPr lang="en-GB" sz="1200" dirty="0">
                <a:solidFill>
                  <a:srgbClr val="000000"/>
                </a:solidFill>
                <a:effectLst/>
                <a:latin typeface="Menlo" panose="020B0609030804020204" pitchFamily="49" charset="0"/>
              </a:rPr>
              <a:t>13 91</a:t>
            </a:r>
          </a:p>
          <a:p>
            <a:r>
              <a:rPr lang="en-GB" sz="1200" dirty="0">
                <a:solidFill>
                  <a:srgbClr val="000000"/>
                </a:solidFill>
                <a:effectLst/>
                <a:latin typeface="Menlo" panose="020B0609030804020204" pitchFamily="49" charset="0"/>
              </a:rPr>
              <a:t>14 105</a:t>
            </a:r>
          </a:p>
          <a:p>
            <a:r>
              <a:rPr lang="en-GB" sz="1200" dirty="0">
                <a:solidFill>
                  <a:srgbClr val="000000"/>
                </a:solidFill>
                <a:effectLst/>
                <a:latin typeface="Menlo" panose="020B0609030804020204" pitchFamily="49" charset="0"/>
              </a:rPr>
              <a:t>Sum = 105</a:t>
            </a:r>
          </a:p>
          <a:p>
            <a:r>
              <a:rPr lang="en-GB" sz="1200" dirty="0" err="1">
                <a:solidFill>
                  <a:srgbClr val="000000"/>
                </a:solidFill>
                <a:effectLst/>
                <a:latin typeface="Menlo" panose="020B0609030804020204" pitchFamily="49" charset="0"/>
              </a:rPr>
              <a:t>Num</a:t>
            </a:r>
            <a:r>
              <a:rPr lang="en-GB" sz="1200" dirty="0">
                <a:solidFill>
                  <a:srgbClr val="000000"/>
                </a:solidFill>
                <a:effectLst/>
                <a:latin typeface="Menlo" panose="020B0609030804020204" pitchFamily="49" charset="0"/>
              </a:rPr>
              <a:t> = 14</a:t>
            </a:r>
          </a:p>
          <a:p>
            <a:r>
              <a:rPr lang="en-GB" sz="1200" dirty="0">
                <a:solidFill>
                  <a:srgbClr val="000000"/>
                </a:solidFill>
                <a:effectLst/>
                <a:latin typeface="Menlo" panose="020B0609030804020204" pitchFamily="49" charset="0"/>
              </a:rPr>
              <a:t>Mean = 7.5</a:t>
            </a:r>
          </a:p>
        </p:txBody>
      </p:sp>
    </p:spTree>
    <p:extLst>
      <p:ext uri="{BB962C8B-B14F-4D97-AF65-F5344CB8AC3E}">
        <p14:creationId xmlns:p14="http://schemas.microsoft.com/office/powerpoint/2010/main" val="143135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D5CB-C62D-169B-A931-2AAF0E8546D0}"/>
              </a:ext>
            </a:extLst>
          </p:cNvPr>
          <p:cNvSpPr>
            <a:spLocks noGrp="1"/>
          </p:cNvSpPr>
          <p:nvPr>
            <p:ph type="title"/>
          </p:nvPr>
        </p:nvSpPr>
        <p:spPr/>
        <p:txBody>
          <a:bodyPr/>
          <a:lstStyle/>
          <a:p>
            <a:r>
              <a:rPr lang="en-US" dirty="0"/>
              <a:t>Ranged For loop: new for C++11</a:t>
            </a:r>
          </a:p>
        </p:txBody>
      </p:sp>
      <p:sp>
        <p:nvSpPr>
          <p:cNvPr id="7" name="TextBox 6">
            <a:extLst>
              <a:ext uri="{FF2B5EF4-FFF2-40B4-BE49-F238E27FC236}">
                <a16:creationId xmlns:a16="http://schemas.microsoft.com/office/drawing/2014/main" id="{7687D334-F9C5-63BE-4F7D-8C86AE08316E}"/>
              </a:ext>
            </a:extLst>
          </p:cNvPr>
          <p:cNvSpPr txBox="1"/>
          <p:nvPr/>
        </p:nvSpPr>
        <p:spPr>
          <a:xfrm>
            <a:off x="2243674" y="2362522"/>
            <a:ext cx="7704652" cy="3416320"/>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num_array</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3</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6</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8</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9</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n : </a:t>
            </a:r>
            <a:r>
              <a:rPr lang="en-GB" b="0" dirty="0" err="1">
                <a:solidFill>
                  <a:srgbClr val="F8F8F2"/>
                </a:solidFill>
                <a:effectLst/>
                <a:latin typeface="Menlo" panose="020B0609030804020204" pitchFamily="49" charset="0"/>
              </a:rPr>
              <a:t>num_array</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n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 "</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6" name="Straight Arrow Connector 5">
            <a:extLst>
              <a:ext uri="{FF2B5EF4-FFF2-40B4-BE49-F238E27FC236}">
                <a16:creationId xmlns:a16="http://schemas.microsoft.com/office/drawing/2014/main" id="{1BEEA24E-48DC-D911-1844-3169F1E5B7F5}"/>
              </a:ext>
            </a:extLst>
          </p:cNvPr>
          <p:cNvCxnSpPr>
            <a:cxnSpLocks/>
          </p:cNvCxnSpPr>
          <p:nvPr/>
        </p:nvCxnSpPr>
        <p:spPr>
          <a:xfrm>
            <a:off x="1717964" y="2895600"/>
            <a:ext cx="1440872" cy="6373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B6B89DB-0E07-3C08-1552-0B56ED9AB4DB}"/>
              </a:ext>
            </a:extLst>
          </p:cNvPr>
          <p:cNvSpPr txBox="1"/>
          <p:nvPr/>
        </p:nvSpPr>
        <p:spPr>
          <a:xfrm>
            <a:off x="608838" y="2444395"/>
            <a:ext cx="1634836" cy="369332"/>
          </a:xfrm>
          <a:prstGeom prst="rect">
            <a:avLst/>
          </a:prstGeom>
          <a:solidFill>
            <a:schemeClr val="bg1">
              <a:alpha val="71640"/>
            </a:schemeClr>
          </a:solidFill>
        </p:spPr>
        <p:txBody>
          <a:bodyPr wrap="square">
            <a:spAutoFit/>
          </a:bodyPr>
          <a:lstStyle/>
          <a:p>
            <a:r>
              <a:rPr lang="en-GB" sz="1800" dirty="0"/>
              <a:t>Array object</a:t>
            </a:r>
            <a:endParaRPr lang="en-US" dirty="0"/>
          </a:p>
        </p:txBody>
      </p:sp>
    </p:spTree>
    <p:extLst>
      <p:ext uri="{BB962C8B-B14F-4D97-AF65-F5344CB8AC3E}">
        <p14:creationId xmlns:p14="http://schemas.microsoft.com/office/powerpoint/2010/main" val="106387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84B7-2C01-7A37-2D2B-1525C2F0CC6D}"/>
              </a:ext>
            </a:extLst>
          </p:cNvPr>
          <p:cNvSpPr>
            <a:spLocks noGrp="1"/>
          </p:cNvSpPr>
          <p:nvPr>
            <p:ph type="title"/>
          </p:nvPr>
        </p:nvSpPr>
        <p:spPr/>
        <p:txBody>
          <a:bodyPr/>
          <a:lstStyle/>
          <a:p>
            <a:r>
              <a:rPr lang="en-US" dirty="0"/>
              <a:t>Ranged For loop</a:t>
            </a:r>
          </a:p>
        </p:txBody>
      </p:sp>
      <p:sp>
        <p:nvSpPr>
          <p:cNvPr id="3" name="Content Placeholder 2">
            <a:extLst>
              <a:ext uri="{FF2B5EF4-FFF2-40B4-BE49-F238E27FC236}">
                <a16:creationId xmlns:a16="http://schemas.microsoft.com/office/drawing/2014/main" id="{D6FD6420-4F58-F0B2-CD12-41B95D0846FC}"/>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117C6297-CB4E-AA2B-600D-58AFBF38B22E}"/>
              </a:ext>
            </a:extLst>
          </p:cNvPr>
          <p:cNvSpPr txBox="1"/>
          <p:nvPr/>
        </p:nvSpPr>
        <p:spPr>
          <a:xfrm>
            <a:off x="137783" y="2909699"/>
            <a:ext cx="7191271" cy="3108543"/>
          </a:xfrm>
          <a:prstGeom prst="rect">
            <a:avLst/>
          </a:prstGeom>
          <a:solidFill>
            <a:schemeClr val="tx1"/>
          </a:solidFill>
          <a:ln w="25400">
            <a:solidFill>
              <a:schemeClr val="accent1"/>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num_array</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2</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3</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4</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5</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6</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7</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8</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9</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10</a:t>
            </a:r>
            <a:r>
              <a:rPr lang="en-GB" sz="1600" b="0" dirty="0">
                <a:solidFill>
                  <a:srgbClr val="F8F8F2"/>
                </a:solidFill>
                <a:effectLst/>
                <a:latin typeface="Menlo" panose="020B0609030804020204" pitchFamily="49" charset="0"/>
              </a:rPr>
              <a:t>};</a:t>
            </a:r>
          </a:p>
          <a:p>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for</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n : </a:t>
            </a:r>
            <a:r>
              <a:rPr lang="en-GB" sz="1600" b="0" dirty="0" err="1">
                <a:solidFill>
                  <a:srgbClr val="F8F8F2"/>
                </a:solidFill>
                <a:effectLst/>
                <a:latin typeface="Menlo" panose="020B0609030804020204" pitchFamily="49" charset="0"/>
              </a:rPr>
              <a:t>num_array</a:t>
            </a:r>
            <a:r>
              <a:rPr lang="en-GB" sz="1600" b="0" dirty="0">
                <a:solidFill>
                  <a:srgbClr val="F8F8F2"/>
                </a:solidFill>
                <a:effectLst/>
                <a:latin typeface="Menlo" panose="020B0609030804020204" pitchFamily="49" charset="0"/>
              </a:rPr>
              <a:t>) {</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n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 "</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a:p>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sp>
        <p:nvSpPr>
          <p:cNvPr id="7" name="TextBox 6">
            <a:extLst>
              <a:ext uri="{FF2B5EF4-FFF2-40B4-BE49-F238E27FC236}">
                <a16:creationId xmlns:a16="http://schemas.microsoft.com/office/drawing/2014/main" id="{12F4D38D-B937-24DB-709F-18C65FAABA03}"/>
              </a:ext>
            </a:extLst>
          </p:cNvPr>
          <p:cNvSpPr txBox="1"/>
          <p:nvPr/>
        </p:nvSpPr>
        <p:spPr>
          <a:xfrm>
            <a:off x="7758545" y="3448307"/>
            <a:ext cx="4144033" cy="2031325"/>
          </a:xfrm>
          <a:prstGeom prst="rect">
            <a:avLst/>
          </a:prstGeom>
          <a:solidFill>
            <a:schemeClr val="bg2"/>
          </a:solidFill>
          <a:ln>
            <a:solidFill>
              <a:schemeClr val="accent1"/>
            </a:solidFill>
          </a:ln>
        </p:spPr>
        <p:txBody>
          <a:bodyPr wrap="square">
            <a:spAutoFit/>
          </a:bodyPr>
          <a:lstStyle/>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g++ -std=</a:t>
            </a:r>
            <a:r>
              <a:rPr lang="en-GB" sz="1400" dirty="0" err="1">
                <a:solidFill>
                  <a:srgbClr val="000000"/>
                </a:solidFill>
                <a:effectLst/>
                <a:latin typeface="Menlo" panose="020B0609030804020204" pitchFamily="49" charset="0"/>
              </a:rPr>
              <a:t>c++</a:t>
            </a:r>
            <a:r>
              <a:rPr lang="en-GB" sz="1400" dirty="0">
                <a:solidFill>
                  <a:srgbClr val="000000"/>
                </a:solidFill>
                <a:effectLst/>
                <a:latin typeface="Menlo" panose="020B0609030804020204" pitchFamily="49" charset="0"/>
              </a:rPr>
              <a:t>11 -o run </a:t>
            </a:r>
            <a:r>
              <a:rPr lang="en-GB" sz="1400" dirty="0" err="1">
                <a:solidFill>
                  <a:srgbClr val="000000"/>
                </a:solidFill>
                <a:effectLst/>
                <a:latin typeface="Menlo" panose="020B0609030804020204" pitchFamily="49" charset="0"/>
              </a:rPr>
              <a:t>test.cpp</a:t>
            </a:r>
            <a:r>
              <a:rPr lang="en-GB" sz="1400" dirty="0">
                <a:solidFill>
                  <a:srgbClr val="000000"/>
                </a:solidFill>
                <a:effectLst/>
                <a:latin typeface="Menlo" panose="020B0609030804020204" pitchFamily="49" charset="0"/>
              </a:rPr>
              <a:t> </a:t>
            </a:r>
          </a:p>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./run</a:t>
            </a:r>
          </a:p>
          <a:p>
            <a:r>
              <a:rPr lang="en-GB" sz="1400" dirty="0">
                <a:solidFill>
                  <a:srgbClr val="000000"/>
                </a:solidFill>
                <a:effectLst/>
                <a:latin typeface="Menlo" panose="020B0609030804020204" pitchFamily="49" charset="0"/>
              </a:rPr>
              <a:t>1 2 3 4 5 6 7 8 9 10 (base)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p:txBody>
      </p:sp>
      <p:cxnSp>
        <p:nvCxnSpPr>
          <p:cNvPr id="8" name="Straight Arrow Connector 7">
            <a:extLst>
              <a:ext uri="{FF2B5EF4-FFF2-40B4-BE49-F238E27FC236}">
                <a16:creationId xmlns:a16="http://schemas.microsoft.com/office/drawing/2014/main" id="{CCA16558-94C5-8815-4A4B-A5BE2685E3CB}"/>
              </a:ext>
            </a:extLst>
          </p:cNvPr>
          <p:cNvCxnSpPr>
            <a:cxnSpLocks/>
          </p:cNvCxnSpPr>
          <p:nvPr/>
        </p:nvCxnSpPr>
        <p:spPr>
          <a:xfrm>
            <a:off x="8465127" y="1496291"/>
            <a:ext cx="623455" cy="1932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DDF10E-5944-96EE-0AB8-7187BE3F70E9}"/>
              </a:ext>
            </a:extLst>
          </p:cNvPr>
          <p:cNvSpPr txBox="1"/>
          <p:nvPr/>
        </p:nvSpPr>
        <p:spPr>
          <a:xfrm>
            <a:off x="7426037" y="966603"/>
            <a:ext cx="4391891" cy="369332"/>
          </a:xfrm>
          <a:prstGeom prst="rect">
            <a:avLst/>
          </a:prstGeom>
          <a:solidFill>
            <a:schemeClr val="bg1">
              <a:alpha val="71640"/>
            </a:schemeClr>
          </a:solidFill>
        </p:spPr>
        <p:txBody>
          <a:bodyPr wrap="square">
            <a:spAutoFit/>
          </a:bodyPr>
          <a:lstStyle/>
          <a:p>
            <a:r>
              <a:rPr lang="en-GB" sz="1800" dirty="0"/>
              <a:t>Disable warnings with this </a:t>
            </a:r>
            <a:r>
              <a:rPr lang="en-GB" sz="1800" dirty="0" err="1"/>
              <a:t>argumet</a:t>
            </a:r>
            <a:r>
              <a:rPr lang="en-GB" sz="1800" dirty="0"/>
              <a:t> </a:t>
            </a:r>
            <a:endParaRPr lang="en-US" dirty="0"/>
          </a:p>
        </p:txBody>
      </p:sp>
    </p:spTree>
    <p:extLst>
      <p:ext uri="{BB962C8B-B14F-4D97-AF65-F5344CB8AC3E}">
        <p14:creationId xmlns:p14="http://schemas.microsoft.com/office/powerpoint/2010/main" val="386458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314D-617C-D793-67CD-4FFACE14D915}"/>
              </a:ext>
            </a:extLst>
          </p:cNvPr>
          <p:cNvSpPr>
            <a:spLocks noGrp="1"/>
          </p:cNvSpPr>
          <p:nvPr>
            <p:ph type="title"/>
          </p:nvPr>
        </p:nvSpPr>
        <p:spPr>
          <a:xfrm>
            <a:off x="1066800" y="446109"/>
            <a:ext cx="10058400" cy="1609344"/>
          </a:xfrm>
          <a:solidFill>
            <a:schemeClr val="bg1"/>
          </a:solidFill>
          <a:ln w="73025">
            <a:solidFill>
              <a:schemeClr val="accent1"/>
            </a:solidFill>
          </a:ln>
        </p:spPr>
        <p:txBody>
          <a:bodyPr/>
          <a:lstStyle/>
          <a:p>
            <a:pPr algn="ctr"/>
            <a:r>
              <a:rPr lang="en-US" u="sng" dirty="0"/>
              <a:t>Functions</a:t>
            </a:r>
          </a:p>
        </p:txBody>
      </p:sp>
      <p:sp>
        <p:nvSpPr>
          <p:cNvPr id="5" name="Content Placeholder 2">
            <a:extLst>
              <a:ext uri="{FF2B5EF4-FFF2-40B4-BE49-F238E27FC236}">
                <a16:creationId xmlns:a16="http://schemas.microsoft.com/office/drawing/2014/main" id="{F4F6E8F1-F0D7-3BBB-6DB7-797313183E69}"/>
              </a:ext>
            </a:extLst>
          </p:cNvPr>
          <p:cNvSpPr>
            <a:spLocks noGrp="1"/>
          </p:cNvSpPr>
          <p:nvPr>
            <p:ph idx="1"/>
          </p:nvPr>
        </p:nvSpPr>
        <p:spPr>
          <a:xfrm>
            <a:off x="1069848" y="2121408"/>
            <a:ext cx="10058400" cy="4050792"/>
          </a:xfrm>
        </p:spPr>
        <p:txBody>
          <a:bodyPr>
            <a:normAutofit/>
          </a:bodyPr>
          <a:lstStyle/>
          <a:p>
            <a:pPr marL="0" indent="0">
              <a:buNone/>
            </a:pPr>
            <a:endParaRPr lang="en-US" sz="2400" dirty="0"/>
          </a:p>
          <a:p>
            <a:r>
              <a:rPr lang="en-US" sz="2400" dirty="0"/>
              <a:t>Explore the difference between arrays and vectors</a:t>
            </a:r>
          </a:p>
          <a:p>
            <a:endParaRPr lang="en-US" sz="2400" dirty="0"/>
          </a:p>
          <a:p>
            <a:r>
              <a:rPr lang="en-US" sz="2400" dirty="0"/>
              <a:t>Combine all we’ve learned today to create some more complex </a:t>
            </a:r>
            <a:r>
              <a:rPr lang="en-US" sz="2400" dirty="0" err="1"/>
              <a:t>programmes</a:t>
            </a:r>
            <a:endParaRPr lang="en-US" sz="2400" dirty="0"/>
          </a:p>
          <a:p>
            <a:endParaRPr lang="en-US" sz="2400" dirty="0"/>
          </a:p>
          <a:p>
            <a:endParaRPr lang="en-US" sz="2400" dirty="0"/>
          </a:p>
          <a:p>
            <a:endParaRPr lang="en-US" sz="2400" dirty="0"/>
          </a:p>
          <a:p>
            <a:endParaRPr lang="en-US" sz="2400" dirty="0"/>
          </a:p>
        </p:txBody>
      </p:sp>
      <p:sp>
        <p:nvSpPr>
          <p:cNvPr id="6" name="Title 1">
            <a:extLst>
              <a:ext uri="{FF2B5EF4-FFF2-40B4-BE49-F238E27FC236}">
                <a16:creationId xmlns:a16="http://schemas.microsoft.com/office/drawing/2014/main" id="{E33D930E-ACD2-D915-B21A-50EA4139EF01}"/>
              </a:ext>
            </a:extLst>
          </p:cNvPr>
          <p:cNvSpPr txBox="1">
            <a:spLocks/>
          </p:cNvSpPr>
          <p:nvPr/>
        </p:nvSpPr>
        <p:spPr>
          <a:xfrm>
            <a:off x="416459" y="446109"/>
            <a:ext cx="11389260" cy="1609344"/>
          </a:xfrm>
          <a:prstGeom prst="rect">
            <a:avLst/>
          </a:prstGeom>
          <a:solidFill>
            <a:schemeClr val="bg1"/>
          </a:solidFill>
          <a:ln w="73025">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u="sng" dirty="0"/>
              <a:t>Arrays and vectors</a:t>
            </a:r>
          </a:p>
        </p:txBody>
      </p:sp>
    </p:spTree>
    <p:extLst>
      <p:ext uri="{BB962C8B-B14F-4D97-AF65-F5344CB8AC3E}">
        <p14:creationId xmlns:p14="http://schemas.microsoft.com/office/powerpoint/2010/main" val="149461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0796-DBCC-F804-E3F3-46561B5F140F}"/>
              </a:ext>
            </a:extLst>
          </p:cNvPr>
          <p:cNvSpPr>
            <a:spLocks noGrp="1"/>
          </p:cNvSpPr>
          <p:nvPr>
            <p:ph type="title"/>
          </p:nvPr>
        </p:nvSpPr>
        <p:spPr/>
        <p:txBody>
          <a:bodyPr/>
          <a:lstStyle/>
          <a:p>
            <a:r>
              <a:rPr lang="en-US" dirty="0"/>
              <a:t>AIM of workshop Two</a:t>
            </a:r>
          </a:p>
        </p:txBody>
      </p:sp>
      <p:sp>
        <p:nvSpPr>
          <p:cNvPr id="3" name="Content Placeholder 2">
            <a:extLst>
              <a:ext uri="{FF2B5EF4-FFF2-40B4-BE49-F238E27FC236}">
                <a16:creationId xmlns:a16="http://schemas.microsoft.com/office/drawing/2014/main" id="{24E17839-D26D-E977-1C66-769BC7540254}"/>
              </a:ext>
            </a:extLst>
          </p:cNvPr>
          <p:cNvSpPr>
            <a:spLocks noGrp="1"/>
          </p:cNvSpPr>
          <p:nvPr>
            <p:ph idx="1"/>
          </p:nvPr>
        </p:nvSpPr>
        <p:spPr/>
        <p:txBody>
          <a:bodyPr>
            <a:normAutofit/>
          </a:bodyPr>
          <a:lstStyle/>
          <a:p>
            <a:pPr marL="0" indent="0">
              <a:buNone/>
            </a:pPr>
            <a:endParaRPr lang="en-US" sz="2400" dirty="0"/>
          </a:p>
          <a:p>
            <a:r>
              <a:rPr lang="en-US" sz="2400" dirty="0"/>
              <a:t>Variables and data types</a:t>
            </a:r>
          </a:p>
          <a:p>
            <a:endParaRPr lang="en-US" sz="2400" dirty="0"/>
          </a:p>
          <a:p>
            <a:r>
              <a:rPr lang="en-US" sz="2400" dirty="0"/>
              <a:t>Functions</a:t>
            </a:r>
          </a:p>
          <a:p>
            <a:endParaRPr lang="en-US" sz="2400" dirty="0"/>
          </a:p>
          <a:p>
            <a:r>
              <a:rPr lang="en-US" sz="2400" dirty="0"/>
              <a:t>For loops</a:t>
            </a:r>
          </a:p>
          <a:p>
            <a:endParaRPr lang="en-US" sz="2400" dirty="0"/>
          </a:p>
          <a:p>
            <a:r>
              <a:rPr lang="en-US" sz="2400" dirty="0"/>
              <a:t>Arrays and vectors</a:t>
            </a:r>
          </a:p>
        </p:txBody>
      </p:sp>
    </p:spTree>
    <p:extLst>
      <p:ext uri="{BB962C8B-B14F-4D97-AF65-F5344CB8AC3E}">
        <p14:creationId xmlns:p14="http://schemas.microsoft.com/office/powerpoint/2010/main" val="140418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dissolv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F1E-3E28-6FC2-318D-F1A4458F1118}"/>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8A173C6E-064C-BE7F-99B8-47FE18886B85}"/>
              </a:ext>
            </a:extLst>
          </p:cNvPr>
          <p:cNvSpPr>
            <a:spLocks noGrp="1"/>
          </p:cNvSpPr>
          <p:nvPr>
            <p:ph idx="1"/>
          </p:nvPr>
        </p:nvSpPr>
        <p:spPr>
          <a:xfrm>
            <a:off x="1069848" y="2162971"/>
            <a:ext cx="10058400" cy="4050792"/>
          </a:xfrm>
        </p:spPr>
        <p:txBody>
          <a:bodyPr>
            <a:normAutofit/>
          </a:bodyPr>
          <a:lstStyle/>
          <a:p>
            <a:r>
              <a:rPr lang="en-US" sz="2400" dirty="0"/>
              <a:t>A one-dimensional array is a list of related variables</a:t>
            </a:r>
          </a:p>
          <a:p>
            <a:endParaRPr lang="en-US" sz="2400" dirty="0"/>
          </a:p>
          <a:p>
            <a:endParaRPr lang="en-US" sz="2400" dirty="0"/>
          </a:p>
          <a:p>
            <a:endParaRPr lang="en-US" sz="2400" dirty="0"/>
          </a:p>
        </p:txBody>
      </p:sp>
      <p:sp>
        <p:nvSpPr>
          <p:cNvPr id="4" name="TextBox 3">
            <a:extLst>
              <a:ext uri="{FF2B5EF4-FFF2-40B4-BE49-F238E27FC236}">
                <a16:creationId xmlns:a16="http://schemas.microsoft.com/office/drawing/2014/main" id="{A3CBBEAA-23CA-DFF8-4B49-AEC967BA38B9}"/>
              </a:ext>
            </a:extLst>
          </p:cNvPr>
          <p:cNvSpPr txBox="1"/>
          <p:nvPr/>
        </p:nvSpPr>
        <p:spPr>
          <a:xfrm>
            <a:off x="1924258" y="3449782"/>
            <a:ext cx="8343484" cy="400110"/>
          </a:xfrm>
          <a:prstGeom prst="rect">
            <a:avLst/>
          </a:prstGeom>
          <a:solidFill>
            <a:schemeClr val="tx1"/>
          </a:solidFill>
          <a:ln w="25400">
            <a:solidFill>
              <a:schemeClr val="accent1"/>
            </a:solidFill>
          </a:ln>
        </p:spPr>
        <p:txBody>
          <a:bodyPr wrap="square">
            <a:spAutoFit/>
          </a:bodyPr>
          <a:lstStyle/>
          <a:p>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[10]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2</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3</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4</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5</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6</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7</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8</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9</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10</a:t>
            </a:r>
            <a:r>
              <a:rPr lang="en-GB" sz="2000"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226D425D-E110-4EAA-407A-9E35765F420B}"/>
              </a:ext>
            </a:extLst>
          </p:cNvPr>
          <p:cNvCxnSpPr>
            <a:cxnSpLocks/>
          </p:cNvCxnSpPr>
          <p:nvPr/>
        </p:nvCxnSpPr>
        <p:spPr>
          <a:xfrm flipV="1">
            <a:off x="1924258" y="391997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BD1C71-831D-DFC1-18FE-B0F116BF396D}"/>
              </a:ext>
            </a:extLst>
          </p:cNvPr>
          <p:cNvSpPr txBox="1"/>
          <p:nvPr/>
        </p:nvSpPr>
        <p:spPr>
          <a:xfrm>
            <a:off x="1371600" y="4479713"/>
            <a:ext cx="928255" cy="461665"/>
          </a:xfrm>
          <a:prstGeom prst="rect">
            <a:avLst/>
          </a:prstGeom>
          <a:noFill/>
        </p:spPr>
        <p:txBody>
          <a:bodyPr wrap="square">
            <a:spAutoFit/>
          </a:bodyPr>
          <a:lstStyle/>
          <a:p>
            <a:r>
              <a:rPr lang="en-GB" sz="2400" dirty="0"/>
              <a:t>Type</a:t>
            </a:r>
            <a:endParaRPr lang="en-US" sz="2400" dirty="0"/>
          </a:p>
        </p:txBody>
      </p:sp>
      <p:sp>
        <p:nvSpPr>
          <p:cNvPr id="8" name="Rectangle 7">
            <a:extLst>
              <a:ext uri="{FF2B5EF4-FFF2-40B4-BE49-F238E27FC236}">
                <a16:creationId xmlns:a16="http://schemas.microsoft.com/office/drawing/2014/main" id="{5B92A68C-C716-A1D1-7D57-A08602DB7366}"/>
              </a:ext>
            </a:extLst>
          </p:cNvPr>
          <p:cNvSpPr/>
          <p:nvPr/>
        </p:nvSpPr>
        <p:spPr>
          <a:xfrm>
            <a:off x="1938113" y="3490597"/>
            <a:ext cx="666542"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C4F0DC-AC1D-DCC5-3242-84DEC58C65AC}"/>
              </a:ext>
            </a:extLst>
          </p:cNvPr>
          <p:cNvSpPr txBox="1"/>
          <p:nvPr/>
        </p:nvSpPr>
        <p:spPr>
          <a:xfrm>
            <a:off x="2520005" y="4548017"/>
            <a:ext cx="1582464" cy="830997"/>
          </a:xfrm>
          <a:prstGeom prst="rect">
            <a:avLst/>
          </a:prstGeom>
          <a:noFill/>
        </p:spPr>
        <p:txBody>
          <a:bodyPr wrap="square">
            <a:spAutoFit/>
          </a:bodyPr>
          <a:lstStyle/>
          <a:p>
            <a:r>
              <a:rPr lang="en-GB" sz="2400" dirty="0"/>
              <a:t>Variable name</a:t>
            </a:r>
            <a:endParaRPr lang="en-US" sz="2400" dirty="0"/>
          </a:p>
        </p:txBody>
      </p:sp>
      <p:cxnSp>
        <p:nvCxnSpPr>
          <p:cNvPr id="10" name="Straight Arrow Connector 9">
            <a:extLst>
              <a:ext uri="{FF2B5EF4-FFF2-40B4-BE49-F238E27FC236}">
                <a16:creationId xmlns:a16="http://schemas.microsoft.com/office/drawing/2014/main" id="{17A6E798-97D6-87E0-4111-821EF96088DF}"/>
              </a:ext>
            </a:extLst>
          </p:cNvPr>
          <p:cNvCxnSpPr>
            <a:cxnSpLocks/>
          </p:cNvCxnSpPr>
          <p:nvPr/>
        </p:nvCxnSpPr>
        <p:spPr>
          <a:xfrm flipV="1">
            <a:off x="3138888" y="391997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E7442B5-51BF-34F6-CC22-01E925AC65A6}"/>
              </a:ext>
            </a:extLst>
          </p:cNvPr>
          <p:cNvSpPr/>
          <p:nvPr/>
        </p:nvSpPr>
        <p:spPr>
          <a:xfrm>
            <a:off x="2618510" y="3490597"/>
            <a:ext cx="138545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0A36401-0F20-9E21-9F52-A7B99569F1FF}"/>
              </a:ext>
            </a:extLst>
          </p:cNvPr>
          <p:cNvSpPr txBox="1"/>
          <p:nvPr/>
        </p:nvSpPr>
        <p:spPr>
          <a:xfrm>
            <a:off x="4168340" y="4553148"/>
            <a:ext cx="2232459" cy="1200329"/>
          </a:xfrm>
          <a:prstGeom prst="rect">
            <a:avLst/>
          </a:prstGeom>
          <a:noFill/>
        </p:spPr>
        <p:txBody>
          <a:bodyPr wrap="square">
            <a:spAutoFit/>
          </a:bodyPr>
          <a:lstStyle/>
          <a:p>
            <a:r>
              <a:rPr lang="en-GB" sz="2400" dirty="0"/>
              <a:t>Size (reserves this many </a:t>
            </a:r>
            <a:r>
              <a:rPr lang="en-GB" sz="2400" dirty="0" err="1"/>
              <a:t>ints</a:t>
            </a:r>
            <a:r>
              <a:rPr lang="en-GB" sz="2400" dirty="0"/>
              <a:t> in memory)</a:t>
            </a:r>
            <a:endParaRPr lang="en-US" sz="2400" dirty="0"/>
          </a:p>
        </p:txBody>
      </p:sp>
      <p:cxnSp>
        <p:nvCxnSpPr>
          <p:cNvPr id="16" name="Straight Arrow Connector 15">
            <a:extLst>
              <a:ext uri="{FF2B5EF4-FFF2-40B4-BE49-F238E27FC236}">
                <a16:creationId xmlns:a16="http://schemas.microsoft.com/office/drawing/2014/main" id="{AB020D4C-C56E-54EB-1EBB-F55439B9B6F3}"/>
              </a:ext>
            </a:extLst>
          </p:cNvPr>
          <p:cNvCxnSpPr>
            <a:cxnSpLocks/>
          </p:cNvCxnSpPr>
          <p:nvPr/>
        </p:nvCxnSpPr>
        <p:spPr>
          <a:xfrm flipH="1" flipV="1">
            <a:off x="4361896" y="3876852"/>
            <a:ext cx="187107" cy="695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6CD8DBC-F56F-5DF9-4EA4-4E6D60EA6254}"/>
              </a:ext>
            </a:extLst>
          </p:cNvPr>
          <p:cNvSpPr/>
          <p:nvPr/>
        </p:nvSpPr>
        <p:spPr>
          <a:xfrm>
            <a:off x="4028625" y="3490597"/>
            <a:ext cx="666542"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8077484-C116-D0B7-395F-8E76511321C6}"/>
              </a:ext>
            </a:extLst>
          </p:cNvPr>
          <p:cNvSpPr txBox="1"/>
          <p:nvPr/>
        </p:nvSpPr>
        <p:spPr>
          <a:xfrm>
            <a:off x="7298538" y="4544988"/>
            <a:ext cx="5373163" cy="461665"/>
          </a:xfrm>
          <a:prstGeom prst="rect">
            <a:avLst/>
          </a:prstGeom>
          <a:noFill/>
        </p:spPr>
        <p:txBody>
          <a:bodyPr wrap="square">
            <a:spAutoFit/>
          </a:bodyPr>
          <a:lstStyle/>
          <a:p>
            <a:r>
              <a:rPr lang="en-GB" sz="2400" dirty="0"/>
              <a:t>Values</a:t>
            </a:r>
            <a:endParaRPr lang="en-US" sz="2400" dirty="0"/>
          </a:p>
        </p:txBody>
      </p:sp>
      <p:cxnSp>
        <p:nvCxnSpPr>
          <p:cNvPr id="21" name="Straight Arrow Connector 20">
            <a:extLst>
              <a:ext uri="{FF2B5EF4-FFF2-40B4-BE49-F238E27FC236}">
                <a16:creationId xmlns:a16="http://schemas.microsoft.com/office/drawing/2014/main" id="{06C3C890-AD42-177F-ED4C-160AB316DBE8}"/>
              </a:ext>
            </a:extLst>
          </p:cNvPr>
          <p:cNvCxnSpPr>
            <a:cxnSpLocks/>
          </p:cNvCxnSpPr>
          <p:nvPr/>
        </p:nvCxnSpPr>
        <p:spPr>
          <a:xfrm flipH="1" flipV="1">
            <a:off x="7298538" y="3849892"/>
            <a:ext cx="187107" cy="695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3894779-EA8C-BAA3-9E5B-7CB4B691F47D}"/>
              </a:ext>
            </a:extLst>
          </p:cNvPr>
          <p:cNvSpPr/>
          <p:nvPr/>
        </p:nvSpPr>
        <p:spPr>
          <a:xfrm>
            <a:off x="5049376" y="3490597"/>
            <a:ext cx="470422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4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par>
                                <p:cTn id="30" presetID="9"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par>
                                <p:cTn id="41" presetID="9"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animBg="1"/>
      <p:bldP spid="15" grpId="0"/>
      <p:bldP spid="17" grpId="0" animBg="1"/>
      <p:bldP spid="20" grpId="0"/>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F1E-3E28-6FC2-318D-F1A4458F1118}"/>
              </a:ext>
            </a:extLst>
          </p:cNvPr>
          <p:cNvSpPr>
            <a:spLocks noGrp="1"/>
          </p:cNvSpPr>
          <p:nvPr>
            <p:ph type="title"/>
          </p:nvPr>
        </p:nvSpPr>
        <p:spPr/>
        <p:txBody>
          <a:bodyPr/>
          <a:lstStyle/>
          <a:p>
            <a:r>
              <a:rPr lang="en-US" dirty="0"/>
              <a:t>Array indexing</a:t>
            </a:r>
          </a:p>
        </p:txBody>
      </p:sp>
      <p:sp>
        <p:nvSpPr>
          <p:cNvPr id="3" name="Content Placeholder 2">
            <a:extLst>
              <a:ext uri="{FF2B5EF4-FFF2-40B4-BE49-F238E27FC236}">
                <a16:creationId xmlns:a16="http://schemas.microsoft.com/office/drawing/2014/main" id="{8A173C6E-064C-BE7F-99B8-47FE18886B85}"/>
              </a:ext>
            </a:extLst>
          </p:cNvPr>
          <p:cNvSpPr>
            <a:spLocks noGrp="1"/>
          </p:cNvSpPr>
          <p:nvPr>
            <p:ph idx="1"/>
          </p:nvPr>
        </p:nvSpPr>
        <p:spPr>
          <a:xfrm>
            <a:off x="6802581" y="2023145"/>
            <a:ext cx="5198503" cy="4050792"/>
          </a:xfrm>
        </p:spPr>
        <p:txBody>
          <a:bodyPr>
            <a:normAutofit/>
          </a:bodyPr>
          <a:lstStyle/>
          <a:p>
            <a:r>
              <a:rPr lang="en-US" sz="2400" dirty="0"/>
              <a:t>Arrays consist of contiguous memory locations, the lowest address is the first element etc.</a:t>
            </a:r>
          </a:p>
          <a:p>
            <a:endParaRPr lang="en-US" sz="2400" dirty="0"/>
          </a:p>
          <a:p>
            <a:r>
              <a:rPr lang="en-US" sz="2400" dirty="0"/>
              <a:t>Elements are indexed similarly to Python (e.g. </a:t>
            </a:r>
            <a:r>
              <a:rPr lang="en-GB" sz="2000" dirty="0" err="1">
                <a:latin typeface="Menlo" panose="020B0609030804020204" pitchFamily="49" charset="0"/>
              </a:rPr>
              <a:t>my_array</a:t>
            </a:r>
            <a:r>
              <a:rPr lang="en-US" sz="2400" dirty="0">
                <a:latin typeface="Menlo" panose="020B0609030804020204" pitchFamily="49" charset="0"/>
              </a:rPr>
              <a:t>[0]</a:t>
            </a:r>
            <a:r>
              <a:rPr lang="en-US" sz="2400" dirty="0"/>
              <a:t>)</a:t>
            </a:r>
          </a:p>
          <a:p>
            <a:endParaRPr lang="en-US" sz="2400" dirty="0"/>
          </a:p>
          <a:p>
            <a:r>
              <a:rPr lang="en-US" sz="2400" dirty="0"/>
              <a:t>Warning, there’s no </a:t>
            </a:r>
          </a:p>
          <a:p>
            <a:endParaRPr lang="en-US" sz="2400" dirty="0"/>
          </a:p>
          <a:p>
            <a:endParaRPr lang="en-US" sz="2400" dirty="0"/>
          </a:p>
          <a:p>
            <a:endParaRPr lang="en-US" sz="2400" dirty="0"/>
          </a:p>
        </p:txBody>
      </p:sp>
      <p:sp>
        <p:nvSpPr>
          <p:cNvPr id="12" name="TextBox 11">
            <a:extLst>
              <a:ext uri="{FF2B5EF4-FFF2-40B4-BE49-F238E27FC236}">
                <a16:creationId xmlns:a16="http://schemas.microsoft.com/office/drawing/2014/main" id="{6E5BBF07-E0E4-9859-9A1B-71D7FD162273}"/>
              </a:ext>
            </a:extLst>
          </p:cNvPr>
          <p:cNvSpPr txBox="1"/>
          <p:nvPr/>
        </p:nvSpPr>
        <p:spPr>
          <a:xfrm>
            <a:off x="190916" y="2023145"/>
            <a:ext cx="6096000" cy="4247317"/>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j;</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 j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j</a:t>
            </a:r>
            <a:r>
              <a:rPr lang="en-GB" b="0" dirty="0" err="1">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j;</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891232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F1E-3E28-6FC2-318D-F1A4458F1118}"/>
              </a:ext>
            </a:extLst>
          </p:cNvPr>
          <p:cNvSpPr>
            <a:spLocks noGrp="1"/>
          </p:cNvSpPr>
          <p:nvPr>
            <p:ph type="title"/>
          </p:nvPr>
        </p:nvSpPr>
        <p:spPr/>
        <p:txBody>
          <a:bodyPr/>
          <a:lstStyle/>
          <a:p>
            <a:r>
              <a:rPr lang="en-US" dirty="0"/>
              <a:t>Array indexing</a:t>
            </a:r>
          </a:p>
        </p:txBody>
      </p:sp>
      <p:sp>
        <p:nvSpPr>
          <p:cNvPr id="3" name="Content Placeholder 2">
            <a:extLst>
              <a:ext uri="{FF2B5EF4-FFF2-40B4-BE49-F238E27FC236}">
                <a16:creationId xmlns:a16="http://schemas.microsoft.com/office/drawing/2014/main" id="{8A173C6E-064C-BE7F-99B8-47FE18886B85}"/>
              </a:ext>
            </a:extLst>
          </p:cNvPr>
          <p:cNvSpPr>
            <a:spLocks noGrp="1"/>
          </p:cNvSpPr>
          <p:nvPr>
            <p:ph idx="1"/>
          </p:nvPr>
        </p:nvSpPr>
        <p:spPr>
          <a:xfrm>
            <a:off x="6802581" y="2023145"/>
            <a:ext cx="5198503" cy="4050792"/>
          </a:xfrm>
        </p:spPr>
        <p:txBody>
          <a:bodyPr>
            <a:normAutofit/>
          </a:bodyPr>
          <a:lstStyle/>
          <a:p>
            <a:r>
              <a:rPr lang="en-US" sz="2400" dirty="0"/>
              <a:t>Warning, there are no boundary checks</a:t>
            </a:r>
          </a:p>
          <a:p>
            <a:endParaRPr lang="en-US" sz="2400" dirty="0"/>
          </a:p>
          <a:p>
            <a:r>
              <a:rPr lang="en-US" sz="2400" dirty="0"/>
              <a:t>Here the loop iterates 100 times, even though crash is only 10 elements long!</a:t>
            </a:r>
          </a:p>
          <a:p>
            <a:endParaRPr lang="en-US" sz="2400" dirty="0"/>
          </a:p>
          <a:p>
            <a:r>
              <a:rPr lang="en-US" sz="2400" dirty="0"/>
              <a:t>This will cause important information to be overwritten</a:t>
            </a:r>
          </a:p>
          <a:p>
            <a:endParaRPr lang="en-US" sz="2400" dirty="0"/>
          </a:p>
          <a:p>
            <a:endParaRPr lang="en-US" sz="2400" dirty="0"/>
          </a:p>
          <a:p>
            <a:endParaRPr lang="en-US" sz="2400" dirty="0"/>
          </a:p>
        </p:txBody>
      </p:sp>
      <p:sp>
        <p:nvSpPr>
          <p:cNvPr id="12" name="TextBox 11">
            <a:extLst>
              <a:ext uri="{FF2B5EF4-FFF2-40B4-BE49-F238E27FC236}">
                <a16:creationId xmlns:a16="http://schemas.microsoft.com/office/drawing/2014/main" id="{6E5BBF07-E0E4-9859-9A1B-71D7FD162273}"/>
              </a:ext>
            </a:extLst>
          </p:cNvPr>
          <p:cNvSpPr txBox="1"/>
          <p:nvPr/>
        </p:nvSpPr>
        <p:spPr>
          <a:xfrm>
            <a:off x="190916" y="2023145"/>
            <a:ext cx="6096000" cy="3970318"/>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crash[</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crash[</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crash[</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4880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DF9C-A6EC-532C-CD07-98A5CD441196}"/>
              </a:ext>
            </a:extLst>
          </p:cNvPr>
          <p:cNvSpPr>
            <a:spLocks noGrp="1"/>
          </p:cNvSpPr>
          <p:nvPr>
            <p:ph type="title"/>
          </p:nvPr>
        </p:nvSpPr>
        <p:spPr/>
        <p:txBody>
          <a:bodyPr/>
          <a:lstStyle/>
          <a:p>
            <a:r>
              <a:rPr lang="en-US" dirty="0"/>
              <a:t>vectors</a:t>
            </a:r>
          </a:p>
        </p:txBody>
      </p:sp>
      <p:sp>
        <p:nvSpPr>
          <p:cNvPr id="3" name="Content Placeholder 2">
            <a:extLst>
              <a:ext uri="{FF2B5EF4-FFF2-40B4-BE49-F238E27FC236}">
                <a16:creationId xmlns:a16="http://schemas.microsoft.com/office/drawing/2014/main" id="{5004E8DF-1802-2414-8E04-080944AE0C46}"/>
              </a:ext>
            </a:extLst>
          </p:cNvPr>
          <p:cNvSpPr>
            <a:spLocks noGrp="1"/>
          </p:cNvSpPr>
          <p:nvPr>
            <p:ph idx="1"/>
          </p:nvPr>
        </p:nvSpPr>
        <p:spPr/>
        <p:txBody>
          <a:bodyPr>
            <a:normAutofit/>
          </a:bodyPr>
          <a:lstStyle/>
          <a:p>
            <a:r>
              <a:rPr lang="en-US" sz="2400" dirty="0"/>
              <a:t>Vectors are like arrays, but can grow dynamically</a:t>
            </a:r>
          </a:p>
        </p:txBody>
      </p:sp>
      <p:sp>
        <p:nvSpPr>
          <p:cNvPr id="5" name="TextBox 4">
            <a:extLst>
              <a:ext uri="{FF2B5EF4-FFF2-40B4-BE49-F238E27FC236}">
                <a16:creationId xmlns:a16="http://schemas.microsoft.com/office/drawing/2014/main" id="{CA2D60A3-0BC2-140C-A908-2D553D815A72}"/>
              </a:ext>
            </a:extLst>
          </p:cNvPr>
          <p:cNvSpPr txBox="1"/>
          <p:nvPr/>
        </p:nvSpPr>
        <p:spPr>
          <a:xfrm>
            <a:off x="3047999" y="3223474"/>
            <a:ext cx="6788727" cy="1477328"/>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&lt;vector&gt;</a:t>
            </a:r>
            <a:endParaRPr lang="en-GB" b="0" dirty="0">
              <a:solidFill>
                <a:srgbClr val="F8F8F2"/>
              </a:solidFill>
              <a:effectLst/>
              <a:latin typeface="Menlo" panose="020B0609030804020204" pitchFamily="49" charset="0"/>
            </a:endParaRPr>
          </a:p>
          <a:p>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my_vector</a:t>
            </a:r>
            <a:r>
              <a:rPr lang="en-GB" b="0" dirty="0">
                <a:solidFill>
                  <a:srgbClr val="F8F8F2"/>
                </a:solidFill>
                <a:effectLst/>
                <a:latin typeface="Menlo" panose="020B0609030804020204" pitchFamily="49" charset="0"/>
              </a:rPr>
              <a:t>; </a:t>
            </a:r>
            <a:r>
              <a:rPr lang="en-GB" b="0" dirty="0">
                <a:solidFill>
                  <a:schemeClr val="tx2"/>
                </a:solidFill>
                <a:effectLst/>
                <a:latin typeface="Menlo" panose="020B0609030804020204" pitchFamily="49" charset="0"/>
              </a:rPr>
              <a:t>// initialise vector</a:t>
            </a:r>
          </a:p>
        </p:txBody>
      </p:sp>
      <p:cxnSp>
        <p:nvCxnSpPr>
          <p:cNvPr id="6" name="Straight Arrow Connector 5">
            <a:extLst>
              <a:ext uri="{FF2B5EF4-FFF2-40B4-BE49-F238E27FC236}">
                <a16:creationId xmlns:a16="http://schemas.microsoft.com/office/drawing/2014/main" id="{8F9075CB-6BB3-5DE8-1D68-09F78EBD62AE}"/>
              </a:ext>
            </a:extLst>
          </p:cNvPr>
          <p:cNvCxnSpPr>
            <a:cxnSpLocks/>
          </p:cNvCxnSpPr>
          <p:nvPr/>
        </p:nvCxnSpPr>
        <p:spPr>
          <a:xfrm flipV="1">
            <a:off x="3122675" y="478146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D7B7C7F-C3E2-6940-48C1-9E0349DA77FC}"/>
              </a:ext>
            </a:extLst>
          </p:cNvPr>
          <p:cNvSpPr txBox="1"/>
          <p:nvPr/>
        </p:nvSpPr>
        <p:spPr>
          <a:xfrm>
            <a:off x="1664483" y="5426813"/>
            <a:ext cx="2916383" cy="461665"/>
          </a:xfrm>
          <a:prstGeom prst="rect">
            <a:avLst/>
          </a:prstGeom>
          <a:noFill/>
        </p:spPr>
        <p:txBody>
          <a:bodyPr wrap="square">
            <a:spAutoFit/>
          </a:bodyPr>
          <a:lstStyle/>
          <a:p>
            <a:r>
              <a:rPr lang="en-GB" sz="2400" dirty="0"/>
              <a:t>Call vector object</a:t>
            </a:r>
            <a:endParaRPr lang="en-US" sz="2400" dirty="0"/>
          </a:p>
        </p:txBody>
      </p:sp>
      <p:sp>
        <p:nvSpPr>
          <p:cNvPr id="8" name="Rectangle 7">
            <a:extLst>
              <a:ext uri="{FF2B5EF4-FFF2-40B4-BE49-F238E27FC236}">
                <a16:creationId xmlns:a16="http://schemas.microsoft.com/office/drawing/2014/main" id="{7D83ABF9-1693-5411-9ACC-71FF1C5B5AC5}"/>
              </a:ext>
            </a:extLst>
          </p:cNvPr>
          <p:cNvSpPr/>
          <p:nvPr/>
        </p:nvSpPr>
        <p:spPr>
          <a:xfrm>
            <a:off x="3136530" y="4352087"/>
            <a:ext cx="825870"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8C7CC00-1AE3-B738-9B99-FBCA0C522ABB}"/>
              </a:ext>
            </a:extLst>
          </p:cNvPr>
          <p:cNvCxnSpPr>
            <a:cxnSpLocks/>
          </p:cNvCxnSpPr>
          <p:nvPr/>
        </p:nvCxnSpPr>
        <p:spPr>
          <a:xfrm flipH="1" flipV="1">
            <a:off x="4197928" y="4781464"/>
            <a:ext cx="632322" cy="1231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C4E9E1-981C-8756-6196-92893810E729}"/>
              </a:ext>
            </a:extLst>
          </p:cNvPr>
          <p:cNvSpPr txBox="1"/>
          <p:nvPr/>
        </p:nvSpPr>
        <p:spPr>
          <a:xfrm>
            <a:off x="3717309" y="5888478"/>
            <a:ext cx="2916383" cy="461665"/>
          </a:xfrm>
          <a:prstGeom prst="rect">
            <a:avLst/>
          </a:prstGeom>
          <a:noFill/>
        </p:spPr>
        <p:txBody>
          <a:bodyPr wrap="square">
            <a:spAutoFit/>
          </a:bodyPr>
          <a:lstStyle/>
          <a:p>
            <a:r>
              <a:rPr lang="en-GB" sz="2400" dirty="0"/>
              <a:t>Data type</a:t>
            </a:r>
            <a:endParaRPr lang="en-US" sz="2400" dirty="0"/>
          </a:p>
        </p:txBody>
      </p:sp>
      <p:sp>
        <p:nvSpPr>
          <p:cNvPr id="11" name="Rectangle 10">
            <a:extLst>
              <a:ext uri="{FF2B5EF4-FFF2-40B4-BE49-F238E27FC236}">
                <a16:creationId xmlns:a16="http://schemas.microsoft.com/office/drawing/2014/main" id="{4883AF93-AE9B-60DB-429F-7DE3074572BE}"/>
              </a:ext>
            </a:extLst>
          </p:cNvPr>
          <p:cNvSpPr/>
          <p:nvPr/>
        </p:nvSpPr>
        <p:spPr>
          <a:xfrm>
            <a:off x="3962400" y="4352087"/>
            <a:ext cx="618466"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5C4EB2B-34CB-3855-F998-C19BA3D558EE}"/>
              </a:ext>
            </a:extLst>
          </p:cNvPr>
          <p:cNvCxnSpPr>
            <a:cxnSpLocks/>
          </p:cNvCxnSpPr>
          <p:nvPr/>
        </p:nvCxnSpPr>
        <p:spPr>
          <a:xfrm flipH="1" flipV="1">
            <a:off x="4987084" y="4767610"/>
            <a:ext cx="669036" cy="679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BFEF2D-F076-099F-72CC-C6B6E406ACD0}"/>
              </a:ext>
            </a:extLst>
          </p:cNvPr>
          <p:cNvSpPr txBox="1"/>
          <p:nvPr/>
        </p:nvSpPr>
        <p:spPr>
          <a:xfrm>
            <a:off x="5406735" y="5412959"/>
            <a:ext cx="2620389" cy="461665"/>
          </a:xfrm>
          <a:prstGeom prst="rect">
            <a:avLst/>
          </a:prstGeom>
          <a:noFill/>
        </p:spPr>
        <p:txBody>
          <a:bodyPr wrap="square">
            <a:spAutoFit/>
          </a:bodyPr>
          <a:lstStyle/>
          <a:p>
            <a:r>
              <a:rPr lang="en-GB" sz="2400" dirty="0"/>
              <a:t>Name of vector</a:t>
            </a:r>
            <a:endParaRPr lang="en-US" sz="2400" dirty="0"/>
          </a:p>
        </p:txBody>
      </p:sp>
      <p:sp>
        <p:nvSpPr>
          <p:cNvPr id="15" name="Rectangle 14">
            <a:extLst>
              <a:ext uri="{FF2B5EF4-FFF2-40B4-BE49-F238E27FC236}">
                <a16:creationId xmlns:a16="http://schemas.microsoft.com/office/drawing/2014/main" id="{1612712B-D46C-5BBA-DB09-9848B19D877A}"/>
              </a:ext>
            </a:extLst>
          </p:cNvPr>
          <p:cNvSpPr/>
          <p:nvPr/>
        </p:nvSpPr>
        <p:spPr>
          <a:xfrm>
            <a:off x="4751556" y="4338233"/>
            <a:ext cx="134444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7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par>
                                <p:cTn id="30" presetID="9"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ssolv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1" grpId="0" animBg="1"/>
      <p:bldP spid="14" grpId="0"/>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0CE2-1579-A54D-AFE7-C74ECD5D1ECD}"/>
              </a:ext>
            </a:extLst>
          </p:cNvPr>
          <p:cNvSpPr>
            <a:spLocks noGrp="1"/>
          </p:cNvSpPr>
          <p:nvPr>
            <p:ph type="title"/>
          </p:nvPr>
        </p:nvSpPr>
        <p:spPr/>
        <p:txBody>
          <a:bodyPr/>
          <a:lstStyle/>
          <a:p>
            <a:r>
              <a:rPr lang="en-US" dirty="0"/>
              <a:t>Vector </a:t>
            </a:r>
            <a:r>
              <a:rPr lang="en-US" dirty="0" err="1"/>
              <a:t>initialisation</a:t>
            </a:r>
            <a:endParaRPr lang="en-US" dirty="0"/>
          </a:p>
        </p:txBody>
      </p:sp>
      <p:sp>
        <p:nvSpPr>
          <p:cNvPr id="5" name="TextBox 4">
            <a:extLst>
              <a:ext uri="{FF2B5EF4-FFF2-40B4-BE49-F238E27FC236}">
                <a16:creationId xmlns:a16="http://schemas.microsoft.com/office/drawing/2014/main" id="{F9D91876-04FF-04C4-8292-3CB85781FDAF}"/>
              </a:ext>
            </a:extLst>
          </p:cNvPr>
          <p:cNvSpPr txBox="1"/>
          <p:nvPr/>
        </p:nvSpPr>
        <p:spPr>
          <a:xfrm>
            <a:off x="495715" y="1972163"/>
            <a:ext cx="4381085" cy="4401205"/>
          </a:xfrm>
          <a:prstGeom prst="rect">
            <a:avLst/>
          </a:prstGeom>
          <a:solidFill>
            <a:schemeClr val="tx1"/>
          </a:solidFill>
          <a:ln w="25400">
            <a:solidFill>
              <a:schemeClr val="accent1"/>
            </a:solidFill>
          </a:ln>
        </p:spPr>
        <p:txBody>
          <a:bodyPr wrap="square">
            <a:spAutoFit/>
          </a:bodyPr>
          <a:lstStyle/>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&lt;iostream&gt;</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&lt;vector&gt;</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using</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namespace</a:t>
            </a:r>
            <a:r>
              <a:rPr lang="en-GB" sz="1400" b="0" dirty="0">
                <a:solidFill>
                  <a:srgbClr val="F8F8F2"/>
                </a:solidFill>
                <a:effectLst/>
                <a:latin typeface="Menlo" panose="020B0609030804020204" pitchFamily="49" charset="0"/>
              </a:rPr>
              <a:t> </a:t>
            </a:r>
            <a:r>
              <a:rPr lang="en-GB" sz="1400" b="0" u="sng" dirty="0">
                <a:solidFill>
                  <a:srgbClr val="A6E22E"/>
                </a:solidFill>
                <a:effectLst/>
                <a:latin typeface="Menlo" panose="020B0609030804020204" pitchFamily="49" charset="0"/>
              </a:rPr>
              <a:t>std</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int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main</a:t>
            </a:r>
            <a:r>
              <a:rPr lang="en-GB" sz="1400" b="0" dirty="0">
                <a:solidFill>
                  <a:srgbClr val="F8F8F2"/>
                </a:solidFill>
                <a:effectLst/>
                <a:latin typeface="Menlo" panose="020B0609030804020204" pitchFamily="49" charset="0"/>
              </a:rPr>
              <a:t>() {</a:t>
            </a:r>
          </a:p>
          <a:p>
            <a:br>
              <a:rPr lang="en-GB" sz="1400" b="0" dirty="0">
                <a:solidFill>
                  <a:srgbClr val="F8F8F2"/>
                </a:solidFill>
                <a:effectLst/>
                <a:latin typeface="Menlo" panose="020B0609030804020204" pitchFamily="49" charset="0"/>
              </a:rPr>
            </a:br>
            <a:r>
              <a:rPr lang="en-GB" sz="1400" b="0" dirty="0">
                <a:solidFill>
                  <a:srgbClr val="88846F"/>
                </a:solidFill>
                <a:effectLst/>
                <a:latin typeface="Menlo" panose="020B0609030804020204" pitchFamily="49" charset="0"/>
              </a:rPr>
              <a:t>// initialiser list</a:t>
            </a:r>
            <a:endParaRPr lang="en-GB" sz="1400" b="0" dirty="0">
              <a:solidFill>
                <a:srgbClr val="F8F8F2"/>
              </a:solidFill>
              <a:effectLst/>
              <a:latin typeface="Menlo" panose="020B0609030804020204" pitchFamily="49" charset="0"/>
            </a:endParaRPr>
          </a:p>
          <a:p>
            <a:r>
              <a:rPr lang="en-GB" sz="1400" b="0" dirty="0">
                <a:solidFill>
                  <a:srgbClr val="F8F8F2"/>
                </a:solidFill>
                <a:effectLst/>
                <a:latin typeface="Menlo" panose="020B0609030804020204" pitchFamily="49" charset="0"/>
              </a:rPr>
              <a:t>vector</a:t>
            </a:r>
            <a:r>
              <a:rPr lang="en-GB" sz="1400" b="0" dirty="0">
                <a:solidFill>
                  <a:srgbClr val="F92672"/>
                </a:solidFill>
                <a:effectLst/>
                <a:latin typeface="Menlo" panose="020B0609030804020204" pitchFamily="49" charset="0"/>
              </a:rPr>
              <a:t>&lt;</a:t>
            </a:r>
            <a:r>
              <a:rPr lang="en-GB" sz="1400" b="0" i="1" dirty="0">
                <a:solidFill>
                  <a:srgbClr val="66D9EF"/>
                </a:solidFill>
                <a:effectLst/>
                <a:latin typeface="Menlo" panose="020B0609030804020204" pitchFamily="49" charset="0"/>
              </a:rPr>
              <a:t>int</a:t>
            </a:r>
            <a:r>
              <a:rPr lang="en-GB" sz="1400" b="0" dirty="0">
                <a:solidFill>
                  <a:srgbClr val="F92672"/>
                </a:solidFill>
                <a:effectLst/>
                <a:latin typeface="Menlo" panose="020B0609030804020204" pitchFamily="49" charset="0"/>
              </a:rPr>
              <a:t>&gt;</a:t>
            </a:r>
            <a:r>
              <a:rPr lang="en-GB" sz="1400" b="0" dirty="0">
                <a:solidFill>
                  <a:srgbClr val="F8F8F2"/>
                </a:solidFill>
                <a:effectLst/>
                <a:latin typeface="Menlo" panose="020B0609030804020204" pitchFamily="49" charset="0"/>
              </a:rPr>
              <a:t> vector1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1</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2</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3</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4</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5</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dirty="0">
                <a:solidFill>
                  <a:srgbClr val="88846F"/>
                </a:solidFill>
                <a:effectLst/>
                <a:latin typeface="Menlo" panose="020B0609030804020204" pitchFamily="49" charset="0"/>
              </a:rPr>
              <a:t>// uniform initialisation</a:t>
            </a:r>
            <a:endParaRPr lang="en-GB" sz="1400" b="0" dirty="0">
              <a:solidFill>
                <a:srgbClr val="F8F8F2"/>
              </a:solidFill>
              <a:effectLst/>
              <a:latin typeface="Menlo" panose="020B0609030804020204" pitchFamily="49" charset="0"/>
            </a:endParaRPr>
          </a:p>
          <a:p>
            <a:r>
              <a:rPr lang="en-GB" sz="1400" b="0" dirty="0">
                <a:solidFill>
                  <a:srgbClr val="F8F8F2"/>
                </a:solidFill>
                <a:effectLst/>
                <a:latin typeface="Menlo" panose="020B0609030804020204" pitchFamily="49" charset="0"/>
              </a:rPr>
              <a:t>vector</a:t>
            </a:r>
            <a:r>
              <a:rPr lang="en-GB" sz="1400" b="0" dirty="0">
                <a:solidFill>
                  <a:srgbClr val="F92672"/>
                </a:solidFill>
                <a:effectLst/>
                <a:latin typeface="Menlo" panose="020B0609030804020204" pitchFamily="49" charset="0"/>
              </a:rPr>
              <a:t>&lt;</a:t>
            </a:r>
            <a:r>
              <a:rPr lang="en-GB" sz="1400" b="0" i="1" dirty="0">
                <a:solidFill>
                  <a:srgbClr val="66D9EF"/>
                </a:solidFill>
                <a:effectLst/>
                <a:latin typeface="Menlo" panose="020B0609030804020204" pitchFamily="49" charset="0"/>
              </a:rPr>
              <a:t>int</a:t>
            </a:r>
            <a:r>
              <a:rPr lang="en-GB" sz="1400" b="0" dirty="0">
                <a:solidFill>
                  <a:srgbClr val="F92672"/>
                </a:solidFill>
                <a:effectLst/>
                <a:latin typeface="Menlo" panose="020B0609030804020204" pitchFamily="49" charset="0"/>
              </a:rPr>
              <a:t>&gt;</a:t>
            </a:r>
            <a:r>
              <a:rPr lang="en-GB" sz="1400" b="0" dirty="0">
                <a:solidFill>
                  <a:srgbClr val="F8F8F2"/>
                </a:solidFill>
                <a:effectLst/>
                <a:latin typeface="Menlo" panose="020B0609030804020204" pitchFamily="49" charset="0"/>
              </a:rPr>
              <a:t> vector2{</a:t>
            </a:r>
            <a:r>
              <a:rPr lang="en-GB" sz="1400" b="0" dirty="0">
                <a:solidFill>
                  <a:srgbClr val="AE81FF"/>
                </a:solidFill>
                <a:effectLst/>
                <a:latin typeface="Menlo" panose="020B0609030804020204" pitchFamily="49" charset="0"/>
              </a:rPr>
              <a:t>6</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7</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8</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9</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10</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dirty="0">
                <a:solidFill>
                  <a:srgbClr val="88846F"/>
                </a:solidFill>
                <a:effectLst/>
                <a:latin typeface="Menlo" panose="020B0609030804020204" pitchFamily="49" charset="0"/>
              </a:rPr>
              <a:t>// method 3</a:t>
            </a:r>
            <a:endParaRPr lang="en-GB" sz="1400" b="0" dirty="0">
              <a:solidFill>
                <a:srgbClr val="F8F8F2"/>
              </a:solidFill>
              <a:effectLst/>
              <a:latin typeface="Menlo" panose="020B0609030804020204" pitchFamily="49" charset="0"/>
            </a:endParaRPr>
          </a:p>
          <a:p>
            <a:r>
              <a:rPr lang="en-GB" sz="1400" b="0" dirty="0">
                <a:solidFill>
                  <a:srgbClr val="F8F8F2"/>
                </a:solidFill>
                <a:effectLst/>
                <a:latin typeface="Menlo" panose="020B0609030804020204" pitchFamily="49" charset="0"/>
              </a:rPr>
              <a:t>vector</a:t>
            </a:r>
            <a:r>
              <a:rPr lang="en-GB" sz="1400" b="0" dirty="0">
                <a:solidFill>
                  <a:srgbClr val="F92672"/>
                </a:solidFill>
                <a:effectLst/>
                <a:latin typeface="Menlo" panose="020B0609030804020204" pitchFamily="49" charset="0"/>
              </a:rPr>
              <a:t>&lt;</a:t>
            </a:r>
            <a:r>
              <a:rPr lang="en-GB" sz="1400" b="0" i="1" dirty="0">
                <a:solidFill>
                  <a:srgbClr val="66D9EF"/>
                </a:solidFill>
                <a:effectLst/>
                <a:latin typeface="Menlo" panose="020B0609030804020204" pitchFamily="49" charset="0"/>
              </a:rPr>
              <a:t>int</a:t>
            </a:r>
            <a:r>
              <a:rPr lang="en-GB" sz="1400" b="0" dirty="0">
                <a:solidFill>
                  <a:srgbClr val="F92672"/>
                </a:solidFill>
                <a:effectLst/>
                <a:latin typeface="Menlo" panose="020B0609030804020204" pitchFamily="49" charset="0"/>
              </a:rPr>
              <a:t>&gt;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vector3</a:t>
            </a:r>
            <a:r>
              <a:rPr lang="en-GB" sz="1400" b="0" dirty="0">
                <a:solidFill>
                  <a:srgbClr val="F8F8F2"/>
                </a:solidFill>
                <a:effectLst/>
                <a:latin typeface="Menlo" panose="020B0609030804020204" pitchFamily="49" charset="0"/>
              </a:rPr>
              <a:t>(</a:t>
            </a:r>
            <a:r>
              <a:rPr lang="en-GB" sz="1400" b="0" dirty="0">
                <a:solidFill>
                  <a:srgbClr val="AE81FF"/>
                </a:solidFill>
                <a:effectLst/>
                <a:latin typeface="Menlo" panose="020B0609030804020204" pitchFamily="49" charset="0"/>
              </a:rPr>
              <a:t>5</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12</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dirty="0">
                <a:solidFill>
                  <a:srgbClr val="F92672"/>
                </a:solidFill>
                <a:effectLst/>
                <a:latin typeface="Menlo" panose="020B0609030804020204" pitchFamily="49" charset="0"/>
              </a:rPr>
              <a:t>for</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int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i</a:t>
            </a:r>
            <a:r>
              <a:rPr lang="en-GB" sz="1400" b="0" dirty="0">
                <a:solidFill>
                  <a:srgbClr val="F8F8F2"/>
                </a:solidFill>
                <a:effectLst/>
                <a:latin typeface="Menlo" panose="020B0609030804020204" pitchFamily="49" charset="0"/>
              </a:rPr>
              <a:t>: vector3)</a:t>
            </a:r>
          </a:p>
          <a:p>
            <a:r>
              <a:rPr lang="en-GB" sz="1400" b="0" u="sng" dirty="0">
                <a:solidFill>
                  <a:srgbClr val="A6E22E"/>
                </a:solidFill>
                <a:effectLst/>
                <a:latin typeface="Menlo" panose="020B0609030804020204" pitchFamily="49" charset="0"/>
              </a:rPr>
              <a:t>std</a:t>
            </a:r>
            <a:r>
              <a:rPr lang="en-GB" sz="1400" b="0" dirty="0">
                <a:solidFill>
                  <a:srgbClr val="F8F8F2"/>
                </a:solidFill>
                <a:effectLst/>
                <a:latin typeface="Menlo" panose="020B0609030804020204" pitchFamily="49" charset="0"/>
              </a:rPr>
              <a:t>::</a:t>
            </a:r>
            <a:r>
              <a:rPr lang="en-GB" sz="1400" b="0" dirty="0" err="1">
                <a:solidFill>
                  <a:srgbClr val="F8F8F2"/>
                </a:solidFill>
                <a:effectLst/>
                <a:latin typeface="Menlo" panose="020B0609030804020204" pitchFamily="49" charset="0"/>
              </a:rPr>
              <a:t>cout</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i</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 '</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0</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p:txBody>
      </p:sp>
      <p:sp>
        <p:nvSpPr>
          <p:cNvPr id="6" name="Content Placeholder 2">
            <a:extLst>
              <a:ext uri="{FF2B5EF4-FFF2-40B4-BE49-F238E27FC236}">
                <a16:creationId xmlns:a16="http://schemas.microsoft.com/office/drawing/2014/main" id="{E4FA4F89-9329-1BED-293F-CE5259F76B65}"/>
              </a:ext>
            </a:extLst>
          </p:cNvPr>
          <p:cNvSpPr>
            <a:spLocks noGrp="1"/>
          </p:cNvSpPr>
          <p:nvPr>
            <p:ph idx="1"/>
          </p:nvPr>
        </p:nvSpPr>
        <p:spPr>
          <a:xfrm>
            <a:off x="6802581" y="2023145"/>
            <a:ext cx="5198503" cy="4050792"/>
          </a:xfrm>
        </p:spPr>
        <p:txBody>
          <a:bodyPr>
            <a:normAutofit/>
          </a:bodyPr>
          <a:lstStyle/>
          <a:p>
            <a:pPr marL="0" indent="0">
              <a:buNone/>
            </a:pPr>
            <a:r>
              <a:rPr lang="en-GB" sz="2400" dirty="0">
                <a:latin typeface="Menlo" panose="020B0609030804020204" pitchFamily="49" charset="0"/>
              </a:rPr>
              <a:t>vector1 </a:t>
            </a:r>
            <a:r>
              <a:rPr lang="en-US" sz="2400" dirty="0"/>
              <a:t>and </a:t>
            </a:r>
            <a:r>
              <a:rPr lang="en-GB" sz="2400" dirty="0">
                <a:latin typeface="Menlo" panose="020B0609030804020204" pitchFamily="49" charset="0"/>
              </a:rPr>
              <a:t>vector1 </a:t>
            </a:r>
            <a:r>
              <a:rPr lang="en-US" sz="2400" dirty="0"/>
              <a:t>are </a:t>
            </a:r>
            <a:r>
              <a:rPr lang="en-US" sz="2400" dirty="0" err="1"/>
              <a:t>intialised</a:t>
            </a:r>
            <a:r>
              <a:rPr lang="en-US" sz="2400" dirty="0"/>
              <a:t> with set values</a:t>
            </a:r>
          </a:p>
          <a:p>
            <a:pPr marL="0" indent="0">
              <a:buNone/>
            </a:pPr>
            <a:endParaRPr lang="en-US" sz="2400" dirty="0"/>
          </a:p>
          <a:p>
            <a:pPr marL="0" indent="0">
              <a:buNone/>
            </a:pPr>
            <a:r>
              <a:rPr lang="en-GB" sz="2400" dirty="0">
                <a:latin typeface="Menlo" panose="020B0609030804020204" pitchFamily="49" charset="0"/>
              </a:rPr>
              <a:t>vector3</a:t>
            </a:r>
            <a:r>
              <a:rPr lang="en-US" sz="2400" dirty="0"/>
              <a:t> creates an array of length five, consisting of repeating twelves</a:t>
            </a:r>
          </a:p>
          <a:p>
            <a:pPr marL="0" indent="0">
              <a:buNone/>
            </a:pPr>
            <a:endParaRPr lang="en-US" sz="2400" dirty="0"/>
          </a:p>
          <a:p>
            <a:pPr marL="0" indent="0">
              <a:buNone/>
            </a:pPr>
            <a:r>
              <a:rPr lang="en-US" sz="2400" dirty="0"/>
              <a:t>You can’t print out a full vector, you need to loop over all the elements</a:t>
            </a:r>
          </a:p>
          <a:p>
            <a:endParaRPr lang="en-US" sz="2400" dirty="0"/>
          </a:p>
          <a:p>
            <a:endParaRPr lang="en-US" sz="2400" dirty="0"/>
          </a:p>
          <a:p>
            <a:endParaRPr lang="en-US" sz="2400" dirty="0"/>
          </a:p>
        </p:txBody>
      </p:sp>
    </p:spTree>
    <p:extLst>
      <p:ext uri="{BB962C8B-B14F-4D97-AF65-F5344CB8AC3E}">
        <p14:creationId xmlns:p14="http://schemas.microsoft.com/office/powerpoint/2010/main" val="203579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5A29-AE9C-41B3-86BE-EE098AD73CA1}"/>
              </a:ext>
            </a:extLst>
          </p:cNvPr>
          <p:cNvSpPr>
            <a:spLocks noGrp="1"/>
          </p:cNvSpPr>
          <p:nvPr>
            <p:ph type="title"/>
          </p:nvPr>
        </p:nvSpPr>
        <p:spPr/>
        <p:txBody>
          <a:bodyPr/>
          <a:lstStyle/>
          <a:p>
            <a:r>
              <a:rPr lang="en-US" dirty="0"/>
              <a:t>Vector manipulation</a:t>
            </a:r>
          </a:p>
        </p:txBody>
      </p:sp>
      <p:sp>
        <p:nvSpPr>
          <p:cNvPr id="5" name="TextBox 4">
            <a:extLst>
              <a:ext uri="{FF2B5EF4-FFF2-40B4-BE49-F238E27FC236}">
                <a16:creationId xmlns:a16="http://schemas.microsoft.com/office/drawing/2014/main" id="{158544D4-382C-64DD-C3B8-EF77757E9F52}"/>
              </a:ext>
            </a:extLst>
          </p:cNvPr>
          <p:cNvSpPr txBox="1"/>
          <p:nvPr/>
        </p:nvSpPr>
        <p:spPr>
          <a:xfrm>
            <a:off x="418685" y="2062414"/>
            <a:ext cx="6096000" cy="1754326"/>
          </a:xfrm>
          <a:prstGeom prst="rect">
            <a:avLst/>
          </a:prstGeom>
          <a:solidFill>
            <a:schemeClr val="tx1"/>
          </a:solidFill>
          <a:ln w="25400">
            <a:solidFill>
              <a:schemeClr val="accent1"/>
            </a:solidFill>
          </a:ln>
        </p:spPr>
        <p:txBody>
          <a:bodyPr wrap="square">
            <a:spAutoFit/>
          </a:bodyPr>
          <a:lstStyle/>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vector1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3</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add the integers 6 and 7 to the vector</a:t>
            </a:r>
            <a:endParaRPr lang="en-GB" b="0" dirty="0">
              <a:solidFill>
                <a:srgbClr val="F8F8F2"/>
              </a:solidFill>
              <a:effectLst/>
              <a:latin typeface="Menlo" panose="020B0609030804020204" pitchFamily="49" charset="0"/>
            </a:endParaRPr>
          </a:p>
          <a:p>
            <a:r>
              <a:rPr lang="en-GB" dirty="0" err="1">
                <a:solidFill>
                  <a:srgbClr val="F8F8F2"/>
                </a:solidFill>
                <a:latin typeface="Menlo" panose="020B0609030804020204" pitchFamily="49" charset="0"/>
              </a:rPr>
              <a:t>vector</a:t>
            </a:r>
            <a:r>
              <a:rPr lang="en-GB" b="0" dirty="0" err="1">
                <a:solidFill>
                  <a:srgbClr val="F8F8F2"/>
                </a:solidFill>
                <a:effectLst/>
                <a:latin typeface="Menlo" panose="020B0609030804020204" pitchFamily="49" charset="0"/>
              </a:rPr>
              <a:t>.</a:t>
            </a:r>
            <a:r>
              <a:rPr lang="en-GB" b="0" dirty="0" err="1">
                <a:solidFill>
                  <a:srgbClr val="A6E22E"/>
                </a:solidFill>
                <a:effectLst/>
                <a:latin typeface="Menlo" panose="020B0609030804020204" pitchFamily="49" charset="0"/>
              </a:rPr>
              <a:t>push_back</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6</a:t>
            </a:r>
            <a:r>
              <a:rPr lang="en-GB" b="0" dirty="0">
                <a:solidFill>
                  <a:srgbClr val="F8F8F2"/>
                </a:solidFill>
                <a:effectLst/>
                <a:latin typeface="Menlo" panose="020B0609030804020204" pitchFamily="49" charset="0"/>
              </a:rPr>
              <a:t>);</a:t>
            </a:r>
          </a:p>
          <a:p>
            <a:r>
              <a:rPr lang="en-GB" dirty="0" err="1">
                <a:solidFill>
                  <a:srgbClr val="F8F8F2"/>
                </a:solidFill>
                <a:latin typeface="Menlo" panose="020B0609030804020204" pitchFamily="49" charset="0"/>
              </a:rPr>
              <a:t>vector</a:t>
            </a:r>
            <a:r>
              <a:rPr lang="en-GB" b="0" dirty="0" err="1">
                <a:solidFill>
                  <a:srgbClr val="F8F8F2"/>
                </a:solidFill>
                <a:effectLst/>
                <a:latin typeface="Menlo" panose="020B0609030804020204" pitchFamily="49" charset="0"/>
              </a:rPr>
              <a:t>.</a:t>
            </a:r>
            <a:r>
              <a:rPr lang="en-GB" b="0" dirty="0" err="1">
                <a:solidFill>
                  <a:srgbClr val="A6E22E"/>
                </a:solidFill>
                <a:effectLst/>
                <a:latin typeface="Menlo" panose="020B0609030804020204" pitchFamily="49" charset="0"/>
              </a:rPr>
              <a:t>push_back</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remove the last element</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num.</a:t>
            </a:r>
            <a:r>
              <a:rPr lang="en-GB" b="0" dirty="0" err="1">
                <a:solidFill>
                  <a:srgbClr val="A6E22E"/>
                </a:solidFill>
                <a:effectLst/>
                <a:latin typeface="Menlo" panose="020B0609030804020204" pitchFamily="49" charset="0"/>
              </a:rPr>
              <a:t>pop_back</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p:txBody>
      </p:sp>
      <p:sp>
        <p:nvSpPr>
          <p:cNvPr id="9" name="TextBox 8">
            <a:extLst>
              <a:ext uri="{FF2B5EF4-FFF2-40B4-BE49-F238E27FC236}">
                <a16:creationId xmlns:a16="http://schemas.microsoft.com/office/drawing/2014/main" id="{964E4F52-8B8A-DFE7-3E5C-680C0373D947}"/>
              </a:ext>
            </a:extLst>
          </p:cNvPr>
          <p:cNvSpPr txBox="1"/>
          <p:nvPr/>
        </p:nvSpPr>
        <p:spPr>
          <a:xfrm>
            <a:off x="418685" y="4101860"/>
            <a:ext cx="6096000" cy="2585323"/>
          </a:xfrm>
          <a:prstGeom prst="rect">
            <a:avLst/>
          </a:prstGeom>
          <a:solidFill>
            <a:schemeClr val="tx1"/>
          </a:solidFill>
          <a:ln w="25400">
            <a:solidFill>
              <a:schemeClr val="accent1"/>
            </a:solidFill>
          </a:ln>
        </p:spPr>
        <p:txBody>
          <a:bodyPr wrap="square">
            <a:spAutoFit/>
          </a:bodyPr>
          <a:lstStyle/>
          <a:p>
            <a:r>
              <a:rPr lang="en-GB" b="0" dirty="0">
                <a:solidFill>
                  <a:srgbClr val="88846F"/>
                </a:solidFill>
                <a:effectLst/>
                <a:latin typeface="Menlo" panose="020B0609030804020204" pitchFamily="49" charset="0"/>
              </a:rPr>
              <a:t>// access vector elements</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vector.</a:t>
            </a:r>
            <a:r>
              <a:rPr lang="en-GB" b="0" dirty="0" err="1">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or</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vector[</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However, the at() function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is preferred over [] because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at() throws an exception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whenever the vector is out of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bound, while [] gives a garbage value.</a:t>
            </a:r>
            <a:endParaRPr lang="en-GB" b="0" dirty="0">
              <a:solidFill>
                <a:srgbClr val="F8F8F2"/>
              </a:solidFill>
              <a:effectLst/>
              <a:latin typeface="Menlo" panose="020B0609030804020204" pitchFamily="49" charset="0"/>
            </a:endParaRPr>
          </a:p>
        </p:txBody>
      </p:sp>
      <p:sp>
        <p:nvSpPr>
          <p:cNvPr id="15" name="TextBox 14">
            <a:extLst>
              <a:ext uri="{FF2B5EF4-FFF2-40B4-BE49-F238E27FC236}">
                <a16:creationId xmlns:a16="http://schemas.microsoft.com/office/drawing/2014/main" id="{BDD0BD9B-4B43-693A-3031-3B2DBA640D73}"/>
              </a:ext>
            </a:extLst>
          </p:cNvPr>
          <p:cNvSpPr txBox="1"/>
          <p:nvPr/>
        </p:nvSpPr>
        <p:spPr>
          <a:xfrm>
            <a:off x="6844146" y="2062414"/>
            <a:ext cx="4929169" cy="1754326"/>
          </a:xfrm>
          <a:prstGeom prst="rect">
            <a:avLst/>
          </a:prstGeom>
          <a:solidFill>
            <a:schemeClr val="tx1"/>
          </a:solidFill>
          <a:ln w="25400">
            <a:solidFill>
              <a:schemeClr val="accent1"/>
            </a:solidFill>
          </a:ln>
        </p:spPr>
        <p:txBody>
          <a:bodyPr wrap="square">
            <a:spAutoFit/>
          </a:bodyPr>
          <a:lstStyle/>
          <a:p>
            <a:r>
              <a:rPr lang="en-GB" b="0" dirty="0">
                <a:solidFill>
                  <a:srgbClr val="88846F"/>
                </a:solidFill>
                <a:effectLst/>
                <a:latin typeface="Menlo" panose="020B0609030804020204" pitchFamily="49" charset="0"/>
              </a:rPr>
              <a:t>// change elements at indexes 1 and 4</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num.</a:t>
            </a:r>
            <a:r>
              <a:rPr lang="en-GB" b="0" dirty="0" err="1">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9</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num.</a:t>
            </a:r>
            <a:r>
              <a:rPr lang="en-GB" b="0" dirty="0" err="1">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endParaRPr lang="en-GB" b="0" dirty="0">
              <a:solidFill>
                <a:srgbClr val="F8F8F2"/>
              </a:solidFill>
              <a:effectLst/>
              <a:latin typeface="Menlo" panose="020B0609030804020204" pitchFamily="49" charset="0"/>
            </a:endParaRPr>
          </a:p>
        </p:txBody>
      </p:sp>
      <p:sp>
        <p:nvSpPr>
          <p:cNvPr id="17" name="TextBox 16">
            <a:extLst>
              <a:ext uri="{FF2B5EF4-FFF2-40B4-BE49-F238E27FC236}">
                <a16:creationId xmlns:a16="http://schemas.microsoft.com/office/drawing/2014/main" id="{32B4FBE8-B6E1-19AA-4788-7F957CD28058}"/>
              </a:ext>
            </a:extLst>
          </p:cNvPr>
          <p:cNvSpPr txBox="1"/>
          <p:nvPr/>
        </p:nvSpPr>
        <p:spPr>
          <a:xfrm>
            <a:off x="6844146" y="4117694"/>
            <a:ext cx="4516581" cy="923330"/>
          </a:xfrm>
          <a:prstGeom prst="rect">
            <a:avLst/>
          </a:prstGeom>
          <a:noFill/>
        </p:spPr>
        <p:txBody>
          <a:bodyPr wrap="square">
            <a:spAutoFit/>
          </a:bodyPr>
          <a:lstStyle/>
          <a:p>
            <a:r>
              <a:rPr lang="en-US" dirty="0"/>
              <a:t>For other vector functions, see:</a:t>
            </a:r>
          </a:p>
          <a:p>
            <a:r>
              <a:rPr lang="en-US" dirty="0">
                <a:hlinkClick r:id="rId2"/>
              </a:rPr>
              <a:t>https://www.programiz.com/cpp-programming/vectors</a:t>
            </a:r>
            <a:endParaRPr lang="en-US" dirty="0"/>
          </a:p>
        </p:txBody>
      </p:sp>
    </p:spTree>
    <p:extLst>
      <p:ext uri="{BB962C8B-B14F-4D97-AF65-F5344CB8AC3E}">
        <p14:creationId xmlns:p14="http://schemas.microsoft.com/office/powerpoint/2010/main" val="27945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7D86-F772-36E6-3606-13A48EA9A608}"/>
              </a:ext>
            </a:extLst>
          </p:cNvPr>
          <p:cNvSpPr>
            <a:spLocks noGrp="1"/>
          </p:cNvSpPr>
          <p:nvPr>
            <p:ph type="title"/>
          </p:nvPr>
        </p:nvSpPr>
        <p:spPr/>
        <p:txBody>
          <a:bodyPr/>
          <a:lstStyle/>
          <a:p>
            <a:r>
              <a:rPr lang="en-US" dirty="0"/>
              <a:t>Challenge four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A1EBA8-0965-38A0-0F6C-74CC1E65BC72}"/>
                  </a:ext>
                </a:extLst>
              </p:cNvPr>
              <p:cNvSpPr>
                <a:spLocks noGrp="1"/>
              </p:cNvSpPr>
              <p:nvPr>
                <p:ph idx="1"/>
              </p:nvPr>
            </p:nvSpPr>
            <p:spPr/>
            <p:txBody>
              <a:bodyPr>
                <a:normAutofit lnSpcReduction="10000"/>
              </a:bodyPr>
              <a:lstStyle/>
              <a:p>
                <a:r>
                  <a:rPr lang="en-US" sz="2800" dirty="0"/>
                  <a:t>Create an evenly-space array between 0 and </a:t>
                </a:r>
                <a14:m>
                  <m:oMath xmlns:m="http://schemas.openxmlformats.org/officeDocument/2006/math">
                    <m:r>
                      <a:rPr lang="en-US" sz="2800" i="1" smtClean="0">
                        <a:latin typeface="Cambria Math" panose="02040503050406030204" pitchFamily="18" charset="0"/>
                        <a:ea typeface="Cambria Math" panose="02040503050406030204" pitchFamily="18" charset="0"/>
                      </a:rPr>
                      <m:t>𝜋</m:t>
                    </m:r>
                  </m:oMath>
                </a14:m>
                <a:r>
                  <a:rPr lang="en-US" sz="2800" dirty="0"/>
                  <a:t> (you’ll need to import &lt;</a:t>
                </a:r>
                <a:r>
                  <a:rPr lang="en-US" sz="2800" dirty="0" err="1"/>
                  <a:t>cmath</a:t>
                </a:r>
                <a:r>
                  <a:rPr lang="en-US" sz="2800" dirty="0"/>
                  <a:t>&gt;)</a:t>
                </a:r>
              </a:p>
              <a:p>
                <a:endParaRPr lang="en-US" sz="2800" dirty="0"/>
              </a:p>
              <a:p>
                <a:r>
                  <a:rPr lang="en-US" sz="2800" dirty="0"/>
                  <a:t>Create a function called sin_2x which returns sin(2x)</a:t>
                </a:r>
              </a:p>
              <a:p>
                <a:endParaRPr lang="en-US" sz="2800" dirty="0"/>
              </a:p>
              <a:p>
                <a:r>
                  <a:rPr lang="en-US" sz="2800" dirty="0"/>
                  <a:t>Loop over your array and pass the elements to sin_2x</a:t>
                </a:r>
              </a:p>
              <a:p>
                <a:endParaRPr lang="en-US" sz="2800" dirty="0"/>
              </a:p>
              <a:p>
                <a:r>
                  <a:rPr lang="en-US" sz="2800" dirty="0"/>
                  <a:t>Save the results to a new array of the same length</a:t>
                </a:r>
              </a:p>
              <a:p>
                <a:endParaRPr lang="en-US" sz="2800" dirty="0"/>
              </a:p>
              <a:p>
                <a:endParaRPr lang="en-US" sz="2800" dirty="0"/>
              </a:p>
            </p:txBody>
          </p:sp>
        </mc:Choice>
        <mc:Fallback>
          <p:sp>
            <p:nvSpPr>
              <p:cNvPr id="3" name="Content Placeholder 2">
                <a:extLst>
                  <a:ext uri="{FF2B5EF4-FFF2-40B4-BE49-F238E27FC236}">
                    <a16:creationId xmlns:a16="http://schemas.microsoft.com/office/drawing/2014/main" id="{01A1EBA8-0965-38A0-0F6C-74CC1E65BC72}"/>
                  </a:ext>
                </a:extLst>
              </p:cNvPr>
              <p:cNvSpPr>
                <a:spLocks noGrp="1" noRot="1" noChangeAspect="1" noMove="1" noResize="1" noEditPoints="1" noAdjustHandles="1" noChangeArrowheads="1" noChangeShapeType="1" noTextEdit="1"/>
              </p:cNvSpPr>
              <p:nvPr>
                <p:ph idx="1"/>
              </p:nvPr>
            </p:nvSpPr>
            <p:spPr>
              <a:blipFill>
                <a:blip r:embed="rId2"/>
                <a:stretch>
                  <a:fillRect l="-757" t="-3750" r="-1513"/>
                </a:stretch>
              </a:blipFill>
            </p:spPr>
            <p:txBody>
              <a:bodyPr/>
              <a:lstStyle/>
              <a:p>
                <a:r>
                  <a:rPr lang="en-US">
                    <a:noFill/>
                  </a:rPr>
                  <a:t> </a:t>
                </a:r>
              </a:p>
            </p:txBody>
          </p:sp>
        </mc:Fallback>
      </mc:AlternateContent>
    </p:spTree>
    <p:extLst>
      <p:ext uri="{BB962C8B-B14F-4D97-AF65-F5344CB8AC3E}">
        <p14:creationId xmlns:p14="http://schemas.microsoft.com/office/powerpoint/2010/main" val="1300923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AAC2-2ADC-634E-E548-DB23F14CD971}"/>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F3427FE7-0097-1442-02D2-C4EED79991A9}"/>
              </a:ext>
            </a:extLst>
          </p:cNvPr>
          <p:cNvSpPr>
            <a:spLocks noGrp="1"/>
          </p:cNvSpPr>
          <p:nvPr>
            <p:ph idx="1"/>
          </p:nvPr>
        </p:nvSpPr>
        <p:spPr/>
        <p:txBody>
          <a:bodyPr>
            <a:normAutofit/>
          </a:bodyPr>
          <a:lstStyle/>
          <a:p>
            <a:r>
              <a:rPr lang="en-US" sz="2800" dirty="0"/>
              <a:t>Passing vectors into functions (pointers)</a:t>
            </a:r>
          </a:p>
          <a:p>
            <a:pPr marL="0" indent="0">
              <a:buNone/>
            </a:pPr>
            <a:endParaRPr lang="en-US" sz="2800" dirty="0"/>
          </a:p>
          <a:p>
            <a:r>
              <a:rPr lang="en-US" sz="2800" dirty="0"/>
              <a:t>Plotting data (really this time)</a:t>
            </a:r>
          </a:p>
          <a:p>
            <a:endParaRPr lang="en-US" sz="2800" dirty="0"/>
          </a:p>
          <a:p>
            <a:r>
              <a:rPr lang="en-US" sz="2800" dirty="0"/>
              <a:t>Introduction to Monte Carlo methods</a:t>
            </a:r>
          </a:p>
          <a:p>
            <a:pPr marL="0" indent="0">
              <a:buNone/>
            </a:pPr>
            <a:endParaRPr lang="en-US" sz="2800" dirty="0"/>
          </a:p>
        </p:txBody>
      </p:sp>
    </p:spTree>
    <p:extLst>
      <p:ext uri="{BB962C8B-B14F-4D97-AF65-F5344CB8AC3E}">
        <p14:creationId xmlns:p14="http://schemas.microsoft.com/office/powerpoint/2010/main" val="1330886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C965-8D46-88AE-47DE-1C641E8D0F8B}"/>
              </a:ext>
            </a:extLst>
          </p:cNvPr>
          <p:cNvSpPr>
            <a:spLocks noGrp="1"/>
          </p:cNvSpPr>
          <p:nvPr>
            <p:ph type="title"/>
          </p:nvPr>
        </p:nvSpPr>
        <p:spPr>
          <a:xfrm>
            <a:off x="4967494" y="2624328"/>
            <a:ext cx="2257012" cy="1609344"/>
          </a:xfrm>
        </p:spPr>
        <p:txBody>
          <a:bodyPr/>
          <a:lstStyle/>
          <a:p>
            <a:r>
              <a:rPr lang="en-US" dirty="0"/>
              <a:t>Thanks!</a:t>
            </a:r>
          </a:p>
        </p:txBody>
      </p:sp>
    </p:spTree>
    <p:extLst>
      <p:ext uri="{BB962C8B-B14F-4D97-AF65-F5344CB8AC3E}">
        <p14:creationId xmlns:p14="http://schemas.microsoft.com/office/powerpoint/2010/main" val="331364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F871-73D3-C8A6-24EF-A849039546CB}"/>
              </a:ext>
            </a:extLst>
          </p:cNvPr>
          <p:cNvSpPr>
            <a:spLocks noGrp="1"/>
          </p:cNvSpPr>
          <p:nvPr>
            <p:ph type="title"/>
          </p:nvPr>
        </p:nvSpPr>
        <p:spPr/>
        <p:txBody>
          <a:bodyPr/>
          <a:lstStyle/>
          <a:p>
            <a:r>
              <a:rPr lang="en-US" dirty="0"/>
              <a:t>Follow along on your laptop</a:t>
            </a:r>
          </a:p>
        </p:txBody>
      </p:sp>
      <p:sp>
        <p:nvSpPr>
          <p:cNvPr id="3" name="Content Placeholder 2">
            <a:extLst>
              <a:ext uri="{FF2B5EF4-FFF2-40B4-BE49-F238E27FC236}">
                <a16:creationId xmlns:a16="http://schemas.microsoft.com/office/drawing/2014/main" id="{4B7C3900-A861-35A0-EB94-1CC0848B6128}"/>
              </a:ext>
            </a:extLst>
          </p:cNvPr>
          <p:cNvSpPr>
            <a:spLocks noGrp="1"/>
          </p:cNvSpPr>
          <p:nvPr>
            <p:ph idx="1"/>
          </p:nvPr>
        </p:nvSpPr>
        <p:spPr/>
        <p:txBody>
          <a:bodyPr/>
          <a:lstStyle/>
          <a:p>
            <a:r>
              <a:rPr lang="en-US" dirty="0"/>
              <a:t>Copy the text on the </a:t>
            </a:r>
            <a:r>
              <a:rPr lang="en-US" dirty="0" err="1"/>
              <a:t>Powerpoint</a:t>
            </a:r>
            <a:r>
              <a:rPr lang="en-US" dirty="0"/>
              <a:t> into your IDE</a:t>
            </a:r>
          </a:p>
          <a:p>
            <a:endParaRPr lang="en-US" dirty="0"/>
          </a:p>
          <a:p>
            <a:r>
              <a:rPr lang="en-US" dirty="0"/>
              <a:t>Compile and run to assert that you get the same results</a:t>
            </a:r>
          </a:p>
        </p:txBody>
      </p:sp>
      <p:sp>
        <p:nvSpPr>
          <p:cNvPr id="5" name="TextBox 4">
            <a:extLst>
              <a:ext uri="{FF2B5EF4-FFF2-40B4-BE49-F238E27FC236}">
                <a16:creationId xmlns:a16="http://schemas.microsoft.com/office/drawing/2014/main" id="{066E7F2C-C692-E09B-7C23-E22CB45ECEA2}"/>
              </a:ext>
            </a:extLst>
          </p:cNvPr>
          <p:cNvSpPr txBox="1"/>
          <p:nvPr/>
        </p:nvSpPr>
        <p:spPr>
          <a:xfrm>
            <a:off x="559052" y="4133937"/>
            <a:ext cx="4528996" cy="1938992"/>
          </a:xfrm>
          <a:prstGeom prst="rect">
            <a:avLst/>
          </a:prstGeom>
          <a:solidFill>
            <a:schemeClr val="tx1"/>
          </a:solidFill>
          <a:ln w="25400">
            <a:solidFill>
              <a:schemeClr val="accent1"/>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r>
              <a:rPr lang="en-GB" sz="1200" b="0" dirty="0">
                <a:solidFill>
                  <a:srgbClr val="F8F8F2"/>
                </a:solidFill>
                <a:effectLst/>
                <a:latin typeface="Menlo" panose="020B0609030804020204" pitchFamily="49" charset="0"/>
              </a:rPr>
              <a:t>string a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"Interactive lessons are superior!"</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endParaRPr lang="en-GB" sz="1200" b="0" dirty="0">
              <a:solidFill>
                <a:srgbClr val="F8F8F2"/>
              </a:solidFill>
              <a:effectLst/>
              <a:latin typeface="Menlo" panose="020B0609030804020204" pitchFamily="49" charset="0"/>
            </a:endParaRPr>
          </a:p>
        </p:txBody>
      </p:sp>
      <p:sp>
        <p:nvSpPr>
          <p:cNvPr id="7" name="TextBox 6">
            <a:extLst>
              <a:ext uri="{FF2B5EF4-FFF2-40B4-BE49-F238E27FC236}">
                <a16:creationId xmlns:a16="http://schemas.microsoft.com/office/drawing/2014/main" id="{D6B00C75-6A72-4094-8867-58DB6BCC88DA}"/>
              </a:ext>
            </a:extLst>
          </p:cNvPr>
          <p:cNvSpPr txBox="1"/>
          <p:nvPr/>
        </p:nvSpPr>
        <p:spPr>
          <a:xfrm>
            <a:off x="5716539" y="4303214"/>
            <a:ext cx="6097508" cy="1600438"/>
          </a:xfrm>
          <a:prstGeom prst="rect">
            <a:avLst/>
          </a:prstGeom>
          <a:solidFill>
            <a:schemeClr val="bg2"/>
          </a:solidFill>
          <a:ln w="25400">
            <a:solidFill>
              <a:schemeClr val="accent1"/>
            </a:solidFill>
          </a:ln>
        </p:spPr>
        <p:txBody>
          <a:bodyPr wrap="square">
            <a:spAutoFit/>
          </a:bodyPr>
          <a:lstStyle/>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g++ -o run </a:t>
            </a:r>
            <a:r>
              <a:rPr lang="en-GB" sz="1400" dirty="0" err="1">
                <a:solidFill>
                  <a:srgbClr val="000000"/>
                </a:solidFill>
                <a:effectLst/>
                <a:latin typeface="Menlo" panose="020B0609030804020204" pitchFamily="49" charset="0"/>
              </a:rPr>
              <a:t>test.cpp</a:t>
            </a:r>
            <a:r>
              <a:rPr lang="en-GB" sz="1400" dirty="0">
                <a:solidFill>
                  <a:srgbClr val="000000"/>
                </a:solidFill>
                <a:effectLst/>
                <a:latin typeface="Menlo" panose="020B0609030804020204" pitchFamily="49" charset="0"/>
              </a:rPr>
              <a:t> </a:t>
            </a:r>
          </a:p>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./run</a:t>
            </a:r>
          </a:p>
          <a:p>
            <a:r>
              <a:rPr lang="en-GB" sz="1400" dirty="0">
                <a:solidFill>
                  <a:srgbClr val="000000"/>
                </a:solidFill>
                <a:effectLst/>
                <a:latin typeface="Menlo" panose="020B0609030804020204" pitchFamily="49" charset="0"/>
              </a:rPr>
              <a:t>Interactive lessons are superior!</a:t>
            </a:r>
          </a:p>
        </p:txBody>
      </p:sp>
    </p:spTree>
    <p:extLst>
      <p:ext uri="{BB962C8B-B14F-4D97-AF65-F5344CB8AC3E}">
        <p14:creationId xmlns:p14="http://schemas.microsoft.com/office/powerpoint/2010/main" val="28002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314D-617C-D793-67CD-4FFACE14D915}"/>
              </a:ext>
            </a:extLst>
          </p:cNvPr>
          <p:cNvSpPr>
            <a:spLocks noGrp="1"/>
          </p:cNvSpPr>
          <p:nvPr>
            <p:ph type="title"/>
          </p:nvPr>
        </p:nvSpPr>
        <p:spPr>
          <a:xfrm>
            <a:off x="416459" y="446109"/>
            <a:ext cx="11389260" cy="1609344"/>
          </a:xfrm>
          <a:solidFill>
            <a:schemeClr val="bg1"/>
          </a:solidFill>
          <a:ln w="73025">
            <a:solidFill>
              <a:schemeClr val="accent1"/>
            </a:solidFill>
          </a:ln>
        </p:spPr>
        <p:txBody>
          <a:bodyPr/>
          <a:lstStyle/>
          <a:p>
            <a:pPr algn="ctr"/>
            <a:r>
              <a:rPr lang="en-US" u="sng" dirty="0"/>
              <a:t>Variables</a:t>
            </a:r>
          </a:p>
        </p:txBody>
      </p:sp>
      <p:sp>
        <p:nvSpPr>
          <p:cNvPr id="5" name="Content Placeholder 2">
            <a:extLst>
              <a:ext uri="{FF2B5EF4-FFF2-40B4-BE49-F238E27FC236}">
                <a16:creationId xmlns:a16="http://schemas.microsoft.com/office/drawing/2014/main" id="{F4F6E8F1-F0D7-3BBB-6DB7-797313183E69}"/>
              </a:ext>
            </a:extLst>
          </p:cNvPr>
          <p:cNvSpPr>
            <a:spLocks noGrp="1"/>
          </p:cNvSpPr>
          <p:nvPr>
            <p:ph idx="1"/>
          </p:nvPr>
        </p:nvSpPr>
        <p:spPr>
          <a:xfrm>
            <a:off x="1069848" y="2121408"/>
            <a:ext cx="10058400" cy="4050792"/>
          </a:xfrm>
        </p:spPr>
        <p:txBody>
          <a:bodyPr>
            <a:normAutofit/>
          </a:bodyPr>
          <a:lstStyle/>
          <a:p>
            <a:pPr marL="0" indent="0">
              <a:buNone/>
            </a:pPr>
            <a:endParaRPr lang="en-US" sz="2400" dirty="0"/>
          </a:p>
          <a:p>
            <a:r>
              <a:rPr lang="en-US" sz="2400" dirty="0"/>
              <a:t>Different data types</a:t>
            </a:r>
          </a:p>
          <a:p>
            <a:endParaRPr lang="en-US" sz="2400" dirty="0"/>
          </a:p>
          <a:p>
            <a:r>
              <a:rPr lang="en-US" sz="2400" dirty="0"/>
              <a:t>Type conversion</a:t>
            </a:r>
          </a:p>
          <a:p>
            <a:endParaRPr lang="en-US" sz="2400" dirty="0"/>
          </a:p>
          <a:p>
            <a:r>
              <a:rPr lang="en-US" sz="2400" dirty="0"/>
              <a:t>Precision and limits</a:t>
            </a:r>
          </a:p>
          <a:p>
            <a:endParaRPr lang="en-US" sz="2400" dirty="0"/>
          </a:p>
          <a:p>
            <a:r>
              <a:rPr lang="en-US" sz="2400" dirty="0"/>
              <a:t>Simple examples and operations list</a:t>
            </a:r>
          </a:p>
          <a:p>
            <a:endParaRPr lang="en-US" sz="2400" dirty="0"/>
          </a:p>
          <a:p>
            <a:endParaRPr lang="en-US" sz="2400" dirty="0"/>
          </a:p>
          <a:p>
            <a:endParaRPr lang="en-US" sz="2400" dirty="0"/>
          </a:p>
        </p:txBody>
      </p:sp>
    </p:spTree>
    <p:extLst>
      <p:ext uri="{BB962C8B-B14F-4D97-AF65-F5344CB8AC3E}">
        <p14:creationId xmlns:p14="http://schemas.microsoft.com/office/powerpoint/2010/main" val="31701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dissolv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dissolv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dissolve">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BEBD-1E53-9D49-9A5A-7376E6F1F3A4}"/>
              </a:ext>
            </a:extLst>
          </p:cNvPr>
          <p:cNvSpPr>
            <a:spLocks noGrp="1"/>
          </p:cNvSpPr>
          <p:nvPr>
            <p:ph type="title"/>
          </p:nvPr>
        </p:nvSpPr>
        <p:spPr/>
        <p:txBody>
          <a:bodyPr/>
          <a:lstStyle/>
          <a:p>
            <a:r>
              <a:rPr lang="en-US" dirty="0"/>
              <a:t>Variables</a:t>
            </a:r>
          </a:p>
        </p:txBody>
      </p:sp>
      <p:sp>
        <p:nvSpPr>
          <p:cNvPr id="8" name="Content Placeholder 7">
            <a:extLst>
              <a:ext uri="{FF2B5EF4-FFF2-40B4-BE49-F238E27FC236}">
                <a16:creationId xmlns:a16="http://schemas.microsoft.com/office/drawing/2014/main" id="{1C460A42-70BF-BF51-BE45-2DA6DD9CD597}"/>
              </a:ext>
            </a:extLst>
          </p:cNvPr>
          <p:cNvSpPr>
            <a:spLocks noGrp="1"/>
          </p:cNvSpPr>
          <p:nvPr>
            <p:ph idx="1"/>
          </p:nvPr>
        </p:nvSpPr>
        <p:spPr/>
        <p:txBody>
          <a:bodyPr>
            <a:normAutofit/>
          </a:bodyPr>
          <a:lstStyle/>
          <a:p>
            <a:r>
              <a:rPr lang="en-US" sz="2800" dirty="0"/>
              <a:t>A variable is a location in memory space which may be named</a:t>
            </a:r>
          </a:p>
          <a:p>
            <a:pPr marL="0" indent="0">
              <a:buNone/>
            </a:pPr>
            <a:endParaRPr lang="en-US" sz="2800" dirty="0"/>
          </a:p>
          <a:p>
            <a:r>
              <a:rPr lang="en-US" sz="2800" dirty="0"/>
              <a:t>Variables are assigned values, which may be changed at any time</a:t>
            </a:r>
          </a:p>
          <a:p>
            <a:endParaRPr lang="en-US" sz="2800" dirty="0"/>
          </a:p>
          <a:p>
            <a:r>
              <a:rPr lang="en-US" sz="2800" dirty="0"/>
              <a:t>In C++, you must tell the compiler what data type to expect for a variable</a:t>
            </a:r>
          </a:p>
          <a:p>
            <a:endParaRPr lang="en-US" sz="2800" dirty="0"/>
          </a:p>
        </p:txBody>
      </p:sp>
    </p:spTree>
    <p:extLst>
      <p:ext uri="{BB962C8B-B14F-4D97-AF65-F5344CB8AC3E}">
        <p14:creationId xmlns:p14="http://schemas.microsoft.com/office/powerpoint/2010/main" val="4899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dissolve">
                                      <p:cBhvr>
                                        <p:cTn id="1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BEBD-1E53-9D49-9A5A-7376E6F1F3A4}"/>
              </a:ext>
            </a:extLst>
          </p:cNvPr>
          <p:cNvSpPr>
            <a:spLocks noGrp="1"/>
          </p:cNvSpPr>
          <p:nvPr>
            <p:ph type="title"/>
          </p:nvPr>
        </p:nvSpPr>
        <p:spPr/>
        <p:txBody>
          <a:bodyPr/>
          <a:lstStyle/>
          <a:p>
            <a:r>
              <a:rPr lang="en-US" dirty="0"/>
              <a:t>Variables</a:t>
            </a:r>
          </a:p>
        </p:txBody>
      </p:sp>
      <p:sp>
        <p:nvSpPr>
          <p:cNvPr id="8" name="Content Placeholder 7">
            <a:extLst>
              <a:ext uri="{FF2B5EF4-FFF2-40B4-BE49-F238E27FC236}">
                <a16:creationId xmlns:a16="http://schemas.microsoft.com/office/drawing/2014/main" id="{1C460A42-70BF-BF51-BE45-2DA6DD9CD597}"/>
              </a:ext>
            </a:extLst>
          </p:cNvPr>
          <p:cNvSpPr>
            <a:spLocks noGrp="1"/>
          </p:cNvSpPr>
          <p:nvPr>
            <p:ph idx="1"/>
          </p:nvPr>
        </p:nvSpPr>
        <p:spPr>
          <a:xfrm>
            <a:off x="1106063" y="5428004"/>
            <a:ext cx="10058400" cy="945363"/>
          </a:xfrm>
        </p:spPr>
        <p:txBody>
          <a:bodyPr>
            <a:normAutofit/>
          </a:bodyPr>
          <a:lstStyle/>
          <a:p>
            <a:pPr marL="0" indent="0">
              <a:buNone/>
            </a:pPr>
            <a:r>
              <a:rPr lang="en-US" sz="2400" dirty="0"/>
              <a:t>Variables may be assigned values straight away, or later in the code</a:t>
            </a:r>
          </a:p>
        </p:txBody>
      </p:sp>
      <p:sp>
        <p:nvSpPr>
          <p:cNvPr id="9" name="TextBox 8">
            <a:extLst>
              <a:ext uri="{FF2B5EF4-FFF2-40B4-BE49-F238E27FC236}">
                <a16:creationId xmlns:a16="http://schemas.microsoft.com/office/drawing/2014/main" id="{4D60FA64-1E15-DFBD-26EB-726C5DFE6846}"/>
              </a:ext>
            </a:extLst>
          </p:cNvPr>
          <p:cNvSpPr txBox="1"/>
          <p:nvPr/>
        </p:nvSpPr>
        <p:spPr>
          <a:xfrm>
            <a:off x="3047246" y="1859339"/>
            <a:ext cx="6097508" cy="3139321"/>
          </a:xfrm>
          <a:prstGeom prst="rect">
            <a:avLst/>
          </a:prstGeom>
          <a:solidFill>
            <a:schemeClr val="tx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b;</a:t>
            </a:r>
          </a:p>
          <a:p>
            <a:r>
              <a:rPr lang="en-GB" b="0" dirty="0">
                <a:solidFill>
                  <a:srgbClr val="F8F8F2"/>
                </a:solidFill>
                <a:effectLst/>
                <a:latin typeface="Menlo" panose="020B0609030804020204" pitchFamily="49" charset="0"/>
              </a:rPr>
              <a:t>b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 "</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b;</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2551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BEBD-1E53-9D49-9A5A-7376E6F1F3A4}"/>
              </a:ext>
            </a:extLst>
          </p:cNvPr>
          <p:cNvSpPr>
            <a:spLocks noGrp="1"/>
          </p:cNvSpPr>
          <p:nvPr>
            <p:ph type="title"/>
          </p:nvPr>
        </p:nvSpPr>
        <p:spPr/>
        <p:txBody>
          <a:bodyPr/>
          <a:lstStyle/>
          <a:p>
            <a:r>
              <a:rPr lang="en-US" dirty="0"/>
              <a:t>Data types</a:t>
            </a:r>
          </a:p>
        </p:txBody>
      </p:sp>
      <p:graphicFrame>
        <p:nvGraphicFramePr>
          <p:cNvPr id="6" name="Table 6">
            <a:extLst>
              <a:ext uri="{FF2B5EF4-FFF2-40B4-BE49-F238E27FC236}">
                <a16:creationId xmlns:a16="http://schemas.microsoft.com/office/drawing/2014/main" id="{9748F4F6-E7DB-C2B9-143D-4CF6EFE6792C}"/>
              </a:ext>
            </a:extLst>
          </p:cNvPr>
          <p:cNvGraphicFramePr>
            <a:graphicFrameLocks noGrp="1"/>
          </p:cNvGraphicFramePr>
          <p:nvPr>
            <p:ph idx="1"/>
            <p:extLst>
              <p:ext uri="{D42A27DB-BD31-4B8C-83A1-F6EECF244321}">
                <p14:modId xmlns:p14="http://schemas.microsoft.com/office/powerpoint/2010/main" val="2278556687"/>
              </p:ext>
            </p:extLst>
          </p:nvPr>
        </p:nvGraphicFramePr>
        <p:xfrm>
          <a:off x="626126" y="2005070"/>
          <a:ext cx="10644130" cy="4598290"/>
        </p:xfrm>
        <a:graphic>
          <a:graphicData uri="http://schemas.openxmlformats.org/drawingml/2006/table">
            <a:tbl>
              <a:tblPr firstRow="1" bandRow="1">
                <a:tableStyleId>{125E5076-3810-47DD-B79F-674D7AD40C01}</a:tableStyleId>
              </a:tblPr>
              <a:tblGrid>
                <a:gridCol w="3384014">
                  <a:extLst>
                    <a:ext uri="{9D8B030D-6E8A-4147-A177-3AD203B41FA5}">
                      <a16:colId xmlns:a16="http://schemas.microsoft.com/office/drawing/2014/main" val="2738433169"/>
                    </a:ext>
                  </a:extLst>
                </a:gridCol>
                <a:gridCol w="7260116">
                  <a:extLst>
                    <a:ext uri="{9D8B030D-6E8A-4147-A177-3AD203B41FA5}">
                      <a16:colId xmlns:a16="http://schemas.microsoft.com/office/drawing/2014/main" val="1658760828"/>
                    </a:ext>
                  </a:extLst>
                </a:gridCol>
              </a:tblGrid>
              <a:tr h="445264">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3320124006"/>
                  </a:ext>
                </a:extLst>
              </a:tr>
              <a:tr h="768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66D9EF"/>
                          </a:solidFill>
                          <a:effectLst/>
                          <a:latin typeface="Menlo" panose="020B0609030804020204" pitchFamily="49" charset="0"/>
                        </a:rPr>
                        <a:t>int</a:t>
                      </a:r>
                      <a:endParaRPr lang="en-GB" b="0" dirty="0">
                        <a:solidFill>
                          <a:srgbClr val="F8F8F2"/>
                        </a:solidFill>
                        <a:effectLst/>
                        <a:latin typeface="Menlo" panose="020B0609030804020204" pitchFamily="49" charset="0"/>
                      </a:endParaRPr>
                    </a:p>
                    <a:p>
                      <a:endParaRPr lang="en-US" dirty="0">
                        <a:solidFill>
                          <a:srgbClr val="FFFF00"/>
                        </a:solidFill>
                      </a:endParaRPr>
                    </a:p>
                  </a:txBody>
                  <a:tcPr/>
                </a:tc>
                <a:tc>
                  <a:txBody>
                    <a:bodyPr/>
                    <a:lstStyle/>
                    <a:p>
                      <a:r>
                        <a:rPr lang="en-US" dirty="0"/>
                        <a:t>Stores integers without decimals (e.g. </a:t>
                      </a:r>
                      <a:r>
                        <a:rPr lang="en-GB" b="0" dirty="0">
                          <a:solidFill>
                            <a:srgbClr val="AE81FF"/>
                          </a:solidFill>
                          <a:effectLst/>
                        </a:rPr>
                        <a:t>0, 1, 2…</a:t>
                      </a:r>
                      <a:r>
                        <a:rPr lang="en-US" dirty="0"/>
                        <a:t>)</a:t>
                      </a:r>
                    </a:p>
                  </a:txBody>
                  <a:tcPr/>
                </a:tc>
                <a:extLst>
                  <a:ext uri="{0D108BD9-81ED-4DB2-BD59-A6C34878D82A}">
                    <a16:rowId xmlns:a16="http://schemas.microsoft.com/office/drawing/2014/main" val="3309956583"/>
                  </a:ext>
                </a:extLst>
              </a:tr>
              <a:tr h="768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66D9EF"/>
                          </a:solidFill>
                          <a:effectLst/>
                          <a:latin typeface="Menlo" panose="020B0609030804020204" pitchFamily="49" charset="0"/>
                        </a:rPr>
                        <a:t>double</a:t>
                      </a:r>
                      <a:endParaRPr lang="en-GB" b="0" dirty="0">
                        <a:solidFill>
                          <a:srgbClr val="F8F8F2"/>
                        </a:solidFill>
                        <a:effectLst/>
                        <a:latin typeface="Menlo" panose="020B0609030804020204" pitchFamily="49" charset="0"/>
                      </a:endParaRPr>
                    </a:p>
                    <a:p>
                      <a:endParaRPr lang="en-US" dirty="0">
                        <a:solidFill>
                          <a:srgbClr val="FFFF00"/>
                        </a:solidFill>
                      </a:endParaRPr>
                    </a:p>
                  </a:txBody>
                  <a:tcPr/>
                </a:tc>
                <a:tc>
                  <a:txBody>
                    <a:bodyPr/>
                    <a:lstStyle/>
                    <a:p>
                      <a:r>
                        <a:rPr lang="en-US" dirty="0"/>
                        <a:t>Stores floating point numbers without decimals (e.g. </a:t>
                      </a:r>
                      <a:r>
                        <a:rPr lang="en-GB" b="0" dirty="0">
                          <a:solidFill>
                            <a:srgbClr val="AE81FF"/>
                          </a:solidFill>
                          <a:effectLst/>
                        </a:rPr>
                        <a:t>1.21</a:t>
                      </a:r>
                      <a:r>
                        <a:rPr lang="en-US" dirty="0"/>
                        <a:t>)</a:t>
                      </a:r>
                    </a:p>
                  </a:txBody>
                  <a:tcPr/>
                </a:tc>
                <a:extLst>
                  <a:ext uri="{0D108BD9-81ED-4DB2-BD59-A6C34878D82A}">
                    <a16:rowId xmlns:a16="http://schemas.microsoft.com/office/drawing/2014/main" val="4077034094"/>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66D9EF"/>
                          </a:solidFill>
                          <a:effectLst/>
                          <a:latin typeface="Menlo" panose="020B0609030804020204" pitchFamily="49" charset="0"/>
                        </a:rPr>
                        <a:t>char</a:t>
                      </a:r>
                      <a:endParaRPr lang="en-US"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Stores single characters, which are loaded using single quotations (</a:t>
                      </a:r>
                      <a:r>
                        <a:rPr lang="en-GB" b="0" dirty="0">
                          <a:solidFill>
                            <a:srgbClr val="E6DB74"/>
                          </a:solidFill>
                          <a:effectLst/>
                        </a:rPr>
                        <a:t>'</a:t>
                      </a:r>
                      <a:r>
                        <a:rPr lang="en-GB" b="0" dirty="0" err="1">
                          <a:solidFill>
                            <a:srgbClr val="E6DB74"/>
                          </a:solidFill>
                          <a:effectLst/>
                        </a:rPr>
                        <a:t>a’,’b</a:t>
                      </a:r>
                      <a:r>
                        <a:rPr lang="en-GB" b="0" dirty="0">
                          <a:solidFill>
                            <a:srgbClr val="E6DB74"/>
                          </a:solidFill>
                          <a:effectLst/>
                        </a:rPr>
                        <a:t>’</a:t>
                      </a:r>
                      <a:r>
                        <a:rPr lang="en-GB" b="0" dirty="0">
                          <a:solidFill>
                            <a:schemeClr val="bg1"/>
                          </a:solidFill>
                          <a:effectLst/>
                        </a:rPr>
                        <a:t>)</a:t>
                      </a:r>
                      <a:endParaRPr lang="en-GB" b="0" dirty="0">
                        <a:solidFill>
                          <a:schemeClr val="bg1"/>
                        </a:solidFill>
                        <a:effectLst/>
                        <a:latin typeface="Menlo" panose="020B0609030804020204" pitchFamily="49" charset="0"/>
                      </a:endParaRPr>
                    </a:p>
                  </a:txBody>
                  <a:tcPr/>
                </a:tc>
                <a:extLst>
                  <a:ext uri="{0D108BD9-81ED-4DB2-BD59-A6C34878D82A}">
                    <a16:rowId xmlns:a16="http://schemas.microsoft.com/office/drawing/2014/main" val="2452842718"/>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66D9EF"/>
                          </a:solidFill>
                          <a:effectLst/>
                          <a:latin typeface="Menlo" panose="020B0609030804020204" pitchFamily="49" charset="0"/>
                        </a:rPr>
                        <a:t>string</a:t>
                      </a:r>
                      <a:endParaRPr lang="en-GB" b="0" dirty="0">
                        <a:solidFill>
                          <a:srgbClr val="F8F8F2"/>
                        </a:solidFill>
                        <a:effectLst/>
                        <a:latin typeface="Menlo" panose="020B0609030804020204" pitchFamily="49" charset="0"/>
                      </a:endParaRPr>
                    </a:p>
                    <a:p>
                      <a:endParaRPr lang="en-US"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Stores text, loaded using double quotations </a:t>
                      </a:r>
                      <a:r>
                        <a:rPr lang="en-GB" b="0" dirty="0">
                          <a:solidFill>
                            <a:srgbClr val="E6DB74"/>
                          </a:solidFill>
                          <a:effectLst/>
                        </a:rPr>
                        <a:t>(“Hello”)</a:t>
                      </a:r>
                      <a:endParaRPr lang="en-GB" b="0" dirty="0">
                        <a:solidFill>
                          <a:srgbClr val="F8F8F2"/>
                        </a:solidFill>
                        <a:effectLst/>
                      </a:endParaRPr>
                    </a:p>
                    <a:p>
                      <a:endParaRPr lang="en-US" dirty="0"/>
                    </a:p>
                  </a:txBody>
                  <a:tcPr/>
                </a:tc>
                <a:extLst>
                  <a:ext uri="{0D108BD9-81ED-4DB2-BD59-A6C34878D82A}">
                    <a16:rowId xmlns:a16="http://schemas.microsoft.com/office/drawing/2014/main" val="3911858606"/>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66D9EF"/>
                          </a:solidFill>
                          <a:effectLst/>
                          <a:latin typeface="Menlo" panose="020B0609030804020204" pitchFamily="49" charset="0"/>
                        </a:rPr>
                        <a:t>bool</a:t>
                      </a:r>
                      <a:endParaRPr lang="en-GB" b="0" dirty="0">
                        <a:solidFill>
                          <a:srgbClr val="F8F8F2"/>
                        </a:solidFill>
                        <a:effectLst/>
                        <a:latin typeface="Menlo" panose="020B0609030804020204" pitchFamily="49" charset="0"/>
                      </a:endParaRPr>
                    </a:p>
                  </a:txBody>
                  <a:tcPr/>
                </a:tc>
                <a:tc>
                  <a:txBody>
                    <a:bodyPr/>
                    <a:lstStyle/>
                    <a:p>
                      <a:r>
                        <a:rPr lang="en-US" dirty="0"/>
                        <a:t>Stores Boolean values: </a:t>
                      </a:r>
                      <a:r>
                        <a:rPr lang="en-GB" b="0" dirty="0">
                          <a:solidFill>
                            <a:srgbClr val="AE81FF"/>
                          </a:solidFill>
                          <a:effectLst/>
                        </a:rPr>
                        <a:t>true</a:t>
                      </a:r>
                      <a:r>
                        <a:rPr lang="en-US" dirty="0"/>
                        <a:t>, </a:t>
                      </a:r>
                      <a:r>
                        <a:rPr lang="en-GB" b="0" dirty="0">
                          <a:solidFill>
                            <a:srgbClr val="AE81FF"/>
                          </a:solidFill>
                          <a:effectLst/>
                        </a:rPr>
                        <a:t>false</a:t>
                      </a:r>
                      <a:endParaRPr lang="en-US" dirty="0"/>
                    </a:p>
                  </a:txBody>
                  <a:tcPr/>
                </a:tc>
                <a:extLst>
                  <a:ext uri="{0D108BD9-81ED-4DB2-BD59-A6C34878D82A}">
                    <a16:rowId xmlns:a16="http://schemas.microsoft.com/office/drawing/2014/main" val="2028468466"/>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66D9EF"/>
                          </a:solidFill>
                          <a:effectLst/>
                          <a:latin typeface="Menlo" panose="020B0609030804020204" pitchFamily="49" charset="0"/>
                        </a:rPr>
                        <a:t>float</a:t>
                      </a:r>
                      <a:endParaRPr lang="en-GB" b="0" dirty="0">
                        <a:solidFill>
                          <a:srgbClr val="F8F8F2"/>
                        </a:solidFill>
                        <a:effectLst/>
                        <a:latin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Stores floating point numbers without decimals (e.g. </a:t>
                      </a:r>
                      <a:r>
                        <a:rPr lang="en-GB" b="0" dirty="0">
                          <a:solidFill>
                            <a:srgbClr val="AE81FF"/>
                          </a:solidFill>
                          <a:effectLst/>
                        </a:rPr>
                        <a:t>1.21F</a:t>
                      </a:r>
                      <a:r>
                        <a:rPr lang="en-US" dirty="0"/>
                        <a:t>)</a:t>
                      </a:r>
                    </a:p>
                  </a:txBody>
                  <a:tcPr/>
                </a:tc>
                <a:extLst>
                  <a:ext uri="{0D108BD9-81ED-4DB2-BD59-A6C34878D82A}">
                    <a16:rowId xmlns:a16="http://schemas.microsoft.com/office/drawing/2014/main" val="300623398"/>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66D9EF"/>
                          </a:solidFill>
                          <a:effectLst/>
                          <a:latin typeface="Menlo" panose="020B0609030804020204" pitchFamily="49" charset="0"/>
                        </a:rPr>
                        <a:t>others</a:t>
                      </a:r>
                      <a:endParaRPr lang="en-GB" b="0" dirty="0">
                        <a:solidFill>
                          <a:srgbClr val="F8F8F2"/>
                        </a:solidFill>
                        <a:effectLst/>
                        <a:latin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more data types, and you can create your own</a:t>
                      </a:r>
                    </a:p>
                  </a:txBody>
                  <a:tcPr/>
                </a:tc>
                <a:extLst>
                  <a:ext uri="{0D108BD9-81ED-4DB2-BD59-A6C34878D82A}">
                    <a16:rowId xmlns:a16="http://schemas.microsoft.com/office/drawing/2014/main" val="2087173621"/>
                  </a:ext>
                </a:extLst>
              </a:tr>
            </a:tbl>
          </a:graphicData>
        </a:graphic>
      </p:graphicFrame>
    </p:spTree>
    <p:extLst>
      <p:ext uri="{BB962C8B-B14F-4D97-AF65-F5344CB8AC3E}">
        <p14:creationId xmlns:p14="http://schemas.microsoft.com/office/powerpoint/2010/main" val="1067990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{165B9C90-CAE9-7A45-AD45-8C27D9674C29}tf10001070_mac</Template>
  <TotalTime>3897</TotalTime>
  <Words>3985</Words>
  <Application>Microsoft Macintosh PowerPoint</Application>
  <PresentationFormat>Widescreen</PresentationFormat>
  <Paragraphs>705</Paragraphs>
  <Slides>48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 Math</vt:lpstr>
      <vt:lpstr>Menlo</vt:lpstr>
      <vt:lpstr>Rockwell</vt:lpstr>
      <vt:lpstr>Rockwell Condensed</vt:lpstr>
      <vt:lpstr>Rockwell Extra Bold</vt:lpstr>
      <vt:lpstr>Wingdings</vt:lpstr>
      <vt:lpstr>Wood Type</vt:lpstr>
      <vt:lpstr>Introduction to C++</vt:lpstr>
      <vt:lpstr>REcap</vt:lpstr>
      <vt:lpstr>Resources</vt:lpstr>
      <vt:lpstr>AIM of workshop Two</vt:lpstr>
      <vt:lpstr>Follow along on your laptop</vt:lpstr>
      <vt:lpstr>Variables</vt:lpstr>
      <vt:lpstr>Variables</vt:lpstr>
      <vt:lpstr>Variables</vt:lpstr>
      <vt:lpstr>Data types</vt:lpstr>
      <vt:lpstr>Doubles and floats</vt:lpstr>
      <vt:lpstr>Compiling Data types</vt:lpstr>
      <vt:lpstr>Compiling Data types</vt:lpstr>
      <vt:lpstr>Type conversion</vt:lpstr>
      <vt:lpstr>Type conversion</vt:lpstr>
      <vt:lpstr>Type conversion</vt:lpstr>
      <vt:lpstr>PowerPoint Presentation</vt:lpstr>
      <vt:lpstr>Precision: double</vt:lpstr>
      <vt:lpstr>Precision: double</vt:lpstr>
      <vt:lpstr>Precision: double</vt:lpstr>
      <vt:lpstr>limits</vt:lpstr>
      <vt:lpstr>limits</vt:lpstr>
      <vt:lpstr>limits</vt:lpstr>
      <vt:lpstr>Simple Boolean example</vt:lpstr>
      <vt:lpstr>operators</vt:lpstr>
      <vt:lpstr>Functions</vt:lpstr>
      <vt:lpstr>Functions</vt:lpstr>
      <vt:lpstr>Functions</vt:lpstr>
      <vt:lpstr>Challenge One:</vt:lpstr>
      <vt:lpstr>PowerPoint Presentation</vt:lpstr>
      <vt:lpstr>functions</vt:lpstr>
      <vt:lpstr>Challenge two:</vt:lpstr>
      <vt:lpstr>PowerPoint Presentation</vt:lpstr>
      <vt:lpstr>Functions</vt:lpstr>
      <vt:lpstr>Conditional for loops</vt:lpstr>
      <vt:lpstr>Challenge three:</vt:lpstr>
      <vt:lpstr>PowerPoint Presentation</vt:lpstr>
      <vt:lpstr>Ranged For loop: new for C++11</vt:lpstr>
      <vt:lpstr>Ranged For loop</vt:lpstr>
      <vt:lpstr>Functions</vt:lpstr>
      <vt:lpstr>arrays</vt:lpstr>
      <vt:lpstr>Array indexing</vt:lpstr>
      <vt:lpstr>Array indexing</vt:lpstr>
      <vt:lpstr>vectors</vt:lpstr>
      <vt:lpstr>Vector initialisation</vt:lpstr>
      <vt:lpstr>Vector manipulation</vt:lpstr>
      <vt:lpstr>Challenge four</vt:lpstr>
      <vt:lpstr>Next week</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Hill, Alexander</dc:creator>
  <cp:lastModifiedBy>Hill, Alexander</cp:lastModifiedBy>
  <cp:revision>108</cp:revision>
  <dcterms:created xsi:type="dcterms:W3CDTF">2022-10-03T13:54:34Z</dcterms:created>
  <dcterms:modified xsi:type="dcterms:W3CDTF">2022-10-11T13:53:20Z</dcterms:modified>
</cp:coreProperties>
</file>