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8" r:id="rId6"/>
    <p:sldId id="267" r:id="rId7"/>
    <p:sldId id="269" r:id="rId8"/>
    <p:sldId id="261" r:id="rId9"/>
    <p:sldId id="270" r:id="rId10"/>
    <p:sldId id="265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C37F-B216-4440-957E-F01D0363227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CDEF-8B38-40D4-9E28-4B073CC1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7CDEF-8B38-40D4-9E28-4B073CC1DB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7CDEF-8B38-40D4-9E28-4B073CC1DB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7CDEF-8B38-40D4-9E28-4B073CC1DB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AA53-B98B-7C2E-2420-853509660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5421-47BB-8702-C896-8A7F0BA28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04DA-4A84-563A-549D-B7273AA7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FD44-C9E6-D05A-CC3A-FE54C62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1ACF-C2A8-634F-1E27-4C045384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56A-F5B4-7268-F1AA-156D718D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542D7-3D31-A4E4-FD64-A549AE8E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AC5C-ADBE-8FE2-E1E8-5E704AF2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16E5-44FD-DB4A-6465-968437D9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8DC5-56D4-F931-C4C7-37CC3DA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D418-DF9A-3AF5-A755-B893497FD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FDE80-67D6-4BD0-1E28-392B231BE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57D0-BF5E-4DE8-BB76-37A17328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E4D8-A4DC-0E8F-5D1C-68BEC17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4F73-B8F0-A02A-0BB8-144B2E0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91F-AE69-0B20-EF23-E4DDFA23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BADC-EAD0-552B-882F-393B76C4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DA89-9028-1F35-FD4D-11A58244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6FC4-7C51-3089-F876-88C59E41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A737-AF4E-3C12-05D5-48D55578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76A5-8CE8-5CD4-2294-389D4097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3126-3226-AE3A-3E70-02943E7E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58C5-4E05-91FC-1CD5-29D49977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0C28-C52C-03AB-387C-F98147ED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E184-5A71-D032-A909-3FFBCCB3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DD6B-C0DF-02B5-4859-9A5C03A3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6BA1-2E02-5236-F5B8-0F5736AE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7E2A3-5FEE-F402-070F-668B3F644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DF49-B1F2-CD9A-CAD0-7EAA18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DD7E-3F45-B004-494C-62F1E4B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B11F-0569-DE45-AD1C-46A9DDE2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B378-DE61-94A6-F9CF-B8179149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2313-B806-00A5-1FDD-EE928E66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4DAB-24B7-EF97-EF19-1D5DD80F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D461D-04B6-B1A4-29B9-48440CD53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49AA5-A417-626E-DCEA-8D432F41C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A4EC8-3801-DFBA-0766-5928467B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63C84-09E4-F0AE-75FB-CF06C2A0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264A5-9632-D0FE-806F-01CEEF42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637-F281-FB94-B6A7-E54E23E8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35CEA-5911-0A5A-A956-74897E13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F8F6-4DDA-23DB-BB1C-20BECBDB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64D5C-52EA-D544-8134-CFC3C2F1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FC041-DA26-1048-2646-75A1DA10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11226-BBDD-8509-3F51-96AD5037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D743B-D381-22DE-00EA-B785E8E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803-B574-38A3-CF9D-A2A2A34B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2FE1-5D56-FD29-8286-AA87FC0A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CCEE1-7D4E-6A11-EF29-1EE9641C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1531-254F-B33C-AAF3-24418620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39F7-19DD-B3D7-FCEE-6E48EB2A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973CF-F8E5-0D22-43B9-AD6AD637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24C5-4571-A708-9195-D767B827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8DCC2-51E5-5BDE-1BD6-1BAFE537D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CCC2-725B-F2BE-21FF-B1BEB77E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97AD0-E940-C1D1-4B77-D3F51A41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3443-95CB-339D-052C-977F064A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A9223-3330-C886-7423-47D498E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8AC3B-6C83-EF70-AC09-97E64ED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89E2-1CF3-4ACE-4638-EFC58503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8BB0-FAD9-8DEE-ED07-093934D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079A-B7DD-4529-9B87-7C284828A2E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052A-CD5C-585F-B873-18D10A7A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BFAF-9088-EA03-CB8C-A77F9B69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8A5A-27F7-4E3B-9A41-825C33D4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svg"/><Relationship Id="rId9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BF82C6-3B7A-2339-AF54-60B3B26F341E}"/>
              </a:ext>
            </a:extLst>
          </p:cNvPr>
          <p:cNvSpPr/>
          <p:nvPr/>
        </p:nvSpPr>
        <p:spPr>
          <a:xfrm>
            <a:off x="192893" y="291548"/>
            <a:ext cx="11781182" cy="1559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6C90C-FEC8-0F4C-C07A-C39F9A8D83C3}"/>
              </a:ext>
            </a:extLst>
          </p:cNvPr>
          <p:cNvSpPr txBox="1"/>
          <p:nvPr/>
        </p:nvSpPr>
        <p:spPr>
          <a:xfrm>
            <a:off x="217925" y="299317"/>
            <a:ext cx="11781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Amazon’s Top 50 Selling Books from 2009 – 2019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6B6B1-EEDA-DF75-6CDF-C9C5AD6FBEC4}"/>
              </a:ext>
            </a:extLst>
          </p:cNvPr>
          <p:cNvSpPr txBox="1"/>
          <p:nvPr/>
        </p:nvSpPr>
        <p:spPr>
          <a:xfrm>
            <a:off x="154609" y="4175717"/>
            <a:ext cx="11819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Alex Cheung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D083844-84BF-6EC2-1C8B-5947C02D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3" y="2199851"/>
            <a:ext cx="5594650" cy="1064613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71413-72F1-C8BF-367A-196044643BA1}"/>
              </a:ext>
            </a:extLst>
          </p:cNvPr>
          <p:cNvCxnSpPr/>
          <p:nvPr/>
        </p:nvCxnSpPr>
        <p:spPr>
          <a:xfrm>
            <a:off x="-12516" y="388112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3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CB020-3B1C-9E34-1C07-2863607D2CC6}"/>
              </a:ext>
            </a:extLst>
          </p:cNvPr>
          <p:cNvSpPr/>
          <p:nvPr/>
        </p:nvSpPr>
        <p:spPr>
          <a:xfrm>
            <a:off x="156147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C4E95-7F19-0548-442C-A1249D04BBC5}"/>
              </a:ext>
            </a:extLst>
          </p:cNvPr>
          <p:cNvSpPr txBox="1">
            <a:spLocks/>
          </p:cNvSpPr>
          <p:nvPr/>
        </p:nvSpPr>
        <p:spPr>
          <a:xfrm>
            <a:off x="156146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 of Research 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C5870-DE2B-3930-457F-64CB7988212A}"/>
              </a:ext>
            </a:extLst>
          </p:cNvPr>
          <p:cNvSpPr txBox="1"/>
          <p:nvPr/>
        </p:nvSpPr>
        <p:spPr>
          <a:xfrm>
            <a:off x="156146" y="1091616"/>
            <a:ext cx="1187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is a negative correlation between year and sale price.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C6831-88D9-C52B-69DC-2869CAC60E6D}"/>
              </a:ext>
            </a:extLst>
          </p:cNvPr>
          <p:cNvGrpSpPr/>
          <p:nvPr/>
        </p:nvGrpSpPr>
        <p:grpSpPr>
          <a:xfrm>
            <a:off x="156146" y="1637235"/>
            <a:ext cx="11879706" cy="4628896"/>
            <a:chOff x="156146" y="1637235"/>
            <a:chExt cx="11879706" cy="46288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522945-1740-3A75-12FA-D410704CAA51}"/>
                </a:ext>
              </a:extLst>
            </p:cNvPr>
            <p:cNvSpPr txBox="1"/>
            <p:nvPr/>
          </p:nvSpPr>
          <p:spPr>
            <a:xfrm>
              <a:off x="156146" y="1637235"/>
              <a:ext cx="118797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The price of books has steadily declined over the years in both genres. 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576A1EE-98BD-9706-15F6-1D0454A8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6146" y="2722831"/>
              <a:ext cx="3152775" cy="35433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4BB679-444C-E2B9-B429-49D212CE039C}"/>
              </a:ext>
            </a:extLst>
          </p:cNvPr>
          <p:cNvCxnSpPr>
            <a:cxnSpLocks/>
          </p:cNvCxnSpPr>
          <p:nvPr/>
        </p:nvCxnSpPr>
        <p:spPr>
          <a:xfrm>
            <a:off x="1126837" y="3995717"/>
            <a:ext cx="1644073" cy="868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D718A0-1B1C-FB9B-A91A-C006D9566FC9}"/>
              </a:ext>
            </a:extLst>
          </p:cNvPr>
          <p:cNvSpPr/>
          <p:nvPr/>
        </p:nvSpPr>
        <p:spPr>
          <a:xfrm>
            <a:off x="156147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F70186-6DF8-BC4C-5B9D-D86376DF4228}"/>
              </a:ext>
            </a:extLst>
          </p:cNvPr>
          <p:cNvSpPr txBox="1">
            <a:spLocks/>
          </p:cNvSpPr>
          <p:nvPr/>
        </p:nvSpPr>
        <p:spPr>
          <a:xfrm>
            <a:off x="156146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Implications and Future Directions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F6E04-2990-24BC-59F6-58CD69D112AE}"/>
              </a:ext>
            </a:extLst>
          </p:cNvPr>
          <p:cNvSpPr txBox="1"/>
          <p:nvPr/>
        </p:nvSpPr>
        <p:spPr>
          <a:xfrm>
            <a:off x="156146" y="966866"/>
            <a:ext cx="11879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Future authors and publication companies should focus more on fiction books as they bring in more profit overall compared to non fiction books.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C7BEEE-02B9-026B-E1F7-4D716EBE2978}"/>
              </a:ext>
            </a:extLst>
          </p:cNvPr>
          <p:cNvGrpSpPr/>
          <p:nvPr/>
        </p:nvGrpSpPr>
        <p:grpSpPr>
          <a:xfrm>
            <a:off x="156146" y="1992824"/>
            <a:ext cx="11879706" cy="2792526"/>
            <a:chOff x="156146" y="1992824"/>
            <a:chExt cx="11879706" cy="27925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94F149-9DB6-5AEA-D66C-5BB2BC507DAE}"/>
                </a:ext>
              </a:extLst>
            </p:cNvPr>
            <p:cNvSpPr txBox="1"/>
            <p:nvPr/>
          </p:nvSpPr>
          <p:spPr>
            <a:xfrm>
              <a:off x="156146" y="1992824"/>
              <a:ext cx="118797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This study can be expanded to other online marketplaces and be a point of comparison in consumers’ behavior of purchasing books online?</a:t>
              </a:r>
            </a:p>
          </p:txBody>
        </p:sp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39143A8-7F4F-EF3E-36A6-AEB591182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46" y="4183235"/>
              <a:ext cx="3164175" cy="60211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3E1C2B-88C3-9D5F-4878-2A912BBCD981}"/>
              </a:ext>
            </a:extLst>
          </p:cNvPr>
          <p:cNvGrpSpPr/>
          <p:nvPr/>
        </p:nvGrpSpPr>
        <p:grpSpPr>
          <a:xfrm>
            <a:off x="3320321" y="3849781"/>
            <a:ext cx="4231973" cy="1097794"/>
            <a:chOff x="3320321" y="3849781"/>
            <a:chExt cx="4231973" cy="1097794"/>
          </a:xfrm>
        </p:grpSpPr>
        <p:pic>
          <p:nvPicPr>
            <p:cNvPr id="2050" name="Picture 2" descr="How Barnes &amp; Noble Is Trying To Make an Epic Comeback - Pollock Orora">
              <a:extLst>
                <a:ext uri="{FF2B5EF4-FFF2-40B4-BE49-F238E27FC236}">
                  <a16:creationId xmlns:a16="http://schemas.microsoft.com/office/drawing/2014/main" id="{B86D8871-A683-030F-46AC-61C6801C1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994" y="3849781"/>
              <a:ext cx="1097794" cy="109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libris - Buy new and used books, textbooks, music and movies">
              <a:extLst>
                <a:ext uri="{FF2B5EF4-FFF2-40B4-BE49-F238E27FC236}">
                  <a16:creationId xmlns:a16="http://schemas.microsoft.com/office/drawing/2014/main" id="{739EC086-3817-8E22-474E-22450C035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16" b="35396"/>
            <a:stretch/>
          </p:blipFill>
          <p:spPr bwMode="auto">
            <a:xfrm>
              <a:off x="5647294" y="4200733"/>
              <a:ext cx="1905000" cy="584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6A39C-360A-CD2E-1337-5262F2292DF9}"/>
                </a:ext>
              </a:extLst>
            </p:cNvPr>
            <p:cNvSpPr txBox="1"/>
            <p:nvPr/>
          </p:nvSpPr>
          <p:spPr>
            <a:xfrm>
              <a:off x="3320321" y="4183235"/>
              <a:ext cx="7296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F5EE83-DE11-F7D9-7B04-09EA4AB4DD6C}"/>
                </a:ext>
              </a:extLst>
            </p:cNvPr>
            <p:cNvSpPr txBox="1"/>
            <p:nvPr/>
          </p:nvSpPr>
          <p:spPr>
            <a:xfrm>
              <a:off x="5223771" y="4214012"/>
              <a:ext cx="380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3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C2FDE4-4DD2-4CDD-29D2-BDEEC8A2D905}"/>
              </a:ext>
            </a:extLst>
          </p:cNvPr>
          <p:cNvSpPr/>
          <p:nvPr/>
        </p:nvSpPr>
        <p:spPr>
          <a:xfrm>
            <a:off x="156147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74543A-998B-302E-D521-0448A044E9B3}"/>
              </a:ext>
            </a:extLst>
          </p:cNvPr>
          <p:cNvSpPr txBox="1">
            <a:spLocks/>
          </p:cNvSpPr>
          <p:nvPr/>
        </p:nvSpPr>
        <p:spPr>
          <a:xfrm>
            <a:off x="156146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Implications and Future Directions Cont.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7FAE9-972E-D09B-7AEE-5DBF6625E206}"/>
              </a:ext>
            </a:extLst>
          </p:cNvPr>
          <p:cNvSpPr txBox="1"/>
          <p:nvPr/>
        </p:nvSpPr>
        <p:spPr>
          <a:xfrm>
            <a:off x="6660682" y="1014516"/>
            <a:ext cx="53751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Further research can be applied to sub-genres of fiction books and how they differ from one another in sale price, reviews, and ratings</a:t>
            </a:r>
            <a:endParaRPr lang="en-US" sz="2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C6499E-BAA9-5831-7A3B-A470604F3DD3}"/>
              </a:ext>
            </a:extLst>
          </p:cNvPr>
          <p:cNvGrpSpPr/>
          <p:nvPr/>
        </p:nvGrpSpPr>
        <p:grpSpPr>
          <a:xfrm>
            <a:off x="24151" y="976669"/>
            <a:ext cx="4711477" cy="4366369"/>
            <a:chOff x="24151" y="976669"/>
            <a:chExt cx="4711477" cy="43663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6463D7-4EC7-819A-54B4-C0B1370A94F3}"/>
                </a:ext>
              </a:extLst>
            </p:cNvPr>
            <p:cNvSpPr txBox="1"/>
            <p:nvPr/>
          </p:nvSpPr>
          <p:spPr>
            <a:xfrm>
              <a:off x="156145" y="976669"/>
              <a:ext cx="45794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Future studies can look into books that are categorized as fiction and their sub-genres (e.g., science fiction &amp; historical fiction).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967DE-0D14-5FF4-8D2B-6227786F666B}"/>
                </a:ext>
              </a:extLst>
            </p:cNvPr>
            <p:cNvGrpSpPr/>
            <p:nvPr/>
          </p:nvGrpSpPr>
          <p:grpSpPr>
            <a:xfrm>
              <a:off x="24151" y="2718493"/>
              <a:ext cx="4382460" cy="2624545"/>
              <a:chOff x="3771693" y="2931224"/>
              <a:chExt cx="4382460" cy="2624545"/>
            </a:xfrm>
          </p:grpSpPr>
          <p:pic>
            <p:nvPicPr>
              <p:cNvPr id="3074" name="Picture 2" descr="An Orphan's War: One of the best historical fiction books you will read  this year - Kindle edition by Green, Molly. Literature &amp; Fiction Kindle  eBooks @ Amazon.com.">
                <a:extLst>
                  <a:ext uri="{FF2B5EF4-FFF2-40B4-BE49-F238E27FC236}">
                    <a16:creationId xmlns:a16="http://schemas.microsoft.com/office/drawing/2014/main" id="{92791758-001F-B2C3-31A8-BC6DE5FB8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5979" y="3385943"/>
                <a:ext cx="1412728" cy="216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FC6F5-ECD0-3C98-48EA-BB808F78DE20}"/>
                  </a:ext>
                </a:extLst>
              </p:cNvPr>
              <p:cNvSpPr txBox="1"/>
              <p:nvPr/>
            </p:nvSpPr>
            <p:spPr>
              <a:xfrm>
                <a:off x="3771693" y="2931224"/>
                <a:ext cx="2121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Science Fiction</a:t>
                </a:r>
              </a:p>
            </p:txBody>
          </p:sp>
          <p:pic>
            <p:nvPicPr>
              <p:cNvPr id="3076" name="Picture 4" descr="Dune: Herbert, Frank: 0074748335380: Amazon.com: Books">
                <a:extLst>
                  <a:ext uri="{FF2B5EF4-FFF2-40B4-BE49-F238E27FC236}">
                    <a16:creationId xmlns:a16="http://schemas.microsoft.com/office/drawing/2014/main" id="{996FC652-A094-2C99-66E4-188A3A918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2695" y="3370121"/>
                <a:ext cx="1191090" cy="216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A7649-1842-7F14-4B79-B186C51BCD89}"/>
                  </a:ext>
                </a:extLst>
              </p:cNvPr>
              <p:cNvSpPr txBox="1"/>
              <p:nvPr/>
            </p:nvSpPr>
            <p:spPr>
              <a:xfrm>
                <a:off x="6033045" y="2940131"/>
                <a:ext cx="2121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Historical Fiction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159014-A799-98AE-F237-35B02EE2EE91}"/>
                  </a:ext>
                </a:extLst>
              </p:cNvPr>
              <p:cNvSpPr txBox="1"/>
              <p:nvPr/>
            </p:nvSpPr>
            <p:spPr>
              <a:xfrm>
                <a:off x="5594106" y="4071887"/>
                <a:ext cx="572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vs</a:t>
                </a: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3F7E5D4-4ED9-003B-1D16-CA0AB20DA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90" y="3376256"/>
            <a:ext cx="2041358" cy="2041358"/>
          </a:xfrm>
          <a:prstGeom prst="rect">
            <a:avLst/>
          </a:prstGeom>
        </p:spPr>
      </p:pic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9F36BFE2-AB74-07D8-D3D9-49BA6CFED207}"/>
              </a:ext>
            </a:extLst>
          </p:cNvPr>
          <p:cNvSpPr/>
          <p:nvPr/>
        </p:nvSpPr>
        <p:spPr>
          <a:xfrm>
            <a:off x="10494965" y="2461065"/>
            <a:ext cx="1540888" cy="769441"/>
          </a:xfrm>
          <a:prstGeom prst="cloud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50FEDD6F-E1F6-28C9-B2F3-ABA7ED2238EB}"/>
              </a:ext>
            </a:extLst>
          </p:cNvPr>
          <p:cNvSpPr/>
          <p:nvPr/>
        </p:nvSpPr>
        <p:spPr>
          <a:xfrm>
            <a:off x="8753013" y="2461066"/>
            <a:ext cx="1614956" cy="769441"/>
          </a:xfrm>
          <a:prstGeom prst="cloud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EE512677-406A-DA3F-1078-98133E42DAFA}"/>
              </a:ext>
            </a:extLst>
          </p:cNvPr>
          <p:cNvSpPr/>
          <p:nvPr/>
        </p:nvSpPr>
        <p:spPr>
          <a:xfrm>
            <a:off x="7265569" y="2461066"/>
            <a:ext cx="1386052" cy="769441"/>
          </a:xfrm>
          <a:prstGeom prst="cloudCallou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Price</a:t>
            </a:r>
          </a:p>
        </p:txBody>
      </p:sp>
    </p:spTree>
    <p:extLst>
      <p:ext uri="{BB962C8B-B14F-4D97-AF65-F5344CB8AC3E}">
        <p14:creationId xmlns:p14="http://schemas.microsoft.com/office/powerpoint/2010/main" val="20335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FEFF1-872D-A335-9609-36DB51306F2F}"/>
              </a:ext>
            </a:extLst>
          </p:cNvPr>
          <p:cNvSpPr/>
          <p:nvPr/>
        </p:nvSpPr>
        <p:spPr>
          <a:xfrm>
            <a:off x="156147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80DB9B-62FC-FC45-D92E-26CF27B4DBE2}"/>
              </a:ext>
            </a:extLst>
          </p:cNvPr>
          <p:cNvSpPr txBox="1">
            <a:spLocks/>
          </p:cNvSpPr>
          <p:nvPr/>
        </p:nvSpPr>
        <p:spPr>
          <a:xfrm>
            <a:off x="156146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0A3D1-6763-BEDE-3DEC-0DE39D963670}"/>
              </a:ext>
            </a:extLst>
          </p:cNvPr>
          <p:cNvSpPr txBox="1"/>
          <p:nvPr/>
        </p:nvSpPr>
        <p:spPr>
          <a:xfrm>
            <a:off x="82445" y="1206708"/>
            <a:ext cx="118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https://www.kaggle.com/datasets/sootersaalu/amazon-top-50-bestselling-books-2009-2019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904F9-108B-56BE-4A4D-5EB26D2DCD86}"/>
              </a:ext>
            </a:extLst>
          </p:cNvPr>
          <p:cNvSpPr txBox="1"/>
          <p:nvPr/>
        </p:nvSpPr>
        <p:spPr>
          <a:xfrm>
            <a:off x="-52467" y="2345004"/>
            <a:ext cx="11953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https://bublish.com/blog/2018/03/think-like-a-reader-thursday-what-does-price-mean-to-book-buyers-in-your-genre/</a:t>
            </a:r>
          </a:p>
        </p:txBody>
      </p:sp>
    </p:spTree>
    <p:extLst>
      <p:ext uri="{BB962C8B-B14F-4D97-AF65-F5344CB8AC3E}">
        <p14:creationId xmlns:p14="http://schemas.microsoft.com/office/powerpoint/2010/main" val="20723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DFDA2E-D942-2E5B-C2D8-8B09E19AE4B7}"/>
              </a:ext>
            </a:extLst>
          </p:cNvPr>
          <p:cNvSpPr/>
          <p:nvPr/>
        </p:nvSpPr>
        <p:spPr>
          <a:xfrm>
            <a:off x="157293" y="110164"/>
            <a:ext cx="11877409" cy="789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21562-AC99-AFC3-8E12-90E1B36A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4" y="102057"/>
            <a:ext cx="10515600" cy="8540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9329-C8B9-3544-F033-8A2B10607815}"/>
              </a:ext>
            </a:extLst>
          </p:cNvPr>
          <p:cNvSpPr txBox="1"/>
          <p:nvPr/>
        </p:nvSpPr>
        <p:spPr>
          <a:xfrm>
            <a:off x="157293" y="983291"/>
            <a:ext cx="1187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Amazon is one of the largest online marketplaces for purchasing books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5A0D2-0551-DC50-43C3-02F9AF337FF6}"/>
              </a:ext>
            </a:extLst>
          </p:cNvPr>
          <p:cNvSpPr txBox="1"/>
          <p:nvPr/>
        </p:nvSpPr>
        <p:spPr>
          <a:xfrm>
            <a:off x="157292" y="1493623"/>
            <a:ext cx="1187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analysis, we observe data about their top 50 bestsellers from 2009-2019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B1374B-AD8C-410E-92A0-25B49345721E}"/>
              </a:ext>
            </a:extLst>
          </p:cNvPr>
          <p:cNvGrpSpPr/>
          <p:nvPr/>
        </p:nvGrpSpPr>
        <p:grpSpPr>
          <a:xfrm>
            <a:off x="2282343" y="1925536"/>
            <a:ext cx="6047402" cy="3288534"/>
            <a:chOff x="2229495" y="2152267"/>
            <a:chExt cx="6047402" cy="32885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12241-EEC0-678F-84EF-84C5BC040E6F}"/>
                </a:ext>
              </a:extLst>
            </p:cNvPr>
            <p:cNvSpPr txBox="1"/>
            <p:nvPr/>
          </p:nvSpPr>
          <p:spPr>
            <a:xfrm>
              <a:off x="5098579" y="2261464"/>
              <a:ext cx="1274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Fiction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557F77-558E-53FD-675B-4D44F63B9C41}"/>
                </a:ext>
              </a:extLst>
            </p:cNvPr>
            <p:cNvSpPr txBox="1"/>
            <p:nvPr/>
          </p:nvSpPr>
          <p:spPr>
            <a:xfrm>
              <a:off x="4673308" y="4455293"/>
              <a:ext cx="21250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Non Fiction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0C06FB-D2EF-ACBC-A06A-CE30D97E9E7B}"/>
                </a:ext>
              </a:extLst>
            </p:cNvPr>
            <p:cNvGrpSpPr/>
            <p:nvPr/>
          </p:nvGrpSpPr>
          <p:grpSpPr>
            <a:xfrm>
              <a:off x="6840883" y="2152267"/>
              <a:ext cx="1395444" cy="1551232"/>
              <a:chOff x="7651545" y="2309189"/>
              <a:chExt cx="1610129" cy="1789884"/>
            </a:xfrm>
          </p:grpSpPr>
          <p:pic>
            <p:nvPicPr>
              <p:cNvPr id="21" name="Picture 2" descr="Where the Crawdads Sing: Owens, Delia: 6912281763182: Amazon.com: Books">
                <a:extLst>
                  <a:ext uri="{FF2B5EF4-FFF2-40B4-BE49-F238E27FC236}">
                    <a16:creationId xmlns:a16="http://schemas.microsoft.com/office/drawing/2014/main" id="{0350EFDF-371B-89EF-D08B-CBC2DBAB80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545" y="2309189"/>
                <a:ext cx="789178" cy="118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The Fault in Our Stars - Wikipedia">
                <a:extLst>
                  <a:ext uri="{FF2B5EF4-FFF2-40B4-BE49-F238E27FC236}">
                    <a16:creationId xmlns:a16="http://schemas.microsoft.com/office/drawing/2014/main" id="{B8DB270D-EA60-8144-2B09-E4E99CB0B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4149" y="2613753"/>
                <a:ext cx="808504" cy="118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Amazon.com: The Hunger Games: 9780439023481: Collins, Suzanne: Books">
                <a:extLst>
                  <a:ext uri="{FF2B5EF4-FFF2-40B4-BE49-F238E27FC236}">
                    <a16:creationId xmlns:a16="http://schemas.microsoft.com/office/drawing/2014/main" id="{DFCB3303-0364-6B2D-BF0C-8C0E98C56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7808" y="2910353"/>
                <a:ext cx="783866" cy="118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5B0CA3-BC88-0467-CF4A-3EF91627954A}"/>
                </a:ext>
              </a:extLst>
            </p:cNvPr>
            <p:cNvGrpSpPr/>
            <p:nvPr/>
          </p:nvGrpSpPr>
          <p:grpSpPr>
            <a:xfrm>
              <a:off x="6881453" y="3900420"/>
              <a:ext cx="1395444" cy="1540381"/>
              <a:chOff x="7659687" y="4637675"/>
              <a:chExt cx="1679753" cy="1854220"/>
            </a:xfrm>
          </p:grpSpPr>
          <p:pic>
            <p:nvPicPr>
              <p:cNvPr id="26" name="Picture 8" descr="Educated: A Memoir: Westover, Tara: 9780399590504: Amazon.com: Books">
                <a:extLst>
                  <a:ext uri="{FF2B5EF4-FFF2-40B4-BE49-F238E27FC236}">
                    <a16:creationId xmlns:a16="http://schemas.microsoft.com/office/drawing/2014/main" id="{1B624CFB-E4CC-093C-B878-E2F38BD1B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9687" y="4637675"/>
                <a:ext cx="781036" cy="118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Becoming: Obama, Michelle: 9781524763138: Amazon.com: Books">
                <a:extLst>
                  <a:ext uri="{FF2B5EF4-FFF2-40B4-BE49-F238E27FC236}">
                    <a16:creationId xmlns:a16="http://schemas.microsoft.com/office/drawing/2014/main" id="{A67AAE49-62EE-4BF5-ADD0-A143401B4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8759" y="4970425"/>
                <a:ext cx="781036" cy="118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2" descr="The Subtle Art of Not Giving a F*ck: A Counterintuitive Approach to Living a  Good Life by Mark Manson | Goodreads">
                <a:extLst>
                  <a:ext uri="{FF2B5EF4-FFF2-40B4-BE49-F238E27FC236}">
                    <a16:creationId xmlns:a16="http://schemas.microsoft.com/office/drawing/2014/main" id="{04CBE318-9168-81D6-2DBE-C80343E1F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8401" y="5303175"/>
                <a:ext cx="791039" cy="118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AC34BABC-3BEC-C736-6974-1BB4660430EA}"/>
                </a:ext>
              </a:extLst>
            </p:cNvPr>
            <p:cNvSpPr/>
            <p:nvPr/>
          </p:nvSpPr>
          <p:spPr>
            <a:xfrm>
              <a:off x="2229495" y="2662934"/>
              <a:ext cx="4568818" cy="1869873"/>
            </a:xfrm>
            <a:prstGeom prst="leftBrace">
              <a:avLst>
                <a:gd name="adj1" fmla="val 0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BE6EFFA-9307-498B-A56F-53EA7B59525E}"/>
              </a:ext>
            </a:extLst>
          </p:cNvPr>
          <p:cNvSpPr txBox="1"/>
          <p:nvPr/>
        </p:nvSpPr>
        <p:spPr>
          <a:xfrm>
            <a:off x="157291" y="5277368"/>
            <a:ext cx="1189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1. What effect does genre have on the sale price of non fiction books versus fiction books?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B162E-A11B-F0B4-3A25-7A92331058CF}"/>
              </a:ext>
            </a:extLst>
          </p:cNvPr>
          <p:cNvSpPr txBox="1"/>
          <p:nvPr/>
        </p:nvSpPr>
        <p:spPr>
          <a:xfrm>
            <a:off x="157291" y="6029376"/>
            <a:ext cx="11877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2. How does the price of books vary over time?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CD929-224F-B3F2-C530-7E2C091998E5}"/>
              </a:ext>
            </a:extLst>
          </p:cNvPr>
          <p:cNvGrpSpPr/>
          <p:nvPr/>
        </p:nvGrpSpPr>
        <p:grpSpPr>
          <a:xfrm>
            <a:off x="143837" y="2016843"/>
            <a:ext cx="2339156" cy="2930254"/>
            <a:chOff x="143837" y="2016843"/>
            <a:chExt cx="2339156" cy="2930254"/>
          </a:xfrm>
        </p:grpSpPr>
        <p:pic>
          <p:nvPicPr>
            <p:cNvPr id="1026" name="Picture 2" descr="Where the Crawdads Sing: Owens, Delia: 6912281763182: Amazon.com: Books">
              <a:extLst>
                <a:ext uri="{FF2B5EF4-FFF2-40B4-BE49-F238E27FC236}">
                  <a16:creationId xmlns:a16="http://schemas.microsoft.com/office/drawing/2014/main" id="{E71A987F-C7E9-8E09-3B4B-99F9A597D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2" y="2016843"/>
              <a:ext cx="657008" cy="98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ducated: A Memoir: Westover, Tara: 9780399590504: Amazon.com: Books">
              <a:extLst>
                <a:ext uri="{FF2B5EF4-FFF2-40B4-BE49-F238E27FC236}">
                  <a16:creationId xmlns:a16="http://schemas.microsoft.com/office/drawing/2014/main" id="{08E02831-2C10-A87F-1B95-4818030AA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96" y="2298506"/>
              <a:ext cx="650229" cy="98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e Fault in Our Stars - Wikipedia">
              <a:extLst>
                <a:ext uri="{FF2B5EF4-FFF2-40B4-BE49-F238E27FC236}">
                  <a16:creationId xmlns:a16="http://schemas.microsoft.com/office/drawing/2014/main" id="{049F7A9A-55F2-FCC0-614F-CB0D536E3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32" y="2580169"/>
              <a:ext cx="673097" cy="98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ecoming: Obama, Michelle: 9781524763138: Amazon.com: Books">
              <a:extLst>
                <a:ext uri="{FF2B5EF4-FFF2-40B4-BE49-F238E27FC236}">
                  <a16:creationId xmlns:a16="http://schemas.microsoft.com/office/drawing/2014/main" id="{94D6E6AF-3301-B3B1-E61C-FDEC341D6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025" y="2934155"/>
              <a:ext cx="650229" cy="98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azon.com: The Hunger Games: 9780439023481: Collins, Suzanne: Books">
              <a:extLst>
                <a:ext uri="{FF2B5EF4-FFF2-40B4-BE49-F238E27FC236}">
                  <a16:creationId xmlns:a16="http://schemas.microsoft.com/office/drawing/2014/main" id="{475858DC-110B-E38D-9277-8D84D0A62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829" y="3288141"/>
              <a:ext cx="652585" cy="98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he Subtle Art of Not Giving a F*ck: A Counterintuitive Approach to Living a  Good Life by Mark Manson | Goodreads">
              <a:extLst>
                <a:ext uri="{FF2B5EF4-FFF2-40B4-BE49-F238E27FC236}">
                  <a16:creationId xmlns:a16="http://schemas.microsoft.com/office/drawing/2014/main" id="{14C5E43D-B4BF-6C12-97BB-05F8B6C34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436" y="3569803"/>
              <a:ext cx="658557" cy="989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FFAB18-EFFD-65A6-6CE7-E4A05FEA660A}"/>
                </a:ext>
              </a:extLst>
            </p:cNvPr>
            <p:cNvSpPr txBox="1"/>
            <p:nvPr/>
          </p:nvSpPr>
          <p:spPr>
            <a:xfrm>
              <a:off x="143837" y="4516210"/>
              <a:ext cx="23391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Catalog of Books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54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18B5F5-5891-753B-F76B-836ECE8027D4}"/>
              </a:ext>
            </a:extLst>
          </p:cNvPr>
          <p:cNvSpPr/>
          <p:nvPr/>
        </p:nvSpPr>
        <p:spPr>
          <a:xfrm>
            <a:off x="156148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495891-E063-8CBA-BE51-B14A4E2A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7" y="172387"/>
            <a:ext cx="10515600" cy="6691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0C552-2812-6082-45C3-E48600949B5C}"/>
              </a:ext>
            </a:extLst>
          </p:cNvPr>
          <p:cNvGrpSpPr/>
          <p:nvPr/>
        </p:nvGrpSpPr>
        <p:grpSpPr>
          <a:xfrm>
            <a:off x="100302" y="1100188"/>
            <a:ext cx="3538805" cy="5433132"/>
            <a:chOff x="100302" y="1100188"/>
            <a:chExt cx="3538805" cy="54331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D950AE-4D27-CCAD-8CA3-C97B85CF51FA}"/>
                </a:ext>
              </a:extLst>
            </p:cNvPr>
            <p:cNvSpPr/>
            <p:nvPr/>
          </p:nvSpPr>
          <p:spPr>
            <a:xfrm>
              <a:off x="115957" y="1749287"/>
              <a:ext cx="3491766" cy="47840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DAB82-5235-7391-961F-BACA9927848F}"/>
                </a:ext>
              </a:extLst>
            </p:cNvPr>
            <p:cNvSpPr/>
            <p:nvPr/>
          </p:nvSpPr>
          <p:spPr>
            <a:xfrm>
              <a:off x="115957" y="1100188"/>
              <a:ext cx="3491766" cy="6292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Find a Dataset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F3795E2-799A-3E97-5BB8-A2BE89F10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441" y="2239319"/>
              <a:ext cx="1463488" cy="56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DC44B-EDC6-2FF1-B632-1F472DCDDA79}"/>
                </a:ext>
              </a:extLst>
            </p:cNvPr>
            <p:cNvSpPr txBox="1"/>
            <p:nvPr/>
          </p:nvSpPr>
          <p:spPr>
            <a:xfrm>
              <a:off x="100302" y="1845470"/>
              <a:ext cx="349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Use Kaggle to find a dataset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16179-BBF9-291E-5717-CD372726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480" y="4575961"/>
              <a:ext cx="3322719" cy="165955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09217C-942B-3F7A-C075-02FE455D5062}"/>
                </a:ext>
              </a:extLst>
            </p:cNvPr>
            <p:cNvSpPr txBox="1"/>
            <p:nvPr/>
          </p:nvSpPr>
          <p:spPr>
            <a:xfrm>
              <a:off x="147340" y="4078100"/>
              <a:ext cx="3491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Inspect the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BE8C8-130C-64B1-8726-65E5C1ADCA66}"/>
              </a:ext>
            </a:extLst>
          </p:cNvPr>
          <p:cNvGrpSpPr/>
          <p:nvPr/>
        </p:nvGrpSpPr>
        <p:grpSpPr>
          <a:xfrm>
            <a:off x="4323811" y="1097968"/>
            <a:ext cx="3523152" cy="5433132"/>
            <a:chOff x="4656911" y="1100188"/>
            <a:chExt cx="3523152" cy="5433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DE7D20-BCED-174B-E216-232D090BC44B}"/>
                </a:ext>
              </a:extLst>
            </p:cNvPr>
            <p:cNvSpPr/>
            <p:nvPr/>
          </p:nvSpPr>
          <p:spPr>
            <a:xfrm>
              <a:off x="4672604" y="1749287"/>
              <a:ext cx="3491766" cy="47840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72ADDE-29F9-0852-DBB6-0F9D8425CB7F}"/>
                </a:ext>
              </a:extLst>
            </p:cNvPr>
            <p:cNvSpPr/>
            <p:nvPr/>
          </p:nvSpPr>
          <p:spPr>
            <a:xfrm>
              <a:off x="4672603" y="1100188"/>
              <a:ext cx="3491766" cy="629222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Analysis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B2702C-6B4D-5140-00FD-AC8D502D9C60}"/>
                </a:ext>
              </a:extLst>
            </p:cNvPr>
            <p:cNvSpPr txBox="1"/>
            <p:nvPr/>
          </p:nvSpPr>
          <p:spPr>
            <a:xfrm>
              <a:off x="4656911" y="1863368"/>
              <a:ext cx="3491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Clean the data using 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64E31D-2FC5-2C75-6F0D-BA9AF7DD9A2A}"/>
                </a:ext>
              </a:extLst>
            </p:cNvPr>
            <p:cNvSpPr txBox="1"/>
            <p:nvPr/>
          </p:nvSpPr>
          <p:spPr>
            <a:xfrm>
              <a:off x="4688297" y="4141303"/>
              <a:ext cx="3491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EDA: Distributions and correlations</a:t>
              </a:r>
            </a:p>
          </p:txBody>
        </p:sp>
        <p:pic>
          <p:nvPicPr>
            <p:cNvPr id="29" name="Graphic 28" descr="Mop and bucket with solid fill">
              <a:extLst>
                <a:ext uri="{FF2B5EF4-FFF2-40B4-BE49-F238E27FC236}">
                  <a16:creationId xmlns:a16="http://schemas.microsoft.com/office/drawing/2014/main" id="{2A3545B5-F738-05C3-D18E-8C2BFFFD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02795" y="2220298"/>
              <a:ext cx="765399" cy="765399"/>
            </a:xfrm>
            <a:prstGeom prst="rect">
              <a:avLst/>
            </a:prstGeom>
          </p:spPr>
        </p:pic>
        <p:pic>
          <p:nvPicPr>
            <p:cNvPr id="32" name="Picture 4" descr="Posit Documentation - Posit Documentation">
              <a:extLst>
                <a:ext uri="{FF2B5EF4-FFF2-40B4-BE49-F238E27FC236}">
                  <a16:creationId xmlns:a16="http://schemas.microsoft.com/office/drawing/2014/main" id="{3D9233CA-F68E-9898-3539-F4D00A9A6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312" y="2233004"/>
              <a:ext cx="752693" cy="752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Graphic 34" descr="Bar graph with upward trend outline">
              <a:extLst>
                <a:ext uri="{FF2B5EF4-FFF2-40B4-BE49-F238E27FC236}">
                  <a16:creationId xmlns:a16="http://schemas.microsoft.com/office/drawing/2014/main" id="{7A847157-B8CB-2BD2-5B8E-F4FFAAC20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5594" y="4786450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374C70-7C5C-CE46-1F21-6CE7A83FE4C0}"/>
              </a:ext>
            </a:extLst>
          </p:cNvPr>
          <p:cNvGrpSpPr/>
          <p:nvPr/>
        </p:nvGrpSpPr>
        <p:grpSpPr>
          <a:xfrm>
            <a:off x="8547358" y="1100188"/>
            <a:ext cx="3528685" cy="5430912"/>
            <a:chOff x="8547358" y="1100188"/>
            <a:chExt cx="3528685" cy="54309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2B060-EE12-9DA4-8DA1-F83E40C574E0}"/>
                </a:ext>
              </a:extLst>
            </p:cNvPr>
            <p:cNvSpPr/>
            <p:nvPr/>
          </p:nvSpPr>
          <p:spPr>
            <a:xfrm>
              <a:off x="8547358" y="1747067"/>
              <a:ext cx="3491766" cy="47840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EE16D9-3B1A-52B2-0A34-37EBB1771092}"/>
                </a:ext>
              </a:extLst>
            </p:cNvPr>
            <p:cNvSpPr txBox="1"/>
            <p:nvPr/>
          </p:nvSpPr>
          <p:spPr>
            <a:xfrm>
              <a:off x="8547358" y="1817968"/>
              <a:ext cx="3491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Find significant relationships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4B7D85-4CE3-6EC4-022A-82CAB5DB5AF1}"/>
                </a:ext>
              </a:extLst>
            </p:cNvPr>
            <p:cNvSpPr txBox="1"/>
            <p:nvPr/>
          </p:nvSpPr>
          <p:spPr>
            <a:xfrm>
              <a:off x="8584277" y="4277623"/>
              <a:ext cx="3491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Visualize results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0DA89A-C54E-B83E-1307-1F4F4B6A80C1}"/>
                </a:ext>
              </a:extLst>
            </p:cNvPr>
            <p:cNvSpPr/>
            <p:nvPr/>
          </p:nvSpPr>
          <p:spPr>
            <a:xfrm>
              <a:off x="8547358" y="1100188"/>
              <a:ext cx="3491766" cy="627002"/>
            </a:xfrm>
            <a:prstGeom prst="rect">
              <a:avLst/>
            </a:prstGeom>
            <a:solidFill>
              <a:srgbClr val="FF0000">
                <a:alpha val="99000"/>
              </a:srgbClr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Data Visualization</a:t>
              </a:r>
            </a:p>
          </p:txBody>
        </p:sp>
        <p:pic>
          <p:nvPicPr>
            <p:cNvPr id="41" name="Graphic 40" descr="Clipboard with solid fill">
              <a:extLst>
                <a:ext uri="{FF2B5EF4-FFF2-40B4-BE49-F238E27FC236}">
                  <a16:creationId xmlns:a16="http://schemas.microsoft.com/office/drawing/2014/main" id="{B4EA7196-170A-8D04-0B04-B9B344FFB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04636" y="2429789"/>
              <a:ext cx="914400" cy="914400"/>
            </a:xfrm>
            <a:prstGeom prst="rect">
              <a:avLst/>
            </a:prstGeom>
          </p:spPr>
        </p:pic>
        <p:sp>
          <p:nvSpPr>
            <p:cNvPr id="44" name="Speech Bubble: Oval 43">
              <a:extLst>
                <a:ext uri="{FF2B5EF4-FFF2-40B4-BE49-F238E27FC236}">
                  <a16:creationId xmlns:a16="http://schemas.microsoft.com/office/drawing/2014/main" id="{45EBFFAB-5699-B375-E054-AF3288CB5658}"/>
                </a:ext>
              </a:extLst>
            </p:cNvPr>
            <p:cNvSpPr/>
            <p:nvPr/>
          </p:nvSpPr>
          <p:spPr>
            <a:xfrm flipH="1">
              <a:off x="9335957" y="2187514"/>
              <a:ext cx="1062992" cy="67959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 &lt; .05</a:t>
              </a:r>
            </a:p>
          </p:txBody>
        </p:sp>
        <p:pic>
          <p:nvPicPr>
            <p:cNvPr id="47" name="Graphic 46" descr="Bar chart with solid fill">
              <a:extLst>
                <a:ext uri="{FF2B5EF4-FFF2-40B4-BE49-F238E27FC236}">
                  <a16:creationId xmlns:a16="http://schemas.microsoft.com/office/drawing/2014/main" id="{B306B07E-0810-B395-F8AF-9522BF06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24746" y="4648203"/>
              <a:ext cx="948406" cy="948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3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phic 83">
            <a:extLst>
              <a:ext uri="{FF2B5EF4-FFF2-40B4-BE49-F238E27FC236}">
                <a16:creationId xmlns:a16="http://schemas.microsoft.com/office/drawing/2014/main" id="{3115A984-AC1F-6C4C-78D2-9CFD6AA6F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0" y="1161260"/>
            <a:ext cx="3972793" cy="571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10219B-C475-BD2A-3AE7-21C88F97C45E}"/>
              </a:ext>
            </a:extLst>
          </p:cNvPr>
          <p:cNvSpPr/>
          <p:nvPr/>
        </p:nvSpPr>
        <p:spPr>
          <a:xfrm>
            <a:off x="156148" y="98938"/>
            <a:ext cx="11879706" cy="1007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DBE958-96BA-21D4-571D-B3E340D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6" y="492065"/>
            <a:ext cx="10515600" cy="6691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genre sold more unique books from 2009 – 2019?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399D878-4CDA-5349-6D14-2223ACA7C85A}"/>
              </a:ext>
            </a:extLst>
          </p:cNvPr>
          <p:cNvGrpSpPr/>
          <p:nvPr/>
        </p:nvGrpSpPr>
        <p:grpSpPr>
          <a:xfrm>
            <a:off x="2392636" y="1277754"/>
            <a:ext cx="1659117" cy="4977860"/>
            <a:chOff x="2375555" y="1229634"/>
            <a:chExt cx="1659117" cy="497786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D1E6945B-3350-5D32-D34D-CCA3B0A95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2523" y="1536192"/>
              <a:ext cx="1003976" cy="4671302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AED7DE-7A27-B2D4-A43C-7EDA238329E0}"/>
                </a:ext>
              </a:extLst>
            </p:cNvPr>
            <p:cNvSpPr txBox="1"/>
            <p:nvPr/>
          </p:nvSpPr>
          <p:spPr>
            <a:xfrm>
              <a:off x="2375555" y="1229634"/>
              <a:ext cx="1659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316</a:t>
              </a:r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3CE9A27-D868-6B4B-D54B-C4E6C79B4354}"/>
              </a:ext>
            </a:extLst>
          </p:cNvPr>
          <p:cNvSpPr/>
          <p:nvPr/>
        </p:nvSpPr>
        <p:spPr>
          <a:xfrm>
            <a:off x="2567925" y="1249714"/>
            <a:ext cx="1308538" cy="6691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D10BC0B-5FD4-AEDD-8C63-403F477AA2B1}"/>
              </a:ext>
            </a:extLst>
          </p:cNvPr>
          <p:cNvGrpSpPr/>
          <p:nvPr/>
        </p:nvGrpSpPr>
        <p:grpSpPr>
          <a:xfrm>
            <a:off x="1170676" y="2427646"/>
            <a:ext cx="1206631" cy="3827968"/>
            <a:chOff x="1168924" y="2375555"/>
            <a:chExt cx="1206631" cy="3827968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83226EF-0558-20C6-A7A4-434F4381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6106" y="2775665"/>
              <a:ext cx="1003976" cy="3427858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1B7F4-3FDD-4CCC-2E30-FFF1F189CA76}"/>
                </a:ext>
              </a:extLst>
            </p:cNvPr>
            <p:cNvSpPr txBox="1"/>
            <p:nvPr/>
          </p:nvSpPr>
          <p:spPr>
            <a:xfrm>
              <a:off x="1168924" y="2375555"/>
              <a:ext cx="1206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1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7D8DB8A8-37E7-3F1A-7BA9-A8FBF3558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6" y="1333204"/>
            <a:ext cx="3896679" cy="55247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51AA614-9D98-6210-49AF-2208287F8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507" y="2147881"/>
            <a:ext cx="961743" cy="414511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B976DF2-2DDD-6B94-1AAC-71BB129848FC}"/>
              </a:ext>
            </a:extLst>
          </p:cNvPr>
          <p:cNvGrpSpPr/>
          <p:nvPr/>
        </p:nvGrpSpPr>
        <p:grpSpPr>
          <a:xfrm>
            <a:off x="2722264" y="971101"/>
            <a:ext cx="1024465" cy="5307335"/>
            <a:chOff x="2722264" y="971101"/>
            <a:chExt cx="1024465" cy="530733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7C01570-9C5A-B288-57E1-DB95AF6A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2264" y="1256666"/>
              <a:ext cx="1024465" cy="50217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235254-464A-8941-2B68-8B988D5BB4CD}"/>
                </a:ext>
              </a:extLst>
            </p:cNvPr>
            <p:cNvSpPr txBox="1"/>
            <p:nvPr/>
          </p:nvSpPr>
          <p:spPr>
            <a:xfrm>
              <a:off x="2978380" y="971101"/>
              <a:ext cx="512233" cy="4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FD3B75-97F4-506B-EE73-69C66547949B}"/>
              </a:ext>
            </a:extLst>
          </p:cNvPr>
          <p:cNvSpPr/>
          <p:nvPr/>
        </p:nvSpPr>
        <p:spPr>
          <a:xfrm>
            <a:off x="2511375" y="1017010"/>
            <a:ext cx="1436126" cy="87194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68BB8-7893-E9DF-C560-2632DC168A1D}"/>
              </a:ext>
            </a:extLst>
          </p:cNvPr>
          <p:cNvSpPr/>
          <p:nvPr/>
        </p:nvSpPr>
        <p:spPr>
          <a:xfrm>
            <a:off x="156148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2852FB-1A6D-5C44-684A-F5AE574A6973}"/>
              </a:ext>
            </a:extLst>
          </p:cNvPr>
          <p:cNvSpPr txBox="1">
            <a:spLocks/>
          </p:cNvSpPr>
          <p:nvPr/>
        </p:nvSpPr>
        <p:spPr>
          <a:xfrm>
            <a:off x="156147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genre had higher pricing?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5F107D-14F4-C377-2657-76D6E3E96674}"/>
              </a:ext>
            </a:extLst>
          </p:cNvPr>
          <p:cNvCxnSpPr>
            <a:cxnSpLocks/>
          </p:cNvCxnSpPr>
          <p:nvPr/>
        </p:nvCxnSpPr>
        <p:spPr>
          <a:xfrm>
            <a:off x="1640861" y="1232676"/>
            <a:ext cx="1588577" cy="4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048B04-F3E8-6827-1E54-3CA038D9F035}"/>
              </a:ext>
            </a:extLst>
          </p:cNvPr>
          <p:cNvSpPr/>
          <p:nvPr/>
        </p:nvSpPr>
        <p:spPr>
          <a:xfrm>
            <a:off x="83640" y="11407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A521E-95A6-3289-84CA-B4020A98016D}"/>
              </a:ext>
            </a:extLst>
          </p:cNvPr>
          <p:cNvSpPr txBox="1">
            <a:spLocks/>
          </p:cNvSpPr>
          <p:nvPr/>
        </p:nvSpPr>
        <p:spPr>
          <a:xfrm>
            <a:off x="109013" y="232213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genre had higher overall profit?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82B3FB-65E8-8E8A-0D3A-2130443D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4" y="1063053"/>
            <a:ext cx="4500694" cy="57628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3D69DB8-E78D-0B7D-BD19-3212D78B5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7061" y="3024257"/>
            <a:ext cx="872768" cy="317023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CEA303F-DDAB-B45E-782D-41E7ACBBA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8521" y="1310422"/>
            <a:ext cx="948661" cy="488406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67A5D-4C96-4703-D004-3D002869E90C}"/>
              </a:ext>
            </a:extLst>
          </p:cNvPr>
          <p:cNvSpPr/>
          <p:nvPr/>
        </p:nvSpPr>
        <p:spPr>
          <a:xfrm>
            <a:off x="1679730" y="1235008"/>
            <a:ext cx="1434675" cy="8496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9A9905-D6C1-6DD4-34DE-ED8D91421C72}"/>
              </a:ext>
            </a:extLst>
          </p:cNvPr>
          <p:cNvSpPr/>
          <p:nvPr/>
        </p:nvSpPr>
        <p:spPr>
          <a:xfrm>
            <a:off x="156148" y="104930"/>
            <a:ext cx="11879706" cy="893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2DCD3-881A-E091-5855-AF39FAE1907C}"/>
              </a:ext>
            </a:extLst>
          </p:cNvPr>
          <p:cNvSpPr txBox="1">
            <a:spLocks/>
          </p:cNvSpPr>
          <p:nvPr/>
        </p:nvSpPr>
        <p:spPr>
          <a:xfrm>
            <a:off x="156146" y="274089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 of Research Question 1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3504D96C-557A-1E94-8D9E-14EBE0E4E78D}"/>
              </a:ext>
            </a:extLst>
          </p:cNvPr>
          <p:cNvGrpSpPr/>
          <p:nvPr/>
        </p:nvGrpSpPr>
        <p:grpSpPr>
          <a:xfrm>
            <a:off x="8255515" y="1567014"/>
            <a:ext cx="3409950" cy="5094752"/>
            <a:chOff x="8255515" y="1567014"/>
            <a:chExt cx="3409950" cy="50947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D8244-1DF0-392A-88BD-2E108AD709D6}"/>
                </a:ext>
              </a:extLst>
            </p:cNvPr>
            <p:cNvGrpSpPr/>
            <p:nvPr/>
          </p:nvGrpSpPr>
          <p:grpSpPr>
            <a:xfrm>
              <a:off x="8898983" y="5006853"/>
              <a:ext cx="2545550" cy="1654913"/>
              <a:chOff x="8666155" y="4885416"/>
              <a:chExt cx="2545550" cy="185471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1ED546-8021-EE08-52D9-6619F9BA7B40}"/>
                  </a:ext>
                </a:extLst>
              </p:cNvPr>
              <p:cNvSpPr/>
              <p:nvPr/>
            </p:nvSpPr>
            <p:spPr>
              <a:xfrm>
                <a:off x="8666155" y="4885416"/>
                <a:ext cx="2511692" cy="18547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7CF6BD-6BB7-06A8-41AB-78B255551787}"/>
                  </a:ext>
                </a:extLst>
              </p:cNvPr>
              <p:cNvSpPr txBox="1"/>
              <p:nvPr/>
            </p:nvSpPr>
            <p:spPr>
              <a:xfrm>
                <a:off x="8768050" y="5283474"/>
                <a:ext cx="244365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Fiction books had a greater profit of around $60k</a:t>
                </a:r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EB9CF328-C1C4-A737-7875-50B889E57867}"/>
                </a:ext>
              </a:extLst>
            </p:cNvPr>
            <p:cNvGrpSpPr/>
            <p:nvPr/>
          </p:nvGrpSpPr>
          <p:grpSpPr>
            <a:xfrm>
              <a:off x="8255515" y="1567014"/>
              <a:ext cx="3409950" cy="3584695"/>
              <a:chOff x="8230909" y="1500042"/>
              <a:chExt cx="3409950" cy="3584695"/>
            </a:xfrm>
          </p:grpSpPr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D942AE06-59D3-469E-AC23-EBFFC7549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30909" y="1646212"/>
                <a:ext cx="3409950" cy="3438525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BE5CFF77-2BBA-AE3C-2237-77BF3F7DF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504806" y="2564295"/>
                <a:ext cx="381000" cy="148040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A9853DD1-8F11-1433-2BAA-C55C896B0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6549" y="2717364"/>
                <a:ext cx="509047" cy="509047"/>
              </a:xfrm>
              <a:prstGeom prst="rect">
                <a:avLst/>
              </a:prstGeom>
            </p:spPr>
          </p:pic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A884D9D-FE46-E192-EC24-7AEBB229899F}"/>
                  </a:ext>
                </a:extLst>
              </p:cNvPr>
              <p:cNvGrpSpPr/>
              <p:nvPr/>
            </p:nvGrpSpPr>
            <p:grpSpPr>
              <a:xfrm>
                <a:off x="9083635" y="1500042"/>
                <a:ext cx="852249" cy="2544653"/>
                <a:chOff x="9087748" y="1500043"/>
                <a:chExt cx="852249" cy="2544653"/>
              </a:xfrm>
            </p:grpSpPr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D848B825-C838-4EDE-894E-A1B65DFC8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0452" y="1820917"/>
                  <a:ext cx="381000" cy="2223779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9F0092-5673-A212-742A-35BBCA5AF1E2}"/>
                    </a:ext>
                  </a:extLst>
                </p:cNvPr>
                <p:cNvSpPr txBox="1"/>
                <p:nvPr/>
              </p:nvSpPr>
              <p:spPr>
                <a:xfrm>
                  <a:off x="9087748" y="1500043"/>
                  <a:ext cx="8522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$170k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095311-403B-A12E-126C-AC59315D3741}"/>
                  </a:ext>
                </a:extLst>
              </p:cNvPr>
              <p:cNvSpPr txBox="1"/>
              <p:nvPr/>
            </p:nvSpPr>
            <p:spPr>
              <a:xfrm>
                <a:off x="10223452" y="2241468"/>
                <a:ext cx="888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$110k</a:t>
                </a:r>
              </a:p>
            </p:txBody>
          </p:sp>
        </p:grp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5379891-A10E-B2C1-6B8C-4F956A86B8F1}"/>
              </a:ext>
            </a:extLst>
          </p:cNvPr>
          <p:cNvGrpSpPr/>
          <p:nvPr/>
        </p:nvGrpSpPr>
        <p:grpSpPr>
          <a:xfrm>
            <a:off x="4282856" y="1561058"/>
            <a:ext cx="3423996" cy="5100708"/>
            <a:chOff x="4282856" y="1561058"/>
            <a:chExt cx="3423996" cy="51007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075B04-D0A9-6A34-95B3-B035D9FC2653}"/>
                </a:ext>
              </a:extLst>
            </p:cNvPr>
            <p:cNvSpPr/>
            <p:nvPr/>
          </p:nvSpPr>
          <p:spPr>
            <a:xfrm>
              <a:off x="4971644" y="5006853"/>
              <a:ext cx="2511692" cy="16549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052DAE-3564-0C54-E61F-17227F2D5A11}"/>
                </a:ext>
              </a:extLst>
            </p:cNvPr>
            <p:cNvSpPr txBox="1"/>
            <p:nvPr/>
          </p:nvSpPr>
          <p:spPr>
            <a:xfrm>
              <a:off x="4784544" y="5222976"/>
              <a:ext cx="2922308" cy="1355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Non fiction books on average were $2.5 more expensive than fiction books</a:t>
              </a:r>
              <a:endParaRPr lang="en-US" sz="2000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DB5A1B4-6731-7265-8146-72B82CB4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2856" y="1631009"/>
              <a:ext cx="3409950" cy="3522017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61940F5-FE3F-FF2E-8932-23C6B8C6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89225" y="2212625"/>
              <a:ext cx="381000" cy="187320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3C180F-45C0-2213-7384-16C45E0E799A}"/>
                </a:ext>
              </a:extLst>
            </p:cNvPr>
            <p:cNvSpPr txBox="1"/>
            <p:nvPr/>
          </p:nvSpPr>
          <p:spPr>
            <a:xfrm>
              <a:off x="5135582" y="1879688"/>
              <a:ext cx="852249" cy="37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$12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7DA0BD16-2749-BE58-CB9C-6778F80E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08421" y="1876859"/>
              <a:ext cx="381000" cy="22085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138FBE-0CB1-299C-A9AD-9AE51699BC3E}"/>
                </a:ext>
              </a:extLst>
            </p:cNvPr>
            <p:cNvSpPr txBox="1"/>
            <p:nvPr/>
          </p:nvSpPr>
          <p:spPr>
            <a:xfrm>
              <a:off x="6245698" y="1561058"/>
              <a:ext cx="852249" cy="37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$14.5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0EDF8E4-BEA0-07A3-F5AB-FF63444C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22531" y="2787411"/>
              <a:ext cx="427093" cy="437463"/>
            </a:xfrm>
            <a:prstGeom prst="rect">
              <a:avLst/>
            </a:prstGeom>
          </p:spPr>
        </p:pic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1D39A7A-3912-B0AF-79AF-772D479BBFBE}"/>
              </a:ext>
            </a:extLst>
          </p:cNvPr>
          <p:cNvGrpSpPr/>
          <p:nvPr/>
        </p:nvGrpSpPr>
        <p:grpSpPr>
          <a:xfrm>
            <a:off x="49094" y="1088139"/>
            <a:ext cx="4274047" cy="5573627"/>
            <a:chOff x="49094" y="1088139"/>
            <a:chExt cx="4274047" cy="5573627"/>
          </a:xfrm>
        </p:grpSpPr>
        <p:pic>
          <p:nvPicPr>
            <p:cNvPr id="1047" name="Graphic 1046">
              <a:extLst>
                <a:ext uri="{FF2B5EF4-FFF2-40B4-BE49-F238E27FC236}">
                  <a16:creationId xmlns:a16="http://schemas.microsoft.com/office/drawing/2014/main" id="{0D5A58A7-4394-FAF8-9DBE-FFB70703B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094" y="1088139"/>
              <a:ext cx="3740254" cy="3740254"/>
            </a:xfrm>
            <a:prstGeom prst="rect">
              <a:avLst/>
            </a:prstGeom>
          </p:spPr>
        </p:pic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479C2706-0262-F246-4202-9A8CCBD7C309}"/>
                </a:ext>
              </a:extLst>
            </p:cNvPr>
            <p:cNvGrpSpPr/>
            <p:nvPr/>
          </p:nvGrpSpPr>
          <p:grpSpPr>
            <a:xfrm>
              <a:off x="458738" y="1199881"/>
              <a:ext cx="3864403" cy="5461885"/>
              <a:chOff x="462607" y="1199882"/>
              <a:chExt cx="3862269" cy="5461885"/>
            </a:xfrm>
          </p:grpSpPr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4593A076-1750-D461-ECCC-A9EC00D9AEA6}"/>
                  </a:ext>
                </a:extLst>
              </p:cNvPr>
              <p:cNvGrpSpPr/>
              <p:nvPr/>
            </p:nvGrpSpPr>
            <p:grpSpPr>
              <a:xfrm>
                <a:off x="462607" y="1199882"/>
                <a:ext cx="3202331" cy="5461885"/>
                <a:chOff x="464658" y="1186271"/>
                <a:chExt cx="3202331" cy="546188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F13D90A-681C-314F-DDA7-294D21120537}"/>
                    </a:ext>
                  </a:extLst>
                </p:cNvPr>
                <p:cNvSpPr/>
                <p:nvPr/>
              </p:nvSpPr>
              <p:spPr>
                <a:xfrm>
                  <a:off x="571483" y="4993243"/>
                  <a:ext cx="2988682" cy="165491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EEE013E-DE6F-7C1A-0C4E-A1A578C9C3BD}"/>
                    </a:ext>
                  </a:extLst>
                </p:cNvPr>
                <p:cNvSpPr txBox="1"/>
                <p:nvPr/>
              </p:nvSpPr>
              <p:spPr>
                <a:xfrm>
                  <a:off x="464658" y="5138098"/>
                  <a:ext cx="32023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Non fiction books took up a larger count of the marketplace compared to fiction books</a:t>
                  </a:r>
                  <a:endParaRPr lang="en-US" sz="2000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AC1AD27-7CC3-B8F9-361F-3698A243DC25}"/>
                    </a:ext>
                  </a:extLst>
                </p:cNvPr>
                <p:cNvSpPr/>
                <p:nvPr/>
              </p:nvSpPr>
              <p:spPr>
                <a:xfrm>
                  <a:off x="1415037" y="2064999"/>
                  <a:ext cx="604263" cy="4180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234</a:t>
                  </a: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B2E292BE-BD5B-C878-05C8-E1F3257DB2F2}"/>
                    </a:ext>
                  </a:extLst>
                </p:cNvPr>
                <p:cNvSpPr/>
                <p:nvPr/>
              </p:nvSpPr>
              <p:spPr>
                <a:xfrm>
                  <a:off x="2016141" y="3285693"/>
                  <a:ext cx="604263" cy="4180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316</a:t>
                  </a:r>
                </a:p>
              </p:txBody>
            </p:sp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425452D7-6709-D154-06DA-69F3C91F336C}"/>
                    </a:ext>
                  </a:extLst>
                </p:cNvPr>
                <p:cNvSpPr txBox="1"/>
                <p:nvPr/>
              </p:nvSpPr>
              <p:spPr>
                <a:xfrm>
                  <a:off x="608683" y="1186271"/>
                  <a:ext cx="10329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Fiction</a:t>
                  </a:r>
                </a:p>
              </p:txBody>
            </p:sp>
          </p:grp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609E65E1-627E-AF29-211B-0D8AA13828B4}"/>
                  </a:ext>
                </a:extLst>
              </p:cNvPr>
              <p:cNvSpPr txBox="1"/>
              <p:nvPr/>
            </p:nvSpPr>
            <p:spPr>
              <a:xfrm>
                <a:off x="2980320" y="4007831"/>
                <a:ext cx="13445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Fiction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4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788E5B44-9EE7-BB05-C82D-C05AE48B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46" y="1982281"/>
            <a:ext cx="6191250" cy="460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B8AA63-7F1F-757D-0FBD-12C0BFFAE339}"/>
              </a:ext>
            </a:extLst>
          </p:cNvPr>
          <p:cNvSpPr/>
          <p:nvPr/>
        </p:nvSpPr>
        <p:spPr>
          <a:xfrm>
            <a:off x="156147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857B7C-72AE-3940-5C9B-661259637CF2}"/>
              </a:ext>
            </a:extLst>
          </p:cNvPr>
          <p:cNvSpPr txBox="1">
            <a:spLocks/>
          </p:cNvSpPr>
          <p:nvPr/>
        </p:nvSpPr>
        <p:spPr>
          <a:xfrm>
            <a:off x="156146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Does Price Change Over Time?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CD20425-AA02-085F-D161-24FAC8032F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310" b="118"/>
          <a:stretch/>
        </p:blipFill>
        <p:spPr>
          <a:xfrm>
            <a:off x="1198035" y="2120826"/>
            <a:ext cx="4776336" cy="37008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C2872BA-49A2-0C94-F0B5-F49FA08FB77E}"/>
              </a:ext>
            </a:extLst>
          </p:cNvPr>
          <p:cNvGrpSpPr/>
          <p:nvPr/>
        </p:nvGrpSpPr>
        <p:grpSpPr>
          <a:xfrm>
            <a:off x="1689708" y="5304373"/>
            <a:ext cx="4152900" cy="314325"/>
            <a:chOff x="1724345" y="5138119"/>
            <a:chExt cx="4152900" cy="314325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5362B82-C7A5-5B7C-55BA-BB5C032F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4345" y="5138119"/>
              <a:ext cx="4152900" cy="31432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C5530E7-C58A-C39D-DD9F-6E7B75639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4345" y="5200031"/>
              <a:ext cx="41529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42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709F8F-6544-4697-1068-D74F182A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53" y="987335"/>
            <a:ext cx="6648450" cy="5562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5777EF-B760-5815-1423-0AE04D24BD64}"/>
              </a:ext>
            </a:extLst>
          </p:cNvPr>
          <p:cNvSpPr/>
          <p:nvPr/>
        </p:nvSpPr>
        <p:spPr>
          <a:xfrm>
            <a:off x="156147" y="104930"/>
            <a:ext cx="11879706" cy="794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BEFC7A-18FC-8532-535D-60CB1DD79A24}"/>
              </a:ext>
            </a:extLst>
          </p:cNvPr>
          <p:cNvSpPr txBox="1">
            <a:spLocks/>
          </p:cNvSpPr>
          <p:nvPr/>
        </p:nvSpPr>
        <p:spPr>
          <a:xfrm>
            <a:off x="156146" y="172387"/>
            <a:ext cx="10515600" cy="669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Does Price Change Over Time for Genre?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8AF9FE-286C-140D-44A9-7091D3816830}"/>
              </a:ext>
            </a:extLst>
          </p:cNvPr>
          <p:cNvGrpSpPr/>
          <p:nvPr/>
        </p:nvGrpSpPr>
        <p:grpSpPr>
          <a:xfrm>
            <a:off x="1359058" y="1499476"/>
            <a:ext cx="6386289" cy="1876425"/>
            <a:chOff x="1359058" y="1499476"/>
            <a:chExt cx="6386289" cy="187642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9F206DC-CB78-DAF5-1AB6-F29123C97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9058" y="1499476"/>
              <a:ext cx="4914900" cy="187642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53E170-9BA7-562E-15CE-6EF2ECAD0824}"/>
                </a:ext>
              </a:extLst>
            </p:cNvPr>
            <p:cNvSpPr txBox="1"/>
            <p:nvPr/>
          </p:nvSpPr>
          <p:spPr>
            <a:xfrm>
              <a:off x="6246905" y="2943165"/>
              <a:ext cx="1498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Non Fiction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C836B1-168C-DFD8-E4EE-53C740C45D9C}"/>
              </a:ext>
            </a:extLst>
          </p:cNvPr>
          <p:cNvGrpSpPr/>
          <p:nvPr/>
        </p:nvGrpSpPr>
        <p:grpSpPr>
          <a:xfrm>
            <a:off x="1359058" y="2093119"/>
            <a:ext cx="5886439" cy="1828645"/>
            <a:chOff x="1359058" y="2093119"/>
            <a:chExt cx="5886439" cy="1828645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582AAFC-C664-6801-70F8-127992B9F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9058" y="2093119"/>
              <a:ext cx="4914900" cy="1600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850FF0-02D9-D1CC-507A-767C3EE4CF0F}"/>
                </a:ext>
              </a:extLst>
            </p:cNvPr>
            <p:cNvSpPr txBox="1"/>
            <p:nvPr/>
          </p:nvSpPr>
          <p:spPr>
            <a:xfrm>
              <a:off x="6265309" y="3521654"/>
              <a:ext cx="980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3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8412</TotalTime>
  <Words>407</Words>
  <Application>Microsoft Office PowerPoint</Application>
  <PresentationFormat>Widescreen</PresentationFormat>
  <Paragraphs>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Background</vt:lpstr>
      <vt:lpstr>Methods</vt:lpstr>
      <vt:lpstr>Which genre sold more unique books from 2009 – 2019?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JEFFERSON CHEUNG</dc:creator>
  <cp:lastModifiedBy>ALEXANDER JEFFERSON CHEUNG</cp:lastModifiedBy>
  <cp:revision>5</cp:revision>
  <dcterms:created xsi:type="dcterms:W3CDTF">2023-04-15T23:33:39Z</dcterms:created>
  <dcterms:modified xsi:type="dcterms:W3CDTF">2023-05-03T16:13:13Z</dcterms:modified>
</cp:coreProperties>
</file>