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397" r:id="rId3"/>
    <p:sldId id="463" r:id="rId4"/>
    <p:sldId id="459" r:id="rId5"/>
    <p:sldId id="462" r:id="rId6"/>
    <p:sldId id="432" r:id="rId7"/>
    <p:sldId id="425" r:id="rId8"/>
    <p:sldId id="409" r:id="rId9"/>
    <p:sldId id="414" r:id="rId10"/>
    <p:sldId id="416" r:id="rId11"/>
    <p:sldId id="444" r:id="rId12"/>
    <p:sldId id="460" r:id="rId13"/>
    <p:sldId id="418" r:id="rId14"/>
    <p:sldId id="448" r:id="rId15"/>
    <p:sldId id="451" r:id="rId16"/>
    <p:sldId id="445" r:id="rId17"/>
    <p:sldId id="457" r:id="rId18"/>
    <p:sldId id="461" r:id="rId19"/>
    <p:sldId id="454" r:id="rId20"/>
    <p:sldId id="3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00823B"/>
    <a:srgbClr val="00602B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98" d="100"/>
          <a:sy n="98" d="100"/>
        </p:scale>
        <p:origin x="3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notesViewPr>
    <p:cSldViewPr>
      <p:cViewPr varScale="1">
        <p:scale>
          <a:sx n="58" d="100"/>
          <a:sy n="58" d="100"/>
        </p:scale>
        <p:origin x="-2407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95" y="49710"/>
            <a:ext cx="497388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Недостатки </a:t>
            </a:r>
            <a:r>
              <a:rPr lang="en-US" b="1" dirty="0"/>
              <a:t>Constructor Pattern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0841" y="2303369"/>
            <a:ext cx="8928992" cy="2308324"/>
          </a:xfrm>
          <a:prstGeom prst="rect">
            <a:avLst/>
          </a:prstGeom>
          <a:solidFill>
            <a:srgbClr val="FFC0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Всякий раз, когда мы создаем объекты </a:t>
            </a:r>
          </a:p>
          <a:p>
            <a:r>
              <a:rPr lang="ru-RU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</a:t>
            </a:r>
            <a:r>
              <a:rPr lang="en-US" dirty="0" smtClean="0">
                <a:solidFill>
                  <a:srgbClr val="7030A0"/>
                </a:solidFill>
              </a:rPr>
              <a:t>Person("Bill");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a2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</a:t>
            </a:r>
            <a:r>
              <a:rPr lang="en-US" dirty="0" smtClean="0">
                <a:solidFill>
                  <a:srgbClr val="7030A0"/>
                </a:solidFill>
              </a:rPr>
              <a:t>Person("Tom");</a:t>
            </a:r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0070C0"/>
                </a:solidFill>
              </a:rPr>
              <a:t>say() </a:t>
            </a:r>
            <a:r>
              <a:rPr lang="ru-RU" i="1" dirty="0" smtClean="0">
                <a:solidFill>
                  <a:schemeClr val="accent2"/>
                </a:solidFill>
              </a:rPr>
              <a:t>будет собственным </a:t>
            </a:r>
            <a:r>
              <a:rPr lang="ru-RU" dirty="0" smtClean="0"/>
              <a:t>у каждого объекта</a:t>
            </a:r>
            <a:endParaRPr lang="en-US" dirty="0" smtClean="0"/>
          </a:p>
          <a:p>
            <a:r>
              <a:rPr lang="ru-RU" dirty="0" smtClean="0"/>
              <a:t>Это легко проверить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7030A0"/>
                </a:solidFill>
              </a:rPr>
              <a:t>console(a1.say </a:t>
            </a:r>
            <a:r>
              <a:rPr lang="en-US" dirty="0">
                <a:solidFill>
                  <a:srgbClr val="7030A0"/>
                </a:solidFill>
              </a:rPr>
              <a:t>=== </a:t>
            </a:r>
            <a:r>
              <a:rPr lang="en-US" dirty="0" smtClean="0">
                <a:solidFill>
                  <a:srgbClr val="7030A0"/>
                </a:solidFill>
              </a:rPr>
              <a:t>a2. say,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это общий метод</a:t>
            </a:r>
            <a:r>
              <a:rPr lang="en-US" dirty="0">
                <a:solidFill>
                  <a:srgbClr val="7030A0"/>
                </a:solidFill>
              </a:rPr>
              <a:t>");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//false</a:t>
            </a:r>
            <a:r>
              <a:rPr lang="uk-UA" dirty="0"/>
              <a:t> 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841" y="548680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Person(name){</a:t>
            </a:r>
            <a:endParaRPr lang="en-US" dirty="0"/>
          </a:p>
          <a:p>
            <a:r>
              <a:rPr lang="ru-RU" dirty="0" smtClean="0"/>
              <a:t>	</a:t>
            </a:r>
            <a:r>
              <a:rPr lang="en-US" dirty="0" smtClean="0">
                <a:solidFill>
                  <a:srgbClr val="3756F2"/>
                </a:solidFill>
              </a:rPr>
              <a:t>this.name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ru-RU" dirty="0" smtClean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this.say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		return "I </a:t>
            </a:r>
            <a:r>
              <a:rPr lang="en-US" dirty="0"/>
              <a:t>am "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756F2"/>
                </a:solidFill>
              </a:rPr>
              <a:t>this.name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en-US" dirty="0" smtClean="0"/>
              <a:t>	};</a:t>
            </a:r>
            <a:endParaRPr lang="ru-RU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874" y="4771018"/>
            <a:ext cx="8928992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Но если объект будет иметь много таких методов – это лишняя работа и они будут разбросаны по всему коду. </a:t>
            </a:r>
          </a:p>
          <a:p>
            <a:endParaRPr lang="ru-RU" dirty="0"/>
          </a:p>
          <a:p>
            <a:r>
              <a:rPr lang="ru-RU" dirty="0" smtClean="0"/>
              <a:t>Лучшее решение – использование свойства объекта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prototype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ru-RU" dirty="0" err="1" smtClean="0">
                <a:solidFill>
                  <a:schemeClr val="accent2"/>
                </a:solidFill>
              </a:rPr>
              <a:t>Прототи́п</a:t>
            </a:r>
            <a:r>
              <a:rPr lang="ru-RU" b="0" dirty="0"/>
              <a:t> </a:t>
            </a:r>
            <a:r>
              <a:rPr lang="ru-RU" b="0" dirty="0" smtClean="0"/>
              <a:t> - (</a:t>
            </a:r>
            <a:r>
              <a:rPr lang="ru-RU" b="0" dirty="0"/>
              <a:t>от др.-греч. </a:t>
            </a:r>
            <a:r>
              <a:rPr lang="ru-RU" b="0" dirty="0" smtClean="0"/>
              <a:t>— </a:t>
            </a:r>
            <a:r>
              <a:rPr lang="ru-RU" dirty="0"/>
              <a:t>отпечаток, оттиск; первообраз</a:t>
            </a:r>
            <a:r>
              <a:rPr lang="ru-RU" b="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6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515" y="116632"/>
            <a:ext cx="890096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r>
              <a:rPr lang="ru-RU" b="1" dirty="0" smtClean="0"/>
              <a:t> как только мы определяем функцию, одновременно создается еще один </a:t>
            </a:r>
            <a:r>
              <a:rPr lang="ru-RU" b="1" dirty="0" smtClean="0">
                <a:solidFill>
                  <a:srgbClr val="3756F2"/>
                </a:solidFill>
              </a:rPr>
              <a:t>объект</a:t>
            </a:r>
            <a:r>
              <a:rPr lang="ru-RU" b="1" dirty="0" smtClean="0"/>
              <a:t> – так называемый </a:t>
            </a:r>
            <a:r>
              <a:rPr lang="ru-RU" b="1" dirty="0" smtClean="0">
                <a:solidFill>
                  <a:schemeClr val="accent2"/>
                </a:solidFill>
              </a:rPr>
              <a:t>прототип </a:t>
            </a:r>
            <a:r>
              <a:rPr lang="ru-RU" b="1" dirty="0" smtClean="0"/>
              <a:t>имя которого </a:t>
            </a:r>
            <a:r>
              <a:rPr lang="ru-RU" b="1" dirty="0"/>
              <a:t>совпадает с </a:t>
            </a:r>
            <a:r>
              <a:rPr lang="ru-RU" b="1" dirty="0" smtClean="0"/>
              <a:t>функцией, и он связан ссылками с функцией</a:t>
            </a:r>
            <a:r>
              <a:rPr lang="ru-RU" b="1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uk-UA" b="1" i="1" dirty="0" err="1" smtClean="0">
                <a:solidFill>
                  <a:schemeClr val="bg1">
                    <a:lumMod val="50000"/>
                  </a:schemeClr>
                </a:solidFill>
              </a:rPr>
              <a:t>Наберите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b="1" i="1" dirty="0" err="1" smtClean="0">
                <a:solidFill>
                  <a:schemeClr val="bg1">
                    <a:lumMod val="50000"/>
                  </a:schemeClr>
                </a:solidFill>
              </a:rPr>
              <a:t>консоли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chrome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(function(){}).</a:t>
            </a:r>
            <a:r>
              <a:rPr lang="en-US" b="1" dirty="0" smtClean="0">
                <a:solidFill>
                  <a:srgbClr val="0070C0"/>
                </a:solidFill>
              </a:rPr>
              <a:t>prototype</a:t>
            </a:r>
            <a:r>
              <a:rPr lang="en-US" b="1" dirty="0" smtClean="0"/>
              <a:t> – </a:t>
            </a:r>
            <a:r>
              <a:rPr lang="uk-UA" b="1" dirty="0" smtClean="0"/>
              <a:t>увидим прототип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924944"/>
            <a:ext cx="8900969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Каждый объект </a:t>
            </a:r>
            <a:r>
              <a:rPr lang="en-US" b="1" dirty="0" smtClean="0">
                <a:solidFill>
                  <a:srgbClr val="0070C0"/>
                </a:solidFill>
              </a:rPr>
              <a:t>prototype</a:t>
            </a:r>
            <a:r>
              <a:rPr lang="en-US" b="1" dirty="0" smtClean="0"/>
              <a:t> </a:t>
            </a:r>
            <a:r>
              <a:rPr lang="ru-RU" b="1" dirty="0"/>
              <a:t>объект имеет свойство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  <a:r>
              <a:rPr lang="en-US" b="1" dirty="0"/>
              <a:t> </a:t>
            </a:r>
            <a:r>
              <a:rPr lang="ru-RU" b="1" dirty="0"/>
              <a:t>который указывает на </a:t>
            </a:r>
            <a:r>
              <a:rPr lang="ru-RU" b="1" dirty="0" smtClean="0"/>
              <a:t>функцию</a:t>
            </a:r>
          </a:p>
          <a:p>
            <a:endParaRPr lang="ru-RU" b="1" dirty="0" smtClean="0"/>
          </a:p>
          <a:p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Наберите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консоли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chrome</a:t>
            </a:r>
          </a:p>
          <a:p>
            <a:endParaRPr lang="ru-RU" b="1" dirty="0"/>
          </a:p>
          <a:p>
            <a:r>
              <a:rPr lang="en-US" b="1" dirty="0">
                <a:solidFill>
                  <a:srgbClr val="0070C0"/>
                </a:solidFill>
              </a:rPr>
              <a:t>function foo(){}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foo.prototype.constructor</a:t>
            </a:r>
            <a:r>
              <a:rPr lang="en-US" b="1" dirty="0">
                <a:solidFill>
                  <a:srgbClr val="0070C0"/>
                </a:solidFill>
              </a:rPr>
              <a:t> === foo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 true 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60032" y="2348880"/>
            <a:ext cx="4176464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Foo</a:t>
            </a:r>
            <a:r>
              <a:rPr lang="en-US" dirty="0" smtClean="0"/>
              <a:t>(who){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who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err="1" smtClean="0"/>
              <a:t>this.</a:t>
            </a:r>
            <a:r>
              <a:rPr lang="en-US" dirty="0" err="1" smtClean="0">
                <a:solidFill>
                  <a:schemeClr val="accent2"/>
                </a:solidFill>
              </a:rPr>
              <a:t>say</a:t>
            </a:r>
            <a:r>
              <a:rPr lang="en-US" dirty="0" smtClean="0"/>
              <a:t> = function(){</a:t>
            </a:r>
          </a:p>
          <a:p>
            <a:r>
              <a:rPr lang="ru-RU" dirty="0" smtClean="0"/>
              <a:t> </a:t>
            </a:r>
            <a:r>
              <a:rPr lang="en-US" dirty="0" smtClean="0"/>
              <a:t>	return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u1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</a:t>
            </a:r>
            <a:r>
              <a:rPr lang="en-US" dirty="0" smtClean="0">
                <a:solidFill>
                  <a:srgbClr val="7030A0"/>
                </a:solidFill>
              </a:rPr>
              <a:t>("Bill");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u2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</a:t>
            </a:r>
            <a:r>
              <a:rPr lang="en-US" dirty="0" smtClean="0">
                <a:solidFill>
                  <a:srgbClr val="7030A0"/>
                </a:solidFill>
              </a:rPr>
              <a:t>("Tom");</a:t>
            </a:r>
            <a:endParaRPr lang="en-US" dirty="0" smtClean="0"/>
          </a:p>
        </p:txBody>
      </p:sp>
      <p:grpSp>
        <p:nvGrpSpPr>
          <p:cNvPr id="56" name="Группа 55"/>
          <p:cNvGrpSpPr/>
          <p:nvPr/>
        </p:nvGrpSpPr>
        <p:grpSpPr>
          <a:xfrm>
            <a:off x="4355976" y="764704"/>
            <a:ext cx="4536504" cy="1296144"/>
            <a:chOff x="2483768" y="188640"/>
            <a:chExt cx="6552728" cy="1872208"/>
          </a:xfrm>
        </p:grpSpPr>
        <p:sp>
          <p:nvSpPr>
            <p:cNvPr id="6" name="Овал 5"/>
            <p:cNvSpPr/>
            <p:nvPr/>
          </p:nvSpPr>
          <p:spPr>
            <a:xfrm>
              <a:off x="4499992" y="188640"/>
              <a:ext cx="1440160" cy="14401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Object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52320" y="188640"/>
              <a:ext cx="1584176" cy="1368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>
              <a:stCxn id="6" idx="6"/>
            </p:cNvCxnSpPr>
            <p:nvPr/>
          </p:nvCxnSpPr>
          <p:spPr>
            <a:xfrm>
              <a:off x="5940152" y="908720"/>
              <a:ext cx="15121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0888" y="1426735"/>
              <a:ext cx="156324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.prototype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12" idx="3"/>
            </p:cNvCxnSpPr>
            <p:nvPr/>
          </p:nvCxnSpPr>
          <p:spPr>
            <a:xfrm>
              <a:off x="2483768" y="2060848"/>
              <a:ext cx="576063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endCxn id="7" idx="2"/>
            </p:cNvCxnSpPr>
            <p:nvPr/>
          </p:nvCxnSpPr>
          <p:spPr>
            <a:xfrm flipV="1">
              <a:off x="8244408" y="1556792"/>
              <a:ext cx="0" cy="504056"/>
            </a:xfrm>
            <a:prstGeom prst="straightConnector1">
              <a:avLst/>
            </a:prstGeom>
            <a:ln w="38100">
              <a:solidFill>
                <a:srgbClr val="3756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0" y="1372127"/>
            <a:ext cx="4355976" cy="1480809"/>
            <a:chOff x="0" y="1372127"/>
            <a:chExt cx="4355976" cy="1480809"/>
          </a:xfrm>
        </p:grpSpPr>
        <p:sp>
          <p:nvSpPr>
            <p:cNvPr id="11" name="Овал 10"/>
            <p:cNvSpPr/>
            <p:nvPr/>
          </p:nvSpPr>
          <p:spPr>
            <a:xfrm>
              <a:off x="0" y="1484784"/>
              <a:ext cx="1152128" cy="11521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Foo</a:t>
              </a:r>
              <a:endParaRPr lang="ru-RU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55776" y="1484784"/>
              <a:ext cx="1800200" cy="1152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1152128" y="1844824"/>
              <a:ext cx="14036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1043608" y="2420888"/>
              <a:ext cx="15121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82065" y="137212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.prototype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6504" y="2483604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.constructor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5495" y="4139352"/>
            <a:ext cx="2127633" cy="1078806"/>
            <a:chOff x="35495" y="4870474"/>
            <a:chExt cx="2127633" cy="107880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495" y="5229200"/>
              <a:ext cx="2127633" cy="72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me = "Bill"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say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170" y="4870474"/>
              <a:ext cx="4603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u1</a:t>
              </a:r>
              <a:endParaRPr lang="ru-RU" b="1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483768" y="4211360"/>
            <a:ext cx="1872208" cy="1017840"/>
            <a:chOff x="2483768" y="4859432"/>
            <a:chExt cx="1872208" cy="10178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83768" y="5229200"/>
              <a:ext cx="1872208" cy="648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me </a:t>
              </a:r>
              <a:r>
                <a:rPr lang="en-US" b="1" dirty="0">
                  <a:solidFill>
                    <a:schemeClr val="tx1"/>
                  </a:solidFill>
                </a:rPr>
                <a:t>= </a:t>
              </a:r>
              <a:r>
                <a:rPr lang="en-US" b="1" dirty="0" smtClean="0">
                  <a:solidFill>
                    <a:schemeClr val="tx1"/>
                  </a:solidFill>
                </a:rPr>
                <a:t>"Tom" 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say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4346" y="4859432"/>
              <a:ext cx="4603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u2</a:t>
              </a:r>
              <a:endParaRPr lang="ru-RU" b="1" dirty="0"/>
            </a:p>
          </p:txBody>
        </p:sp>
      </p:grpSp>
      <p:cxnSp>
        <p:nvCxnSpPr>
          <p:cNvPr id="34" name="Прямая со стрелкой 33"/>
          <p:cNvCxnSpPr>
            <a:endCxn id="12" idx="2"/>
          </p:cNvCxnSpPr>
          <p:nvPr/>
        </p:nvCxnSpPr>
        <p:spPr>
          <a:xfrm flipV="1">
            <a:off x="683568" y="2636912"/>
            <a:ext cx="2772308" cy="180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0"/>
            <a:endCxn id="12" idx="2"/>
          </p:cNvCxnSpPr>
          <p:nvPr/>
        </p:nvCxnSpPr>
        <p:spPr>
          <a:xfrm flipV="1">
            <a:off x="3419872" y="2636912"/>
            <a:ext cx="36004" cy="194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1161" y="3429000"/>
            <a:ext cx="1976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[[Prototype]]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__proto__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5682" y="3379057"/>
            <a:ext cx="1976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[[Prototype]]</a:t>
            </a:r>
          </a:p>
          <a:p>
            <a:r>
              <a:rPr lang="en-US" dirty="0">
                <a:solidFill>
                  <a:srgbClr val="C00000"/>
                </a:solidFill>
              </a:rPr>
              <a:t> __proto__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7142" y="68431"/>
            <a:ext cx="526895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Когда создаем объекты с помощью ключевого слова </a:t>
            </a:r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ru-RU" b="1" dirty="0" smtClean="0"/>
              <a:t>, то</a:t>
            </a:r>
            <a:r>
              <a:rPr lang="en-US" b="1" dirty="0" smtClean="0"/>
              <a:t> </a:t>
            </a:r>
            <a:r>
              <a:rPr lang="ru-RU" b="1" dirty="0" smtClean="0"/>
              <a:t>в них создается скрытое свойство </a:t>
            </a:r>
            <a:r>
              <a:rPr lang="en-US" b="1" dirty="0">
                <a:solidFill>
                  <a:srgbClr val="00823B"/>
                </a:solidFill>
              </a:rPr>
              <a:t>__proto__ </a:t>
            </a:r>
            <a:r>
              <a:rPr lang="en-US" b="1" dirty="0" smtClean="0">
                <a:solidFill>
                  <a:srgbClr val="00823B"/>
                </a:solidFill>
              </a:rPr>
              <a:t> </a:t>
            </a:r>
            <a:r>
              <a:rPr lang="ru-RU" b="1" dirty="0" smtClean="0"/>
              <a:t>которое ссылается на свой </a:t>
            </a:r>
            <a:r>
              <a:rPr lang="ru-RU" b="1" dirty="0" smtClean="0">
                <a:solidFill>
                  <a:srgbClr val="0070C0"/>
                </a:solidFill>
              </a:rPr>
              <a:t>прототип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170" y="5493131"/>
            <a:ext cx="8900969" cy="1200329"/>
          </a:xfrm>
          <a:prstGeom prst="rect">
            <a:avLst/>
          </a:prstGeom>
          <a:solidFill>
            <a:srgbClr val="00B050">
              <a:alpha val="9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Но </a:t>
            </a:r>
            <a:r>
              <a:rPr lang="ru-RU" b="1" dirty="0" smtClean="0"/>
              <a:t>метод </a:t>
            </a:r>
            <a:r>
              <a:rPr lang="en-US" b="1" dirty="0" smtClean="0">
                <a:solidFill>
                  <a:srgbClr val="C00000"/>
                </a:solidFill>
              </a:rPr>
              <a:t>say</a:t>
            </a:r>
            <a:r>
              <a:rPr lang="en-US" b="1" dirty="0" smtClean="0"/>
              <a:t> </a:t>
            </a:r>
            <a:r>
              <a:rPr lang="ru-RU" b="1" dirty="0" smtClean="0"/>
              <a:t>можно </a:t>
            </a:r>
            <a:r>
              <a:rPr lang="ru-RU" b="1" dirty="0" smtClean="0"/>
              <a:t>определить в прототипе функции-конструктор, и объект, при вызове этого метода будет его находить в </a:t>
            </a:r>
            <a:r>
              <a:rPr lang="ru-RU" b="1" dirty="0" smtClean="0"/>
              <a:t>прототипе.</a:t>
            </a:r>
            <a:r>
              <a:rPr lang="en-US" b="1" dirty="0" smtClean="0"/>
              <a:t> </a:t>
            </a:r>
            <a:r>
              <a:rPr lang="ru-RU" b="1" dirty="0" smtClean="0"/>
              <a:t>То есть получим общий метод для всех объектов, созданных от функции-конструктора.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0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5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6427" y="49710"/>
            <a:ext cx="381642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Prototype Pattern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478" y="548680"/>
            <a:ext cx="8928992" cy="397031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Foo(who){</a:t>
            </a:r>
          </a:p>
          <a:p>
            <a:r>
              <a:rPr lang="en-US" dirty="0" smtClean="0"/>
              <a:t>   this.me = who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Foo.</a:t>
            </a:r>
            <a:r>
              <a:rPr lang="en-US" dirty="0" err="1" smtClean="0">
                <a:solidFill>
                  <a:schemeClr val="accent2"/>
                </a:solidFill>
              </a:rPr>
              <a:t>prototype</a:t>
            </a:r>
            <a:r>
              <a:rPr lang="en-US" dirty="0" err="1" smtClean="0"/>
              <a:t>.say</a:t>
            </a:r>
            <a:r>
              <a:rPr lang="en-US" dirty="0" smtClean="0"/>
              <a:t> </a:t>
            </a:r>
            <a:r>
              <a:rPr lang="en-US" dirty="0"/>
              <a:t>= function(){</a:t>
            </a:r>
          </a:p>
          <a:p>
            <a:r>
              <a:rPr lang="en-US" dirty="0"/>
              <a:t>	</a:t>
            </a:r>
            <a:r>
              <a:rPr lang="en-US" dirty="0" smtClean="0"/>
              <a:t>return "I </a:t>
            </a:r>
            <a:r>
              <a:rPr lang="en-US" dirty="0"/>
              <a:t>am " + </a:t>
            </a:r>
            <a:r>
              <a:rPr lang="en-US" dirty="0" smtClean="0"/>
              <a:t>this.me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ru-RU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Foo("A1");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a1.say();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//”A1”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rgbClr val="00823B"/>
              </a:solidFill>
            </a:endParaRPr>
          </a:p>
          <a:p>
            <a:r>
              <a:rPr lang="en-US" dirty="0" err="1" smtClean="0">
                <a:solidFill>
                  <a:srgbClr val="00823B"/>
                </a:solidFill>
              </a:rPr>
              <a:t>var</a:t>
            </a:r>
            <a:r>
              <a:rPr lang="en-US" dirty="0" smtClean="0">
                <a:solidFill>
                  <a:srgbClr val="00823B"/>
                </a:solidFill>
              </a:rPr>
              <a:t> a2 </a:t>
            </a:r>
            <a:r>
              <a:rPr lang="en-US" dirty="0">
                <a:solidFill>
                  <a:srgbClr val="00823B"/>
                </a:solidFill>
              </a:rPr>
              <a:t>= new </a:t>
            </a:r>
            <a:r>
              <a:rPr lang="en-US" dirty="0" smtClean="0">
                <a:solidFill>
                  <a:srgbClr val="00823B"/>
                </a:solidFill>
              </a:rPr>
              <a:t>Foo(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00823B"/>
                </a:solidFill>
              </a:rPr>
              <a:t>A2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00823B"/>
                </a:solidFill>
              </a:rPr>
              <a:t>);</a:t>
            </a:r>
            <a:endParaRPr lang="en-US" dirty="0">
              <a:solidFill>
                <a:srgbClr val="00823B"/>
              </a:solidFill>
            </a:endParaRPr>
          </a:p>
          <a:p>
            <a:r>
              <a:rPr lang="en-US" dirty="0" smtClean="0">
                <a:solidFill>
                  <a:srgbClr val="00823B"/>
                </a:solidFill>
              </a:rPr>
              <a:t>a2.say();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//”A2”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assert(a1.say === a2.say, 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method the same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//true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571836"/>
            <a:ext cx="8928992" cy="2031325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Методы и свойства добавляются в объект с использованием  свойства </a:t>
            </a:r>
            <a:r>
              <a:rPr lang="ru-RU" dirty="0" err="1">
                <a:solidFill>
                  <a:schemeClr val="accent2"/>
                </a:solidFill>
              </a:rPr>
              <a:t>prototype</a:t>
            </a:r>
            <a:r>
              <a:rPr lang="ru-RU" dirty="0"/>
              <a:t>, которое является </a:t>
            </a:r>
            <a:r>
              <a:rPr lang="ru-RU" dirty="0" smtClean="0"/>
              <a:t>объектом, а поэтому будет содержать </a:t>
            </a:r>
            <a:r>
              <a:rPr lang="ru-RU" dirty="0"/>
              <a:t>свойства и методы </a:t>
            </a:r>
            <a:r>
              <a:rPr lang="ru-RU" dirty="0" smtClean="0"/>
              <a:t>для всех объектов, созданных от </a:t>
            </a:r>
            <a:r>
              <a:rPr lang="ru-RU" dirty="0"/>
              <a:t>этого класса.</a:t>
            </a:r>
          </a:p>
          <a:p>
            <a:endParaRPr lang="ru-RU" dirty="0" smtClean="0"/>
          </a:p>
          <a:p>
            <a:r>
              <a:rPr lang="ru-RU" dirty="0" smtClean="0"/>
              <a:t>Польза </a:t>
            </a:r>
            <a:r>
              <a:rPr lang="ru-RU" dirty="0"/>
              <a:t>- </a:t>
            </a:r>
            <a:r>
              <a:rPr lang="ru-RU" dirty="0" smtClean="0"/>
              <a:t>все </a:t>
            </a:r>
            <a:r>
              <a:rPr lang="ru-RU" dirty="0"/>
              <a:t>свойства и методы </a:t>
            </a:r>
            <a:r>
              <a:rPr lang="ru-RU" dirty="0" smtClean="0"/>
              <a:t>объекта </a:t>
            </a:r>
            <a:r>
              <a:rPr lang="en-US" dirty="0" smtClean="0">
                <a:solidFill>
                  <a:schemeClr val="accent2"/>
                </a:solidFill>
              </a:rPr>
              <a:t>prototype</a:t>
            </a:r>
            <a:r>
              <a:rPr lang="en-US" dirty="0" smtClean="0"/>
              <a:t>  </a:t>
            </a:r>
            <a:r>
              <a:rPr lang="uk-UA" dirty="0" err="1" smtClean="0"/>
              <a:t>ра</a:t>
            </a:r>
            <a:r>
              <a:rPr lang="ru-RU" dirty="0" err="1" smtClean="0"/>
              <a:t>зделяются</a:t>
            </a:r>
            <a:r>
              <a:rPr lang="ru-RU" dirty="0" smtClean="0"/>
              <a:t> </a:t>
            </a:r>
            <a:r>
              <a:rPr lang="ru-RU" dirty="0"/>
              <a:t>между всеми экземплярами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5955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endCxn id="15" idx="2"/>
          </p:cNvCxnSpPr>
          <p:nvPr/>
        </p:nvCxnSpPr>
        <p:spPr>
          <a:xfrm flipV="1">
            <a:off x="2440881" y="4909809"/>
            <a:ext cx="3385977" cy="882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9" idx="0"/>
          </p:cNvCxnSpPr>
          <p:nvPr/>
        </p:nvCxnSpPr>
        <p:spPr>
          <a:xfrm flipH="1" flipV="1">
            <a:off x="5730350" y="4888520"/>
            <a:ext cx="1188944" cy="896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1115616" y="5393739"/>
            <a:ext cx="7619896" cy="1039271"/>
            <a:chOff x="220798" y="3037801"/>
            <a:chExt cx="7619896" cy="1039271"/>
          </a:xfrm>
        </p:grpSpPr>
        <p:sp>
          <p:nvSpPr>
            <p:cNvPr id="18" name="TextBox 17"/>
            <p:cNvSpPr txBox="1"/>
            <p:nvPr/>
          </p:nvSpPr>
          <p:spPr>
            <a:xfrm>
              <a:off x="220798" y="3430741"/>
              <a:ext cx="312706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756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23B"/>
                  </a:solidFill>
                </a:rPr>
                <a:t>__proto__</a:t>
              </a:r>
              <a:endParaRPr lang="ru-RU" b="1" dirty="0" smtClean="0">
                <a:solidFill>
                  <a:srgbClr val="00823B"/>
                </a:solidFill>
              </a:endParaRPr>
            </a:p>
            <a:p>
              <a:r>
                <a:rPr lang="en-US" b="1" dirty="0" smtClean="0"/>
                <a:t>me = "A1"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53246" y="3429000"/>
              <a:ext cx="354245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756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823B"/>
                  </a:solidFill>
                </a:rPr>
                <a:t>__proto</a:t>
              </a:r>
              <a:r>
                <a:rPr lang="en-US" b="1" dirty="0" smtClean="0">
                  <a:solidFill>
                    <a:srgbClr val="00823B"/>
                  </a:solidFill>
                </a:rPr>
                <a:t>__</a:t>
              </a:r>
            </a:p>
            <a:p>
              <a:r>
                <a:rPr lang="en-US" b="1" dirty="0" smtClean="0"/>
                <a:t>me = "</a:t>
              </a:r>
              <a:r>
                <a:rPr lang="en-US" b="1" dirty="0" smtClean="0">
                  <a:solidFill>
                    <a:srgbClr val="7030A0"/>
                  </a:solidFill>
                </a:rPr>
                <a:t>A2</a:t>
              </a:r>
              <a:r>
                <a:rPr lang="en-US" b="1" dirty="0" smtClean="0"/>
                <a:t>"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798" y="303780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r>
                <a:rPr lang="ru-RU" b="1" dirty="0" smtClean="0"/>
                <a:t>1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80312" y="30596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a2</a:t>
              </a:r>
              <a:endParaRPr lang="ru-RU" b="1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182850" y="3757681"/>
            <a:ext cx="1152128" cy="11521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738626" y="3757681"/>
            <a:ext cx="4176464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3756F2"/>
                </a:solidFill>
              </a:rPr>
              <a:t>say = function(){...}</a:t>
            </a:r>
            <a:endParaRPr lang="ru-RU" b="1" dirty="0">
              <a:solidFill>
                <a:srgbClr val="3756F2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334978" y="4117721"/>
            <a:ext cx="1403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26458" y="4693785"/>
            <a:ext cx="151216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4915" y="36450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.prototype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354" y="475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.constructor</a:t>
            </a:r>
            <a:endParaRPr lang="ru-RU" b="1" dirty="0">
              <a:solidFill>
                <a:srgbClr val="7030A0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499992" y="188640"/>
            <a:ext cx="4536504" cy="1440160"/>
            <a:chOff x="4499992" y="188640"/>
            <a:chExt cx="4536504" cy="1440160"/>
          </a:xfrm>
        </p:grpSpPr>
        <p:sp>
          <p:nvSpPr>
            <p:cNvPr id="28" name="Овал 27"/>
            <p:cNvSpPr/>
            <p:nvPr/>
          </p:nvSpPr>
          <p:spPr>
            <a:xfrm>
              <a:off x="4499992" y="188640"/>
              <a:ext cx="1440160" cy="14401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452320" y="188640"/>
              <a:ext cx="1584176" cy="1368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28" idx="6"/>
            </p:cNvCxnSpPr>
            <p:nvPr/>
          </p:nvCxnSpPr>
          <p:spPr>
            <a:xfrm>
              <a:off x="5940152" y="908720"/>
              <a:ext cx="15121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89072" y="404664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.prototype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112564"/>
            <a:ext cx="417646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Foo</a:t>
            </a:r>
            <a:r>
              <a:rPr lang="en-US" dirty="0" smtClean="0"/>
              <a:t>(who){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who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Foo</a:t>
            </a:r>
            <a:r>
              <a:rPr lang="en-US" dirty="0" err="1" smtClean="0">
                <a:solidFill>
                  <a:srgbClr val="00602B"/>
                </a:solidFill>
              </a:rPr>
              <a:t>.prototype</a:t>
            </a:r>
            <a:r>
              <a:rPr lang="en-US" dirty="0" smtClean="0">
                <a:solidFill>
                  <a:srgbClr val="00602B"/>
                </a:solidFill>
              </a:rPr>
              <a:t> = </a:t>
            </a:r>
            <a:r>
              <a:rPr lang="en-US" dirty="0" smtClean="0"/>
              <a:t>function(){</a:t>
            </a:r>
          </a:p>
          <a:p>
            <a:r>
              <a:rPr lang="en-US" dirty="0" smtClean="0">
                <a:solidFill>
                  <a:srgbClr val="00602B"/>
                </a:solidFill>
              </a:rPr>
              <a:t>   </a:t>
            </a:r>
            <a:r>
              <a:rPr lang="en-US" dirty="0" smtClean="0"/>
              <a:t>return "I am </a:t>
            </a:r>
            <a:r>
              <a:rPr lang="en-US" dirty="0"/>
              <a:t>"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Foo("A1");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a2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Foo("A2");</a:t>
            </a:r>
            <a:endParaRPr lang="en-US" dirty="0" smtClean="0"/>
          </a:p>
        </p:txBody>
      </p:sp>
      <p:cxnSp>
        <p:nvCxnSpPr>
          <p:cNvPr id="10" name="Прямая со стрелкой 9"/>
          <p:cNvCxnSpPr>
            <a:stCxn id="15" idx="0"/>
            <a:endCxn id="29" idx="2"/>
          </p:cNvCxnSpPr>
          <p:nvPr/>
        </p:nvCxnSpPr>
        <p:spPr>
          <a:xfrm flipV="1">
            <a:off x="5826858" y="1556792"/>
            <a:ext cx="2417550" cy="2200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5721"/>
            <a:ext cx="8928992" cy="618630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(name){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this.name </a:t>
            </a:r>
            <a:r>
              <a:rPr lang="en-US" dirty="0"/>
              <a:t>= </a:t>
            </a:r>
            <a:r>
              <a:rPr lang="en-US" dirty="0" smtClean="0"/>
              <a:t>name;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Person</a:t>
            </a:r>
            <a:r>
              <a:rPr lang="en-US" dirty="0" err="1" smtClean="0"/>
              <a:t>.prootype.</a:t>
            </a:r>
            <a:r>
              <a:rPr lang="en-US" dirty="0" err="1" smtClean="0">
                <a:solidFill>
                  <a:srgbClr val="0070C0"/>
                </a:solidFill>
              </a:rPr>
              <a:t>say</a:t>
            </a:r>
            <a:r>
              <a:rPr lang="en-US" dirty="0" smtClean="0"/>
              <a:t>  </a:t>
            </a:r>
            <a:r>
              <a:rPr lang="en-US" dirty="0"/>
              <a:t>= function(){</a:t>
            </a:r>
          </a:p>
          <a:p>
            <a:r>
              <a:rPr lang="en-US" dirty="0"/>
              <a:t>    return </a:t>
            </a:r>
            <a:r>
              <a:rPr lang="en-US" dirty="0" smtClean="0"/>
              <a:t>this.name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Person</a:t>
            </a:r>
            <a:r>
              <a:rPr lang="en-US" dirty="0" err="1"/>
              <a:t>.apply</a:t>
            </a:r>
            <a:r>
              <a:rPr lang="en-US" dirty="0"/>
              <a:t>(this, arguments)</a:t>
            </a:r>
          </a:p>
          <a:p>
            <a:r>
              <a:rPr lang="en-US" dirty="0" smtClean="0"/>
              <a:t>}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связываем прототипы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Student</a:t>
            </a:r>
            <a:r>
              <a:rPr lang="en-US" dirty="0" err="1" smtClean="0"/>
              <a:t>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00000"/>
                </a:solidFill>
              </a:rPr>
              <a:t>Person</a:t>
            </a:r>
            <a:r>
              <a:rPr lang="en-US" dirty="0" err="1" smtClean="0"/>
              <a:t>.prototype</a:t>
            </a:r>
            <a:r>
              <a:rPr lang="en-US" dirty="0" smtClean="0"/>
              <a:t>)</a:t>
            </a:r>
          </a:p>
          <a:p>
            <a:endParaRPr lang="ru-RU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 мы теряем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constructor 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Student, 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поэтому 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еще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надо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осстановить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rgbClr val="00823B"/>
                </a:solidFill>
              </a:rPr>
              <a:t>Student</a:t>
            </a:r>
            <a:r>
              <a:rPr lang="en-US" dirty="0" err="1" smtClean="0"/>
              <a:t>.prototype.</a:t>
            </a:r>
            <a:r>
              <a:rPr lang="en-US" dirty="0" err="1" smtClean="0">
                <a:solidFill>
                  <a:srgbClr val="0070C0"/>
                </a:solidFill>
              </a:rPr>
              <a:t>constructor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823B"/>
                </a:solidFill>
              </a:rPr>
              <a:t>Student</a:t>
            </a:r>
            <a:endParaRPr lang="en-US" dirty="0" smtClean="0">
              <a:solidFill>
                <a:srgbClr val="00823B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/>
              <a:t>s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smtClean="0">
                <a:solidFill>
                  <a:srgbClr val="00B050"/>
                </a:solidFill>
              </a:rPr>
              <a:t>Student</a:t>
            </a:r>
            <a:r>
              <a:rPr lang="en-US" dirty="0" smtClean="0"/>
              <a:t>('Bill')</a:t>
            </a:r>
            <a:endParaRPr lang="en-US" dirty="0" smtClean="0"/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 объекта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вызываем метод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say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определенный в его родителе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  <a:p>
            <a:r>
              <a:rPr lang="en-US" dirty="0" smtClean="0"/>
              <a:t>console.log(</a:t>
            </a:r>
            <a:r>
              <a:rPr lang="en-US" dirty="0" err="1" smtClean="0"/>
              <a:t>s.</a:t>
            </a:r>
            <a:r>
              <a:rPr lang="en-US" dirty="0" err="1" smtClean="0">
                <a:solidFill>
                  <a:srgbClr val="0070C0"/>
                </a:solidFill>
              </a:rPr>
              <a:t>say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Bill </a:t>
            </a:r>
            <a:endParaRPr lang="en-US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707904" y="1556792"/>
            <a:ext cx="525658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</a:rPr>
              <a:t>Хотим создать тип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Student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на основе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uk-UA" b="1" dirty="0" err="1" smtClean="0">
                <a:solidFill>
                  <a:schemeClr val="tx1"/>
                </a:solidFill>
              </a:rPr>
              <a:t>наследоваться</a:t>
            </a:r>
            <a:r>
              <a:rPr lang="uk-UA" b="1" dirty="0" smtClean="0">
                <a:solidFill>
                  <a:schemeClr val="tx1"/>
                </a:solidFill>
              </a:rPr>
              <a:t> от </a:t>
            </a:r>
            <a:r>
              <a:rPr lang="ru-RU" b="1" dirty="0" smtClean="0">
                <a:solidFill>
                  <a:schemeClr val="tx1"/>
                </a:solidFill>
              </a:rPr>
              <a:t>него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4624"/>
            <a:ext cx="5832648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Создание общих свойств и методов объекта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24" y="548680"/>
            <a:ext cx="4238252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chemeClr val="accent2"/>
                </a:solidFill>
              </a:rPr>
              <a:t>Foo</a:t>
            </a:r>
            <a:r>
              <a:rPr lang="en-US" dirty="0" smtClean="0"/>
              <a:t>(who){</a:t>
            </a:r>
            <a:endParaRPr lang="en-US" dirty="0"/>
          </a:p>
          <a:p>
            <a:r>
              <a:rPr lang="en-US" dirty="0" smtClean="0"/>
              <a:t>  this.me </a:t>
            </a:r>
            <a:r>
              <a:rPr lang="en-US" dirty="0"/>
              <a:t>= </a:t>
            </a:r>
            <a:r>
              <a:rPr lang="en-US" dirty="0" smtClean="0"/>
              <a:t>who;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23B"/>
                </a:solidFill>
              </a:rPr>
              <a:t>maxNum</a:t>
            </a:r>
            <a:r>
              <a:rPr lang="en-US" dirty="0" smtClean="0"/>
              <a:t> </a:t>
            </a:r>
            <a:r>
              <a:rPr lang="en-US" dirty="0"/>
              <a:t>= 123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>
                <a:solidFill>
                  <a:srgbClr val="00823B"/>
                </a:solidFill>
              </a:rPr>
              <a:t>say</a:t>
            </a:r>
            <a:r>
              <a:rPr lang="en-US" dirty="0" smtClean="0"/>
              <a:t> =  function(</a:t>
            </a:r>
            <a:r>
              <a:rPr lang="en-US" dirty="0" err="1" smtClean="0">
                <a:solidFill>
                  <a:srgbClr val="3756F2"/>
                </a:solidFill>
              </a:rPr>
              <a:t>ob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return "Hi" + </a:t>
            </a:r>
            <a:r>
              <a:rPr lang="en-US" dirty="0" smtClean="0">
                <a:solidFill>
                  <a:srgbClr val="3756F2"/>
                </a:solidFill>
              </a:rPr>
              <a:t>ob.me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548680"/>
            <a:ext cx="4536504" cy="4524315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Здесь свойство </a:t>
            </a:r>
            <a:r>
              <a:rPr lang="en-US" dirty="0" err="1">
                <a:solidFill>
                  <a:srgbClr val="00823B"/>
                </a:solidFill>
              </a:rPr>
              <a:t>maxNum</a:t>
            </a:r>
            <a:r>
              <a:rPr lang="ru-RU" dirty="0" smtClean="0"/>
              <a:t> и метод </a:t>
            </a:r>
            <a:r>
              <a:rPr lang="en-US" dirty="0">
                <a:solidFill>
                  <a:srgbClr val="00823B"/>
                </a:solidFill>
              </a:rPr>
              <a:t>say </a:t>
            </a:r>
            <a:r>
              <a:rPr lang="ru-RU" dirty="0" smtClean="0">
                <a:solidFill>
                  <a:srgbClr val="00823B"/>
                </a:solidFill>
              </a:rPr>
              <a:t>() </a:t>
            </a:r>
            <a:r>
              <a:rPr lang="ru-RU" dirty="0" smtClean="0"/>
              <a:t>являются общими свойствами для всех  объектов.</a:t>
            </a:r>
          </a:p>
          <a:p>
            <a:endParaRPr lang="ru-RU" dirty="0" smtClean="0"/>
          </a:p>
          <a:p>
            <a:r>
              <a:rPr lang="ru-RU" dirty="0" smtClean="0"/>
              <a:t>Их называют </a:t>
            </a:r>
            <a:r>
              <a:rPr lang="ru-RU" dirty="0">
                <a:solidFill>
                  <a:schemeClr val="accent2"/>
                </a:solidFill>
              </a:rPr>
              <a:t>статическими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smtClean="0">
                <a:solidFill>
                  <a:srgbClr val="C00000"/>
                </a:solidFill>
              </a:rPr>
              <a:t>статических методах</a:t>
            </a:r>
            <a:r>
              <a:rPr lang="ru-RU" dirty="0" smtClean="0"/>
              <a:t> не </a:t>
            </a:r>
            <a:r>
              <a:rPr lang="ru-RU" dirty="0"/>
              <a:t>доступно ключевое слово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ru-RU" dirty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То есть они </a:t>
            </a:r>
            <a:r>
              <a:rPr lang="ru-RU" i="1" dirty="0" smtClean="0">
                <a:solidFill>
                  <a:srgbClr val="0070C0"/>
                </a:solidFill>
              </a:rPr>
              <a:t>не находятся</a:t>
            </a:r>
            <a:r>
              <a:rPr lang="ru-RU" dirty="0" smtClean="0"/>
              <a:t> в каком-то конкретном объекте, а принадлежат сразу всем объектам</a:t>
            </a:r>
          </a:p>
          <a:p>
            <a:endParaRPr lang="ru-RU" dirty="0"/>
          </a:p>
          <a:p>
            <a:r>
              <a:rPr lang="ru-RU" dirty="0" smtClean="0"/>
              <a:t>Соответственно </a:t>
            </a:r>
            <a:r>
              <a:rPr lang="ru-RU" i="1" dirty="0" smtClean="0">
                <a:solidFill>
                  <a:srgbClr val="0070C0"/>
                </a:solidFill>
              </a:rPr>
              <a:t>их вызов будет осуществляться через имя  конструктора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042" y="3485907"/>
            <a:ext cx="4208926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23B"/>
                </a:solidFill>
              </a:rPr>
              <a:t>u</a:t>
            </a:r>
            <a:r>
              <a:rPr lang="ru-RU" dirty="0" smtClean="0">
                <a:solidFill>
                  <a:srgbClr val="00823B"/>
                </a:solidFill>
              </a:rPr>
              <a:t>1</a:t>
            </a:r>
            <a:r>
              <a:rPr lang="en-US" dirty="0" smtClean="0">
                <a:solidFill>
                  <a:srgbClr val="00823B"/>
                </a:solidFill>
              </a:rPr>
              <a:t> </a:t>
            </a:r>
            <a:r>
              <a:rPr lang="en-US" dirty="0" smtClean="0"/>
              <a:t>= new Foo("A1");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23B"/>
                </a:solidFill>
              </a:rPr>
              <a:t>say</a:t>
            </a:r>
            <a:r>
              <a:rPr lang="en-US" dirty="0" smtClean="0"/>
              <a:t>(a</a:t>
            </a:r>
            <a:r>
              <a:rPr lang="ru-RU" dirty="0" smtClean="0">
                <a:solidFill>
                  <a:srgbClr val="00823B"/>
                </a:solidFill>
              </a:rPr>
              <a:t>1</a:t>
            </a:r>
            <a:r>
              <a:rPr lang="en-US" dirty="0"/>
              <a:t>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"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A1"</a:t>
            </a:r>
          </a:p>
          <a:p>
            <a:endParaRPr lang="ru-RU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>
                <a:solidFill>
                  <a:srgbClr val="00823B"/>
                </a:solidFill>
              </a:rPr>
              <a:t>u2</a:t>
            </a:r>
            <a:r>
              <a:rPr lang="en-US" dirty="0" smtClean="0"/>
              <a:t> </a:t>
            </a:r>
            <a:r>
              <a:rPr lang="en-US" dirty="0"/>
              <a:t>= new Foo("</a:t>
            </a:r>
            <a:r>
              <a:rPr lang="en-US" dirty="0" smtClean="0"/>
              <a:t>A2");</a:t>
            </a:r>
            <a:endParaRPr lang="en-US" dirty="0"/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23B"/>
                </a:solidFill>
              </a:rPr>
              <a:t>say</a:t>
            </a:r>
            <a:r>
              <a:rPr lang="en-US" dirty="0" smtClean="0"/>
              <a:t>(a2);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//"A2"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Приватные(не доступные при прямом вызове) свойства и методы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48680"/>
            <a:ext cx="4824536" cy="2862322"/>
          </a:xfrm>
          <a:prstGeom prst="rect">
            <a:avLst/>
          </a:prstGeom>
          <a:solidFill>
            <a:schemeClr val="accent2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User(name)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;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this.getName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sendName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sendName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assert(true,</a:t>
            </a:r>
            <a:r>
              <a:rPr lang="en-US" dirty="0" smtClean="0">
                <a:solidFill>
                  <a:schemeClr val="accent2"/>
                </a:solidFill>
              </a:rPr>
              <a:t> 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3501008"/>
            <a:ext cx="8928992" cy="1477328"/>
          </a:xfrm>
          <a:prstGeom prst="rect">
            <a:avLst/>
          </a:prstGeom>
          <a:solidFill>
            <a:srgbClr val="7030A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nn-NO" dirty="0" smtClean="0"/>
              <a:t>var user = </a:t>
            </a:r>
            <a:r>
              <a:rPr lang="nn-NO" dirty="0"/>
              <a:t>new User("Thomas</a:t>
            </a:r>
            <a:r>
              <a:rPr lang="nn-NO" dirty="0" smtClean="0"/>
              <a:t>");</a:t>
            </a:r>
          </a:p>
          <a:p>
            <a:r>
              <a:rPr lang="nn-NO" dirty="0" smtClean="0"/>
              <a:t>user.getName();   // </a:t>
            </a:r>
            <a:r>
              <a:rPr lang="ru-RU" dirty="0" smtClean="0"/>
              <a:t>выводится  </a:t>
            </a:r>
            <a:r>
              <a:rPr lang="nn-NO" dirty="0"/>
              <a:t>"</a:t>
            </a:r>
            <a:r>
              <a:rPr lang="nn-NO" dirty="0" smtClean="0"/>
              <a:t>Thomas"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user.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</a:p>
          <a:p>
            <a:r>
              <a:rPr lang="nn-NO" dirty="0" smtClean="0"/>
              <a:t>user.</a:t>
            </a:r>
            <a:r>
              <a:rPr lang="nn-NO" dirty="0" smtClean="0">
                <a:solidFill>
                  <a:schemeClr val="accent2"/>
                </a:solidFill>
              </a:rPr>
              <a:t>sendName();  </a:t>
            </a:r>
            <a:r>
              <a:rPr lang="nn-NO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ошибка</a:t>
            </a:r>
            <a:endParaRPr lang="nn-NO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048016"/>
            <a:ext cx="8928992" cy="923330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Таким образом запретить внешний доступ к свойствам и методам объекта можно, если свойства объявлять через ключевое слово 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ru-RU" dirty="0" smtClean="0"/>
              <a:t>,</a:t>
            </a:r>
          </a:p>
          <a:p>
            <a:r>
              <a:rPr lang="ru-RU" dirty="0" smtClean="0"/>
              <a:t>а методы как  </a:t>
            </a:r>
            <a:r>
              <a:rPr lang="en-US" dirty="0" smtClean="0">
                <a:solidFill>
                  <a:schemeClr val="accent2"/>
                </a:solidFill>
              </a:rPr>
              <a:t>function Expression</a:t>
            </a:r>
            <a:r>
              <a:rPr lang="ru-RU" dirty="0" smtClean="0">
                <a:solidFill>
                  <a:schemeClr val="accent2"/>
                </a:solidFill>
              </a:rPr>
              <a:t>  </a:t>
            </a:r>
            <a:endParaRPr lang="nn-NO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6632"/>
            <a:ext cx="79563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4000" b="1" dirty="0" smtClean="0">
                <a:solidFill>
                  <a:srgbClr val="C00000"/>
                </a:solidFill>
              </a:rPr>
              <a:t>Thank you for attention</a:t>
            </a:r>
            <a:endParaRPr lang="da-DK" sz="40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52660"/>
            <a:ext cx="4968552" cy="58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44208" y="40432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CLOCK_OOP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7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9792" y="117761"/>
            <a:ext cx="309634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Объекты</a:t>
            </a:r>
            <a:r>
              <a:rPr lang="en-US" b="1" dirty="0">
                <a:solidFill>
                  <a:schemeClr val="tx1"/>
                </a:solidFill>
              </a:rPr>
              <a:t>  JavaScript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03648" y="908720"/>
            <a:ext cx="237626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Встроенные</a:t>
            </a:r>
            <a:endParaRPr lang="ru-RU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08004" y="908720"/>
            <a:ext cx="255628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Пользовательские</a:t>
            </a:r>
            <a:endParaRPr lang="ru-RU" b="1" dirty="0"/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591780" y="487093"/>
            <a:ext cx="1656184" cy="421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</p:cNvCxnSpPr>
          <p:nvPr/>
        </p:nvCxnSpPr>
        <p:spPr>
          <a:xfrm>
            <a:off x="4247964" y="487093"/>
            <a:ext cx="1638182" cy="421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15516" y="1628800"/>
            <a:ext cx="8784976" cy="360040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/>
              <a:t>Встроенные объекты </a:t>
            </a:r>
            <a:r>
              <a:rPr lang="ru-RU" dirty="0" smtClean="0"/>
              <a:t>имеют фиксированные названия.</a:t>
            </a:r>
          </a:p>
          <a:p>
            <a:r>
              <a:rPr lang="ru-RU" dirty="0" smtClean="0"/>
              <a:t>Например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String,  Array, Number, Math,  Date, Function,  Object</a:t>
            </a:r>
          </a:p>
          <a:p>
            <a:endParaRPr lang="en-US" dirty="0"/>
          </a:p>
          <a:p>
            <a:r>
              <a:rPr lang="ru-RU" dirty="0" smtClean="0"/>
              <a:t>Каждый объект имеет </a:t>
            </a:r>
            <a:r>
              <a:rPr lang="ru-RU" b="1" dirty="0" smtClean="0"/>
              <a:t>свойства </a:t>
            </a:r>
            <a:r>
              <a:rPr lang="ru-RU" dirty="0" smtClean="0"/>
              <a:t>и</a:t>
            </a:r>
            <a:r>
              <a:rPr lang="ru-RU" b="1" dirty="0" smtClean="0"/>
              <a:t> методы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доступа к свойствам и методам объектов используется  так называемая </a:t>
            </a:r>
            <a:r>
              <a:rPr lang="ru-RU" b="1" i="1" dirty="0" smtClean="0"/>
              <a:t>точечная нотация.</a:t>
            </a:r>
            <a:r>
              <a:rPr lang="en-US" b="1" i="1" dirty="0" smtClean="0"/>
              <a:t> </a:t>
            </a:r>
            <a:r>
              <a:rPr lang="en-US" dirty="0" smtClean="0"/>
              <a:t> </a:t>
            </a:r>
            <a:endParaRPr lang="ru-RU" b="1" dirty="0"/>
          </a:p>
          <a:p>
            <a:endParaRPr lang="en-US" b="1" dirty="0" smtClean="0"/>
          </a:p>
          <a:p>
            <a:r>
              <a:rPr lang="ru-RU" b="1" dirty="0" smtClean="0"/>
              <a:t>для свойств -</a:t>
            </a:r>
            <a:r>
              <a:rPr lang="en-US" b="1" dirty="0" smtClean="0"/>
              <a:t>&gt;   </a:t>
            </a:r>
            <a:r>
              <a:rPr lang="ru-RU" b="1" dirty="0" err="1" smtClean="0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 smtClean="0">
                <a:solidFill>
                  <a:schemeClr val="accent2"/>
                </a:solidFill>
              </a:rPr>
              <a:t>.</a:t>
            </a:r>
            <a:r>
              <a:rPr lang="ru-RU" b="1" dirty="0" err="1" smtClean="0">
                <a:solidFill>
                  <a:srgbClr val="7030A0"/>
                </a:solidFill>
              </a:rPr>
              <a:t>имя_свойства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</a:p>
          <a:p>
            <a:endParaRPr lang="ru-RU" b="1" dirty="0" smtClean="0"/>
          </a:p>
          <a:p>
            <a:r>
              <a:rPr lang="ru-RU" b="1" dirty="0" smtClean="0"/>
              <a:t>для методов  </a:t>
            </a:r>
            <a:r>
              <a:rPr lang="ru-RU" b="1" dirty="0"/>
              <a:t>-</a:t>
            </a:r>
            <a:r>
              <a:rPr lang="en-US" b="1" dirty="0"/>
              <a:t>&gt; </a:t>
            </a:r>
            <a:r>
              <a:rPr lang="en-US" b="1" dirty="0" smtClean="0"/>
              <a:t> </a:t>
            </a:r>
            <a:r>
              <a:rPr lang="ru-RU" b="1" dirty="0" err="1" smtClean="0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 smtClean="0">
                <a:solidFill>
                  <a:schemeClr val="accent2"/>
                </a:solidFill>
              </a:rPr>
              <a:t>.</a:t>
            </a:r>
            <a:r>
              <a:rPr lang="ru-RU" b="1" dirty="0" err="1" smtClean="0">
                <a:solidFill>
                  <a:srgbClr val="7030A0"/>
                </a:solidFill>
              </a:rPr>
              <a:t>имя_метода</a:t>
            </a:r>
            <a:r>
              <a:rPr lang="ru-RU" b="1" dirty="0" smtClean="0">
                <a:solidFill>
                  <a:srgbClr val="7030A0"/>
                </a:solidFill>
              </a:rPr>
              <a:t>( </a:t>
            </a:r>
            <a:r>
              <a:rPr lang="en-US" b="1" i="1" dirty="0" smtClean="0">
                <a:solidFill>
                  <a:srgbClr val="0070C0"/>
                </a:solidFill>
              </a:rPr>
              <a:t>[</a:t>
            </a:r>
            <a:r>
              <a:rPr lang="ru-RU" b="1" i="1" dirty="0" smtClean="0">
                <a:solidFill>
                  <a:srgbClr val="0070C0"/>
                </a:solidFill>
              </a:rPr>
              <a:t>параметры </a:t>
            </a:r>
            <a:r>
              <a:rPr lang="en-US" b="1" i="1" dirty="0" smtClean="0">
                <a:solidFill>
                  <a:srgbClr val="0070C0"/>
                </a:solidFill>
              </a:rPr>
              <a:t>]</a:t>
            </a:r>
            <a:r>
              <a:rPr lang="ru-RU" b="1" i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)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47101"/>
              </p:ext>
            </p:extLst>
          </p:nvPr>
        </p:nvGraphicFramePr>
        <p:xfrm>
          <a:off x="214009" y="548680"/>
          <a:ext cx="872900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783">
                  <a:extLst>
                    <a:ext uri="{9D8B030D-6E8A-4147-A177-3AD203B41FA5}">
                      <a16:colId xmlns:a16="http://schemas.microsoft.com/office/drawing/2014/main" val="1004937751"/>
                    </a:ext>
                  </a:extLst>
                </a:gridCol>
                <a:gridCol w="6243225">
                  <a:extLst>
                    <a:ext uri="{9D8B030D-6E8A-4147-A177-3AD203B41FA5}">
                      <a16:colId xmlns:a16="http://schemas.microsoft.com/office/drawing/2014/main" val="836708500"/>
                    </a:ext>
                  </a:extLst>
                </a:gridCol>
              </a:tblGrid>
              <a:tr h="89069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 использованием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оператора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person = new Object();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person.name 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Thomas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person.age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29;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43860"/>
                  </a:ext>
                </a:extLst>
              </a:tr>
              <a:tr h="115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Нотация </a:t>
                      </a:r>
                      <a:r>
                        <a:rPr kumimoji="0" lang="en-US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literal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const</a:t>
                      </a:r>
                      <a:r>
                        <a:rPr lang="en-US" b="1" dirty="0" smtClean="0"/>
                        <a:t> person = {</a:t>
                      </a:r>
                    </a:p>
                    <a:p>
                      <a:r>
                        <a:rPr lang="ru-RU" b="1" dirty="0" smtClean="0"/>
                        <a:t>	</a:t>
                      </a:r>
                      <a:r>
                        <a:rPr lang="en-US" b="1" dirty="0" smtClean="0"/>
                        <a:t>name : 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Thomas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,</a:t>
                      </a:r>
                    </a:p>
                    <a:p>
                      <a:r>
                        <a:rPr lang="ru-RU" b="1" dirty="0" smtClean="0"/>
                        <a:t>	</a:t>
                      </a:r>
                      <a:r>
                        <a:rPr lang="en-US" b="1" dirty="0" smtClean="0"/>
                        <a:t>age : 29</a:t>
                      </a:r>
                    </a:p>
                    <a:p>
                      <a:r>
                        <a:rPr lang="en-US" b="1" dirty="0" smtClean="0"/>
                        <a:t>};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ru-RU" b="1" dirty="0" smtClean="0">
                          <a:solidFill>
                            <a:srgbClr val="00823B"/>
                          </a:solidFill>
                        </a:rPr>
                        <a:t>или так</a:t>
                      </a:r>
                    </a:p>
                    <a:p>
                      <a:endParaRPr lang="ru-RU" b="1" dirty="0" smtClean="0"/>
                    </a:p>
                    <a:p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person = {}; </a:t>
                      </a:r>
                      <a:r>
                        <a:rPr lang="en-US" b="1" i="1" dirty="0" smtClean="0">
                          <a:solidFill>
                            <a:srgbClr val="0070C0"/>
                          </a:solidFill>
                        </a:rPr>
                        <a:t>//</a:t>
                      </a:r>
                      <a:r>
                        <a:rPr lang="ru-RU" b="1" i="1" dirty="0" smtClean="0">
                          <a:solidFill>
                            <a:srgbClr val="0070C0"/>
                          </a:solidFill>
                        </a:rPr>
                        <a:t> равносильно </a:t>
                      </a:r>
                      <a:r>
                        <a:rPr lang="en-US" b="1" i="1" dirty="0" smtClean="0">
                          <a:solidFill>
                            <a:srgbClr val="0070C0"/>
                          </a:solidFill>
                        </a:rPr>
                        <a:t>new Object()</a:t>
                      </a:r>
                    </a:p>
                    <a:p>
                      <a:r>
                        <a:rPr lang="en-US" b="1" dirty="0" smtClean="0"/>
                        <a:t>person.name = 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Thomas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;</a:t>
                      </a:r>
                    </a:p>
                    <a:p>
                      <a:r>
                        <a:rPr lang="en-US" b="1" dirty="0" err="1" smtClean="0"/>
                        <a:t>person.age</a:t>
                      </a:r>
                      <a:r>
                        <a:rPr lang="en-US" b="1" dirty="0" smtClean="0"/>
                        <a:t> = 29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701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367" y="90220"/>
            <a:ext cx="445064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Способы создания объектов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2305" y="4834517"/>
            <a:ext cx="353372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Удаление свойств</a:t>
            </a:r>
            <a:r>
              <a:rPr lang="en-US" b="1" dirty="0" smtClean="0"/>
              <a:t> </a:t>
            </a:r>
            <a:r>
              <a:rPr lang="ru-RU" b="1" smtClean="0"/>
              <a:t>объекта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305" y="5430963"/>
            <a:ext cx="875071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delete</a:t>
            </a:r>
            <a:r>
              <a:rPr lang="en-US" dirty="0" smtClean="0"/>
              <a:t> person.name;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5332"/>
            <a:ext cx="295766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Терминология ООП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884139"/>
            <a:ext cx="4752528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chemeClr val="accent3"/>
                </a:solidFill>
              </a:rPr>
              <a:t>Object</a:t>
            </a:r>
            <a:r>
              <a:rPr lang="en-US" dirty="0"/>
              <a:t>();</a:t>
            </a:r>
          </a:p>
          <a:p>
            <a:endParaRPr lang="ru-RU" dirty="0" smtClean="0"/>
          </a:p>
          <a:p>
            <a:r>
              <a:rPr lang="en-US" dirty="0" smtClean="0"/>
              <a:t>ob.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/>
              <a:t>Thomas</a:t>
            </a:r>
            <a:r>
              <a:rPr lang="en-US" dirty="0">
                <a:cs typeface="Courier New"/>
              </a:rPr>
              <a:t>"</a:t>
            </a:r>
            <a:r>
              <a:rPr lang="en-US" dirty="0" smtClean="0"/>
              <a:t>;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ob.</a:t>
            </a:r>
            <a:r>
              <a:rPr lang="en-US" dirty="0" err="1" smtClean="0">
                <a:solidFill>
                  <a:srgbClr val="00B050"/>
                </a:solidFill>
              </a:rPr>
              <a:t>greet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function(){...};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68144" y="3861048"/>
            <a:ext cx="28083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property (</a:t>
            </a:r>
            <a:r>
              <a:rPr lang="uk-UA" b="1" dirty="0" err="1" smtClean="0"/>
              <a:t>свойство</a:t>
            </a:r>
            <a:r>
              <a:rPr lang="en-US" b="1" dirty="0" smtClean="0"/>
              <a:t>)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1"/>
          </p:cNvCxnSpPr>
          <p:nvPr/>
        </p:nvCxnSpPr>
        <p:spPr>
          <a:xfrm flipH="1">
            <a:off x="827584" y="4045714"/>
            <a:ext cx="5040560" cy="463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4509120"/>
            <a:ext cx="28083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(</a:t>
            </a:r>
            <a:r>
              <a:rPr lang="uk-UA" b="1" dirty="0" smtClean="0"/>
              <a:t>метод</a:t>
            </a:r>
            <a:r>
              <a:rPr lang="en-US" b="1" dirty="0" smtClean="0"/>
              <a:t>)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043608" y="4693786"/>
            <a:ext cx="4781723" cy="31939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170" y="513245"/>
            <a:ext cx="8856984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instantiation </a:t>
            </a:r>
            <a:r>
              <a:rPr lang="en-US" b="1" dirty="0" smtClean="0"/>
              <a:t> - </a:t>
            </a:r>
            <a:r>
              <a:rPr lang="ru-RU" b="1" dirty="0" smtClean="0"/>
              <a:t>создание экземпляра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instance</a:t>
            </a:r>
            <a:r>
              <a:rPr lang="en-US" b="1" dirty="0" smtClean="0"/>
              <a:t>)</a:t>
            </a:r>
            <a:r>
              <a:rPr lang="ru-RU" b="1" dirty="0" smtClean="0"/>
              <a:t> объекта </a:t>
            </a:r>
            <a:r>
              <a:rPr lang="en-US" b="1" dirty="0" smtClean="0">
                <a:solidFill>
                  <a:schemeClr val="accent3"/>
                </a:solidFill>
              </a:rPr>
              <a:t>Object</a:t>
            </a:r>
          </a:p>
          <a:p>
            <a:endParaRPr lang="ru-RU" b="1" dirty="0" smtClean="0"/>
          </a:p>
          <a:p>
            <a:r>
              <a:rPr lang="ru-RU" b="1" dirty="0" smtClean="0"/>
              <a:t>В классических языках программирования </a:t>
            </a:r>
            <a:r>
              <a:rPr lang="en-US" b="1" dirty="0" smtClean="0">
                <a:solidFill>
                  <a:schemeClr val="accent3"/>
                </a:solidFill>
              </a:rPr>
              <a:t>Object</a:t>
            </a:r>
            <a:r>
              <a:rPr lang="en-US" b="1" dirty="0" smtClean="0"/>
              <a:t> </a:t>
            </a:r>
            <a:r>
              <a:rPr lang="uk-UA" b="1" dirty="0" err="1" smtClean="0"/>
              <a:t>называется</a:t>
            </a:r>
            <a:r>
              <a:rPr lang="uk-UA" b="1" dirty="0" smtClean="0"/>
              <a:t> </a:t>
            </a:r>
            <a:r>
              <a:rPr lang="uk-UA" b="1" dirty="0" err="1" smtClean="0"/>
              <a:t>классом</a:t>
            </a:r>
            <a:r>
              <a:rPr lang="uk-UA" b="1" dirty="0" smtClean="0"/>
              <a:t>  - </a:t>
            </a:r>
            <a:r>
              <a:rPr lang="ru-RU" b="1" dirty="0" smtClean="0"/>
              <a:t>шаблоном </a:t>
            </a:r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blueprint</a:t>
            </a:r>
            <a:r>
              <a:rPr lang="ru-RU" b="1" dirty="0"/>
              <a:t>) </a:t>
            </a:r>
            <a:r>
              <a:rPr lang="ru-RU" b="1" dirty="0" smtClean="0"/>
              <a:t>по которому мы </a:t>
            </a:r>
            <a:r>
              <a:rPr lang="ru-RU" b="1" dirty="0"/>
              <a:t>будем создавать </a:t>
            </a:r>
            <a:endParaRPr lang="ru-RU" b="1" dirty="0" smtClean="0"/>
          </a:p>
          <a:p>
            <a:r>
              <a:rPr lang="ru-RU" b="1" dirty="0"/>
              <a:t>е</a:t>
            </a:r>
            <a:r>
              <a:rPr lang="ru-RU" b="1" dirty="0" smtClean="0"/>
              <a:t>го экземпляры (объекты</a:t>
            </a:r>
            <a:r>
              <a:rPr lang="ru-RU" b="1" dirty="0"/>
              <a:t>)</a:t>
            </a:r>
            <a:r>
              <a:rPr lang="ru-RU" b="1" dirty="0" smtClean="0"/>
              <a:t>.</a:t>
            </a:r>
            <a:endParaRPr lang="en-US" b="1" dirty="0" smtClean="0"/>
          </a:p>
          <a:p>
            <a:endParaRPr lang="uk-UA" b="1" dirty="0" smtClean="0"/>
          </a:p>
          <a:p>
            <a:r>
              <a:rPr lang="uk-UA" b="1" dirty="0" smtClean="0"/>
              <a:t>В </a:t>
            </a:r>
            <a:r>
              <a:rPr lang="en-US" b="1" dirty="0" smtClean="0"/>
              <a:t>JavaScript</a:t>
            </a:r>
            <a:r>
              <a:rPr lang="ru-RU" b="1" dirty="0" smtClean="0"/>
              <a:t> нет классов как таковых, а есть объект </a:t>
            </a:r>
            <a:r>
              <a:rPr lang="en-US" b="1" dirty="0" smtClean="0">
                <a:solidFill>
                  <a:schemeClr val="accent3"/>
                </a:solidFill>
              </a:rPr>
              <a:t>Object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/>
              <a:t>на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/>
              <a:t>основе которого мы создаем свои объекты.  </a:t>
            </a:r>
          </a:p>
          <a:p>
            <a:endParaRPr lang="uk-UA" b="1" dirty="0" smtClean="0"/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1043609" y="3098568"/>
            <a:ext cx="3495053" cy="86635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367" y="4293096"/>
            <a:ext cx="8677650" cy="73866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Свойства объекта удобно просматривать в консоли функцией </a:t>
            </a:r>
          </a:p>
          <a:p>
            <a:pPr algn="ctr"/>
            <a:r>
              <a:rPr lang="en-US" sz="2400" dirty="0" err="1" smtClean="0">
                <a:solidFill>
                  <a:srgbClr val="7030A0"/>
                </a:solidFill>
              </a:rPr>
              <a:t>console.dir</a:t>
            </a:r>
            <a:r>
              <a:rPr lang="en-US" sz="2400" dirty="0" smtClean="0">
                <a:solidFill>
                  <a:srgbClr val="7030A0"/>
                </a:solidFill>
              </a:rPr>
              <a:t>(object);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0539"/>
              </p:ext>
            </p:extLst>
          </p:nvPr>
        </p:nvGraphicFramePr>
        <p:xfrm>
          <a:off x="200983" y="548680"/>
          <a:ext cx="87420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94">
                  <a:extLst>
                    <a:ext uri="{9D8B030D-6E8A-4147-A177-3AD203B41FA5}">
                      <a16:colId xmlns:a16="http://schemas.microsoft.com/office/drawing/2014/main" val="100493775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36708500"/>
                    </a:ext>
                  </a:extLst>
                </a:gridCol>
              </a:tblGrid>
              <a:tr h="147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Для доступа к свойствам объекта можно использовать как точечную нотацию, так и доступ через квадратные скобки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person[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person.name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4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Используя квадратные скобки можно также присваивать значения свойствам 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person[</a:t>
                      </a:r>
                      <a:r>
                        <a:rPr lang="en-US" b="1" dirty="0" smtClean="0"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name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]</a:t>
                      </a:r>
                      <a:r>
                        <a:rPr lang="ru-RU" b="1" dirty="0" smtClean="0"/>
                        <a:t> = 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Georg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endParaRPr lang="ru-RU" b="1" dirty="0" smtClean="0"/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7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Если обратиться к несуществующему свойству, то получим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undefined</a:t>
                      </a:r>
                      <a:endParaRPr lang="ru-RU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person.nonexists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39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904" y="44624"/>
            <a:ext cx="207984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uk-UA" dirty="0" err="1"/>
              <a:t>Особенности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2632" y="136467"/>
            <a:ext cx="8928992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Для обхода свойств объекта можно использовать цикл </a:t>
            </a:r>
            <a:r>
              <a:rPr lang="en-US" dirty="0" smtClean="0">
                <a:solidFill>
                  <a:srgbClr val="FF0000"/>
                </a:solidFill>
              </a:rPr>
              <a:t>for ... in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err="1" smtClean="0">
                <a:solidFill>
                  <a:srgbClr val="7030A0"/>
                </a:solidFill>
              </a:rPr>
              <a:t>ob</a:t>
            </a:r>
            <a:r>
              <a:rPr lang="en-US" dirty="0" smtClean="0">
                <a:solidFill>
                  <a:srgbClr val="7030A0"/>
                </a:solidFill>
              </a:rPr>
              <a:t> = {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name : "Thomas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age :23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};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for(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prop in </a:t>
            </a:r>
            <a:r>
              <a:rPr lang="en-US" dirty="0" err="1" smtClean="0">
                <a:solidFill>
                  <a:srgbClr val="7030A0"/>
                </a:solidFill>
              </a:rPr>
              <a:t>ob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7030A0"/>
                </a:solidFill>
              </a:rPr>
              <a:t> console.log(prop);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480" y="2676472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Доступ к свойству объекта с помощью скобок позволяет в скобках использовать не только строковое имя свойства, но и переменную в которой находится имя свойства, то есть </a:t>
            </a:r>
          </a:p>
          <a:p>
            <a:endParaRPr lang="ru-RU" dirty="0"/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prop = "name";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console.log(</a:t>
            </a:r>
            <a:r>
              <a:rPr lang="en-US" dirty="0" err="1" smtClean="0">
                <a:solidFill>
                  <a:srgbClr val="7030A0"/>
                </a:solidFill>
              </a:rPr>
              <a:t>ob</a:t>
            </a:r>
            <a:r>
              <a:rPr lang="en-US" dirty="0" smtClean="0">
                <a:solidFill>
                  <a:srgbClr val="7030A0"/>
                </a:solidFill>
              </a:rPr>
              <a:t>[prop]); </a:t>
            </a:r>
            <a:r>
              <a:rPr lang="ru-RU" dirty="0" smtClean="0"/>
              <a:t>   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07340"/>
            <a:ext cx="51125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Примитивные и ссылочные типы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9001000" cy="230832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Примитивные типы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undefined, null, string, number,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ru-RU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Эти типы непосредственно содержат значение.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сылочные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типы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 Этот тип в переменной содержит адрес на область памяти по которому расположен объект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мы работаем с ссылочными типами, то можно этим типам добавлять свойства и методы, например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3600" y="116632"/>
            <a:ext cx="3600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primitive_reference.html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96952"/>
            <a:ext cx="9001000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err="1"/>
              <a:t>var</a:t>
            </a:r>
            <a:r>
              <a:rPr lang="en-US" b="1" dirty="0"/>
              <a:t> person = new Object();</a:t>
            </a:r>
          </a:p>
          <a:p>
            <a:r>
              <a:rPr lang="en-US" b="1" dirty="0"/>
              <a:t>person.name = "Nicholas";</a:t>
            </a:r>
          </a:p>
          <a:p>
            <a:r>
              <a:rPr lang="en-US" b="1" dirty="0"/>
              <a:t>alert(person.name);   </a:t>
            </a:r>
            <a:r>
              <a:rPr lang="ru-RU" b="1" dirty="0"/>
              <a:t>   </a:t>
            </a:r>
            <a:r>
              <a:rPr lang="en-US" b="1" dirty="0"/>
              <a:t> //</a:t>
            </a:r>
            <a:r>
              <a:rPr lang="ru-RU" b="1" dirty="0"/>
              <a:t> выводит </a:t>
            </a:r>
            <a:r>
              <a:rPr lang="en-US" b="1" dirty="0"/>
              <a:t>"Nicholas"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293096"/>
            <a:ext cx="9001000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А у примитивных типов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нет свойств и методов, то есть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747210"/>
            <a:ext cx="9001000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de-DE" b="1" dirty="0" err="1"/>
              <a:t>var</a:t>
            </a:r>
            <a:r>
              <a:rPr lang="de-DE" b="1" dirty="0"/>
              <a:t> </a:t>
            </a:r>
            <a:r>
              <a:rPr lang="de-DE" b="1" dirty="0" err="1"/>
              <a:t>name</a:t>
            </a:r>
            <a:r>
              <a:rPr lang="de-DE" b="1" dirty="0"/>
              <a:t> = </a:t>
            </a:r>
            <a:r>
              <a:rPr lang="en-US" b="1" dirty="0"/>
              <a:t>"Nicholas</a:t>
            </a:r>
            <a:r>
              <a:rPr lang="en-US" b="1" dirty="0" smtClean="0"/>
              <a:t>";</a:t>
            </a:r>
            <a:endParaRPr lang="de-DE" b="1" dirty="0"/>
          </a:p>
          <a:p>
            <a:r>
              <a:rPr lang="de-DE" b="1" dirty="0" err="1"/>
              <a:t>name.age</a:t>
            </a:r>
            <a:r>
              <a:rPr lang="de-DE" b="1" dirty="0"/>
              <a:t> = 27;</a:t>
            </a:r>
          </a:p>
          <a:p>
            <a:r>
              <a:rPr lang="de-DE" b="1" dirty="0"/>
              <a:t>alert(</a:t>
            </a:r>
            <a:r>
              <a:rPr lang="de-DE" b="1" dirty="0" err="1"/>
              <a:t>name.age</a:t>
            </a:r>
            <a:r>
              <a:rPr lang="de-DE" b="1" dirty="0"/>
              <a:t>);    </a:t>
            </a:r>
            <a:r>
              <a:rPr lang="de-DE" b="1" dirty="0" smtClean="0"/>
              <a:t>//</a:t>
            </a:r>
            <a:r>
              <a:rPr lang="ru-RU" b="1" dirty="0" smtClean="0"/>
              <a:t>выводит </a:t>
            </a:r>
            <a:r>
              <a:rPr lang="de-DE" b="1" dirty="0" smtClean="0"/>
              <a:t> </a:t>
            </a:r>
            <a:r>
              <a:rPr lang="de-DE" b="1" dirty="0" err="1" smtClean="0"/>
              <a:t>undefined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244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95" y="49710"/>
            <a:ext cx="497388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Проверка существования свойств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Выполнить </a:t>
            </a:r>
            <a:r>
              <a:rPr lang="ru-RU" dirty="0" smtClean="0"/>
              <a:t>проверку существования свойства можно </a:t>
            </a:r>
            <a:r>
              <a:rPr lang="ru-RU" dirty="0"/>
              <a:t>с </a:t>
            </a:r>
            <a:r>
              <a:rPr lang="ru-RU" dirty="0" smtClean="0"/>
              <a:t>помощью:</a:t>
            </a:r>
          </a:p>
          <a:p>
            <a:r>
              <a:rPr lang="ru-RU" dirty="0" smtClean="0"/>
              <a:t>- оператора </a:t>
            </a:r>
            <a:r>
              <a:rPr lang="ru-RU" dirty="0" err="1" smtClean="0">
                <a:solidFill>
                  <a:schemeClr val="accent2"/>
                </a:solidFill>
              </a:rPr>
              <a:t>in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методов </a:t>
            </a:r>
            <a:r>
              <a:rPr lang="ru-RU" dirty="0" err="1" smtClean="0">
                <a:solidFill>
                  <a:schemeClr val="accent2"/>
                </a:solidFill>
              </a:rPr>
              <a:t>hasOwnProperty</a:t>
            </a:r>
            <a:r>
              <a:rPr lang="en-US" dirty="0" smtClean="0">
                <a:solidFill>
                  <a:schemeClr val="accent2"/>
                </a:solidFill>
              </a:rPr>
              <a:t>() </a:t>
            </a:r>
            <a:r>
              <a:rPr lang="ru-RU" dirty="0" smtClean="0"/>
              <a:t>и </a:t>
            </a:r>
            <a:r>
              <a:rPr lang="ru-RU" dirty="0" err="1" smtClean="0">
                <a:solidFill>
                  <a:schemeClr val="accent2"/>
                </a:solidFill>
              </a:rPr>
              <a:t>property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ru-RU" dirty="0" err="1" smtClean="0">
                <a:solidFill>
                  <a:schemeClr val="accent2"/>
                </a:solidFill>
              </a:rPr>
              <a:t>sEnumerable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просто </a:t>
            </a:r>
            <a:r>
              <a:rPr lang="ru-RU" dirty="0"/>
              <a:t>обратившись к свойству.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693" y="1772816"/>
            <a:ext cx="8928992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book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author</a:t>
            </a:r>
            <a:r>
              <a:rPr lang="en-US" dirty="0" err="1"/>
              <a:t>:"Thomas</a:t>
            </a:r>
            <a:r>
              <a:rPr lang="en-US" dirty="0"/>
              <a:t> </a:t>
            </a:r>
            <a:r>
              <a:rPr lang="en-US" dirty="0" err="1"/>
              <a:t>Mooray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assert</a:t>
            </a:r>
            <a:r>
              <a:rPr lang="en-US" dirty="0"/>
              <a:t>("author" in book == true, "author in book</a:t>
            </a:r>
            <a:r>
              <a:rPr lang="en-US" dirty="0" smtClean="0"/>
              <a:t>");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r>
              <a:rPr lang="en-US" dirty="0"/>
              <a:t>assert("name" in book == true, "name in book</a:t>
            </a:r>
            <a:r>
              <a:rPr lang="en-US" dirty="0" smtClean="0"/>
              <a:t>"); 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r>
              <a:rPr lang="en-US" dirty="0"/>
              <a:t>assert("</a:t>
            </a:r>
            <a:r>
              <a:rPr lang="en-US" dirty="0" err="1"/>
              <a:t>toString</a:t>
            </a:r>
            <a:r>
              <a:rPr lang="en-US" dirty="0"/>
              <a:t>" in book == true, "</a:t>
            </a:r>
            <a:r>
              <a:rPr lang="en-US" dirty="0" err="1"/>
              <a:t>toString</a:t>
            </a:r>
            <a:r>
              <a:rPr lang="en-US" dirty="0"/>
              <a:t> in book</a:t>
            </a:r>
            <a:r>
              <a:rPr lang="en-US" dirty="0" smtClean="0"/>
              <a:t>");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861048"/>
            <a:ext cx="8928992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Метод </a:t>
            </a:r>
            <a:r>
              <a:rPr lang="ru-RU" dirty="0" err="1" smtClean="0">
                <a:solidFill>
                  <a:schemeClr val="accent2"/>
                </a:solidFill>
              </a:rPr>
              <a:t>hasOwnProperty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ru-RU" dirty="0" smtClean="0"/>
              <a:t> </a:t>
            </a:r>
            <a:r>
              <a:rPr lang="ru-RU" dirty="0"/>
              <a:t>объекта проверяет, имеет ли объект собственное свойство </a:t>
            </a:r>
            <a:r>
              <a:rPr lang="ru-RU" dirty="0" smtClean="0"/>
              <a:t>с </a:t>
            </a:r>
            <a:r>
              <a:rPr lang="ru-RU" dirty="0"/>
              <a:t>указанным </a:t>
            </a:r>
            <a:r>
              <a:rPr lang="ru-RU" dirty="0" smtClean="0"/>
              <a:t>именем.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наследуемых свойств он возвращает </a:t>
            </a:r>
            <a:r>
              <a:rPr lang="ru-RU" dirty="0" err="1" smtClean="0"/>
              <a:t>false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854059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book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author</a:t>
            </a:r>
            <a:r>
              <a:rPr lang="en-US" dirty="0" err="1"/>
              <a:t>:"Thomas</a:t>
            </a:r>
            <a:r>
              <a:rPr lang="en-US" dirty="0"/>
              <a:t> </a:t>
            </a:r>
            <a:r>
              <a:rPr lang="en-US" dirty="0" err="1"/>
              <a:t>Mooray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assert(</a:t>
            </a:r>
            <a:r>
              <a:rPr lang="en-US" dirty="0" err="1"/>
              <a:t>book.hasOwnProperty</a:t>
            </a:r>
            <a:r>
              <a:rPr lang="en-US" dirty="0"/>
              <a:t>("author") == true, </a:t>
            </a:r>
            <a:r>
              <a:rPr lang="en-US" dirty="0" smtClean="0"/>
              <a:t>"author</a:t>
            </a:r>
            <a:r>
              <a:rPr lang="en-US" dirty="0">
                <a:solidFill>
                  <a:srgbClr val="0070C0"/>
                </a:solidFill>
              </a:rPr>
              <a:t>");// true</a:t>
            </a:r>
          </a:p>
          <a:p>
            <a:r>
              <a:rPr lang="en-US" dirty="0"/>
              <a:t>assert(</a:t>
            </a:r>
            <a:r>
              <a:rPr lang="en-US" dirty="0" err="1"/>
              <a:t>book.hasOwnProperty</a:t>
            </a:r>
            <a:r>
              <a:rPr lang="en-US" dirty="0"/>
              <a:t>("name") == true, "</a:t>
            </a:r>
            <a:r>
              <a:rPr lang="en-US" dirty="0" smtClean="0"/>
              <a:t>name");</a:t>
            </a:r>
            <a:r>
              <a:rPr lang="en-US" dirty="0">
                <a:solidFill>
                  <a:srgbClr val="0070C0"/>
                </a:solidFill>
              </a:rPr>
              <a:t>// false</a:t>
            </a:r>
          </a:p>
          <a:p>
            <a:r>
              <a:rPr lang="en-US" dirty="0"/>
              <a:t>assert(</a:t>
            </a:r>
            <a:r>
              <a:rPr lang="en-US" dirty="0" err="1"/>
              <a:t>book.hasOwnProperty</a:t>
            </a:r>
            <a:r>
              <a:rPr lang="en-US" dirty="0"/>
              <a:t>("</a:t>
            </a:r>
            <a:r>
              <a:rPr lang="en-US" dirty="0" err="1"/>
              <a:t>toString</a:t>
            </a:r>
            <a:r>
              <a:rPr lang="en-US" dirty="0" smtClean="0"/>
              <a:t>")==true</a:t>
            </a:r>
            <a:r>
              <a:rPr lang="en-US" dirty="0"/>
              <a:t>, </a:t>
            </a:r>
            <a:r>
              <a:rPr lang="en-US" dirty="0" smtClean="0"/>
              <a:t>"false");</a:t>
            </a:r>
            <a:r>
              <a:rPr lang="en-US" dirty="0" smtClean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032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4231" y="16282"/>
            <a:ext cx="612068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Создание объектов - </a:t>
            </a:r>
            <a:r>
              <a:rPr lang="en-US" b="1" dirty="0"/>
              <a:t> Constructor Pattern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5076056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smtClean="0"/>
              <a:t>Foo(who){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who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3756F2"/>
                </a:solidFill>
              </a:rPr>
              <a:t>this.say</a:t>
            </a:r>
            <a:r>
              <a:rPr lang="en-US" dirty="0" smtClean="0"/>
              <a:t> </a:t>
            </a:r>
            <a:r>
              <a:rPr lang="en-US" dirty="0" smtClean="0"/>
              <a:t>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   return "I am </a:t>
            </a:r>
            <a:r>
              <a:rPr lang="en-US" dirty="0"/>
              <a:t>"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u1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Foo</a:t>
            </a:r>
            <a:r>
              <a:rPr lang="en-US" dirty="0" smtClean="0"/>
              <a:t>("Al");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075" y="2740106"/>
            <a:ext cx="8928992" cy="3447098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</a:t>
            </a:r>
            <a:r>
              <a:rPr lang="uk-UA" dirty="0" err="1" smtClean="0"/>
              <a:t>ператор</a:t>
            </a:r>
            <a:r>
              <a:rPr lang="uk-UA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uk-UA" dirty="0" smtClean="0"/>
              <a:t>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uk-UA" dirty="0" err="1" smtClean="0"/>
              <a:t>Создается</a:t>
            </a:r>
            <a:r>
              <a:rPr lang="uk-UA" dirty="0" smtClean="0"/>
              <a:t> </a:t>
            </a:r>
            <a:r>
              <a:rPr lang="ru-RU" dirty="0" smtClean="0"/>
              <a:t>пустой </a:t>
            </a:r>
            <a:r>
              <a:rPr lang="uk-UA" dirty="0" err="1" smtClean="0"/>
              <a:t>объект</a:t>
            </a:r>
            <a:r>
              <a:rPr lang="en-US" dirty="0" smtClean="0"/>
              <a:t> </a:t>
            </a:r>
            <a:r>
              <a:rPr lang="uk-UA" dirty="0" smtClean="0"/>
              <a:t>в </a:t>
            </a:r>
            <a:r>
              <a:rPr lang="uk-UA" dirty="0" err="1" smtClean="0"/>
              <a:t>функции</a:t>
            </a:r>
            <a:r>
              <a:rPr lang="en-US" dirty="0" smtClean="0"/>
              <a:t>-</a:t>
            </a:r>
            <a:r>
              <a:rPr lang="ru-RU" dirty="0" smtClean="0"/>
              <a:t>конструкторе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Foo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uk-UA" dirty="0" smtClean="0"/>
              <a:t>В </a:t>
            </a:r>
            <a:r>
              <a:rPr lang="uk-UA" dirty="0" err="1" smtClean="0"/>
              <a:t>функции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Foo</a:t>
            </a:r>
            <a:r>
              <a:rPr lang="uk-UA" dirty="0" smtClean="0"/>
              <a:t> </a:t>
            </a:r>
            <a:r>
              <a:rPr lang="uk-UA" dirty="0" err="1" smtClean="0"/>
              <a:t>переменной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this</a:t>
            </a:r>
            <a:r>
              <a:rPr lang="en-US" dirty="0" smtClean="0"/>
              <a:t> </a:t>
            </a:r>
            <a:r>
              <a:rPr lang="ru-RU" dirty="0"/>
              <a:t>присваивается ссылка на </a:t>
            </a:r>
            <a:r>
              <a:rPr lang="ru-RU" dirty="0" smtClean="0"/>
              <a:t>этот объект и выполняется код </a:t>
            </a:r>
            <a:r>
              <a:rPr lang="ru-RU" dirty="0" smtClean="0"/>
              <a:t>функции </a:t>
            </a:r>
            <a:endParaRPr lang="en-US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После окончания работы функции</a:t>
            </a:r>
            <a:r>
              <a:rPr lang="en-US" dirty="0" smtClean="0"/>
              <a:t> </a:t>
            </a:r>
            <a:r>
              <a:rPr lang="ru-RU" dirty="0" smtClean="0"/>
              <a:t>объект </a:t>
            </a:r>
            <a:r>
              <a:rPr lang="en-US" dirty="0" smtClean="0">
                <a:solidFill>
                  <a:schemeClr val="accent2"/>
                </a:solidFill>
              </a:rPr>
              <a:t>this</a:t>
            </a:r>
            <a:r>
              <a:rPr lang="en-US" dirty="0" smtClean="0"/>
              <a:t> </a:t>
            </a:r>
            <a:r>
              <a:rPr lang="ru-RU" dirty="0" smtClean="0"/>
              <a:t>возвращается в точку вызова </a:t>
            </a:r>
            <a:r>
              <a:rPr lang="ru-RU" dirty="0" smtClean="0"/>
              <a:t>функции-конструктора</a:t>
            </a:r>
            <a:r>
              <a:rPr lang="en-US" dirty="0" smtClean="0"/>
              <a:t> – </a:t>
            </a:r>
            <a:r>
              <a:rPr lang="uk-UA" dirty="0" err="1" smtClean="0"/>
              <a:t>имеем</a:t>
            </a:r>
            <a:r>
              <a:rPr lang="uk-UA" dirty="0" smtClean="0"/>
              <a:t> </a:t>
            </a:r>
            <a:r>
              <a:rPr lang="uk-UA" dirty="0" err="1" smtClean="0"/>
              <a:t>объект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u1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/>
              <a:t>Создается ссылка которая связывает </a:t>
            </a:r>
            <a:r>
              <a:rPr lang="ru-RU" dirty="0" smtClean="0"/>
              <a:t>объект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u1</a:t>
            </a:r>
            <a:r>
              <a:rPr lang="ru-RU" dirty="0" smtClean="0"/>
              <a:t> </a:t>
            </a:r>
            <a:r>
              <a:rPr lang="ru-RU" dirty="0"/>
              <a:t>и свойство </a:t>
            </a:r>
            <a:r>
              <a:rPr lang="ru-RU" dirty="0" err="1">
                <a:solidFill>
                  <a:srgbClr val="C00000"/>
                </a:solidFill>
              </a:rPr>
              <a:t>prototype</a:t>
            </a:r>
            <a:r>
              <a:rPr lang="ru-RU" dirty="0"/>
              <a:t> функции-конструктора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80112" y="545715"/>
            <a:ext cx="3384376" cy="923330"/>
          </a:xfrm>
          <a:prstGeom prst="rect">
            <a:avLst/>
          </a:prstGeom>
          <a:solidFill>
            <a:schemeClr val="accent2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/>
              <a:t>используется, функция сама в точку </a:t>
            </a:r>
            <a:r>
              <a:rPr lang="ru-RU" dirty="0" smtClean="0"/>
              <a:t>вызова вернет </a:t>
            </a:r>
            <a:r>
              <a:rPr lang="en-US" dirty="0" smtClean="0">
                <a:solidFill>
                  <a:srgbClr val="C00000"/>
                </a:solidFill>
              </a:rPr>
              <a:t>this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6296</TotalTime>
  <Words>1174</Words>
  <Application>Microsoft Office PowerPoint</Application>
  <PresentationFormat>Экран (4:3)</PresentationFormat>
  <Paragraphs>288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Verdana</vt:lpstr>
      <vt:lpstr>Wingdings 2</vt:lpstr>
      <vt:lpstr>Wingdings 3</vt:lpstr>
      <vt:lpstr>Тема1</vt:lpstr>
      <vt:lpstr>  Java Script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1130</cp:revision>
  <dcterms:modified xsi:type="dcterms:W3CDTF">2019-02-24T07:45:03Z</dcterms:modified>
</cp:coreProperties>
</file>