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9"/>
  </p:notesMasterIdLst>
  <p:sldIdLst>
    <p:sldId id="256" r:id="rId2"/>
    <p:sldId id="318" r:id="rId3"/>
    <p:sldId id="350" r:id="rId4"/>
    <p:sldId id="353" r:id="rId5"/>
    <p:sldId id="351" r:id="rId6"/>
    <p:sldId id="352" r:id="rId7"/>
    <p:sldId id="354" r:id="rId8"/>
    <p:sldId id="357" r:id="rId9"/>
    <p:sldId id="359" r:id="rId10"/>
    <p:sldId id="358" r:id="rId11"/>
    <p:sldId id="360" r:id="rId12"/>
    <p:sldId id="362" r:id="rId13"/>
    <p:sldId id="361" r:id="rId14"/>
    <p:sldId id="363" r:id="rId15"/>
    <p:sldId id="364" r:id="rId16"/>
    <p:sldId id="349" r:id="rId17"/>
    <p:sldId id="368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56F2"/>
    <a:srgbClr val="ABDF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Средний стиль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A107856-5554-42FB-B03E-39F5DBC370BA}" styleName="Средний стиль 4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Средний стиль 4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00" autoAdjust="0"/>
    <p:restoredTop sz="94514" autoAdjust="0"/>
  </p:normalViewPr>
  <p:slideViewPr>
    <p:cSldViewPr>
      <p:cViewPr varScale="1">
        <p:scale>
          <a:sx n="102" d="100"/>
          <a:sy n="102" d="100"/>
        </p:scale>
        <p:origin x="30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C942D-D737-411D-A0E8-3545A9B627C6}" type="datetimeFigureOut">
              <a:rPr lang="ru-RU" smtClean="0"/>
              <a:t>10.02.2018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46FDC-1031-4836-92F9-245DF2638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0603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077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800" b="1" cap="none" spc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10.02.2018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/>
          <a:lstStyle>
            <a:lvl1pPr algn="ctr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</a:bodyPr>
          <a:lstStyle>
            <a:lvl1pPr algn="r">
              <a:buNone/>
              <a:defRPr sz="4800" b="1" cap="none" spc="0" baseline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10.02.2018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10.02.2018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10.02.2018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980728"/>
            <a:ext cx="8784976" cy="324036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uk-UA" sz="4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Об</a:t>
            </a:r>
            <a:r>
              <a:rPr lang="ru-RU" sz="4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ъ</a:t>
            </a:r>
            <a:r>
              <a:rPr lang="uk-UA" sz="4800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ектно-ориенттированное</a:t>
            </a:r>
            <a:r>
              <a:rPr lang="uk-UA" sz="4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uk-UA" sz="4800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программирование</a:t>
            </a:r>
            <a:r>
              <a:rPr lang="uk-UA" sz="4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в </a:t>
            </a:r>
            <a:r>
              <a:rPr lang="en-US" sz="4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/>
            </a:r>
            <a:br>
              <a:rPr lang="en-US" sz="4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en-US" sz="4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Java Script</a:t>
            </a:r>
            <a:endParaRPr lang="ru-RU" sz="4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349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7504" y="44624"/>
            <a:ext cx="892899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uk-UA" b="1" dirty="0" smtClean="0"/>
              <a:t>Но </a:t>
            </a:r>
            <a:r>
              <a:rPr lang="uk-UA" b="1" dirty="0" err="1" smtClean="0"/>
              <a:t>если</a:t>
            </a:r>
            <a:r>
              <a:rPr lang="uk-UA" b="1" dirty="0" smtClean="0"/>
              <a:t> </a:t>
            </a:r>
            <a:r>
              <a:rPr lang="uk-UA" b="1" dirty="0" err="1" smtClean="0"/>
              <a:t>мы</a:t>
            </a:r>
            <a:r>
              <a:rPr lang="uk-UA" b="1" dirty="0" smtClean="0"/>
              <a:t> </a:t>
            </a:r>
            <a:r>
              <a:rPr lang="uk-UA" b="1" dirty="0" err="1" smtClean="0"/>
              <a:t>определяем</a:t>
            </a:r>
            <a:r>
              <a:rPr lang="uk-UA" b="1" dirty="0" smtClean="0"/>
              <a:t> в </a:t>
            </a:r>
            <a:r>
              <a:rPr lang="uk-UA" b="1" dirty="0" err="1" smtClean="0"/>
              <a:t>подклассе</a:t>
            </a:r>
            <a:r>
              <a:rPr lang="uk-UA" b="1" dirty="0" smtClean="0"/>
              <a:t> конструктор, </a:t>
            </a:r>
            <a:r>
              <a:rPr lang="uk-UA" b="1" dirty="0" err="1" smtClean="0"/>
              <a:t>нужно</a:t>
            </a:r>
            <a:r>
              <a:rPr lang="uk-UA" b="1" dirty="0" smtClean="0"/>
              <a:t> </a:t>
            </a:r>
            <a:r>
              <a:rPr lang="uk-UA" b="1" dirty="0" err="1" smtClean="0"/>
              <a:t>обязательно</a:t>
            </a:r>
            <a:r>
              <a:rPr lang="uk-UA" b="1" dirty="0" smtClean="0"/>
              <a:t> в </a:t>
            </a:r>
            <a:r>
              <a:rPr lang="uk-UA" b="1" dirty="0" err="1" smtClean="0"/>
              <a:t>нем</a:t>
            </a:r>
            <a:r>
              <a:rPr lang="uk-UA" b="1" dirty="0" smtClean="0"/>
              <a:t> </a:t>
            </a:r>
            <a:r>
              <a:rPr lang="uk-UA" b="1" dirty="0" err="1" smtClean="0"/>
              <a:t>вызывать</a:t>
            </a:r>
            <a:r>
              <a:rPr lang="uk-UA" b="1" dirty="0" smtClean="0"/>
              <a:t> конструктор </a:t>
            </a:r>
            <a:r>
              <a:rPr lang="en-US" b="1" dirty="0" smtClean="0"/>
              <a:t>super </a:t>
            </a:r>
            <a:r>
              <a:rPr lang="uk-UA" b="1" dirty="0" err="1" smtClean="0"/>
              <a:t>класса</a:t>
            </a:r>
            <a:r>
              <a:rPr lang="uk-UA" b="1" dirty="0" smtClean="0"/>
              <a:t> </a:t>
            </a:r>
            <a:endParaRPr lang="da-DK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7504" y="764704"/>
            <a:ext cx="8928992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b="1" dirty="0"/>
              <a:t>class Vehicle {   </a:t>
            </a:r>
            <a:endParaRPr lang="ru-RU" b="1" dirty="0"/>
          </a:p>
          <a:p>
            <a:r>
              <a:rPr lang="ru-RU" b="1" dirty="0"/>
              <a:t> </a:t>
            </a:r>
            <a:r>
              <a:rPr lang="da-DK" b="1" dirty="0"/>
              <a:t>  constructor(){ </a:t>
            </a:r>
            <a:endParaRPr lang="ru-RU" b="1" dirty="0"/>
          </a:p>
          <a:p>
            <a:r>
              <a:rPr lang="ru-RU" b="1" dirty="0">
                <a:solidFill>
                  <a:srgbClr val="0070C0"/>
                </a:solidFill>
              </a:rPr>
              <a:t> </a:t>
            </a:r>
            <a:r>
              <a:rPr lang="da-DK" b="1" dirty="0">
                <a:solidFill>
                  <a:srgbClr val="0070C0"/>
                </a:solidFill>
              </a:rPr>
              <a:t>      console.log("Vehicle constructing");   </a:t>
            </a:r>
            <a:endParaRPr lang="ru-RU" b="1" dirty="0">
              <a:solidFill>
                <a:srgbClr val="0070C0"/>
              </a:solidFill>
            </a:endParaRPr>
          </a:p>
          <a:p>
            <a:r>
              <a:rPr lang="da-DK" b="1" dirty="0"/>
              <a:t> </a:t>
            </a:r>
            <a:r>
              <a:rPr lang="ru-RU" b="1" dirty="0"/>
              <a:t> </a:t>
            </a:r>
            <a:r>
              <a:rPr lang="da-DK" b="1" dirty="0"/>
              <a:t> } </a:t>
            </a:r>
            <a:endParaRPr lang="ru-RU" b="1" dirty="0"/>
          </a:p>
          <a:p>
            <a:r>
              <a:rPr lang="da-DK" b="1" dirty="0"/>
              <a:t>}</a:t>
            </a:r>
            <a:endParaRPr lang="ru-RU" b="1" dirty="0"/>
          </a:p>
          <a:p>
            <a:endParaRPr lang="da-DK" b="1" dirty="0" smtClean="0"/>
          </a:p>
          <a:p>
            <a:r>
              <a:rPr lang="da-DK" b="1" dirty="0" smtClean="0"/>
              <a:t>class </a:t>
            </a:r>
            <a:r>
              <a:rPr lang="da-DK" b="1" dirty="0"/>
              <a:t>Car </a:t>
            </a:r>
            <a:r>
              <a:rPr lang="da-DK" b="1" dirty="0">
                <a:solidFill>
                  <a:schemeClr val="accent2"/>
                </a:solidFill>
              </a:rPr>
              <a:t>extends</a:t>
            </a:r>
            <a:r>
              <a:rPr lang="da-DK" b="1" dirty="0"/>
              <a:t> Vehicle </a:t>
            </a:r>
            <a:r>
              <a:rPr lang="da-DK" b="1" dirty="0" smtClean="0"/>
              <a:t>{</a:t>
            </a:r>
            <a:endParaRPr lang="uk-UA" b="1" dirty="0" smtClean="0"/>
          </a:p>
          <a:p>
            <a:r>
              <a:rPr lang="uk-UA" b="1" dirty="0" smtClean="0"/>
              <a:t>   </a:t>
            </a:r>
            <a:r>
              <a:rPr lang="en-US" b="1" dirty="0" smtClean="0"/>
              <a:t>constructor(){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      </a:t>
            </a:r>
            <a:r>
              <a:rPr lang="en-US" b="1" dirty="0" smtClean="0">
                <a:solidFill>
                  <a:schemeClr val="accent2"/>
                </a:solidFill>
              </a:rPr>
              <a:t>super();</a:t>
            </a:r>
          </a:p>
          <a:p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     console.log(</a:t>
            </a:r>
            <a:r>
              <a:rPr lang="en-US" b="1" dirty="0">
                <a:solidFill>
                  <a:srgbClr val="0070C0"/>
                </a:solidFill>
              </a:rPr>
              <a:t>"</a:t>
            </a:r>
            <a:r>
              <a:rPr lang="en-US" b="1" dirty="0" smtClean="0">
                <a:solidFill>
                  <a:srgbClr val="0070C0"/>
                </a:solidFill>
              </a:rPr>
              <a:t>Car constructing</a:t>
            </a:r>
            <a:r>
              <a:rPr lang="en-US" b="1" dirty="0">
                <a:solidFill>
                  <a:srgbClr val="0070C0"/>
                </a:solidFill>
              </a:rPr>
              <a:t>"</a:t>
            </a:r>
            <a:r>
              <a:rPr lang="en-US" b="1" dirty="0" smtClean="0">
                <a:solidFill>
                  <a:srgbClr val="0070C0"/>
                </a:solidFill>
              </a:rPr>
              <a:t>);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 smtClean="0"/>
              <a:t>  }</a:t>
            </a:r>
            <a:endParaRPr lang="uk-UA" b="1" dirty="0"/>
          </a:p>
          <a:p>
            <a:r>
              <a:rPr lang="da-DK" b="1" dirty="0" smtClean="0"/>
              <a:t>}</a:t>
            </a:r>
            <a:endParaRPr lang="ru-RU" b="1" dirty="0" smtClean="0"/>
          </a:p>
          <a:p>
            <a:endParaRPr lang="ru-RU" b="1" dirty="0">
              <a:solidFill>
                <a:srgbClr val="0070C0"/>
              </a:solidFill>
            </a:endParaRPr>
          </a:p>
          <a:p>
            <a:r>
              <a:rPr lang="da-DK" b="1" dirty="0" smtClean="0"/>
              <a:t>const</a:t>
            </a:r>
            <a:r>
              <a:rPr lang="da-DK" b="1" dirty="0" smtClean="0">
                <a:solidFill>
                  <a:srgbClr val="0070C0"/>
                </a:solidFill>
              </a:rPr>
              <a:t> </a:t>
            </a:r>
            <a:r>
              <a:rPr lang="da-DK" b="1" dirty="0">
                <a:solidFill>
                  <a:srgbClr val="0070C0"/>
                </a:solidFill>
              </a:rPr>
              <a:t>c </a:t>
            </a:r>
            <a:r>
              <a:rPr lang="da-DK" b="1" dirty="0"/>
              <a:t>= new Car(); </a:t>
            </a:r>
            <a:r>
              <a:rPr lang="da-DK" b="1" dirty="0" smtClean="0"/>
              <a:t> </a:t>
            </a:r>
            <a:r>
              <a:rPr lang="da-DK" b="1" i="1" dirty="0" smtClean="0">
                <a:solidFill>
                  <a:schemeClr val="bg1">
                    <a:lumMod val="65000"/>
                  </a:schemeClr>
                </a:solidFill>
              </a:rPr>
              <a:t>// </a:t>
            </a:r>
            <a:r>
              <a:rPr lang="da-DK" b="1" i="1" dirty="0">
                <a:solidFill>
                  <a:schemeClr val="bg1">
                    <a:lumMod val="65000"/>
                  </a:schemeClr>
                </a:solidFill>
              </a:rPr>
              <a:t>Vehicle </a:t>
            </a:r>
            <a:r>
              <a:rPr lang="da-DK" b="1" i="1" dirty="0" smtClean="0">
                <a:solidFill>
                  <a:schemeClr val="bg1">
                    <a:lumMod val="65000"/>
                  </a:schemeClr>
                </a:solidFill>
              </a:rPr>
              <a:t>constructing</a:t>
            </a:r>
          </a:p>
          <a:p>
            <a:r>
              <a:rPr lang="da-DK" b="1" i="1" dirty="0" smtClean="0">
                <a:solidFill>
                  <a:schemeClr val="bg1">
                    <a:lumMod val="65000"/>
                  </a:schemeClr>
                </a:solidFill>
              </a:rPr>
              <a:t>                      // </a:t>
            </a:r>
            <a:r>
              <a:rPr lang="da-DK" b="1" i="1" dirty="0" smtClean="0">
                <a:solidFill>
                  <a:schemeClr val="bg1">
                    <a:lumMod val="65000"/>
                  </a:schemeClr>
                </a:solidFill>
              </a:rPr>
              <a:t>Car </a:t>
            </a:r>
            <a:r>
              <a:rPr lang="da-DK" b="1" i="1" dirty="0" smtClean="0">
                <a:solidFill>
                  <a:schemeClr val="bg1">
                    <a:lumMod val="65000"/>
                  </a:schemeClr>
                </a:solidFill>
              </a:rPr>
              <a:t>constructing</a:t>
            </a:r>
            <a:endParaRPr lang="da-DK" b="1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45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7504" y="44624"/>
            <a:ext cx="892899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/>
              <a:t>В наследуемый конструктор должны передаваться все свойства, </a:t>
            </a:r>
            <a:r>
              <a:rPr lang="ru-RU" b="1" dirty="0" smtClean="0"/>
              <a:t>которые </a:t>
            </a:r>
            <a:r>
              <a:rPr lang="ru-RU" b="1" dirty="0"/>
              <a:t>объявлены в родительском конструкторе </a:t>
            </a:r>
            <a:endParaRPr lang="da-DK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7504" y="764704"/>
            <a:ext cx="8928992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b="1" dirty="0"/>
              <a:t>class Vehicle {     </a:t>
            </a:r>
            <a:endParaRPr lang="da-DK" b="1" dirty="0" smtClean="0"/>
          </a:p>
          <a:p>
            <a:r>
              <a:rPr lang="da-DK" b="1" dirty="0"/>
              <a:t> </a:t>
            </a:r>
            <a:r>
              <a:rPr lang="da-DK" b="1" dirty="0" smtClean="0"/>
              <a:t>  constructor(id){</a:t>
            </a:r>
          </a:p>
          <a:p>
            <a:r>
              <a:rPr lang="da-DK" b="1" dirty="0"/>
              <a:t> </a:t>
            </a:r>
            <a:r>
              <a:rPr lang="da-DK" b="1" dirty="0" smtClean="0"/>
              <a:t>      </a:t>
            </a:r>
            <a:r>
              <a:rPr lang="da-DK" b="1" dirty="0"/>
              <a:t>this.id = id;  </a:t>
            </a:r>
            <a:endParaRPr lang="da-DK" b="1" dirty="0" smtClean="0"/>
          </a:p>
          <a:p>
            <a:r>
              <a:rPr lang="da-DK" b="1" dirty="0" smtClean="0"/>
              <a:t>   } </a:t>
            </a:r>
          </a:p>
          <a:p>
            <a:r>
              <a:rPr lang="da-DK" b="1" dirty="0" smtClean="0"/>
              <a:t>}</a:t>
            </a:r>
          </a:p>
          <a:p>
            <a:endParaRPr lang="da-DK" b="1" dirty="0">
              <a:solidFill>
                <a:srgbClr val="0070C0"/>
              </a:solidFill>
            </a:endParaRPr>
          </a:p>
          <a:p>
            <a:r>
              <a:rPr lang="da-DK" b="1" dirty="0" smtClean="0"/>
              <a:t>class </a:t>
            </a:r>
            <a:r>
              <a:rPr lang="da-DK" b="1" dirty="0"/>
              <a:t>Car </a:t>
            </a:r>
            <a:r>
              <a:rPr lang="da-DK" b="1" dirty="0">
                <a:solidFill>
                  <a:schemeClr val="accent2"/>
                </a:solidFill>
              </a:rPr>
              <a:t>extends</a:t>
            </a:r>
            <a:r>
              <a:rPr lang="da-DK" b="1" dirty="0"/>
              <a:t> Vehicle {	</a:t>
            </a:r>
            <a:endParaRPr lang="da-DK" b="1" dirty="0" smtClean="0"/>
          </a:p>
          <a:p>
            <a:r>
              <a:rPr lang="da-DK" b="1" dirty="0" smtClean="0"/>
              <a:t>    </a:t>
            </a:r>
            <a:r>
              <a:rPr lang="da-DK" b="1" dirty="0" smtClean="0"/>
              <a:t>constructor(id</a:t>
            </a:r>
            <a:r>
              <a:rPr lang="da-DK" b="1" dirty="0"/>
              <a:t>){ </a:t>
            </a:r>
            <a:endParaRPr lang="da-DK" b="1" dirty="0" smtClean="0"/>
          </a:p>
          <a:p>
            <a:r>
              <a:rPr lang="da-DK" b="1" dirty="0"/>
              <a:t> </a:t>
            </a:r>
            <a:r>
              <a:rPr lang="da-DK" b="1" dirty="0" smtClean="0"/>
              <a:t>  </a:t>
            </a:r>
            <a:r>
              <a:rPr lang="da-DK" b="1" dirty="0" smtClean="0"/>
              <a:t>     super(id</a:t>
            </a:r>
            <a:r>
              <a:rPr lang="da-DK" b="1" dirty="0"/>
              <a:t>);  </a:t>
            </a:r>
            <a:endParaRPr lang="da-DK" b="1" dirty="0" smtClean="0"/>
          </a:p>
          <a:p>
            <a:r>
              <a:rPr lang="da-DK" b="1" dirty="0" smtClean="0"/>
              <a:t>   }</a:t>
            </a:r>
          </a:p>
          <a:p>
            <a:r>
              <a:rPr lang="da-DK" b="1" dirty="0" smtClean="0"/>
              <a:t>}</a:t>
            </a:r>
          </a:p>
          <a:p>
            <a:endParaRPr lang="da-DK" b="1" dirty="0">
              <a:solidFill>
                <a:srgbClr val="0070C0"/>
              </a:solidFill>
            </a:endParaRPr>
          </a:p>
          <a:p>
            <a:r>
              <a:rPr lang="da-DK" b="1" dirty="0" smtClean="0"/>
              <a:t>const</a:t>
            </a:r>
            <a:r>
              <a:rPr lang="da-DK" b="1" dirty="0" smtClean="0">
                <a:solidFill>
                  <a:srgbClr val="0070C0"/>
                </a:solidFill>
              </a:rPr>
              <a:t> </a:t>
            </a:r>
            <a:r>
              <a:rPr lang="da-DK" b="1" dirty="0">
                <a:solidFill>
                  <a:srgbClr val="0070C0"/>
                </a:solidFill>
              </a:rPr>
              <a:t>c</a:t>
            </a:r>
            <a:r>
              <a:rPr lang="da-DK" b="1" dirty="0"/>
              <a:t> = new Car('A111'); </a:t>
            </a:r>
            <a:endParaRPr lang="da-DK" b="1" dirty="0" smtClean="0"/>
          </a:p>
          <a:p>
            <a:r>
              <a:rPr lang="da-DK" b="1" dirty="0" smtClean="0"/>
              <a:t>console.log(</a:t>
            </a:r>
            <a:r>
              <a:rPr lang="da-DK" b="1" dirty="0" smtClean="0">
                <a:solidFill>
                  <a:srgbClr val="0070C0"/>
                </a:solidFill>
              </a:rPr>
              <a:t>c</a:t>
            </a:r>
            <a:r>
              <a:rPr lang="da-DK" b="1" dirty="0" smtClean="0"/>
              <a:t>.id</a:t>
            </a:r>
            <a:r>
              <a:rPr lang="da-DK" b="1" dirty="0"/>
              <a:t>);</a:t>
            </a:r>
            <a:r>
              <a:rPr lang="da-DK" b="1" dirty="0">
                <a:solidFill>
                  <a:srgbClr val="0070C0"/>
                </a:solidFill>
              </a:rPr>
              <a:t> </a:t>
            </a:r>
            <a:r>
              <a:rPr lang="da-DK" b="1" i="1" dirty="0" smtClean="0">
                <a:solidFill>
                  <a:schemeClr val="bg1">
                    <a:lumMod val="65000"/>
                  </a:schemeClr>
                </a:solidFill>
              </a:rPr>
              <a:t>// A111</a:t>
            </a:r>
            <a:endParaRPr lang="da-DK" b="1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36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2867" y="4869160"/>
            <a:ext cx="892899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/>
              <a:t>Как уже говорилось, все свойства и методы </a:t>
            </a:r>
            <a:r>
              <a:rPr lang="en-US" b="1" dirty="0" smtClean="0"/>
              <a:t>super </a:t>
            </a:r>
            <a:r>
              <a:rPr lang="uk-UA" b="1" dirty="0" err="1" smtClean="0"/>
              <a:t>класса</a:t>
            </a:r>
            <a:r>
              <a:rPr lang="uk-UA" b="1" dirty="0" smtClean="0"/>
              <a:t> </a:t>
            </a:r>
            <a:r>
              <a:rPr lang="ru-RU" b="1" dirty="0" smtClean="0"/>
              <a:t>наследуются в подклассе</a:t>
            </a:r>
            <a:endParaRPr lang="da-DK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7504" y="476672"/>
            <a:ext cx="8928992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b="1" dirty="0"/>
              <a:t>class Vehicle </a:t>
            </a:r>
            <a:r>
              <a:rPr lang="da-DK" b="1" dirty="0" smtClean="0"/>
              <a:t>{</a:t>
            </a:r>
            <a:endParaRPr lang="ru-RU" b="1" dirty="0" smtClean="0"/>
          </a:p>
          <a:p>
            <a:r>
              <a:rPr lang="da-DK" b="1" dirty="0" smtClean="0"/>
              <a:t>    </a:t>
            </a:r>
            <a:r>
              <a:rPr lang="da-DK" b="1" dirty="0"/>
              <a:t>constructor</a:t>
            </a:r>
            <a:r>
              <a:rPr lang="da-DK" b="1" dirty="0" smtClean="0"/>
              <a:t>(){</a:t>
            </a:r>
            <a:endParaRPr lang="ru-RU" b="1" dirty="0" smtClean="0"/>
          </a:p>
          <a:p>
            <a:r>
              <a:rPr lang="da-DK" b="1" dirty="0" smtClean="0">
                <a:solidFill>
                  <a:srgbClr val="0070C0"/>
                </a:solidFill>
              </a:rPr>
              <a:t>        </a:t>
            </a:r>
            <a:r>
              <a:rPr lang="da-DK" b="1" dirty="0" smtClean="0">
                <a:solidFill>
                  <a:schemeClr val="accent2"/>
                </a:solidFill>
              </a:rPr>
              <a:t>this.gpsEnabled = true;</a:t>
            </a:r>
            <a:r>
              <a:rPr lang="da-DK" b="1" dirty="0" smtClean="0">
                <a:solidFill>
                  <a:srgbClr val="0070C0"/>
                </a:solidFill>
              </a:rPr>
              <a:t>  </a:t>
            </a:r>
            <a:endParaRPr lang="ru-RU" b="1" dirty="0" smtClean="0">
              <a:solidFill>
                <a:srgbClr val="0070C0"/>
              </a:solidFill>
            </a:endParaRPr>
          </a:p>
          <a:p>
            <a:r>
              <a:rPr lang="da-DK" b="1" dirty="0" smtClean="0"/>
              <a:t>  </a:t>
            </a:r>
            <a:r>
              <a:rPr lang="ru-RU" b="1" dirty="0" smtClean="0"/>
              <a:t>  </a:t>
            </a:r>
            <a:r>
              <a:rPr lang="da-DK" b="1" dirty="0" smtClean="0"/>
              <a:t>}</a:t>
            </a:r>
            <a:endParaRPr lang="ru-RU" b="1" dirty="0" smtClean="0"/>
          </a:p>
          <a:p>
            <a:r>
              <a:rPr lang="da-DK" b="1" dirty="0" smtClean="0"/>
              <a:t>}</a:t>
            </a:r>
            <a:endParaRPr lang="ru-RU" b="1" dirty="0" smtClean="0"/>
          </a:p>
          <a:p>
            <a:endParaRPr lang="ru-RU" b="1" dirty="0">
              <a:solidFill>
                <a:srgbClr val="0070C0"/>
              </a:solidFill>
            </a:endParaRPr>
          </a:p>
          <a:p>
            <a:r>
              <a:rPr lang="da-DK" b="1" dirty="0" smtClean="0"/>
              <a:t>class </a:t>
            </a:r>
            <a:r>
              <a:rPr lang="da-DK" b="1" dirty="0"/>
              <a:t>Car </a:t>
            </a:r>
            <a:r>
              <a:rPr lang="da-DK" b="1" dirty="0">
                <a:solidFill>
                  <a:schemeClr val="accent2"/>
                </a:solidFill>
              </a:rPr>
              <a:t>extends</a:t>
            </a:r>
            <a:r>
              <a:rPr lang="da-DK" b="1" dirty="0"/>
              <a:t> Vehicle {   </a:t>
            </a:r>
            <a:endParaRPr lang="ru-RU" b="1" dirty="0" smtClean="0"/>
          </a:p>
          <a:p>
            <a:r>
              <a:rPr lang="ru-RU" b="1" dirty="0"/>
              <a:t> </a:t>
            </a:r>
            <a:r>
              <a:rPr lang="ru-RU" b="1" dirty="0" smtClean="0"/>
              <a:t>  </a:t>
            </a:r>
            <a:r>
              <a:rPr lang="da-DK" b="1" dirty="0" smtClean="0"/>
              <a:t> </a:t>
            </a:r>
            <a:r>
              <a:rPr lang="da-DK" b="1" dirty="0"/>
              <a:t>constructor(){     </a:t>
            </a:r>
            <a:endParaRPr lang="ru-RU" b="1" dirty="0" smtClean="0"/>
          </a:p>
          <a:p>
            <a:r>
              <a:rPr lang="da-DK" b="1" dirty="0" smtClean="0"/>
              <a:t>  </a:t>
            </a:r>
            <a:r>
              <a:rPr lang="ru-RU" b="1" dirty="0" smtClean="0"/>
              <a:t>  </a:t>
            </a:r>
            <a:r>
              <a:rPr lang="da-DK" b="1" dirty="0" smtClean="0">
                <a:solidFill>
                  <a:schemeClr val="accent2"/>
                </a:solidFill>
              </a:rPr>
              <a:t>super</a:t>
            </a:r>
            <a:r>
              <a:rPr lang="da-DK" b="1" dirty="0">
                <a:solidFill>
                  <a:schemeClr val="accent2"/>
                </a:solidFill>
              </a:rPr>
              <a:t>();    </a:t>
            </a:r>
            <a:endParaRPr lang="ru-RU" b="1" dirty="0" smtClean="0">
              <a:solidFill>
                <a:schemeClr val="accent2"/>
              </a:solidFill>
            </a:endParaRPr>
          </a:p>
          <a:p>
            <a:r>
              <a:rPr lang="ru-RU" b="1" dirty="0"/>
              <a:t> </a:t>
            </a:r>
            <a:r>
              <a:rPr lang="ru-RU" b="1" dirty="0" smtClean="0"/>
              <a:t>  </a:t>
            </a:r>
            <a:r>
              <a:rPr lang="da-DK" b="1" dirty="0" smtClean="0"/>
              <a:t>}</a:t>
            </a:r>
            <a:endParaRPr lang="ru-RU" b="1" dirty="0" smtClean="0"/>
          </a:p>
          <a:p>
            <a:r>
              <a:rPr lang="da-DK" b="1" dirty="0" smtClean="0"/>
              <a:t>}</a:t>
            </a:r>
            <a:endParaRPr lang="ru-RU" b="1" dirty="0" smtClean="0"/>
          </a:p>
          <a:p>
            <a:endParaRPr lang="ru-RU" b="1" dirty="0">
              <a:solidFill>
                <a:srgbClr val="0070C0"/>
              </a:solidFill>
            </a:endParaRPr>
          </a:p>
          <a:p>
            <a:r>
              <a:rPr lang="da-DK" b="1" dirty="0" smtClean="0"/>
              <a:t>const </a:t>
            </a:r>
            <a:r>
              <a:rPr lang="da-DK" b="1" dirty="0">
                <a:solidFill>
                  <a:srgbClr val="0070C0"/>
                </a:solidFill>
              </a:rPr>
              <a:t>c</a:t>
            </a:r>
            <a:r>
              <a:rPr lang="da-DK" b="1" dirty="0" smtClean="0"/>
              <a:t> </a:t>
            </a:r>
            <a:r>
              <a:rPr lang="da-DK" b="1" dirty="0"/>
              <a:t>= new Car</a:t>
            </a:r>
            <a:r>
              <a:rPr lang="da-DK" b="1" dirty="0" smtClean="0"/>
              <a:t>();</a:t>
            </a:r>
            <a:endParaRPr lang="ru-RU" b="1" dirty="0" smtClean="0"/>
          </a:p>
          <a:p>
            <a:r>
              <a:rPr lang="da-DK" b="1" dirty="0" smtClean="0"/>
              <a:t>console.log(</a:t>
            </a:r>
            <a:r>
              <a:rPr lang="da-DK" b="1" dirty="0" smtClean="0">
                <a:solidFill>
                  <a:srgbClr val="0070C0"/>
                </a:solidFill>
              </a:rPr>
              <a:t>c.</a:t>
            </a:r>
            <a:r>
              <a:rPr lang="da-DK" b="1" dirty="0" smtClean="0"/>
              <a:t>gpsEnabled</a:t>
            </a:r>
            <a:r>
              <a:rPr lang="da-DK" b="1" dirty="0" smtClean="0"/>
              <a:t>));</a:t>
            </a:r>
            <a:r>
              <a:rPr lang="da-DK" b="1" dirty="0" smtClean="0">
                <a:solidFill>
                  <a:srgbClr val="0070C0"/>
                </a:solidFill>
              </a:rPr>
              <a:t> </a:t>
            </a:r>
            <a:r>
              <a:rPr lang="da-DK" b="1" i="1" dirty="0" smtClean="0">
                <a:solidFill>
                  <a:schemeClr val="bg1">
                    <a:lumMod val="65000"/>
                  </a:schemeClr>
                </a:solidFill>
              </a:rPr>
              <a:t>//</a:t>
            </a:r>
            <a:r>
              <a:rPr lang="ru-RU" b="1" i="1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b="1" i="1" dirty="0" smtClean="0">
                <a:solidFill>
                  <a:schemeClr val="bg1">
                    <a:lumMod val="65000"/>
                  </a:schemeClr>
                </a:solidFill>
              </a:rPr>
              <a:t>true</a:t>
            </a:r>
            <a:endParaRPr lang="da-DK" b="1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789802" y="49293"/>
            <a:ext cx="3564396" cy="360040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Наследование свойств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79285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7504" y="467380"/>
            <a:ext cx="89289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/>
              <a:t>В </a:t>
            </a:r>
            <a:r>
              <a:rPr lang="ru-RU" b="1" dirty="0" smtClean="0"/>
              <a:t>подклассе можно переопределить методы и свойства </a:t>
            </a:r>
            <a:r>
              <a:rPr lang="en-US" b="1" dirty="0" smtClean="0"/>
              <a:t>super </a:t>
            </a:r>
            <a:r>
              <a:rPr lang="uk-UA" b="1" dirty="0" err="1" smtClean="0"/>
              <a:t>класса</a:t>
            </a:r>
            <a:endParaRPr lang="da-DK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7504" y="938612"/>
            <a:ext cx="8928992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b="1" dirty="0"/>
              <a:t>class Vehicle </a:t>
            </a:r>
            <a:r>
              <a:rPr lang="da-DK" b="1" dirty="0" smtClean="0"/>
              <a:t>{</a:t>
            </a:r>
            <a:endParaRPr lang="ru-RU" b="1" dirty="0" smtClean="0"/>
          </a:p>
          <a:p>
            <a:r>
              <a:rPr lang="da-DK" b="1" dirty="0" smtClean="0"/>
              <a:t>    </a:t>
            </a:r>
            <a:r>
              <a:rPr lang="da-DK" b="1" dirty="0"/>
              <a:t>constructor</a:t>
            </a:r>
            <a:r>
              <a:rPr lang="da-DK" b="1" dirty="0" smtClean="0"/>
              <a:t>(){</a:t>
            </a:r>
            <a:endParaRPr lang="ru-RU" b="1" dirty="0" smtClean="0"/>
          </a:p>
          <a:p>
            <a:r>
              <a:rPr lang="da-DK" b="1" dirty="0" smtClean="0">
                <a:solidFill>
                  <a:srgbClr val="0070C0"/>
                </a:solidFill>
              </a:rPr>
              <a:t>        </a:t>
            </a:r>
            <a:r>
              <a:rPr lang="da-DK" b="1" dirty="0" smtClean="0">
                <a:solidFill>
                  <a:srgbClr val="00B050"/>
                </a:solidFill>
              </a:rPr>
              <a:t>this.gpsEnabled = true;  </a:t>
            </a:r>
            <a:endParaRPr lang="ru-RU" b="1" dirty="0" smtClean="0">
              <a:solidFill>
                <a:srgbClr val="00B050"/>
              </a:solidFill>
            </a:endParaRPr>
          </a:p>
          <a:p>
            <a:r>
              <a:rPr lang="da-DK" b="1" dirty="0" smtClean="0"/>
              <a:t>  </a:t>
            </a:r>
            <a:r>
              <a:rPr lang="ru-RU" b="1" dirty="0" smtClean="0"/>
              <a:t>  </a:t>
            </a:r>
            <a:r>
              <a:rPr lang="da-DK" b="1" dirty="0" smtClean="0"/>
              <a:t>}</a:t>
            </a:r>
            <a:endParaRPr lang="ru-RU" b="1" dirty="0" smtClean="0"/>
          </a:p>
          <a:p>
            <a:r>
              <a:rPr lang="da-DK" b="1" dirty="0" smtClean="0"/>
              <a:t>}</a:t>
            </a:r>
            <a:endParaRPr lang="ru-RU" b="1" dirty="0" smtClean="0"/>
          </a:p>
          <a:p>
            <a:endParaRPr lang="ru-RU" b="1" dirty="0">
              <a:solidFill>
                <a:srgbClr val="0070C0"/>
              </a:solidFill>
            </a:endParaRPr>
          </a:p>
          <a:p>
            <a:r>
              <a:rPr lang="en-US" b="1" dirty="0"/>
              <a:t>class Car extends Vehicle { </a:t>
            </a:r>
            <a:endParaRPr lang="uk-UA" b="1" dirty="0" smtClean="0"/>
          </a:p>
          <a:p>
            <a:r>
              <a:rPr lang="uk-UA" b="1" dirty="0"/>
              <a:t> </a:t>
            </a:r>
            <a:r>
              <a:rPr lang="en-US" b="1" dirty="0" smtClean="0"/>
              <a:t>   </a:t>
            </a:r>
            <a:r>
              <a:rPr lang="en-US" b="1" dirty="0"/>
              <a:t>constructor(){ </a:t>
            </a:r>
            <a:endParaRPr lang="uk-UA" b="1" dirty="0" smtClean="0"/>
          </a:p>
          <a:p>
            <a:r>
              <a:rPr lang="en-US" b="1" dirty="0" smtClean="0"/>
              <a:t>       </a:t>
            </a:r>
            <a:r>
              <a:rPr lang="en-US" b="1" dirty="0"/>
              <a:t>super();    </a:t>
            </a:r>
            <a:endParaRPr lang="uk-UA" b="1" dirty="0" smtClean="0"/>
          </a:p>
          <a:p>
            <a:r>
              <a:rPr lang="uk-UA" b="1" dirty="0" smtClean="0">
                <a:solidFill>
                  <a:srgbClr val="0070C0"/>
                </a:solidFill>
              </a:rPr>
              <a:t>    </a:t>
            </a:r>
            <a:r>
              <a:rPr lang="en-US" b="1" dirty="0" smtClean="0">
                <a:solidFill>
                  <a:srgbClr val="0070C0"/>
                </a:solidFill>
              </a:rPr>
              <a:t>   </a:t>
            </a:r>
            <a:r>
              <a:rPr lang="en-US" b="1" dirty="0" err="1" smtClean="0">
                <a:solidFill>
                  <a:srgbClr val="C00000"/>
                </a:solidFill>
              </a:rPr>
              <a:t>this.gpsEnabled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= false</a:t>
            </a:r>
            <a:r>
              <a:rPr lang="en-US" b="1" dirty="0" smtClean="0">
                <a:solidFill>
                  <a:srgbClr val="C00000"/>
                </a:solidFill>
              </a:rPr>
              <a:t>;</a:t>
            </a:r>
            <a:endParaRPr lang="uk-UA" b="1" dirty="0" smtClean="0">
              <a:solidFill>
                <a:srgbClr val="C00000"/>
              </a:solidFill>
            </a:endParaRPr>
          </a:p>
          <a:p>
            <a:r>
              <a:rPr lang="en-US" b="1" dirty="0" smtClean="0"/>
              <a:t>}</a:t>
            </a:r>
          </a:p>
          <a:p>
            <a:endParaRPr lang="ru-RU" b="1" dirty="0"/>
          </a:p>
          <a:p>
            <a:r>
              <a:rPr lang="en-US" b="1" dirty="0" err="1" smtClean="0"/>
              <a:t>const</a:t>
            </a:r>
            <a:r>
              <a:rPr lang="da-DK" b="1" dirty="0" smtClean="0">
                <a:solidFill>
                  <a:srgbClr val="0070C0"/>
                </a:solidFill>
              </a:rPr>
              <a:t> </a:t>
            </a:r>
            <a:r>
              <a:rPr lang="da-DK" b="1" dirty="0">
                <a:solidFill>
                  <a:srgbClr val="0070C0"/>
                </a:solidFill>
              </a:rPr>
              <a:t>c </a:t>
            </a:r>
            <a:r>
              <a:rPr lang="da-DK" b="1" dirty="0"/>
              <a:t>= new Car</a:t>
            </a:r>
            <a:r>
              <a:rPr lang="da-DK" b="1" dirty="0" smtClean="0"/>
              <a:t>();</a:t>
            </a:r>
            <a:endParaRPr lang="ru-RU" b="1" dirty="0" smtClean="0"/>
          </a:p>
          <a:p>
            <a:r>
              <a:rPr lang="da-DK" b="1" dirty="0" smtClean="0"/>
              <a:t>console.log(</a:t>
            </a:r>
            <a:r>
              <a:rPr lang="da-DK" b="1" dirty="0" smtClean="0">
                <a:solidFill>
                  <a:srgbClr val="0070C0"/>
                </a:solidFill>
              </a:rPr>
              <a:t> </a:t>
            </a:r>
            <a:r>
              <a:rPr lang="da-DK" b="1" dirty="0" smtClean="0">
                <a:solidFill>
                  <a:srgbClr val="0070C0"/>
                </a:solidFill>
              </a:rPr>
              <a:t>c.gpsEnabled </a:t>
            </a:r>
            <a:r>
              <a:rPr lang="da-DK" b="1" dirty="0" smtClean="0"/>
              <a:t>) </a:t>
            </a:r>
            <a:r>
              <a:rPr lang="da-DK" b="1" dirty="0" smtClean="0"/>
              <a:t>);</a:t>
            </a:r>
            <a:r>
              <a:rPr lang="da-DK" b="1" dirty="0" smtClean="0">
                <a:solidFill>
                  <a:srgbClr val="0070C0"/>
                </a:solidFill>
              </a:rPr>
              <a:t> </a:t>
            </a:r>
            <a:r>
              <a:rPr lang="da-DK" b="1" i="1" dirty="0" smtClean="0">
                <a:solidFill>
                  <a:schemeClr val="bg1">
                    <a:lumMod val="65000"/>
                  </a:schemeClr>
                </a:solidFill>
              </a:rPr>
              <a:t>//</a:t>
            </a:r>
            <a:r>
              <a:rPr lang="ru-RU" b="1" i="1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b="1" i="1" dirty="0" smtClean="0">
                <a:solidFill>
                  <a:schemeClr val="bg1">
                    <a:lumMod val="65000"/>
                  </a:schemeClr>
                </a:solidFill>
              </a:rPr>
              <a:t>false</a:t>
            </a:r>
            <a:endParaRPr lang="da-DK" b="1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789802" y="49293"/>
            <a:ext cx="3564396" cy="360040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Переопределение свойств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84079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7504" y="466794"/>
            <a:ext cx="8928992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class Vehicle {   </a:t>
            </a:r>
            <a:endParaRPr lang="ru-RU" b="1" dirty="0" smtClean="0"/>
          </a:p>
          <a:p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ru-RU" b="1" dirty="0" smtClean="0">
                <a:solidFill>
                  <a:srgbClr val="7030A0"/>
                </a:solidFill>
              </a:rPr>
              <a:t>  </a:t>
            </a:r>
            <a:r>
              <a:rPr lang="en-US" b="1" dirty="0" smtClean="0">
                <a:solidFill>
                  <a:srgbClr val="7030A0"/>
                </a:solidFill>
              </a:rPr>
              <a:t>start</a:t>
            </a:r>
            <a:r>
              <a:rPr lang="en-US" b="1" dirty="0">
                <a:solidFill>
                  <a:srgbClr val="7030A0"/>
                </a:solidFill>
              </a:rPr>
              <a:t>() {   </a:t>
            </a:r>
            <a:endParaRPr lang="ru-RU" b="1" dirty="0" smtClean="0">
              <a:solidFill>
                <a:srgbClr val="7030A0"/>
              </a:solidFill>
            </a:endParaRPr>
          </a:p>
          <a:p>
            <a:r>
              <a:rPr lang="ru-RU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</a:t>
            </a:r>
            <a:r>
              <a:rPr lang="en-US" b="1" dirty="0">
                <a:solidFill>
                  <a:srgbClr val="7030A0"/>
                </a:solidFill>
              </a:rPr>
              <a:t>console.log('Vehicle is starting');   </a:t>
            </a:r>
            <a:endParaRPr lang="ru-RU" b="1" dirty="0" smtClean="0">
              <a:solidFill>
                <a:srgbClr val="7030A0"/>
              </a:solidFill>
            </a:endParaRPr>
          </a:p>
          <a:p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ru-RU" b="1" dirty="0" smtClean="0">
                <a:solidFill>
                  <a:srgbClr val="7030A0"/>
                </a:solidFill>
              </a:rPr>
              <a:t>  </a:t>
            </a:r>
            <a:r>
              <a:rPr lang="en-US" b="1" dirty="0" smtClean="0">
                <a:solidFill>
                  <a:srgbClr val="7030A0"/>
                </a:solidFill>
              </a:rPr>
              <a:t>}    </a:t>
            </a:r>
            <a:endParaRPr lang="ru-RU" b="1" dirty="0" smtClean="0">
              <a:solidFill>
                <a:srgbClr val="7030A0"/>
              </a:solidFill>
            </a:endParaRPr>
          </a:p>
          <a:p>
            <a:r>
              <a:rPr lang="en-US" b="1" dirty="0" smtClean="0"/>
              <a:t>}</a:t>
            </a:r>
            <a:endParaRPr lang="ru-RU" b="1" dirty="0" smtClean="0"/>
          </a:p>
          <a:p>
            <a:endParaRPr lang="ru-RU" b="1" dirty="0">
              <a:solidFill>
                <a:srgbClr val="0070C0"/>
              </a:solidFill>
            </a:endParaRPr>
          </a:p>
          <a:p>
            <a:r>
              <a:rPr lang="en-US" b="1" dirty="0" smtClean="0"/>
              <a:t>class </a:t>
            </a:r>
            <a:r>
              <a:rPr lang="en-US" b="1" dirty="0"/>
              <a:t>Car </a:t>
            </a:r>
            <a:r>
              <a:rPr lang="en-US" b="1" dirty="0">
                <a:solidFill>
                  <a:srgbClr val="C00000"/>
                </a:solidFill>
              </a:rPr>
              <a:t>extends</a:t>
            </a:r>
            <a:r>
              <a:rPr lang="en-US" b="1" dirty="0"/>
              <a:t> Vehicle {    </a:t>
            </a:r>
            <a:endParaRPr lang="ru-RU" b="1" dirty="0" smtClean="0"/>
          </a:p>
          <a:p>
            <a:r>
              <a:rPr lang="ru-RU" b="1" dirty="0">
                <a:solidFill>
                  <a:srgbClr val="C00000"/>
                </a:solidFill>
              </a:rPr>
              <a:t> </a:t>
            </a:r>
            <a:r>
              <a:rPr lang="ru-RU" b="1" dirty="0" smtClean="0">
                <a:solidFill>
                  <a:srgbClr val="C00000"/>
                </a:solidFill>
              </a:rPr>
              <a:t>    </a:t>
            </a:r>
            <a:r>
              <a:rPr lang="en-US" b="1" dirty="0" smtClean="0">
                <a:solidFill>
                  <a:srgbClr val="0070C0"/>
                </a:solidFill>
              </a:rPr>
              <a:t>start</a:t>
            </a:r>
            <a:r>
              <a:rPr lang="en-US" b="1" dirty="0">
                <a:solidFill>
                  <a:srgbClr val="0070C0"/>
                </a:solidFill>
              </a:rPr>
              <a:t>() { </a:t>
            </a:r>
            <a:endParaRPr lang="ru-RU" b="1" dirty="0" smtClean="0">
              <a:solidFill>
                <a:srgbClr val="0070C0"/>
              </a:solidFill>
            </a:endParaRPr>
          </a:p>
          <a:p>
            <a:r>
              <a:rPr lang="ru-RU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</a:t>
            </a:r>
            <a:r>
              <a:rPr lang="en-US" b="1" dirty="0" err="1">
                <a:solidFill>
                  <a:schemeClr val="accent2"/>
                </a:solidFill>
              </a:rPr>
              <a:t>super.start</a:t>
            </a:r>
            <a:r>
              <a:rPr lang="en-US" b="1" dirty="0">
                <a:solidFill>
                  <a:schemeClr val="accent2"/>
                </a:solidFill>
              </a:rPr>
              <a:t>();       </a:t>
            </a:r>
            <a:endParaRPr lang="ru-RU" b="1" dirty="0" smtClean="0">
              <a:solidFill>
                <a:schemeClr val="accent2"/>
              </a:solidFill>
            </a:endParaRPr>
          </a:p>
          <a:p>
            <a:r>
              <a:rPr lang="ru-RU" b="1" dirty="0" smtClean="0">
                <a:solidFill>
                  <a:srgbClr val="7030A0"/>
                </a:solidFill>
              </a:rPr>
              <a:t>       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chemeClr val="accent2"/>
                </a:solidFill>
              </a:rPr>
              <a:t>console.log('Car is starting');  </a:t>
            </a:r>
            <a:endParaRPr lang="ru-RU" b="1" dirty="0" smtClean="0">
              <a:solidFill>
                <a:schemeClr val="accent2"/>
              </a:solidFill>
            </a:endParaRPr>
          </a:p>
          <a:p>
            <a:r>
              <a:rPr lang="en-US" b="1" dirty="0" smtClean="0">
                <a:solidFill>
                  <a:srgbClr val="7030A0"/>
                </a:solidFill>
              </a:rPr>
              <a:t>  </a:t>
            </a:r>
            <a:r>
              <a:rPr lang="ru-RU" b="1" dirty="0" smtClean="0">
                <a:solidFill>
                  <a:srgbClr val="7030A0"/>
                </a:solidFill>
              </a:rPr>
              <a:t> </a:t>
            </a:r>
            <a:r>
              <a:rPr lang="ru-RU" b="1" dirty="0" smtClean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}  </a:t>
            </a:r>
            <a:endParaRPr lang="ru-RU" b="1" dirty="0" smtClean="0">
              <a:solidFill>
                <a:srgbClr val="0070C0"/>
              </a:solidFill>
            </a:endParaRPr>
          </a:p>
          <a:p>
            <a:r>
              <a:rPr lang="en-US" b="1" dirty="0" smtClean="0"/>
              <a:t>}</a:t>
            </a:r>
            <a:endParaRPr lang="ru-RU" b="1" dirty="0" smtClean="0"/>
          </a:p>
          <a:p>
            <a:endParaRPr lang="ru-RU" b="1" dirty="0" smtClean="0">
              <a:solidFill>
                <a:srgbClr val="0070C0"/>
              </a:solidFill>
            </a:endParaRPr>
          </a:p>
          <a:p>
            <a:r>
              <a:rPr lang="en-US" b="1" dirty="0" err="1" smtClean="0"/>
              <a:t>const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c</a:t>
            </a:r>
            <a:r>
              <a:rPr lang="en-US" b="1" dirty="0"/>
              <a:t> = new Car</a:t>
            </a:r>
            <a:r>
              <a:rPr lang="en-US" b="1" dirty="0" smtClean="0"/>
              <a:t>();</a:t>
            </a:r>
            <a:endParaRPr lang="ru-RU" b="1" dirty="0" smtClean="0"/>
          </a:p>
          <a:p>
            <a:r>
              <a:rPr lang="en-US" b="1" dirty="0" err="1" smtClean="0">
                <a:solidFill>
                  <a:srgbClr val="0070C0"/>
                </a:solidFill>
              </a:rPr>
              <a:t>c.start</a:t>
            </a:r>
            <a:r>
              <a:rPr lang="en-US" b="1" dirty="0" smtClean="0">
                <a:solidFill>
                  <a:srgbClr val="0070C0"/>
                </a:solidFill>
              </a:rPr>
              <a:t>();</a:t>
            </a:r>
            <a:r>
              <a:rPr lang="ru-RU" b="1" dirty="0" smtClean="0">
                <a:solidFill>
                  <a:srgbClr val="0070C0"/>
                </a:solidFill>
              </a:rPr>
              <a:t> </a:t>
            </a:r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</a:rPr>
              <a:t>// Car is starting</a:t>
            </a:r>
            <a:endParaRPr lang="ru-RU" b="1" i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63688" y="44624"/>
            <a:ext cx="5616624" cy="360040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Наследование и переопределение методов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92812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7504" y="466794"/>
            <a:ext cx="8928992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class Vehicle {   </a:t>
            </a:r>
            <a:endParaRPr lang="ru-RU" b="1" dirty="0" smtClean="0">
              <a:solidFill>
                <a:srgbClr val="0070C0"/>
              </a:solidFill>
            </a:endParaRPr>
          </a:p>
          <a:p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ru-RU" b="1" dirty="0" smtClean="0">
                <a:solidFill>
                  <a:srgbClr val="0070C0"/>
                </a:solidFill>
              </a:rPr>
              <a:t>  </a:t>
            </a:r>
            <a:r>
              <a:rPr lang="en-US" b="1" dirty="0" smtClean="0">
                <a:solidFill>
                  <a:srgbClr val="0070C0"/>
                </a:solidFill>
              </a:rPr>
              <a:t>start</a:t>
            </a:r>
            <a:r>
              <a:rPr lang="en-US" b="1" dirty="0">
                <a:solidFill>
                  <a:srgbClr val="0070C0"/>
                </a:solidFill>
              </a:rPr>
              <a:t>() {   </a:t>
            </a:r>
            <a:endParaRPr lang="ru-RU" b="1" dirty="0" smtClean="0">
              <a:solidFill>
                <a:srgbClr val="0070C0"/>
              </a:solidFill>
            </a:endParaRPr>
          </a:p>
          <a:p>
            <a:r>
              <a:rPr lang="ru-RU" b="1" dirty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     </a:t>
            </a:r>
            <a:r>
              <a:rPr lang="en-US" b="1" dirty="0">
                <a:solidFill>
                  <a:srgbClr val="0070C0"/>
                </a:solidFill>
              </a:rPr>
              <a:t>console.log('Vehicle is starting');   </a:t>
            </a:r>
            <a:endParaRPr lang="ru-RU" b="1" dirty="0" smtClean="0">
              <a:solidFill>
                <a:srgbClr val="0070C0"/>
              </a:solidFill>
            </a:endParaRPr>
          </a:p>
          <a:p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ru-RU" b="1" dirty="0" smtClean="0">
                <a:solidFill>
                  <a:srgbClr val="0070C0"/>
                </a:solidFill>
              </a:rPr>
              <a:t>  </a:t>
            </a:r>
            <a:r>
              <a:rPr lang="en-US" b="1" dirty="0" smtClean="0">
                <a:solidFill>
                  <a:srgbClr val="0070C0"/>
                </a:solidFill>
              </a:rPr>
              <a:t>}    </a:t>
            </a:r>
            <a:endParaRPr lang="ru-RU" b="1" dirty="0" smtClean="0">
              <a:solidFill>
                <a:srgbClr val="0070C0"/>
              </a:solidFill>
            </a:endParaRPr>
          </a:p>
          <a:p>
            <a:r>
              <a:rPr lang="ru-RU" b="1" dirty="0" smtClean="0">
                <a:solidFill>
                  <a:srgbClr val="0070C0"/>
                </a:solidFill>
              </a:rPr>
              <a:t>   </a:t>
            </a:r>
            <a:r>
              <a:rPr lang="en-US" b="1" dirty="0" smtClean="0">
                <a:solidFill>
                  <a:srgbClr val="7030A0"/>
                </a:solidFill>
              </a:rPr>
              <a:t>static </a:t>
            </a:r>
            <a:r>
              <a:rPr lang="en-US" b="1" dirty="0" err="1">
                <a:solidFill>
                  <a:srgbClr val="7030A0"/>
                </a:solidFill>
              </a:rPr>
              <a:t>getCompanyInfo</a:t>
            </a:r>
            <a:r>
              <a:rPr lang="en-US" b="1" dirty="0">
                <a:solidFill>
                  <a:srgbClr val="7030A0"/>
                </a:solidFill>
              </a:rPr>
              <a:t>() {    </a:t>
            </a:r>
            <a:endParaRPr lang="ru-RU" b="1" dirty="0" smtClean="0">
              <a:solidFill>
                <a:srgbClr val="7030A0"/>
              </a:solidFill>
            </a:endParaRPr>
          </a:p>
          <a:p>
            <a:r>
              <a:rPr lang="ru-RU" b="1" dirty="0">
                <a:solidFill>
                  <a:srgbClr val="7030A0"/>
                </a:solidFill>
              </a:rPr>
              <a:t> </a:t>
            </a:r>
            <a:r>
              <a:rPr lang="ru-RU" b="1" dirty="0" smtClean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</a:t>
            </a:r>
            <a:r>
              <a:rPr lang="en-US" b="1" dirty="0">
                <a:solidFill>
                  <a:srgbClr val="7030A0"/>
                </a:solidFill>
              </a:rPr>
              <a:t>console.log('</a:t>
            </a:r>
            <a:r>
              <a:rPr lang="en-US" b="1" dirty="0" err="1">
                <a:solidFill>
                  <a:srgbClr val="7030A0"/>
                </a:solidFill>
              </a:rPr>
              <a:t>Desing</a:t>
            </a:r>
            <a:r>
              <a:rPr lang="en-US" b="1" dirty="0">
                <a:solidFill>
                  <a:srgbClr val="7030A0"/>
                </a:solidFill>
              </a:rPr>
              <a:t>-class');   </a:t>
            </a:r>
            <a:endParaRPr lang="ru-RU" b="1" dirty="0" smtClean="0">
              <a:solidFill>
                <a:srgbClr val="7030A0"/>
              </a:solidFill>
            </a:endParaRPr>
          </a:p>
          <a:p>
            <a:r>
              <a:rPr lang="ru-RU" b="1" dirty="0">
                <a:solidFill>
                  <a:srgbClr val="7030A0"/>
                </a:solidFill>
              </a:rPr>
              <a:t> </a:t>
            </a:r>
            <a:r>
              <a:rPr lang="ru-RU" b="1" dirty="0" smtClean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}</a:t>
            </a:r>
            <a:endParaRPr lang="ru-RU" b="1" dirty="0" smtClean="0">
              <a:solidFill>
                <a:srgbClr val="7030A0"/>
              </a:solidFill>
            </a:endParaRPr>
          </a:p>
          <a:p>
            <a:r>
              <a:rPr lang="en-US" b="1" dirty="0" smtClean="0">
                <a:solidFill>
                  <a:srgbClr val="0070C0"/>
                </a:solidFill>
              </a:rPr>
              <a:t>}</a:t>
            </a:r>
            <a:endParaRPr lang="ru-RU" b="1" dirty="0" smtClean="0">
              <a:solidFill>
                <a:srgbClr val="0070C0"/>
              </a:solidFill>
            </a:endParaRPr>
          </a:p>
          <a:p>
            <a:endParaRPr lang="ru-RU" b="1" dirty="0">
              <a:solidFill>
                <a:srgbClr val="0070C0"/>
              </a:solidFill>
            </a:endParaRPr>
          </a:p>
          <a:p>
            <a:r>
              <a:rPr lang="en-US" b="1" dirty="0" smtClean="0">
                <a:solidFill>
                  <a:srgbClr val="0070C0"/>
                </a:solidFill>
              </a:rPr>
              <a:t>class </a:t>
            </a:r>
            <a:r>
              <a:rPr lang="en-US" b="1" dirty="0">
                <a:solidFill>
                  <a:srgbClr val="0070C0"/>
                </a:solidFill>
              </a:rPr>
              <a:t>Car extends Vehicle {    </a:t>
            </a:r>
            <a:endParaRPr lang="ru-RU" b="1" dirty="0" smtClean="0">
              <a:solidFill>
                <a:srgbClr val="0070C0"/>
              </a:solidFill>
            </a:endParaRPr>
          </a:p>
          <a:p>
            <a:r>
              <a:rPr lang="ru-RU" b="1" dirty="0" smtClean="0">
                <a:solidFill>
                  <a:srgbClr val="0070C0"/>
                </a:solidFill>
              </a:rPr>
              <a:t>    </a:t>
            </a:r>
            <a:r>
              <a:rPr lang="en-US" b="1" dirty="0" smtClean="0">
                <a:solidFill>
                  <a:srgbClr val="C00000"/>
                </a:solidFill>
              </a:rPr>
              <a:t>static </a:t>
            </a:r>
            <a:r>
              <a:rPr lang="en-US" b="1" dirty="0" err="1">
                <a:solidFill>
                  <a:srgbClr val="C00000"/>
                </a:solidFill>
              </a:rPr>
              <a:t>getCompanyInfo</a:t>
            </a:r>
            <a:r>
              <a:rPr lang="en-US" b="1" dirty="0">
                <a:solidFill>
                  <a:srgbClr val="C00000"/>
                </a:solidFill>
              </a:rPr>
              <a:t>() {   </a:t>
            </a:r>
            <a:endParaRPr lang="ru-RU" b="1" dirty="0" smtClean="0">
              <a:solidFill>
                <a:srgbClr val="C00000"/>
              </a:solidFill>
            </a:endParaRPr>
          </a:p>
          <a:p>
            <a:r>
              <a:rPr lang="ru-RU" b="1" dirty="0">
                <a:solidFill>
                  <a:srgbClr val="C00000"/>
                </a:solidFill>
              </a:rPr>
              <a:t> </a:t>
            </a:r>
            <a:r>
              <a:rPr lang="ru-RU" b="1" dirty="0" smtClean="0">
                <a:solidFill>
                  <a:srgbClr val="C00000"/>
                </a:solidFill>
              </a:rPr>
              <a:t>  </a:t>
            </a:r>
            <a:r>
              <a:rPr lang="en-US" b="1" dirty="0" smtClean="0">
                <a:solidFill>
                  <a:srgbClr val="C00000"/>
                </a:solidFill>
              </a:rPr>
              <a:t>     </a:t>
            </a:r>
            <a:r>
              <a:rPr lang="en-US" b="1" dirty="0" err="1">
                <a:solidFill>
                  <a:srgbClr val="C00000"/>
                </a:solidFill>
              </a:rPr>
              <a:t>super.getCompanyInfo</a:t>
            </a:r>
            <a:r>
              <a:rPr lang="en-US" b="1" dirty="0">
                <a:solidFill>
                  <a:srgbClr val="C00000"/>
                </a:solidFill>
              </a:rPr>
              <a:t>(); </a:t>
            </a:r>
            <a:endParaRPr lang="ru-RU" b="1" dirty="0" smtClean="0">
              <a:solidFill>
                <a:srgbClr val="C00000"/>
              </a:solidFill>
            </a:endParaRPr>
          </a:p>
          <a:p>
            <a:r>
              <a:rPr lang="ru-RU" b="1" dirty="0">
                <a:solidFill>
                  <a:srgbClr val="C00000"/>
                </a:solidFill>
              </a:rPr>
              <a:t> </a:t>
            </a:r>
            <a:r>
              <a:rPr lang="ru-RU" b="1" dirty="0" smtClean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      </a:t>
            </a:r>
            <a:r>
              <a:rPr lang="en-US" b="1" dirty="0">
                <a:solidFill>
                  <a:srgbClr val="C00000"/>
                </a:solidFill>
              </a:rPr>
              <a:t>console.log('</a:t>
            </a:r>
            <a:r>
              <a:rPr lang="en-US" b="1" dirty="0" err="1">
                <a:solidFill>
                  <a:srgbClr val="C00000"/>
                </a:solidFill>
              </a:rPr>
              <a:t>Desing</a:t>
            </a:r>
            <a:r>
              <a:rPr lang="en-US" b="1" dirty="0">
                <a:solidFill>
                  <a:srgbClr val="C00000"/>
                </a:solidFill>
              </a:rPr>
              <a:t>-class again');   </a:t>
            </a:r>
            <a:endParaRPr lang="ru-RU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ru-RU" b="1" dirty="0" smtClean="0">
                <a:solidFill>
                  <a:srgbClr val="C00000"/>
                </a:solidFill>
              </a:rPr>
              <a:t>   </a:t>
            </a:r>
            <a:r>
              <a:rPr lang="en-US" b="1" dirty="0" smtClean="0">
                <a:solidFill>
                  <a:srgbClr val="C00000"/>
                </a:solidFill>
              </a:rPr>
              <a:t>}</a:t>
            </a:r>
            <a:endParaRPr lang="ru-RU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0070C0"/>
                </a:solidFill>
              </a:rPr>
              <a:t>}</a:t>
            </a:r>
          </a:p>
          <a:p>
            <a:endParaRPr lang="ru-RU" b="1" dirty="0" smtClean="0">
              <a:solidFill>
                <a:srgbClr val="0070C0"/>
              </a:solidFill>
            </a:endParaRPr>
          </a:p>
          <a:p>
            <a:r>
              <a:rPr lang="en-US" b="1" dirty="0" smtClean="0">
                <a:solidFill>
                  <a:srgbClr val="0070C0"/>
                </a:solidFill>
              </a:rPr>
              <a:t>let </a:t>
            </a:r>
            <a:r>
              <a:rPr lang="en-US" b="1" dirty="0">
                <a:solidFill>
                  <a:srgbClr val="0070C0"/>
                </a:solidFill>
              </a:rPr>
              <a:t>c = new Car</a:t>
            </a:r>
            <a:r>
              <a:rPr lang="en-US" b="1" dirty="0" smtClean="0">
                <a:solidFill>
                  <a:srgbClr val="0070C0"/>
                </a:solidFill>
              </a:rPr>
              <a:t>();</a:t>
            </a:r>
            <a:endParaRPr lang="ru-RU" b="1" dirty="0" smtClean="0">
              <a:solidFill>
                <a:srgbClr val="0070C0"/>
              </a:solidFill>
            </a:endParaRPr>
          </a:p>
          <a:p>
            <a:r>
              <a:rPr lang="en-US" b="1" dirty="0" err="1" smtClean="0">
                <a:solidFill>
                  <a:srgbClr val="0070C0"/>
                </a:solidFill>
              </a:rPr>
              <a:t>c.start</a:t>
            </a:r>
            <a:r>
              <a:rPr lang="en-US" b="1" dirty="0" smtClean="0">
                <a:solidFill>
                  <a:srgbClr val="0070C0"/>
                </a:solidFill>
              </a:rPr>
              <a:t>();</a:t>
            </a:r>
            <a:r>
              <a:rPr lang="ru-RU" b="1" dirty="0" smtClean="0">
                <a:solidFill>
                  <a:srgbClr val="0070C0"/>
                </a:solidFill>
              </a:rPr>
              <a:t> </a:t>
            </a:r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</a:rPr>
              <a:t>// Vehicle is starting</a:t>
            </a:r>
          </a:p>
          <a:p>
            <a:endParaRPr lang="ru-RU" b="1" i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b="1" dirty="0" err="1" smtClean="0">
                <a:solidFill>
                  <a:srgbClr val="0070C0"/>
                </a:solidFill>
              </a:rPr>
              <a:t>Car.getCompanyInfo</a:t>
            </a:r>
            <a:r>
              <a:rPr lang="en-US" b="1" dirty="0" smtClean="0">
                <a:solidFill>
                  <a:srgbClr val="0070C0"/>
                </a:solidFill>
              </a:rPr>
              <a:t>(); 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</a:rPr>
              <a:t>Design-class, Design-class again</a:t>
            </a:r>
            <a:endParaRPr lang="da-DK" b="1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15616" y="49293"/>
            <a:ext cx="7272808" cy="360040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Наследование</a:t>
            </a:r>
            <a:r>
              <a:rPr lang="en-US" b="1" dirty="0" smtClean="0"/>
              <a:t> </a:t>
            </a:r>
            <a:r>
              <a:rPr lang="ru-RU" b="1" dirty="0" smtClean="0"/>
              <a:t>и переопределение статических методов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06665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6067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07340"/>
            <a:ext cx="6048672" cy="369332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 smtClean="0"/>
              <a:t>_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692696"/>
            <a:ext cx="89289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b="1" dirty="0" smtClean="0"/>
              <a:t>_</a:t>
            </a:r>
            <a:endParaRPr lang="da-DK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1203717"/>
            <a:ext cx="892899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_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1844824"/>
            <a:ext cx="8928992" cy="369332"/>
          </a:xfrm>
          <a:prstGeom prst="rect">
            <a:avLst/>
          </a:prstGeom>
          <a:solidFill>
            <a:srgbClr val="92D050">
              <a:alpha val="14000"/>
            </a:srgb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_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2485931"/>
            <a:ext cx="8928992" cy="369332"/>
          </a:xfrm>
          <a:prstGeom prst="rect">
            <a:avLst/>
          </a:prstGeom>
          <a:solidFill>
            <a:srgbClr val="FFFF00">
              <a:alpha val="16000"/>
            </a:srgb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_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504" y="3127038"/>
            <a:ext cx="8928992" cy="369332"/>
          </a:xfrm>
          <a:prstGeom prst="rect">
            <a:avLst/>
          </a:prstGeom>
          <a:solidFill>
            <a:srgbClr val="00B0F0">
              <a:alpha val="8000"/>
            </a:srgb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_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893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915816" y="116632"/>
            <a:ext cx="3312368" cy="360040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/>
              <a:t>Определение класса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3707740"/>
            <a:ext cx="8928992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оператор  </a:t>
            </a:r>
            <a:r>
              <a:rPr lang="ru-RU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instanceof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проверяет принадлежит ли объект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данному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классу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04" y="548680"/>
            <a:ext cx="892899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b="1" dirty="0">
                <a:solidFill>
                  <a:srgbClr val="0070C0"/>
                </a:solidFill>
              </a:rPr>
              <a:t>class </a:t>
            </a:r>
            <a:r>
              <a:rPr lang="da-DK" b="1" dirty="0"/>
              <a:t>Task {</a:t>
            </a:r>
          </a:p>
          <a:p>
            <a:endParaRPr lang="da-DK" b="1" dirty="0"/>
          </a:p>
          <a:p>
            <a:r>
              <a:rPr lang="da-DK" b="1" dirty="0" smtClean="0"/>
              <a:t>}</a:t>
            </a:r>
          </a:p>
          <a:p>
            <a:r>
              <a:rPr lang="da-DK" b="1" dirty="0" smtClean="0"/>
              <a:t>console.log(</a:t>
            </a:r>
            <a:r>
              <a:rPr lang="da-DK" b="1" dirty="0" smtClean="0">
                <a:solidFill>
                  <a:srgbClr val="0070C0"/>
                </a:solidFill>
              </a:rPr>
              <a:t>typeof </a:t>
            </a:r>
            <a:r>
              <a:rPr lang="da-DK" b="1" dirty="0" smtClean="0"/>
              <a:t>Task</a:t>
            </a:r>
            <a:r>
              <a:rPr lang="da-DK" b="1" dirty="0" smtClean="0"/>
              <a:t>)</a:t>
            </a:r>
            <a:r>
              <a:rPr lang="da-DK" b="1" dirty="0" smtClean="0">
                <a:solidFill>
                  <a:srgbClr val="0070C0"/>
                </a:solidFill>
              </a:rPr>
              <a:t>; </a:t>
            </a:r>
            <a:r>
              <a:rPr lang="da-DK" b="1" i="1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da-DK" b="1" i="1" dirty="0" smtClean="0">
                <a:solidFill>
                  <a:schemeClr val="bg1">
                    <a:lumMod val="50000"/>
                  </a:schemeClr>
                </a:solidFill>
              </a:rPr>
              <a:t>function</a:t>
            </a:r>
          </a:p>
          <a:p>
            <a:endParaRPr lang="da-DK" b="1" dirty="0"/>
          </a:p>
          <a:p>
            <a:r>
              <a:rPr lang="da-DK" b="1" dirty="0" smtClean="0"/>
              <a:t>const</a:t>
            </a:r>
            <a:r>
              <a:rPr lang="da-DK" b="1" dirty="0" smtClean="0">
                <a:solidFill>
                  <a:srgbClr val="0070C0"/>
                </a:solidFill>
              </a:rPr>
              <a:t> </a:t>
            </a:r>
            <a:r>
              <a:rPr lang="da-DK" b="1" dirty="0" smtClean="0">
                <a:solidFill>
                  <a:srgbClr val="00B050"/>
                </a:solidFill>
              </a:rPr>
              <a:t>course</a:t>
            </a:r>
            <a:r>
              <a:rPr lang="da-DK" b="1" dirty="0" smtClean="0">
                <a:solidFill>
                  <a:srgbClr val="0070C0"/>
                </a:solidFill>
              </a:rPr>
              <a:t> </a:t>
            </a:r>
            <a:r>
              <a:rPr lang="da-DK" b="1" dirty="0">
                <a:solidFill>
                  <a:srgbClr val="0070C0"/>
                </a:solidFill>
              </a:rPr>
              <a:t>= </a:t>
            </a:r>
            <a:r>
              <a:rPr lang="da-DK" b="1" dirty="0">
                <a:solidFill>
                  <a:srgbClr val="C00000"/>
                </a:solidFill>
              </a:rPr>
              <a:t>new</a:t>
            </a:r>
            <a:r>
              <a:rPr lang="da-DK" b="1" dirty="0"/>
              <a:t> </a:t>
            </a:r>
            <a:r>
              <a:rPr lang="da-DK" b="1" dirty="0" smtClean="0"/>
              <a:t>Task();</a:t>
            </a:r>
            <a:endParaRPr lang="da-DK" b="1" dirty="0" smtClean="0"/>
          </a:p>
          <a:p>
            <a:r>
              <a:rPr lang="da-DK" b="1" dirty="0" smtClean="0"/>
              <a:t>console.log(</a:t>
            </a:r>
            <a:r>
              <a:rPr lang="da-DK" b="1" dirty="0" smtClean="0">
                <a:solidFill>
                  <a:srgbClr val="0070C0"/>
                </a:solidFill>
              </a:rPr>
              <a:t>typeof </a:t>
            </a:r>
            <a:r>
              <a:rPr lang="da-DK" b="1" dirty="0" smtClean="0"/>
              <a:t>Task);</a:t>
            </a:r>
            <a:r>
              <a:rPr lang="da-DK" b="1" dirty="0" smtClean="0">
                <a:solidFill>
                  <a:srgbClr val="0070C0"/>
                </a:solidFill>
              </a:rPr>
              <a:t> </a:t>
            </a:r>
            <a:r>
              <a:rPr lang="da-DK" b="1" i="1" dirty="0">
                <a:solidFill>
                  <a:schemeClr val="bg1">
                    <a:lumMod val="50000"/>
                  </a:schemeClr>
                </a:solidFill>
              </a:rPr>
              <a:t>// object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504" y="4499828"/>
            <a:ext cx="89289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b="1" dirty="0" smtClean="0"/>
              <a:t>console.log(</a:t>
            </a:r>
            <a:r>
              <a:rPr lang="da-DK" b="1" dirty="0">
                <a:solidFill>
                  <a:srgbClr val="00B050"/>
                </a:solidFill>
              </a:rPr>
              <a:t>course</a:t>
            </a:r>
            <a:r>
              <a:rPr lang="da-DK" b="1" dirty="0" smtClean="0">
                <a:solidFill>
                  <a:srgbClr val="0070C0"/>
                </a:solidFill>
              </a:rPr>
              <a:t> </a:t>
            </a:r>
            <a:r>
              <a:rPr lang="da-DK" b="1" dirty="0">
                <a:solidFill>
                  <a:srgbClr val="0070C0"/>
                </a:solidFill>
              </a:rPr>
              <a:t>instanceof </a:t>
            </a:r>
            <a:r>
              <a:rPr lang="da-DK" b="1" dirty="0" smtClean="0"/>
              <a:t>Task</a:t>
            </a:r>
            <a:r>
              <a:rPr lang="da-DK" b="1" dirty="0" smtClean="0">
                <a:solidFill>
                  <a:srgbClr val="0070C0"/>
                </a:solidFill>
              </a:rPr>
              <a:t>); </a:t>
            </a:r>
            <a:r>
              <a:rPr lang="da-DK" b="1" i="1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da-DK" b="1" i="1" dirty="0" smtClean="0">
                <a:solidFill>
                  <a:schemeClr val="bg1">
                    <a:lumMod val="50000"/>
                  </a:schemeClr>
                </a:solidFill>
              </a:rPr>
              <a:t>true</a:t>
            </a:r>
            <a:endParaRPr lang="da-DK" b="1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17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915816" y="116632"/>
            <a:ext cx="3312368" cy="360040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/>
              <a:t>К</a:t>
            </a:r>
            <a:r>
              <a:rPr lang="ru-RU" b="1" dirty="0" smtClean="0"/>
              <a:t>онструктор </a:t>
            </a:r>
            <a:r>
              <a:rPr lang="ru-RU" b="1" dirty="0"/>
              <a:t>класса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550580"/>
            <a:ext cx="8928992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конструктор вызывается когда мы создаем </a:t>
            </a:r>
            <a:r>
              <a:rPr lang="ru-RU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объект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instance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с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помощью ключевого слова </a:t>
            </a:r>
            <a:r>
              <a:rPr lang="ru-RU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new</a:t>
            </a:r>
            <a:endParaRPr lang="ru-RU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2142" y="4005064"/>
            <a:ext cx="892899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/>
              <a:t>Класс содержит </a:t>
            </a:r>
            <a:r>
              <a:rPr lang="ru-RU" b="1" dirty="0" smtClean="0">
                <a:solidFill>
                  <a:schemeClr val="accent2"/>
                </a:solidFill>
              </a:rPr>
              <a:t>свойства</a:t>
            </a:r>
            <a:r>
              <a:rPr lang="ru-RU" b="1" dirty="0" smtClean="0"/>
              <a:t> и </a:t>
            </a:r>
            <a:r>
              <a:rPr lang="ru-RU" b="1" dirty="0" smtClean="0">
                <a:solidFill>
                  <a:schemeClr val="accent2"/>
                </a:solidFill>
              </a:rPr>
              <a:t>методы</a:t>
            </a:r>
          </a:p>
          <a:p>
            <a:r>
              <a:rPr lang="ru-RU" b="1" dirty="0" smtClean="0"/>
              <a:t>Свойства как правило определяются в конструкторе класса</a:t>
            </a:r>
            <a:endParaRPr lang="da-DK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1270819"/>
            <a:ext cx="8928992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b="1" dirty="0"/>
              <a:t>class Course {</a:t>
            </a:r>
            <a:r>
              <a:rPr lang="da-DK" b="1" dirty="0">
                <a:solidFill>
                  <a:srgbClr val="0070C0"/>
                </a:solidFill>
              </a:rPr>
              <a:t>		</a:t>
            </a:r>
            <a:endParaRPr lang="ru-RU" b="1" dirty="0" smtClean="0">
              <a:solidFill>
                <a:srgbClr val="0070C0"/>
              </a:solidFill>
            </a:endParaRPr>
          </a:p>
          <a:p>
            <a:r>
              <a:rPr lang="ru-RU" b="1" dirty="0">
                <a:solidFill>
                  <a:srgbClr val="0070C0"/>
                </a:solidFill>
              </a:rPr>
              <a:t> </a:t>
            </a:r>
            <a:r>
              <a:rPr lang="ru-RU" b="1" dirty="0" smtClean="0">
                <a:solidFill>
                  <a:srgbClr val="0070C0"/>
                </a:solidFill>
              </a:rPr>
              <a:t>   </a:t>
            </a:r>
            <a:r>
              <a:rPr lang="da-DK" b="1" dirty="0" smtClean="0">
                <a:solidFill>
                  <a:schemeClr val="accent2"/>
                </a:solidFill>
              </a:rPr>
              <a:t>constructor</a:t>
            </a:r>
            <a:r>
              <a:rPr lang="da-DK" b="1" dirty="0" smtClean="0">
                <a:solidFill>
                  <a:srgbClr val="0070C0"/>
                </a:solidFill>
              </a:rPr>
              <a:t>(id</a:t>
            </a:r>
            <a:r>
              <a:rPr lang="da-DK" b="1" dirty="0">
                <a:solidFill>
                  <a:srgbClr val="0070C0"/>
                </a:solidFill>
              </a:rPr>
              <a:t>, title</a:t>
            </a:r>
            <a:r>
              <a:rPr lang="da-DK" b="1" dirty="0" smtClean="0">
                <a:solidFill>
                  <a:srgbClr val="0070C0"/>
                </a:solidFill>
              </a:rPr>
              <a:t>)</a:t>
            </a:r>
            <a:r>
              <a:rPr lang="da-DK" b="1" dirty="0" smtClean="0">
                <a:solidFill>
                  <a:schemeClr val="accent2"/>
                </a:solidFill>
              </a:rPr>
              <a:t>{</a:t>
            </a:r>
            <a:endParaRPr lang="ru-RU" b="1" dirty="0" smtClean="0">
              <a:solidFill>
                <a:schemeClr val="accent2"/>
              </a:solidFill>
            </a:endParaRPr>
          </a:p>
          <a:p>
            <a:r>
              <a:rPr lang="da-DK" b="1" dirty="0">
                <a:solidFill>
                  <a:srgbClr val="0070C0"/>
                </a:solidFill>
              </a:rPr>
              <a:t>	</a:t>
            </a:r>
            <a:r>
              <a:rPr lang="ru-RU" b="1" dirty="0" smtClean="0">
                <a:solidFill>
                  <a:srgbClr val="0070C0"/>
                </a:solidFill>
              </a:rPr>
              <a:t> </a:t>
            </a:r>
            <a:r>
              <a:rPr lang="da-DK" b="1" dirty="0" smtClean="0">
                <a:solidFill>
                  <a:srgbClr val="0070C0"/>
                </a:solidFill>
              </a:rPr>
              <a:t>this.id </a:t>
            </a:r>
            <a:r>
              <a:rPr lang="da-DK" b="1" dirty="0">
                <a:solidFill>
                  <a:srgbClr val="0070C0"/>
                </a:solidFill>
              </a:rPr>
              <a:t>= id</a:t>
            </a:r>
            <a:r>
              <a:rPr lang="da-DK" b="1" dirty="0" smtClean="0">
                <a:solidFill>
                  <a:srgbClr val="0070C0"/>
                </a:solidFill>
              </a:rPr>
              <a:t>;</a:t>
            </a:r>
            <a:r>
              <a:rPr lang="ru-RU" b="1" dirty="0" smtClean="0">
                <a:solidFill>
                  <a:srgbClr val="0070C0"/>
                </a:solidFill>
              </a:rPr>
              <a:t>  </a:t>
            </a:r>
          </a:p>
          <a:p>
            <a:r>
              <a:rPr lang="da-DK" b="1" dirty="0">
                <a:solidFill>
                  <a:srgbClr val="0070C0"/>
                </a:solidFill>
              </a:rPr>
              <a:t>	</a:t>
            </a:r>
            <a:r>
              <a:rPr lang="ru-RU" b="1" dirty="0" smtClean="0">
                <a:solidFill>
                  <a:srgbClr val="0070C0"/>
                </a:solidFill>
              </a:rPr>
              <a:t> </a:t>
            </a:r>
            <a:r>
              <a:rPr lang="da-DK" b="1" dirty="0" smtClean="0">
                <a:solidFill>
                  <a:srgbClr val="0070C0"/>
                </a:solidFill>
              </a:rPr>
              <a:t>this.title </a:t>
            </a:r>
            <a:r>
              <a:rPr lang="da-DK" b="1" dirty="0">
                <a:solidFill>
                  <a:srgbClr val="0070C0"/>
                </a:solidFill>
              </a:rPr>
              <a:t>= title;		</a:t>
            </a:r>
            <a:endParaRPr lang="ru-RU" b="1" dirty="0" smtClean="0">
              <a:solidFill>
                <a:srgbClr val="0070C0"/>
              </a:solidFill>
            </a:endParaRPr>
          </a:p>
          <a:p>
            <a:r>
              <a:rPr lang="ru-RU" b="1" dirty="0" smtClean="0">
                <a:solidFill>
                  <a:srgbClr val="0070C0"/>
                </a:solidFill>
              </a:rPr>
              <a:t>    </a:t>
            </a:r>
            <a:r>
              <a:rPr lang="da-DK" b="1" dirty="0" smtClean="0">
                <a:solidFill>
                  <a:schemeClr val="accent2"/>
                </a:solidFill>
              </a:rPr>
              <a:t>}</a:t>
            </a:r>
            <a:endParaRPr lang="ru-RU" b="1" dirty="0" smtClean="0">
              <a:solidFill>
                <a:schemeClr val="accent2"/>
              </a:solidFill>
            </a:endParaRPr>
          </a:p>
          <a:p>
            <a:r>
              <a:rPr lang="da-DK" b="1" dirty="0" smtClean="0"/>
              <a:t>}</a:t>
            </a:r>
            <a:endParaRPr lang="ru-RU" b="1" dirty="0" smtClean="0"/>
          </a:p>
          <a:p>
            <a:endParaRPr lang="ru-RU" b="1" dirty="0">
              <a:solidFill>
                <a:srgbClr val="0070C0"/>
              </a:solidFill>
            </a:endParaRPr>
          </a:p>
          <a:p>
            <a:r>
              <a:rPr lang="da-DK" b="1" dirty="0" smtClean="0"/>
              <a:t>const</a:t>
            </a:r>
            <a:r>
              <a:rPr lang="da-DK" b="1" dirty="0" smtClean="0">
                <a:solidFill>
                  <a:srgbClr val="0070C0"/>
                </a:solidFill>
              </a:rPr>
              <a:t> course </a:t>
            </a:r>
            <a:r>
              <a:rPr lang="da-DK" b="1" dirty="0">
                <a:solidFill>
                  <a:srgbClr val="0070C0"/>
                </a:solidFill>
              </a:rPr>
              <a:t>= </a:t>
            </a:r>
            <a:r>
              <a:rPr lang="da-DK" b="1" dirty="0"/>
              <a:t>new Course(1, 'JavaScript');</a:t>
            </a:r>
            <a:r>
              <a:rPr lang="da-DK" b="1" dirty="0">
                <a:solidFill>
                  <a:srgbClr val="0070C0"/>
                </a:solidFill>
              </a:rPr>
              <a:t> </a:t>
            </a:r>
            <a:endParaRPr lang="ru-RU" b="1" dirty="0" smtClean="0">
              <a:solidFill>
                <a:srgbClr val="0070C0"/>
              </a:solidFill>
            </a:endParaRPr>
          </a:p>
          <a:p>
            <a:r>
              <a:rPr lang="da-DK" b="1" dirty="0" smtClean="0"/>
              <a:t>console.log(</a:t>
            </a:r>
            <a:r>
              <a:rPr lang="da-DK" b="1" dirty="0" smtClean="0">
                <a:solidFill>
                  <a:srgbClr val="0070C0"/>
                </a:solidFill>
              </a:rPr>
              <a:t>course.title</a:t>
            </a:r>
            <a:r>
              <a:rPr lang="da-DK" b="1" dirty="0"/>
              <a:t>);</a:t>
            </a:r>
            <a:r>
              <a:rPr lang="da-DK" b="1" dirty="0">
                <a:solidFill>
                  <a:srgbClr val="0070C0"/>
                </a:solidFill>
              </a:rPr>
              <a:t>  </a:t>
            </a:r>
            <a:r>
              <a:rPr lang="da-DK" b="1" i="1" dirty="0">
                <a:solidFill>
                  <a:schemeClr val="bg1">
                    <a:lumMod val="50000"/>
                  </a:schemeClr>
                </a:solidFill>
              </a:rPr>
              <a:t>//  JavaScript</a:t>
            </a:r>
          </a:p>
        </p:txBody>
      </p:sp>
    </p:spTree>
    <p:extLst>
      <p:ext uri="{BB962C8B-B14F-4D97-AF65-F5344CB8AC3E}">
        <p14:creationId xmlns:p14="http://schemas.microsoft.com/office/powerpoint/2010/main" val="21859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772816"/>
            <a:ext cx="8928992" cy="1261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/>
              <a:t>Доступ к  </a:t>
            </a:r>
            <a:r>
              <a:rPr lang="ru-RU" b="1" dirty="0" smtClean="0">
                <a:solidFill>
                  <a:schemeClr val="accent2"/>
                </a:solidFill>
              </a:rPr>
              <a:t>свойствам</a:t>
            </a:r>
            <a:r>
              <a:rPr lang="ru-RU" b="1" dirty="0" smtClean="0"/>
              <a:t> и </a:t>
            </a:r>
            <a:r>
              <a:rPr lang="ru-RU" b="1" dirty="0" smtClean="0">
                <a:solidFill>
                  <a:schemeClr val="accent2"/>
                </a:solidFill>
              </a:rPr>
              <a:t>методам </a:t>
            </a:r>
            <a:r>
              <a:rPr lang="ru-RU" b="1" dirty="0" smtClean="0"/>
              <a:t>внутри класса осуществляется через</a:t>
            </a:r>
            <a:r>
              <a:rPr lang="en-US" b="1" dirty="0" smtClean="0"/>
              <a:t> </a:t>
            </a:r>
            <a:r>
              <a:rPr lang="ru-RU" b="1" dirty="0" smtClean="0"/>
              <a:t>ключевое свойство </a:t>
            </a:r>
            <a:r>
              <a:rPr lang="en-US" b="1" dirty="0" smtClean="0">
                <a:solidFill>
                  <a:schemeClr val="accent2"/>
                </a:solidFill>
              </a:rPr>
              <a:t>this</a:t>
            </a:r>
            <a:endParaRPr lang="ru-RU" b="1" dirty="0" smtClean="0">
              <a:solidFill>
                <a:schemeClr val="accent2"/>
              </a:solidFill>
            </a:endParaRPr>
          </a:p>
          <a:p>
            <a:r>
              <a:rPr lang="ru-RU" b="1" dirty="0" smtClean="0"/>
              <a:t>     </a:t>
            </a:r>
            <a:r>
              <a:rPr lang="en-US" sz="2000" b="1" dirty="0" smtClean="0">
                <a:solidFill>
                  <a:schemeClr val="accent2"/>
                </a:solidFill>
              </a:rPr>
              <a:t>this.</a:t>
            </a:r>
            <a:r>
              <a:rPr lang="uk-UA" sz="2000" b="1" dirty="0" err="1" smtClean="0"/>
              <a:t>имя_свойства</a:t>
            </a:r>
            <a:endParaRPr lang="ru-RU" sz="2000" b="1" dirty="0" smtClean="0"/>
          </a:p>
          <a:p>
            <a:r>
              <a:rPr lang="ru-RU" sz="2000" b="1" dirty="0" smtClean="0"/>
              <a:t>     </a:t>
            </a:r>
            <a:r>
              <a:rPr lang="en-US" sz="2000" b="1" dirty="0" smtClean="0">
                <a:solidFill>
                  <a:schemeClr val="accent2"/>
                </a:solidFill>
              </a:rPr>
              <a:t>this.</a:t>
            </a:r>
            <a:r>
              <a:rPr lang="uk-UA" sz="2000" b="1" dirty="0" err="1" smtClean="0"/>
              <a:t>имя_метода</a:t>
            </a:r>
            <a:r>
              <a:rPr lang="uk-UA" sz="2000" b="1" dirty="0" smtClean="0"/>
              <a:t>()</a:t>
            </a:r>
            <a:r>
              <a:rPr lang="ru-RU" sz="2000" b="1" dirty="0" smtClean="0"/>
              <a:t>   </a:t>
            </a:r>
            <a:endParaRPr lang="da-DK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116632"/>
            <a:ext cx="892899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b="1" dirty="0">
                <a:solidFill>
                  <a:srgbClr val="0070C0"/>
                </a:solidFill>
              </a:rPr>
              <a:t>class </a:t>
            </a:r>
            <a:r>
              <a:rPr lang="en-US" b="1" dirty="0" smtClean="0">
                <a:solidFill>
                  <a:srgbClr val="0070C0"/>
                </a:solidFill>
              </a:rPr>
              <a:t>Person</a:t>
            </a:r>
            <a:r>
              <a:rPr lang="da-DK" b="1" dirty="0" smtClean="0">
                <a:solidFill>
                  <a:srgbClr val="0070C0"/>
                </a:solidFill>
              </a:rPr>
              <a:t> </a:t>
            </a:r>
            <a:r>
              <a:rPr lang="da-DK" b="1" dirty="0">
                <a:solidFill>
                  <a:srgbClr val="0070C0"/>
                </a:solidFill>
              </a:rPr>
              <a:t>{		</a:t>
            </a:r>
            <a:endParaRPr lang="ru-RU" b="1" dirty="0" smtClean="0">
              <a:solidFill>
                <a:srgbClr val="0070C0"/>
              </a:solidFill>
            </a:endParaRPr>
          </a:p>
          <a:p>
            <a:r>
              <a:rPr lang="ru-RU" b="1" dirty="0">
                <a:solidFill>
                  <a:srgbClr val="0070C0"/>
                </a:solidFill>
              </a:rPr>
              <a:t> </a:t>
            </a:r>
            <a:r>
              <a:rPr lang="ru-RU" b="1" dirty="0" smtClean="0">
                <a:solidFill>
                  <a:srgbClr val="0070C0"/>
                </a:solidFill>
              </a:rPr>
              <a:t>   </a:t>
            </a:r>
            <a:r>
              <a:rPr lang="da-DK" b="1" dirty="0" smtClean="0">
                <a:solidFill>
                  <a:schemeClr val="accent2"/>
                </a:solidFill>
              </a:rPr>
              <a:t>constructor</a:t>
            </a:r>
            <a:r>
              <a:rPr lang="da-DK" b="1" dirty="0" smtClean="0">
                <a:solidFill>
                  <a:srgbClr val="0070C0"/>
                </a:solidFill>
              </a:rPr>
              <a:t>(name)</a:t>
            </a:r>
            <a:r>
              <a:rPr lang="da-DK" b="1" dirty="0" smtClean="0">
                <a:solidFill>
                  <a:schemeClr val="accent2"/>
                </a:solidFill>
              </a:rPr>
              <a:t>{</a:t>
            </a:r>
            <a:endParaRPr lang="ru-RU" b="1" dirty="0" smtClean="0">
              <a:solidFill>
                <a:schemeClr val="accent2"/>
              </a:solidFill>
            </a:endParaRPr>
          </a:p>
          <a:p>
            <a:r>
              <a:rPr lang="da-DK" b="1" dirty="0">
                <a:solidFill>
                  <a:srgbClr val="0070C0"/>
                </a:solidFill>
              </a:rPr>
              <a:t>	</a:t>
            </a:r>
            <a:r>
              <a:rPr lang="ru-RU" b="1" dirty="0" smtClean="0">
                <a:solidFill>
                  <a:srgbClr val="0070C0"/>
                </a:solidFill>
              </a:rPr>
              <a:t> </a:t>
            </a:r>
            <a:r>
              <a:rPr lang="da-DK" b="1" dirty="0" smtClean="0">
                <a:solidFill>
                  <a:srgbClr val="0070C0"/>
                </a:solidFill>
              </a:rPr>
              <a:t>this.name </a:t>
            </a:r>
            <a:r>
              <a:rPr lang="da-DK" b="1" dirty="0">
                <a:solidFill>
                  <a:srgbClr val="0070C0"/>
                </a:solidFill>
              </a:rPr>
              <a:t>= </a:t>
            </a:r>
            <a:r>
              <a:rPr lang="da-DK" b="1" dirty="0" smtClean="0">
                <a:solidFill>
                  <a:srgbClr val="0070C0"/>
                </a:solidFill>
              </a:rPr>
              <a:t>name;</a:t>
            </a:r>
            <a:r>
              <a:rPr lang="ru-RU" b="1" dirty="0" smtClean="0">
                <a:solidFill>
                  <a:srgbClr val="0070C0"/>
                </a:solidFill>
              </a:rPr>
              <a:t> </a:t>
            </a:r>
            <a:r>
              <a:rPr lang="da-DK" b="1" dirty="0">
                <a:solidFill>
                  <a:srgbClr val="0070C0"/>
                </a:solidFill>
              </a:rPr>
              <a:t>		</a:t>
            </a:r>
            <a:endParaRPr lang="ru-RU" b="1" dirty="0" smtClean="0">
              <a:solidFill>
                <a:srgbClr val="0070C0"/>
              </a:solidFill>
            </a:endParaRPr>
          </a:p>
          <a:p>
            <a:r>
              <a:rPr lang="ru-RU" b="1" dirty="0" smtClean="0">
                <a:solidFill>
                  <a:srgbClr val="0070C0"/>
                </a:solidFill>
              </a:rPr>
              <a:t>    </a:t>
            </a:r>
            <a:r>
              <a:rPr lang="da-DK" b="1" dirty="0" smtClean="0">
                <a:solidFill>
                  <a:schemeClr val="accent2"/>
                </a:solidFill>
              </a:rPr>
              <a:t>}</a:t>
            </a:r>
            <a:endParaRPr lang="ru-RU" b="1" dirty="0" smtClean="0">
              <a:solidFill>
                <a:schemeClr val="accent2"/>
              </a:solidFill>
            </a:endParaRPr>
          </a:p>
          <a:p>
            <a:r>
              <a:rPr lang="da-DK" b="1" dirty="0" smtClean="0">
                <a:solidFill>
                  <a:srgbClr val="0070C0"/>
                </a:solidFill>
              </a:rPr>
              <a:t>}</a:t>
            </a:r>
            <a:endParaRPr lang="ru-RU" b="1" dirty="0" smtClean="0">
              <a:solidFill>
                <a:srgbClr val="0070C0"/>
              </a:solidFill>
            </a:endParaRPr>
          </a:p>
        </p:txBody>
      </p:sp>
      <p:cxnSp>
        <p:nvCxnSpPr>
          <p:cNvPr id="6" name="Прямая со стрелкой 5"/>
          <p:cNvCxnSpPr/>
          <p:nvPr/>
        </p:nvCxnSpPr>
        <p:spPr>
          <a:xfrm flipH="1" flipV="1">
            <a:off x="2195736" y="980728"/>
            <a:ext cx="1152128" cy="144016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7504" y="3212976"/>
            <a:ext cx="8928992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/>
              <a:t>Доступ к  </a:t>
            </a:r>
            <a:r>
              <a:rPr lang="ru-RU" b="1" dirty="0" smtClean="0">
                <a:solidFill>
                  <a:schemeClr val="accent2"/>
                </a:solidFill>
              </a:rPr>
              <a:t>свойствам</a:t>
            </a:r>
            <a:r>
              <a:rPr lang="ru-RU" b="1" dirty="0" smtClean="0"/>
              <a:t> и </a:t>
            </a:r>
            <a:r>
              <a:rPr lang="ru-RU" b="1" dirty="0" smtClean="0">
                <a:solidFill>
                  <a:schemeClr val="accent2"/>
                </a:solidFill>
              </a:rPr>
              <a:t>методам </a:t>
            </a:r>
            <a:r>
              <a:rPr lang="ru-RU" b="1" dirty="0" smtClean="0"/>
              <a:t>объекта осуществляется через</a:t>
            </a:r>
            <a:r>
              <a:rPr lang="en-US" b="1" dirty="0" smtClean="0"/>
              <a:t> </a:t>
            </a:r>
            <a:r>
              <a:rPr lang="ru-RU" b="1" dirty="0" smtClean="0"/>
              <a:t>имя  объекта</a:t>
            </a:r>
          </a:p>
          <a:p>
            <a:endParaRPr lang="ru-RU" sz="2000" b="1" dirty="0"/>
          </a:p>
          <a:p>
            <a:r>
              <a:rPr lang="en-US" sz="2000" b="1" dirty="0" smtClean="0"/>
              <a:t>let </a:t>
            </a:r>
            <a:r>
              <a:rPr lang="en-US" sz="2000" b="1" dirty="0" smtClean="0">
                <a:solidFill>
                  <a:schemeClr val="accent2"/>
                </a:solidFill>
              </a:rPr>
              <a:t>user</a:t>
            </a:r>
            <a:r>
              <a:rPr lang="en-US" sz="2000" b="1" dirty="0" smtClean="0"/>
              <a:t> = new </a:t>
            </a:r>
            <a:r>
              <a:rPr lang="en-US" sz="2000" b="1" dirty="0" smtClean="0"/>
              <a:t>Person</a:t>
            </a:r>
            <a:r>
              <a:rPr lang="en-US" sz="2000" b="1" dirty="0" smtClean="0"/>
              <a:t>(</a:t>
            </a:r>
            <a:r>
              <a:rPr lang="en-US" sz="2000" b="1" dirty="0"/>
              <a:t>"</a:t>
            </a:r>
            <a:r>
              <a:rPr lang="en-US" sz="2000" b="1" dirty="0" err="1" smtClean="0"/>
              <a:t>Hary</a:t>
            </a:r>
            <a:r>
              <a:rPr lang="en-US" sz="2000" b="1" dirty="0" smtClean="0"/>
              <a:t>");</a:t>
            </a:r>
          </a:p>
          <a:p>
            <a:r>
              <a:rPr lang="da-DK" sz="2000" b="1" dirty="0" smtClean="0"/>
              <a:t>console.log(</a:t>
            </a:r>
            <a:r>
              <a:rPr lang="da-DK" sz="2000" b="1" dirty="0" smtClean="0">
                <a:solidFill>
                  <a:schemeClr val="accent2"/>
                </a:solidFill>
              </a:rPr>
              <a:t>user</a:t>
            </a:r>
            <a:r>
              <a:rPr lang="da-DK" sz="2000" b="1" dirty="0" smtClean="0"/>
              <a:t>.</a:t>
            </a:r>
            <a:r>
              <a:rPr lang="da-DK" sz="2000" b="1" dirty="0" smtClean="0">
                <a:solidFill>
                  <a:srgbClr val="0070C0"/>
                </a:solidFill>
              </a:rPr>
              <a:t>name</a:t>
            </a:r>
            <a:r>
              <a:rPr lang="da-DK" sz="2000" b="1" dirty="0" smtClean="0"/>
              <a:t>);</a:t>
            </a:r>
            <a:endParaRPr lang="da-DK" sz="2000" b="1" dirty="0"/>
          </a:p>
        </p:txBody>
      </p:sp>
    </p:spTree>
    <p:extLst>
      <p:ext uri="{BB962C8B-B14F-4D97-AF65-F5344CB8AC3E}">
        <p14:creationId xmlns:p14="http://schemas.microsoft.com/office/powerpoint/2010/main" val="348029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915816" y="44624"/>
            <a:ext cx="4032448" cy="360040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Статические свойства </a:t>
            </a:r>
            <a:r>
              <a:rPr lang="ru-RU" b="1" dirty="0"/>
              <a:t>класса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550580"/>
            <a:ext cx="8928992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Это свойства </a:t>
            </a:r>
            <a:r>
              <a:rPr lang="ru-RU" dirty="0"/>
              <a:t> </a:t>
            </a:r>
            <a:r>
              <a:rPr lang="ru-RU" b="1" dirty="0" smtClean="0"/>
              <a:t>которые не пр</a:t>
            </a:r>
            <a:r>
              <a:rPr lang="ru-RU" b="1" dirty="0"/>
              <a:t>и</a:t>
            </a:r>
            <a:r>
              <a:rPr lang="ru-RU" b="1" dirty="0" smtClean="0"/>
              <a:t>надлежат </a:t>
            </a:r>
            <a:r>
              <a:rPr lang="ru-RU" b="1" dirty="0"/>
              <a:t>экземпляру объекта. </a:t>
            </a:r>
            <a:endParaRPr lang="ru-RU" b="1" dirty="0" smtClean="0"/>
          </a:p>
          <a:p>
            <a:r>
              <a:rPr lang="ru-RU" b="1" dirty="0" smtClean="0"/>
              <a:t>То </a:t>
            </a:r>
            <a:r>
              <a:rPr lang="ru-RU" b="1" dirty="0"/>
              <a:t>есть </a:t>
            </a:r>
            <a:r>
              <a:rPr lang="ru-RU" b="1" dirty="0" smtClean="0"/>
              <a:t>если создать </a:t>
            </a:r>
            <a:r>
              <a:rPr lang="ru-RU" b="1" dirty="0"/>
              <a:t>несколько </a:t>
            </a:r>
            <a:r>
              <a:rPr lang="ru-RU" b="1" dirty="0" smtClean="0"/>
              <a:t>объектов  </a:t>
            </a:r>
            <a:r>
              <a:rPr lang="ru-RU" b="1" dirty="0"/>
              <a:t>от одного класса, </a:t>
            </a:r>
            <a:r>
              <a:rPr lang="ru-RU" b="1" dirty="0" smtClean="0"/>
              <a:t>статические </a:t>
            </a:r>
            <a:r>
              <a:rPr lang="ru-RU" b="1" dirty="0"/>
              <a:t>свойства и методы будут </a:t>
            </a:r>
            <a:r>
              <a:rPr lang="ru-RU" b="1" dirty="0" smtClean="0"/>
              <a:t>общими для все этих объектов.</a:t>
            </a:r>
            <a:endParaRPr lang="ru-RU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654" y="1916832"/>
            <a:ext cx="8928992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b="1" dirty="0">
                <a:solidFill>
                  <a:srgbClr val="0070C0"/>
                </a:solidFill>
              </a:rPr>
              <a:t>class </a:t>
            </a:r>
            <a:r>
              <a:rPr lang="da-DK" b="1" dirty="0">
                <a:solidFill>
                  <a:srgbClr val="C00000"/>
                </a:solidFill>
              </a:rPr>
              <a:t>Course</a:t>
            </a:r>
            <a:r>
              <a:rPr lang="da-DK" b="1" dirty="0">
                <a:solidFill>
                  <a:srgbClr val="0070C0"/>
                </a:solidFill>
              </a:rPr>
              <a:t> {		</a:t>
            </a:r>
            <a:endParaRPr lang="ru-RU" b="1" dirty="0" smtClean="0">
              <a:solidFill>
                <a:srgbClr val="0070C0"/>
              </a:solidFill>
            </a:endParaRPr>
          </a:p>
          <a:p>
            <a:r>
              <a:rPr lang="ru-RU" b="1" dirty="0">
                <a:solidFill>
                  <a:srgbClr val="0070C0"/>
                </a:solidFill>
              </a:rPr>
              <a:t> </a:t>
            </a:r>
            <a:r>
              <a:rPr lang="ru-RU" b="1" dirty="0" smtClean="0">
                <a:solidFill>
                  <a:srgbClr val="0070C0"/>
                </a:solidFill>
              </a:rPr>
              <a:t>   </a:t>
            </a:r>
            <a:r>
              <a:rPr lang="da-DK" b="1" dirty="0" smtClean="0">
                <a:solidFill>
                  <a:srgbClr val="0070C0"/>
                </a:solidFill>
              </a:rPr>
              <a:t>constructor(title){</a:t>
            </a:r>
            <a:endParaRPr lang="ru-RU" b="1" dirty="0" smtClean="0">
              <a:solidFill>
                <a:srgbClr val="0070C0"/>
              </a:solidFill>
            </a:endParaRPr>
          </a:p>
          <a:p>
            <a:r>
              <a:rPr lang="da-DK" b="1" dirty="0">
                <a:solidFill>
                  <a:srgbClr val="0070C0"/>
                </a:solidFill>
              </a:rPr>
              <a:t>	</a:t>
            </a:r>
            <a:r>
              <a:rPr lang="ru-RU" b="1" dirty="0" smtClean="0">
                <a:solidFill>
                  <a:srgbClr val="0070C0"/>
                </a:solidFill>
              </a:rPr>
              <a:t> </a:t>
            </a:r>
            <a:r>
              <a:rPr lang="da-DK" b="1" dirty="0" smtClean="0">
                <a:solidFill>
                  <a:srgbClr val="0070C0"/>
                </a:solidFill>
              </a:rPr>
              <a:t>this.title </a:t>
            </a:r>
            <a:r>
              <a:rPr lang="da-DK" b="1" dirty="0">
                <a:solidFill>
                  <a:srgbClr val="0070C0"/>
                </a:solidFill>
              </a:rPr>
              <a:t>= title;		</a:t>
            </a:r>
            <a:endParaRPr lang="ru-RU" b="1" dirty="0" smtClean="0">
              <a:solidFill>
                <a:srgbClr val="0070C0"/>
              </a:solidFill>
            </a:endParaRPr>
          </a:p>
          <a:p>
            <a:r>
              <a:rPr lang="ru-RU" b="1" dirty="0" smtClean="0">
                <a:solidFill>
                  <a:srgbClr val="0070C0"/>
                </a:solidFill>
              </a:rPr>
              <a:t>    </a:t>
            </a:r>
            <a:r>
              <a:rPr lang="da-DK" b="1" dirty="0" smtClean="0">
                <a:solidFill>
                  <a:srgbClr val="0070C0"/>
                </a:solidFill>
              </a:rPr>
              <a:t>}</a:t>
            </a:r>
            <a:endParaRPr lang="ru-RU" b="1" dirty="0" smtClean="0">
              <a:solidFill>
                <a:srgbClr val="0070C0"/>
              </a:solidFill>
            </a:endParaRPr>
          </a:p>
          <a:p>
            <a:r>
              <a:rPr lang="da-DK" b="1" dirty="0" smtClean="0">
                <a:solidFill>
                  <a:srgbClr val="0070C0"/>
                </a:solidFill>
              </a:rPr>
              <a:t>}</a:t>
            </a:r>
            <a:endParaRPr lang="ru-RU" b="1" dirty="0" smtClean="0">
              <a:solidFill>
                <a:srgbClr val="0070C0"/>
              </a:solidFill>
            </a:endParaRPr>
          </a:p>
          <a:p>
            <a:r>
              <a:rPr lang="en-US" b="1" dirty="0" err="1">
                <a:solidFill>
                  <a:schemeClr val="accent2"/>
                </a:solidFill>
              </a:rPr>
              <a:t>Course.duration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/>
              <a:t>= 45</a:t>
            </a:r>
            <a:r>
              <a:rPr lang="en-US" b="1" dirty="0" smtClean="0"/>
              <a:t>;</a:t>
            </a:r>
            <a:endParaRPr lang="ru-RU" b="1" dirty="0" smtClean="0"/>
          </a:p>
          <a:p>
            <a:endParaRPr lang="ru-RU" b="1" dirty="0">
              <a:solidFill>
                <a:srgbClr val="0070C0"/>
              </a:solidFill>
            </a:endParaRPr>
          </a:p>
          <a:p>
            <a:r>
              <a:rPr lang="da-DK" b="1" dirty="0" smtClean="0"/>
              <a:t>let </a:t>
            </a:r>
            <a:r>
              <a:rPr lang="da-DK" b="1" dirty="0" smtClean="0"/>
              <a:t>c</a:t>
            </a:r>
            <a:r>
              <a:rPr lang="da-DK" b="1" dirty="0" smtClean="0"/>
              <a:t> </a:t>
            </a:r>
            <a:r>
              <a:rPr lang="da-DK" b="1" dirty="0"/>
              <a:t>= new Course</a:t>
            </a:r>
            <a:r>
              <a:rPr lang="da-DK" b="1" dirty="0" smtClean="0"/>
              <a:t>('JavaScript</a:t>
            </a:r>
            <a:r>
              <a:rPr lang="da-DK" b="1" dirty="0"/>
              <a:t>'); </a:t>
            </a:r>
            <a:endParaRPr lang="ru-RU" b="1" dirty="0" smtClean="0"/>
          </a:p>
          <a:p>
            <a:endParaRPr lang="ru-RU" b="1" dirty="0" smtClean="0">
              <a:solidFill>
                <a:srgbClr val="0070C0"/>
              </a:solidFill>
            </a:endParaRPr>
          </a:p>
          <a:p>
            <a:r>
              <a:rPr lang="en-US" b="1" dirty="0" err="1" smtClean="0">
                <a:solidFill>
                  <a:srgbClr val="0070C0"/>
                </a:solidFill>
              </a:rPr>
              <a:t>c.duration</a:t>
            </a:r>
            <a:r>
              <a:rPr lang="en-US" b="1" dirty="0" smtClean="0">
                <a:solidFill>
                  <a:srgbClr val="0070C0"/>
                </a:solidFill>
              </a:rPr>
              <a:t>; 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</a:rPr>
              <a:t>error - </a:t>
            </a:r>
            <a:r>
              <a:rPr lang="uk-UA" b="1" i="1" dirty="0" smtClean="0">
                <a:solidFill>
                  <a:schemeClr val="bg1">
                    <a:lumMod val="50000"/>
                  </a:schemeClr>
                </a:solidFill>
              </a:rPr>
              <a:t>так </a:t>
            </a:r>
            <a:r>
              <a:rPr lang="uk-UA" b="1" i="1" dirty="0" err="1">
                <a:solidFill>
                  <a:schemeClr val="bg1">
                    <a:lumMod val="50000"/>
                  </a:schemeClr>
                </a:solidFill>
              </a:rPr>
              <a:t>нельзя</a:t>
            </a:r>
            <a:r>
              <a:rPr lang="uk-UA" b="1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uk-UA" b="1" i="1" dirty="0" err="1">
                <a:solidFill>
                  <a:schemeClr val="bg1">
                    <a:lumMod val="50000"/>
                  </a:schemeClr>
                </a:solidFill>
              </a:rPr>
              <a:t>вызывать</a:t>
            </a:r>
            <a:r>
              <a:rPr lang="uk-UA" b="1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uk-UA" b="1" i="1" dirty="0" err="1">
                <a:solidFill>
                  <a:schemeClr val="bg1">
                    <a:lumMod val="50000"/>
                  </a:schemeClr>
                </a:solidFill>
              </a:rPr>
              <a:t>статическое</a:t>
            </a:r>
            <a:r>
              <a:rPr lang="uk-UA" b="1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uk-UA" b="1" i="1" dirty="0" err="1">
                <a:solidFill>
                  <a:schemeClr val="bg1">
                    <a:lumMod val="50000"/>
                  </a:schemeClr>
                </a:solidFill>
              </a:rPr>
              <a:t>свойство</a:t>
            </a:r>
            <a:r>
              <a:rPr lang="uk-UA" b="1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ru-RU" b="1" i="1" dirty="0">
              <a:solidFill>
                <a:schemeClr val="bg1">
                  <a:lumMod val="50000"/>
                </a:schemeClr>
              </a:solidFill>
            </a:endParaRPr>
          </a:p>
          <a:p>
            <a:endParaRPr lang="da-DK" b="1" dirty="0" smtClean="0">
              <a:solidFill>
                <a:srgbClr val="0070C0"/>
              </a:solidFill>
            </a:endParaRPr>
          </a:p>
          <a:p>
            <a:r>
              <a:rPr lang="da-DK" b="1" dirty="0" smtClean="0"/>
              <a:t>console.log(</a:t>
            </a:r>
            <a:r>
              <a:rPr lang="en-US" b="1" dirty="0" smtClean="0">
                <a:solidFill>
                  <a:srgbClr val="C00000"/>
                </a:solidFill>
              </a:rPr>
              <a:t>Course</a:t>
            </a:r>
            <a:r>
              <a:rPr lang="da-DK" b="1" dirty="0" smtClean="0">
                <a:solidFill>
                  <a:srgbClr val="0070C0"/>
                </a:solidFill>
              </a:rPr>
              <a:t>.duration</a:t>
            </a:r>
            <a:r>
              <a:rPr lang="da-DK" b="1" dirty="0" smtClean="0"/>
              <a:t>);</a:t>
            </a:r>
            <a:r>
              <a:rPr lang="da-DK" b="1" dirty="0" smtClean="0">
                <a:solidFill>
                  <a:srgbClr val="0070C0"/>
                </a:solidFill>
              </a:rPr>
              <a:t>  </a:t>
            </a:r>
            <a:r>
              <a:rPr lang="da-DK" b="1" i="1" dirty="0">
                <a:solidFill>
                  <a:schemeClr val="bg1">
                    <a:lumMod val="50000"/>
                  </a:schemeClr>
                </a:solidFill>
              </a:rPr>
              <a:t>//  </a:t>
            </a:r>
            <a:r>
              <a:rPr lang="da-DK" b="1" i="1" dirty="0" smtClean="0">
                <a:solidFill>
                  <a:schemeClr val="bg1">
                    <a:lumMod val="50000"/>
                  </a:schemeClr>
                </a:solidFill>
              </a:rPr>
              <a:t>45</a:t>
            </a:r>
            <a:endParaRPr lang="da-DK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5499075"/>
            <a:ext cx="8928992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!!!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Статические свойства </a:t>
            </a:r>
            <a:r>
              <a:rPr lang="ru-RU" b="1" dirty="0"/>
              <a:t> </a:t>
            </a:r>
            <a:r>
              <a:rPr lang="ru-RU" b="1" dirty="0" smtClean="0"/>
              <a:t>и методы вызываются относительно имени класса</a:t>
            </a:r>
            <a:endParaRPr lang="ru-RU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26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599892" y="116632"/>
            <a:ext cx="1944216" cy="360040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Методы</a:t>
            </a:r>
            <a:endParaRPr lang="ru-R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764704"/>
            <a:ext cx="8928992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b="1" dirty="0"/>
              <a:t>class </a:t>
            </a:r>
            <a:r>
              <a:rPr lang="da-DK" b="1" dirty="0" smtClean="0"/>
              <a:t>User </a:t>
            </a:r>
            <a:r>
              <a:rPr lang="da-DK" b="1" dirty="0"/>
              <a:t>{		</a:t>
            </a:r>
            <a:endParaRPr lang="ru-RU" b="1" dirty="0" smtClean="0"/>
          </a:p>
          <a:p>
            <a:r>
              <a:rPr lang="ru-RU" b="1" dirty="0"/>
              <a:t> </a:t>
            </a:r>
            <a:r>
              <a:rPr lang="ru-RU" b="1" dirty="0" smtClean="0"/>
              <a:t>  </a:t>
            </a:r>
            <a:r>
              <a:rPr lang="da-DK" b="1" dirty="0" smtClean="0"/>
              <a:t>constructor(name){</a:t>
            </a:r>
            <a:endParaRPr lang="ru-RU" b="1" dirty="0" smtClean="0"/>
          </a:p>
          <a:p>
            <a:r>
              <a:rPr lang="da-DK" b="1" dirty="0"/>
              <a:t>	</a:t>
            </a:r>
            <a:r>
              <a:rPr lang="da-DK" b="1" dirty="0" smtClean="0"/>
              <a:t>this.</a:t>
            </a:r>
            <a:r>
              <a:rPr lang="en-US" b="1" dirty="0" smtClean="0"/>
              <a:t>name</a:t>
            </a:r>
            <a:r>
              <a:rPr lang="da-DK" b="1" dirty="0" smtClean="0"/>
              <a:t> </a:t>
            </a:r>
            <a:r>
              <a:rPr lang="da-DK" b="1" dirty="0"/>
              <a:t>= </a:t>
            </a:r>
            <a:r>
              <a:rPr lang="da-DK" b="1" dirty="0" smtClean="0"/>
              <a:t>name;</a:t>
            </a:r>
          </a:p>
          <a:p>
            <a:r>
              <a:rPr lang="da-DK" b="1" dirty="0"/>
              <a:t> </a:t>
            </a:r>
            <a:r>
              <a:rPr lang="da-DK" b="1" dirty="0" smtClean="0"/>
              <a:t>  }</a:t>
            </a:r>
            <a:r>
              <a:rPr lang="da-DK" b="1" dirty="0">
                <a:solidFill>
                  <a:srgbClr val="0070C0"/>
                </a:solidFill>
              </a:rPr>
              <a:t>		</a:t>
            </a:r>
            <a:endParaRPr lang="da-DK" b="1" dirty="0" smtClean="0">
              <a:solidFill>
                <a:srgbClr val="0070C0"/>
              </a:solidFill>
            </a:endParaRPr>
          </a:p>
          <a:p>
            <a:r>
              <a:rPr lang="da-DK" b="1" dirty="0">
                <a:solidFill>
                  <a:srgbClr val="0070C0"/>
                </a:solidFill>
              </a:rPr>
              <a:t> </a:t>
            </a:r>
            <a:r>
              <a:rPr lang="da-DK" b="1" dirty="0" smtClean="0">
                <a:solidFill>
                  <a:srgbClr val="0070C0"/>
                </a:solidFill>
              </a:rPr>
              <a:t>  </a:t>
            </a:r>
            <a:r>
              <a:rPr lang="da-DK" b="1" dirty="0" smtClean="0">
                <a:solidFill>
                  <a:srgbClr val="7030A0"/>
                </a:solidFill>
              </a:rPr>
              <a:t>greet(){</a:t>
            </a:r>
          </a:p>
          <a:p>
            <a:r>
              <a:rPr lang="da-DK" b="1" dirty="0">
                <a:solidFill>
                  <a:srgbClr val="7030A0"/>
                </a:solidFill>
              </a:rPr>
              <a:t> 	</a:t>
            </a:r>
            <a:r>
              <a:rPr lang="da-DK" b="1" dirty="0" smtClean="0">
                <a:solidFill>
                  <a:srgbClr val="7030A0"/>
                </a:solidFill>
              </a:rPr>
              <a:t>console.log(`Hello </a:t>
            </a:r>
            <a:r>
              <a:rPr lang="da-DK" b="1" dirty="0">
                <a:solidFill>
                  <a:srgbClr val="7030A0"/>
                </a:solidFill>
              </a:rPr>
              <a:t>${</a:t>
            </a:r>
            <a:r>
              <a:rPr lang="da-DK" b="1" dirty="0" smtClean="0">
                <a:solidFill>
                  <a:srgbClr val="7030A0"/>
                </a:solidFill>
              </a:rPr>
              <a:t>this.name} `);</a:t>
            </a:r>
            <a:r>
              <a:rPr lang="da-DK" b="1" dirty="0">
                <a:solidFill>
                  <a:srgbClr val="7030A0"/>
                </a:solidFill>
              </a:rPr>
              <a:t>	</a:t>
            </a:r>
            <a:endParaRPr lang="da-DK" b="1" dirty="0" smtClean="0">
              <a:solidFill>
                <a:srgbClr val="7030A0"/>
              </a:solidFill>
            </a:endParaRPr>
          </a:p>
          <a:p>
            <a:r>
              <a:rPr lang="da-DK" b="1" dirty="0" smtClean="0">
                <a:solidFill>
                  <a:srgbClr val="7030A0"/>
                </a:solidFill>
              </a:rPr>
              <a:t>   }</a:t>
            </a:r>
          </a:p>
          <a:p>
            <a:r>
              <a:rPr lang="da-DK" b="1" dirty="0" smtClean="0"/>
              <a:t>}</a:t>
            </a:r>
          </a:p>
          <a:p>
            <a:endParaRPr lang="da-DK" b="1" dirty="0">
              <a:solidFill>
                <a:srgbClr val="0070C0"/>
              </a:solidFill>
            </a:endParaRPr>
          </a:p>
          <a:p>
            <a:r>
              <a:rPr lang="da-DK" b="1" dirty="0" smtClean="0"/>
              <a:t>const</a:t>
            </a:r>
            <a:r>
              <a:rPr lang="da-DK" b="1" dirty="0" smtClean="0">
                <a:solidFill>
                  <a:srgbClr val="0070C0"/>
                </a:solidFill>
              </a:rPr>
              <a:t> </a:t>
            </a:r>
            <a:r>
              <a:rPr lang="da-DK" b="1" dirty="0" smtClean="0">
                <a:solidFill>
                  <a:schemeClr val="accent2"/>
                </a:solidFill>
              </a:rPr>
              <a:t>user1</a:t>
            </a:r>
            <a:r>
              <a:rPr lang="da-DK" b="1" dirty="0" smtClean="0">
                <a:solidFill>
                  <a:srgbClr val="0070C0"/>
                </a:solidFill>
              </a:rPr>
              <a:t> </a:t>
            </a:r>
            <a:r>
              <a:rPr lang="da-DK" b="1" dirty="0">
                <a:solidFill>
                  <a:srgbClr val="0070C0"/>
                </a:solidFill>
              </a:rPr>
              <a:t>= </a:t>
            </a:r>
            <a:r>
              <a:rPr lang="da-DK" b="1" dirty="0"/>
              <a:t>new </a:t>
            </a:r>
            <a:r>
              <a:rPr lang="da-DK" b="1" dirty="0" smtClean="0"/>
              <a:t>User('Bill'); </a:t>
            </a:r>
          </a:p>
          <a:p>
            <a:r>
              <a:rPr lang="da-DK" b="1" dirty="0"/>
              <a:t>const</a:t>
            </a:r>
            <a:r>
              <a:rPr lang="da-DK" b="1" dirty="0" smtClean="0">
                <a:solidFill>
                  <a:srgbClr val="0070C0"/>
                </a:solidFill>
              </a:rPr>
              <a:t> </a:t>
            </a:r>
            <a:r>
              <a:rPr lang="da-DK" b="1" dirty="0" smtClean="0">
                <a:solidFill>
                  <a:srgbClr val="00B050"/>
                </a:solidFill>
              </a:rPr>
              <a:t>user2</a:t>
            </a:r>
            <a:r>
              <a:rPr lang="da-DK" b="1" dirty="0" smtClean="0">
                <a:solidFill>
                  <a:srgbClr val="0070C0"/>
                </a:solidFill>
              </a:rPr>
              <a:t> </a:t>
            </a:r>
            <a:r>
              <a:rPr lang="da-DK" b="1" dirty="0">
                <a:solidFill>
                  <a:srgbClr val="0070C0"/>
                </a:solidFill>
              </a:rPr>
              <a:t>= </a:t>
            </a:r>
            <a:r>
              <a:rPr lang="da-DK" b="1" dirty="0"/>
              <a:t>new </a:t>
            </a:r>
            <a:r>
              <a:rPr lang="da-DK" b="1" dirty="0" smtClean="0"/>
              <a:t>User('Tom');</a:t>
            </a:r>
          </a:p>
          <a:p>
            <a:endParaRPr lang="da-DK" b="1" dirty="0">
              <a:solidFill>
                <a:srgbClr val="0070C0"/>
              </a:solidFill>
            </a:endParaRPr>
          </a:p>
          <a:p>
            <a:r>
              <a:rPr lang="da-DK" b="1" dirty="0" smtClean="0">
                <a:solidFill>
                  <a:schemeClr val="accent2"/>
                </a:solidFill>
              </a:rPr>
              <a:t>user1</a:t>
            </a:r>
            <a:r>
              <a:rPr lang="da-DK" b="1" dirty="0" smtClean="0">
                <a:solidFill>
                  <a:srgbClr val="0070C0"/>
                </a:solidFill>
              </a:rPr>
              <a:t>.</a:t>
            </a:r>
            <a:r>
              <a:rPr lang="da-DK" b="1" dirty="0" smtClean="0">
                <a:solidFill>
                  <a:srgbClr val="7030A0"/>
                </a:solidFill>
              </a:rPr>
              <a:t>greet()</a:t>
            </a:r>
            <a:r>
              <a:rPr lang="da-DK" b="1" dirty="0" smtClean="0">
                <a:solidFill>
                  <a:srgbClr val="0070C0"/>
                </a:solidFill>
              </a:rPr>
              <a:t>;</a:t>
            </a:r>
          </a:p>
          <a:p>
            <a:r>
              <a:rPr lang="da-DK" b="1" dirty="0" smtClean="0">
                <a:solidFill>
                  <a:srgbClr val="00B050"/>
                </a:solidFill>
              </a:rPr>
              <a:t>user2</a:t>
            </a:r>
            <a:r>
              <a:rPr lang="da-DK" b="1" dirty="0" smtClean="0">
                <a:solidFill>
                  <a:srgbClr val="0070C0"/>
                </a:solidFill>
              </a:rPr>
              <a:t>.</a:t>
            </a:r>
            <a:r>
              <a:rPr lang="da-DK" b="1" dirty="0" smtClean="0">
                <a:solidFill>
                  <a:srgbClr val="7030A0"/>
                </a:solidFill>
              </a:rPr>
              <a:t>greet</a:t>
            </a:r>
            <a:r>
              <a:rPr lang="da-DK" b="1" dirty="0">
                <a:solidFill>
                  <a:srgbClr val="7030A0"/>
                </a:solidFill>
              </a:rPr>
              <a:t>()</a:t>
            </a:r>
            <a:r>
              <a:rPr lang="da-DK" b="1" dirty="0">
                <a:solidFill>
                  <a:srgbClr val="0070C0"/>
                </a:solidFill>
              </a:rPr>
              <a:t>;</a:t>
            </a:r>
            <a:endParaRPr lang="da-DK" b="1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95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167844" y="44624"/>
            <a:ext cx="2772308" cy="360040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Статические методы</a:t>
            </a:r>
            <a:endParaRPr lang="ru-R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1772816"/>
            <a:ext cx="8928992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b="1" dirty="0"/>
              <a:t>class </a:t>
            </a:r>
            <a:r>
              <a:rPr lang="da-DK" b="1" dirty="0">
                <a:solidFill>
                  <a:srgbClr val="C00000"/>
                </a:solidFill>
              </a:rPr>
              <a:t>Course</a:t>
            </a:r>
            <a:r>
              <a:rPr lang="da-DK" b="1" dirty="0"/>
              <a:t> </a:t>
            </a:r>
            <a:r>
              <a:rPr lang="da-DK" b="1" dirty="0" smtClean="0"/>
              <a:t>{</a:t>
            </a:r>
            <a:endParaRPr lang="ru-RU" b="1" dirty="0" smtClean="0"/>
          </a:p>
          <a:p>
            <a:r>
              <a:rPr lang="da-DK" b="1" dirty="0"/>
              <a:t>	</a:t>
            </a:r>
            <a:r>
              <a:rPr lang="da-DK" b="1" dirty="0" smtClean="0"/>
              <a:t>constructor(</a:t>
            </a:r>
            <a:r>
              <a:rPr lang="en-US" b="1" dirty="0" smtClean="0"/>
              <a:t>title</a:t>
            </a:r>
            <a:r>
              <a:rPr lang="da-DK" b="1" dirty="0" smtClean="0"/>
              <a:t>){</a:t>
            </a:r>
          </a:p>
          <a:p>
            <a:r>
              <a:rPr lang="da-DK" b="1" dirty="0"/>
              <a:t>	</a:t>
            </a:r>
            <a:r>
              <a:rPr lang="da-DK" b="1" dirty="0" smtClean="0"/>
              <a:t>   this.title </a:t>
            </a:r>
            <a:r>
              <a:rPr lang="da-DK" b="1" dirty="0"/>
              <a:t>= title;	</a:t>
            </a:r>
            <a:endParaRPr lang="da-DK" b="1" dirty="0" smtClean="0"/>
          </a:p>
          <a:p>
            <a:r>
              <a:rPr lang="da-DK" b="1" dirty="0"/>
              <a:t>	}		</a:t>
            </a:r>
            <a:endParaRPr lang="da-DK" b="1" dirty="0" smtClean="0"/>
          </a:p>
          <a:p>
            <a:r>
              <a:rPr lang="da-DK" b="1" dirty="0"/>
              <a:t>	</a:t>
            </a:r>
            <a:endParaRPr lang="da-DK" b="1" dirty="0" smtClean="0"/>
          </a:p>
          <a:p>
            <a:r>
              <a:rPr lang="da-DK" b="1" dirty="0" smtClean="0">
                <a:solidFill>
                  <a:srgbClr val="0070C0"/>
                </a:solidFill>
              </a:rPr>
              <a:t>      </a:t>
            </a:r>
            <a:r>
              <a:rPr lang="da-DK" b="1" dirty="0" smtClean="0"/>
              <a:t>static </a:t>
            </a:r>
            <a:r>
              <a:rPr lang="da-DK" b="1" dirty="0"/>
              <a:t>getCompanyInfo(){				</a:t>
            </a:r>
            <a:r>
              <a:rPr lang="da-DK" b="1" dirty="0" smtClean="0"/>
              <a:t>  </a:t>
            </a:r>
          </a:p>
          <a:p>
            <a:r>
              <a:rPr lang="da-DK" b="1" dirty="0"/>
              <a:t> </a:t>
            </a:r>
            <a:r>
              <a:rPr lang="da-DK" b="1" dirty="0" smtClean="0"/>
              <a:t>        console.log</a:t>
            </a:r>
            <a:r>
              <a:rPr lang="da-DK" b="1" dirty="0"/>
              <a:t>('Design-class</a:t>
            </a:r>
            <a:r>
              <a:rPr lang="da-DK" b="1" dirty="0" smtClean="0"/>
              <a:t>');</a:t>
            </a:r>
          </a:p>
          <a:p>
            <a:r>
              <a:rPr lang="da-DK" b="1" dirty="0"/>
              <a:t>	</a:t>
            </a:r>
            <a:r>
              <a:rPr lang="da-DK" b="1" dirty="0" smtClean="0"/>
              <a:t>}</a:t>
            </a:r>
          </a:p>
          <a:p>
            <a:r>
              <a:rPr lang="da-DK" b="1" dirty="0" smtClean="0"/>
              <a:t>}</a:t>
            </a:r>
            <a:endParaRPr lang="da-DK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4815150"/>
            <a:ext cx="892899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const</a:t>
            </a:r>
            <a:r>
              <a:rPr lang="en-US" b="1" dirty="0" smtClean="0"/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php</a:t>
            </a:r>
            <a:r>
              <a:rPr lang="en-US" b="1" dirty="0" smtClean="0"/>
              <a:t> = new Course('PHP');</a:t>
            </a:r>
          </a:p>
          <a:p>
            <a:endParaRPr lang="en-US" b="1" i="1" dirty="0">
              <a:solidFill>
                <a:srgbClr val="0070C0"/>
              </a:solidFill>
            </a:endParaRPr>
          </a:p>
          <a:p>
            <a:r>
              <a:rPr lang="en-US" b="1" i="1" dirty="0" err="1" smtClean="0"/>
              <a:t>php.</a:t>
            </a:r>
            <a:r>
              <a:rPr lang="en-US" b="1" i="1" dirty="0" err="1" smtClean="0">
                <a:solidFill>
                  <a:srgbClr val="0070C0"/>
                </a:solidFill>
              </a:rPr>
              <a:t>getCompanyInfo</a:t>
            </a:r>
            <a:r>
              <a:rPr lang="en-US" b="1" i="1" dirty="0" smtClean="0">
                <a:solidFill>
                  <a:srgbClr val="0070C0"/>
                </a:solidFill>
              </a:rPr>
              <a:t>(); </a:t>
            </a:r>
            <a:r>
              <a:rPr lang="en-US" b="1" i="1" dirty="0" smtClean="0">
                <a:solidFill>
                  <a:schemeClr val="bg1">
                    <a:lumMod val="65000"/>
                  </a:schemeClr>
                </a:solidFill>
              </a:rPr>
              <a:t> // Error</a:t>
            </a:r>
          </a:p>
          <a:p>
            <a:r>
              <a:rPr lang="en-US" b="1" i="1" dirty="0" smtClean="0"/>
              <a:t>console.log(</a:t>
            </a:r>
            <a:r>
              <a:rPr lang="en-US" b="1" i="1" dirty="0" err="1" smtClean="0">
                <a:solidFill>
                  <a:srgbClr val="C00000"/>
                </a:solidFill>
              </a:rPr>
              <a:t>Course</a:t>
            </a:r>
            <a:r>
              <a:rPr lang="en-US" b="1" i="1" dirty="0" err="1" smtClean="0">
                <a:solidFill>
                  <a:srgbClr val="0070C0"/>
                </a:solidFill>
              </a:rPr>
              <a:t>.getCompanyInfo</a:t>
            </a:r>
            <a:r>
              <a:rPr lang="en-US" b="1" i="1" dirty="0" smtClean="0">
                <a:solidFill>
                  <a:srgbClr val="0070C0"/>
                </a:solidFill>
              </a:rPr>
              <a:t>());</a:t>
            </a:r>
            <a:endParaRPr lang="da-DK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9880" y="6195491"/>
            <a:ext cx="892899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C00000"/>
                </a:solidFill>
              </a:rPr>
              <a:t>!!! в </a:t>
            </a:r>
            <a:r>
              <a:rPr lang="da-DK" b="1" dirty="0">
                <a:solidFill>
                  <a:srgbClr val="C00000"/>
                </a:solidFill>
              </a:rPr>
              <a:t>static </a:t>
            </a:r>
            <a:r>
              <a:rPr lang="ru-RU" b="1" dirty="0" smtClean="0">
                <a:solidFill>
                  <a:srgbClr val="C00000"/>
                </a:solidFill>
              </a:rPr>
              <a:t>методах недоступна </a:t>
            </a:r>
            <a:r>
              <a:rPr lang="ru-RU" b="1" dirty="0">
                <a:solidFill>
                  <a:srgbClr val="C00000"/>
                </a:solidFill>
              </a:rPr>
              <a:t>переменная </a:t>
            </a:r>
            <a:r>
              <a:rPr lang="da-DK" b="1" dirty="0">
                <a:solidFill>
                  <a:srgbClr val="C00000"/>
                </a:solidFill>
              </a:rPr>
              <a:t>this</a:t>
            </a:r>
            <a:endParaRPr lang="da-DK" b="1" i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504" y="620688"/>
            <a:ext cx="8928992" cy="923330"/>
          </a:xfrm>
          <a:prstGeom prst="rect">
            <a:avLst/>
          </a:prstGeom>
          <a:solidFill>
            <a:srgbClr val="FFFF00">
              <a:alpha val="16000"/>
            </a:srgb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/>
              <a:t>- принадлежат не объекту а классу; </a:t>
            </a:r>
            <a:endParaRPr lang="ru-RU" b="1" dirty="0"/>
          </a:p>
          <a:p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- </a:t>
            </a:r>
            <a:r>
              <a:rPr lang="ru-RU" b="1" dirty="0" smtClean="0"/>
              <a:t>вызываются </a:t>
            </a:r>
            <a:r>
              <a:rPr lang="ru-RU" b="1" dirty="0"/>
              <a:t>относительно имени </a:t>
            </a:r>
            <a:r>
              <a:rPr lang="ru-RU" b="1" dirty="0" smtClean="0"/>
              <a:t>класса;</a:t>
            </a:r>
          </a:p>
          <a:p>
            <a:r>
              <a:rPr lang="ru-RU" b="1" dirty="0"/>
              <a:t>- в </a:t>
            </a:r>
            <a:r>
              <a:rPr lang="da-DK" b="1" dirty="0"/>
              <a:t>static </a:t>
            </a:r>
            <a:r>
              <a:rPr lang="ru-RU" b="1" dirty="0"/>
              <a:t>методах недоступна переменная </a:t>
            </a:r>
            <a:r>
              <a:rPr lang="da-DK" b="1" dirty="0" smtClean="0"/>
              <a:t>this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8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789802" y="49293"/>
            <a:ext cx="3564396" cy="360040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Наследование классов</a:t>
            </a:r>
            <a:endParaRPr lang="ru-R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476672"/>
            <a:ext cx="892899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b="1" dirty="0"/>
              <a:t>class</a:t>
            </a:r>
            <a:r>
              <a:rPr lang="da-DK" b="1" dirty="0">
                <a:solidFill>
                  <a:srgbClr val="0070C0"/>
                </a:solidFill>
              </a:rPr>
              <a:t> Vehicle </a:t>
            </a:r>
            <a:r>
              <a:rPr lang="da-DK" b="1" dirty="0"/>
              <a:t>{ </a:t>
            </a:r>
            <a:r>
              <a:rPr lang="da-DK" b="1" dirty="0" smtClean="0"/>
              <a:t>}</a:t>
            </a:r>
            <a:endParaRPr lang="ru-RU" b="1" dirty="0" smtClean="0"/>
          </a:p>
          <a:p>
            <a:endParaRPr lang="da-DK" b="1" dirty="0" smtClean="0">
              <a:solidFill>
                <a:srgbClr val="0070C0"/>
              </a:solidFill>
            </a:endParaRPr>
          </a:p>
          <a:p>
            <a:r>
              <a:rPr lang="da-DK" b="1" dirty="0" smtClean="0"/>
              <a:t>class</a:t>
            </a:r>
            <a:r>
              <a:rPr lang="da-DK" b="1" dirty="0" smtClean="0">
                <a:solidFill>
                  <a:srgbClr val="0070C0"/>
                </a:solidFill>
              </a:rPr>
              <a:t> Dron</a:t>
            </a:r>
            <a:r>
              <a:rPr lang="en-US" b="1" dirty="0" smtClean="0">
                <a:solidFill>
                  <a:srgbClr val="0070C0"/>
                </a:solidFill>
              </a:rPr>
              <a:t>e</a:t>
            </a:r>
            <a:r>
              <a:rPr lang="da-DK" b="1" dirty="0" smtClean="0">
                <a:solidFill>
                  <a:srgbClr val="0070C0"/>
                </a:solidFill>
              </a:rPr>
              <a:t> </a:t>
            </a:r>
            <a:r>
              <a:rPr lang="da-DK" b="1" dirty="0">
                <a:solidFill>
                  <a:schemeClr val="accent2"/>
                </a:solidFill>
              </a:rPr>
              <a:t>extends</a:t>
            </a:r>
            <a:r>
              <a:rPr lang="da-DK" b="1" dirty="0">
                <a:solidFill>
                  <a:srgbClr val="0070C0"/>
                </a:solidFill>
              </a:rPr>
              <a:t> Vihicle </a:t>
            </a:r>
            <a:r>
              <a:rPr lang="da-DK" b="1" dirty="0" smtClean="0">
                <a:solidFill>
                  <a:srgbClr val="0070C0"/>
                </a:solidFill>
              </a:rPr>
              <a:t>{}</a:t>
            </a:r>
          </a:p>
          <a:p>
            <a:r>
              <a:rPr lang="da-DK" b="1" dirty="0" smtClean="0"/>
              <a:t>class</a:t>
            </a:r>
            <a:r>
              <a:rPr lang="da-DK" b="1" dirty="0" smtClean="0">
                <a:solidFill>
                  <a:srgbClr val="0070C0"/>
                </a:solidFill>
              </a:rPr>
              <a:t> </a:t>
            </a:r>
            <a:r>
              <a:rPr lang="da-DK" b="1" dirty="0">
                <a:solidFill>
                  <a:srgbClr val="0070C0"/>
                </a:solidFill>
              </a:rPr>
              <a:t>Car </a:t>
            </a:r>
            <a:r>
              <a:rPr lang="da-DK" b="1" dirty="0">
                <a:solidFill>
                  <a:schemeClr val="accent2"/>
                </a:solidFill>
              </a:rPr>
              <a:t>extends</a:t>
            </a:r>
            <a:r>
              <a:rPr lang="da-DK" b="1" dirty="0">
                <a:solidFill>
                  <a:srgbClr val="0070C0"/>
                </a:solidFill>
              </a:rPr>
              <a:t> Vihicle {}</a:t>
            </a:r>
            <a:endParaRPr lang="da-DK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028" y="1844824"/>
            <a:ext cx="892899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/>
              <a:t>Родительский класс -</a:t>
            </a:r>
            <a:r>
              <a:rPr lang="en-US" b="1" dirty="0" smtClean="0"/>
              <a:t>&gt; </a:t>
            </a:r>
            <a:r>
              <a:rPr lang="en-US" b="1" dirty="0" smtClean="0">
                <a:solidFill>
                  <a:schemeClr val="accent2"/>
                </a:solidFill>
              </a:rPr>
              <a:t>super</a:t>
            </a:r>
            <a:r>
              <a:rPr lang="en-US" b="1" dirty="0" smtClean="0"/>
              <a:t> </a:t>
            </a:r>
            <a:r>
              <a:rPr lang="uk-UA" b="1" dirty="0" err="1" smtClean="0"/>
              <a:t>класс</a:t>
            </a:r>
            <a:endParaRPr lang="ru-RU" b="1" dirty="0" smtClean="0"/>
          </a:p>
          <a:p>
            <a:r>
              <a:rPr lang="ru-RU" b="1" dirty="0" smtClean="0"/>
              <a:t>Дочерний класс -</a:t>
            </a:r>
            <a:r>
              <a:rPr lang="en-US" b="1" dirty="0" smtClean="0"/>
              <a:t>&gt; </a:t>
            </a:r>
            <a:r>
              <a:rPr lang="ru-RU" b="1" dirty="0" smtClean="0">
                <a:solidFill>
                  <a:schemeClr val="accent2"/>
                </a:solidFill>
              </a:rPr>
              <a:t>подкласс</a:t>
            </a:r>
            <a:endParaRPr lang="ru-RU" b="1" dirty="0">
              <a:solidFill>
                <a:schemeClr val="accent2"/>
              </a:solidFill>
            </a:endParaRPr>
          </a:p>
          <a:p>
            <a:endParaRPr lang="ru-RU" b="1" dirty="0" smtClean="0"/>
          </a:p>
          <a:p>
            <a:r>
              <a:rPr lang="ru-RU" b="1" dirty="0" smtClean="0"/>
              <a:t>Все свойства и методы родительского класса наследуются дочерним классом </a:t>
            </a:r>
            <a:endParaRPr lang="da-DK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7504" y="3740839"/>
            <a:ext cx="892899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b="1" dirty="0"/>
              <a:t>let c = new Car</a:t>
            </a:r>
            <a:r>
              <a:rPr lang="da-DK" b="1" dirty="0" smtClean="0"/>
              <a:t>();</a:t>
            </a:r>
            <a:endParaRPr lang="uk-UA" b="1" dirty="0" smtClean="0"/>
          </a:p>
          <a:p>
            <a:endParaRPr lang="uk-UA" b="1" dirty="0" smtClean="0">
              <a:solidFill>
                <a:srgbClr val="0070C0"/>
              </a:solidFill>
            </a:endParaRPr>
          </a:p>
          <a:p>
            <a:r>
              <a:rPr lang="da-DK" b="1" dirty="0" smtClean="0"/>
              <a:t>console.log(</a:t>
            </a:r>
            <a:r>
              <a:rPr lang="da-DK" b="1" dirty="0" smtClean="0">
                <a:solidFill>
                  <a:srgbClr val="0070C0"/>
                </a:solidFill>
              </a:rPr>
              <a:t>c </a:t>
            </a:r>
            <a:r>
              <a:rPr lang="da-DK" b="1" dirty="0">
                <a:solidFill>
                  <a:srgbClr val="0070C0"/>
                </a:solidFill>
              </a:rPr>
              <a:t>instanceof Car</a:t>
            </a:r>
            <a:r>
              <a:rPr lang="da-DK" b="1" dirty="0"/>
              <a:t>);</a:t>
            </a:r>
            <a:r>
              <a:rPr lang="da-DK" b="1" dirty="0">
                <a:solidFill>
                  <a:srgbClr val="0070C0"/>
                </a:solidFill>
              </a:rPr>
              <a:t> </a:t>
            </a:r>
            <a:r>
              <a:rPr lang="da-DK" b="1" i="1" dirty="0">
                <a:solidFill>
                  <a:schemeClr val="bg1">
                    <a:lumMod val="65000"/>
                  </a:schemeClr>
                </a:solidFill>
              </a:rPr>
              <a:t>// </a:t>
            </a:r>
            <a:r>
              <a:rPr lang="da-DK" b="1" i="1" dirty="0" smtClean="0">
                <a:solidFill>
                  <a:schemeClr val="bg1">
                    <a:lumMod val="65000"/>
                  </a:schemeClr>
                </a:solidFill>
              </a:rPr>
              <a:t>true</a:t>
            </a:r>
            <a:endParaRPr lang="uk-UA" b="1" i="1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uk-UA" b="1" dirty="0" smtClean="0">
              <a:solidFill>
                <a:srgbClr val="0070C0"/>
              </a:solidFill>
            </a:endParaRPr>
          </a:p>
          <a:p>
            <a:r>
              <a:rPr lang="da-DK" b="1" dirty="0" smtClean="0"/>
              <a:t>console.log(</a:t>
            </a:r>
            <a:r>
              <a:rPr lang="da-DK" b="1" dirty="0" smtClean="0">
                <a:solidFill>
                  <a:srgbClr val="0070C0"/>
                </a:solidFill>
              </a:rPr>
              <a:t>c </a:t>
            </a:r>
            <a:r>
              <a:rPr lang="da-DK" b="1" dirty="0">
                <a:solidFill>
                  <a:srgbClr val="0070C0"/>
                </a:solidFill>
              </a:rPr>
              <a:t>instanceof Vehicle</a:t>
            </a:r>
            <a:r>
              <a:rPr lang="da-DK" b="1" dirty="0"/>
              <a:t>);</a:t>
            </a:r>
            <a:r>
              <a:rPr lang="da-DK" b="1" dirty="0">
                <a:solidFill>
                  <a:srgbClr val="0070C0"/>
                </a:solidFill>
              </a:rPr>
              <a:t>  </a:t>
            </a:r>
            <a:r>
              <a:rPr lang="da-DK" b="1" i="1" dirty="0">
                <a:solidFill>
                  <a:schemeClr val="bg1">
                    <a:lumMod val="65000"/>
                  </a:schemeClr>
                </a:solidFill>
              </a:rPr>
              <a:t>// true</a:t>
            </a:r>
            <a:endParaRPr lang="uk-UA" b="1" i="1" dirty="0">
              <a:solidFill>
                <a:schemeClr val="bg1">
                  <a:lumMod val="65000"/>
                </a:schemeClr>
              </a:solidFill>
            </a:endParaRPr>
          </a:p>
          <a:p>
            <a:endParaRPr lang="uk-UA" b="1" dirty="0" smtClean="0">
              <a:solidFill>
                <a:srgbClr val="0070C0"/>
              </a:solidFill>
            </a:endParaRPr>
          </a:p>
          <a:p>
            <a:r>
              <a:rPr lang="da-DK" b="1" dirty="0" smtClean="0"/>
              <a:t>console.log(</a:t>
            </a:r>
            <a:r>
              <a:rPr lang="da-DK" b="1" dirty="0" smtClean="0">
                <a:solidFill>
                  <a:srgbClr val="0070C0"/>
                </a:solidFill>
              </a:rPr>
              <a:t>c </a:t>
            </a:r>
            <a:r>
              <a:rPr lang="da-DK" b="1" dirty="0">
                <a:solidFill>
                  <a:srgbClr val="0070C0"/>
                </a:solidFill>
              </a:rPr>
              <a:t>instanceof Object</a:t>
            </a:r>
            <a:r>
              <a:rPr lang="da-DK" b="1" dirty="0"/>
              <a:t>);</a:t>
            </a:r>
            <a:r>
              <a:rPr lang="da-DK" b="1" dirty="0">
                <a:solidFill>
                  <a:srgbClr val="0070C0"/>
                </a:solidFill>
              </a:rPr>
              <a:t>  </a:t>
            </a:r>
            <a:r>
              <a:rPr lang="da-DK" b="1" i="1" dirty="0">
                <a:solidFill>
                  <a:schemeClr val="bg1">
                    <a:lumMod val="65000"/>
                  </a:schemeClr>
                </a:solidFill>
              </a:rPr>
              <a:t>// true</a:t>
            </a:r>
          </a:p>
        </p:txBody>
      </p:sp>
    </p:spTree>
    <p:extLst>
      <p:ext uri="{BB962C8B-B14F-4D97-AF65-F5344CB8AC3E}">
        <p14:creationId xmlns:p14="http://schemas.microsoft.com/office/powerpoint/2010/main" val="238715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789802" y="49293"/>
            <a:ext cx="3564396" cy="360040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Конструктор подкласса</a:t>
            </a:r>
            <a:endParaRPr lang="ru-R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489446"/>
            <a:ext cx="8928992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b="1" dirty="0"/>
              <a:t>class Vehicle {   </a:t>
            </a:r>
            <a:endParaRPr lang="ru-RU" b="1" dirty="0" smtClean="0"/>
          </a:p>
          <a:p>
            <a:r>
              <a:rPr lang="ru-RU" b="1" dirty="0"/>
              <a:t> </a:t>
            </a:r>
            <a:r>
              <a:rPr lang="da-DK" b="1" dirty="0" smtClean="0"/>
              <a:t>  </a:t>
            </a:r>
            <a:r>
              <a:rPr lang="da-DK" b="1" dirty="0"/>
              <a:t>constructor(){ </a:t>
            </a:r>
            <a:endParaRPr lang="ru-RU" b="1" dirty="0" smtClean="0"/>
          </a:p>
          <a:p>
            <a:r>
              <a:rPr lang="ru-RU" b="1" dirty="0"/>
              <a:t> </a:t>
            </a:r>
            <a:r>
              <a:rPr lang="da-DK" b="1" dirty="0" smtClean="0"/>
              <a:t>      console.log</a:t>
            </a:r>
            <a:r>
              <a:rPr lang="da-DK" b="1" dirty="0"/>
              <a:t>("Vehicle constructing");   </a:t>
            </a:r>
            <a:endParaRPr lang="ru-RU" b="1" dirty="0" smtClean="0"/>
          </a:p>
          <a:p>
            <a:r>
              <a:rPr lang="da-DK" b="1" dirty="0" smtClean="0"/>
              <a:t> </a:t>
            </a:r>
            <a:r>
              <a:rPr lang="ru-RU" b="1" dirty="0" smtClean="0"/>
              <a:t> </a:t>
            </a:r>
            <a:r>
              <a:rPr lang="da-DK" b="1" dirty="0" smtClean="0"/>
              <a:t> </a:t>
            </a:r>
            <a:r>
              <a:rPr lang="da-DK" b="1" dirty="0"/>
              <a:t>} </a:t>
            </a:r>
            <a:endParaRPr lang="ru-RU" b="1" dirty="0" smtClean="0"/>
          </a:p>
          <a:p>
            <a:r>
              <a:rPr lang="da-DK" b="1" dirty="0" smtClean="0"/>
              <a:t>}</a:t>
            </a:r>
            <a:endParaRPr lang="ru-RU" b="1" dirty="0" smtClean="0"/>
          </a:p>
          <a:p>
            <a:endParaRPr lang="ru-RU" b="1" dirty="0">
              <a:solidFill>
                <a:srgbClr val="0070C0"/>
              </a:solidFill>
            </a:endParaRPr>
          </a:p>
          <a:p>
            <a:r>
              <a:rPr lang="da-DK" b="1" dirty="0" smtClean="0"/>
              <a:t>class</a:t>
            </a:r>
            <a:r>
              <a:rPr lang="da-DK" b="1" dirty="0" smtClean="0">
                <a:solidFill>
                  <a:srgbClr val="0070C0"/>
                </a:solidFill>
              </a:rPr>
              <a:t> </a:t>
            </a:r>
            <a:r>
              <a:rPr lang="da-DK" b="1" dirty="0">
                <a:solidFill>
                  <a:srgbClr val="0070C0"/>
                </a:solidFill>
              </a:rPr>
              <a:t>Car </a:t>
            </a:r>
            <a:r>
              <a:rPr lang="da-DK" b="1" dirty="0">
                <a:solidFill>
                  <a:srgbClr val="C00000"/>
                </a:solidFill>
              </a:rPr>
              <a:t>extends</a:t>
            </a:r>
            <a:r>
              <a:rPr lang="da-DK" b="1" dirty="0">
                <a:solidFill>
                  <a:srgbClr val="0070C0"/>
                </a:solidFill>
              </a:rPr>
              <a:t> Vehicle </a:t>
            </a:r>
            <a:r>
              <a:rPr lang="da-DK" b="1" dirty="0" smtClean="0">
                <a:solidFill>
                  <a:srgbClr val="0070C0"/>
                </a:solidFill>
              </a:rPr>
              <a:t>{}</a:t>
            </a:r>
            <a:endParaRPr lang="ru-RU" b="1" dirty="0" smtClean="0">
              <a:solidFill>
                <a:srgbClr val="0070C0"/>
              </a:solidFill>
            </a:endParaRPr>
          </a:p>
          <a:p>
            <a:endParaRPr lang="ru-RU" b="1" dirty="0">
              <a:solidFill>
                <a:srgbClr val="0070C0"/>
              </a:solidFill>
            </a:endParaRPr>
          </a:p>
          <a:p>
            <a:r>
              <a:rPr lang="da-DK" b="1" dirty="0" smtClean="0"/>
              <a:t>const</a:t>
            </a:r>
            <a:r>
              <a:rPr lang="da-DK" b="1" dirty="0" smtClean="0">
                <a:solidFill>
                  <a:srgbClr val="0070C0"/>
                </a:solidFill>
              </a:rPr>
              <a:t> </a:t>
            </a:r>
            <a:r>
              <a:rPr lang="da-DK" b="1" dirty="0">
                <a:solidFill>
                  <a:srgbClr val="0070C0"/>
                </a:solidFill>
              </a:rPr>
              <a:t>c </a:t>
            </a:r>
            <a:r>
              <a:rPr lang="da-DK" b="1" dirty="0"/>
              <a:t>= new Car(); </a:t>
            </a:r>
            <a:r>
              <a:rPr lang="da-DK" b="1" i="1" dirty="0">
                <a:solidFill>
                  <a:schemeClr val="bg1">
                    <a:lumMod val="65000"/>
                  </a:schemeClr>
                </a:solidFill>
              </a:rPr>
              <a:t>// Vehicle constructing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7504" y="3175495"/>
            <a:ext cx="892899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/>
              <a:t>То есть при создании объекта от подкласса в котором </a:t>
            </a:r>
            <a:r>
              <a:rPr lang="ru-RU" b="1" i="1" dirty="0" smtClean="0">
                <a:solidFill>
                  <a:srgbClr val="0070C0"/>
                </a:solidFill>
              </a:rPr>
              <a:t>не определен конструктор</a:t>
            </a:r>
            <a:r>
              <a:rPr lang="ru-RU" b="1" dirty="0" smtClean="0"/>
              <a:t>, вызывается конструктор </a:t>
            </a:r>
            <a:r>
              <a:rPr lang="en-US" b="1" dirty="0" smtClean="0"/>
              <a:t>super </a:t>
            </a:r>
            <a:r>
              <a:rPr lang="uk-UA" b="1" dirty="0" err="1" smtClean="0"/>
              <a:t>класса</a:t>
            </a:r>
            <a:endParaRPr lang="uk-UA" b="1" dirty="0" smtClean="0"/>
          </a:p>
        </p:txBody>
      </p:sp>
    </p:spTree>
    <p:extLst>
      <p:ext uri="{BB962C8B-B14F-4D97-AF65-F5344CB8AC3E}">
        <p14:creationId xmlns:p14="http://schemas.microsoft.com/office/powerpoint/2010/main" val="118393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ема1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ur">
      <a:majorFont>
        <a:latin typeface="Courier New"/>
        <a:ea typeface=""/>
        <a:cs typeface=""/>
      </a:majorFont>
      <a:minorFont>
        <a:latin typeface="Courier New"/>
        <a:ea typeface=""/>
        <a:cs typeface="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6080</TotalTime>
  <Words>623</Words>
  <Application>Microsoft Office PowerPoint</Application>
  <PresentationFormat>Экран (4:3)</PresentationFormat>
  <Paragraphs>220</Paragraphs>
  <Slides>17</Slides>
  <Notes>1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Calibri</vt:lpstr>
      <vt:lpstr>Courier New</vt:lpstr>
      <vt:lpstr>Verdana</vt:lpstr>
      <vt:lpstr>Wingdings 2</vt:lpstr>
      <vt:lpstr>Wingdings 3</vt:lpstr>
      <vt:lpstr>Тема1</vt:lpstr>
      <vt:lpstr>Объектно-ориенттированное программирование в  Java Script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Каскадные таблицы стилей  CSS</dc:title>
  <cp:lastModifiedBy>roman</cp:lastModifiedBy>
  <cp:revision>942</cp:revision>
  <dcterms:modified xsi:type="dcterms:W3CDTF">2018-02-10T19:50:51Z</dcterms:modified>
</cp:coreProperties>
</file>